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Space Mono" panose="02000509040000020004" pitchFamily="49" charset="77"/>
      <p:regular r:id="rId10"/>
    </p:embeddedFont>
    <p:embeddedFont>
      <p:font typeface="Space Mono Bold" panose="02000809030000020004" pitchFamily="49" charset="77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C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7586" y="4343400"/>
            <a:ext cx="16251714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FFFFFF"/>
                </a:solidFill>
                <a:latin typeface="Space Mono Bold"/>
              </a:rPr>
              <a:t>FUNKTIONEN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07586" y="1028700"/>
            <a:ext cx="16251714" cy="1016635"/>
            <a:chOff x="0" y="0"/>
            <a:chExt cx="21668952" cy="1355513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21668952" cy="53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800" spc="420">
                  <a:solidFill>
                    <a:srgbClr val="FFFFFF"/>
                  </a:solidFill>
                  <a:latin typeface="Space Mono"/>
                </a:rPr>
                <a:t>*STARCODE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076113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101513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7586" y="8260715"/>
            <a:ext cx="16251714" cy="1003263"/>
            <a:chOff x="0" y="0"/>
            <a:chExt cx="21668952" cy="1337683"/>
          </a:xfrm>
        </p:grpSpPr>
        <p:sp>
          <p:nvSpPr>
            <p:cNvPr id="8" name="TextBox 8"/>
            <p:cNvSpPr txBox="1"/>
            <p:nvPr/>
          </p:nvSpPr>
          <p:spPr>
            <a:xfrm>
              <a:off x="0" y="800100"/>
              <a:ext cx="21668952" cy="537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80"/>
                </a:lnSpc>
              </a:pPr>
              <a:r>
                <a:rPr lang="en-US" sz="2800" spc="420" dirty="0">
                  <a:solidFill>
                    <a:srgbClr val="FFFFFF"/>
                  </a:solidFill>
                  <a:latin typeface="Space Mono"/>
                </a:rPr>
                <a:t>VERSION 2.0 | NOVEMBER 2023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28152" y="203200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0398952" y="0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67800" y="413385"/>
            <a:ext cx="9220200" cy="4730115"/>
            <a:chOff x="0" y="0"/>
            <a:chExt cx="12293600" cy="630682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293600" cy="6306820"/>
            </a:xfrm>
            <a:prstGeom prst="rect">
              <a:avLst/>
            </a:prstGeom>
            <a:solidFill>
              <a:srgbClr val="79CF3C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AutoShape 4"/>
            <p:cNvSpPr/>
            <p:nvPr/>
          </p:nvSpPr>
          <p:spPr>
            <a:xfrm>
              <a:off x="1574800" y="1273810"/>
              <a:ext cx="91440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AutoShape 5"/>
            <p:cNvSpPr/>
            <p:nvPr/>
          </p:nvSpPr>
          <p:spPr>
            <a:xfrm>
              <a:off x="9448800" y="1299210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74800" y="3216910"/>
              <a:ext cx="9141248" cy="1816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749"/>
                </a:lnSpc>
              </a:pPr>
              <a:r>
                <a:rPr lang="en-US" sz="2499">
                  <a:solidFill>
                    <a:srgbClr val="FFFFFF"/>
                  </a:solidFill>
                  <a:latin typeface="Space Mono"/>
                </a:rPr>
                <a:t>Funktionen erlauben dir deinen Code wiederzuverwenden und gleichzeitig alles übersichtlicher zu machen.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74800" y="205168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Space Mono Bold"/>
                </a:rPr>
                <a:t>FUNKTIONEN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-846456">
            <a:off x="1814014" y="4252307"/>
            <a:ext cx="3421601" cy="2952557"/>
          </a:xfrm>
          <a:custGeom>
            <a:avLst/>
            <a:gdLst/>
            <a:ahLst/>
            <a:cxnLst/>
            <a:rect l="l" t="t" r="r" b="b"/>
            <a:pathLst>
              <a:path w="3421601" h="2952557">
                <a:moveTo>
                  <a:pt x="0" y="0"/>
                </a:moveTo>
                <a:lnTo>
                  <a:pt x="3421601" y="0"/>
                </a:lnTo>
                <a:lnTo>
                  <a:pt x="3421601" y="2952557"/>
                </a:lnTo>
                <a:lnTo>
                  <a:pt x="0" y="2952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TextBox 9"/>
          <p:cNvSpPr txBox="1"/>
          <p:nvPr/>
        </p:nvSpPr>
        <p:spPr>
          <a:xfrm>
            <a:off x="9144000" y="5642861"/>
            <a:ext cx="8375685" cy="390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1"/>
              </a:lnSpc>
            </a:pPr>
            <a:r>
              <a:rPr lang="en-US" sz="2954" dirty="0">
                <a:solidFill>
                  <a:srgbClr val="000000"/>
                </a:solidFill>
                <a:latin typeface="Space Mono Bold"/>
              </a:rPr>
              <a:t>def </a:t>
            </a:r>
            <a:r>
              <a:rPr lang="en-US" sz="2954" dirty="0" err="1">
                <a:solidFill>
                  <a:srgbClr val="000000"/>
                </a:solidFill>
                <a:latin typeface="Space Mono Bold"/>
              </a:rPr>
              <a:t>liebe_rechner</a:t>
            </a:r>
            <a:r>
              <a:rPr lang="en-US" sz="2954" dirty="0">
                <a:solidFill>
                  <a:srgbClr val="000000"/>
                </a:solidFill>
                <a:latin typeface="Space Mono Bold"/>
              </a:rPr>
              <a:t>(name1, name2):</a:t>
            </a:r>
          </a:p>
          <a:p>
            <a:pPr>
              <a:lnSpc>
                <a:spcPts val="4431"/>
              </a:lnSpc>
            </a:pPr>
            <a:endParaRPr lang="en-US" sz="2954" dirty="0">
              <a:solidFill>
                <a:srgbClr val="000000"/>
              </a:solidFill>
              <a:latin typeface="Space Mono Bold"/>
            </a:endParaRPr>
          </a:p>
          <a:p>
            <a:pPr>
              <a:lnSpc>
                <a:spcPts val="4431"/>
              </a:lnSpc>
            </a:pPr>
            <a:r>
              <a:rPr lang="en-US" sz="2954" dirty="0">
                <a:solidFill>
                  <a:srgbClr val="000000"/>
                </a:solidFill>
                <a:latin typeface="Space Mono"/>
              </a:rPr>
              <a:t>    if (name1 + name2 = match): </a:t>
            </a:r>
          </a:p>
          <a:p>
            <a:pPr>
              <a:lnSpc>
                <a:spcPts val="4431"/>
              </a:lnSpc>
            </a:pPr>
            <a:r>
              <a:rPr lang="en-US" sz="2954" dirty="0">
                <a:solidFill>
                  <a:srgbClr val="000000"/>
                </a:solidFill>
                <a:latin typeface="Space Mono"/>
              </a:rPr>
              <a:t>       print("Es </a:t>
            </a:r>
            <a:r>
              <a:rPr lang="en-US" sz="2954" dirty="0" err="1">
                <a:solidFill>
                  <a:srgbClr val="000000"/>
                </a:solidFill>
                <a:latin typeface="Space Mono"/>
              </a:rPr>
              <a:t>ist</a:t>
            </a:r>
            <a:r>
              <a:rPr lang="en-US" sz="2954" dirty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2954" dirty="0" err="1">
                <a:solidFill>
                  <a:srgbClr val="000000"/>
                </a:solidFill>
                <a:latin typeface="Space Mono"/>
              </a:rPr>
              <a:t>ein</a:t>
            </a:r>
            <a:r>
              <a:rPr lang="en-US" sz="2954" dirty="0">
                <a:solidFill>
                  <a:srgbClr val="000000"/>
                </a:solidFill>
                <a:latin typeface="Space Mono"/>
              </a:rPr>
              <a:t> Match!")</a:t>
            </a:r>
          </a:p>
          <a:p>
            <a:pPr>
              <a:lnSpc>
                <a:spcPts val="4431"/>
              </a:lnSpc>
            </a:pPr>
            <a:endParaRPr lang="en-US" sz="2954" dirty="0">
              <a:solidFill>
                <a:srgbClr val="000000"/>
              </a:solidFill>
              <a:latin typeface="Space Mono"/>
            </a:endParaRPr>
          </a:p>
          <a:p>
            <a:pPr>
              <a:lnSpc>
                <a:spcPts val="4431"/>
              </a:lnSpc>
            </a:pPr>
            <a:r>
              <a:rPr lang="en-US" sz="2954" dirty="0">
                <a:solidFill>
                  <a:srgbClr val="000000"/>
                </a:solidFill>
                <a:latin typeface="Space Mono"/>
              </a:rPr>
              <a:t>    else:</a:t>
            </a:r>
          </a:p>
          <a:p>
            <a:pPr>
              <a:lnSpc>
                <a:spcPts val="4431"/>
              </a:lnSpc>
            </a:pPr>
            <a:r>
              <a:rPr lang="en-US" sz="2954" dirty="0">
                <a:solidFill>
                  <a:srgbClr val="000000"/>
                </a:solidFill>
                <a:latin typeface="Space Mono"/>
              </a:rPr>
              <a:t>       print("</a:t>
            </a:r>
            <a:r>
              <a:rPr lang="en-US" sz="2954" dirty="0" err="1">
                <a:solidFill>
                  <a:srgbClr val="000000"/>
                </a:solidFill>
                <a:latin typeface="Space Mono"/>
              </a:rPr>
              <a:t>Leider</a:t>
            </a:r>
            <a:r>
              <a:rPr lang="en-US" sz="2954" dirty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2954" dirty="0" err="1">
                <a:solidFill>
                  <a:srgbClr val="000000"/>
                </a:solidFill>
                <a:latin typeface="Space Mono"/>
              </a:rPr>
              <a:t>nicht</a:t>
            </a:r>
            <a:r>
              <a:rPr lang="en-US" sz="2954" dirty="0">
                <a:solidFill>
                  <a:srgbClr val="000000"/>
                </a:solidFill>
                <a:latin typeface="Space Mono"/>
              </a:rPr>
              <a:t>..")</a:t>
            </a:r>
          </a:p>
        </p:txBody>
      </p:sp>
      <p:sp>
        <p:nvSpPr>
          <p:cNvPr id="10" name="Freeform 10"/>
          <p:cNvSpPr/>
          <p:nvPr/>
        </p:nvSpPr>
        <p:spPr>
          <a:xfrm rot="186709">
            <a:off x="4123229" y="1632585"/>
            <a:ext cx="1887086" cy="1628398"/>
          </a:xfrm>
          <a:custGeom>
            <a:avLst/>
            <a:gdLst/>
            <a:ahLst/>
            <a:cxnLst/>
            <a:rect l="l" t="t" r="r" b="b"/>
            <a:pathLst>
              <a:path w="1887086" h="1628398">
                <a:moveTo>
                  <a:pt x="0" y="0"/>
                </a:moveTo>
                <a:lnTo>
                  <a:pt x="1887086" y="0"/>
                </a:lnTo>
                <a:lnTo>
                  <a:pt x="1887086" y="1628398"/>
                </a:lnTo>
                <a:lnTo>
                  <a:pt x="0" y="1628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0600" y="4364355"/>
            <a:ext cx="11430000" cy="4970145"/>
            <a:chOff x="-50800" y="82549"/>
            <a:chExt cx="15240000" cy="6626860"/>
          </a:xfrm>
        </p:grpSpPr>
        <p:sp>
          <p:nvSpPr>
            <p:cNvPr id="3" name="AutoShape 3"/>
            <p:cNvSpPr/>
            <p:nvPr/>
          </p:nvSpPr>
          <p:spPr>
            <a:xfrm>
              <a:off x="-50800" y="82549"/>
              <a:ext cx="15240000" cy="6626860"/>
            </a:xfrm>
            <a:prstGeom prst="rect">
              <a:avLst/>
            </a:prstGeom>
            <a:solidFill>
              <a:srgbClr val="79CF3C"/>
            </a:solidFill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" name="AutoShape 4"/>
            <p:cNvSpPr/>
            <p:nvPr/>
          </p:nvSpPr>
          <p:spPr>
            <a:xfrm>
              <a:off x="1329352" y="2611120"/>
              <a:ext cx="130810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AutoShape 5"/>
            <p:cNvSpPr/>
            <p:nvPr/>
          </p:nvSpPr>
          <p:spPr>
            <a:xfrm>
              <a:off x="1329352" y="2636520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29352" y="3322320"/>
              <a:ext cx="10792248" cy="1963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0671" lvl="1">
                <a:lnSpc>
                  <a:spcPts val="3900"/>
                </a:lnSpc>
              </a:pPr>
              <a:r>
                <a:rPr lang="en-US" sz="2800" dirty="0" err="1">
                  <a:solidFill>
                    <a:srgbClr val="000000"/>
                  </a:solidFill>
                  <a:latin typeface="Space Mono Bold"/>
                </a:rPr>
                <a:t>liebe_rechner</a:t>
              </a:r>
              <a:r>
                <a:rPr lang="en-US" sz="2800" dirty="0">
                  <a:solidFill>
                    <a:srgbClr val="000000"/>
                  </a:solidFill>
                  <a:latin typeface="Space Mono Bold"/>
                </a:rPr>
                <a:t>(“Leon”, “Leonie”)</a:t>
              </a:r>
            </a:p>
            <a:p>
              <a:pPr marL="280671" lvl="1">
                <a:lnSpc>
                  <a:spcPts val="3900"/>
                </a:lnSpc>
              </a:pPr>
              <a:endParaRPr lang="en-US" sz="2800" dirty="0">
                <a:solidFill>
                  <a:srgbClr val="000000"/>
                </a:solidFill>
                <a:latin typeface="Space Mono Bold"/>
              </a:endParaRPr>
            </a:p>
            <a:p>
              <a:pPr marL="280671" lvl="1">
                <a:lnSpc>
                  <a:spcPts val="39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Space Mono Bold"/>
                </a:rPr>
                <a:t>&gt;&gt; Es </a:t>
              </a:r>
              <a:r>
                <a:rPr lang="en-US" sz="2800" dirty="0" err="1">
                  <a:solidFill>
                    <a:srgbClr val="000000"/>
                  </a:solidFill>
                  <a:latin typeface="Space Mono Bold"/>
                </a:rPr>
                <a:t>ist</a:t>
              </a:r>
              <a:r>
                <a:rPr lang="en-US" sz="2800" dirty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Space Mono Bold"/>
                </a:rPr>
                <a:t>ein</a:t>
              </a:r>
              <a:r>
                <a:rPr lang="en-US" sz="2800" dirty="0">
                  <a:solidFill>
                    <a:srgbClr val="000000"/>
                  </a:solidFill>
                  <a:latin typeface="Space Mono Bold"/>
                </a:rPr>
                <a:t> Match!</a:t>
              </a:r>
              <a:endParaRPr lang="en-US" sz="2600" dirty="0">
                <a:solidFill>
                  <a:srgbClr val="FFFFFF"/>
                </a:solidFill>
                <a:latin typeface="Space Mono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29352" y="1369695"/>
              <a:ext cx="10792248" cy="7334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Space Mono Bold"/>
                </a:rPr>
                <a:t>FUNKTIONSAUFRUF</a:t>
              </a: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501305" y="952500"/>
            <a:ext cx="7796095" cy="5028481"/>
            <a:chOff x="0" y="0"/>
            <a:chExt cx="6350000" cy="4095750"/>
          </a:xfrm>
        </p:grpSpPr>
        <p:sp>
          <p:nvSpPr>
            <p:cNvPr id="9" name="Freeform 9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l="l" t="t" r="r" b="b"/>
              <a:pathLst>
                <a:path w="6146800" h="347218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l="l" t="t" r="r" b="b"/>
              <a:pathLst>
                <a:path w="1186180" h="31115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l="l" t="t" r="r" b="b"/>
              <a:pathLst>
                <a:path w="6350000" h="409575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F13D3D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560745" y="2109279"/>
            <a:ext cx="3267405" cy="3469252"/>
          </a:xfrm>
          <a:custGeom>
            <a:avLst/>
            <a:gdLst/>
            <a:ahLst/>
            <a:cxnLst/>
            <a:rect l="l" t="t" r="r" b="b"/>
            <a:pathLst>
              <a:path w="3267405" h="3469252">
                <a:moveTo>
                  <a:pt x="0" y="0"/>
                </a:moveTo>
                <a:lnTo>
                  <a:pt x="3267405" y="0"/>
                </a:lnTo>
                <a:lnTo>
                  <a:pt x="3267405" y="3469252"/>
                </a:lnTo>
                <a:lnTo>
                  <a:pt x="0" y="3469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77391" y="4065138"/>
            <a:ext cx="8115300" cy="1905000"/>
            <a:chOff x="0" y="0"/>
            <a:chExt cx="10820400" cy="2540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79CF3C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197648" y="929640"/>
              <a:ext cx="7622752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72700" y="4065138"/>
            <a:ext cx="8115300" cy="1905000"/>
            <a:chOff x="0" y="0"/>
            <a:chExt cx="10820400" cy="2540000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79CF3C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197648" y="929640"/>
              <a:ext cx="7622752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8348245" y="444182"/>
            <a:ext cx="13946664" cy="125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80"/>
              </a:lnSpc>
            </a:pPr>
            <a:r>
              <a:rPr lang="en-US" sz="8800" dirty="0">
                <a:solidFill>
                  <a:srgbClr val="FFFFFF"/>
                </a:solidFill>
                <a:latin typeface="Space Mono Bold"/>
              </a:rPr>
              <a:t>RETURN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221530"/>
            <a:ext cx="8378206" cy="5141170"/>
            <a:chOff x="0" y="0"/>
            <a:chExt cx="11170942" cy="6854891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1170942" cy="62061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9619422" y="31030"/>
              <a:ext cx="1551520" cy="310304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381190"/>
              <a:ext cx="11167581" cy="4473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31"/>
                </a:lnSpc>
              </a:pPr>
              <a:r>
                <a:rPr lang="en-US" sz="2954" dirty="0">
                  <a:solidFill>
                    <a:srgbClr val="C9E265"/>
                  </a:solidFill>
                  <a:latin typeface="Space Mono Bold"/>
                </a:rPr>
                <a:t>def </a:t>
              </a:r>
              <a:r>
                <a:rPr lang="en-US" sz="2954" dirty="0" err="1">
                  <a:solidFill>
                    <a:srgbClr val="C9E265"/>
                  </a:solidFill>
                  <a:latin typeface="Space Mono Bold"/>
                </a:rPr>
                <a:t>addition_rechner</a:t>
              </a:r>
              <a:r>
                <a:rPr lang="en-US" sz="2954" dirty="0">
                  <a:solidFill>
                    <a:srgbClr val="C9E265"/>
                  </a:solidFill>
                  <a:latin typeface="Space Mono Bold"/>
                </a:rPr>
                <a:t>(zahl1, zahl2):</a:t>
              </a:r>
            </a:p>
            <a:p>
              <a:pPr>
                <a:lnSpc>
                  <a:spcPts val="4431"/>
                </a:lnSpc>
              </a:pPr>
              <a:endParaRPr lang="en-US" sz="2954" dirty="0">
                <a:solidFill>
                  <a:srgbClr val="C9E265"/>
                </a:solidFill>
                <a:latin typeface="Space Mono Bold"/>
              </a:endParaRPr>
            </a:p>
            <a:p>
              <a:pPr>
                <a:lnSpc>
                  <a:spcPts val="4431"/>
                </a:lnSpc>
              </a:pPr>
              <a:r>
                <a:rPr lang="en-US" sz="2954" dirty="0">
                  <a:solidFill>
                    <a:srgbClr val="FFFFFF"/>
                  </a:solidFill>
                  <a:latin typeface="Space Mono"/>
                </a:rPr>
                <a:t>    </a:t>
              </a:r>
              <a:r>
                <a:rPr lang="en-US" sz="2954" dirty="0" err="1">
                  <a:solidFill>
                    <a:srgbClr val="FFFFFF"/>
                  </a:solidFill>
                  <a:latin typeface="Space Mono"/>
                </a:rPr>
                <a:t>summe</a:t>
              </a:r>
              <a:r>
                <a:rPr lang="en-US" sz="2954" dirty="0">
                  <a:solidFill>
                    <a:srgbClr val="FFFFFF"/>
                  </a:solidFill>
                  <a:latin typeface="Space Mono"/>
                </a:rPr>
                <a:t> =  zahl1 + zahl2 </a:t>
              </a:r>
            </a:p>
            <a:p>
              <a:pPr>
                <a:lnSpc>
                  <a:spcPts val="4431"/>
                </a:lnSpc>
              </a:pPr>
              <a:endParaRPr lang="en-US" sz="2954" dirty="0">
                <a:solidFill>
                  <a:srgbClr val="FFFFFF"/>
                </a:solidFill>
                <a:latin typeface="Space Mono"/>
              </a:endParaRPr>
            </a:p>
            <a:p>
              <a:pPr>
                <a:lnSpc>
                  <a:spcPts val="4431"/>
                </a:lnSpc>
              </a:pPr>
              <a:r>
                <a:rPr lang="en-US" sz="2954" dirty="0">
                  <a:solidFill>
                    <a:srgbClr val="FFFFFF"/>
                  </a:solidFill>
                  <a:latin typeface="Space Mono"/>
                </a:rPr>
                <a:t>    return </a:t>
              </a:r>
              <a:r>
                <a:rPr lang="en-US" sz="2954" dirty="0" err="1">
                  <a:solidFill>
                    <a:srgbClr val="FFFFFF"/>
                  </a:solidFill>
                  <a:latin typeface="Space Mono"/>
                </a:rPr>
                <a:t>summe</a:t>
              </a:r>
              <a:endParaRPr lang="en-US" sz="2954" dirty="0">
                <a:solidFill>
                  <a:srgbClr val="FFFFFF"/>
                </a:solidFill>
                <a:latin typeface="Space Mono"/>
              </a:endParaRPr>
            </a:p>
            <a:p>
              <a:pPr>
                <a:lnSpc>
                  <a:spcPts val="4431"/>
                </a:lnSpc>
              </a:pPr>
              <a:endParaRPr lang="en-US" sz="2954" dirty="0">
                <a:solidFill>
                  <a:srgbClr val="FFFFFF"/>
                </a:solidFill>
                <a:latin typeface="Space Mono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377530" y="7171116"/>
            <a:ext cx="8115300" cy="1905000"/>
            <a:chOff x="0" y="0"/>
            <a:chExt cx="10820400" cy="2540000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79CF3C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197648" y="929640"/>
              <a:ext cx="7622752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2683896" y="4322502"/>
            <a:ext cx="1451113" cy="1451113"/>
          </a:xfrm>
          <a:custGeom>
            <a:avLst/>
            <a:gdLst/>
            <a:ahLst/>
            <a:cxnLst/>
            <a:rect l="l" t="t" r="r" b="b"/>
            <a:pathLst>
              <a:path w="1451113" h="1451113">
                <a:moveTo>
                  <a:pt x="0" y="0"/>
                </a:moveTo>
                <a:lnTo>
                  <a:pt x="1451113" y="0"/>
                </a:lnTo>
                <a:lnTo>
                  <a:pt x="1451113" y="1451113"/>
                </a:lnTo>
                <a:lnTo>
                  <a:pt x="0" y="1451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TextBox 17"/>
          <p:cNvSpPr txBox="1"/>
          <p:nvPr/>
        </p:nvSpPr>
        <p:spPr>
          <a:xfrm>
            <a:off x="10549374" y="4065138"/>
            <a:ext cx="992055" cy="192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10"/>
              </a:lnSpc>
              <a:spcBef>
                <a:spcPct val="0"/>
              </a:spcBef>
            </a:pPr>
            <a:r>
              <a:rPr lang="en-US" sz="12758">
                <a:solidFill>
                  <a:srgbClr val="FFFFFF"/>
                </a:solidFill>
                <a:latin typeface="Space Mono Bold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052023" y="4085963"/>
            <a:ext cx="992055" cy="192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10"/>
              </a:lnSpc>
              <a:spcBef>
                <a:spcPct val="0"/>
              </a:spcBef>
            </a:pPr>
            <a:r>
              <a:rPr lang="en-US" sz="12758">
                <a:solidFill>
                  <a:srgbClr val="FFFFFF"/>
                </a:solidFill>
                <a:latin typeface="Space Mono Bold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913425" y="7161521"/>
            <a:ext cx="992055" cy="192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10"/>
              </a:lnSpc>
              <a:spcBef>
                <a:spcPct val="0"/>
              </a:spcBef>
            </a:pPr>
            <a:r>
              <a:rPr lang="en-US" sz="12758">
                <a:solidFill>
                  <a:srgbClr val="FFFFFF"/>
                </a:solidFill>
                <a:latin typeface="Space Mono Bold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Benutzerdefiniert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Space Mono</vt:lpstr>
      <vt:lpstr>Space Mono Bold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funktionen</dc:title>
  <cp:lastModifiedBy>Viktoria Kleinschmidt</cp:lastModifiedBy>
  <cp:revision>3</cp:revision>
  <dcterms:created xsi:type="dcterms:W3CDTF">2006-08-16T00:00:00Z</dcterms:created>
  <dcterms:modified xsi:type="dcterms:W3CDTF">2023-11-04T16:56:37Z</dcterms:modified>
  <dc:identifier>DAEz9c-YyOo</dc:identifier>
</cp:coreProperties>
</file>