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58" r:id="rId8"/>
    <p:sldId id="259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Space Mono" panose="02000509040000020004" pitchFamily="49" charset="77"/>
      <p:regular r:id="rId14"/>
    </p:embeddedFont>
    <p:embeddedFont>
      <p:font typeface="Space Mono Bold" panose="02000809030000020004" pitchFamily="49" charset="77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48" autoAdjust="0"/>
  </p:normalViewPr>
  <p:slideViewPr>
    <p:cSldViewPr>
      <p:cViewPr varScale="1">
        <p:scale>
          <a:sx n="78" d="100"/>
          <a:sy n="78" d="100"/>
        </p:scale>
        <p:origin x="3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7586" y="4343400"/>
            <a:ext cx="16251714" cy="1714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FFFFFF"/>
                </a:solidFill>
                <a:latin typeface="Space Mono Bold"/>
              </a:rPr>
              <a:t>SCHLEIFEN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07586" y="1028700"/>
            <a:ext cx="16251714" cy="1016635"/>
            <a:chOff x="0" y="0"/>
            <a:chExt cx="21668952" cy="1355513"/>
          </a:xfrm>
        </p:grpSpPr>
        <p:sp>
          <p:nvSpPr>
            <p:cNvPr id="4" name="TextBox 4"/>
            <p:cNvSpPr txBox="1"/>
            <p:nvPr/>
          </p:nvSpPr>
          <p:spPr>
            <a:xfrm>
              <a:off x="0" y="38100"/>
              <a:ext cx="21668952" cy="5300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</a:pPr>
              <a:r>
                <a:rPr lang="en-US" sz="2800" spc="420">
                  <a:solidFill>
                    <a:srgbClr val="FFFFFF"/>
                  </a:solidFill>
                  <a:latin typeface="Space Mono"/>
                </a:rPr>
                <a:t>*STARCODE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076113"/>
              <a:ext cx="216408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101513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07586" y="8260715"/>
            <a:ext cx="16251714" cy="1003263"/>
            <a:chOff x="0" y="0"/>
            <a:chExt cx="21668952" cy="1337683"/>
          </a:xfrm>
        </p:grpSpPr>
        <p:sp>
          <p:nvSpPr>
            <p:cNvPr id="8" name="TextBox 8"/>
            <p:cNvSpPr txBox="1"/>
            <p:nvPr/>
          </p:nvSpPr>
          <p:spPr>
            <a:xfrm>
              <a:off x="0" y="800100"/>
              <a:ext cx="21668952" cy="537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80"/>
                </a:lnSpc>
              </a:pPr>
              <a:r>
                <a:rPr lang="en-US" sz="2800" spc="420" dirty="0">
                  <a:solidFill>
                    <a:srgbClr val="FFFFFF"/>
                  </a:solidFill>
                  <a:latin typeface="Space Mono"/>
                </a:rPr>
                <a:t>VERSION 2.0 | NOVEMBER 2023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28152" y="203200"/>
              <a:ext cx="216408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20398952" y="0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7586" y="6268720"/>
            <a:ext cx="16272828" cy="2989580"/>
            <a:chOff x="0" y="0"/>
            <a:chExt cx="21697103" cy="3986107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0"/>
              <a:ext cx="21668952" cy="2011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1440"/>
                </a:lnSpc>
              </a:pPr>
              <a:r>
                <a:rPr lang="en-US" sz="10400">
                  <a:solidFill>
                    <a:srgbClr val="FFFFFF"/>
                  </a:solidFill>
                  <a:latin typeface="Space Mono Bold"/>
                </a:rPr>
                <a:t>ARRAY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38407"/>
              <a:ext cx="21668952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r>
                <a:rPr lang="en-US" sz="3000" spc="300">
                  <a:solidFill>
                    <a:srgbClr val="FFFFFF"/>
                  </a:solidFill>
                  <a:latin typeface="Space Mono"/>
                </a:rPr>
                <a:t>*STARCODE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56303" y="2817707"/>
              <a:ext cx="216408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AutoShape 6"/>
            <p:cNvSpPr/>
            <p:nvPr/>
          </p:nvSpPr>
          <p:spPr>
            <a:xfrm>
              <a:off x="20427103" y="2614507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67800" y="1771650"/>
            <a:ext cx="9220200" cy="4316730"/>
            <a:chOff x="0" y="0"/>
            <a:chExt cx="12293600" cy="575564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2293600" cy="5755640"/>
            </a:xfrm>
            <a:prstGeom prst="rect">
              <a:avLst/>
            </a:prstGeom>
            <a:solidFill>
              <a:srgbClr val="F13D3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AutoShape 4"/>
            <p:cNvSpPr/>
            <p:nvPr/>
          </p:nvSpPr>
          <p:spPr>
            <a:xfrm>
              <a:off x="1574800" y="1273810"/>
              <a:ext cx="9144000" cy="50800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AutoShape 5"/>
            <p:cNvSpPr/>
            <p:nvPr/>
          </p:nvSpPr>
          <p:spPr>
            <a:xfrm>
              <a:off x="9448800" y="1299210"/>
              <a:ext cx="1270000" cy="254000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574800" y="3216911"/>
              <a:ext cx="9141248" cy="12970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Ein Array </a:t>
              </a:r>
              <a:r>
                <a:rPr lang="en-US" sz="2600" dirty="0" err="1">
                  <a:solidFill>
                    <a:srgbClr val="FFFFFF"/>
                  </a:solidFill>
                  <a:latin typeface="Space Mono"/>
                </a:rPr>
                <a:t>speichert</a:t>
              </a: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FFFFFF"/>
                  </a:solidFill>
                  <a:latin typeface="Space Mono"/>
                </a:rPr>
                <a:t>mehrere</a:t>
              </a: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   </a:t>
              </a:r>
              <a:r>
                <a:rPr lang="en-US" sz="2600" dirty="0" err="1">
                  <a:solidFill>
                    <a:srgbClr val="FFFFFF"/>
                  </a:solidFill>
                  <a:latin typeface="Space Mono"/>
                </a:rPr>
                <a:t>Werte</a:t>
              </a: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 in </a:t>
              </a:r>
              <a:r>
                <a:rPr lang="en-US" sz="2600" dirty="0" err="1">
                  <a:solidFill>
                    <a:srgbClr val="FFFFFF"/>
                  </a:solidFill>
                  <a:latin typeface="Space Mono"/>
                </a:rPr>
                <a:t>einer</a:t>
              </a: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 Variable.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574800" y="2051685"/>
              <a:ext cx="9141248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Space Mono Bold"/>
                </a:rPr>
                <a:t>ARRAY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951485" y="779963"/>
            <a:ext cx="4791785" cy="5070672"/>
          </a:xfrm>
          <a:custGeom>
            <a:avLst/>
            <a:gdLst/>
            <a:ahLst/>
            <a:cxnLst/>
            <a:rect l="l" t="t" r="r" b="b"/>
            <a:pathLst>
              <a:path w="4791785" h="5070672">
                <a:moveTo>
                  <a:pt x="0" y="0"/>
                </a:moveTo>
                <a:lnTo>
                  <a:pt x="4791786" y="0"/>
                </a:lnTo>
                <a:lnTo>
                  <a:pt x="4791786" y="5070672"/>
                </a:lnTo>
                <a:lnTo>
                  <a:pt x="0" y="5070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grpSp>
        <p:nvGrpSpPr>
          <p:cNvPr id="9" name="Group 9"/>
          <p:cNvGrpSpPr/>
          <p:nvPr/>
        </p:nvGrpSpPr>
        <p:grpSpPr>
          <a:xfrm>
            <a:off x="1951485" y="5850635"/>
            <a:ext cx="14891102" cy="4080510"/>
            <a:chOff x="0" y="0"/>
            <a:chExt cx="19854803" cy="5440681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127125"/>
              <a:ext cx="19854803" cy="43135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49"/>
                </a:lnSpc>
              </a:pPr>
              <a:r>
                <a:rPr lang="en-US" sz="3699" dirty="0" err="1">
                  <a:solidFill>
                    <a:srgbClr val="000000"/>
                  </a:solidFill>
                  <a:latin typeface="Space Mono Bold"/>
                </a:rPr>
                <a:t>früchte</a:t>
              </a:r>
              <a:r>
                <a:rPr lang="en-US" sz="3699" dirty="0">
                  <a:solidFill>
                    <a:srgbClr val="000000"/>
                  </a:solidFill>
                  <a:latin typeface="Space Mono Bold"/>
                </a:rPr>
                <a:t> = ["</a:t>
              </a:r>
              <a:r>
                <a:rPr lang="en-US" sz="3699" dirty="0" err="1">
                  <a:solidFill>
                    <a:srgbClr val="000000"/>
                  </a:solidFill>
                  <a:latin typeface="Space Mono Bold"/>
                </a:rPr>
                <a:t>Apfel</a:t>
              </a:r>
              <a:r>
                <a:rPr lang="en-US" sz="3699" dirty="0">
                  <a:solidFill>
                    <a:srgbClr val="000000"/>
                  </a:solidFill>
                  <a:latin typeface="Space Mono Bold"/>
                </a:rPr>
                <a:t>", "Mango", "</a:t>
              </a:r>
              <a:r>
                <a:rPr lang="en-US" sz="3699" dirty="0" err="1">
                  <a:solidFill>
                    <a:srgbClr val="000000"/>
                  </a:solidFill>
                  <a:latin typeface="Space Mono Bold"/>
                </a:rPr>
                <a:t>Banane</a:t>
              </a:r>
              <a:r>
                <a:rPr lang="en-US" sz="3699" dirty="0">
                  <a:solidFill>
                    <a:srgbClr val="000000"/>
                  </a:solidFill>
                  <a:latin typeface="Space Mono Bold"/>
                </a:rPr>
                <a:t>", "</a:t>
              </a:r>
              <a:r>
                <a:rPr lang="en-US" sz="3699" dirty="0" err="1">
                  <a:solidFill>
                    <a:srgbClr val="000000"/>
                  </a:solidFill>
                  <a:latin typeface="Space Mono Bold"/>
                </a:rPr>
                <a:t>Kirsche</a:t>
              </a:r>
              <a:r>
                <a:rPr lang="en-US" sz="3699" dirty="0">
                  <a:solidFill>
                    <a:srgbClr val="000000"/>
                  </a:solidFill>
                  <a:latin typeface="Space Mono Bold"/>
                </a:rPr>
                <a:t>"]</a:t>
              </a:r>
            </a:p>
            <a:p>
              <a:pPr>
                <a:lnSpc>
                  <a:spcPts val="5549"/>
                </a:lnSpc>
              </a:pPr>
              <a:endParaRPr lang="en-US" sz="3699" dirty="0">
                <a:solidFill>
                  <a:srgbClr val="000000"/>
                </a:solidFill>
                <a:latin typeface="Space Mono Bold"/>
              </a:endParaRPr>
            </a:p>
            <a:p>
              <a:pPr>
                <a:lnSpc>
                  <a:spcPts val="5549"/>
                </a:lnSpc>
              </a:pPr>
              <a:r>
                <a:rPr lang="en-US" sz="3699" dirty="0">
                  <a:solidFill>
                    <a:srgbClr val="000000"/>
                  </a:solidFill>
                  <a:latin typeface="Space Mono Bold"/>
                </a:rPr>
                <a:t>print(</a:t>
              </a:r>
              <a:r>
                <a:rPr lang="en-US" sz="3699" dirty="0" err="1">
                  <a:solidFill>
                    <a:srgbClr val="000000"/>
                  </a:solidFill>
                  <a:latin typeface="Space Mono Bold"/>
                </a:rPr>
                <a:t>früchte</a:t>
              </a:r>
              <a:r>
                <a:rPr lang="en-US" sz="3699" dirty="0">
                  <a:solidFill>
                    <a:srgbClr val="000000"/>
                  </a:solidFill>
                  <a:latin typeface="Space Mono Bold"/>
                </a:rPr>
                <a:t>[0])</a:t>
              </a:r>
            </a:p>
            <a:p>
              <a:pPr>
                <a:lnSpc>
                  <a:spcPts val="5549"/>
                </a:lnSpc>
              </a:pPr>
              <a:r>
                <a:rPr lang="en-US" sz="3699" dirty="0">
                  <a:solidFill>
                    <a:srgbClr val="000000"/>
                  </a:solidFill>
                  <a:latin typeface="Space Mono Bold"/>
                </a:rPr>
                <a:t>--&gt; </a:t>
              </a:r>
              <a:r>
                <a:rPr lang="en-US" sz="3699" dirty="0" err="1">
                  <a:solidFill>
                    <a:srgbClr val="000000"/>
                  </a:solidFill>
                  <a:latin typeface="Space Mono Bold"/>
                </a:rPr>
                <a:t>Ausgabe</a:t>
              </a:r>
              <a:r>
                <a:rPr lang="en-US" sz="3699" dirty="0">
                  <a:solidFill>
                    <a:srgbClr val="000000"/>
                  </a:solidFill>
                  <a:latin typeface="Space Mono Bold"/>
                </a:rPr>
                <a:t>: </a:t>
              </a:r>
              <a:r>
                <a:rPr lang="en-US" sz="3699" dirty="0" err="1">
                  <a:solidFill>
                    <a:srgbClr val="000000"/>
                  </a:solidFill>
                  <a:latin typeface="Space Mono Bold"/>
                </a:rPr>
                <a:t>Apfel</a:t>
              </a:r>
              <a:endParaRPr lang="en-US" sz="3699" dirty="0">
                <a:solidFill>
                  <a:srgbClr val="000000"/>
                </a:solidFill>
                <a:latin typeface="Space Mono Bold"/>
              </a:endParaRPr>
            </a:p>
            <a:p>
              <a:pPr algn="r">
                <a:lnSpc>
                  <a:spcPts val="3900"/>
                </a:lnSpc>
              </a:pPr>
              <a:endParaRPr lang="en-US" sz="3699" dirty="0">
                <a:solidFill>
                  <a:srgbClr val="000000"/>
                </a:solidFill>
                <a:latin typeface="Space Mono 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19854803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7586" y="6268720"/>
            <a:ext cx="16272828" cy="2989580"/>
            <a:chOff x="0" y="0"/>
            <a:chExt cx="21697103" cy="3986107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0"/>
              <a:ext cx="21668952" cy="2011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1440"/>
                </a:lnSpc>
              </a:pPr>
              <a:r>
                <a:rPr lang="en-US" sz="10400">
                  <a:solidFill>
                    <a:srgbClr val="FFFFFF"/>
                  </a:solidFill>
                  <a:latin typeface="Space Mono Bold"/>
                </a:rPr>
                <a:t>FOR- SCHLEIFE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38407"/>
              <a:ext cx="21668952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r>
                <a:rPr lang="en-US" sz="3000" spc="300">
                  <a:solidFill>
                    <a:srgbClr val="FFFFFF"/>
                  </a:solidFill>
                  <a:latin typeface="Space Mono"/>
                </a:rPr>
                <a:t>*STARCODE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56303" y="2817707"/>
              <a:ext cx="216408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AutoShape 6"/>
            <p:cNvSpPr/>
            <p:nvPr/>
          </p:nvSpPr>
          <p:spPr>
            <a:xfrm>
              <a:off x="20427103" y="2614507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67800" y="1524000"/>
            <a:ext cx="9220200" cy="4812030"/>
            <a:chOff x="0" y="0"/>
            <a:chExt cx="12293600" cy="641604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2293600" cy="6416040"/>
            </a:xfrm>
            <a:prstGeom prst="rect">
              <a:avLst/>
            </a:prstGeom>
            <a:solidFill>
              <a:srgbClr val="F13D3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AutoShape 4"/>
            <p:cNvSpPr/>
            <p:nvPr/>
          </p:nvSpPr>
          <p:spPr>
            <a:xfrm>
              <a:off x="1574800" y="1273810"/>
              <a:ext cx="9144000" cy="50800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AutoShape 5"/>
            <p:cNvSpPr/>
            <p:nvPr/>
          </p:nvSpPr>
          <p:spPr>
            <a:xfrm>
              <a:off x="9448800" y="1299210"/>
              <a:ext cx="1270000" cy="254000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17600" y="3216911"/>
              <a:ext cx="9598448" cy="196387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Die for-</a:t>
              </a:r>
              <a:r>
                <a:rPr lang="en-US" sz="2600" dirty="0" err="1">
                  <a:solidFill>
                    <a:srgbClr val="FFFFFF"/>
                  </a:solidFill>
                  <a:latin typeface="Space Mono"/>
                </a:rPr>
                <a:t>Schleife</a:t>
              </a: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FFFFFF"/>
                  </a:solidFill>
                  <a:latin typeface="Space Mono"/>
                </a:rPr>
                <a:t>wiederholt</a:t>
              </a: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FFFFFF"/>
                  </a:solidFill>
                  <a:latin typeface="Space Mono"/>
                </a:rPr>
                <a:t>ein</a:t>
              </a: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FFFFFF"/>
                  </a:solidFill>
                  <a:latin typeface="Space Mono"/>
                </a:rPr>
                <a:t>Programm</a:t>
              </a: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 für alle </a:t>
              </a:r>
              <a:r>
                <a:rPr lang="en-US" sz="2600" dirty="0" err="1">
                  <a:solidFill>
                    <a:srgbClr val="FFFFFF"/>
                  </a:solidFill>
                  <a:latin typeface="Space Mono"/>
                </a:rPr>
                <a:t>Einträge</a:t>
              </a: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FFFFFF"/>
                  </a:solidFill>
                  <a:latin typeface="Space Mono"/>
                </a:rPr>
                <a:t>einer</a:t>
              </a: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FFFFFF"/>
                  </a:solidFill>
                  <a:latin typeface="Space Mono"/>
                </a:rPr>
                <a:t>Liste</a:t>
              </a:r>
              <a:r>
                <a:rPr lang="en-US" sz="2600" dirty="0">
                  <a:solidFill>
                    <a:srgbClr val="FFFFFF"/>
                  </a:solidFill>
                  <a:latin typeface="Space Mono"/>
                </a:rPr>
                <a:t>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574800" y="2051685"/>
              <a:ext cx="9141248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Space Mono Bold"/>
                </a:rPr>
                <a:t>FOR-SCHLEIFE </a:t>
              </a:r>
            </a:p>
          </p:txBody>
        </p:sp>
      </p:grpSp>
      <p:sp>
        <p:nvSpPr>
          <p:cNvPr id="8" name="Freeform 8"/>
          <p:cNvSpPr/>
          <p:nvPr/>
        </p:nvSpPr>
        <p:spPr>
          <a:xfrm rot="1014508">
            <a:off x="4421250" y="850208"/>
            <a:ext cx="3626133" cy="2142715"/>
          </a:xfrm>
          <a:custGeom>
            <a:avLst/>
            <a:gdLst/>
            <a:ahLst/>
            <a:cxnLst/>
            <a:rect l="l" t="t" r="r" b="b"/>
            <a:pathLst>
              <a:path w="3626133" h="2142715">
                <a:moveTo>
                  <a:pt x="0" y="0"/>
                </a:moveTo>
                <a:lnTo>
                  <a:pt x="3626133" y="0"/>
                </a:lnTo>
                <a:lnTo>
                  <a:pt x="3626133" y="2142715"/>
                </a:lnTo>
                <a:lnTo>
                  <a:pt x="0" y="21427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3262764" y="3821123"/>
            <a:ext cx="2221593" cy="2644754"/>
          </a:xfrm>
          <a:custGeom>
            <a:avLst/>
            <a:gdLst/>
            <a:ahLst/>
            <a:cxnLst/>
            <a:rect l="l" t="t" r="r" b="b"/>
            <a:pathLst>
              <a:path w="2221593" h="2644754">
                <a:moveTo>
                  <a:pt x="0" y="0"/>
                </a:moveTo>
                <a:lnTo>
                  <a:pt x="2221593" y="0"/>
                </a:lnTo>
                <a:lnTo>
                  <a:pt x="2221593" y="2644754"/>
                </a:lnTo>
                <a:lnTo>
                  <a:pt x="0" y="26447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772803" y="7157971"/>
            <a:ext cx="2489961" cy="2489961"/>
          </a:xfrm>
          <a:custGeom>
            <a:avLst/>
            <a:gdLst/>
            <a:ahLst/>
            <a:cxnLst/>
            <a:rect l="l" t="t" r="r" b="b"/>
            <a:pathLst>
              <a:path w="2489961" h="2489961">
                <a:moveTo>
                  <a:pt x="0" y="0"/>
                </a:moveTo>
                <a:lnTo>
                  <a:pt x="2489961" y="0"/>
                </a:lnTo>
                <a:lnTo>
                  <a:pt x="2489961" y="2489962"/>
                </a:lnTo>
                <a:lnTo>
                  <a:pt x="0" y="2489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grpSp>
        <p:nvGrpSpPr>
          <p:cNvPr id="11" name="Group 11"/>
          <p:cNvGrpSpPr/>
          <p:nvPr/>
        </p:nvGrpSpPr>
        <p:grpSpPr>
          <a:xfrm>
            <a:off x="9067800" y="5916214"/>
            <a:ext cx="9031519" cy="3896493"/>
            <a:chOff x="0" y="9525"/>
            <a:chExt cx="12042025" cy="519532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537092"/>
              <a:ext cx="12042025" cy="3667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08"/>
                </a:lnSpc>
              </a:pPr>
              <a:r>
                <a:rPr lang="en-US" sz="2800" dirty="0" err="1">
                  <a:solidFill>
                    <a:srgbClr val="000000"/>
                  </a:solidFill>
                  <a:latin typeface="Space Mono"/>
                </a:rPr>
                <a:t>tiere</a:t>
              </a:r>
              <a:r>
                <a:rPr lang="en-US" sz="2800" dirty="0">
                  <a:solidFill>
                    <a:srgbClr val="000000"/>
                  </a:solidFill>
                  <a:latin typeface="Space Mono"/>
                </a:rPr>
                <a:t> = ["</a:t>
              </a:r>
              <a:r>
                <a:rPr lang="en-US" sz="2800" dirty="0" err="1">
                  <a:solidFill>
                    <a:srgbClr val="000000"/>
                  </a:solidFill>
                  <a:latin typeface="Space Mono"/>
                </a:rPr>
                <a:t>Huhn</a:t>
              </a:r>
              <a:r>
                <a:rPr lang="en-US" sz="2800" dirty="0">
                  <a:solidFill>
                    <a:srgbClr val="000000"/>
                  </a:solidFill>
                  <a:latin typeface="Space Mono"/>
                </a:rPr>
                <a:t>","</a:t>
              </a:r>
              <a:r>
                <a:rPr lang="en-US" sz="2800" dirty="0" err="1">
                  <a:solidFill>
                    <a:srgbClr val="000000"/>
                  </a:solidFill>
                  <a:latin typeface="Space Mono"/>
                </a:rPr>
                <a:t>Hase</a:t>
              </a:r>
              <a:r>
                <a:rPr lang="en-US" sz="2800" dirty="0">
                  <a:solidFill>
                    <a:srgbClr val="000000"/>
                  </a:solidFill>
                  <a:latin typeface="Space Mono"/>
                </a:rPr>
                <a:t>","</a:t>
              </a:r>
              <a:r>
                <a:rPr lang="en-US" sz="2800" dirty="0" err="1">
                  <a:solidFill>
                    <a:srgbClr val="000000"/>
                  </a:solidFill>
                  <a:latin typeface="Space Mono"/>
                </a:rPr>
                <a:t>Schmetterling</a:t>
              </a:r>
              <a:r>
                <a:rPr lang="en-US" sz="2800" dirty="0">
                  <a:solidFill>
                    <a:srgbClr val="000000"/>
                  </a:solidFill>
                  <a:latin typeface="Space Mono"/>
                </a:rPr>
                <a:t>"]</a:t>
              </a:r>
            </a:p>
            <a:p>
              <a:pPr>
                <a:lnSpc>
                  <a:spcPts val="7311"/>
                </a:lnSpc>
              </a:pPr>
              <a:r>
                <a:rPr lang="en-US" sz="4000" dirty="0">
                  <a:solidFill>
                    <a:srgbClr val="000000"/>
                  </a:solidFill>
                  <a:latin typeface="Space Mono Bold"/>
                </a:rPr>
                <a:t>for</a:t>
              </a:r>
              <a:r>
                <a:rPr lang="en-US" sz="4000" dirty="0">
                  <a:solidFill>
                    <a:srgbClr val="000000"/>
                  </a:solidFill>
                  <a:latin typeface="Space Mono"/>
                </a:rPr>
                <a:t> tier </a:t>
              </a:r>
              <a:r>
                <a:rPr lang="en-US" sz="4000" dirty="0">
                  <a:solidFill>
                    <a:srgbClr val="000000"/>
                  </a:solidFill>
                  <a:latin typeface="Space Mono Bold"/>
                </a:rPr>
                <a:t>in</a:t>
              </a:r>
              <a:r>
                <a:rPr lang="en-US" sz="4000" dirty="0">
                  <a:solidFill>
                    <a:srgbClr val="000000"/>
                  </a:solidFill>
                  <a:latin typeface="Space Mono"/>
                </a:rPr>
                <a:t> </a:t>
              </a:r>
              <a:r>
                <a:rPr lang="en-US" sz="4000" dirty="0" err="1">
                  <a:solidFill>
                    <a:srgbClr val="000000"/>
                  </a:solidFill>
                  <a:latin typeface="Space Mono"/>
                </a:rPr>
                <a:t>tiere</a:t>
              </a:r>
              <a:r>
                <a:rPr lang="en-US" sz="4000" dirty="0">
                  <a:solidFill>
                    <a:srgbClr val="000000"/>
                  </a:solidFill>
                  <a:latin typeface="Space Mono Bold"/>
                </a:rPr>
                <a:t>:</a:t>
              </a:r>
              <a:r>
                <a:rPr lang="en-US" sz="4000" dirty="0">
                  <a:solidFill>
                    <a:srgbClr val="000000"/>
                  </a:solidFill>
                  <a:latin typeface="Space Mono"/>
                </a:rPr>
                <a:t>  </a:t>
              </a:r>
            </a:p>
            <a:p>
              <a:r>
                <a:rPr lang="en-US" sz="4000" dirty="0">
                  <a:solidFill>
                    <a:srgbClr val="000000"/>
                  </a:solidFill>
                  <a:latin typeface="Space Mono"/>
                </a:rPr>
                <a:t>    print(tier)  </a:t>
              </a:r>
            </a:p>
            <a:p>
              <a:pPr algn="r">
                <a:lnSpc>
                  <a:spcPts val="5137"/>
                </a:lnSpc>
              </a:pPr>
              <a:endParaRPr lang="en-US" sz="4874" dirty="0">
                <a:solidFill>
                  <a:srgbClr val="000000"/>
                </a:solidFill>
                <a:latin typeface="Space Mono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525"/>
              <a:ext cx="12042025" cy="944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69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469607" y="5008223"/>
            <a:ext cx="1905000" cy="1905000"/>
          </a:xfrm>
          <a:prstGeom prst="rect">
            <a:avLst/>
          </a:prstGeom>
          <a:solidFill>
            <a:srgbClr val="F13D3D"/>
          </a:solidFill>
        </p:spPr>
        <p:txBody>
          <a:bodyPr/>
          <a:lstStyle/>
          <a:p>
            <a:endParaRPr lang="de-DE"/>
          </a:p>
        </p:txBody>
      </p:sp>
      <p:grpSp>
        <p:nvGrpSpPr>
          <p:cNvPr id="3" name="Group 3"/>
          <p:cNvGrpSpPr/>
          <p:nvPr/>
        </p:nvGrpSpPr>
        <p:grpSpPr>
          <a:xfrm>
            <a:off x="5197070" y="5008223"/>
            <a:ext cx="8115300" cy="1905000"/>
            <a:chOff x="0" y="0"/>
            <a:chExt cx="10820400" cy="2540000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40000" cy="2540000"/>
            </a:xfrm>
            <a:prstGeom prst="rect">
              <a:avLst/>
            </a:prstGeom>
            <a:solidFill>
              <a:srgbClr val="F13D3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3197648" y="929640"/>
              <a:ext cx="7622752" cy="6045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7907968" y="5008223"/>
            <a:ext cx="1905000" cy="1905000"/>
          </a:xfrm>
          <a:prstGeom prst="rect">
            <a:avLst/>
          </a:prstGeom>
          <a:solidFill>
            <a:srgbClr val="F13D3D"/>
          </a:solidFill>
        </p:spPr>
        <p:txBody>
          <a:bodyPr/>
          <a:lstStyle/>
          <a:p>
            <a:endParaRPr lang="de-DE"/>
          </a:p>
        </p:txBody>
      </p:sp>
      <p:sp>
        <p:nvSpPr>
          <p:cNvPr id="7" name="AutoShape 7"/>
          <p:cNvSpPr/>
          <p:nvPr/>
        </p:nvSpPr>
        <p:spPr>
          <a:xfrm>
            <a:off x="10584907" y="5008223"/>
            <a:ext cx="1905000" cy="1905000"/>
          </a:xfrm>
          <a:prstGeom prst="rect">
            <a:avLst/>
          </a:prstGeom>
          <a:solidFill>
            <a:srgbClr val="F13D3D"/>
          </a:solidFill>
        </p:spPr>
        <p:txBody>
          <a:bodyPr/>
          <a:lstStyle/>
          <a:p>
            <a:endParaRPr lang="de-DE"/>
          </a:p>
        </p:txBody>
      </p:sp>
      <p:sp>
        <p:nvSpPr>
          <p:cNvPr id="8" name="TextBox 8"/>
          <p:cNvSpPr txBox="1"/>
          <p:nvPr/>
        </p:nvSpPr>
        <p:spPr>
          <a:xfrm>
            <a:off x="15710606" y="5686403"/>
            <a:ext cx="5717064" cy="472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910655" y="1028700"/>
            <a:ext cx="10119717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59"/>
              </a:lnSpc>
              <a:spcBef>
                <a:spcPct val="0"/>
              </a:spcBef>
            </a:pPr>
            <a:r>
              <a:rPr lang="en-US" sz="9299">
                <a:solidFill>
                  <a:srgbClr val="FFFFFF"/>
                </a:solidFill>
                <a:latin typeface="Space Mono Bold"/>
              </a:rPr>
              <a:t>RANGE FUNKTION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0" y="6677570"/>
            <a:ext cx="6855936" cy="1655445"/>
            <a:chOff x="0" y="0"/>
            <a:chExt cx="9141248" cy="220726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089025"/>
              <a:ext cx="9141248" cy="11182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00"/>
                </a:lnSpc>
              </a:pPr>
              <a:r>
                <a:rPr lang="en-US" sz="4800">
                  <a:solidFill>
                    <a:srgbClr val="FFFFFF"/>
                  </a:solidFill>
                  <a:latin typeface="Space Mono"/>
                </a:rPr>
                <a:t>START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9141248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395996" y="6688455"/>
            <a:ext cx="6855936" cy="2569845"/>
            <a:chOff x="0" y="0"/>
            <a:chExt cx="9141248" cy="342646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089025"/>
              <a:ext cx="9141248" cy="23374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7200"/>
                </a:lnSpc>
              </a:pPr>
              <a:r>
                <a:rPr lang="en-US" sz="4800">
                  <a:solidFill>
                    <a:srgbClr val="FFFFFF"/>
                  </a:solidFill>
                  <a:latin typeface="Space Mono"/>
                </a:rPr>
                <a:t>STOP</a:t>
              </a:r>
            </a:p>
            <a:p>
              <a:pPr algn="r">
                <a:lnSpc>
                  <a:spcPts val="7200"/>
                </a:lnSpc>
              </a:pPr>
              <a:endParaRPr lang="en-US" sz="4800">
                <a:solidFill>
                  <a:srgbClr val="FFFFFF"/>
                </a:solidFill>
                <a:latin typeface="Space Mono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9141248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769102" y="2952809"/>
            <a:ext cx="6855936" cy="1508761"/>
            <a:chOff x="0" y="0"/>
            <a:chExt cx="9141248" cy="2011682"/>
          </a:xfrm>
        </p:grpSpPr>
        <p:sp>
          <p:nvSpPr>
            <p:cNvPr id="17" name="TextBox 17"/>
            <p:cNvSpPr txBox="1"/>
            <p:nvPr/>
          </p:nvSpPr>
          <p:spPr>
            <a:xfrm>
              <a:off x="0" y="1127125"/>
              <a:ext cx="9141248" cy="8845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849"/>
                </a:lnSpc>
              </a:pPr>
              <a:r>
                <a:rPr lang="en-US" sz="3899">
                  <a:solidFill>
                    <a:srgbClr val="FFFFFF"/>
                  </a:solidFill>
                  <a:latin typeface="Space Mono"/>
                </a:rPr>
                <a:t>for i in range(0,4): 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9525"/>
              <a:ext cx="9141248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926080" y="4975920"/>
            <a:ext cx="992055" cy="1924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10"/>
              </a:lnSpc>
              <a:spcBef>
                <a:spcPct val="0"/>
              </a:spcBef>
            </a:pPr>
            <a:r>
              <a:rPr lang="en-US" sz="12758" dirty="0">
                <a:solidFill>
                  <a:srgbClr val="FFFFFF"/>
                </a:solidFill>
                <a:latin typeface="Space Mono Bold"/>
              </a:rPr>
              <a:t>0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645260" y="4998628"/>
            <a:ext cx="992055" cy="1924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10"/>
              </a:lnSpc>
              <a:spcBef>
                <a:spcPct val="0"/>
              </a:spcBef>
            </a:pPr>
            <a:r>
              <a:rPr lang="en-US" sz="12758" dirty="0">
                <a:solidFill>
                  <a:srgbClr val="FFFFFF"/>
                </a:solidFill>
                <a:latin typeface="Space Mono Bold"/>
              </a:rPr>
              <a:t>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364441" y="5008223"/>
            <a:ext cx="992055" cy="1924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10"/>
              </a:lnSpc>
              <a:spcBef>
                <a:spcPct val="0"/>
              </a:spcBef>
            </a:pPr>
            <a:r>
              <a:rPr lang="en-US" sz="12758" dirty="0">
                <a:solidFill>
                  <a:srgbClr val="FFFFFF"/>
                </a:solidFill>
                <a:latin typeface="Space Mono Bold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041380" y="4975920"/>
            <a:ext cx="992055" cy="1924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10"/>
              </a:lnSpc>
              <a:spcBef>
                <a:spcPct val="0"/>
              </a:spcBef>
            </a:pPr>
            <a:r>
              <a:rPr lang="en-US" sz="12758">
                <a:solidFill>
                  <a:srgbClr val="FFFFFF"/>
                </a:solidFill>
                <a:latin typeface="Space Mono Bold"/>
              </a:rPr>
              <a:t>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7586" y="6268720"/>
            <a:ext cx="16272828" cy="2989580"/>
            <a:chOff x="0" y="0"/>
            <a:chExt cx="21697103" cy="3986107"/>
          </a:xfrm>
        </p:grpSpPr>
        <p:sp>
          <p:nvSpPr>
            <p:cNvPr id="3" name="TextBox 3"/>
            <p:cNvSpPr txBox="1"/>
            <p:nvPr/>
          </p:nvSpPr>
          <p:spPr>
            <a:xfrm>
              <a:off x="0" y="95250"/>
              <a:ext cx="21668952" cy="20112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1440"/>
                </a:lnSpc>
              </a:pPr>
              <a:r>
                <a:rPr lang="en-US" sz="10400">
                  <a:solidFill>
                    <a:srgbClr val="FFFFFF"/>
                  </a:solidFill>
                  <a:latin typeface="Space Mono Bold"/>
                </a:rPr>
                <a:t>WHILE- SCHLEIFE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338407"/>
              <a:ext cx="21668952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r>
                <a:rPr lang="en-US" sz="3000" spc="300">
                  <a:solidFill>
                    <a:srgbClr val="FFFFFF"/>
                  </a:solidFill>
                  <a:latin typeface="Space Mono"/>
                </a:rPr>
                <a:t>*STARCODE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56303" y="2817707"/>
              <a:ext cx="216408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AutoShape 6"/>
            <p:cNvSpPr/>
            <p:nvPr/>
          </p:nvSpPr>
          <p:spPr>
            <a:xfrm>
              <a:off x="20427103" y="2614507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67800" y="1276350"/>
            <a:ext cx="9220200" cy="5307330"/>
            <a:chOff x="0" y="0"/>
            <a:chExt cx="12293600" cy="707644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2293600" cy="7076440"/>
            </a:xfrm>
            <a:prstGeom prst="rect">
              <a:avLst/>
            </a:prstGeom>
            <a:solidFill>
              <a:srgbClr val="F13D3D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AutoShape 4"/>
            <p:cNvSpPr/>
            <p:nvPr/>
          </p:nvSpPr>
          <p:spPr>
            <a:xfrm>
              <a:off x="1574800" y="1273810"/>
              <a:ext cx="9144000" cy="50800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AutoShape 5"/>
            <p:cNvSpPr/>
            <p:nvPr/>
          </p:nvSpPr>
          <p:spPr>
            <a:xfrm>
              <a:off x="9448800" y="1299210"/>
              <a:ext cx="1270000" cy="254000"/>
            </a:xfrm>
            <a:prstGeom prst="rect">
              <a:avLst/>
            </a:pr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574800" y="3216910"/>
              <a:ext cx="9141248" cy="2585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900"/>
                </a:lnSpc>
              </a:pPr>
              <a:r>
                <a:rPr lang="en-US" sz="2600">
                  <a:solidFill>
                    <a:srgbClr val="FFFFFF"/>
                  </a:solidFill>
                  <a:latin typeface="Space Mono"/>
                </a:rPr>
                <a:t>Der Code in einer "while- Schleife" wird solange durchgeführt bis die Bedingung nicht länger erfüllt wird.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574800" y="2051685"/>
              <a:ext cx="9141248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Space Mono Bold"/>
                </a:rPr>
                <a:t>WHILE-SCHLEIFE 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5775960" y="7199405"/>
            <a:ext cx="2236838" cy="2796047"/>
          </a:xfrm>
          <a:custGeom>
            <a:avLst/>
            <a:gdLst/>
            <a:ahLst/>
            <a:cxnLst/>
            <a:rect l="l" t="t" r="r" b="b"/>
            <a:pathLst>
              <a:path w="2236838" h="2796047">
                <a:moveTo>
                  <a:pt x="0" y="0"/>
                </a:moveTo>
                <a:lnTo>
                  <a:pt x="2236838" y="0"/>
                </a:lnTo>
                <a:lnTo>
                  <a:pt x="2236838" y="2796047"/>
                </a:lnTo>
                <a:lnTo>
                  <a:pt x="0" y="2796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9" name="Freeform 9"/>
          <p:cNvSpPr/>
          <p:nvPr/>
        </p:nvSpPr>
        <p:spPr>
          <a:xfrm>
            <a:off x="633025" y="491962"/>
            <a:ext cx="5778131" cy="5778131"/>
          </a:xfrm>
          <a:custGeom>
            <a:avLst/>
            <a:gdLst/>
            <a:ahLst/>
            <a:cxnLst/>
            <a:rect l="l" t="t" r="r" b="b"/>
            <a:pathLst>
              <a:path w="5778131" h="5778131">
                <a:moveTo>
                  <a:pt x="0" y="0"/>
                </a:moveTo>
                <a:lnTo>
                  <a:pt x="5778130" y="0"/>
                </a:lnTo>
                <a:lnTo>
                  <a:pt x="5778130" y="5778130"/>
                </a:lnTo>
                <a:lnTo>
                  <a:pt x="0" y="5778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0" name="Freeform 10"/>
          <p:cNvSpPr/>
          <p:nvPr/>
        </p:nvSpPr>
        <p:spPr>
          <a:xfrm>
            <a:off x="2286822" y="4415519"/>
            <a:ext cx="2287849" cy="5567773"/>
          </a:xfrm>
          <a:custGeom>
            <a:avLst/>
            <a:gdLst/>
            <a:ahLst/>
            <a:cxnLst/>
            <a:rect l="l" t="t" r="r" b="b"/>
            <a:pathLst>
              <a:path w="2287849" h="5567773">
                <a:moveTo>
                  <a:pt x="0" y="0"/>
                </a:moveTo>
                <a:lnTo>
                  <a:pt x="2287849" y="0"/>
                </a:lnTo>
                <a:lnTo>
                  <a:pt x="2287849" y="5567773"/>
                </a:lnTo>
                <a:lnTo>
                  <a:pt x="0" y="55677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grpSp>
        <p:nvGrpSpPr>
          <p:cNvPr id="11" name="Group 11"/>
          <p:cNvGrpSpPr/>
          <p:nvPr/>
        </p:nvGrpSpPr>
        <p:grpSpPr>
          <a:xfrm>
            <a:off x="9833113" y="6957929"/>
            <a:ext cx="7623627" cy="2689860"/>
            <a:chOff x="0" y="0"/>
            <a:chExt cx="10164836" cy="3586481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127125"/>
              <a:ext cx="10164836" cy="2459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5549"/>
                </a:lnSpc>
              </a:pPr>
              <a:r>
                <a:rPr lang="en-US" sz="3699">
                  <a:solidFill>
                    <a:srgbClr val="000000"/>
                  </a:solidFill>
                  <a:latin typeface="Space Mono Bold"/>
                </a:rPr>
                <a:t>while(</a:t>
              </a:r>
              <a:r>
                <a:rPr lang="en-US" sz="3699">
                  <a:solidFill>
                    <a:srgbClr val="000000"/>
                  </a:solidFill>
                  <a:latin typeface="Space Mono"/>
                </a:rPr>
                <a:t>die Sonne scheint</a:t>
              </a:r>
              <a:r>
                <a:rPr lang="en-US" sz="3699">
                  <a:solidFill>
                    <a:srgbClr val="000000"/>
                  </a:solidFill>
                  <a:latin typeface="Space Mono Bold"/>
                </a:rPr>
                <a:t>):</a:t>
              </a:r>
            </a:p>
            <a:p>
              <a:pPr>
                <a:lnSpc>
                  <a:spcPts val="5549"/>
                </a:lnSpc>
              </a:pPr>
              <a:r>
                <a:rPr lang="en-US" sz="3699">
                  <a:solidFill>
                    <a:srgbClr val="000000"/>
                  </a:solidFill>
                  <a:latin typeface="Space Mono"/>
                </a:rPr>
                <a:t>     bleibe ich draußen  </a:t>
              </a:r>
            </a:p>
            <a:p>
              <a:pPr algn="r">
                <a:lnSpc>
                  <a:spcPts val="3900"/>
                </a:lnSpc>
              </a:pPr>
              <a:endParaRPr lang="en-US" sz="3699">
                <a:solidFill>
                  <a:srgbClr val="000000"/>
                </a:solidFill>
                <a:latin typeface="Space Mono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10164836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320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Macintosh PowerPoint</Application>
  <PresentationFormat>Benutzerdefiniert</PresentationFormat>
  <Paragraphs>32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Space Mono</vt:lpstr>
      <vt:lpstr>Space Mono Bold</vt:lpstr>
      <vt:lpstr>Calibri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</dc:title>
  <cp:lastModifiedBy>Viktoria Kleinschmidt</cp:lastModifiedBy>
  <cp:revision>3</cp:revision>
  <dcterms:created xsi:type="dcterms:W3CDTF">2006-08-16T00:00:00Z</dcterms:created>
  <dcterms:modified xsi:type="dcterms:W3CDTF">2023-11-05T11:09:03Z</dcterms:modified>
  <dc:identifier>DAEz83p1Ps8</dc:identifier>
</cp:coreProperties>
</file>