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pace Mono" panose="02000509040000020004" pitchFamily="49" charset="77"/>
      <p:regular r:id="rId15"/>
    </p:embeddedFont>
    <p:embeddedFont>
      <p:font typeface="Space Mono Bold" panose="02000809030000020004" pitchFamily="49" charset="7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586" y="4343400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TEXTE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586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982857"/>
            <a:ext cx="8382000" cy="5715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AutoShape 3"/>
          <p:cNvSpPr/>
          <p:nvPr/>
        </p:nvSpPr>
        <p:spPr>
          <a:xfrm>
            <a:off x="8646215" y="3357770"/>
            <a:ext cx="8382000" cy="5715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/>
          <p:nvPr/>
        </p:nvGrpSpPr>
        <p:grpSpPr>
          <a:xfrm>
            <a:off x="1313622" y="2831451"/>
            <a:ext cx="9585884" cy="2806065"/>
            <a:chOff x="0" y="0"/>
            <a:chExt cx="12781179" cy="3741420"/>
          </a:xfrm>
        </p:grpSpPr>
        <p:sp>
          <p:nvSpPr>
            <p:cNvPr id="5" name="TextBox 5"/>
            <p:cNvSpPr txBox="1"/>
            <p:nvPr/>
          </p:nvSpPr>
          <p:spPr>
            <a:xfrm>
              <a:off x="0" y="1155700"/>
              <a:ext cx="12781179" cy="2585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‘Dies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ist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ein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Text’</a:t>
              </a:r>
            </a:p>
            <a:p>
              <a:pPr marL="561340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“Dies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ist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auch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ein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Text”</a:t>
              </a:r>
            </a:p>
            <a:p>
              <a:pPr marL="561340" lvl="1" indent="-280670">
                <a:lnSpc>
                  <a:spcPts val="3900"/>
                </a:lnSpc>
                <a:buFont typeface="Arial"/>
                <a:buChar char="•"/>
              </a:pP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““Dies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ist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ein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Text der</a:t>
              </a:r>
            </a:p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  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Über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mehrere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Zeilen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gehen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darf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””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2781179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BEISPIELE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10725" y="4454842"/>
            <a:ext cx="6858000" cy="3930503"/>
            <a:chOff x="0" y="0"/>
            <a:chExt cx="9144000" cy="5240671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9144000" cy="508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9"/>
            <p:cNvSpPr/>
            <p:nvPr/>
          </p:nvSpPr>
          <p:spPr>
            <a:xfrm>
              <a:off x="7874000" y="25400"/>
              <a:ext cx="1270000" cy="2540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43100"/>
              <a:ext cx="9141248" cy="3297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Text (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englisch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: string)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ist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in Python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alles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, was in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Anführungszeichen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914D"/>
                  </a:solidFill>
                  <a:latin typeface="Space Mono"/>
                </a:rPr>
                <a:t>steht</a:t>
              </a:r>
              <a:r>
                <a:rPr lang="en-US" sz="2600" dirty="0">
                  <a:solidFill>
                    <a:srgbClr val="FF914D"/>
                  </a:solidFill>
                  <a:latin typeface="Space Mono"/>
                </a:rPr>
                <a:t>.</a:t>
              </a:r>
            </a:p>
            <a:p>
              <a:pPr algn="r">
                <a:lnSpc>
                  <a:spcPts val="3900"/>
                </a:lnSpc>
              </a:pPr>
              <a:endParaRPr lang="en-US" sz="2600" dirty="0">
                <a:solidFill>
                  <a:srgbClr val="FF914D"/>
                </a:solidFill>
                <a:latin typeface="Space Mono"/>
              </a:endParaRPr>
            </a:p>
            <a:p>
              <a:pPr algn="r">
                <a:lnSpc>
                  <a:spcPts val="3900"/>
                </a:lnSpc>
              </a:pPr>
              <a:endParaRPr lang="en-US" sz="2600" dirty="0">
                <a:solidFill>
                  <a:srgbClr val="FF914D"/>
                </a:solidFill>
                <a:latin typeface="Space Mono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7787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Space Mono Bold"/>
                </a:rPr>
                <a:t>TEXT IN PYTHON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3118244"/>
            <a:ext cx="4127920" cy="6431604"/>
          </a:xfrm>
          <a:custGeom>
            <a:avLst/>
            <a:gdLst/>
            <a:ahLst/>
            <a:cxnLst/>
            <a:rect l="l" t="t" r="r" b="b"/>
            <a:pathLst>
              <a:path w="4127920" h="6431604">
                <a:moveTo>
                  <a:pt x="0" y="0"/>
                </a:moveTo>
                <a:lnTo>
                  <a:pt x="4127920" y="0"/>
                </a:lnTo>
                <a:lnTo>
                  <a:pt x="4127920" y="6431604"/>
                </a:lnTo>
                <a:lnTo>
                  <a:pt x="0" y="6431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 flipH="1">
            <a:off x="13419851" y="689783"/>
            <a:ext cx="3839449" cy="4114800"/>
          </a:xfrm>
          <a:custGeom>
            <a:avLst/>
            <a:gdLst/>
            <a:ahLst/>
            <a:cxnLst/>
            <a:rect l="l" t="t" r="r" b="b"/>
            <a:pathLst>
              <a:path w="3839449" h="4114800">
                <a:moveTo>
                  <a:pt x="3839449" y="0"/>
                </a:moveTo>
                <a:lnTo>
                  <a:pt x="0" y="0"/>
                </a:lnTo>
                <a:lnTo>
                  <a:pt x="0" y="4114800"/>
                </a:lnTo>
                <a:lnTo>
                  <a:pt x="3839449" y="4114800"/>
                </a:lnTo>
                <a:lnTo>
                  <a:pt x="38394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/>
          <p:nvPr/>
        </p:nvGrpSpPr>
        <p:grpSpPr>
          <a:xfrm>
            <a:off x="364947" y="689783"/>
            <a:ext cx="7596711" cy="3317894"/>
            <a:chOff x="0" y="0"/>
            <a:chExt cx="2756094" cy="12037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56094" cy="1203735"/>
            </a:xfrm>
            <a:custGeom>
              <a:avLst/>
              <a:gdLst/>
              <a:ahLst/>
              <a:cxnLst/>
              <a:rect l="l" t="t" r="r" b="b"/>
              <a:pathLst>
                <a:path w="2756094" h="1203735">
                  <a:moveTo>
                    <a:pt x="0" y="0"/>
                  </a:moveTo>
                  <a:lnTo>
                    <a:pt x="2756094" y="0"/>
                  </a:lnTo>
                  <a:lnTo>
                    <a:pt x="2756094" y="1203735"/>
                  </a:lnTo>
                  <a:lnTo>
                    <a:pt x="0" y="1203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8614" y="883785"/>
            <a:ext cx="6858000" cy="2929890"/>
            <a:chOff x="0" y="0"/>
            <a:chExt cx="9144000" cy="3906520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9144000" cy="508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8"/>
            <p:cNvSpPr/>
            <p:nvPr/>
          </p:nvSpPr>
          <p:spPr>
            <a:xfrm>
              <a:off x="7874000" y="25400"/>
              <a:ext cx="1270000" cy="2540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41600"/>
              <a:ext cx="9141248" cy="1264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00"/>
                </a:lnSpc>
              </a:pPr>
              <a:r>
                <a:rPr lang="en-US" sz="2600">
                  <a:solidFill>
                    <a:srgbClr val="FF914D"/>
                  </a:solidFill>
                  <a:latin typeface="Space Mono"/>
                </a:rPr>
                <a:t>print("hello world")</a:t>
              </a:r>
            </a:p>
            <a:p>
              <a:pPr algn="just">
                <a:lnSpc>
                  <a:spcPts val="3900"/>
                </a:lnSpc>
              </a:pPr>
              <a:endParaRPr lang="en-US" sz="2600">
                <a:solidFill>
                  <a:srgbClr val="FF914D"/>
                </a:solidFill>
                <a:latin typeface="Space Mono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87400"/>
              <a:ext cx="9141248" cy="142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Space Mono Bold"/>
                </a:rPr>
                <a:t>WIE LASSE ICH DEN CHATBOT REDEN?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768545" y="1381261"/>
            <a:ext cx="3142059" cy="65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Space Mono Bold"/>
              </a:rPr>
              <a:t>hello world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06798" y="6988865"/>
            <a:ext cx="8403415" cy="1972633"/>
            <a:chOff x="0" y="0"/>
            <a:chExt cx="11204553" cy="2630177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630177" cy="2630177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311173" y="623427"/>
              <a:ext cx="7893380" cy="1307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38"/>
                </a:lnSpc>
                <a:spcBef>
                  <a:spcPct val="0"/>
                </a:spcBef>
              </a:pPr>
              <a:r>
                <a:rPr lang="en-US" sz="2692">
                  <a:solidFill>
                    <a:srgbClr val="FFFFFF"/>
                  </a:solidFill>
                  <a:latin typeface="Space Mono"/>
                </a:rPr>
                <a:t>print("Das ist eine Sanduhr")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1459" y="1534596"/>
            <a:ext cx="11767047" cy="1745935"/>
            <a:chOff x="0" y="0"/>
            <a:chExt cx="3096367" cy="4594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96367" cy="459423"/>
            </a:xfrm>
            <a:custGeom>
              <a:avLst/>
              <a:gdLst/>
              <a:ahLst/>
              <a:cxnLst/>
              <a:rect l="l" t="t" r="r" b="b"/>
              <a:pathLst>
                <a:path w="3096367" h="459423">
                  <a:moveTo>
                    <a:pt x="0" y="0"/>
                  </a:moveTo>
                  <a:lnTo>
                    <a:pt x="3096367" y="0"/>
                  </a:lnTo>
                  <a:lnTo>
                    <a:pt x="3096367" y="459423"/>
                  </a:lnTo>
                  <a:lnTo>
                    <a:pt x="0" y="459423"/>
                  </a:lnTo>
                  <a:close/>
                </a:path>
              </a:pathLst>
            </a:custGeom>
            <a:solidFill>
              <a:srgbClr val="6FCFC8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006798" y="4483518"/>
            <a:ext cx="8403415" cy="1972633"/>
            <a:chOff x="0" y="0"/>
            <a:chExt cx="11204553" cy="2630177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630177" cy="2630177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11173" y="965350"/>
              <a:ext cx="7893380" cy="623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38"/>
                </a:lnSpc>
                <a:spcBef>
                  <a:spcPct val="0"/>
                </a:spcBef>
              </a:pPr>
              <a:r>
                <a:rPr lang="en-US" sz="2692">
                  <a:solidFill>
                    <a:srgbClr val="FFFFFF"/>
                  </a:solidFill>
                  <a:latin typeface="Space Mono"/>
                </a:rPr>
                <a:t>print("Das ist ein Herz")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8162280" y="4754389"/>
            <a:ext cx="1598762" cy="1430892"/>
          </a:xfrm>
          <a:custGeom>
            <a:avLst/>
            <a:gdLst/>
            <a:ahLst/>
            <a:cxnLst/>
            <a:rect l="l" t="t" r="r" b="b"/>
            <a:pathLst>
              <a:path w="1598762" h="1430892">
                <a:moveTo>
                  <a:pt x="0" y="0"/>
                </a:moveTo>
                <a:lnTo>
                  <a:pt x="1598762" y="0"/>
                </a:lnTo>
                <a:lnTo>
                  <a:pt x="1598762" y="1430892"/>
                </a:lnTo>
                <a:lnTo>
                  <a:pt x="0" y="143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8448343" y="7283209"/>
            <a:ext cx="1026636" cy="1383946"/>
          </a:xfrm>
          <a:custGeom>
            <a:avLst/>
            <a:gdLst/>
            <a:ahLst/>
            <a:cxnLst/>
            <a:rect l="l" t="t" r="r" b="b"/>
            <a:pathLst>
              <a:path w="1026636" h="1383946">
                <a:moveTo>
                  <a:pt x="0" y="0"/>
                </a:moveTo>
                <a:lnTo>
                  <a:pt x="1026636" y="0"/>
                </a:lnTo>
                <a:lnTo>
                  <a:pt x="1026636" y="1383945"/>
                </a:lnTo>
                <a:lnTo>
                  <a:pt x="0" y="1383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TextBox 12"/>
          <p:cNvSpPr txBox="1"/>
          <p:nvPr/>
        </p:nvSpPr>
        <p:spPr>
          <a:xfrm>
            <a:off x="-4043208" y="553278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PROGRAMM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1203" y="2182053"/>
            <a:ext cx="10778430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Space Mono Bold"/>
              </a:rPr>
              <a:t>Ein Programm ist eine Abfolge von Befehlen.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06798" y="4814137"/>
            <a:ext cx="8115300" cy="1905000"/>
            <a:chOff x="0" y="0"/>
            <a:chExt cx="10820400" cy="2540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7648" y="929640"/>
              <a:ext cx="7622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Space Mono"/>
                </a:rPr>
                <a:t>x = "Dies ist ein Herz"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06798" y="7285667"/>
            <a:ext cx="8403415" cy="1972633"/>
            <a:chOff x="0" y="0"/>
            <a:chExt cx="11204553" cy="263017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630177" cy="2630177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311173" y="965350"/>
              <a:ext cx="7893380" cy="623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38"/>
                </a:lnSpc>
                <a:spcBef>
                  <a:spcPct val="0"/>
                </a:spcBef>
              </a:pPr>
              <a:r>
                <a:rPr lang="en-US" sz="2692">
                  <a:solidFill>
                    <a:srgbClr val="FFFFFF"/>
                  </a:solidFill>
                  <a:latin typeface="Space Mono"/>
                </a:rPr>
                <a:t>print(x)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1459" y="1534596"/>
            <a:ext cx="14946474" cy="2217683"/>
            <a:chOff x="0" y="0"/>
            <a:chExt cx="3096367" cy="4594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96367" cy="459423"/>
            </a:xfrm>
            <a:custGeom>
              <a:avLst/>
              <a:gdLst/>
              <a:ahLst/>
              <a:cxnLst/>
              <a:rect l="l" t="t" r="r" b="b"/>
              <a:pathLst>
                <a:path w="3096367" h="459423">
                  <a:moveTo>
                    <a:pt x="0" y="0"/>
                  </a:moveTo>
                  <a:lnTo>
                    <a:pt x="3096367" y="0"/>
                  </a:lnTo>
                  <a:lnTo>
                    <a:pt x="3096367" y="459423"/>
                  </a:lnTo>
                  <a:lnTo>
                    <a:pt x="0" y="459423"/>
                  </a:lnTo>
                  <a:close/>
                </a:path>
              </a:pathLst>
            </a:custGeom>
            <a:solidFill>
              <a:srgbClr val="6FCFC8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4043208" y="553278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VARIABLE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2818" y="2182053"/>
            <a:ext cx="13943755" cy="116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Space Mono Bold"/>
              </a:rPr>
              <a:t>Eine Variable ist ein Platzhalter für einen Wert. Durch ein = weise ich einer Variable einen Wert zu.</a:t>
            </a:r>
          </a:p>
        </p:txBody>
      </p:sp>
      <p:sp>
        <p:nvSpPr>
          <p:cNvPr id="12" name="Freeform 12"/>
          <p:cNvSpPr/>
          <p:nvPr/>
        </p:nvSpPr>
        <p:spPr>
          <a:xfrm>
            <a:off x="8162280" y="5051191"/>
            <a:ext cx="1598762" cy="1430892"/>
          </a:xfrm>
          <a:custGeom>
            <a:avLst/>
            <a:gdLst/>
            <a:ahLst/>
            <a:cxnLst/>
            <a:rect l="l" t="t" r="r" b="b"/>
            <a:pathLst>
              <a:path w="1598762" h="1430892">
                <a:moveTo>
                  <a:pt x="0" y="0"/>
                </a:moveTo>
                <a:lnTo>
                  <a:pt x="1598762" y="0"/>
                </a:lnTo>
                <a:lnTo>
                  <a:pt x="1598762" y="1430892"/>
                </a:lnTo>
                <a:lnTo>
                  <a:pt x="0" y="143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8192219" y="7585113"/>
            <a:ext cx="1598762" cy="1430892"/>
          </a:xfrm>
          <a:custGeom>
            <a:avLst/>
            <a:gdLst/>
            <a:ahLst/>
            <a:cxnLst/>
            <a:rect l="l" t="t" r="r" b="b"/>
            <a:pathLst>
              <a:path w="1598762" h="1430892">
                <a:moveTo>
                  <a:pt x="0" y="0"/>
                </a:moveTo>
                <a:lnTo>
                  <a:pt x="1598762" y="0"/>
                </a:lnTo>
                <a:lnTo>
                  <a:pt x="1598762" y="1430892"/>
                </a:lnTo>
                <a:lnTo>
                  <a:pt x="0" y="143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00591" y="3250765"/>
            <a:ext cx="4127920" cy="6431604"/>
          </a:xfrm>
          <a:custGeom>
            <a:avLst/>
            <a:gdLst/>
            <a:ahLst/>
            <a:cxnLst/>
            <a:rect l="l" t="t" r="r" b="b"/>
            <a:pathLst>
              <a:path w="4127920" h="6431604">
                <a:moveTo>
                  <a:pt x="0" y="0"/>
                </a:moveTo>
                <a:lnTo>
                  <a:pt x="4127921" y="0"/>
                </a:lnTo>
                <a:lnTo>
                  <a:pt x="4127921" y="6431605"/>
                </a:lnTo>
                <a:lnTo>
                  <a:pt x="0" y="6431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 flipH="1">
            <a:off x="13258800" y="495300"/>
            <a:ext cx="4188561" cy="4309283"/>
          </a:xfrm>
          <a:custGeom>
            <a:avLst/>
            <a:gdLst/>
            <a:ahLst/>
            <a:cxnLst/>
            <a:rect l="l" t="t" r="r" b="b"/>
            <a:pathLst>
              <a:path w="3839449" h="4114800">
                <a:moveTo>
                  <a:pt x="3839449" y="0"/>
                </a:moveTo>
                <a:lnTo>
                  <a:pt x="0" y="0"/>
                </a:lnTo>
                <a:lnTo>
                  <a:pt x="0" y="4114800"/>
                </a:lnTo>
                <a:lnTo>
                  <a:pt x="3839449" y="4114800"/>
                </a:lnTo>
                <a:lnTo>
                  <a:pt x="38394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4" name="Group 4"/>
          <p:cNvGrpSpPr/>
          <p:nvPr/>
        </p:nvGrpSpPr>
        <p:grpSpPr>
          <a:xfrm>
            <a:off x="364947" y="689783"/>
            <a:ext cx="7649719" cy="5149049"/>
            <a:chOff x="0" y="0"/>
            <a:chExt cx="2775326" cy="18680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75326" cy="1868080"/>
            </a:xfrm>
            <a:custGeom>
              <a:avLst/>
              <a:gdLst/>
              <a:ahLst/>
              <a:cxnLst/>
              <a:rect l="l" t="t" r="r" b="b"/>
              <a:pathLst>
                <a:path w="2775326" h="1868080">
                  <a:moveTo>
                    <a:pt x="0" y="0"/>
                  </a:moveTo>
                  <a:lnTo>
                    <a:pt x="2775326" y="0"/>
                  </a:lnTo>
                  <a:lnTo>
                    <a:pt x="2775326" y="1868080"/>
                  </a:lnTo>
                  <a:lnTo>
                    <a:pt x="0" y="1868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9588" y="851418"/>
            <a:ext cx="6858000" cy="4798695"/>
            <a:chOff x="0" y="0"/>
            <a:chExt cx="9144000" cy="6398260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9144000" cy="508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8"/>
            <p:cNvSpPr/>
            <p:nvPr/>
          </p:nvSpPr>
          <p:spPr>
            <a:xfrm>
              <a:off x="7874000" y="25400"/>
              <a:ext cx="1270000" cy="2540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51125"/>
              <a:ext cx="9141248" cy="374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50"/>
                </a:lnSpc>
              </a:pPr>
              <a:r>
                <a:rPr lang="en-US" sz="2500" dirty="0">
                  <a:solidFill>
                    <a:srgbClr val="545454"/>
                  </a:solidFill>
                  <a:latin typeface="Space Mono Bold"/>
                </a:rPr>
                <a:t>name = input(</a:t>
              </a:r>
              <a:r>
                <a:rPr lang="en-US" sz="2500" dirty="0">
                  <a:solidFill>
                    <a:srgbClr val="FF914D"/>
                  </a:solidFill>
                  <a:latin typeface="Space Mono Bold"/>
                </a:rPr>
                <a:t>‘Hi, ich bin Chatbot! Wie </a:t>
              </a:r>
              <a:r>
                <a:rPr lang="en-US" sz="2500" dirty="0" err="1">
                  <a:solidFill>
                    <a:srgbClr val="FF914D"/>
                  </a:solidFill>
                  <a:latin typeface="Space Mono Bold"/>
                </a:rPr>
                <a:t>heißt</a:t>
              </a:r>
              <a:r>
                <a:rPr lang="en-US" sz="2500" dirty="0">
                  <a:solidFill>
                    <a:srgbClr val="FF914D"/>
                  </a:solidFill>
                  <a:latin typeface="Space Mono Bold"/>
                </a:rPr>
                <a:t> du?’</a:t>
              </a:r>
              <a:r>
                <a:rPr lang="en-US" sz="2500" dirty="0">
                  <a:solidFill>
                    <a:srgbClr val="545454"/>
                  </a:solidFill>
                  <a:latin typeface="Space Mono Bold"/>
                </a:rPr>
                <a:t>)</a:t>
              </a:r>
            </a:p>
            <a:p>
              <a:pPr algn="just">
                <a:lnSpc>
                  <a:spcPts val="3750"/>
                </a:lnSpc>
              </a:pPr>
              <a:endParaRPr lang="en-US" sz="2500" dirty="0">
                <a:solidFill>
                  <a:srgbClr val="545454"/>
                </a:solidFill>
                <a:latin typeface="Space Mono Bold"/>
              </a:endParaRPr>
            </a:p>
            <a:p>
              <a:pPr algn="just">
                <a:lnSpc>
                  <a:spcPts val="3749"/>
                </a:lnSpc>
              </a:pPr>
              <a:r>
                <a:rPr lang="en-US" sz="2499" dirty="0">
                  <a:solidFill>
                    <a:srgbClr val="545454"/>
                  </a:solidFill>
                  <a:latin typeface="Space Mono Bold"/>
                </a:rPr>
                <a:t>print(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‘Hi,‘ </a:t>
              </a:r>
              <a:r>
                <a:rPr lang="en-US" sz="2499" dirty="0">
                  <a:solidFill>
                    <a:srgbClr val="545454"/>
                  </a:solidFill>
                  <a:latin typeface="Space Mono Bold"/>
                </a:rPr>
                <a:t>+ name +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 ‘! </a:t>
              </a:r>
              <a:r>
                <a:rPr lang="en-US" sz="2499" dirty="0" err="1">
                  <a:solidFill>
                    <a:srgbClr val="FF914D"/>
                  </a:solidFill>
                  <a:latin typeface="Space Mono Bold"/>
                </a:rPr>
                <a:t>Freut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 </a:t>
              </a:r>
              <a:r>
                <a:rPr lang="en-US" sz="2499" dirty="0" err="1">
                  <a:solidFill>
                    <a:srgbClr val="FF914D"/>
                  </a:solidFill>
                  <a:latin typeface="Space Mono Bold"/>
                </a:rPr>
                <a:t>mich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, dich </a:t>
              </a:r>
              <a:r>
                <a:rPr lang="en-US" sz="2499" dirty="0" err="1">
                  <a:solidFill>
                    <a:srgbClr val="FF914D"/>
                  </a:solidFill>
                  <a:latin typeface="Space Mono Bold"/>
                </a:rPr>
                <a:t>kennen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 </a:t>
              </a:r>
              <a:r>
                <a:rPr lang="en-US" sz="2499" dirty="0" err="1">
                  <a:solidFill>
                    <a:srgbClr val="FF914D"/>
                  </a:solidFill>
                  <a:latin typeface="Space Mono Bold"/>
                </a:rPr>
                <a:t>zu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 </a:t>
              </a:r>
              <a:r>
                <a:rPr lang="en-US" sz="2499" dirty="0" err="1">
                  <a:solidFill>
                    <a:srgbClr val="FF914D"/>
                  </a:solidFill>
                  <a:latin typeface="Space Mono Bold"/>
                </a:rPr>
                <a:t>lernen</a:t>
              </a:r>
              <a:r>
                <a:rPr lang="en-US" sz="2499" dirty="0">
                  <a:solidFill>
                    <a:srgbClr val="FF914D"/>
                  </a:solidFill>
                  <a:latin typeface="Space Mono Bold"/>
                </a:rPr>
                <a:t>.’</a:t>
              </a:r>
              <a:r>
                <a:rPr lang="en-US" sz="2499" dirty="0">
                  <a:solidFill>
                    <a:srgbClr val="545454"/>
                  </a:solidFill>
                  <a:latin typeface="Space Mono Bold"/>
                </a:rPr>
                <a:t>)</a:t>
              </a:r>
            </a:p>
            <a:p>
              <a:pPr algn="just">
                <a:lnSpc>
                  <a:spcPts val="3900"/>
                </a:lnSpc>
              </a:pPr>
              <a:endParaRPr lang="en-US" sz="2499" dirty="0">
                <a:solidFill>
                  <a:srgbClr val="545454"/>
                </a:solidFill>
                <a:latin typeface="Space Mono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87400"/>
              <a:ext cx="9141248" cy="1422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Space Mono Bold"/>
                </a:rPr>
                <a:t>WIE LASSE ICH DEN CHATBOT ZUHÖREN?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38575" y="1099068"/>
            <a:ext cx="4868149" cy="193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Space Mono Bold"/>
              </a:rPr>
              <a:t>Hi, ich bin Chatbot! Wie </a:t>
            </a:r>
            <a:r>
              <a:rPr lang="en-US" sz="3499" dirty="0" err="1">
                <a:solidFill>
                  <a:srgbClr val="000000"/>
                </a:solidFill>
                <a:latin typeface="Space Mono Bold"/>
              </a:rPr>
              <a:t>heißt</a:t>
            </a:r>
            <a:r>
              <a:rPr lang="en-US" sz="3499" dirty="0">
                <a:solidFill>
                  <a:srgbClr val="000000"/>
                </a:solidFill>
                <a:latin typeface="Space Mono Bold"/>
              </a:rPr>
              <a:t> du?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06646"/>
            <a:ext cx="5242878" cy="1634490"/>
            <a:chOff x="0" y="0"/>
            <a:chExt cx="6990503" cy="2179320"/>
          </a:xfrm>
        </p:grpSpPr>
        <p:sp>
          <p:nvSpPr>
            <p:cNvPr id="3" name="TextBox 3"/>
            <p:cNvSpPr txBox="1"/>
            <p:nvPr/>
          </p:nvSpPr>
          <p:spPr>
            <a:xfrm>
              <a:off x="0" y="749300"/>
              <a:ext cx="69877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spc="300">
                  <a:solidFill>
                    <a:srgbClr val="FFFFFF"/>
                  </a:solidFill>
                  <a:latin typeface="Space Mono"/>
                </a:rPr>
                <a:t>TEXTE WIEDERHOLEN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752" y="1574800"/>
              <a:ext cx="6987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>
                  <a:solidFill>
                    <a:srgbClr val="FF914D"/>
                  </a:solidFill>
                  <a:latin typeface="Space Mono"/>
                </a:rPr>
                <a:t>print("Eine Blume" * 6)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2752" y="0"/>
              <a:ext cx="6985000" cy="508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752" y="25400"/>
              <a:ext cx="1270000" cy="254000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7" name="Freeform 7"/>
          <p:cNvSpPr/>
          <p:nvPr/>
        </p:nvSpPr>
        <p:spPr>
          <a:xfrm>
            <a:off x="8709978" y="5332929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4" y="0"/>
                </a:lnTo>
                <a:lnTo>
                  <a:pt x="2248984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11489968" y="5332929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5" y="0"/>
                </a:lnTo>
                <a:lnTo>
                  <a:pt x="2248985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14306606" y="5332929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5" y="0"/>
                </a:lnTo>
                <a:lnTo>
                  <a:pt x="2248985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8709978" y="1806637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4" y="0"/>
                </a:lnTo>
                <a:lnTo>
                  <a:pt x="2248984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>
          <a:xfrm>
            <a:off x="11489968" y="1806637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5" y="0"/>
                </a:lnTo>
                <a:lnTo>
                  <a:pt x="2248985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14306606" y="1806637"/>
            <a:ext cx="2248985" cy="3147434"/>
          </a:xfrm>
          <a:custGeom>
            <a:avLst/>
            <a:gdLst/>
            <a:ahLst/>
            <a:cxnLst/>
            <a:rect l="l" t="t" r="r" b="b"/>
            <a:pathLst>
              <a:path w="2248985" h="3147434">
                <a:moveTo>
                  <a:pt x="0" y="0"/>
                </a:moveTo>
                <a:lnTo>
                  <a:pt x="2248985" y="0"/>
                </a:lnTo>
                <a:lnTo>
                  <a:pt x="2248985" y="3147434"/>
                </a:lnTo>
                <a:lnTo>
                  <a:pt x="0" y="314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56278"/>
            <a:ext cx="5375112" cy="3187222"/>
            <a:chOff x="0" y="0"/>
            <a:chExt cx="7166815" cy="4249630"/>
          </a:xfrm>
        </p:grpSpPr>
        <p:sp>
          <p:nvSpPr>
            <p:cNvPr id="3" name="TextBox 3"/>
            <p:cNvSpPr txBox="1"/>
            <p:nvPr/>
          </p:nvSpPr>
          <p:spPr>
            <a:xfrm>
              <a:off x="0" y="788210"/>
              <a:ext cx="7163994" cy="64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8"/>
                </a:lnSpc>
              </a:pPr>
              <a:r>
                <a:rPr lang="en-US" sz="3075" spc="307">
                  <a:solidFill>
                    <a:srgbClr val="FFFFFF"/>
                  </a:solidFill>
                  <a:latin typeface="Space Mono"/>
                </a:rPr>
                <a:t>EINZELNE BUCHSTABEN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821" y="1616441"/>
              <a:ext cx="7163994" cy="2633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8"/>
                </a:lnSpc>
              </a:pPr>
              <a:r>
                <a:rPr lang="en-US" sz="2665">
                  <a:solidFill>
                    <a:srgbClr val="A6A6A6"/>
                  </a:solidFill>
                  <a:latin typeface="Space Mono"/>
                </a:rPr>
                <a:t>text = "Kuh"</a:t>
              </a:r>
            </a:p>
            <a:p>
              <a:pPr>
                <a:lnSpc>
                  <a:spcPts val="3998"/>
                </a:lnSpc>
              </a:pPr>
              <a:r>
                <a:rPr lang="en-US" sz="2665">
                  <a:solidFill>
                    <a:srgbClr val="FF914D"/>
                  </a:solidFill>
                  <a:latin typeface="Space Mono"/>
                </a:rPr>
                <a:t>print(text[2])</a:t>
              </a:r>
            </a:p>
            <a:p>
              <a:pPr>
                <a:lnSpc>
                  <a:spcPts val="3998"/>
                </a:lnSpc>
              </a:pPr>
              <a:r>
                <a:rPr lang="en-US" sz="2665">
                  <a:solidFill>
                    <a:srgbClr val="FF914D"/>
                  </a:solidFill>
                  <a:latin typeface="Space Mono"/>
                </a:rPr>
                <a:t>print(text[1])</a:t>
              </a:r>
            </a:p>
            <a:p>
              <a:pPr>
                <a:lnSpc>
                  <a:spcPts val="3998"/>
                </a:lnSpc>
              </a:pPr>
              <a:r>
                <a:rPr lang="en-US" sz="2665">
                  <a:solidFill>
                    <a:srgbClr val="FF914D"/>
                  </a:solidFill>
                  <a:latin typeface="Space Mono"/>
                </a:rPr>
                <a:t>print(text[0])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2821" y="0"/>
              <a:ext cx="7161173" cy="52081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821" y="26041"/>
              <a:ext cx="1302032" cy="260406"/>
            </a:xfrm>
            <a:prstGeom prst="rect">
              <a:avLst/>
            </a:pr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7" name="Freeform 7"/>
          <p:cNvSpPr/>
          <p:nvPr/>
        </p:nvSpPr>
        <p:spPr>
          <a:xfrm>
            <a:off x="13859223" y="6426963"/>
            <a:ext cx="3400077" cy="2831337"/>
          </a:xfrm>
          <a:custGeom>
            <a:avLst/>
            <a:gdLst/>
            <a:ahLst/>
            <a:cxnLst/>
            <a:rect l="l" t="t" r="r" b="b"/>
            <a:pathLst>
              <a:path w="3400077" h="2831337">
                <a:moveTo>
                  <a:pt x="0" y="0"/>
                </a:moveTo>
                <a:lnTo>
                  <a:pt x="3400077" y="0"/>
                </a:lnTo>
                <a:lnTo>
                  <a:pt x="3400077" y="2831337"/>
                </a:lnTo>
                <a:lnTo>
                  <a:pt x="0" y="283133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de-DE"/>
          </a:p>
        </p:txBody>
      </p:sp>
      <p:grpSp>
        <p:nvGrpSpPr>
          <p:cNvPr id="8" name="Group 8"/>
          <p:cNvGrpSpPr/>
          <p:nvPr/>
        </p:nvGrpSpPr>
        <p:grpSpPr>
          <a:xfrm>
            <a:off x="8401878" y="1956278"/>
            <a:ext cx="12849338" cy="8035691"/>
            <a:chOff x="0" y="0"/>
            <a:chExt cx="17132450" cy="10714255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17125706" cy="938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719"/>
                </a:lnSpc>
              </a:pPr>
              <a:r>
                <a:rPr lang="en-US" sz="14399" spc="1439">
                  <a:solidFill>
                    <a:srgbClr val="FFFFFF"/>
                  </a:solidFill>
                  <a:latin typeface="Space Mono Bold"/>
                </a:rPr>
                <a:t>H </a:t>
              </a:r>
            </a:p>
            <a:p>
              <a:pPr>
                <a:lnSpc>
                  <a:spcPts val="18719"/>
                </a:lnSpc>
              </a:pPr>
              <a:r>
                <a:rPr lang="en-US" sz="14399" spc="1439">
                  <a:solidFill>
                    <a:srgbClr val="FFFFFF"/>
                  </a:solidFill>
                  <a:latin typeface="Space Mono Bold"/>
                </a:rPr>
                <a:t>U</a:t>
              </a:r>
            </a:p>
            <a:p>
              <a:pPr>
                <a:lnSpc>
                  <a:spcPts val="18719"/>
                </a:lnSpc>
              </a:pPr>
              <a:r>
                <a:rPr lang="en-US" sz="14399" spc="1439">
                  <a:solidFill>
                    <a:srgbClr val="FFFFFF"/>
                  </a:solidFill>
                  <a:latin typeface="Space Mono Bold"/>
                </a:rPr>
                <a:t>K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744" y="9427266"/>
              <a:ext cx="17125706" cy="1286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8"/>
                </a:lnSpc>
              </a:pPr>
              <a:endParaRPr/>
            </a:p>
            <a:p>
              <a:pPr>
                <a:lnSpc>
                  <a:spcPts val="399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49739" y="2127986"/>
            <a:ext cx="3069876" cy="2824286"/>
          </a:xfrm>
          <a:custGeom>
            <a:avLst/>
            <a:gdLst/>
            <a:ahLst/>
            <a:cxnLst/>
            <a:rect l="l" t="t" r="r" b="b"/>
            <a:pathLst>
              <a:path w="3069876" h="2824286">
                <a:moveTo>
                  <a:pt x="0" y="0"/>
                </a:moveTo>
                <a:lnTo>
                  <a:pt x="3069877" y="0"/>
                </a:lnTo>
                <a:lnTo>
                  <a:pt x="3069877" y="2824287"/>
                </a:lnTo>
                <a:lnTo>
                  <a:pt x="0" y="2824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1028700" y="6089832"/>
            <a:ext cx="6858000" cy="2953702"/>
            <a:chOff x="0" y="0"/>
            <a:chExt cx="9144000" cy="3938270"/>
          </a:xfrm>
        </p:grpSpPr>
        <p:sp>
          <p:nvSpPr>
            <p:cNvPr id="4" name="TextBox 4"/>
            <p:cNvSpPr txBox="1"/>
            <p:nvPr/>
          </p:nvSpPr>
          <p:spPr>
            <a:xfrm>
              <a:off x="2752" y="2051050"/>
              <a:ext cx="914124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600"/>
                </a:lnSpc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print(text</a:t>
              </a:r>
              <a:r>
                <a:rPr lang="en-US" sz="2400">
                  <a:solidFill>
                    <a:srgbClr val="FF914D"/>
                  </a:solidFill>
                  <a:latin typeface="Space Mono Bold"/>
                </a:rPr>
                <a:t>.upper()</a:t>
              </a:r>
              <a:r>
                <a:rPr lang="en-US" sz="2400">
                  <a:solidFill>
                    <a:srgbClr val="000000"/>
                  </a:solidFill>
                  <a:latin typeface="Space Mono"/>
                </a:rPr>
                <a:t>)</a:t>
              </a:r>
            </a:p>
            <a:p>
              <a:pPr algn="just">
                <a:lnSpc>
                  <a:spcPts val="3600"/>
                </a:lnSpc>
              </a:pPr>
              <a:endParaRPr lang="en-US" sz="2400">
                <a:solidFill>
                  <a:srgbClr val="000000"/>
                </a:solidFill>
                <a:latin typeface="Space Mono"/>
              </a:endParaRPr>
            </a:p>
            <a:p>
              <a:pPr marL="0" lvl="0" indent="0" algn="just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DAS IST EIN BAUM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GRO SCHREIBUNG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32064" y="6089832"/>
            <a:ext cx="6855936" cy="2875598"/>
            <a:chOff x="0" y="0"/>
            <a:chExt cx="9141248" cy="3834130"/>
          </a:xfrm>
        </p:grpSpPr>
        <p:sp>
          <p:nvSpPr>
            <p:cNvPr id="7" name="TextBox 7"/>
            <p:cNvSpPr txBox="1"/>
            <p:nvPr/>
          </p:nvSpPr>
          <p:spPr>
            <a:xfrm>
              <a:off x="0" y="2051050"/>
              <a:ext cx="914124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print(</a:t>
              </a:r>
              <a:r>
                <a:rPr lang="en-US" sz="2400">
                  <a:solidFill>
                    <a:srgbClr val="FF914D"/>
                  </a:solidFill>
                  <a:latin typeface="Space Mono Bold"/>
                </a:rPr>
                <a:t>len(</a:t>
              </a:r>
              <a:r>
                <a:rPr lang="en-US" sz="2400">
                  <a:solidFill>
                    <a:srgbClr val="000000"/>
                  </a:solidFill>
                  <a:latin typeface="Space Mono"/>
                </a:rPr>
                <a:t>text</a:t>
              </a:r>
              <a:r>
                <a:rPr lang="en-US" sz="2400">
                  <a:solidFill>
                    <a:srgbClr val="FF914D"/>
                  </a:solidFill>
                  <a:latin typeface="Space Mono Bold"/>
                </a:rPr>
                <a:t>)</a:t>
              </a:r>
              <a:r>
                <a:rPr lang="en-US" sz="2400">
                  <a:solidFill>
                    <a:srgbClr val="000000"/>
                  </a:solidFill>
                  <a:latin typeface="Space Mono"/>
                </a:rPr>
                <a:t>)</a:t>
              </a:r>
            </a:p>
            <a:p>
              <a:pPr>
                <a:lnSpc>
                  <a:spcPts val="3600"/>
                </a:lnSpc>
              </a:pPr>
              <a:endParaRPr lang="en-US" sz="2400">
                <a:solidFill>
                  <a:srgbClr val="000000"/>
                </a:solidFill>
                <a:latin typeface="Space Mono"/>
              </a:endParaRPr>
            </a:p>
            <a:p>
              <a:pPr marL="0" lvl="0" indent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13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LÄNGE EINES TEXTES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47436" y="5975532"/>
            <a:ext cx="308967" cy="71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pace Mono Bold"/>
              </a:rPr>
              <a:t>ß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565" y="652025"/>
            <a:ext cx="12620618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914D"/>
                </a:solidFill>
                <a:latin typeface="Space Mono Bold"/>
              </a:rPr>
              <a:t>EIGENSCHAFTEN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934778" y="6089832"/>
            <a:ext cx="6858000" cy="2953702"/>
            <a:chOff x="0" y="0"/>
            <a:chExt cx="9144000" cy="3938270"/>
          </a:xfrm>
        </p:grpSpPr>
        <p:sp>
          <p:nvSpPr>
            <p:cNvPr id="12" name="TextBox 12"/>
            <p:cNvSpPr txBox="1"/>
            <p:nvPr/>
          </p:nvSpPr>
          <p:spPr>
            <a:xfrm>
              <a:off x="2752" y="2051050"/>
              <a:ext cx="914124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print(text</a:t>
              </a:r>
              <a:r>
                <a:rPr lang="en-US" sz="2400">
                  <a:solidFill>
                    <a:srgbClr val="FF914D"/>
                  </a:solidFill>
                  <a:latin typeface="Space Mono Bold"/>
                </a:rPr>
                <a:t>.lower()</a:t>
              </a:r>
              <a:r>
                <a:rPr lang="en-US" sz="2400">
                  <a:solidFill>
                    <a:srgbClr val="000000"/>
                  </a:solidFill>
                  <a:latin typeface="Space Mono"/>
                </a:rPr>
                <a:t>)</a:t>
              </a:r>
            </a:p>
            <a:p>
              <a:pPr algn="ctr">
                <a:lnSpc>
                  <a:spcPts val="3600"/>
                </a:lnSpc>
              </a:pPr>
              <a:endParaRPr lang="en-US" sz="2400">
                <a:solidFill>
                  <a:srgbClr val="000000"/>
                </a:solidFill>
                <a:latin typeface="Space Mono"/>
              </a:endParaRPr>
            </a:p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Space Mono"/>
                </a:rPr>
                <a:t>das ist ein baum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KLEINSCHREIBUNG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715000" y="2127986"/>
            <a:ext cx="6858000" cy="2606993"/>
            <a:chOff x="0" y="0"/>
            <a:chExt cx="9144000" cy="3475990"/>
          </a:xfrm>
        </p:grpSpPr>
        <p:sp>
          <p:nvSpPr>
            <p:cNvPr id="15" name="TextBox 15"/>
            <p:cNvSpPr txBox="1"/>
            <p:nvPr/>
          </p:nvSpPr>
          <p:spPr>
            <a:xfrm>
              <a:off x="2752" y="2051050"/>
              <a:ext cx="9141248" cy="132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600"/>
                </a:lnSpc>
              </a:pPr>
              <a:endParaRPr/>
            </a:p>
            <a:p>
              <a:pPr marL="0" lvl="0" indent="0" algn="just">
                <a:lnSpc>
                  <a:spcPts val="464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Space Mono"/>
                </a:rPr>
                <a:t>text = "Das ist ein Baum"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3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Benutzerdefiniert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Space Mono</vt:lpstr>
      <vt:lpstr>Space Mono Bold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texte</dc:title>
  <cp:lastModifiedBy>Viktoria Kleinschmidt</cp:lastModifiedBy>
  <cp:revision>2</cp:revision>
  <dcterms:created xsi:type="dcterms:W3CDTF">2006-08-16T00:00:00Z</dcterms:created>
  <dcterms:modified xsi:type="dcterms:W3CDTF">2023-11-04T16:27:21Z</dcterms:modified>
  <dc:identifier>DAE0rb1nb18</dc:identifier>
</cp:coreProperties>
</file>