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3" r:id="rId4"/>
    <p:sldId id="284" r:id="rId5"/>
    <p:sldId id="292" r:id="rId6"/>
    <p:sldId id="291" r:id="rId7"/>
    <p:sldId id="277" r:id="rId8"/>
    <p:sldId id="289" r:id="rId9"/>
    <p:sldId id="282" r:id="rId10"/>
    <p:sldId id="288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8FEC5-BB4E-4E86-804F-1BD95A4D83C1}">
          <p14:sldIdLst>
            <p14:sldId id="256"/>
            <p14:sldId id="281"/>
            <p14:sldId id="273"/>
            <p14:sldId id="284"/>
            <p14:sldId id="292"/>
            <p14:sldId id="291"/>
            <p14:sldId id="277"/>
            <p14:sldId id="289"/>
            <p14:sldId id="282"/>
            <p14:sldId id="288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199"/>
    <a:srgbClr val="F8C691"/>
    <a:srgbClr val="779565"/>
    <a:srgbClr val="EFAD96"/>
    <a:srgbClr val="FFFF6C"/>
    <a:srgbClr val="5E1A69"/>
    <a:srgbClr val="263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7894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6C2F8-2855-5E44-8C92-0FDAB47471E3}" type="datetimeFigureOut">
              <a:rPr lang="de-DE" smtClean="0"/>
              <a:t>20.06.23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B56A-3D2C-B549-8867-FE9A644D7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2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8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Fragen.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 sind deine Hobbies?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0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können wir Bezug auf den Gender Bias nehmen und erklären warum mehr Diversität in Informatik wichtig ist!!!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muss bei einem </a:t>
            </a:r>
            <a:r>
              <a:rPr lang="de-DE" dirty="0" err="1"/>
              <a:t>Selection</a:t>
            </a:r>
            <a:r>
              <a:rPr lang="de-DE" dirty="0"/>
              <a:t> Bias gar keine böse Absicht dahinterstecken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Konkrete Beispiele sind: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Spracherkennungsassistenten wie Siri oder Alexa erkennen tiefere männliche Stimmen besser weil hauptsächlich männliche Daten zum trainieren der Modelle benutzt wurden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Handys sind eher größeren Händen wie die von Männern angepasst,…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86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Python gibt es verschiedene Pakete mit Werkzeugen für Data Science.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den Umgang mit Datensätzen gibt es das Paket </a:t>
            </a:r>
            <a:r>
              <a:rPr lang="de-DE" dirty="0" err="1"/>
              <a:t>pandas</a:t>
            </a:r>
            <a:r>
              <a:rPr lang="de-DE" dirty="0"/>
              <a:t>. Damit kann man Datensätze erstellen, einlesen und bearbeiten. Auch Korrelationen zwischen Spalten eines Datensatzes können berechnet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Numpy</a:t>
            </a:r>
            <a:r>
              <a:rPr lang="de-DE" dirty="0"/>
              <a:t> ist ein sehr bekanntes Paket, was sehr viel kann. Wir benutzen es heute, um Berechnungen auf Daten durchzuführen, wie z.B. Durchschnittswerte auszurechnen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Zur Visulisierung von Daten ist das Paket </a:t>
            </a:r>
            <a:r>
              <a:rPr lang="de-DE" dirty="0" err="1"/>
              <a:t>matplotlib</a:t>
            </a:r>
            <a:r>
              <a:rPr lang="de-DE" dirty="0"/>
              <a:t> da. Zusätzlich gibt es noch das Paket </a:t>
            </a:r>
            <a:r>
              <a:rPr lang="de-DE" dirty="0" err="1"/>
              <a:t>plotly</a:t>
            </a:r>
            <a:r>
              <a:rPr lang="de-DE" dirty="0"/>
              <a:t> mit dem man interaktive Visualisierungen machen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78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B56A-3D2C-B549-8867-FE9A644D76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24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9C0F-24A1-404A-81BB-254937585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2FC64-B5C2-8248-BC3D-A82C0F5DE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4145-85D4-8845-BFCC-4197E98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2EE3-7F33-0045-9FF0-2241DC9D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3FD7-F148-F645-94E3-89388306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1951-445F-7E4D-95DC-10AADD9D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A4040-DB5E-9D4A-81A9-BB56A3B5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A51B-15AB-5946-A9B9-0D75572E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9911-37C4-D547-B9E4-DA0F0DB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D7A0-44D9-9D4A-925F-09FEB1EA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D86C9-46A2-2B4F-A347-CD32D4C01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BDBF9-3FA7-1E46-B79A-D10BE14CF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26F0-8594-D341-A9A2-7648789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5AA6-9988-0F4F-A4B5-7168A7D1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2942-E49B-D641-A186-C11A3B2D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391D-9B11-2845-9FC2-A3A1AF89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2E22-4CAE-D544-9F98-ABA239FA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ABE5-D855-0243-8391-BB762FA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548-2EA8-B545-A310-E110B18B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508F-ABCD-254A-9EDC-C3E99F48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7B60-44BF-5B45-A18C-4F3894D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9E4B-EEB8-7748-9BF3-8F9CD61E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810B-872F-E845-BC82-5AC23A6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C8A0-C00A-6344-AA49-BCCBC4D8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ABF0-0CAA-EF43-B963-B878B45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4C0-7B6D-584F-A7D2-E3EA4501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DB0E-8BCA-EE4F-9DA5-6106D88EF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86BFA-39EE-6A46-83E5-6553C11BF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53B07-5DE0-8446-A4E0-275BDD8D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54FA7-AF8A-5F4F-B20B-669C7F5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3A754-E0AC-8847-9A87-4CAF5A8A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9611-536A-F542-9E1A-EE70C23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42AA-1F27-5940-8C17-58FBC47A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005A6-E84D-1D44-9022-B7663A9D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DF1-DA00-8C40-924B-158980931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3593C-8DBC-B942-BF97-9E8F25E0C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34A3-84BE-2445-98E6-49E464D0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25D4D-3440-0542-BB59-8A081765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2AB84-E9A4-9C47-807E-23908D5B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CEB-B627-D044-8168-F1124CCF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09E2D-0A2C-2849-BA7C-50A37582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BD694-58EB-6145-8359-BC0A5817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F4AC4-2005-544C-A8C1-D95EE29E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CDD3-2F36-9741-B4DB-7AE4796B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C6F29-B9D9-2843-8AB0-A3B0563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A7D0-78A0-AB41-B12B-3D5CF310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CFB-C5AA-E84C-B60C-EC148F26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6C3B-4192-2F4D-8037-DA867C64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9308C-A8BE-BD4E-87C3-F5782D1D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628B-528F-834D-91B9-23A0C0B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74CE9-9F62-A047-BCA2-A3A55FE2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4A37-7B61-3142-ADB1-FDD9B0B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3750-3E28-E649-AFF5-29B63C14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9C231-2F60-1145-B528-CB286C6B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5260-8131-B743-B1B0-E7270F21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CEF5-0E20-5B43-8286-EB908677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D2C2-4B66-BF4A-BD08-BD217268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D4A12-CB9E-AF4F-ACFE-AB961B3D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3B48E-A322-1347-841F-36F42C69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9AAB-D3D8-4648-B6E5-C8F69B28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9332-BEDA-7C46-9564-6A0F93A4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1BEE-EDF6-8348-91B4-426D7A164D0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2426-A72D-454B-8CC0-ED1D928B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5271-E6BA-A745-9704-22AE2CA09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B8AB-8FDB-E849-BCF4-41D195D6C6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8.svg"/><Relationship Id="rId5" Type="http://schemas.openxmlformats.org/officeDocument/2006/relationships/image" Target="../media/image25.svg"/><Relationship Id="rId10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F565CD7-A1CE-BB45-84AB-B160E7BD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88" y="629088"/>
            <a:ext cx="5599823" cy="55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Wir werden heute gemeinsam</a:t>
            </a: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458DC52-8B2B-F71B-41ED-73ED507F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AB3899C-3802-368D-69C0-F6C69A3027EC}"/>
              </a:ext>
            </a:extLst>
          </p:cNvPr>
          <p:cNvGrpSpPr/>
          <p:nvPr/>
        </p:nvGrpSpPr>
        <p:grpSpPr>
          <a:xfrm>
            <a:off x="838199" y="5220728"/>
            <a:ext cx="10432801" cy="972000"/>
            <a:chOff x="1408043" y="5501738"/>
            <a:chExt cx="10432801" cy="972000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D568E3B0-A88E-43E3-8774-8CC72A565437}"/>
                </a:ext>
              </a:extLst>
            </p:cNvPr>
            <p:cNvSpPr/>
            <p:nvPr/>
          </p:nvSpPr>
          <p:spPr>
            <a:xfrm>
              <a:off x="1408043" y="5633989"/>
              <a:ext cx="10432801" cy="720000"/>
            </a:xfrm>
            <a:prstGeom prst="round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	    Ganz viel Spaß haben!</a:t>
              </a: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16B8BA9-1D9A-E443-FDE4-10F22B998A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8043" y="5501738"/>
              <a:ext cx="972000" cy="972000"/>
              <a:chOff x="1234208" y="5487436"/>
              <a:chExt cx="1080000" cy="1080000"/>
            </a:xfrm>
          </p:grpSpPr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B66C777-3D99-6C95-1577-99E6A2FC189C}"/>
                  </a:ext>
                </a:extLst>
              </p:cNvPr>
              <p:cNvSpPr/>
              <p:nvPr/>
            </p:nvSpPr>
            <p:spPr>
              <a:xfrm>
                <a:off x="1234208" y="5487436"/>
                <a:ext cx="1080000" cy="1080000"/>
              </a:xfrm>
              <a:prstGeom prst="roundRect">
                <a:avLst/>
              </a:prstGeom>
              <a:solidFill>
                <a:srgbClr val="EC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" name="Grafik 3" descr="Grinsendes Gesicht mit einfarbiger Füllung mit einfarbiger Füllung">
                <a:extLst>
                  <a:ext uri="{FF2B5EF4-FFF2-40B4-BE49-F238E27FC236}">
                    <a16:creationId xmlns:a16="http://schemas.microsoft.com/office/drawing/2014/main" id="{E7D0DDC1-84DD-6A12-31F4-4FC4222B9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94474" y="557023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9F67A9B-5A73-0E4F-C6AC-3651F54890AC}"/>
              </a:ext>
            </a:extLst>
          </p:cNvPr>
          <p:cNvGrpSpPr/>
          <p:nvPr/>
        </p:nvGrpSpPr>
        <p:grpSpPr>
          <a:xfrm>
            <a:off x="838199" y="4127953"/>
            <a:ext cx="10432802" cy="972000"/>
            <a:chOff x="1540566" y="4339249"/>
            <a:chExt cx="10432802" cy="972000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A329AF45-59E9-91AF-DC07-2E611F3ABE16}"/>
                </a:ext>
              </a:extLst>
            </p:cNvPr>
            <p:cNvSpPr/>
            <p:nvPr/>
          </p:nvSpPr>
          <p:spPr>
            <a:xfrm>
              <a:off x="1540566" y="4458998"/>
              <a:ext cx="10432802" cy="720000"/>
            </a:xfrm>
            <a:prstGeom prst="round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	    Euch hoffentlich für Informatik begeistern können</a:t>
              </a:r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7D2D630-B990-21D2-19E4-DF080724A1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40566" y="4339249"/>
              <a:ext cx="972000" cy="972000"/>
              <a:chOff x="601052" y="4291638"/>
              <a:chExt cx="1080000" cy="1080000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56258B89-CA18-213E-5213-CD1598FDBAAB}"/>
                  </a:ext>
                </a:extLst>
              </p:cNvPr>
              <p:cNvSpPr/>
              <p:nvPr/>
            </p:nvSpPr>
            <p:spPr>
              <a:xfrm>
                <a:off x="601052" y="4291638"/>
                <a:ext cx="1080000" cy="1080000"/>
              </a:xfrm>
              <a:prstGeom prst="roundRect">
                <a:avLst/>
              </a:prstGeom>
              <a:solidFill>
                <a:srgbClr val="EC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Grafik 6" descr="Programmiererin mit einfarbiger Füllung">
                <a:extLst>
                  <a:ext uri="{FF2B5EF4-FFF2-40B4-BE49-F238E27FC236}">
                    <a16:creationId xmlns:a16="http://schemas.microsoft.com/office/drawing/2014/main" id="{DF9A735F-9B44-A53D-B5D0-772D10B6A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3852" y="4353544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785C54-284C-9B58-E7E9-6A071B38C4DC}"/>
              </a:ext>
            </a:extLst>
          </p:cNvPr>
          <p:cNvGrpSpPr/>
          <p:nvPr/>
        </p:nvGrpSpPr>
        <p:grpSpPr>
          <a:xfrm>
            <a:off x="838199" y="1925697"/>
            <a:ext cx="10432802" cy="972000"/>
            <a:chOff x="838199" y="1872689"/>
            <a:chExt cx="10432802" cy="97200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35D2CC90-0D19-2FC2-6859-933CA25DC16D}"/>
                </a:ext>
              </a:extLst>
            </p:cNvPr>
            <p:cNvSpPr/>
            <p:nvPr/>
          </p:nvSpPr>
          <p:spPr>
            <a:xfrm>
              <a:off x="838200" y="1992416"/>
              <a:ext cx="10432801" cy="720000"/>
            </a:xfrm>
            <a:prstGeom prst="round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	    Die Grundlagen von Data Science kennenlernen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1C52374-B2DF-41C0-F0D8-9C602D517F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8199" y="1872689"/>
              <a:ext cx="972000" cy="972000"/>
              <a:chOff x="613260" y="1885644"/>
              <a:chExt cx="1080000" cy="1080000"/>
            </a:xfrm>
          </p:grpSpPr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B3F68591-F3E3-50C5-5011-1BF949645738}"/>
                  </a:ext>
                </a:extLst>
              </p:cNvPr>
              <p:cNvSpPr/>
              <p:nvPr/>
            </p:nvSpPr>
            <p:spPr>
              <a:xfrm>
                <a:off x="613260" y="1885644"/>
                <a:ext cx="1080000" cy="1080000"/>
              </a:xfrm>
              <a:prstGeom prst="roundRect">
                <a:avLst/>
              </a:prstGeom>
              <a:solidFill>
                <a:srgbClr val="EC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" name="Grafik 10" descr="Streudiagramm mit einfarbiger Füllung">
                <a:extLst>
                  <a:ext uri="{FF2B5EF4-FFF2-40B4-BE49-F238E27FC236}">
                    <a16:creationId xmlns:a16="http://schemas.microsoft.com/office/drawing/2014/main" id="{2C910A64-E822-52D4-0589-C123F6F52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2938" y="1991595"/>
                <a:ext cx="900000" cy="900000"/>
              </a:xfrm>
              <a:prstGeom prst="rect">
                <a:avLst/>
              </a:prstGeom>
            </p:spPr>
          </p:pic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27C2D6A-164C-01E3-C9FF-18AD46F71FE0}"/>
              </a:ext>
            </a:extLst>
          </p:cNvPr>
          <p:cNvGrpSpPr/>
          <p:nvPr/>
        </p:nvGrpSpPr>
        <p:grpSpPr>
          <a:xfrm>
            <a:off x="838199" y="3035178"/>
            <a:ext cx="10432802" cy="972000"/>
            <a:chOff x="1323909" y="3042297"/>
            <a:chExt cx="10432802" cy="972000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18B3F6C-0574-12D0-E7AF-CA32C1E50B25}"/>
                </a:ext>
              </a:extLst>
            </p:cNvPr>
            <p:cNvSpPr/>
            <p:nvPr/>
          </p:nvSpPr>
          <p:spPr>
            <a:xfrm>
              <a:off x="1323909" y="3168297"/>
              <a:ext cx="10432802" cy="720000"/>
            </a:xfrm>
            <a:prstGeom prst="round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	    Klimadaten analysieren, auswerten und visualisieren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72A01A1-1AC2-B2B2-C1F4-7C78C18EBA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23909" y="3042297"/>
              <a:ext cx="972000" cy="972000"/>
              <a:chOff x="-69323" y="1294838"/>
              <a:chExt cx="1080000" cy="1080000"/>
            </a:xfrm>
          </p:grpSpPr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9F8531A0-32BA-0481-E5BA-B1300E95F348}"/>
                  </a:ext>
                </a:extLst>
              </p:cNvPr>
              <p:cNvSpPr/>
              <p:nvPr/>
            </p:nvSpPr>
            <p:spPr>
              <a:xfrm>
                <a:off x="-69323" y="1294838"/>
                <a:ext cx="1080000" cy="1080000"/>
              </a:xfrm>
              <a:prstGeom prst="roundRect">
                <a:avLst/>
              </a:prstGeom>
              <a:solidFill>
                <a:srgbClr val="EC91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5" name="Grafik 14" descr="Thermometer mit einfarbiger Füllung">
                <a:extLst>
                  <a:ext uri="{FF2B5EF4-FFF2-40B4-BE49-F238E27FC236}">
                    <a16:creationId xmlns:a16="http://schemas.microsoft.com/office/drawing/2014/main" id="{C6C4A539-2CA9-9BB1-456A-3563DBF3D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3415" y="1380933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100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4186767" y="2305843"/>
            <a:ext cx="381846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Los geht‘s!</a:t>
            </a:r>
          </a:p>
        </p:txBody>
      </p: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FEFB1685-6A3F-48F4-2F9D-96F59F0D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6A79FDA-3BE0-A626-E09F-3E0466BF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68625"/>
            <a:ext cx="5185834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F565CD7-A1CE-BB45-84AB-B160E7BD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51B9A-EDC7-A478-7ABF-B38887058940}"/>
              </a:ext>
            </a:extLst>
          </p:cNvPr>
          <p:cNvSpPr txBox="1"/>
          <p:nvPr/>
        </p:nvSpPr>
        <p:spPr>
          <a:xfrm>
            <a:off x="698090" y="970800"/>
            <a:ext cx="10795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Herzlich Willkommen im Kurs </a:t>
            </a:r>
          </a:p>
          <a:p>
            <a:pPr algn="ctr">
              <a:lnSpc>
                <a:spcPct val="150000"/>
              </a:lnSpc>
            </a:pPr>
            <a:endParaRPr lang="de-DE" sz="16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48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Klimadaten analysieren mit Data Science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D1480A3-3CDD-0282-E27E-092D138D1E9A}"/>
              </a:ext>
            </a:extLst>
          </p:cNvPr>
          <p:cNvGrpSpPr/>
          <p:nvPr/>
        </p:nvGrpSpPr>
        <p:grpSpPr>
          <a:xfrm>
            <a:off x="854120" y="4346132"/>
            <a:ext cx="1440000" cy="1440000"/>
            <a:chOff x="854118" y="4346132"/>
            <a:chExt cx="1620000" cy="16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480CF2-4035-8F77-832D-7D14C3443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118" y="4346132"/>
              <a:ext cx="1620000" cy="1620000"/>
            </a:xfrm>
            <a:prstGeom prst="ellipse">
              <a:avLst/>
            </a:prstGeom>
            <a:solidFill>
              <a:srgbClr val="EC91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Streudiagramm mit einfarbiger Füllung">
              <a:extLst>
                <a:ext uri="{FF2B5EF4-FFF2-40B4-BE49-F238E27FC236}">
                  <a16:creationId xmlns:a16="http://schemas.microsoft.com/office/drawing/2014/main" id="{F47AB994-DFE0-8B9F-0310-D325D2D04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0358" y="4618098"/>
              <a:ext cx="1154566" cy="1154566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B16AE3-BCB6-6D68-61E4-B0277C64FCA9}"/>
              </a:ext>
            </a:extLst>
          </p:cNvPr>
          <p:cNvGrpSpPr/>
          <p:nvPr/>
        </p:nvGrpSpPr>
        <p:grpSpPr>
          <a:xfrm>
            <a:off x="7501937" y="4346132"/>
            <a:ext cx="1440000" cy="1440000"/>
            <a:chOff x="413510" y="357858"/>
            <a:chExt cx="1620000" cy="162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D79124-B359-2572-003F-EC2F10C56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10" y="357858"/>
              <a:ext cx="1620000" cy="1620000"/>
            </a:xfrm>
            <a:prstGeom prst="ellipse">
              <a:avLst/>
            </a:prstGeom>
            <a:solidFill>
              <a:srgbClr val="EC91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0" name="Grafik 9" descr="Erdkugel: Afrika und Europa mit einfarbiger Füllung">
              <a:extLst>
                <a:ext uri="{FF2B5EF4-FFF2-40B4-BE49-F238E27FC236}">
                  <a16:creationId xmlns:a16="http://schemas.microsoft.com/office/drawing/2014/main" id="{5E4840E2-38FB-23C5-0E7F-81BB3099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6227" y="590575"/>
              <a:ext cx="1154566" cy="1154566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FC6A8F2-6513-362A-3A1F-89D078ABD542}"/>
              </a:ext>
            </a:extLst>
          </p:cNvPr>
          <p:cNvGrpSpPr/>
          <p:nvPr/>
        </p:nvGrpSpPr>
        <p:grpSpPr>
          <a:xfrm>
            <a:off x="5285998" y="4346132"/>
            <a:ext cx="1440000" cy="1440000"/>
            <a:chOff x="5285999" y="4346132"/>
            <a:chExt cx="1620000" cy="162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13D78D-070A-FFD6-0DD5-FBB09E58C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5999" y="4346132"/>
              <a:ext cx="1620000" cy="1620000"/>
            </a:xfrm>
            <a:prstGeom prst="ellipse">
              <a:avLst/>
            </a:prstGeom>
            <a:solidFill>
              <a:srgbClr val="EFAD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Balkendiagramm der Exponentialkurve einer Pandemie mit einfarbiger Füllung">
              <a:extLst>
                <a:ext uri="{FF2B5EF4-FFF2-40B4-BE49-F238E27FC236}">
                  <a16:creationId xmlns:a16="http://schemas.microsoft.com/office/drawing/2014/main" id="{EF5A5A99-C4BA-8D59-60AB-3967C5266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8717" y="4618098"/>
              <a:ext cx="1154566" cy="1154566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60A814-C362-0CFF-AFC0-3E858E262DBC}"/>
              </a:ext>
            </a:extLst>
          </p:cNvPr>
          <p:cNvGrpSpPr/>
          <p:nvPr/>
        </p:nvGrpSpPr>
        <p:grpSpPr>
          <a:xfrm>
            <a:off x="3070059" y="4346132"/>
            <a:ext cx="1440000" cy="1440000"/>
            <a:chOff x="7778160" y="4346132"/>
            <a:chExt cx="1620000" cy="162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D007E-1D59-9550-9088-214E4F982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8160" y="4346132"/>
              <a:ext cx="1620000" cy="1620000"/>
            </a:xfrm>
            <a:prstGeom prst="ellipse">
              <a:avLst/>
            </a:prstGeom>
            <a:solidFill>
              <a:srgbClr val="F8C6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Grafik 8" descr="Thermometer mit einfarbiger Füllung">
              <a:extLst>
                <a:ext uri="{FF2B5EF4-FFF2-40B4-BE49-F238E27FC236}">
                  <a16:creationId xmlns:a16="http://schemas.microsoft.com/office/drawing/2014/main" id="{6BD2F1D8-2B12-C086-141C-8B4CA0B5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10876" y="4578848"/>
              <a:ext cx="1154566" cy="1154566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65D00F9-418F-2DAA-CEB2-32C8D123165F}"/>
              </a:ext>
            </a:extLst>
          </p:cNvPr>
          <p:cNvGrpSpPr/>
          <p:nvPr/>
        </p:nvGrpSpPr>
        <p:grpSpPr>
          <a:xfrm>
            <a:off x="9717879" y="4346132"/>
            <a:ext cx="1440000" cy="1440000"/>
            <a:chOff x="197001" y="275336"/>
            <a:chExt cx="1620000" cy="16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B4DDE-58BF-A9F1-C32F-053282CA9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001" y="275336"/>
              <a:ext cx="1620000" cy="1620000"/>
            </a:xfrm>
            <a:prstGeom prst="ellipse">
              <a:avLst/>
            </a:prstGeom>
            <a:solidFill>
              <a:srgbClr val="F8C6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 descr="Recherche mit einfarbiger Füllung">
              <a:extLst>
                <a:ext uri="{FF2B5EF4-FFF2-40B4-BE49-F238E27FC236}">
                  <a16:creationId xmlns:a16="http://schemas.microsoft.com/office/drawing/2014/main" id="{C4174AA6-6C69-6566-1B5E-1CC172F00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9718" y="508053"/>
              <a:ext cx="1154566" cy="1154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3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Vorstellungsrunde</a:t>
            </a:r>
          </a:p>
        </p:txBody>
      </p: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5DE113B2-B2C4-F704-5533-0794C690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sp>
        <p:nvSpPr>
          <p:cNvPr id="6" name="Ellipse 6">
            <a:extLst>
              <a:ext uri="{FF2B5EF4-FFF2-40B4-BE49-F238E27FC236}">
                <a16:creationId xmlns:a16="http://schemas.microsoft.com/office/drawing/2014/main" id="{12EE35A5-AA34-4151-4FA0-EF49390C36B0}"/>
              </a:ext>
            </a:extLst>
          </p:cNvPr>
          <p:cNvSpPr/>
          <p:nvPr/>
        </p:nvSpPr>
        <p:spPr>
          <a:xfrm>
            <a:off x="-795866" y="2675467"/>
            <a:ext cx="5760000" cy="5760000"/>
          </a:xfrm>
          <a:prstGeom prst="ellipse">
            <a:avLst/>
          </a:prstGeom>
          <a:gradFill flip="none" rotWithShape="1">
            <a:gsLst>
              <a:gs pos="0">
                <a:srgbClr val="E8899C"/>
              </a:gs>
              <a:gs pos="100000">
                <a:srgbClr val="F7D78D"/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Person, stehend, darstellend, Personen enthält.&#10;&#10;Automatisch generierte Beschreibung">
            <a:extLst>
              <a:ext uri="{FF2B5EF4-FFF2-40B4-BE49-F238E27FC236}">
                <a16:creationId xmlns:a16="http://schemas.microsoft.com/office/drawing/2014/main" id="{50806161-1055-6C8E-99BC-3BB6F4280F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-1993" r="19654" b="-16"/>
          <a:stretch/>
        </p:blipFill>
        <p:spPr>
          <a:xfrm>
            <a:off x="242274" y="2952297"/>
            <a:ext cx="4019719" cy="488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716909-E845-B4C2-95C0-6B42F59A7592}"/>
              </a:ext>
            </a:extLst>
          </p:cNvPr>
          <p:cNvSpPr txBox="1"/>
          <p:nvPr/>
        </p:nvSpPr>
        <p:spPr>
          <a:xfrm>
            <a:off x="4827497" y="246814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Wie heißt du?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0AD9E1-0ADE-6B02-5854-C6ACDC520F88}"/>
              </a:ext>
            </a:extLst>
          </p:cNvPr>
          <p:cNvSpPr txBox="1"/>
          <p:nvPr/>
        </p:nvSpPr>
        <p:spPr>
          <a:xfrm>
            <a:off x="8458726" y="280718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Wie alt bist du?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3B2F1-F05B-9F72-71CF-DE90820ED4D1}"/>
              </a:ext>
            </a:extLst>
          </p:cNvPr>
          <p:cNvSpPr txBox="1"/>
          <p:nvPr/>
        </p:nvSpPr>
        <p:spPr>
          <a:xfrm>
            <a:off x="5399739" y="3890890"/>
            <a:ext cx="584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Auf welche Schule gehst du?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0DF39A-DF3C-D897-9E0C-94982B9979DC}"/>
              </a:ext>
            </a:extLst>
          </p:cNvPr>
          <p:cNvSpPr txBox="1"/>
          <p:nvPr/>
        </p:nvSpPr>
        <p:spPr>
          <a:xfrm>
            <a:off x="6239525" y="5133287"/>
            <a:ext cx="625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sind deine Lieblingsfächer?</a:t>
            </a:r>
          </a:p>
        </p:txBody>
      </p:sp>
    </p:spTree>
    <p:extLst>
      <p:ext uri="{BB962C8B-B14F-4D97-AF65-F5344CB8AC3E}">
        <p14:creationId xmlns:p14="http://schemas.microsoft.com/office/powerpoint/2010/main" val="27134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Warum *</a:t>
            </a:r>
            <a:r>
              <a:rPr lang="de-DE" sz="44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starcode</a:t>
            </a:r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D2813-E515-A5D3-F90F-C848014696F1}"/>
              </a:ext>
            </a:extLst>
          </p:cNvPr>
          <p:cNvSpPr txBox="1"/>
          <p:nvPr/>
        </p:nvSpPr>
        <p:spPr>
          <a:xfrm>
            <a:off x="2995422" y="2853248"/>
            <a:ext cx="217292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Frauen machen aber nur </a:t>
            </a:r>
          </a:p>
          <a:p>
            <a:pPr algn="ctr"/>
            <a:endParaRPr lang="de-DE" sz="20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5400" dirty="0">
                <a:solidFill>
                  <a:srgbClr val="F8C691"/>
                </a:solidFill>
                <a:latin typeface="Impact" panose="020B0806030902050204" pitchFamily="34" charset="0"/>
                <a:cs typeface="Futura Medium" panose="020B0602020204020303" pitchFamily="34" charset="-79"/>
              </a:rPr>
              <a:t>25%</a:t>
            </a:r>
          </a:p>
          <a:p>
            <a:pPr algn="ctr"/>
            <a:endParaRPr lang="de-DE" sz="20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der Informatik-Studierenden aus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C4A24-3DE5-0B16-5404-D358DBA959FF}"/>
              </a:ext>
            </a:extLst>
          </p:cNvPr>
          <p:cNvSpPr txBox="1"/>
          <p:nvPr/>
        </p:nvSpPr>
        <p:spPr>
          <a:xfrm>
            <a:off x="8027090" y="2008378"/>
            <a:ext cx="3334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Wir wollen durch unsere Kurse das Interesse junger Mädchen an der Informatik wecken und so die Folgen der mangelnden Diversität in der Branche bekämpfen!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165EC4-7C6D-5322-4C4C-6CAB9F409D12}"/>
              </a:ext>
            </a:extLst>
          </p:cNvPr>
          <p:cNvSpPr txBox="1"/>
          <p:nvPr/>
        </p:nvSpPr>
        <p:spPr>
          <a:xfrm>
            <a:off x="7857547" y="6008214"/>
            <a:ext cx="370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utura" panose="020B0602020204020303" pitchFamily="34" charset="-79"/>
                <a:ea typeface="+mj-ea"/>
                <a:cs typeface="Futura" panose="020B0602020204020303" pitchFamily="34" charset="-79"/>
              </a:rPr>
              <a:t>Coding </a:t>
            </a:r>
            <a:r>
              <a:rPr lang="en-US" sz="2000" b="1" dirty="0" err="1">
                <a:solidFill>
                  <a:schemeClr val="bg1"/>
                </a:solidFill>
                <a:latin typeface="Futura" panose="020B0602020204020303" pitchFamily="34" charset="-79"/>
                <a:ea typeface="+mj-ea"/>
                <a:cs typeface="Futura" panose="020B0602020204020303" pitchFamily="34" charset="-79"/>
              </a:rPr>
              <a:t>ist</a:t>
            </a:r>
            <a:r>
              <a:rPr lang="en-US" sz="2000" b="1" dirty="0">
                <a:solidFill>
                  <a:schemeClr val="bg1"/>
                </a:solidFill>
                <a:latin typeface="Futura" panose="020B0602020204020303" pitchFamily="34" charset="-79"/>
                <a:ea typeface="+mj-ea"/>
                <a:cs typeface="Futura" panose="020B0602020204020303" pitchFamily="34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Futura" panose="020B0602020204020303" pitchFamily="34" charset="-79"/>
                <a:ea typeface="+mj-ea"/>
                <a:cs typeface="Futura" panose="020B0602020204020303" pitchFamily="34" charset="-79"/>
              </a:rPr>
              <a:t>Frauensache</a:t>
            </a:r>
            <a:r>
              <a:rPr lang="en-US" sz="2000" b="1" dirty="0">
                <a:solidFill>
                  <a:schemeClr val="bg1"/>
                </a:solidFill>
                <a:latin typeface="Futura" panose="020B0602020204020303" pitchFamily="34" charset="-79"/>
                <a:ea typeface="+mj-ea"/>
                <a:cs typeface="Futura" panose="020B0602020204020303" pitchFamily="34" charset="-79"/>
              </a:rPr>
              <a:t>!</a:t>
            </a:r>
            <a:endParaRPr lang="de-DE" sz="2000" b="1" dirty="0">
              <a:solidFill>
                <a:schemeClr val="bg1"/>
              </a:solidFill>
              <a:latin typeface="Futura" panose="020B0602020204020303" pitchFamily="34" charset="-79"/>
              <a:ea typeface="+mj-ea"/>
              <a:cs typeface="Futura" panose="020B0602020204020303" pitchFamily="34" charset="-79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9DF27F70-E00E-E726-E4C1-6341E6AA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9653C50-BD21-C782-F258-4638FC1B589C}"/>
              </a:ext>
            </a:extLst>
          </p:cNvPr>
          <p:cNvGrpSpPr/>
          <p:nvPr/>
        </p:nvGrpSpPr>
        <p:grpSpPr>
          <a:xfrm>
            <a:off x="5224923" y="2334905"/>
            <a:ext cx="2576052" cy="3873364"/>
            <a:chOff x="5224923" y="2334905"/>
            <a:chExt cx="2576052" cy="38733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6207B1-92D5-85F3-BF7C-8793E4EB2AD2}"/>
                </a:ext>
              </a:extLst>
            </p:cNvPr>
            <p:cNvSpPr txBox="1"/>
            <p:nvPr/>
          </p:nvSpPr>
          <p:spPr>
            <a:xfrm>
              <a:off x="5224923" y="4884830"/>
              <a:ext cx="2576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Die IT-Branche 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bietet über-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durchschnittliche Bezahlung</a:t>
              </a:r>
            </a:p>
          </p:txBody>
        </p:sp>
        <p:pic>
          <p:nvPicPr>
            <p:cNvPr id="15" name="Grafik 14" descr="Ein Bild, das Text, Screenshot, Software, Betriebssystem enthält.&#10;&#10;Automatisch generierte Beschreibung">
              <a:extLst>
                <a:ext uri="{FF2B5EF4-FFF2-40B4-BE49-F238E27FC236}">
                  <a16:creationId xmlns:a16="http://schemas.microsoft.com/office/drawing/2014/main" id="{07204C61-48AB-5D4A-A8F5-B45A30F44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403" t="27163" r="25054" b="17560"/>
            <a:stretch/>
          </p:blipFill>
          <p:spPr>
            <a:xfrm>
              <a:off x="5447650" y="2334905"/>
              <a:ext cx="2129491" cy="2129778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698D7CA-7453-9B0E-B36C-831A461995FB}"/>
              </a:ext>
            </a:extLst>
          </p:cNvPr>
          <p:cNvGrpSpPr>
            <a:grpSpLocks noChangeAspect="1"/>
          </p:cNvGrpSpPr>
          <p:nvPr/>
        </p:nvGrpSpPr>
        <p:grpSpPr>
          <a:xfrm>
            <a:off x="8823466" y="4313808"/>
            <a:ext cx="1741911" cy="1330710"/>
            <a:chOff x="-581856" y="1865656"/>
            <a:chExt cx="5219844" cy="3987632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DCD79E5-91C5-4863-2455-2C101F3B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581856" y="4134222"/>
              <a:ext cx="5219844" cy="1719066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A7C7232-DFC3-5669-5D9D-0DE5A3CF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6694" y="1865656"/>
              <a:ext cx="1805816" cy="1868078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27406-8D86-FD8B-B9B0-2419C614CEA3}"/>
              </a:ext>
            </a:extLst>
          </p:cNvPr>
          <p:cNvGrpSpPr/>
          <p:nvPr/>
        </p:nvGrpSpPr>
        <p:grpSpPr>
          <a:xfrm>
            <a:off x="830245" y="2334905"/>
            <a:ext cx="2122361" cy="3873659"/>
            <a:chOff x="830245" y="2334905"/>
            <a:chExt cx="2122361" cy="38736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2E1E65-312E-14FE-0CEB-783DEFFAB8A8}"/>
                </a:ext>
              </a:extLst>
            </p:cNvPr>
            <p:cNvSpPr txBox="1"/>
            <p:nvPr/>
          </p:nvSpPr>
          <p:spPr>
            <a:xfrm>
              <a:off x="830245" y="4269572"/>
              <a:ext cx="21223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Die IT-Branche ist eine der am schnellsten wachsenden Wirtschafts-zweige der Welt</a:t>
              </a:r>
            </a:p>
          </p:txBody>
        </p:sp>
        <p:pic>
          <p:nvPicPr>
            <p:cNvPr id="12" name="Picture 17">
              <a:extLst>
                <a:ext uri="{FF2B5EF4-FFF2-40B4-BE49-F238E27FC236}">
                  <a16:creationId xmlns:a16="http://schemas.microsoft.com/office/drawing/2014/main" id="{3F472514-2C90-FADC-20BC-3743E675B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1058" y="2334905"/>
              <a:ext cx="1647176" cy="1617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0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ist Data Science?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A0048-D55D-FB18-408B-F4EF3B7FD7FF}"/>
              </a:ext>
            </a:extLst>
          </p:cNvPr>
          <p:cNvSpPr txBox="1"/>
          <p:nvPr/>
        </p:nvSpPr>
        <p:spPr>
          <a:xfrm>
            <a:off x="5776034" y="2951888"/>
            <a:ext cx="5577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Schnittstelle zwischen Informatik, Mathematik bzw. Statistik und Wirtschaft bzw. Wissenschaft</a:t>
            </a:r>
          </a:p>
          <a:p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Gewinnung von Wissen und Informationen aus großen Datenmengen 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0E7AA3F-DFCE-6CF4-AA5D-C58DF342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5CFD6F0-334D-64FF-0410-632990B430EC}"/>
              </a:ext>
            </a:extLst>
          </p:cNvPr>
          <p:cNvSpPr txBox="1"/>
          <p:nvPr/>
        </p:nvSpPr>
        <p:spPr>
          <a:xfrm>
            <a:off x="10758488" y="-2686050"/>
            <a:ext cx="184731" cy="369332"/>
          </a:xfrm>
          <a:prstGeom prst="rect">
            <a:avLst/>
          </a:prstGeom>
          <a:solidFill>
            <a:srgbClr val="EFAD96"/>
          </a:solidFill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40B8831-D716-3EE7-11CA-3B63288B9F0B}"/>
              </a:ext>
            </a:extLst>
          </p:cNvPr>
          <p:cNvGrpSpPr/>
          <p:nvPr/>
        </p:nvGrpSpPr>
        <p:grpSpPr>
          <a:xfrm>
            <a:off x="838200" y="2031645"/>
            <a:ext cx="4219201" cy="4118250"/>
            <a:chOff x="686680" y="2027679"/>
            <a:chExt cx="4219201" cy="41182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AF4D5-8BB4-CC21-1178-28F33B65CDFF}"/>
                </a:ext>
              </a:extLst>
            </p:cNvPr>
            <p:cNvSpPr/>
            <p:nvPr/>
          </p:nvSpPr>
          <p:spPr>
            <a:xfrm>
              <a:off x="686680" y="2027679"/>
              <a:ext cx="2700000" cy="2700000"/>
            </a:xfrm>
            <a:prstGeom prst="ellipse">
              <a:avLst/>
            </a:prstGeom>
            <a:solidFill>
              <a:srgbClr val="F8C69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332C00-A518-2FEE-6149-C415A8067107}"/>
                </a:ext>
              </a:extLst>
            </p:cNvPr>
            <p:cNvSpPr/>
            <p:nvPr/>
          </p:nvSpPr>
          <p:spPr>
            <a:xfrm>
              <a:off x="1405313" y="3445929"/>
              <a:ext cx="2700000" cy="2700000"/>
            </a:xfrm>
            <a:prstGeom prst="ellipse">
              <a:avLst/>
            </a:prstGeom>
            <a:solidFill>
              <a:srgbClr val="EC91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D764B5-A514-58F3-916F-FA447B89840F}"/>
                </a:ext>
              </a:extLst>
            </p:cNvPr>
            <p:cNvSpPr/>
            <p:nvPr/>
          </p:nvSpPr>
          <p:spPr>
            <a:xfrm>
              <a:off x="2205881" y="2095929"/>
              <a:ext cx="2700000" cy="2700000"/>
            </a:xfrm>
            <a:prstGeom prst="ellipse">
              <a:avLst/>
            </a:prstGeom>
            <a:solidFill>
              <a:srgbClr val="EFAD9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90EC5D2-C0BD-F664-464A-49421CE4E311}"/>
                </a:ext>
              </a:extLst>
            </p:cNvPr>
            <p:cNvSpPr txBox="1"/>
            <p:nvPr/>
          </p:nvSpPr>
          <p:spPr>
            <a:xfrm>
              <a:off x="2211036" y="3605793"/>
              <a:ext cx="1167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DATA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SCIENCE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912296E-1D1B-A727-22C4-B1FA99E534A8}"/>
                </a:ext>
              </a:extLst>
            </p:cNvPr>
            <p:cNvSpPr txBox="1"/>
            <p:nvPr/>
          </p:nvSpPr>
          <p:spPr>
            <a:xfrm>
              <a:off x="3423803" y="3076597"/>
              <a:ext cx="1236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Informatik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879ED0D-E871-F0F4-673B-E39D921DE0B2}"/>
                </a:ext>
              </a:extLst>
            </p:cNvPr>
            <p:cNvSpPr txBox="1"/>
            <p:nvPr/>
          </p:nvSpPr>
          <p:spPr>
            <a:xfrm>
              <a:off x="1966286" y="4887543"/>
              <a:ext cx="15445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Wirtschaft/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Wissenschaft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A900191-70EF-875A-1283-13019EC7740D}"/>
                </a:ext>
              </a:extLst>
            </p:cNvPr>
            <p:cNvSpPr txBox="1"/>
            <p:nvPr/>
          </p:nvSpPr>
          <p:spPr>
            <a:xfrm>
              <a:off x="744251" y="2932341"/>
              <a:ext cx="15445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Mathematik/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Statistik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2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Sind Daten immer objektiv?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0E7AA3F-DFCE-6CF4-AA5D-C58DF342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4D25C6AF-C4DD-97AA-556D-D11794F78ABF}"/>
              </a:ext>
            </a:extLst>
          </p:cNvPr>
          <p:cNvSpPr txBox="1"/>
          <p:nvPr/>
        </p:nvSpPr>
        <p:spPr>
          <a:xfrm>
            <a:off x="838200" y="2593858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Daten können verzerrt sein oder eine Voreingenommenheit widerspiegeln</a:t>
            </a:r>
          </a:p>
          <a:p>
            <a:pPr marL="457200" indent="-457200">
              <a:buFont typeface="Wingdings" pitchFamily="2" charset="2"/>
              <a:buChar char="v"/>
            </a:pPr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Beispiel: bei der Erhebung von Daten wird z.B. nur eine bestimmte Gruppe von Menschen befragt (</a:t>
            </a:r>
            <a:r>
              <a:rPr lang="de-DE" sz="24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Selection</a:t>
            </a: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Bias)</a:t>
            </a:r>
          </a:p>
          <a:p>
            <a:pPr marL="457200" indent="-457200">
              <a:buFont typeface="Wingdings" pitchFamily="2" charset="2"/>
              <a:buChar char="v"/>
            </a:pPr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Welche Daten werden gemessen? Wie werden sie gemessen und von wem?</a:t>
            </a:r>
          </a:p>
        </p:txBody>
      </p:sp>
    </p:spTree>
    <p:extLst>
      <p:ext uri="{BB962C8B-B14F-4D97-AF65-F5344CB8AC3E}">
        <p14:creationId xmlns:p14="http://schemas.microsoft.com/office/powerpoint/2010/main" val="77630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ist Python?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A0048-D55D-FB18-408B-F4EF3B7FD7FF}"/>
              </a:ext>
            </a:extLst>
          </p:cNvPr>
          <p:cNvSpPr txBox="1"/>
          <p:nvPr/>
        </p:nvSpPr>
        <p:spPr>
          <a:xfrm>
            <a:off x="2961564" y="2384861"/>
            <a:ext cx="8874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Python ist eine von vielen Programmiersprachen.</a:t>
            </a:r>
          </a:p>
          <a:p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Programmiersprachen werden genutzt, um Programme zu schreiben, die einem Computer Anweisungen geben.</a:t>
            </a:r>
          </a:p>
          <a:p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Python wird heutzutage immer häufiger benutzt und ist relativ einfach zu lernen.</a:t>
            </a:r>
          </a:p>
          <a:p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 gibt verschiedene Programmierumgebungen, um Python Code zu schreiben. Heute benutzen wir Notebooks!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0E7AA3F-DFCE-6CF4-AA5D-C58DF342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69796F1-78D9-73D5-EC1E-87185D0C05FA}"/>
              </a:ext>
            </a:extLst>
          </p:cNvPr>
          <p:cNvGrpSpPr>
            <a:grpSpLocks noChangeAspect="1"/>
          </p:cNvGrpSpPr>
          <p:nvPr/>
        </p:nvGrpSpPr>
        <p:grpSpPr>
          <a:xfrm>
            <a:off x="-961800" y="2384861"/>
            <a:ext cx="3600000" cy="3600000"/>
            <a:chOff x="-1172901" y="2208740"/>
            <a:chExt cx="3963600" cy="3963600"/>
          </a:xfrm>
        </p:grpSpPr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C11279EE-C6DE-54FF-5E09-5DE6DF2D356A}"/>
                </a:ext>
              </a:extLst>
            </p:cNvPr>
            <p:cNvSpPr>
              <a:spLocks noChangeAspect="1"/>
            </p:cNvSpPr>
            <p:nvPr/>
          </p:nvSpPr>
          <p:spPr>
            <a:xfrm rot="12427745">
              <a:off x="-1172901" y="2208740"/>
              <a:ext cx="3963600" cy="3963600"/>
            </a:xfrm>
            <a:prstGeom prst="ellipse">
              <a:avLst/>
            </a:prstGeom>
            <a:gradFill flip="none" rotWithShape="1">
              <a:gsLst>
                <a:gs pos="0">
                  <a:srgbClr val="E8899C"/>
                </a:gs>
                <a:gs pos="100000">
                  <a:srgbClr val="F7D78D"/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Picture 2" descr="Python (programming language) - Wikipedia">
              <a:extLst>
                <a:ext uri="{FF2B5EF4-FFF2-40B4-BE49-F238E27FC236}">
                  <a16:creationId xmlns:a16="http://schemas.microsoft.com/office/drawing/2014/main" id="{8FED57DB-D117-D8F1-32AA-E51A0B48B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28" t="1719" r="628" b="8478"/>
            <a:stretch/>
          </p:blipFill>
          <p:spPr bwMode="auto">
            <a:xfrm>
              <a:off x="355599" y="3423650"/>
              <a:ext cx="1728803" cy="170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894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717623" y="674148"/>
            <a:ext cx="94773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Wie funktioniert Data Science mit Python?</a:t>
            </a:r>
          </a:p>
        </p:txBody>
      </p: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9CD68A85-CF4B-1BE9-3F3B-57339AED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9C45B44-AE14-523C-C107-13B446DAADC1}"/>
              </a:ext>
            </a:extLst>
          </p:cNvPr>
          <p:cNvSpPr/>
          <p:nvPr/>
        </p:nvSpPr>
        <p:spPr>
          <a:xfrm>
            <a:off x="717624" y="2622001"/>
            <a:ext cx="3256666" cy="3432359"/>
          </a:xfrm>
          <a:prstGeom prst="roundRect">
            <a:avLst>
              <a:gd name="adj" fmla="val 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2400" dirty="0">
                <a:solidFill>
                  <a:srgbClr val="EC9199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Datensätze erstellen, einlesen</a:t>
            </a:r>
            <a:r>
              <a:rPr lang="de-DE" sz="2400">
                <a:solidFill>
                  <a:srgbClr val="EC9199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bearbeiten</a:t>
            </a:r>
            <a:endParaRPr lang="de-DE" sz="24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0557FB3-7AD9-1ED9-8252-5D36C9E1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0" y="2853000"/>
            <a:ext cx="2857674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3AEA156-2AAA-8975-E070-F6266390F443}"/>
              </a:ext>
            </a:extLst>
          </p:cNvPr>
          <p:cNvSpPr/>
          <p:nvPr/>
        </p:nvSpPr>
        <p:spPr>
          <a:xfrm>
            <a:off x="4467667" y="2622001"/>
            <a:ext cx="3256666" cy="3432359"/>
          </a:xfrm>
          <a:prstGeom prst="roundRect">
            <a:avLst>
              <a:gd name="adj" fmla="val 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2400" dirty="0">
                <a:solidFill>
                  <a:srgbClr val="EC9199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Mathematische Berechnungen auf großen Datenmengen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7E1E3FB-2D75-0DAB-5A11-67398F17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00" y="2770410"/>
            <a:ext cx="2559999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600E9340-C4E4-3BBE-8590-DE7D95911E3D}"/>
              </a:ext>
            </a:extLst>
          </p:cNvPr>
          <p:cNvSpPr/>
          <p:nvPr/>
        </p:nvSpPr>
        <p:spPr>
          <a:xfrm>
            <a:off x="8217710" y="2622000"/>
            <a:ext cx="3256666" cy="3432359"/>
          </a:xfrm>
          <a:prstGeom prst="roundRect">
            <a:avLst>
              <a:gd name="adj" fmla="val 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0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4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de-DE" sz="2400" dirty="0">
              <a:solidFill>
                <a:srgbClr val="EC919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de-DE" sz="2400" dirty="0">
                <a:solidFill>
                  <a:srgbClr val="EC9199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Visualisierung</a:t>
            </a:r>
          </a:p>
        </p:txBody>
      </p:sp>
      <p:pic>
        <p:nvPicPr>
          <p:cNvPr id="17" name="Picture 12" descr="Using Matplotlib To Analyze Stock Trends | by Harry Sauers | The Startup |  Medium">
            <a:extLst>
              <a:ext uri="{FF2B5EF4-FFF2-40B4-BE49-F238E27FC236}">
                <a16:creationId xmlns:a16="http://schemas.microsoft.com/office/drawing/2014/main" id="{B4F20B11-5D12-66F9-A86F-3A8E6869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"/>
          <a:stretch/>
        </p:blipFill>
        <p:spPr bwMode="auto">
          <a:xfrm>
            <a:off x="8383471" y="2986410"/>
            <a:ext cx="29251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otly - Wikipedia">
            <a:extLst>
              <a:ext uri="{FF2B5EF4-FFF2-40B4-BE49-F238E27FC236}">
                <a16:creationId xmlns:a16="http://schemas.microsoft.com/office/drawing/2014/main" id="{FDB96C77-3637-B07B-268B-5DA0A0A6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3" y="3654441"/>
            <a:ext cx="27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7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22FF88-7C51-C5A0-A0A2-2C7BBDD59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Zeitplan</a:t>
            </a:r>
            <a:endParaRPr lang="de-DE" sz="50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49DB2DA-3C9D-22B5-CA33-110BF921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03418"/>
              </p:ext>
            </p:extLst>
          </p:nvPr>
        </p:nvGraphicFramePr>
        <p:xfrm>
          <a:off x="838200" y="2165125"/>
          <a:ext cx="10621076" cy="39600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845076">
                  <a:extLst>
                    <a:ext uri="{9D8B030D-6E8A-4147-A177-3AD203B41FA5}">
                      <a16:colId xmlns:a16="http://schemas.microsoft.com/office/drawing/2014/main" val="3407791685"/>
                    </a:ext>
                  </a:extLst>
                </a:gridCol>
                <a:gridCol w="7776000">
                  <a:extLst>
                    <a:ext uri="{9D8B030D-6E8A-4147-A177-3AD203B41FA5}">
                      <a16:colId xmlns:a16="http://schemas.microsoft.com/office/drawing/2014/main" val="4078694672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10:00 – 10:30 Uhr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Begrüßung und Kennenlernen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702976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10:30 – 12:00 Uhr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Einführung in Python und Notebooks, einfache Statistik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966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rgbClr val="F8C691"/>
                          </a:solidFill>
                        </a:rPr>
                        <a:t>12:00 – 13:00 Uhr</a:t>
                      </a:r>
                      <a:endParaRPr lang="de-DE" sz="2400" i="1" dirty="0">
                        <a:solidFill>
                          <a:srgbClr val="F8C69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rgbClr val="F8C691"/>
                          </a:solidFill>
                        </a:rPr>
                        <a:t>Mittagspause</a:t>
                      </a:r>
                      <a:endParaRPr lang="de-DE" sz="2400" i="1" dirty="0">
                        <a:solidFill>
                          <a:srgbClr val="F8C69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60472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13:00 – 14:30 Uhr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Visualisierungen, Vorhersagen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4526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8C691"/>
                          </a:solidFill>
                        </a:rPr>
                        <a:t>14:30 – 14:45 Uhr</a:t>
                      </a:r>
                      <a:endParaRPr lang="de-DE" sz="2400" i="1" dirty="0">
                        <a:solidFill>
                          <a:srgbClr val="F8C69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rgbClr val="F8C691"/>
                          </a:solidFill>
                        </a:rPr>
                        <a:t>kleine Pause</a:t>
                      </a:r>
                      <a:endParaRPr lang="de-DE" sz="2400" i="1" dirty="0">
                        <a:solidFill>
                          <a:srgbClr val="F8C69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048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14:45 – 16:00 Uhr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Korrelationen, Abschluss</a:t>
                      </a:r>
                      <a:endParaRPr lang="de-DE" sz="2400" dirty="0">
                        <a:solidFill>
                          <a:schemeClr val="bg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8760"/>
                  </a:ext>
                </a:extLst>
              </a:tr>
            </a:tbl>
          </a:graphicData>
        </a:graphic>
      </p:graphicFrame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5DE113B2-B2C4-F704-5533-0794C690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998" y="17785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Macintosh PowerPoint</Application>
  <PresentationFormat>Breitbild</PresentationFormat>
  <Paragraphs>103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Futura</vt:lpstr>
      <vt:lpstr>Futura Medium</vt:lpstr>
      <vt:lpstr>Impact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5950247658565320</dc:creator>
  <cp:lastModifiedBy>Viktoria Kleinschmidt</cp:lastModifiedBy>
  <cp:revision>21</cp:revision>
  <dcterms:created xsi:type="dcterms:W3CDTF">2022-03-03T16:32:08Z</dcterms:created>
  <dcterms:modified xsi:type="dcterms:W3CDTF">2023-06-20T17:56:55Z</dcterms:modified>
</cp:coreProperties>
</file>