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2019年6月15日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2019年6月15日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99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F78392-5C5C-45F6-8F89-DC4807D81C95}" type="datetime2">
              <a:rPr lang="zh-TW" altLang="en-US" smtClean="0"/>
              <a:pPr/>
              <a:t>2019年6月15日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A02441-A415-40E6-B767-261B5D217FD4}" type="datetime2">
              <a:rPr lang="zh-TW" altLang="en-US" smtClean="0"/>
              <a:pPr/>
              <a:t>2019年6月15日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DC526-5D1A-47D8-B5CB-FD3BF5D2FD0F}" type="datetime2">
              <a:rPr lang="zh-TW" altLang="en-US" smtClean="0"/>
              <a:pPr/>
              <a:t>2019年6月15日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19926E-5C3F-4205-B23D-D4C1E7A6E097}" type="datetime2">
              <a:rPr lang="zh-TW" altLang="en-US" smtClean="0"/>
              <a:pPr/>
              <a:t>2019年6月15日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44B4C3-BFEF-4472-B595-652481CA0278}" type="datetime2">
              <a:rPr lang="zh-TW" altLang="en-US" smtClean="0"/>
              <a:pPr/>
              <a:t>2019年6月15日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014D5-A26D-4BC6-B967-5C8DC462FB42}" type="datetime2">
              <a:rPr lang="zh-TW" altLang="en-US" smtClean="0"/>
              <a:pPr/>
              <a:t>2019年6月15日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89A11-8BF8-45F7-B92C-261B55DE08FE}" type="datetime2">
              <a:rPr lang="zh-TW" altLang="en-US" smtClean="0"/>
              <a:pPr/>
              <a:t>2019年6月15日</a:t>
            </a:fld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DAC134-9EF5-4B7F-A61E-56D77C662044}" type="datetime2">
              <a:rPr lang="zh-TW" altLang="en-US" smtClean="0"/>
              <a:pPr/>
              <a:t>2019年6月15日</a:t>
            </a:fld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cxnSp>
        <p:nvCxnSpPr>
          <p:cNvPr id="148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ECDDC83-CBC4-433C-A680-A4A18AB55000}" type="datetime2">
              <a:rPr lang="zh-TW" altLang="en-US" smtClean="0"/>
              <a:pPr/>
              <a:t>2019年6月15日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1432370"/>
          </a:xfrm>
        </p:spPr>
        <p:txBody>
          <a:bodyPr rtlCol="0"/>
          <a:lstStyle/>
          <a:p>
            <a:pPr rtl="0"/>
            <a:r>
              <a:rPr lang="en-US" altLang="zh-TW" dirty="0" smtClean="0"/>
              <a:t>SCFTL </a:t>
            </a:r>
            <a:r>
              <a:rPr lang="zh-TW" altLang="en-US" dirty="0" smtClean="0"/>
              <a:t>業餘戰隊聯賽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 altLang="en-US" sz="3600" dirty="0" smtClean="0"/>
              <a:t>特</a:t>
            </a:r>
            <a:r>
              <a:rPr lang="zh-TW" altLang="en-US" sz="3600" dirty="0"/>
              <a:t>殊</a:t>
            </a:r>
            <a:r>
              <a:rPr lang="zh-TW" altLang="en-US" sz="3600" dirty="0" smtClean="0"/>
              <a:t>規則說明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選手名單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參賽隊伍需於</a:t>
            </a:r>
            <a:r>
              <a:rPr lang="zh-TW" altLang="en-US" b="1" dirty="0" smtClean="0">
                <a:solidFill>
                  <a:srgbClr val="FF0000"/>
                </a:solidFill>
              </a:rPr>
              <a:t>每週四 </a:t>
            </a:r>
            <a:r>
              <a:rPr lang="en-US" altLang="zh-TW" b="1" dirty="0" smtClean="0">
                <a:solidFill>
                  <a:srgbClr val="FF0000"/>
                </a:solidFill>
              </a:rPr>
              <a:t>23:59</a:t>
            </a:r>
            <a:r>
              <a:rPr lang="zh-TW" altLang="en-US" dirty="0" smtClean="0"/>
              <a:t>前提交本週出賽選手名單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含隊長、棒次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，無故遲交以棄權論。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已繳交之名單，於</a:t>
            </a:r>
            <a:r>
              <a:rPr lang="zh-TW" altLang="en-US" b="1" dirty="0" smtClean="0">
                <a:solidFill>
                  <a:srgbClr val="FF0000"/>
                </a:solidFill>
              </a:rPr>
              <a:t>雙方對戰陣容公佈後</a:t>
            </a:r>
            <a:r>
              <a:rPr lang="zh-TW" altLang="en-US" dirty="0" smtClean="0"/>
              <a:t>不可更改。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繳交的資料務必屬實，若有謊報資料、以小帳號參賽、借帳號及代打等情事，將嚴懲不予寬待。且所屬戰隊須連帶負責。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12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隊伍編制規則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</a:t>
            </a:r>
            <a:r>
              <a:rPr lang="en-US" altLang="zh-TW" dirty="0" smtClean="0"/>
              <a:t>2~7</a:t>
            </a:r>
            <a:r>
              <a:rPr lang="zh-TW" altLang="en-US" dirty="0" smtClean="0"/>
              <a:t>人組成，並推出</a:t>
            </a:r>
            <a:r>
              <a:rPr lang="zh-TW" altLang="en-US" dirty="0"/>
              <a:t>一</a:t>
            </a:r>
            <a:r>
              <a:rPr lang="zh-TW" altLang="en-US" dirty="0" smtClean="0"/>
              <a:t>人為隊長。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隊長可為其中一員，亦可為隊伍組成之外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本賽事隊伍編制採</a:t>
            </a:r>
            <a:r>
              <a:rPr lang="en-US" altLang="zh-TW" b="1" dirty="0" smtClean="0">
                <a:solidFill>
                  <a:srgbClr val="FF0000"/>
                </a:solidFill>
              </a:rPr>
              <a:t>”Cost</a:t>
            </a:r>
            <a:r>
              <a:rPr lang="zh-TW" altLang="en-US" b="1" dirty="0" smtClean="0">
                <a:solidFill>
                  <a:srgbClr val="FF0000"/>
                </a:solidFill>
              </a:rPr>
              <a:t> 制</a:t>
            </a:r>
            <a:r>
              <a:rPr lang="en-US" altLang="zh-TW" b="1" dirty="0" smtClean="0">
                <a:solidFill>
                  <a:srgbClr val="FF0000"/>
                </a:solidFill>
              </a:rPr>
              <a:t>”</a:t>
            </a:r>
          </a:p>
          <a:p>
            <a:endParaRPr lang="en-US" altLang="zh-TW" dirty="0"/>
          </a:p>
          <a:p>
            <a:r>
              <a:rPr lang="zh-TW" altLang="en-US" dirty="0" smtClean="0"/>
              <a:t>隊伍編制之</a:t>
            </a:r>
            <a:r>
              <a:rPr lang="en-US" altLang="zh-TW" dirty="0" smtClean="0"/>
              <a:t>Cost</a:t>
            </a:r>
            <a:r>
              <a:rPr lang="zh-TW" altLang="en-US" dirty="0" smtClean="0"/>
              <a:t>上限為</a:t>
            </a:r>
            <a:r>
              <a:rPr lang="en-US" altLang="zh-TW" b="1" dirty="0" smtClean="0">
                <a:solidFill>
                  <a:srgbClr val="FF0000"/>
                </a:solidFill>
              </a:rPr>
              <a:t>25</a:t>
            </a:r>
          </a:p>
          <a:p>
            <a:endParaRPr lang="en-US" altLang="zh-TW" dirty="0"/>
          </a:p>
          <a:p>
            <a:r>
              <a:rPr lang="zh-TW" altLang="en-US" dirty="0" smtClean="0"/>
              <a:t>階級判定標準為：</a:t>
            </a:r>
            <a:r>
              <a:rPr lang="zh-TW" altLang="en-US" b="1" dirty="0" smtClean="0">
                <a:solidFill>
                  <a:srgbClr val="FF0000"/>
                </a:solidFill>
              </a:rPr>
              <a:t>生涯最高階級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本季階級不算在內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</a:t>
            </a:r>
            <a:r>
              <a:rPr lang="zh-TW" altLang="en-US" dirty="0" smtClean="0"/>
              <a:t>階級</a:t>
            </a:r>
            <a:r>
              <a:rPr lang="en-US" altLang="zh-TW" dirty="0" smtClean="0"/>
              <a:t>Cost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/>
              <a:t>青銅：</a:t>
            </a:r>
            <a:r>
              <a:rPr lang="en-US" altLang="zh-TW" b="1" dirty="0" smtClean="0"/>
              <a:t>1</a:t>
            </a:r>
          </a:p>
          <a:p>
            <a:pPr marL="0" indent="0">
              <a:buNone/>
            </a:pPr>
            <a:r>
              <a:rPr lang="zh-TW" altLang="en-US" b="1" dirty="0" smtClean="0"/>
              <a:t>白銀：</a:t>
            </a:r>
            <a:r>
              <a:rPr lang="en-US" altLang="zh-TW" b="1" dirty="0" smtClean="0"/>
              <a:t>2</a:t>
            </a:r>
          </a:p>
          <a:p>
            <a:pPr marL="0" indent="0">
              <a:buNone/>
            </a:pPr>
            <a:r>
              <a:rPr lang="zh-TW" altLang="en-US" b="1" dirty="0" smtClean="0"/>
              <a:t>黃金：</a:t>
            </a:r>
            <a:r>
              <a:rPr lang="en-US" altLang="zh-TW" b="1" dirty="0" smtClean="0"/>
              <a:t>3</a:t>
            </a:r>
          </a:p>
          <a:p>
            <a:pPr marL="0" indent="0">
              <a:buNone/>
            </a:pPr>
            <a:r>
              <a:rPr lang="zh-TW" altLang="en-US" b="1" dirty="0" smtClean="0"/>
              <a:t>白金：</a:t>
            </a:r>
            <a:r>
              <a:rPr lang="en-US" altLang="zh-TW" b="1" dirty="0" smtClean="0"/>
              <a:t>4</a:t>
            </a:r>
          </a:p>
          <a:p>
            <a:pPr marL="0" indent="0">
              <a:buNone/>
            </a:pPr>
            <a:r>
              <a:rPr lang="zh-TW" altLang="en-US" b="1" dirty="0" smtClean="0"/>
              <a:t>鑽石：</a:t>
            </a:r>
            <a:r>
              <a:rPr lang="en-US" altLang="zh-TW" b="1" dirty="0" smtClean="0"/>
              <a:t>5</a:t>
            </a:r>
          </a:p>
          <a:p>
            <a:pPr marL="0" indent="0">
              <a:buNone/>
            </a:pPr>
            <a:r>
              <a:rPr lang="zh-TW" altLang="en-US" b="1" dirty="0" smtClean="0"/>
              <a:t>大師：</a:t>
            </a:r>
            <a:r>
              <a:rPr lang="en-US" altLang="zh-TW" b="1" dirty="0" smtClean="0"/>
              <a:t>8</a:t>
            </a:r>
          </a:p>
          <a:p>
            <a:pPr marL="0" indent="0">
              <a:buNone/>
            </a:pPr>
            <a:r>
              <a:rPr lang="zh-TW" altLang="en-US" b="1" dirty="0" smtClean="0"/>
              <a:t>宗師：</a:t>
            </a:r>
            <a:r>
              <a:rPr lang="en-US" altLang="zh-TW" b="1" dirty="0" smtClean="0"/>
              <a:t>10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940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特殊規則：二打一機制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啟動條件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敗方下一棒</a:t>
            </a:r>
            <a:r>
              <a:rPr lang="zh-TW" altLang="en-US" dirty="0" smtClean="0"/>
              <a:t>及</a:t>
            </a:r>
            <a:r>
              <a:rPr lang="zh-TW" altLang="en-US" b="1" dirty="0" smtClean="0">
                <a:solidFill>
                  <a:srgbClr val="FF0000"/>
                </a:solidFill>
              </a:rPr>
              <a:t>下下一棒</a:t>
            </a:r>
            <a:r>
              <a:rPr lang="zh-TW" altLang="en-US" dirty="0" smtClean="0"/>
              <a:t>皆低於勝方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zh-TW" altLang="en-US" b="1" dirty="0" smtClean="0">
                <a:solidFill>
                  <a:srgbClr val="FF0000"/>
                </a:solidFill>
              </a:rPr>
              <a:t>階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含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以上</a:t>
            </a:r>
            <a:r>
              <a:rPr lang="zh-TW" altLang="en-US" dirty="0" smtClean="0"/>
              <a:t>時，敗方隊長可於選圖前表明啟動二打一機制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/>
              <a:t>效果</a:t>
            </a:r>
            <a:r>
              <a:rPr lang="zh-TW" altLang="en-US" dirty="0" smtClean="0"/>
              <a:t>：勝方從當季天梯</a:t>
            </a:r>
            <a:r>
              <a:rPr lang="en-US" altLang="zh-TW" dirty="0" smtClean="0"/>
              <a:t>2V2</a:t>
            </a:r>
            <a:r>
              <a:rPr lang="zh-TW" altLang="en-US" dirty="0" smtClean="0"/>
              <a:t>地圖中選一張後，與敗方下一棒及下下一棒進行比賽</a:t>
            </a:r>
            <a:endParaRPr lang="en-US" altLang="zh-TW" dirty="0" smtClean="0"/>
          </a:p>
          <a:p>
            <a:r>
              <a:rPr lang="zh-TW" altLang="en-US" b="1" dirty="0" smtClean="0"/>
              <a:t>勝敗判定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一人方勝：敗方</a:t>
            </a:r>
            <a:r>
              <a:rPr lang="en-US" altLang="zh-TW" dirty="0" smtClean="0"/>
              <a:t>2</a:t>
            </a:r>
            <a:r>
              <a:rPr lang="zh-TW" altLang="en-US" dirty="0" smtClean="0"/>
              <a:t>人判輸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兩人方勝：前一棒判輸，由後一棒繼續比賽</a:t>
            </a:r>
            <a:endParaRPr lang="en-US" altLang="zh-TW" dirty="0" smtClean="0"/>
          </a:p>
          <a:p>
            <a:r>
              <a:rPr lang="zh-TW" altLang="en-US" b="1" dirty="0" smtClean="0"/>
              <a:t>限制：</a:t>
            </a:r>
            <a:r>
              <a:rPr lang="zh-TW" altLang="en-US" dirty="0" smtClean="0"/>
              <a:t>兩人方不得使用拖工兵制前線當作戰單位的戰術</a:t>
            </a:r>
            <a:r>
              <a:rPr lang="en-US" altLang="zh-TW" dirty="0" smtClean="0"/>
              <a:t>(</a:t>
            </a:r>
            <a:r>
              <a:rPr lang="zh-TW" altLang="en-US" dirty="0" smtClean="0"/>
              <a:t>即拖工兵</a:t>
            </a:r>
            <a:r>
              <a:rPr lang="en-US" altLang="zh-TW" dirty="0" smtClean="0"/>
              <a:t>All In</a:t>
            </a:r>
            <a:r>
              <a:rPr lang="zh-TW" altLang="en-US" dirty="0" smtClean="0"/>
              <a:t>之戰術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二打一機制舉例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426481"/>
              </p:ext>
            </p:extLst>
          </p:nvPr>
        </p:nvGraphicFramePr>
        <p:xfrm>
          <a:off x="1295400" y="1981198"/>
          <a:ext cx="9601200" cy="15877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73621886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12827551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542722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43357824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83224974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42432177"/>
                    </a:ext>
                  </a:extLst>
                </a:gridCol>
              </a:tblGrid>
              <a:tr h="52924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棒次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第一棒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第二棒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第三棒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第四棒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第五棒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25009"/>
                  </a:ext>
                </a:extLst>
              </a:tr>
              <a:tr h="5292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r>
                        <a:rPr lang="zh-TW" altLang="en-US" dirty="0" smtClean="0"/>
                        <a:t>戰隊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/>
                        <a:t>宗師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/>
                        <a:t>宗師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/>
                        <a:t>鑽石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199366"/>
                  </a:ext>
                </a:extLst>
              </a:tr>
              <a:tr h="5292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r>
                        <a:rPr lang="zh-TW" altLang="en-US" dirty="0" smtClean="0"/>
                        <a:t>戰隊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鑽石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鑽石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鑽石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鑽石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鑽石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011063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295400" y="4139230"/>
            <a:ext cx="9694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A</a:t>
            </a:r>
            <a:r>
              <a:rPr lang="zh-TW" altLang="en-US" sz="2400" dirty="0" smtClean="0"/>
              <a:t>戰隊第一棒宗師 擊敗 </a:t>
            </a:r>
            <a:r>
              <a:rPr lang="en-US" altLang="zh-TW" sz="2400" dirty="0" smtClean="0"/>
              <a:t>B</a:t>
            </a:r>
            <a:r>
              <a:rPr lang="zh-TW" altLang="en-US" sz="2400" dirty="0" smtClean="0"/>
              <a:t>戰隊第一棒鑽石</a:t>
            </a: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B</a:t>
            </a:r>
            <a:r>
              <a:rPr lang="zh-TW" altLang="en-US" sz="2400" dirty="0" smtClean="0"/>
              <a:t>戰隊啟用二打一機制擊敗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戰隊第一棒</a:t>
            </a:r>
            <a:r>
              <a:rPr lang="en-US" altLang="zh-TW" sz="2400" dirty="0" smtClean="0"/>
              <a:t>(B</a:t>
            </a:r>
            <a:r>
              <a:rPr lang="zh-TW" altLang="en-US" sz="2400" dirty="0" smtClean="0"/>
              <a:t>戰隊第二棒判敗</a:t>
            </a:r>
            <a:r>
              <a:rPr lang="en-US" altLang="zh-TW" sz="24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A</a:t>
            </a:r>
            <a:r>
              <a:rPr lang="zh-TW" altLang="en-US" sz="2400" dirty="0" smtClean="0"/>
              <a:t>戰隊第二棒宗師 擊敗 </a:t>
            </a:r>
            <a:r>
              <a:rPr lang="en-US" altLang="zh-TW" sz="2400" dirty="0" smtClean="0"/>
              <a:t>B</a:t>
            </a:r>
            <a:r>
              <a:rPr lang="zh-TW" altLang="en-US" sz="2400" dirty="0" smtClean="0"/>
              <a:t>戰隊第三棒鑽石</a:t>
            </a: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B</a:t>
            </a:r>
            <a:r>
              <a:rPr lang="zh-TW" altLang="en-US" sz="2400" dirty="0" smtClean="0"/>
              <a:t>戰隊啟用二打一機制擊敗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戰隊第二棒</a:t>
            </a:r>
            <a:r>
              <a:rPr lang="en-US" altLang="zh-TW" sz="2400" dirty="0" smtClean="0"/>
              <a:t>(B</a:t>
            </a:r>
            <a:r>
              <a:rPr lang="zh-TW" altLang="en-US" sz="2400" dirty="0" smtClean="0"/>
              <a:t>戰隊第四棒判敗</a:t>
            </a:r>
            <a:r>
              <a:rPr lang="en-US" altLang="zh-TW" sz="2400" dirty="0" smtClean="0"/>
              <a:t>)</a:t>
            </a:r>
          </a:p>
          <a:p>
            <a:pPr marL="342900" indent="-342900">
              <a:buAutoNum type="arabicPeriod"/>
            </a:pPr>
            <a:r>
              <a:rPr lang="zh-TW" altLang="en-US" sz="2400" dirty="0" smtClean="0"/>
              <a:t>勝負取決於兩隊之鑽石選手</a:t>
            </a:r>
            <a:endParaRPr lang="zh-TW" altLang="en-US" sz="2400" dirty="0"/>
          </a:p>
        </p:txBody>
      </p:sp>
      <p:sp>
        <p:nvSpPr>
          <p:cNvPr id="4" name="乘號 3"/>
          <p:cNvSpPr/>
          <p:nvPr/>
        </p:nvSpPr>
        <p:spPr>
          <a:xfrm>
            <a:off x="3275045" y="3065076"/>
            <a:ext cx="793102" cy="43853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3275045" y="2555794"/>
            <a:ext cx="793102" cy="43853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4883020" y="3065075"/>
            <a:ext cx="793102" cy="43853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6490995" y="3065075"/>
            <a:ext cx="793102" cy="43853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/>
          <p:cNvSpPr/>
          <p:nvPr/>
        </p:nvSpPr>
        <p:spPr>
          <a:xfrm>
            <a:off x="4883020" y="2550727"/>
            <a:ext cx="793102" cy="43853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乘號 10"/>
          <p:cNvSpPr/>
          <p:nvPr/>
        </p:nvSpPr>
        <p:spPr>
          <a:xfrm>
            <a:off x="8098970" y="3065075"/>
            <a:ext cx="793102" cy="43853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46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343638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Thank you for your attention!!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祝大家有一個愉快的比賽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90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192</TotalTime>
  <Words>364</Words>
  <Application>Microsoft Office PowerPoint</Application>
  <PresentationFormat>寬螢幕</PresentationFormat>
  <Paragraphs>54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Microsoft JhengHei UI</vt:lpstr>
      <vt:lpstr>微軟正黑體</vt:lpstr>
      <vt:lpstr>Arial</vt:lpstr>
      <vt:lpstr>菱格線條 16x9</vt:lpstr>
      <vt:lpstr>SCFTL 業餘戰隊聯賽</vt:lpstr>
      <vt:lpstr>選手名單</vt:lpstr>
      <vt:lpstr>隊伍編制規則</vt:lpstr>
      <vt:lpstr>各階級Cost</vt:lpstr>
      <vt:lpstr>特殊規則：二打一機制</vt:lpstr>
      <vt:lpstr>二打一機制舉例</vt:lpstr>
      <vt:lpstr>Thank you for your attention!!  祝大家有一個愉快的比賽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SCFTL 業餘戰隊聯賽</dc:title>
  <dc:creator>User</dc:creator>
  <cp:lastModifiedBy>User</cp:lastModifiedBy>
  <cp:revision>11</cp:revision>
  <dcterms:created xsi:type="dcterms:W3CDTF">2019-06-14T03:22:14Z</dcterms:created>
  <dcterms:modified xsi:type="dcterms:W3CDTF">2019-06-15T12:18:59Z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