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7" r:id="rId4"/>
    <p:sldId id="259" r:id="rId5"/>
    <p:sldId id="266" r:id="rId6"/>
    <p:sldId id="258" r:id="rId7"/>
    <p:sldId id="263" r:id="rId8"/>
    <p:sldId id="268" r:id="rId9"/>
    <p:sldId id="269" r:id="rId10"/>
    <p:sldId id="264" r:id="rId11"/>
    <p:sldId id="270" r:id="rId12"/>
    <p:sldId id="260" r:id="rId13"/>
    <p:sldId id="271" r:id="rId14"/>
    <p:sldId id="267" r:id="rId15"/>
    <p:sldId id="261" r:id="rId16"/>
    <p:sldId id="262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87E412-2617-479F-89B5-8C3E17586309}">
          <p14:sldIdLst>
            <p14:sldId id="256"/>
            <p14:sldId id="265"/>
            <p14:sldId id="257"/>
            <p14:sldId id="259"/>
            <p14:sldId id="266"/>
            <p14:sldId id="258"/>
            <p14:sldId id="263"/>
            <p14:sldId id="268"/>
            <p14:sldId id="269"/>
            <p14:sldId id="264"/>
            <p14:sldId id="270"/>
            <p14:sldId id="260"/>
            <p14:sldId id="271"/>
            <p14:sldId id="267"/>
            <p14:sldId id="261"/>
            <p14:sldId id="262"/>
          </p14:sldIdLst>
        </p14:section>
        <p14:section name="Untitled Section" id="{7647F126-9A84-447A-B6AA-78D83138212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2" autoAdjust="0"/>
  </p:normalViewPr>
  <p:slideViewPr>
    <p:cSldViewPr>
      <p:cViewPr>
        <p:scale>
          <a:sx n="50" d="100"/>
          <a:sy n="50" d="100"/>
        </p:scale>
        <p:origin x="-2544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17786-D7FB-4770-96A1-036F3CDB091F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F082-38E7-4ACF-B9A0-39A7D2283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7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4F082-38E7-4ACF-B9A0-39A7D2283C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8F2A-772B-4685-A2B4-631E894D01D9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3B708-E0C4-4A30-844B-E372304BCC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11E3E-1480-4656-A8E3-E668173102F8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3C78-0695-4E90-836C-B6D1678144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E6DB-EEB6-4B35-B9E8-99FA54240636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9E9B-86EB-4ABF-9A77-9B0B9AE9011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D4F2-AD4C-4878-B4B1-60C0831E82C7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1F90-C019-48AE-A607-83F780FF37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A8B86-D9AF-4907-8D4D-03E6AFB19708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D2DCE-21CE-4E5A-80FF-CD20A694C90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5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B304-768B-47DD-ABF3-78FE2B2B8B29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FA25A-F663-4502-B807-AD807FC8CD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44192-FF2D-47C4-927E-AB05AB510DD3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9B2E-FC1C-4505-A681-FA1CCF8EFC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ED7B-7EF1-4087-920A-9852149CDD5C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32174-BC5F-4090-92BA-D06B788096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5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92A74-0BF8-408F-81B9-065A7BCC7EF4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5619-4B7D-4D79-BAA1-39C4B9392A7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8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3384-C6DE-4ED4-B9EC-F71336F6CAA9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A80A-A144-419E-A6A0-EC91CD506F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5B03F-5CD9-442A-8131-74A24103F9C1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1E6C0-C627-4C5F-81A2-6CE5CAE81A7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31CFE-0015-4027-AD26-AFAEFB8D45EB}" type="datetimeFigureOut">
              <a:rPr lang="fr-FR"/>
              <a:pPr>
                <a:defRPr/>
              </a:pPr>
              <a:t>09/08/2011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6472A4-CE0B-4ED4-B71F-5C65A0C765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971600" y="1556792"/>
            <a:ext cx="7772400" cy="605929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Virtual Mirror for Fashion Retailing</a:t>
            </a:r>
            <a:endParaRPr lang="fr-FR" sz="36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547664" y="1988840"/>
            <a:ext cx="6400800" cy="84512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Computer Science 715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8304" y="5517232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 smtClean="0">
                <a:solidFill>
                  <a:schemeClr val="bg1"/>
                </a:solidFill>
              </a:rPr>
              <a:t>Andre </a:t>
            </a:r>
            <a:r>
              <a:rPr lang="en-NZ" sz="1200" dirty="0" err="1" smtClean="0">
                <a:solidFill>
                  <a:schemeClr val="bg1"/>
                </a:solidFill>
              </a:rPr>
              <a:t>Diekwisch</a:t>
            </a:r>
            <a:endParaRPr lang="en-NZ" sz="1200" dirty="0" smtClean="0">
              <a:solidFill>
                <a:schemeClr val="bg1"/>
              </a:solidFill>
            </a:endParaRPr>
          </a:p>
          <a:p>
            <a:r>
              <a:rPr lang="en-NZ" sz="1200" dirty="0" smtClean="0">
                <a:solidFill>
                  <a:schemeClr val="bg1"/>
                </a:solidFill>
              </a:rPr>
              <a:t>Shawn Jiang</a:t>
            </a:r>
          </a:p>
          <a:p>
            <a:r>
              <a:rPr lang="en-NZ" sz="1200" dirty="0" err="1" smtClean="0">
                <a:solidFill>
                  <a:schemeClr val="bg1"/>
                </a:solidFill>
              </a:rPr>
              <a:t>Yoonyong</a:t>
            </a:r>
            <a:r>
              <a:rPr lang="en-NZ" sz="1200" dirty="0" smtClean="0">
                <a:solidFill>
                  <a:schemeClr val="bg1"/>
                </a:solidFill>
              </a:rPr>
              <a:t> Shin</a:t>
            </a:r>
          </a:p>
          <a:p>
            <a:r>
              <a:rPr lang="en-NZ" sz="1200" dirty="0" smtClean="0">
                <a:solidFill>
                  <a:schemeClr val="bg1"/>
                </a:solidFill>
              </a:rPr>
              <a:t>Brent </a:t>
            </a:r>
            <a:r>
              <a:rPr lang="en-NZ" sz="1200" dirty="0" err="1" smtClean="0">
                <a:solidFill>
                  <a:schemeClr val="bg1"/>
                </a:solidFill>
              </a:rPr>
              <a:t>Whiteley</a:t>
            </a:r>
            <a:endParaRPr lang="en-NZ" sz="12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8384" y="6525344"/>
            <a:ext cx="1008112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Human Body Pose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Comparison</a:t>
            </a:r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416824" cy="41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64088" y="64533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Zhu, </a:t>
            </a:r>
            <a:r>
              <a:rPr lang="en-US" sz="1200" dirty="0" err="1" smtClean="0"/>
              <a:t>Youding</a:t>
            </a:r>
            <a:r>
              <a:rPr lang="en-US" sz="1200" dirty="0" smtClean="0"/>
              <a:t> and Fujimura, </a:t>
            </a:r>
            <a:r>
              <a:rPr lang="en-US" sz="1200" dirty="0" err="1" smtClean="0"/>
              <a:t>Kikuo</a:t>
            </a:r>
            <a:r>
              <a:rPr lang="en-US" sz="1200" dirty="0" smtClean="0"/>
              <a:t>. (2010)</a:t>
            </a:r>
            <a:endParaRPr lang="en-NZ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NZ" sz="3200" b="1" dirty="0" smtClean="0">
                <a:solidFill>
                  <a:schemeClr val="bg1"/>
                </a:solidFill>
              </a:rPr>
              <a:t>Temporal Filtering For </a:t>
            </a:r>
            <a:br>
              <a:rPr lang="en-NZ" sz="3200" b="1" dirty="0" smtClean="0">
                <a:solidFill>
                  <a:schemeClr val="bg1"/>
                </a:solidFill>
              </a:rPr>
            </a:br>
            <a:r>
              <a:rPr lang="en-NZ" sz="3200" b="1" dirty="0" smtClean="0">
                <a:solidFill>
                  <a:schemeClr val="bg1"/>
                </a:solidFill>
              </a:rPr>
              <a:t>Occlusions by </a:t>
            </a:r>
            <a:r>
              <a:rPr lang="en-NZ" sz="3200" b="1" dirty="0" err="1" smtClean="0">
                <a:solidFill>
                  <a:schemeClr val="bg1"/>
                </a:solidFill>
              </a:rPr>
              <a:t>Kinect</a:t>
            </a:r>
            <a:endParaRPr lang="en-NZ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988840"/>
            <a:ext cx="32881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988840"/>
            <a:ext cx="48245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 smtClean="0"/>
              <a:t>Overview</a:t>
            </a:r>
          </a:p>
          <a:p>
            <a:r>
              <a:rPr lang="en-NZ" sz="2000" b="1" dirty="0" smtClean="0"/>
              <a:t>Camera type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b="1" dirty="0" smtClean="0"/>
              <a:t> </a:t>
            </a:r>
            <a:r>
              <a:rPr lang="en-NZ" sz="2000" b="1" dirty="0" err="1" smtClean="0"/>
              <a:t>Kinect</a:t>
            </a:r>
            <a:endParaRPr lang="en-NZ" sz="2000" b="1" dirty="0" smtClean="0"/>
          </a:p>
          <a:p>
            <a:endParaRPr lang="en-US" sz="2000" b="1" dirty="0" smtClean="0"/>
          </a:p>
          <a:p>
            <a:r>
              <a:rPr lang="en-NZ" sz="2000" b="1" dirty="0" smtClean="0"/>
              <a:t>Problem 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b="1" dirty="0" smtClean="0"/>
              <a:t>Missing data in depth image due to occlusion.</a:t>
            </a:r>
          </a:p>
          <a:p>
            <a:endParaRPr lang="en-US" sz="2000" b="1" dirty="0" smtClean="0"/>
          </a:p>
          <a:p>
            <a:r>
              <a:rPr lang="en-NZ" sz="2000" b="1" dirty="0" smtClean="0"/>
              <a:t>Solution</a:t>
            </a:r>
          </a:p>
          <a:p>
            <a:pPr lvl="1">
              <a:buFont typeface="Arial" pitchFamily="34" charset="0"/>
              <a:buChar char="•"/>
            </a:pPr>
            <a:r>
              <a:rPr lang="en-NZ" sz="2000" b="1" dirty="0" smtClean="0"/>
              <a:t>fill the occlusion depth data with estimation of data from neighbour</a:t>
            </a:r>
          </a:p>
          <a:p>
            <a:pPr lvl="1"/>
            <a:r>
              <a:rPr lang="en-NZ" sz="2000" b="1" dirty="0" smtClean="0"/>
              <a:t>(use filter such as gauss or median function)</a:t>
            </a:r>
            <a:endParaRPr lang="en-US" sz="2000" b="1" dirty="0" smtClean="0"/>
          </a:p>
          <a:p>
            <a:endParaRPr lang="en-NZ" sz="2000" b="1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6400800" cy="1143000"/>
          </a:xfrm>
        </p:spPr>
        <p:txBody>
          <a:bodyPr/>
          <a:lstStyle/>
          <a:p>
            <a:r>
              <a:rPr lang="fr-CA" dirty="0" smtClean="0"/>
              <a:t>Solution</a:t>
            </a:r>
            <a:endParaRPr lang="fr-FR" dirty="0" smtClean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2339752" y="1556792"/>
            <a:ext cx="6400800" cy="4525963"/>
          </a:xfrm>
        </p:spPr>
        <p:txBody>
          <a:bodyPr/>
          <a:lstStyle/>
          <a:p>
            <a:r>
              <a:rPr lang="en-US" sz="2400" dirty="0" smtClean="0"/>
              <a:t>use existing </a:t>
            </a:r>
            <a:r>
              <a:rPr lang="en-US" sz="2400" dirty="0" err="1" smtClean="0"/>
              <a:t>Kinect</a:t>
            </a:r>
            <a:r>
              <a:rPr lang="en-US" sz="2400" dirty="0" smtClean="0"/>
              <a:t> tracking algorithm</a:t>
            </a:r>
          </a:p>
          <a:p>
            <a:r>
              <a:rPr lang="en-US" sz="2400" dirty="0" smtClean="0"/>
              <a:t>combine weighted data of two individually tracked skeletons (two </a:t>
            </a:r>
            <a:r>
              <a:rPr lang="en-US" sz="2400" dirty="0" err="1" smtClean="0"/>
              <a:t>Kinects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in respect of angle</a:t>
            </a:r>
          </a:p>
          <a:p>
            <a:pPr lvl="1"/>
            <a:r>
              <a:rPr lang="en-US" sz="2000" dirty="0" smtClean="0"/>
              <a:t>in respect of occlusion</a:t>
            </a:r>
          </a:p>
          <a:p>
            <a:r>
              <a:rPr lang="en-US" sz="2400" dirty="0" smtClean="0"/>
              <a:t>prevent unrealistic movement by applying physical constraints</a:t>
            </a:r>
          </a:p>
          <a:p>
            <a:r>
              <a:rPr lang="en-US" sz="2400" dirty="0" smtClean="0"/>
              <a:t>predict/approximate positions for occluded body parts</a:t>
            </a:r>
          </a:p>
          <a:p>
            <a:r>
              <a:rPr lang="mi-NZ" sz="2400" dirty="0" smtClean="0">
                <a:solidFill>
                  <a:schemeClr val="bg1">
                    <a:lumMod val="75000"/>
                  </a:schemeClr>
                </a:solidFill>
              </a:rPr>
              <a:t>use other/own tracking algorithm to improve results</a:t>
            </a:r>
          </a:p>
          <a:p>
            <a:pPr marL="0" indent="0">
              <a:buNone/>
            </a:pPr>
            <a:endParaRPr lang="mi-NZ" sz="2400" dirty="0" smtClean="0"/>
          </a:p>
          <a:p>
            <a:endParaRPr lang="en-NZ" sz="24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interference between </a:t>
            </a:r>
            <a:r>
              <a:rPr lang="en-US" dirty="0" err="1" smtClean="0"/>
              <a:t>Kinects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false skeleton data when both </a:t>
            </a:r>
            <a:r>
              <a:rPr lang="en-US" dirty="0" err="1" smtClean="0"/>
              <a:t>Kinects</a:t>
            </a:r>
            <a:r>
              <a:rPr lang="en-US" dirty="0" smtClean="0"/>
              <a:t> are wrong</a:t>
            </a:r>
            <a:endParaRPr lang="en-NZ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Subtasks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600200"/>
            <a:ext cx="6059016" cy="4525963"/>
          </a:xfrm>
        </p:spPr>
        <p:txBody>
          <a:bodyPr/>
          <a:lstStyle/>
          <a:p>
            <a:r>
              <a:rPr lang="mi-NZ" dirty="0" smtClean="0"/>
              <a:t>evaluate OpenKinect SDK</a:t>
            </a:r>
          </a:p>
          <a:p>
            <a:r>
              <a:rPr lang="mi-NZ" dirty="0" smtClean="0"/>
              <a:t>evaluate Microsoft SDK</a:t>
            </a:r>
          </a:p>
          <a:p>
            <a:r>
              <a:rPr lang="en-US" dirty="0" smtClean="0"/>
              <a:t>determine relevant physical body constraints</a:t>
            </a:r>
          </a:p>
          <a:p>
            <a:r>
              <a:rPr lang="en-US" dirty="0" smtClean="0"/>
              <a:t>create algorithm to recognize occlusion</a:t>
            </a:r>
          </a:p>
          <a:p>
            <a:r>
              <a:rPr lang="en-US" dirty="0" smtClean="0"/>
              <a:t>further literature research</a:t>
            </a:r>
            <a:endParaRPr lang="en-NZ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600200"/>
            <a:ext cx="6347048" cy="4525963"/>
          </a:xfrm>
        </p:spPr>
        <p:txBody>
          <a:bodyPr/>
          <a:lstStyle/>
          <a:p>
            <a:r>
              <a:rPr lang="en-NZ" dirty="0" smtClean="0"/>
              <a:t>Virtual </a:t>
            </a:r>
            <a:r>
              <a:rPr lang="en-NZ" dirty="0" smtClean="0"/>
              <a:t>surgery</a:t>
            </a:r>
            <a:endParaRPr lang="en-NZ" dirty="0" smtClean="0"/>
          </a:p>
          <a:p>
            <a:pPr lvl="1"/>
            <a:r>
              <a:rPr lang="en-NZ" dirty="0" smtClean="0"/>
              <a:t>Surgeons do not have to attend physically.</a:t>
            </a:r>
          </a:p>
          <a:p>
            <a:r>
              <a:rPr lang="en-NZ" dirty="0" smtClean="0"/>
              <a:t>Better game experience with better user experience</a:t>
            </a:r>
          </a:p>
          <a:p>
            <a:r>
              <a:rPr lang="en-NZ" dirty="0" smtClean="0"/>
              <a:t>Virtual mirrors through online shopping mall </a:t>
            </a:r>
          </a:p>
          <a:p>
            <a:r>
              <a:rPr lang="en-NZ" dirty="0" smtClean="0"/>
              <a:t>New socialising solution   </a:t>
            </a:r>
          </a:p>
        </p:txBody>
      </p:sp>
    </p:spTree>
    <p:extLst>
      <p:ext uri="{BB962C8B-B14F-4D97-AF65-F5344CB8AC3E}">
        <p14:creationId xmlns:p14="http://schemas.microsoft.com/office/powerpoint/2010/main" val="3026737892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/>
          <a:lstStyle/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Zhu, </a:t>
            </a:r>
            <a:r>
              <a:rPr lang="en-US" sz="1800" dirty="0" err="1" smtClean="0"/>
              <a:t>Youding</a:t>
            </a:r>
            <a:r>
              <a:rPr lang="en-US" sz="1800" dirty="0" smtClean="0"/>
              <a:t> and Fujimura, </a:t>
            </a:r>
            <a:r>
              <a:rPr lang="en-US" sz="1800" dirty="0" err="1" smtClean="0"/>
              <a:t>Kikuo</a:t>
            </a:r>
            <a:r>
              <a:rPr lang="en-US" sz="1800" dirty="0" smtClean="0"/>
              <a:t>. A Bayesian Framework for Human Body Pose Tracking from Depth Image Sequences. Sensors, 10(5):5280?293, 2010. </a:t>
            </a:r>
          </a:p>
          <a:p>
            <a:pPr lvl="1"/>
            <a:r>
              <a:rPr lang="en-US" sz="1400" dirty="0" smtClean="0"/>
              <a:t>  http://www.mdpi.com/1424-8220/10/5/5280/  </a:t>
            </a:r>
          </a:p>
          <a:p>
            <a:pPr lvl="1"/>
            <a:r>
              <a:rPr lang="en-US" sz="1400" dirty="0" smtClean="0"/>
              <a:t> ?doi:10.3390/s100505280</a:t>
            </a:r>
            <a:endParaRPr lang="en-NZ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Suma, E.A., Lange, B., Rizzo, A., Krum, D.M. and Bolas, M.. FAAST: The Flexible Action and Articulated Skeleton Toolkit, Virtual Reality Conference (VR), 2011 IEEE, pages 247 -248, march 2011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Agenda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092475"/>
          </a:xfrm>
        </p:spPr>
        <p:txBody>
          <a:bodyPr/>
          <a:lstStyle/>
          <a:p>
            <a:r>
              <a:rPr lang="en-NZ" dirty="0" smtClean="0"/>
              <a:t>Overview &amp; Motivation - Shawn Jiang</a:t>
            </a:r>
          </a:p>
          <a:p>
            <a:r>
              <a:rPr lang="en-NZ" dirty="0" smtClean="0"/>
              <a:t>Related Work (Literature review) – </a:t>
            </a:r>
            <a:r>
              <a:rPr lang="en-NZ" dirty="0" err="1" smtClean="0"/>
              <a:t>Yoonyong</a:t>
            </a:r>
            <a:r>
              <a:rPr lang="en-NZ" dirty="0" smtClean="0"/>
              <a:t> Shin</a:t>
            </a:r>
          </a:p>
          <a:p>
            <a:r>
              <a:rPr lang="en-NZ" dirty="0" smtClean="0"/>
              <a:t>Problem &amp; Solution Outline – Andre </a:t>
            </a:r>
            <a:r>
              <a:rPr lang="en-NZ" dirty="0" err="1" smtClean="0"/>
              <a:t>Diekwisch</a:t>
            </a:r>
            <a:endParaRPr lang="en-NZ" dirty="0" smtClean="0"/>
          </a:p>
          <a:p>
            <a:r>
              <a:rPr lang="en-NZ" dirty="0" smtClean="0"/>
              <a:t>Conclusion &amp; Future work - Brent </a:t>
            </a:r>
            <a:r>
              <a:rPr lang="en-NZ" dirty="0" err="1" smtClean="0"/>
              <a:t>Whiteley</a:t>
            </a:r>
            <a:endParaRPr lang="en-NZ" dirty="0" smtClean="0"/>
          </a:p>
          <a:p>
            <a:r>
              <a:rPr lang="en-NZ" dirty="0" smtClean="0"/>
              <a:t>Q &amp; A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en-NZ" dirty="0" smtClean="0"/>
              <a:t>Overview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en-US" dirty="0" smtClean="0"/>
              <a:t>The Future of Shopping</a:t>
            </a:r>
            <a:endParaRPr lang="en-US" dirty="0" smtClean="0"/>
          </a:p>
          <a:p>
            <a:r>
              <a:rPr lang="en-US" dirty="0" smtClean="0"/>
              <a:t>Why Kinect?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SDKs</a:t>
            </a:r>
          </a:p>
          <a:p>
            <a:pPr lvl="2"/>
            <a:r>
              <a:rPr lang="en-US" dirty="0" smtClean="0"/>
              <a:t>Raw sensor stream</a:t>
            </a:r>
          </a:p>
          <a:p>
            <a:pPr lvl="2"/>
            <a:r>
              <a:rPr lang="en-US" dirty="0" smtClean="0"/>
              <a:t>Skeletal tracking</a:t>
            </a:r>
          </a:p>
          <a:p>
            <a:pPr lvl="2"/>
            <a:r>
              <a:rPr lang="en-US" dirty="0" smtClean="0"/>
              <a:t>Advanced audio capabilities</a:t>
            </a:r>
          </a:p>
          <a:p>
            <a:endParaRPr lang="en-US" dirty="0" smtClean="0"/>
          </a:p>
          <a:p>
            <a:endParaRPr lang="en-NZ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2"/>
          </a:xfrm>
        </p:spPr>
        <p:txBody>
          <a:bodyPr/>
          <a:lstStyle/>
          <a:p>
            <a:r>
              <a:rPr lang="en-NZ" dirty="0" smtClean="0"/>
              <a:t>Kinect data is noisy and captured data might be incomplete or interfered</a:t>
            </a:r>
          </a:p>
          <a:p>
            <a:r>
              <a:rPr lang="en-NZ" dirty="0" smtClean="0"/>
              <a:t>Kinect skeleton tracking algorithm does not work well with complex poses</a:t>
            </a:r>
          </a:p>
          <a:p>
            <a:r>
              <a:rPr lang="en-NZ" dirty="0" smtClean="0"/>
              <a:t>Kinect motion capturing </a:t>
            </a:r>
            <a:r>
              <a:rPr lang="en-US" altLang="zh-CN" dirty="0" smtClean="0"/>
              <a:t>does not cope well with </a:t>
            </a:r>
            <a:r>
              <a:rPr lang="en-NZ" dirty="0" smtClean="0"/>
              <a:t>sudden movements</a:t>
            </a:r>
          </a:p>
          <a:p>
            <a:r>
              <a:rPr lang="en-NZ" dirty="0" smtClean="0"/>
              <a:t>Occlusion (degree </a:t>
            </a:r>
            <a:r>
              <a:rPr lang="en-NZ" dirty="0" smtClean="0"/>
              <a:t>of freedom is </a:t>
            </a:r>
            <a:r>
              <a:rPr lang="en-NZ" dirty="0" smtClean="0"/>
              <a:t>small)</a:t>
            </a:r>
            <a:endParaRPr lang="en-NZ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Motivation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2287414"/>
            <a:ext cx="8229600" cy="4525962"/>
          </a:xfrm>
        </p:spPr>
        <p:txBody>
          <a:bodyPr/>
          <a:lstStyle/>
          <a:p>
            <a:r>
              <a:rPr lang="en-NZ" dirty="0" smtClean="0"/>
              <a:t>Commercial interests</a:t>
            </a:r>
          </a:p>
          <a:p>
            <a:r>
              <a:rPr lang="en-NZ" dirty="0" smtClean="0"/>
              <a:t>Retailers and Customers </a:t>
            </a:r>
            <a:r>
              <a:rPr lang="en-NZ" dirty="0" smtClean="0"/>
              <a:t>have flexible </a:t>
            </a:r>
            <a:r>
              <a:rPr lang="en-NZ" dirty="0" smtClean="0"/>
              <a:t>choices </a:t>
            </a:r>
            <a:endParaRPr lang="en-NZ" dirty="0" smtClean="0"/>
          </a:p>
          <a:p>
            <a:r>
              <a:rPr lang="en-NZ" dirty="0" smtClean="0"/>
              <a:t>Users can interact with Kinect more naturally</a:t>
            </a:r>
          </a:p>
          <a:p>
            <a:r>
              <a:rPr lang="en-NZ" dirty="0" smtClean="0"/>
              <a:t>Kinect can tolerate more complex inputs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en-US" dirty="0" smtClean="0"/>
              <a:t>“A Bayesian Framework for Human Body Pose Tracking from Depth Image Sequences.” by Zhu, </a:t>
            </a:r>
            <a:r>
              <a:rPr lang="en-US" dirty="0" err="1" smtClean="0"/>
              <a:t>Youding</a:t>
            </a:r>
            <a:r>
              <a:rPr lang="en-US" dirty="0" smtClean="0"/>
              <a:t> and Fujimura, </a:t>
            </a:r>
            <a:r>
              <a:rPr lang="en-US" dirty="0" err="1" smtClean="0"/>
              <a:t>Kikuo</a:t>
            </a:r>
            <a:r>
              <a:rPr lang="en-US" dirty="0" smtClean="0"/>
              <a:t>. (2010)</a:t>
            </a:r>
          </a:p>
          <a:p>
            <a:endParaRPr lang="en-US" dirty="0" smtClean="0"/>
          </a:p>
          <a:p>
            <a:r>
              <a:rPr lang="en-US" dirty="0" smtClean="0"/>
              <a:t>“Suma, E.A., Lange, B., Rizzo, A., Krum, D.M. and Bolas, M.. FAAST: The Flexible Action and Articulated Skeleton Toolkit, Virtual Reality Conference (VR), 2011 IEEE, pages 247 -248, march 2011”</a:t>
            </a:r>
          </a:p>
          <a:p>
            <a:endParaRPr lang="fr-FR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5976664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Iterative Closest Point for Human Body Pose</a:t>
            </a:r>
            <a:endParaRPr lang="en-NZ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Iterative Closest Point (ICP) approach</a:t>
            </a:r>
            <a:endParaRPr lang="en-NZ" sz="2800" dirty="0" smtClean="0"/>
          </a:p>
          <a:p>
            <a:pPr>
              <a:buNone/>
            </a:pPr>
            <a:r>
              <a:rPr lang="en-US" sz="1800" b="1" dirty="0" smtClean="0"/>
              <a:t>Camera type : Swiss Ranger SR-3000 </a:t>
            </a:r>
          </a:p>
          <a:p>
            <a:pPr>
              <a:buNone/>
            </a:pPr>
            <a:r>
              <a:rPr lang="en-NZ" sz="1800" b="1" dirty="0" smtClean="0"/>
              <a:t>	Characteristic</a:t>
            </a:r>
            <a:endParaRPr lang="en-US" sz="1800" b="1" dirty="0" smtClean="0"/>
          </a:p>
          <a:p>
            <a:pPr lvl="1"/>
            <a:r>
              <a:rPr lang="en-NZ" sz="1800" b="1" dirty="0" smtClean="0"/>
              <a:t>High accuracy due to dense correspondence</a:t>
            </a:r>
            <a:endParaRPr lang="en-US" sz="1800" b="1" dirty="0" smtClean="0"/>
          </a:p>
          <a:p>
            <a:pPr lvl="1"/>
            <a:r>
              <a:rPr lang="en-NZ" sz="1800" b="1" dirty="0" smtClean="0"/>
              <a:t>High rate of failure when body parts get close</a:t>
            </a:r>
            <a:endParaRPr lang="en-US" sz="1800" b="1" dirty="0" smtClean="0"/>
          </a:p>
          <a:p>
            <a:pPr lvl="1"/>
            <a:r>
              <a:rPr lang="en-NZ" sz="1800" b="1" dirty="0" smtClean="0"/>
              <a:t>Majority of time, this approach cannot recover from tracking failure</a:t>
            </a:r>
          </a:p>
          <a:p>
            <a:pPr lvl="1"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2200" b="1" dirty="0" smtClean="0"/>
              <a:t>Approach</a:t>
            </a:r>
          </a:p>
          <a:p>
            <a:pPr lvl="1"/>
            <a:r>
              <a:rPr lang="en-NZ" sz="1800" b="1" dirty="0" smtClean="0"/>
              <a:t>Finding a point of joint by minimizing difference between clustered depth point.</a:t>
            </a:r>
          </a:p>
          <a:p>
            <a:pPr lvl="1"/>
            <a:r>
              <a:rPr lang="en-NZ" sz="1800" b="1" dirty="0" smtClean="0"/>
              <a:t>Iteratively revise the transformation</a:t>
            </a:r>
          </a:p>
          <a:p>
            <a:pPr lvl="1"/>
            <a:r>
              <a:rPr lang="en-NZ" sz="1800" b="1" dirty="0" smtClean="0"/>
              <a:t>Simple and fast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64533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Zhu, </a:t>
            </a:r>
            <a:r>
              <a:rPr lang="en-US" sz="1200" dirty="0" err="1" smtClean="0"/>
              <a:t>Youding</a:t>
            </a:r>
            <a:r>
              <a:rPr lang="en-US" sz="1200" dirty="0" smtClean="0"/>
              <a:t> and Fujimura, </a:t>
            </a:r>
            <a:r>
              <a:rPr lang="en-US" sz="1200" dirty="0" err="1" smtClean="0"/>
              <a:t>Kikuo</a:t>
            </a:r>
            <a:r>
              <a:rPr lang="en-US" sz="1200" dirty="0" smtClean="0"/>
              <a:t>. (2010)</a:t>
            </a:r>
            <a:endParaRPr lang="en-NZ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7826" r="8424"/>
          <a:stretch>
            <a:fillRect/>
          </a:stretch>
        </p:blipFill>
        <p:spPr bwMode="auto">
          <a:xfrm>
            <a:off x="5940151" y="1916832"/>
            <a:ext cx="308482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NZ" sz="3200" b="1" dirty="0" smtClean="0">
                <a:solidFill>
                  <a:schemeClr val="bg1"/>
                </a:solidFill>
              </a:rPr>
              <a:t>Key point based method</a:t>
            </a:r>
            <a:br>
              <a:rPr lang="en-NZ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for Human Body Pose</a:t>
            </a:r>
            <a:endParaRPr lang="en-NZ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5760640" cy="4525963"/>
          </a:xfrm>
        </p:spPr>
        <p:txBody>
          <a:bodyPr/>
          <a:lstStyle/>
          <a:p>
            <a:pPr>
              <a:buNone/>
            </a:pPr>
            <a:r>
              <a:rPr lang="en-NZ" dirty="0" smtClean="0"/>
              <a:t>Key point based method</a:t>
            </a:r>
          </a:p>
          <a:p>
            <a:pPr>
              <a:buNone/>
            </a:pPr>
            <a:r>
              <a:rPr lang="en-US" sz="2000" b="1" dirty="0" smtClean="0"/>
              <a:t>Camera type : Swiss Ranger SR-3000 </a:t>
            </a:r>
          </a:p>
          <a:p>
            <a:pPr>
              <a:buNone/>
            </a:pPr>
            <a:r>
              <a:rPr lang="en-NZ" sz="2000" b="1" dirty="0" smtClean="0"/>
              <a:t>Characteristic </a:t>
            </a:r>
            <a:endParaRPr lang="en-US" sz="2000" b="1" dirty="0" smtClean="0"/>
          </a:p>
          <a:p>
            <a:pPr lvl="1"/>
            <a:r>
              <a:rPr lang="en-NZ" sz="2000" b="1" dirty="0" smtClean="0"/>
              <a:t>Robust and can recover from failure</a:t>
            </a:r>
            <a:endParaRPr lang="en-US" sz="2000" b="1" dirty="0" smtClean="0"/>
          </a:p>
          <a:p>
            <a:pPr lvl="1"/>
            <a:r>
              <a:rPr lang="en-NZ" sz="2000" b="1" dirty="0" smtClean="0"/>
              <a:t>Accuracy depends solely on the image-based localisation accuracy of key-point (in other word not accurate enough</a:t>
            </a:r>
            <a:endParaRPr lang="en-US" sz="2000" b="1" dirty="0" smtClean="0"/>
          </a:p>
          <a:p>
            <a:pPr>
              <a:buNone/>
            </a:pPr>
            <a:r>
              <a:rPr lang="en-NZ" dirty="0" smtClean="0"/>
              <a:t>Approach</a:t>
            </a:r>
          </a:p>
          <a:p>
            <a:pPr lvl="1"/>
            <a:r>
              <a:rPr lang="en-NZ" sz="2000" b="1" dirty="0" smtClean="0"/>
              <a:t>reconstruct poses from </a:t>
            </a:r>
            <a:r>
              <a:rPr lang="en-US" sz="2000" b="1" dirty="0" smtClean="0"/>
              <a:t>anatomical landmarks detected and tracked from depth image analysis</a:t>
            </a:r>
            <a:endParaRPr lang="en-NZ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6349"/>
          <a:stretch>
            <a:fillRect/>
          </a:stretch>
        </p:blipFill>
        <p:spPr bwMode="auto">
          <a:xfrm>
            <a:off x="6156176" y="1772816"/>
            <a:ext cx="2448272" cy="461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64088" y="64533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Zhu, </a:t>
            </a:r>
            <a:r>
              <a:rPr lang="en-US" sz="1200" dirty="0" err="1" smtClean="0"/>
              <a:t>Youding</a:t>
            </a:r>
            <a:r>
              <a:rPr lang="en-US" sz="1200" dirty="0" smtClean="0"/>
              <a:t> and Fujimura, </a:t>
            </a:r>
            <a:r>
              <a:rPr lang="en-US" sz="1200" dirty="0" err="1" smtClean="0"/>
              <a:t>Kikuo</a:t>
            </a:r>
            <a:r>
              <a:rPr lang="en-US" sz="1200" dirty="0" smtClean="0"/>
              <a:t>. (2010)</a:t>
            </a:r>
            <a:endParaRPr lang="en-NZ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NZ" sz="3200" b="1" dirty="0" smtClean="0">
                <a:solidFill>
                  <a:schemeClr val="bg1"/>
                </a:solidFill>
              </a:rPr>
              <a:t>Bayesian framework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for Human Body Pose</a:t>
            </a:r>
            <a:endParaRPr lang="en-NZ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340967"/>
          </a:xfrm>
        </p:spPr>
        <p:txBody>
          <a:bodyPr/>
          <a:lstStyle/>
          <a:p>
            <a:pPr>
              <a:buNone/>
            </a:pPr>
            <a:r>
              <a:rPr lang="en-NZ" sz="2400" b="1" dirty="0" smtClean="0"/>
              <a:t>Bayesian framework</a:t>
            </a:r>
            <a:endParaRPr lang="en-US" sz="2400" b="1" dirty="0" smtClean="0"/>
          </a:p>
          <a:p>
            <a:pPr lvl="1"/>
            <a:r>
              <a:rPr lang="en-NZ" sz="1600" b="1" dirty="0" smtClean="0"/>
              <a:t>Developed by author that combining both key point and ICP algorithms</a:t>
            </a:r>
            <a:endParaRPr lang="en-US" sz="1600" b="1" dirty="0" smtClean="0"/>
          </a:p>
          <a:p>
            <a:pPr lvl="1"/>
            <a:r>
              <a:rPr lang="en-NZ" sz="1600" b="1" dirty="0" smtClean="0"/>
              <a:t>Characteristic</a:t>
            </a:r>
            <a:endParaRPr lang="en-US" sz="1600" b="1" dirty="0" smtClean="0"/>
          </a:p>
          <a:p>
            <a:pPr lvl="1"/>
            <a:r>
              <a:rPr lang="en-NZ" sz="1600" b="1" dirty="0" smtClean="0"/>
              <a:t>Robust and can recover from failure</a:t>
            </a:r>
            <a:endParaRPr lang="en-US" sz="1600" b="1" dirty="0" smtClean="0"/>
          </a:p>
          <a:p>
            <a:pPr lvl="1"/>
            <a:r>
              <a:rPr lang="en-NZ" sz="1600" b="1" dirty="0" smtClean="0"/>
              <a:t>Accurate </a:t>
            </a:r>
            <a:endParaRPr lang="en-US" sz="1600" b="1" dirty="0" smtClean="0"/>
          </a:p>
          <a:p>
            <a:pPr lvl="1"/>
            <a:r>
              <a:rPr lang="en-NZ" sz="1600" b="1" dirty="0" smtClean="0"/>
              <a:t>Slow speed</a:t>
            </a:r>
          </a:p>
          <a:p>
            <a:pPr>
              <a:buNone/>
            </a:pPr>
            <a:r>
              <a:rPr lang="en-NZ" sz="2400" b="1" dirty="0" smtClean="0"/>
              <a:t>Approach</a:t>
            </a:r>
          </a:p>
          <a:p>
            <a:pPr lvl="1"/>
            <a:r>
              <a:rPr lang="en-NZ" sz="2000" b="1" dirty="0" smtClean="0"/>
              <a:t>Integration of both key-point and ICP through error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64533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Zhu, </a:t>
            </a:r>
            <a:r>
              <a:rPr lang="en-US" sz="1200" dirty="0" err="1" smtClean="0"/>
              <a:t>Youding</a:t>
            </a:r>
            <a:r>
              <a:rPr lang="en-US" sz="1200" dirty="0" smtClean="0"/>
              <a:t> and Fujimura, </a:t>
            </a:r>
            <a:r>
              <a:rPr lang="en-US" sz="1200" dirty="0" err="1" smtClean="0"/>
              <a:t>Kikuo</a:t>
            </a:r>
            <a:r>
              <a:rPr lang="en-US" sz="1200" dirty="0" smtClean="0"/>
              <a:t>. (2010)</a:t>
            </a:r>
            <a:endParaRPr lang="en-NZ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586" y="4941168"/>
            <a:ext cx="6740414" cy="14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team1_intropresent.doc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2763</TotalTime>
  <Words>558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Projectteam1_intropresent.docx</vt:lpstr>
      <vt:lpstr>Virtual Mirror for Fashion Retailing</vt:lpstr>
      <vt:lpstr>Agenda</vt:lpstr>
      <vt:lpstr>Overview</vt:lpstr>
      <vt:lpstr>Problem Definition</vt:lpstr>
      <vt:lpstr>Motivation</vt:lpstr>
      <vt:lpstr>Related Work</vt:lpstr>
      <vt:lpstr>Iterative Closest Point for Human Body Pose</vt:lpstr>
      <vt:lpstr>Key point based method for Human Body Pose</vt:lpstr>
      <vt:lpstr>Bayesian framework for Human Body Pose</vt:lpstr>
      <vt:lpstr>Human Body Pose Comparison</vt:lpstr>
      <vt:lpstr>Temporal Filtering For  Occlusions by Kinect</vt:lpstr>
      <vt:lpstr>Solution</vt:lpstr>
      <vt:lpstr>Possible Limitations</vt:lpstr>
      <vt:lpstr>Subtasks</vt:lpstr>
      <vt:lpstr>Future work</vt:lpstr>
      <vt:lpstr>References</vt:lpstr>
    </vt:vector>
  </TitlesOfParts>
  <Company>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Mirror for Fashion Retailing</dc:title>
  <dc:creator>Yoonyong Shin</dc:creator>
  <cp:lastModifiedBy>Shawn Jiang</cp:lastModifiedBy>
  <cp:revision>40</cp:revision>
  <dcterms:created xsi:type="dcterms:W3CDTF">2011-08-04T01:08:39Z</dcterms:created>
  <dcterms:modified xsi:type="dcterms:W3CDTF">2011-08-08T20:25:04Z</dcterms:modified>
</cp:coreProperties>
</file>