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5" r:id="rId6"/>
    <p:sldId id="274" r:id="rId7"/>
    <p:sldId id="275" r:id="rId8"/>
    <p:sldId id="276" r:id="rId9"/>
    <p:sldId id="279" r:id="rId10"/>
    <p:sldId id="277" r:id="rId11"/>
    <p:sldId id="278" r:id="rId12"/>
    <p:sldId id="273" r:id="rId13"/>
    <p:sldId id="266" r:id="rId14"/>
    <p:sldId id="280" r:id="rId15"/>
    <p:sldId id="267" r:id="rId16"/>
    <p:sldId id="271" r:id="rId17"/>
    <p:sldId id="281" r:id="rId18"/>
    <p:sldId id="268" r:id="rId19"/>
    <p:sldId id="269" r:id="rId20"/>
    <p:sldId id="283" r:id="rId21"/>
    <p:sldId id="284" r:id="rId22"/>
    <p:sldId id="285" r:id="rId23"/>
    <p:sldId id="286" r:id="rId24"/>
    <p:sldId id="287" r:id="rId25"/>
    <p:sldId id="282" r:id="rId26"/>
    <p:sldId id="272" r:id="rId27"/>
    <p:sldId id="260" r:id="rId28"/>
    <p:sldId id="262" r:id="rId29"/>
    <p:sldId id="26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6" autoAdjust="0"/>
    <p:restoredTop sz="94660"/>
  </p:normalViewPr>
  <p:slideViewPr>
    <p:cSldViewPr snapToGrid="0">
      <p:cViewPr varScale="1">
        <p:scale>
          <a:sx n="79" d="100"/>
          <a:sy n="79" d="100"/>
        </p:scale>
        <p:origin x="8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5842D52-9B43-4DB8-94A4-D992A4990156}" type="datetimeFigureOut">
              <a:rPr lang="en-US" smtClean="0"/>
              <a:t>3/7/2018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340EC04-1A09-4DD2-998E-EC2F45F5601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66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42D52-9B43-4DB8-94A4-D992A4990156}"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0EC04-1A09-4DD2-998E-EC2F45F5601B}" type="slidenum">
              <a:rPr lang="en-US" smtClean="0"/>
              <a:t>‹#›</a:t>
            </a:fld>
            <a:endParaRPr lang="en-US"/>
          </a:p>
        </p:txBody>
      </p:sp>
    </p:spTree>
    <p:extLst>
      <p:ext uri="{BB962C8B-B14F-4D97-AF65-F5344CB8AC3E}">
        <p14:creationId xmlns:p14="http://schemas.microsoft.com/office/powerpoint/2010/main" val="287888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842D52-9B43-4DB8-94A4-D992A4990156}"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0EC04-1A09-4DD2-998E-EC2F45F5601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1773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842D52-9B43-4DB8-94A4-D992A4990156}"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0EC04-1A09-4DD2-998E-EC2F45F5601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427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842D52-9B43-4DB8-94A4-D992A4990156}"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0EC04-1A09-4DD2-998E-EC2F45F5601B}" type="slidenum">
              <a:rPr lang="en-US" smtClean="0"/>
              <a:t>‹#›</a:t>
            </a:fld>
            <a:endParaRPr lang="en-US"/>
          </a:p>
        </p:txBody>
      </p:sp>
    </p:spTree>
    <p:extLst>
      <p:ext uri="{BB962C8B-B14F-4D97-AF65-F5344CB8AC3E}">
        <p14:creationId xmlns:p14="http://schemas.microsoft.com/office/powerpoint/2010/main" val="2350314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842D52-9B43-4DB8-94A4-D992A4990156}"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0EC04-1A09-4DD2-998E-EC2F45F5601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781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842D52-9B43-4DB8-94A4-D992A4990156}"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0EC04-1A09-4DD2-998E-EC2F45F5601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1680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842D52-9B43-4DB8-94A4-D992A4990156}"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0EC04-1A09-4DD2-998E-EC2F45F5601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8212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842D52-9B43-4DB8-94A4-D992A4990156}"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0EC04-1A09-4DD2-998E-EC2F45F5601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901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842D52-9B43-4DB8-94A4-D992A4990156}"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0EC04-1A09-4DD2-998E-EC2F45F5601B}" type="slidenum">
              <a:rPr lang="en-US" smtClean="0"/>
              <a:t>‹#›</a:t>
            </a:fld>
            <a:endParaRPr lang="en-US"/>
          </a:p>
        </p:txBody>
      </p:sp>
    </p:spTree>
    <p:extLst>
      <p:ext uri="{BB962C8B-B14F-4D97-AF65-F5344CB8AC3E}">
        <p14:creationId xmlns:p14="http://schemas.microsoft.com/office/powerpoint/2010/main" val="48339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842D52-9B43-4DB8-94A4-D992A4990156}"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0EC04-1A09-4DD2-998E-EC2F45F5601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097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842D52-9B43-4DB8-94A4-D992A4990156}"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0EC04-1A09-4DD2-998E-EC2F45F5601B}" type="slidenum">
              <a:rPr lang="en-US" smtClean="0"/>
              <a:t>‹#›</a:t>
            </a:fld>
            <a:endParaRPr lang="en-US"/>
          </a:p>
        </p:txBody>
      </p:sp>
    </p:spTree>
    <p:extLst>
      <p:ext uri="{BB962C8B-B14F-4D97-AF65-F5344CB8AC3E}">
        <p14:creationId xmlns:p14="http://schemas.microsoft.com/office/powerpoint/2010/main" val="218311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842D52-9B43-4DB8-94A4-D992A4990156}" type="datetimeFigureOut">
              <a:rPr lang="en-US" smtClean="0"/>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40EC04-1A09-4DD2-998E-EC2F45F5601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879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842D52-9B43-4DB8-94A4-D992A4990156}" type="datetimeFigureOut">
              <a:rPr lang="en-US" smtClean="0"/>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40EC04-1A09-4DD2-998E-EC2F45F5601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032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42D52-9B43-4DB8-94A4-D992A4990156}" type="datetimeFigureOut">
              <a:rPr lang="en-US" smtClean="0"/>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40EC04-1A09-4DD2-998E-EC2F45F5601B}" type="slidenum">
              <a:rPr lang="en-US" smtClean="0"/>
              <a:t>‹#›</a:t>
            </a:fld>
            <a:endParaRPr lang="en-US"/>
          </a:p>
        </p:txBody>
      </p:sp>
    </p:spTree>
    <p:extLst>
      <p:ext uri="{BB962C8B-B14F-4D97-AF65-F5344CB8AC3E}">
        <p14:creationId xmlns:p14="http://schemas.microsoft.com/office/powerpoint/2010/main" val="86552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42D52-9B43-4DB8-94A4-D992A4990156}"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0EC04-1A09-4DD2-998E-EC2F45F5601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190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42D52-9B43-4DB8-94A4-D992A4990156}"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0EC04-1A09-4DD2-998E-EC2F45F5601B}" type="slidenum">
              <a:rPr lang="en-US" smtClean="0"/>
              <a:t>‹#›</a:t>
            </a:fld>
            <a:endParaRPr lang="en-US"/>
          </a:p>
        </p:txBody>
      </p:sp>
    </p:spTree>
    <p:extLst>
      <p:ext uri="{BB962C8B-B14F-4D97-AF65-F5344CB8AC3E}">
        <p14:creationId xmlns:p14="http://schemas.microsoft.com/office/powerpoint/2010/main" val="169627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842D52-9B43-4DB8-94A4-D992A4990156}" type="datetimeFigureOut">
              <a:rPr lang="en-US" smtClean="0"/>
              <a:t>3/7/2018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40EC04-1A09-4DD2-998E-EC2F45F5601B}" type="slidenum">
              <a:rPr lang="en-US" smtClean="0"/>
              <a:t>‹#›</a:t>
            </a:fld>
            <a:endParaRPr lang="en-US"/>
          </a:p>
        </p:txBody>
      </p:sp>
    </p:spTree>
    <p:extLst>
      <p:ext uri="{BB962C8B-B14F-4D97-AF65-F5344CB8AC3E}">
        <p14:creationId xmlns:p14="http://schemas.microsoft.com/office/powerpoint/2010/main" val="2967593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Downloads/blooo101/blogging101-image6.html" TargetMode="External"/><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www.bit.ly/stardgit" TargetMode="External"/><Relationship Id="rId3" Type="http://schemas.openxmlformats.org/officeDocument/2006/relationships/image" Target="../media/image9.PNG"/><Relationship Id="rId7" Type="http://schemas.openxmlformats.org/officeDocument/2006/relationships/hyperlink" Target="http://www.bit.ly/afrihubmag" TargetMode="Externa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www.bit.ly/moreinfoblog" TargetMode="External"/><Relationship Id="rId5" Type="http://schemas.openxmlformats.org/officeDocument/2006/relationships/hyperlink" Target="http://www.bit.ly/enbnetwork" TargetMode="External"/><Relationship Id="rId4" Type="http://schemas.openxmlformats.org/officeDocument/2006/relationships/hyperlink" Target="http://www.bit.ly/blogging10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PNG"/><Relationship Id="rId7" Type="http://schemas.openxmlformats.org/officeDocument/2006/relationships/hyperlink" Target="http://www.storied.com/" TargetMode="Externa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www.brittlepaper.com/" TargetMode="External"/><Relationship Id="rId11" Type="http://schemas.openxmlformats.org/officeDocument/2006/relationships/image" Target="../media/image13.png"/><Relationship Id="rId5" Type="http://schemas.openxmlformats.org/officeDocument/2006/relationships/hyperlink" Target="http://www.thelivingtribute.org/" TargetMode="External"/><Relationship Id="rId10" Type="http://schemas.openxmlformats.org/officeDocument/2006/relationships/image" Target="../media/image12.png"/><Relationship Id="rId4" Type="http://schemas.openxmlformats.org/officeDocument/2006/relationships/hyperlink" Target="http://www.geiffth.org/" TargetMode="Externa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livejournal.com/" TargetMode="External"/><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blogger.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backgroundRemoval t="0" b="100000" l="0" r="97933"/>
                    </a14:imgEffect>
                  </a14:imgLayer>
                </a14:imgProps>
              </a:ext>
              <a:ext uri="{28A0092B-C50C-407E-A947-70E740481C1C}">
                <a14:useLocalDpi xmlns:a14="http://schemas.microsoft.com/office/drawing/2010/main" val="0"/>
              </a:ext>
            </a:extLst>
          </a:blip>
          <a:srcRect t="18454" r="1710" b="58851"/>
          <a:stretch/>
        </p:blipFill>
        <p:spPr>
          <a:xfrm>
            <a:off x="768096" y="2133599"/>
            <a:ext cx="10716768" cy="2755393"/>
          </a:xfrm>
          <a:prstGeom prst="rect">
            <a:avLst/>
          </a:prstGeom>
        </p:spPr>
      </p:pic>
      <p:sp>
        <p:nvSpPr>
          <p:cNvPr id="5" name="Rectangle 4"/>
          <p:cNvSpPr/>
          <p:nvPr/>
        </p:nvSpPr>
        <p:spPr>
          <a:xfrm>
            <a:off x="3125687" y="919079"/>
            <a:ext cx="5600124" cy="923330"/>
          </a:xfrm>
          <a:prstGeom prst="rect">
            <a:avLst/>
          </a:prstGeom>
          <a:noFill/>
        </p:spPr>
        <p:txBody>
          <a:bodyPr wrap="none" lIns="91440" tIns="45720" rIns="91440" bIns="45720">
            <a:spAutoFit/>
          </a:bodyPr>
          <a:lstStyle/>
          <a:p>
            <a:pPr algn="ctr"/>
            <a:r>
              <a:rPr lang="en-US" sz="5400" b="0" cap="none" spc="0" dirty="0" smtClean="0">
                <a:ln w="0"/>
                <a:gradFill>
                  <a:gsLst>
                    <a:gs pos="21000">
                      <a:srgbClr val="53575C"/>
                    </a:gs>
                    <a:gs pos="88000">
                      <a:srgbClr val="C5C7CA"/>
                    </a:gs>
                  </a:gsLst>
                  <a:lin ang="5400000"/>
                </a:gradFill>
                <a:effectLst/>
              </a:rPr>
              <a:t>Are you ready for…</a:t>
            </a:r>
            <a:endParaRPr lang="en-US" sz="5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2222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011936" y="658368"/>
            <a:ext cx="10204704" cy="5437632"/>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111681" y="341375"/>
            <a:ext cx="3013948" cy="1015663"/>
          </a:xfrm>
          <a:prstGeom prst="rect">
            <a:avLst/>
          </a:prstGeom>
          <a:noFill/>
        </p:spPr>
        <p:txBody>
          <a:bodyPr wrap="square" rtlCol="0">
            <a:spAutoFit/>
          </a:bodyPr>
          <a:lstStyle/>
          <a:p>
            <a:r>
              <a:rPr lang="en-US" sz="6000" b="1" dirty="0" smtClean="0">
                <a:solidFill>
                  <a:schemeClr val="accent4"/>
                </a:solidFill>
              </a:rPr>
              <a:t>….</a:t>
            </a:r>
            <a:endParaRPr lang="en-US" sz="6000" b="1" dirty="0">
              <a:solidFill>
                <a:schemeClr val="accent4"/>
              </a:solidFill>
            </a:endParaRPr>
          </a:p>
        </p:txBody>
      </p:sp>
      <p:sp>
        <p:nvSpPr>
          <p:cNvPr id="5" name="TextBox 4"/>
          <p:cNvSpPr txBox="1"/>
          <p:nvPr/>
        </p:nvSpPr>
        <p:spPr>
          <a:xfrm>
            <a:off x="1950720" y="3377184"/>
            <a:ext cx="7961376" cy="1477328"/>
          </a:xfrm>
          <a:prstGeom prst="rect">
            <a:avLst/>
          </a:prstGeom>
          <a:noFill/>
        </p:spPr>
        <p:txBody>
          <a:bodyPr wrap="square" rtlCol="0">
            <a:spAutoFit/>
          </a:bodyPr>
          <a:lstStyle/>
          <a:p>
            <a:r>
              <a:rPr lang="en-US" b="1" dirty="0">
                <a:solidFill>
                  <a:schemeClr val="accent4"/>
                </a:solidFill>
                <a:latin typeface="Times New Roman" panose="02020603050405020304" pitchFamily="18" charset="0"/>
                <a:cs typeface="Times New Roman" panose="02020603050405020304" pitchFamily="18" charset="0"/>
              </a:rPr>
              <a:t>Blogs have become an integral part of online culture.</a:t>
            </a:r>
            <a:r>
              <a:rPr lang="en-US" dirty="0"/>
              <a:t>. </a:t>
            </a:r>
            <a:r>
              <a:rPr lang="en-US" b="1" dirty="0">
                <a:solidFill>
                  <a:schemeClr val="accent4"/>
                </a:solidFill>
                <a:latin typeface="Times New Roman" panose="02020603050405020304" pitchFamily="18" charset="0"/>
              </a:rPr>
              <a:t>Blogging has evolved greatly, and is considered as one way to financial enrichment, in our society today. Looking at the likes of Linda Ikeji, Seun and Makinde Azeez, you’d agree that this might be true.</a:t>
            </a:r>
          </a:p>
          <a:p>
            <a:endParaRPr lang="en-US" dirty="0"/>
          </a:p>
        </p:txBody>
      </p:sp>
      <p:sp>
        <p:nvSpPr>
          <p:cNvPr id="6" name="Rectangle 5"/>
          <p:cNvSpPr/>
          <p:nvPr/>
        </p:nvSpPr>
        <p:spPr>
          <a:xfrm>
            <a:off x="6717792" y="658097"/>
            <a:ext cx="3084576" cy="50014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982105" y="723502"/>
            <a:ext cx="2791968" cy="369332"/>
          </a:xfrm>
          <a:prstGeom prst="rect">
            <a:avLst/>
          </a:prstGeom>
          <a:noFill/>
        </p:spPr>
        <p:txBody>
          <a:bodyPr wrap="square" rtlCol="0">
            <a:spAutoFit/>
          </a:bodyPr>
          <a:lstStyle/>
          <a:p>
            <a:r>
              <a:rPr lang="en-US" b="1" dirty="0" smtClean="0">
                <a:solidFill>
                  <a:schemeClr val="bg1"/>
                </a:solidFill>
                <a:latin typeface="Gisha" panose="020B0502040204020203" pitchFamily="34" charset="-79"/>
                <a:cs typeface="Gisha" panose="020B0502040204020203" pitchFamily="34" charset="-79"/>
              </a:rPr>
              <a:t>BLOGGING TODAY</a:t>
            </a:r>
            <a:endParaRPr lang="en-US" b="1" dirty="0">
              <a:solidFill>
                <a:schemeClr val="bg1"/>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418708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11936" y="658368"/>
            <a:ext cx="10204704" cy="5437632"/>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111681" y="341375"/>
            <a:ext cx="3013948" cy="1015663"/>
          </a:xfrm>
          <a:prstGeom prst="rect">
            <a:avLst/>
          </a:prstGeom>
          <a:noFill/>
        </p:spPr>
        <p:txBody>
          <a:bodyPr wrap="square" rtlCol="0">
            <a:spAutoFit/>
          </a:bodyPr>
          <a:lstStyle/>
          <a:p>
            <a:r>
              <a:rPr lang="en-US" sz="6000" b="1" dirty="0" smtClean="0">
                <a:solidFill>
                  <a:schemeClr val="accent4"/>
                </a:solidFill>
              </a:rPr>
              <a:t>….</a:t>
            </a:r>
            <a:endParaRPr lang="en-US" sz="6000" b="1" dirty="0">
              <a:solidFill>
                <a:schemeClr val="accent4"/>
              </a:solidFill>
            </a:endParaRPr>
          </a:p>
        </p:txBody>
      </p:sp>
      <p:sp>
        <p:nvSpPr>
          <p:cNvPr id="4" name="TextBox 3"/>
          <p:cNvSpPr txBox="1"/>
          <p:nvPr/>
        </p:nvSpPr>
        <p:spPr>
          <a:xfrm>
            <a:off x="2346960" y="2450592"/>
            <a:ext cx="7534656" cy="2862322"/>
          </a:xfrm>
          <a:prstGeom prst="rect">
            <a:avLst/>
          </a:prstGeom>
          <a:noFill/>
        </p:spPr>
        <p:txBody>
          <a:bodyPr wrap="square" rtlCol="0">
            <a:spAutoFit/>
          </a:bodyPr>
          <a:lstStyle/>
          <a:p>
            <a:pPr fontAlgn="base"/>
            <a:r>
              <a:rPr lang="en-US" b="1" dirty="0">
                <a:solidFill>
                  <a:schemeClr val="accent4"/>
                </a:solidFill>
                <a:latin typeface="Times New Roman" panose="02020603050405020304" pitchFamily="18" charset="0"/>
                <a:cs typeface="Times New Roman" panose="02020603050405020304" pitchFamily="18" charset="0"/>
              </a:rPr>
              <a:t>With new services like </a:t>
            </a:r>
            <a:r>
              <a:rPr lang="en-US" b="1" dirty="0" err="1">
                <a:solidFill>
                  <a:schemeClr val="accent4"/>
                </a:solidFill>
                <a:latin typeface="Times New Roman" panose="02020603050405020304" pitchFamily="18" charset="0"/>
                <a:cs typeface="Times New Roman" panose="02020603050405020304" pitchFamily="18" charset="0"/>
              </a:rPr>
              <a:t>Quora</a:t>
            </a:r>
            <a:r>
              <a:rPr lang="en-US" b="1" dirty="0">
                <a:solidFill>
                  <a:schemeClr val="accent4"/>
                </a:solidFill>
                <a:latin typeface="Times New Roman" panose="02020603050405020304" pitchFamily="18" charset="0"/>
                <a:cs typeface="Times New Roman" panose="02020603050405020304" pitchFamily="18" charset="0"/>
              </a:rPr>
              <a:t> coming onto the market, there’s the possibility that the blogosphere will shrink, and more people will turn to sites like these to get information. But services like </a:t>
            </a:r>
            <a:r>
              <a:rPr lang="en-US" b="1" dirty="0" err="1">
                <a:solidFill>
                  <a:schemeClr val="accent4"/>
                </a:solidFill>
                <a:latin typeface="Times New Roman" panose="02020603050405020304" pitchFamily="18" charset="0"/>
                <a:cs typeface="Times New Roman" panose="02020603050405020304" pitchFamily="18" charset="0"/>
              </a:rPr>
              <a:t>Quora</a:t>
            </a:r>
            <a:r>
              <a:rPr lang="en-US" b="1" dirty="0">
                <a:solidFill>
                  <a:schemeClr val="accent4"/>
                </a:solidFill>
                <a:latin typeface="Times New Roman" panose="02020603050405020304" pitchFamily="18" charset="0"/>
                <a:cs typeface="Times New Roman" panose="02020603050405020304" pitchFamily="18" charset="0"/>
              </a:rPr>
              <a:t> also provide valuable tools for bloggers, as they give insight into what people really want to know about a topic.</a:t>
            </a:r>
          </a:p>
          <a:p>
            <a:pPr fontAlgn="base"/>
            <a:r>
              <a:rPr lang="en-US" b="1" dirty="0">
                <a:solidFill>
                  <a:schemeClr val="accent4"/>
                </a:solidFill>
                <a:latin typeface="Times New Roman" panose="02020603050405020304" pitchFamily="18" charset="0"/>
                <a:cs typeface="Times New Roman" panose="02020603050405020304" pitchFamily="18" charset="0"/>
              </a:rPr>
              <a:t>Blogs are unlikely to go anywhere in the foreseeable future. But there’s a lot of room for growth and innovation in method in which their content is found, delivered, and accessed.</a:t>
            </a:r>
          </a:p>
          <a:p>
            <a:endParaRPr lang="en-US" b="1" dirty="0">
              <a:solidFill>
                <a:schemeClr val="accent4"/>
              </a:solidFill>
              <a:latin typeface="Times New Roman" panose="02020603050405020304" pitchFamily="18" charset="0"/>
              <a:cs typeface="Times New Roman" panose="02020603050405020304" pitchFamily="18" charset="0"/>
            </a:endParaRPr>
          </a:p>
          <a:p>
            <a:endParaRPr lang="en-US" b="1" dirty="0">
              <a:solidFill>
                <a:schemeClr val="accent4"/>
              </a:solidFill>
              <a:latin typeface="Times New Roman" panose="02020603050405020304" pitchFamily="18" charset="0"/>
              <a:cs typeface="Times New Roman" panose="02020603050405020304" pitchFamily="18" charset="0"/>
            </a:endParaRPr>
          </a:p>
        </p:txBody>
      </p:sp>
      <p:sp>
        <p:nvSpPr>
          <p:cNvPr id="5" name="Rectangle 4"/>
          <p:cNvSpPr/>
          <p:nvPr/>
        </p:nvSpPr>
        <p:spPr>
          <a:xfrm>
            <a:off x="6717792" y="658097"/>
            <a:ext cx="3316224" cy="50014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1904" y="703641"/>
            <a:ext cx="3255264" cy="369332"/>
          </a:xfrm>
          <a:prstGeom prst="rect">
            <a:avLst/>
          </a:prstGeom>
          <a:noFill/>
        </p:spPr>
        <p:txBody>
          <a:bodyPr wrap="square" rtlCol="0">
            <a:spAutoFit/>
          </a:bodyPr>
          <a:lstStyle/>
          <a:p>
            <a:r>
              <a:rPr lang="en-US" b="1" dirty="0" smtClean="0">
                <a:solidFill>
                  <a:schemeClr val="bg1"/>
                </a:solidFill>
                <a:latin typeface="Gisha" panose="020B0502040204020203" pitchFamily="34" charset="-79"/>
                <a:cs typeface="Gisha" panose="020B0502040204020203" pitchFamily="34" charset="-79"/>
              </a:rPr>
              <a:t>THE FUTURE OF BLOGGING</a:t>
            </a:r>
            <a:endParaRPr lang="en-US" b="1" dirty="0">
              <a:solidFill>
                <a:schemeClr val="bg1"/>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4069620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9821" b="4717"/>
          <a:stretch/>
        </p:blipFill>
        <p:spPr>
          <a:xfrm>
            <a:off x="2048256" y="1280160"/>
            <a:ext cx="8180832" cy="4523232"/>
          </a:xfrm>
          <a:prstGeom prst="rect">
            <a:avLst/>
          </a:prstGeom>
        </p:spPr>
      </p:pic>
      <p:sp>
        <p:nvSpPr>
          <p:cNvPr id="3" name="Rectangle 2"/>
          <p:cNvSpPr/>
          <p:nvPr/>
        </p:nvSpPr>
        <p:spPr>
          <a:xfrm>
            <a:off x="2048256" y="5693664"/>
            <a:ext cx="8180832" cy="53644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7168" y="5799820"/>
            <a:ext cx="3364992" cy="369332"/>
          </a:xfrm>
          <a:prstGeom prst="rect">
            <a:avLst/>
          </a:prstGeom>
          <a:noFill/>
        </p:spPr>
        <p:txBody>
          <a:bodyPr wrap="square" rtlCol="0">
            <a:spAutoFit/>
          </a:bodyPr>
          <a:lstStyle/>
          <a:p>
            <a:r>
              <a:rPr lang="en-US" b="1" dirty="0" smtClean="0">
                <a:solidFill>
                  <a:schemeClr val="bg1"/>
                </a:solidFill>
                <a:latin typeface="Tempus Sans ITC" panose="04020404030D07020202" pitchFamily="82" charset="0"/>
              </a:rPr>
              <a:t>Diagram by Michael Okereke</a:t>
            </a:r>
            <a:endParaRPr lang="en-US" b="1" dirty="0">
              <a:solidFill>
                <a:schemeClr val="bg1"/>
              </a:solidFill>
              <a:latin typeface="Tempus Sans ITC" panose="04020404030D07020202" pitchFamily="82" charset="0"/>
            </a:endParaRPr>
          </a:p>
        </p:txBody>
      </p:sp>
      <p:pic>
        <p:nvPicPr>
          <p:cNvPr id="5" name="Picture 4"/>
          <p:cNvPicPr>
            <a:picLocks noChangeAspect="1"/>
          </p:cNvPicPr>
          <p:nvPr/>
        </p:nvPicPr>
        <p:blipFill>
          <a:blip r:embed="rId4"/>
          <a:stretch>
            <a:fillRect/>
          </a:stretch>
        </p:blipFill>
        <p:spPr>
          <a:xfrm>
            <a:off x="2048256" y="743666"/>
            <a:ext cx="8181560" cy="536494"/>
          </a:xfrm>
          <a:prstGeom prst="rect">
            <a:avLst/>
          </a:prstGeom>
        </p:spPr>
      </p:pic>
      <p:sp>
        <p:nvSpPr>
          <p:cNvPr id="6" name="TextBox 5"/>
          <p:cNvSpPr txBox="1"/>
          <p:nvPr/>
        </p:nvSpPr>
        <p:spPr>
          <a:xfrm>
            <a:off x="4035552" y="780242"/>
            <a:ext cx="5059680" cy="584775"/>
          </a:xfrm>
          <a:prstGeom prst="rect">
            <a:avLst/>
          </a:prstGeom>
          <a:noFill/>
        </p:spPr>
        <p:txBody>
          <a:bodyPr wrap="square" rtlCol="0">
            <a:spAutoFit/>
          </a:bodyPr>
          <a:lstStyle/>
          <a:p>
            <a:r>
              <a:rPr lang="en-US" sz="3200" b="1" dirty="0" smtClean="0">
                <a:solidFill>
                  <a:schemeClr val="bg1"/>
                </a:solidFill>
                <a:latin typeface="Arial Rounded MT Bold" panose="020F0704030504030204" pitchFamily="34" charset="0"/>
              </a:rPr>
              <a:t>TOP BLOG HOSTS</a:t>
            </a:r>
            <a:endParaRPr lang="en-US" sz="3200"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66974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376672" y="1840992"/>
            <a:ext cx="5242560" cy="4157472"/>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424928" y="1475231"/>
            <a:ext cx="1548384" cy="1015663"/>
          </a:xfrm>
          <a:prstGeom prst="rect">
            <a:avLst/>
          </a:prstGeom>
          <a:noFill/>
        </p:spPr>
        <p:txBody>
          <a:bodyPr wrap="square" rtlCol="0">
            <a:spAutoFit/>
          </a:bodyPr>
          <a:lstStyle/>
          <a:p>
            <a:r>
              <a:rPr lang="en-US" sz="6000" b="1" dirty="0" smtClean="0">
                <a:solidFill>
                  <a:schemeClr val="accent4"/>
                </a:solidFill>
              </a:rPr>
              <a:t>….</a:t>
            </a:r>
            <a:endParaRPr lang="en-US" sz="6000" b="1" dirty="0">
              <a:solidFill>
                <a:schemeClr val="accent4"/>
              </a:solidFill>
            </a:endParaRPr>
          </a:p>
        </p:txBody>
      </p:sp>
      <p:sp>
        <p:nvSpPr>
          <p:cNvPr id="4" name="Round Diagonal Corner Rectangle 3"/>
          <p:cNvSpPr/>
          <p:nvPr/>
        </p:nvSpPr>
        <p:spPr>
          <a:xfrm>
            <a:off x="1252125" y="872458"/>
            <a:ext cx="4124547" cy="710193"/>
          </a:xfrm>
          <a:prstGeom prst="round2Diag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89888" y="1011936"/>
            <a:ext cx="4157472" cy="553998"/>
          </a:xfrm>
          <a:prstGeom prst="rect">
            <a:avLst/>
          </a:prstGeom>
          <a:noFill/>
        </p:spPr>
        <p:txBody>
          <a:bodyPr wrap="square" rtlCol="0">
            <a:spAutoFit/>
          </a:bodyPr>
          <a:lstStyle/>
          <a:p>
            <a:r>
              <a:rPr lang="en-US" sz="3000" b="1" dirty="0" smtClean="0">
                <a:solidFill>
                  <a:schemeClr val="bg1"/>
                </a:solidFill>
                <a:latin typeface="Agency FB" panose="020B0503020202020204" pitchFamily="34" charset="0"/>
              </a:rPr>
              <a:t>STARTING A BLOG IN 6 STEPS</a:t>
            </a:r>
            <a:endParaRPr lang="en-US" sz="3000" b="1" dirty="0">
              <a:solidFill>
                <a:schemeClr val="bg1"/>
              </a:solidFill>
              <a:latin typeface="Agency FB" panose="020B0503020202020204" pitchFamily="34" charset="0"/>
            </a:endParaRPr>
          </a:p>
        </p:txBody>
      </p:sp>
      <p:sp>
        <p:nvSpPr>
          <p:cNvPr id="6" name="Rectangle 5"/>
          <p:cNvSpPr/>
          <p:nvPr/>
        </p:nvSpPr>
        <p:spPr>
          <a:xfrm>
            <a:off x="5669280" y="2320206"/>
            <a:ext cx="4876800" cy="3493264"/>
          </a:xfrm>
          <a:prstGeom prst="rect">
            <a:avLst/>
          </a:prstGeom>
        </p:spPr>
        <p:txBody>
          <a:bodyPr wrap="square">
            <a:spAutoFit/>
          </a:bodyPr>
          <a:lstStyle/>
          <a:p>
            <a:pPr marL="285750" indent="-285750">
              <a:buFont typeface="Wingdings" panose="05000000000000000000" pitchFamily="2" charset="2"/>
              <a:buChar char="ü"/>
            </a:pPr>
            <a:r>
              <a:rPr lang="en-US" sz="1700" b="1" i="0" dirty="0" smtClean="0">
                <a:solidFill>
                  <a:schemeClr val="accent4"/>
                </a:solidFill>
                <a:effectLst/>
                <a:latin typeface="Times New Roman" panose="02020603050405020304" pitchFamily="18" charset="0"/>
              </a:rPr>
              <a:t>Decide what to blog about</a:t>
            </a:r>
          </a:p>
          <a:p>
            <a:pPr marL="285750" indent="-285750">
              <a:buFont typeface="Wingdings" panose="05000000000000000000" pitchFamily="2" charset="2"/>
              <a:buChar char="ü"/>
            </a:pPr>
            <a:endParaRPr lang="en-US" sz="1700" b="1" dirty="0" smtClean="0">
              <a:solidFill>
                <a:schemeClr val="accent4"/>
              </a:solidFill>
              <a:latin typeface="Times New Roman" panose="02020603050405020304" pitchFamily="18" charset="0"/>
            </a:endParaRPr>
          </a:p>
          <a:p>
            <a:pPr marL="285750" indent="-285750">
              <a:buFont typeface="Wingdings" panose="05000000000000000000" pitchFamily="2" charset="2"/>
              <a:buChar char="ü"/>
            </a:pPr>
            <a:r>
              <a:rPr lang="en-US" sz="1700" b="1" dirty="0" smtClean="0">
                <a:solidFill>
                  <a:schemeClr val="accent4"/>
                </a:solidFill>
                <a:latin typeface="Times New Roman" panose="02020603050405020304" pitchFamily="18" charset="0"/>
              </a:rPr>
              <a:t>Ch</a:t>
            </a:r>
            <a:r>
              <a:rPr lang="en-US" sz="1700" b="1" i="0" dirty="0" smtClean="0">
                <a:solidFill>
                  <a:schemeClr val="accent4"/>
                </a:solidFill>
                <a:effectLst/>
                <a:latin typeface="Times New Roman" panose="02020603050405020304" pitchFamily="18" charset="0"/>
              </a:rPr>
              <a:t>oose </a:t>
            </a:r>
            <a:r>
              <a:rPr lang="en-US" sz="1700" b="1" i="0" dirty="0" smtClean="0">
                <a:solidFill>
                  <a:schemeClr val="accent4"/>
                </a:solidFill>
                <a:effectLst/>
                <a:latin typeface="Times New Roman" panose="02020603050405020304" pitchFamily="18" charset="0"/>
              </a:rPr>
              <a:t>a blogging platform, domain name, and hosting </a:t>
            </a:r>
            <a:r>
              <a:rPr lang="en-US" sz="1700" b="1" i="0" dirty="0" smtClean="0">
                <a:solidFill>
                  <a:schemeClr val="accent4"/>
                </a:solidFill>
                <a:effectLst/>
                <a:latin typeface="Times New Roman" panose="02020603050405020304" pitchFamily="18" charset="0"/>
              </a:rPr>
              <a:t>option.</a:t>
            </a:r>
          </a:p>
          <a:p>
            <a:pPr marL="285750" indent="-285750">
              <a:buFont typeface="Wingdings" panose="05000000000000000000" pitchFamily="2" charset="2"/>
              <a:buChar char="ü"/>
            </a:pPr>
            <a:endParaRPr lang="en-US" sz="1700" b="1" i="0" dirty="0" smtClean="0">
              <a:solidFill>
                <a:schemeClr val="accent4"/>
              </a:solidFill>
              <a:effectLst/>
              <a:latin typeface="Times New Roman" panose="02020603050405020304" pitchFamily="18" charset="0"/>
            </a:endParaRPr>
          </a:p>
          <a:p>
            <a:pPr marL="285750" indent="-285750">
              <a:buFont typeface="Wingdings" panose="05000000000000000000" pitchFamily="2" charset="2"/>
              <a:buChar char="ü"/>
            </a:pPr>
            <a:r>
              <a:rPr lang="en-US" sz="1700" b="1" i="0" dirty="0" smtClean="0">
                <a:solidFill>
                  <a:schemeClr val="accent4"/>
                </a:solidFill>
                <a:effectLst/>
                <a:latin typeface="Times New Roman" panose="02020603050405020304" pitchFamily="18" charset="0"/>
              </a:rPr>
              <a:t>Design </a:t>
            </a:r>
            <a:r>
              <a:rPr lang="en-US" sz="1700" b="1" i="0" dirty="0" smtClean="0">
                <a:solidFill>
                  <a:schemeClr val="accent4"/>
                </a:solidFill>
                <a:effectLst/>
                <a:latin typeface="Times New Roman" panose="02020603050405020304" pitchFamily="18" charset="0"/>
              </a:rPr>
              <a:t>your blog using a simple theme</a:t>
            </a:r>
            <a:r>
              <a:rPr lang="en-US" sz="1700" b="1" i="0" dirty="0" smtClean="0">
                <a:solidFill>
                  <a:schemeClr val="accent4"/>
                </a:solidFill>
                <a:effectLst/>
                <a:latin typeface="Times New Roman" panose="02020603050405020304" pitchFamily="18" charset="0"/>
              </a:rPr>
              <a:t>.</a:t>
            </a:r>
          </a:p>
          <a:p>
            <a:pPr marL="285750" indent="-285750">
              <a:buFont typeface="Wingdings" panose="05000000000000000000" pitchFamily="2" charset="2"/>
              <a:buChar char="ü"/>
            </a:pPr>
            <a:endParaRPr lang="en-US" sz="1700" b="1" i="0" dirty="0" smtClean="0">
              <a:solidFill>
                <a:schemeClr val="accent4"/>
              </a:solidFill>
              <a:effectLst/>
              <a:latin typeface="Times New Roman" panose="02020603050405020304" pitchFamily="18" charset="0"/>
            </a:endParaRPr>
          </a:p>
          <a:p>
            <a:pPr marL="285750" indent="-285750">
              <a:buFont typeface="Wingdings" panose="05000000000000000000" pitchFamily="2" charset="2"/>
              <a:buChar char="ü"/>
            </a:pPr>
            <a:r>
              <a:rPr lang="en-US" sz="1700" b="1" i="0" dirty="0" smtClean="0">
                <a:solidFill>
                  <a:schemeClr val="accent4"/>
                </a:solidFill>
                <a:effectLst/>
                <a:latin typeface="Times New Roman" panose="02020603050405020304" pitchFamily="18" charset="0"/>
              </a:rPr>
              <a:t>Modify </a:t>
            </a:r>
            <a:r>
              <a:rPr lang="en-US" sz="1700" b="1" i="0" dirty="0" smtClean="0">
                <a:solidFill>
                  <a:schemeClr val="accent4"/>
                </a:solidFill>
                <a:effectLst/>
                <a:latin typeface="Times New Roman" panose="02020603050405020304" pitchFamily="18" charset="0"/>
              </a:rPr>
              <a:t>your blog to get your desired look and feel</a:t>
            </a:r>
            <a:r>
              <a:rPr lang="en-US" sz="1700" b="1" i="0" dirty="0" smtClean="0">
                <a:solidFill>
                  <a:schemeClr val="accent4"/>
                </a:solidFill>
                <a:effectLst/>
                <a:latin typeface="Times New Roman" panose="02020603050405020304" pitchFamily="18" charset="0"/>
              </a:rPr>
              <a:t>.</a:t>
            </a:r>
          </a:p>
          <a:p>
            <a:pPr marL="285750" indent="-285750">
              <a:buFont typeface="Wingdings" panose="05000000000000000000" pitchFamily="2" charset="2"/>
              <a:buChar char="ü"/>
            </a:pPr>
            <a:endParaRPr lang="en-US" sz="1700" b="1" i="0" dirty="0" smtClean="0">
              <a:solidFill>
                <a:schemeClr val="accent4"/>
              </a:solidFill>
              <a:effectLst/>
              <a:latin typeface="Times New Roman" panose="02020603050405020304" pitchFamily="18" charset="0"/>
            </a:endParaRPr>
          </a:p>
          <a:p>
            <a:pPr marL="285750" indent="-285750">
              <a:buFont typeface="Wingdings" panose="05000000000000000000" pitchFamily="2" charset="2"/>
              <a:buChar char="ü"/>
            </a:pPr>
            <a:r>
              <a:rPr lang="en-US" sz="1700" b="1" i="0" dirty="0" smtClean="0">
                <a:solidFill>
                  <a:schemeClr val="accent4"/>
                </a:solidFill>
                <a:effectLst/>
                <a:latin typeface="Times New Roman" panose="02020603050405020304" pitchFamily="18" charset="0"/>
              </a:rPr>
              <a:t>Select </a:t>
            </a:r>
            <a:r>
              <a:rPr lang="en-US" sz="1700" b="1" i="0" dirty="0" smtClean="0">
                <a:solidFill>
                  <a:schemeClr val="accent4"/>
                </a:solidFill>
                <a:effectLst/>
                <a:latin typeface="Times New Roman" panose="02020603050405020304" pitchFamily="18" charset="0"/>
              </a:rPr>
              <a:t>the best plugins for your blog</a:t>
            </a:r>
            <a:r>
              <a:rPr lang="en-US" sz="1700" b="1" i="0" dirty="0" smtClean="0">
                <a:solidFill>
                  <a:schemeClr val="accent4"/>
                </a:solidFill>
                <a:effectLst/>
                <a:latin typeface="Times New Roman" panose="02020603050405020304" pitchFamily="18" charset="0"/>
              </a:rPr>
              <a:t>.</a:t>
            </a:r>
          </a:p>
          <a:p>
            <a:pPr marL="285750" indent="-285750">
              <a:buFont typeface="Wingdings" panose="05000000000000000000" pitchFamily="2" charset="2"/>
              <a:buChar char="ü"/>
            </a:pPr>
            <a:endParaRPr lang="en-US" sz="1700" b="1" dirty="0">
              <a:solidFill>
                <a:schemeClr val="accent4"/>
              </a:solidFill>
              <a:latin typeface="Times New Roman" panose="02020603050405020304" pitchFamily="18" charset="0"/>
            </a:endParaRPr>
          </a:p>
          <a:p>
            <a:pPr marL="285750" indent="-285750">
              <a:buFont typeface="Wingdings" panose="05000000000000000000" pitchFamily="2" charset="2"/>
              <a:buChar char="ü"/>
            </a:pPr>
            <a:r>
              <a:rPr lang="en-US" sz="1700" b="1" i="0" dirty="0" smtClean="0">
                <a:solidFill>
                  <a:schemeClr val="accent4"/>
                </a:solidFill>
                <a:effectLst/>
                <a:latin typeface="Times New Roman" panose="02020603050405020304" pitchFamily="18" charset="0"/>
              </a:rPr>
              <a:t>Write compelling and engaging contents.</a:t>
            </a:r>
            <a:endParaRPr lang="en-US" sz="1700" b="1" i="0" dirty="0">
              <a:solidFill>
                <a:schemeClr val="accent4"/>
              </a:solidFill>
              <a:effectLst/>
              <a:latin typeface="Times New Roman" panose="02020603050405020304" pitchFamily="18" charset="0"/>
            </a:endParaRPr>
          </a:p>
        </p:txBody>
      </p:sp>
    </p:spTree>
    <p:extLst>
      <p:ext uri="{BB962C8B-B14F-4D97-AF65-F5344CB8AC3E}">
        <p14:creationId xmlns:p14="http://schemas.microsoft.com/office/powerpoint/2010/main" val="284329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730240" y="1448539"/>
            <a:ext cx="4888992" cy="4720613"/>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424928" y="1048511"/>
            <a:ext cx="1548384" cy="1015663"/>
          </a:xfrm>
          <a:prstGeom prst="rect">
            <a:avLst/>
          </a:prstGeom>
          <a:noFill/>
        </p:spPr>
        <p:txBody>
          <a:bodyPr wrap="square" rtlCol="0">
            <a:spAutoFit/>
          </a:bodyPr>
          <a:lstStyle/>
          <a:p>
            <a:r>
              <a:rPr lang="en-US" sz="6000" b="1" dirty="0" smtClean="0">
                <a:solidFill>
                  <a:schemeClr val="accent4"/>
                </a:solidFill>
              </a:rPr>
              <a:t>….</a:t>
            </a:r>
            <a:endParaRPr lang="en-US" sz="6000" b="1" dirty="0">
              <a:solidFill>
                <a:schemeClr val="accent4"/>
              </a:solidFill>
            </a:endParaRPr>
          </a:p>
        </p:txBody>
      </p:sp>
      <p:sp>
        <p:nvSpPr>
          <p:cNvPr id="4" name="TextBox 3"/>
          <p:cNvSpPr txBox="1"/>
          <p:nvPr/>
        </p:nvSpPr>
        <p:spPr>
          <a:xfrm>
            <a:off x="6498336" y="1902809"/>
            <a:ext cx="5035296"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4"/>
                </a:solidFill>
                <a:latin typeface="Times New Roman" panose="02020603050405020304" pitchFamily="18" charset="0"/>
                <a:cs typeface="Times New Roman" panose="02020603050405020304" pitchFamily="18" charset="0"/>
              </a:rPr>
              <a:t>Attract an </a:t>
            </a:r>
            <a:r>
              <a:rPr lang="en-US" b="1" dirty="0" smtClean="0">
                <a:solidFill>
                  <a:schemeClr val="accent4"/>
                </a:solidFill>
                <a:latin typeface="Times New Roman" panose="02020603050405020304" pitchFamily="18" charset="0"/>
                <a:cs typeface="Times New Roman" panose="02020603050405020304" pitchFamily="18" charset="0"/>
              </a:rPr>
              <a:t>Audience</a:t>
            </a:r>
          </a:p>
          <a:p>
            <a:pPr marL="285750" indent="-285750">
              <a:buFont typeface="Arial" panose="020B0604020202020204" pitchFamily="34" charset="0"/>
              <a:buChar char="•"/>
            </a:pPr>
            <a:endParaRPr lang="en-US" b="1" dirty="0">
              <a:solidFill>
                <a:schemeClr val="accent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accent4"/>
                </a:solidFill>
                <a:latin typeface="Times New Roman" panose="02020603050405020304" pitchFamily="18" charset="0"/>
                <a:cs typeface="Times New Roman" panose="02020603050405020304" pitchFamily="18" charset="0"/>
              </a:rPr>
              <a:t>Establish </a:t>
            </a:r>
            <a:r>
              <a:rPr lang="en-US" b="1" dirty="0" smtClean="0">
                <a:solidFill>
                  <a:schemeClr val="accent4"/>
                </a:solidFill>
                <a:latin typeface="Times New Roman" panose="02020603050405020304" pitchFamily="18" charset="0"/>
                <a:cs typeface="Times New Roman" panose="02020603050405020304" pitchFamily="18" charset="0"/>
              </a:rPr>
              <a:t>Authority</a:t>
            </a:r>
          </a:p>
          <a:p>
            <a:pPr marL="285750" indent="-285750">
              <a:buFont typeface="Arial" panose="020B0604020202020204" pitchFamily="34" charset="0"/>
              <a:buChar char="•"/>
            </a:pPr>
            <a:endParaRPr lang="en-US" b="1" dirty="0">
              <a:solidFill>
                <a:schemeClr val="accent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accent4"/>
                </a:solidFill>
                <a:latin typeface="Times New Roman" panose="02020603050405020304" pitchFamily="18" charset="0"/>
                <a:cs typeface="Times New Roman" panose="02020603050405020304" pitchFamily="18" charset="0"/>
              </a:rPr>
              <a:t>Build Rapport and </a:t>
            </a:r>
            <a:r>
              <a:rPr lang="en-US" b="1" dirty="0" smtClean="0">
                <a:solidFill>
                  <a:schemeClr val="accent4"/>
                </a:solidFill>
                <a:latin typeface="Times New Roman" panose="02020603050405020304" pitchFamily="18" charset="0"/>
                <a:cs typeface="Times New Roman" panose="02020603050405020304" pitchFamily="18" charset="0"/>
              </a:rPr>
              <a:t>Engagement</a:t>
            </a:r>
          </a:p>
          <a:p>
            <a:pPr marL="285750" indent="-285750">
              <a:buFont typeface="Arial" panose="020B0604020202020204" pitchFamily="34" charset="0"/>
              <a:buChar char="•"/>
            </a:pPr>
            <a:endParaRPr lang="en-US" b="1" dirty="0">
              <a:solidFill>
                <a:schemeClr val="accent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accent4"/>
                </a:solidFill>
                <a:latin typeface="Times New Roman" panose="02020603050405020304" pitchFamily="18" charset="0"/>
                <a:cs typeface="Times New Roman" panose="02020603050405020304" pitchFamily="18" charset="0"/>
              </a:rPr>
              <a:t>Create </a:t>
            </a:r>
            <a:r>
              <a:rPr lang="en-US" b="1" dirty="0" smtClean="0">
                <a:solidFill>
                  <a:schemeClr val="accent4"/>
                </a:solidFill>
                <a:latin typeface="Times New Roman" panose="02020603050405020304" pitchFamily="18" charset="0"/>
                <a:cs typeface="Times New Roman" panose="02020603050405020304" pitchFamily="18" charset="0"/>
              </a:rPr>
              <a:t>Opportunities</a:t>
            </a:r>
          </a:p>
          <a:p>
            <a:pPr marL="285750" indent="-285750">
              <a:buFont typeface="Arial" panose="020B0604020202020204" pitchFamily="34" charset="0"/>
              <a:buChar char="•"/>
            </a:pPr>
            <a:endParaRPr lang="en-US" b="1" dirty="0">
              <a:solidFill>
                <a:schemeClr val="accent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accent4"/>
                </a:solidFill>
                <a:latin typeface="Times New Roman" panose="02020603050405020304" pitchFamily="18" charset="0"/>
                <a:cs typeface="Times New Roman" panose="02020603050405020304" pitchFamily="18" charset="0"/>
              </a:rPr>
              <a:t>Organize Your Thoughts and </a:t>
            </a:r>
            <a:r>
              <a:rPr lang="en-US" b="1" dirty="0" smtClean="0">
                <a:solidFill>
                  <a:schemeClr val="accent4"/>
                </a:solidFill>
                <a:latin typeface="Times New Roman" panose="02020603050405020304" pitchFamily="18" charset="0"/>
                <a:cs typeface="Times New Roman" panose="02020603050405020304" pitchFamily="18" charset="0"/>
              </a:rPr>
              <a:t>Learn</a:t>
            </a:r>
          </a:p>
          <a:p>
            <a:pPr marL="285750" indent="-285750">
              <a:buFont typeface="Arial" panose="020B0604020202020204" pitchFamily="34" charset="0"/>
              <a:buChar char="•"/>
            </a:pPr>
            <a:endParaRPr lang="en-US" b="1" dirty="0">
              <a:solidFill>
                <a:schemeClr val="accent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accent4"/>
                </a:solidFill>
                <a:latin typeface="Times New Roman" panose="02020603050405020304" pitchFamily="18" charset="0"/>
                <a:cs typeface="Times New Roman" panose="02020603050405020304" pitchFamily="18" charset="0"/>
              </a:rPr>
              <a:t>Tell Your </a:t>
            </a:r>
            <a:r>
              <a:rPr lang="en-US" b="1" dirty="0" smtClean="0">
                <a:solidFill>
                  <a:schemeClr val="accent4"/>
                </a:solidFill>
                <a:latin typeface="Times New Roman" panose="02020603050405020304" pitchFamily="18" charset="0"/>
                <a:cs typeface="Times New Roman" panose="02020603050405020304" pitchFamily="18" charset="0"/>
              </a:rPr>
              <a:t>Story</a:t>
            </a:r>
          </a:p>
          <a:p>
            <a:pPr marL="285750" indent="-285750">
              <a:buFont typeface="Arial" panose="020B0604020202020204" pitchFamily="34" charset="0"/>
              <a:buChar char="•"/>
            </a:pPr>
            <a:endParaRPr lang="en-US" b="1" dirty="0">
              <a:solidFill>
                <a:schemeClr val="accent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accent4"/>
                </a:solidFill>
                <a:latin typeface="Times New Roman" panose="02020603050405020304" pitchFamily="18" charset="0"/>
                <a:cs typeface="Times New Roman" panose="02020603050405020304" pitchFamily="18" charset="0"/>
              </a:rPr>
              <a:t>Meet New </a:t>
            </a:r>
            <a:r>
              <a:rPr lang="en-US" b="1" dirty="0" smtClean="0">
                <a:solidFill>
                  <a:schemeClr val="accent4"/>
                </a:solidFill>
                <a:latin typeface="Times New Roman" panose="02020603050405020304" pitchFamily="18" charset="0"/>
                <a:cs typeface="Times New Roman" panose="02020603050405020304" pitchFamily="18" charset="0"/>
              </a:rPr>
              <a:t>People</a:t>
            </a:r>
          </a:p>
          <a:p>
            <a:pPr marL="285750" indent="-285750">
              <a:buFont typeface="Arial" panose="020B0604020202020204" pitchFamily="34" charset="0"/>
              <a:buChar char="•"/>
            </a:pPr>
            <a:endParaRPr lang="en-US" b="1" dirty="0">
              <a:solidFill>
                <a:schemeClr val="accent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accent4"/>
                </a:solidFill>
                <a:latin typeface="Times New Roman" panose="02020603050405020304" pitchFamily="18" charset="0"/>
                <a:cs typeface="Times New Roman" panose="02020603050405020304" pitchFamily="18" charset="0"/>
              </a:rPr>
              <a:t>Stand </a:t>
            </a:r>
            <a:r>
              <a:rPr lang="en-US" b="1" dirty="0" smtClean="0">
                <a:solidFill>
                  <a:schemeClr val="accent4"/>
                </a:solidFill>
                <a:latin typeface="Times New Roman" panose="02020603050405020304" pitchFamily="18" charset="0"/>
                <a:cs typeface="Times New Roman" panose="02020603050405020304" pitchFamily="18" charset="0"/>
              </a:rPr>
              <a:t>Out</a:t>
            </a:r>
            <a:endParaRPr lang="en-US" b="1" dirty="0">
              <a:solidFill>
                <a:schemeClr val="accent4"/>
              </a:solidFill>
              <a:latin typeface="Times New Roman" panose="02020603050405020304" pitchFamily="18" charset="0"/>
              <a:cs typeface="Times New Roman" panose="02020603050405020304" pitchFamily="18" charset="0"/>
            </a:endParaRPr>
          </a:p>
        </p:txBody>
      </p:sp>
      <p:sp>
        <p:nvSpPr>
          <p:cNvPr id="5" name="Round Diagonal Corner Rectangle 4"/>
          <p:cNvSpPr/>
          <p:nvPr/>
        </p:nvSpPr>
        <p:spPr>
          <a:xfrm>
            <a:off x="1252125" y="738346"/>
            <a:ext cx="4721955" cy="710193"/>
          </a:xfrm>
          <a:prstGeom prst="round2Diag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341120" y="829056"/>
            <a:ext cx="4632960" cy="461665"/>
          </a:xfrm>
          <a:prstGeom prst="rect">
            <a:avLst/>
          </a:prstGeom>
          <a:noFill/>
        </p:spPr>
        <p:txBody>
          <a:bodyPr wrap="square" rtlCol="0">
            <a:spAutoFit/>
          </a:bodyPr>
          <a:lstStyle/>
          <a:p>
            <a:r>
              <a:rPr lang="en-US" sz="2400" b="1" dirty="0">
                <a:solidFill>
                  <a:schemeClr val="bg1"/>
                </a:solidFill>
                <a:latin typeface="Agency FB" panose="020B0503020202020204" pitchFamily="34" charset="0"/>
              </a:rPr>
              <a:t>REASONS WHY YOU SHOULD </a:t>
            </a:r>
            <a:r>
              <a:rPr lang="en-US" sz="2400" b="1" dirty="0" smtClean="0">
                <a:solidFill>
                  <a:schemeClr val="bg1"/>
                </a:solidFill>
                <a:latin typeface="Agency FB" panose="020B0503020202020204" pitchFamily="34" charset="0"/>
              </a:rPr>
              <a:t>START </a:t>
            </a:r>
            <a:r>
              <a:rPr lang="en-US" sz="2400" b="1" dirty="0">
                <a:solidFill>
                  <a:schemeClr val="bg1"/>
                </a:solidFill>
                <a:latin typeface="Agency FB" panose="020B0503020202020204" pitchFamily="34" charset="0"/>
              </a:rPr>
              <a:t>A BLOG</a:t>
            </a:r>
            <a:endParaRPr lang="en-US" sz="2400"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33899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Callout 8"/>
          <p:cNvSpPr/>
          <p:nvPr/>
        </p:nvSpPr>
        <p:spPr>
          <a:xfrm rot="276388">
            <a:off x="841248" y="1924471"/>
            <a:ext cx="3633216" cy="3133344"/>
          </a:xfrm>
          <a:prstGeom prst="cloudCallou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5376672" y="1840992"/>
            <a:ext cx="5242560" cy="3986784"/>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424928" y="1475231"/>
            <a:ext cx="1548384" cy="1015663"/>
          </a:xfrm>
          <a:prstGeom prst="rect">
            <a:avLst/>
          </a:prstGeom>
          <a:noFill/>
        </p:spPr>
        <p:txBody>
          <a:bodyPr wrap="square" rtlCol="0">
            <a:spAutoFit/>
          </a:bodyPr>
          <a:lstStyle/>
          <a:p>
            <a:r>
              <a:rPr lang="en-US" sz="6000" b="1" dirty="0" smtClean="0">
                <a:solidFill>
                  <a:schemeClr val="accent4"/>
                </a:solidFill>
              </a:rPr>
              <a:t>….</a:t>
            </a:r>
            <a:endParaRPr lang="en-US" sz="6000" b="1" dirty="0">
              <a:solidFill>
                <a:schemeClr val="accent4"/>
              </a:solidFill>
            </a:endParaRPr>
          </a:p>
        </p:txBody>
      </p:sp>
      <p:sp>
        <p:nvSpPr>
          <p:cNvPr id="4" name="Round Diagonal Corner Rectangle 3"/>
          <p:cNvSpPr/>
          <p:nvPr/>
        </p:nvSpPr>
        <p:spPr>
          <a:xfrm>
            <a:off x="1048512" y="872458"/>
            <a:ext cx="6205728" cy="710193"/>
          </a:xfrm>
          <a:prstGeom prst="round2Diag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133856" y="921233"/>
            <a:ext cx="6681216" cy="523220"/>
          </a:xfrm>
          <a:prstGeom prst="rect">
            <a:avLst/>
          </a:prstGeom>
          <a:noFill/>
        </p:spPr>
        <p:txBody>
          <a:bodyPr wrap="square" rtlCol="0">
            <a:spAutoFit/>
          </a:bodyPr>
          <a:lstStyle/>
          <a:p>
            <a:r>
              <a:rPr lang="en-US" sz="2800" b="1" dirty="0" smtClean="0">
                <a:solidFill>
                  <a:schemeClr val="bg1"/>
                </a:solidFill>
                <a:latin typeface="Agency FB" panose="020B0503020202020204" pitchFamily="34" charset="0"/>
              </a:rPr>
              <a:t>REASONS WHY YOU SHOULD NOT START A BLOG</a:t>
            </a:r>
            <a:endParaRPr lang="en-US" sz="2800" b="1" dirty="0">
              <a:solidFill>
                <a:schemeClr val="bg1"/>
              </a:solidFill>
              <a:latin typeface="Agency FB" panose="020B0503020202020204" pitchFamily="34" charset="0"/>
            </a:endParaRPr>
          </a:p>
        </p:txBody>
      </p:sp>
      <p:sp>
        <p:nvSpPr>
          <p:cNvPr id="7" name="TextBox 6"/>
          <p:cNvSpPr txBox="1"/>
          <p:nvPr/>
        </p:nvSpPr>
        <p:spPr>
          <a:xfrm>
            <a:off x="6120384" y="2818721"/>
            <a:ext cx="3755136" cy="2031325"/>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Money.</a:t>
            </a: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Notoriety.</a:t>
            </a: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Defamation.</a:t>
            </a: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Fraud.</a:t>
            </a:r>
            <a:endParaRPr lang="en-US" b="1" dirty="0">
              <a:solidFill>
                <a:schemeClr val="accent4"/>
              </a:solidFill>
              <a:latin typeface="Times New Roman" panose="02020603050405020304" pitchFamily="18" charset="0"/>
            </a:endParaRPr>
          </a:p>
        </p:txBody>
      </p:sp>
      <p:sp>
        <p:nvSpPr>
          <p:cNvPr id="8" name="TextBox 7"/>
          <p:cNvSpPr txBox="1"/>
          <p:nvPr/>
        </p:nvSpPr>
        <p:spPr>
          <a:xfrm>
            <a:off x="1402080" y="2490894"/>
            <a:ext cx="2950464" cy="2031325"/>
          </a:xfrm>
          <a:prstGeom prst="rect">
            <a:avLst/>
          </a:prstGeom>
          <a:noFill/>
        </p:spPr>
        <p:txBody>
          <a:bodyPr wrap="square" rtlCol="0">
            <a:spAutoFit/>
          </a:bodyPr>
          <a:lstStyle/>
          <a:p>
            <a:r>
              <a:rPr lang="en-US" b="1" dirty="0" smtClean="0">
                <a:solidFill>
                  <a:schemeClr val="bg1"/>
                </a:solidFill>
                <a:latin typeface="Lucida Calligraphy" panose="03010101010101010101" pitchFamily="66" charset="0"/>
              </a:rPr>
              <a:t>Do not blog to make a profit,</a:t>
            </a:r>
            <a:br>
              <a:rPr lang="en-US" b="1" dirty="0" smtClean="0">
                <a:solidFill>
                  <a:schemeClr val="bg1"/>
                </a:solidFill>
                <a:latin typeface="Lucida Calligraphy" panose="03010101010101010101" pitchFamily="66" charset="0"/>
              </a:rPr>
            </a:br>
            <a:r>
              <a:rPr lang="en-US" b="1" dirty="0" smtClean="0">
                <a:solidFill>
                  <a:schemeClr val="bg1"/>
                </a:solidFill>
                <a:latin typeface="Lucida Calligraphy" panose="03010101010101010101" pitchFamily="66" charset="0"/>
              </a:rPr>
              <a:t>Blog to make a difference.</a:t>
            </a:r>
          </a:p>
          <a:p>
            <a:endParaRPr lang="en-US" b="1" dirty="0">
              <a:solidFill>
                <a:schemeClr val="bg1"/>
              </a:solidFill>
              <a:latin typeface="Lucida Calligraphy" panose="03010101010101010101" pitchFamily="66" charset="0"/>
            </a:endParaRPr>
          </a:p>
          <a:p>
            <a:r>
              <a:rPr lang="en-US" b="1" i="1" dirty="0">
                <a:solidFill>
                  <a:schemeClr val="bg1"/>
                </a:solidFill>
                <a:latin typeface="Lucida Calligraphy" panose="03010101010101010101" pitchFamily="66" charset="0"/>
              </a:rPr>
              <a:t>No passion?</a:t>
            </a:r>
            <a:br>
              <a:rPr lang="en-US" b="1" i="1" dirty="0">
                <a:solidFill>
                  <a:schemeClr val="bg1"/>
                </a:solidFill>
                <a:latin typeface="Lucida Calligraphy" panose="03010101010101010101" pitchFamily="66" charset="0"/>
              </a:rPr>
            </a:br>
            <a:r>
              <a:rPr lang="en-US" b="1" i="1" dirty="0">
                <a:solidFill>
                  <a:schemeClr val="bg1"/>
                </a:solidFill>
                <a:latin typeface="Lucida Calligraphy" panose="03010101010101010101" pitchFamily="66" charset="0"/>
              </a:rPr>
              <a:t>Don’t do it</a:t>
            </a:r>
            <a:r>
              <a:rPr lang="en-US" b="1" i="1" dirty="0" smtClean="0">
                <a:solidFill>
                  <a:schemeClr val="bg1"/>
                </a:solidFill>
                <a:latin typeface="Lucida Calligraphy" panose="03010101010101010101" pitchFamily="66" charset="0"/>
              </a:rPr>
              <a:t>!</a:t>
            </a:r>
            <a:endParaRPr lang="en-US" b="1" i="1" dirty="0">
              <a:solidFill>
                <a:schemeClr val="bg1"/>
              </a:solidFill>
              <a:latin typeface="Lucida Calligraphy" panose="03010101010101010101" pitchFamily="66" charset="0"/>
            </a:endParaRPr>
          </a:p>
        </p:txBody>
      </p:sp>
    </p:spTree>
    <p:extLst>
      <p:ext uri="{BB962C8B-B14F-4D97-AF65-F5344CB8AC3E}">
        <p14:creationId xmlns:p14="http://schemas.microsoft.com/office/powerpoint/2010/main" val="3061182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376672" y="1840992"/>
            <a:ext cx="5242560" cy="3986784"/>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424928" y="1475231"/>
            <a:ext cx="1548384" cy="1015663"/>
          </a:xfrm>
          <a:prstGeom prst="rect">
            <a:avLst/>
          </a:prstGeom>
          <a:noFill/>
        </p:spPr>
        <p:txBody>
          <a:bodyPr wrap="square" rtlCol="0">
            <a:spAutoFit/>
          </a:bodyPr>
          <a:lstStyle/>
          <a:p>
            <a:r>
              <a:rPr lang="en-US" sz="6000" b="1" dirty="0" smtClean="0">
                <a:solidFill>
                  <a:schemeClr val="accent4"/>
                </a:solidFill>
              </a:rPr>
              <a:t>….</a:t>
            </a:r>
            <a:endParaRPr lang="en-US" sz="6000" b="1" dirty="0">
              <a:solidFill>
                <a:schemeClr val="accent4"/>
              </a:solidFill>
            </a:endParaRPr>
          </a:p>
        </p:txBody>
      </p:sp>
      <p:sp>
        <p:nvSpPr>
          <p:cNvPr id="4" name="Round Diagonal Corner Rectangle 3"/>
          <p:cNvSpPr/>
          <p:nvPr/>
        </p:nvSpPr>
        <p:spPr>
          <a:xfrm>
            <a:off x="1252125" y="872458"/>
            <a:ext cx="4526883" cy="710193"/>
          </a:xfrm>
          <a:prstGeom prst="round2Diag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14272" y="909034"/>
            <a:ext cx="4364736" cy="584775"/>
          </a:xfrm>
          <a:prstGeom prst="rect">
            <a:avLst/>
          </a:prstGeom>
          <a:noFill/>
        </p:spPr>
        <p:txBody>
          <a:bodyPr wrap="square" rtlCol="0">
            <a:spAutoFit/>
          </a:bodyPr>
          <a:lstStyle/>
          <a:p>
            <a:r>
              <a:rPr lang="en-US" sz="3200" b="1" dirty="0" smtClean="0">
                <a:solidFill>
                  <a:schemeClr val="bg1"/>
                </a:solidFill>
                <a:latin typeface="Agency FB" panose="020B0503020202020204" pitchFamily="34" charset="0"/>
              </a:rPr>
              <a:t>HOW TO MONETIZE YOUR BLOG</a:t>
            </a:r>
            <a:endParaRPr lang="en-US" sz="3200" b="1" dirty="0">
              <a:solidFill>
                <a:schemeClr val="bg1"/>
              </a:solidFill>
              <a:latin typeface="Agency FB" panose="020B0503020202020204" pitchFamily="34" charset="0"/>
            </a:endParaRPr>
          </a:p>
        </p:txBody>
      </p:sp>
      <p:sp>
        <p:nvSpPr>
          <p:cNvPr id="6" name="TextBox 5"/>
          <p:cNvSpPr txBox="1"/>
          <p:nvPr/>
        </p:nvSpPr>
        <p:spPr>
          <a:xfrm>
            <a:off x="5779008" y="2625006"/>
            <a:ext cx="4547616" cy="286232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Placement of Adverts.</a:t>
            </a:r>
          </a:p>
          <a:p>
            <a:pPr marL="285750" indent="-285750">
              <a:buFont typeface="Wingdings" panose="05000000000000000000" pitchFamily="2" charset="2"/>
              <a:buChar char="q"/>
            </a:pP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Promoting media files and products.</a:t>
            </a:r>
          </a:p>
          <a:p>
            <a:pPr marL="285750" indent="-285750">
              <a:buFont typeface="Wingdings" panose="05000000000000000000" pitchFamily="2" charset="2"/>
              <a:buChar char="q"/>
            </a:pP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Sale of Media files and products.</a:t>
            </a: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Offering Service.</a:t>
            </a: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r>
              <a:rPr lang="en-US" b="1" dirty="0">
                <a:solidFill>
                  <a:schemeClr val="accent4"/>
                </a:solidFill>
                <a:latin typeface="Times New Roman" panose="02020603050405020304" pitchFamily="18" charset="0"/>
              </a:rPr>
              <a:t>Google </a:t>
            </a:r>
            <a:r>
              <a:rPr lang="en-US" b="1" dirty="0" err="1">
                <a:solidFill>
                  <a:schemeClr val="accent4"/>
                </a:solidFill>
                <a:latin typeface="Times New Roman" panose="02020603050405020304" pitchFamily="18" charset="0"/>
              </a:rPr>
              <a:t>Adsense</a:t>
            </a: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endParaRPr lang="en-US" dirty="0"/>
          </a:p>
        </p:txBody>
      </p:sp>
      <p:sp>
        <p:nvSpPr>
          <p:cNvPr id="12" name="TextBox 11"/>
          <p:cNvSpPr txBox="1"/>
          <p:nvPr/>
        </p:nvSpPr>
        <p:spPr>
          <a:xfrm>
            <a:off x="914400" y="2490894"/>
            <a:ext cx="4066674" cy="3970318"/>
          </a:xfrm>
          <a:prstGeom prst="rect">
            <a:avLst/>
          </a:prstGeom>
          <a:noFill/>
        </p:spPr>
        <p:txBody>
          <a:bodyPr wrap="square" rtlCol="0">
            <a:spAutoFit/>
          </a:bodyPr>
          <a:lstStyle/>
          <a:p>
            <a:r>
              <a:rPr lang="en-US" b="1" dirty="0"/>
              <a:t>Monetize with CPC or CPM </a:t>
            </a:r>
            <a:r>
              <a:rPr lang="en-US" b="1" dirty="0" smtClean="0"/>
              <a:t>Ads</a:t>
            </a:r>
          </a:p>
          <a:p>
            <a:r>
              <a:rPr lang="en-US" b="1" dirty="0"/>
              <a:t>Sell Private Ads</a:t>
            </a:r>
          </a:p>
          <a:p>
            <a:r>
              <a:rPr lang="en-US" b="1" dirty="0" smtClean="0"/>
              <a:t>Affiliate </a:t>
            </a:r>
            <a:r>
              <a:rPr lang="en-US" b="1" dirty="0" err="1" smtClean="0"/>
              <a:t>Marketting</a:t>
            </a:r>
            <a:endParaRPr lang="en-US" b="1" dirty="0"/>
          </a:p>
          <a:p>
            <a:r>
              <a:rPr lang="en-US" b="1" dirty="0"/>
              <a:t>Sell Digital Products</a:t>
            </a:r>
          </a:p>
          <a:p>
            <a:r>
              <a:rPr lang="en-US" b="1" dirty="0"/>
              <a:t>Sell Memberships</a:t>
            </a:r>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a:p>
        </p:txBody>
      </p:sp>
    </p:spTree>
    <p:extLst>
      <p:ext uri="{BB962C8B-B14F-4D97-AF65-F5344CB8AC3E}">
        <p14:creationId xmlns:p14="http://schemas.microsoft.com/office/powerpoint/2010/main" val="3594498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rot="276388">
            <a:off x="3158978" y="-118649"/>
            <a:ext cx="7250798" cy="6418583"/>
          </a:xfrm>
          <a:prstGeom prst="cloudCallou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263991" y="928511"/>
            <a:ext cx="5040772" cy="4324261"/>
          </a:xfrm>
          <a:prstGeom prst="rect">
            <a:avLst/>
          </a:prstGeom>
          <a:noFill/>
        </p:spPr>
        <p:txBody>
          <a:bodyPr wrap="square" rtlCol="0">
            <a:spAutoFit/>
          </a:bodyPr>
          <a:lstStyle/>
          <a:p>
            <a:r>
              <a:rPr lang="en-US" sz="2500" b="1" dirty="0">
                <a:solidFill>
                  <a:schemeClr val="bg1"/>
                </a:solidFill>
                <a:latin typeface="Agency FB" panose="020B0503020202020204" pitchFamily="34" charset="0"/>
              </a:rPr>
              <a:t>One of the most common ways bloggers make money is through placing ads on their site. There are two popular types of ads: CPC/PPC Ads: Cost per click (also called pay per click) ads are usually banners that you place in your content or sidebar. Each time a reader clicks on the ad, you are paid for that click</a:t>
            </a:r>
            <a:r>
              <a:rPr lang="en-US" sz="2500" b="1" dirty="0" smtClean="0">
                <a:solidFill>
                  <a:schemeClr val="bg1"/>
                </a:solidFill>
                <a:latin typeface="Agency FB" panose="020B0503020202020204" pitchFamily="34" charset="0"/>
              </a:rPr>
              <a:t>. </a:t>
            </a:r>
            <a:r>
              <a:rPr lang="en-US" sz="2500" b="1" dirty="0">
                <a:solidFill>
                  <a:schemeClr val="bg1"/>
                </a:solidFill>
                <a:latin typeface="Agency FB" panose="020B0503020202020204" pitchFamily="34" charset="0"/>
              </a:rPr>
              <a:t>CPM Ads: CPM Ads, or “cost per 1,000 impressions,” are ads that pay you a fixed amount of money based on how many people view your ad</a:t>
            </a:r>
            <a:r>
              <a:rPr lang="en-US" sz="2500" b="1" dirty="0" smtClean="0">
                <a:solidFill>
                  <a:schemeClr val="bg1"/>
                </a:solidFill>
                <a:latin typeface="Agency FB" panose="020B0503020202020204" pitchFamily="34" charset="0"/>
              </a:rPr>
              <a:t>.</a:t>
            </a:r>
            <a:endParaRPr lang="en-US" sz="2500"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867111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376672" y="1840992"/>
            <a:ext cx="5242560" cy="3986784"/>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424928" y="1475231"/>
            <a:ext cx="1548384" cy="1015663"/>
          </a:xfrm>
          <a:prstGeom prst="rect">
            <a:avLst/>
          </a:prstGeom>
          <a:noFill/>
        </p:spPr>
        <p:txBody>
          <a:bodyPr wrap="square" rtlCol="0">
            <a:spAutoFit/>
          </a:bodyPr>
          <a:lstStyle/>
          <a:p>
            <a:r>
              <a:rPr lang="en-US" sz="6000" b="1" dirty="0" smtClean="0">
                <a:solidFill>
                  <a:schemeClr val="accent4"/>
                </a:solidFill>
              </a:rPr>
              <a:t>….</a:t>
            </a:r>
            <a:endParaRPr lang="en-US" sz="6000" b="1" dirty="0">
              <a:solidFill>
                <a:schemeClr val="accent4"/>
              </a:solidFill>
            </a:endParaRPr>
          </a:p>
        </p:txBody>
      </p:sp>
      <p:sp>
        <p:nvSpPr>
          <p:cNvPr id="4" name="Round Diagonal Corner Rectangle 3"/>
          <p:cNvSpPr/>
          <p:nvPr/>
        </p:nvSpPr>
        <p:spPr>
          <a:xfrm>
            <a:off x="1252125" y="872459"/>
            <a:ext cx="5490051" cy="773461"/>
          </a:xfrm>
          <a:prstGeom prst="round2Diag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02080" y="1024128"/>
            <a:ext cx="5766816" cy="523220"/>
          </a:xfrm>
          <a:prstGeom prst="rect">
            <a:avLst/>
          </a:prstGeom>
          <a:noFill/>
        </p:spPr>
        <p:txBody>
          <a:bodyPr wrap="square" rtlCol="0">
            <a:spAutoFit/>
          </a:bodyPr>
          <a:lstStyle/>
          <a:p>
            <a:r>
              <a:rPr lang="en-US" sz="2800" b="1" dirty="0" smtClean="0">
                <a:solidFill>
                  <a:schemeClr val="bg1"/>
                </a:solidFill>
                <a:latin typeface="Agency FB" panose="020B0503020202020204" pitchFamily="34" charset="0"/>
              </a:rPr>
              <a:t>HOW TO BECOME A SUCCESSFUL BLOGGER</a:t>
            </a:r>
            <a:endParaRPr lang="en-US" sz="2800" b="1" dirty="0">
              <a:solidFill>
                <a:schemeClr val="bg1"/>
              </a:solidFill>
              <a:latin typeface="Agency FB" panose="020B0503020202020204" pitchFamily="34" charset="0"/>
            </a:endParaRPr>
          </a:p>
        </p:txBody>
      </p:sp>
      <p:sp>
        <p:nvSpPr>
          <p:cNvPr id="6" name="TextBox 5"/>
          <p:cNvSpPr txBox="1"/>
          <p:nvPr/>
        </p:nvSpPr>
        <p:spPr>
          <a:xfrm>
            <a:off x="5925312" y="2653116"/>
            <a:ext cx="3742944" cy="286232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Be Passionate.</a:t>
            </a: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r>
              <a:rPr lang="en-US" b="1" dirty="0">
                <a:solidFill>
                  <a:schemeClr val="accent4"/>
                </a:solidFill>
                <a:latin typeface="Times New Roman" panose="02020603050405020304" pitchFamily="18" charset="0"/>
              </a:rPr>
              <a:t>Keep Learning</a:t>
            </a:r>
            <a:r>
              <a:rPr lang="en-US" b="1" dirty="0" smtClean="0">
                <a:solidFill>
                  <a:schemeClr val="accent4"/>
                </a:solidFill>
                <a:latin typeface="Times New Roman" panose="02020603050405020304" pitchFamily="18" charset="0"/>
              </a:rPr>
              <a:t>.</a:t>
            </a:r>
          </a:p>
          <a:p>
            <a:pPr marL="285750" indent="-285750">
              <a:buFont typeface="Wingdings" panose="05000000000000000000" pitchFamily="2" charset="2"/>
              <a:buChar char="q"/>
            </a:pP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Engage your Audience.</a:t>
            </a:r>
            <a:endParaRPr lang="en-US" b="1" dirty="0">
              <a:solidFill>
                <a:schemeClr val="accent4"/>
              </a:solidFill>
              <a:latin typeface="Times New Roman" panose="02020603050405020304" pitchFamily="18" charset="0"/>
            </a:endParaRPr>
          </a:p>
          <a:p>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Invest.</a:t>
            </a: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Take Risks.</a:t>
            </a: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965873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376672" y="1840992"/>
            <a:ext cx="5242560" cy="3986784"/>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424928" y="1475231"/>
            <a:ext cx="1548384" cy="1015663"/>
          </a:xfrm>
          <a:prstGeom prst="rect">
            <a:avLst/>
          </a:prstGeom>
          <a:noFill/>
        </p:spPr>
        <p:txBody>
          <a:bodyPr wrap="square" rtlCol="0">
            <a:spAutoFit/>
          </a:bodyPr>
          <a:lstStyle/>
          <a:p>
            <a:r>
              <a:rPr lang="en-US" sz="6000" b="1" dirty="0" smtClean="0">
                <a:solidFill>
                  <a:schemeClr val="accent4"/>
                </a:solidFill>
              </a:rPr>
              <a:t>….</a:t>
            </a:r>
            <a:endParaRPr lang="en-US" sz="6000" b="1" dirty="0">
              <a:solidFill>
                <a:schemeClr val="accent4"/>
              </a:solidFill>
            </a:endParaRPr>
          </a:p>
        </p:txBody>
      </p:sp>
      <p:sp>
        <p:nvSpPr>
          <p:cNvPr id="4" name="Round Diagonal Corner Rectangle 3"/>
          <p:cNvSpPr/>
          <p:nvPr/>
        </p:nvSpPr>
        <p:spPr>
          <a:xfrm>
            <a:off x="1252125" y="872458"/>
            <a:ext cx="4124547" cy="710193"/>
          </a:xfrm>
          <a:prstGeom prst="round2Diag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89888" y="921226"/>
            <a:ext cx="3852672" cy="584775"/>
          </a:xfrm>
          <a:prstGeom prst="rect">
            <a:avLst/>
          </a:prstGeom>
          <a:noFill/>
        </p:spPr>
        <p:txBody>
          <a:bodyPr wrap="square" rtlCol="0">
            <a:spAutoFit/>
          </a:bodyPr>
          <a:lstStyle/>
          <a:p>
            <a:r>
              <a:rPr lang="en-US" sz="3200" b="1" dirty="0" smtClean="0">
                <a:solidFill>
                  <a:schemeClr val="bg1"/>
                </a:solidFill>
                <a:latin typeface="Agency FB" panose="020B0503020202020204" pitchFamily="34" charset="0"/>
              </a:rPr>
              <a:t>ADDITIONAL INFORMATION</a:t>
            </a:r>
            <a:endParaRPr lang="en-US" sz="3200"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07941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55392" y="2214342"/>
            <a:ext cx="6412991" cy="1200329"/>
          </a:xfrm>
          <a:prstGeom prst="rect">
            <a:avLst/>
          </a:prstGeom>
          <a:noFill/>
        </p:spPr>
        <p:txBody>
          <a:bodyPr wrap="square" lIns="91440" tIns="45720" rIns="91440" bIns="45720">
            <a:spAutoFit/>
          </a:bodyPr>
          <a:lstStyle/>
          <a:p>
            <a:pPr algn="ctr"/>
            <a:r>
              <a:rPr lang="en-US" sz="7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Stencil" panose="040409050D0802020404" pitchFamily="82" charset="0"/>
                <a:cs typeface="Andalus" panose="02020603050405020304" pitchFamily="18" charset="-78"/>
              </a:rPr>
              <a:t>BLOGGING 101</a:t>
            </a:r>
            <a:endParaRPr lang="en-US"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Stencil" panose="040409050D0802020404" pitchFamily="82" charset="0"/>
            </a:endParaRPr>
          </a:p>
        </p:txBody>
      </p:sp>
      <p:sp>
        <p:nvSpPr>
          <p:cNvPr id="10" name="TextBox 9"/>
          <p:cNvSpPr txBox="1"/>
          <p:nvPr/>
        </p:nvSpPr>
        <p:spPr>
          <a:xfrm>
            <a:off x="6388608" y="4937760"/>
            <a:ext cx="3462528" cy="507831"/>
          </a:xfrm>
          <a:prstGeom prst="rect">
            <a:avLst/>
          </a:prstGeom>
          <a:noFill/>
        </p:spPr>
        <p:txBody>
          <a:bodyPr wrap="square" rtlCol="0">
            <a:spAutoFit/>
          </a:bodyPr>
          <a:lstStyle/>
          <a:p>
            <a:r>
              <a:rPr lang="en-US" sz="2700" b="1" i="1" dirty="0" smtClean="0">
                <a:solidFill>
                  <a:srgbClr val="C00000"/>
                </a:solidFill>
                <a:latin typeface="Lucida Calligraphy" panose="03010101010101010101" pitchFamily="66" charset="0"/>
              </a:rPr>
              <a:t>Michael  Okereke</a:t>
            </a:r>
            <a:endParaRPr lang="en-US" sz="2700" b="1" i="1" dirty="0">
              <a:solidFill>
                <a:srgbClr val="C00000"/>
              </a:solidFill>
              <a:latin typeface="Lucida Calligraphy" panose="03010101010101010101" pitchFamily="66" charset="0"/>
            </a:endParaRPr>
          </a:p>
        </p:txBody>
      </p:sp>
    </p:spTree>
    <p:extLst>
      <p:ext uri="{BB962C8B-B14F-4D97-AF65-F5344CB8AC3E}">
        <p14:creationId xmlns:p14="http://schemas.microsoft.com/office/powerpoint/2010/main" val="1200730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517" y="0"/>
            <a:ext cx="8843210" cy="6858000"/>
          </a:xfrm>
          <a:prstGeom prst="rect">
            <a:avLst/>
          </a:prstGeom>
        </p:spPr>
      </p:pic>
    </p:spTree>
    <p:extLst>
      <p:ext uri="{BB962C8B-B14F-4D97-AF65-F5344CB8AC3E}">
        <p14:creationId xmlns:p14="http://schemas.microsoft.com/office/powerpoint/2010/main" val="4182692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463" y="0"/>
            <a:ext cx="8205537" cy="6858000"/>
          </a:xfrm>
          <a:prstGeom prst="rect">
            <a:avLst/>
          </a:prstGeom>
        </p:spPr>
      </p:pic>
    </p:spTree>
    <p:extLst>
      <p:ext uri="{BB962C8B-B14F-4D97-AF65-F5344CB8AC3E}">
        <p14:creationId xmlns:p14="http://schemas.microsoft.com/office/powerpoint/2010/main" val="1577763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737" y="-497504"/>
            <a:ext cx="8963526" cy="7355504"/>
          </a:xfrm>
          <a:prstGeom prst="rect">
            <a:avLst/>
          </a:prstGeom>
        </p:spPr>
      </p:pic>
    </p:spTree>
    <p:extLst>
      <p:ext uri="{BB962C8B-B14F-4D97-AF65-F5344CB8AC3E}">
        <p14:creationId xmlns:p14="http://schemas.microsoft.com/office/powerpoint/2010/main" val="597647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641" y="0"/>
            <a:ext cx="8482264" cy="6858000"/>
          </a:xfrm>
          <a:prstGeom prst="rect">
            <a:avLst/>
          </a:prstGeom>
        </p:spPr>
      </p:pic>
    </p:spTree>
    <p:extLst>
      <p:ext uri="{BB962C8B-B14F-4D97-AF65-F5344CB8AC3E}">
        <p14:creationId xmlns:p14="http://schemas.microsoft.com/office/powerpoint/2010/main" val="117888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337" y="0"/>
            <a:ext cx="8506326" cy="6858000"/>
          </a:xfrm>
          <a:prstGeom prst="rect">
            <a:avLst/>
          </a:prstGeom>
        </p:spPr>
      </p:pic>
    </p:spTree>
    <p:extLst>
      <p:ext uri="{BB962C8B-B14F-4D97-AF65-F5344CB8AC3E}">
        <p14:creationId xmlns:p14="http://schemas.microsoft.com/office/powerpoint/2010/main" val="2417763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0"/>
            <a:ext cx="7976937" cy="6858000"/>
          </a:xfrm>
          <a:prstGeom prst="rect">
            <a:avLst/>
          </a:prstGeom>
        </p:spPr>
      </p:pic>
      <p:sp>
        <p:nvSpPr>
          <p:cNvPr id="10" name="TextBox 9"/>
          <p:cNvSpPr txBox="1"/>
          <p:nvPr/>
        </p:nvSpPr>
        <p:spPr>
          <a:xfrm>
            <a:off x="9095873" y="4884820"/>
            <a:ext cx="2891589" cy="646331"/>
          </a:xfrm>
          <a:prstGeom prst="rect">
            <a:avLst/>
          </a:prstGeom>
          <a:noFill/>
        </p:spPr>
        <p:txBody>
          <a:bodyPr wrap="square" rtlCol="0">
            <a:spAutoFit/>
          </a:bodyPr>
          <a:lstStyle/>
          <a:p>
            <a:r>
              <a:rPr lang="en-US" dirty="0" smtClean="0">
                <a:hlinkClick r:id="rId3" action="ppaction://hlinkfile"/>
              </a:rPr>
              <a:t>TOP TEN HIGHEST EARNING BLOGS</a:t>
            </a:r>
            <a:endParaRPr lang="en-US" dirty="0"/>
          </a:p>
        </p:txBody>
      </p:sp>
      <p:sp>
        <p:nvSpPr>
          <p:cNvPr id="11" name="TextBox 10"/>
          <p:cNvSpPr txBox="1"/>
          <p:nvPr/>
        </p:nvSpPr>
        <p:spPr>
          <a:xfrm>
            <a:off x="9633282" y="2610851"/>
            <a:ext cx="1816769" cy="1200329"/>
          </a:xfrm>
          <a:prstGeom prst="rect">
            <a:avLst/>
          </a:prstGeom>
          <a:noFill/>
        </p:spPr>
        <p:txBody>
          <a:bodyPr wrap="square" rtlCol="0">
            <a:spAutoFit/>
          </a:bodyPr>
          <a:lstStyle/>
          <a:p>
            <a:r>
              <a:rPr lang="en-US" b="1" dirty="0" smtClean="0">
                <a:solidFill>
                  <a:schemeClr val="accent4"/>
                </a:solidFill>
                <a:latin typeface="Aharoni" panose="02010803020104030203" pitchFamily="2" charset="-79"/>
                <a:cs typeface="Aharoni" panose="02010803020104030203" pitchFamily="2" charset="-79"/>
              </a:rPr>
              <a:t>Click here, and open hyperlink in browser</a:t>
            </a:r>
            <a:endParaRPr lang="en-US" b="1" dirty="0">
              <a:solidFill>
                <a:schemeClr val="accent4"/>
              </a:solidFill>
              <a:latin typeface="Aharoni" panose="02010803020104030203" pitchFamily="2" charset="-79"/>
              <a:cs typeface="Aharoni" panose="02010803020104030203" pitchFamily="2" charset="-79"/>
            </a:endParaRPr>
          </a:p>
        </p:txBody>
      </p:sp>
      <p:cxnSp>
        <p:nvCxnSpPr>
          <p:cNvPr id="13" name="Straight Arrow Connector 12"/>
          <p:cNvCxnSpPr/>
          <p:nvPr/>
        </p:nvCxnSpPr>
        <p:spPr>
          <a:xfrm>
            <a:off x="10118562" y="3874168"/>
            <a:ext cx="12031" cy="10106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51494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376672" y="1840992"/>
            <a:ext cx="5242560" cy="4291584"/>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424928" y="1475231"/>
            <a:ext cx="1548384" cy="1015663"/>
          </a:xfrm>
          <a:prstGeom prst="rect">
            <a:avLst/>
          </a:prstGeom>
          <a:noFill/>
        </p:spPr>
        <p:txBody>
          <a:bodyPr wrap="square" rtlCol="0">
            <a:spAutoFit/>
          </a:bodyPr>
          <a:lstStyle/>
          <a:p>
            <a:r>
              <a:rPr lang="en-US" sz="6000" b="1" dirty="0" smtClean="0">
                <a:solidFill>
                  <a:schemeClr val="accent4"/>
                </a:solidFill>
              </a:rPr>
              <a:t>….</a:t>
            </a:r>
            <a:endParaRPr lang="en-US" sz="6000" b="1" dirty="0">
              <a:solidFill>
                <a:schemeClr val="accent4"/>
              </a:solidFill>
            </a:endParaRPr>
          </a:p>
        </p:txBody>
      </p:sp>
      <p:sp>
        <p:nvSpPr>
          <p:cNvPr id="4" name="Round Diagonal Corner Rectangle 3"/>
          <p:cNvSpPr/>
          <p:nvPr/>
        </p:nvSpPr>
        <p:spPr>
          <a:xfrm>
            <a:off x="1252125" y="872458"/>
            <a:ext cx="3429603" cy="710193"/>
          </a:xfrm>
          <a:prstGeom prst="round2Diag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33728" y="819440"/>
            <a:ext cx="2718816" cy="830997"/>
          </a:xfrm>
          <a:prstGeom prst="rect">
            <a:avLst/>
          </a:prstGeom>
          <a:noFill/>
        </p:spPr>
        <p:txBody>
          <a:bodyPr wrap="square" rtlCol="0">
            <a:spAutoFit/>
          </a:bodyPr>
          <a:lstStyle/>
          <a:p>
            <a:r>
              <a:rPr lang="en-US" sz="4800" b="1" dirty="0" smtClean="0">
                <a:solidFill>
                  <a:schemeClr val="bg1"/>
                </a:solidFill>
                <a:latin typeface="Agency FB" panose="020B0503020202020204" pitchFamily="34" charset="0"/>
              </a:rPr>
              <a:t>RESOURCES</a:t>
            </a:r>
            <a:endParaRPr lang="en-US" sz="4800" b="1" dirty="0">
              <a:solidFill>
                <a:schemeClr val="bg1"/>
              </a:solidFill>
              <a:latin typeface="Agency FB" panose="020B0503020202020204" pitchFamily="34" charset="0"/>
            </a:endParaRPr>
          </a:p>
        </p:txBody>
      </p:sp>
      <p:sp>
        <p:nvSpPr>
          <p:cNvPr id="6" name="TextBox 5"/>
          <p:cNvSpPr txBox="1"/>
          <p:nvPr/>
        </p:nvSpPr>
        <p:spPr>
          <a:xfrm>
            <a:off x="5833872" y="2173902"/>
            <a:ext cx="4328160"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4"/>
                </a:solidFill>
                <a:latin typeface="Times New Roman" panose="02020603050405020304" pitchFamily="18" charset="0"/>
              </a:rPr>
              <a:t>Download this presentation: </a:t>
            </a:r>
            <a:r>
              <a:rPr lang="en-US" b="1" dirty="0" smtClean="0">
                <a:solidFill>
                  <a:schemeClr val="accent4"/>
                </a:solidFill>
                <a:latin typeface="Times New Roman" panose="02020603050405020304" pitchFamily="18" charset="0"/>
                <a:hlinkClick r:id="rId4"/>
              </a:rPr>
              <a:t>bit.ly/blogging101</a:t>
            </a:r>
            <a:endParaRPr lang="en-US" b="1" dirty="0" smtClean="0">
              <a:solidFill>
                <a:schemeClr val="accent4"/>
              </a:solidFill>
              <a:latin typeface="Times New Roman" panose="02020603050405020304" pitchFamily="18" charset="0"/>
            </a:endParaRPr>
          </a:p>
          <a:p>
            <a:pPr marL="285750" indent="-285750">
              <a:buFont typeface="Arial" panose="020B0604020202020204" pitchFamily="34" charset="0"/>
              <a:buChar char="•"/>
            </a:pPr>
            <a:endParaRPr lang="en-US" b="1" dirty="0">
              <a:solidFill>
                <a:schemeClr val="accent4"/>
              </a:solidFill>
              <a:latin typeface="Times New Roman" panose="02020603050405020304" pitchFamily="18" charset="0"/>
            </a:endParaRPr>
          </a:p>
          <a:p>
            <a:pPr marL="285750" indent="-285750">
              <a:buFont typeface="Arial" panose="020B0604020202020204" pitchFamily="34" charset="0"/>
              <a:buChar char="•"/>
            </a:pPr>
            <a:r>
              <a:rPr lang="en-US" b="1" dirty="0" smtClean="0">
                <a:solidFill>
                  <a:schemeClr val="accent4"/>
                </a:solidFill>
                <a:latin typeface="Times New Roman" panose="02020603050405020304" pitchFamily="18" charset="0"/>
              </a:rPr>
              <a:t>Join the Eastern Bloggers Facebook Community</a:t>
            </a:r>
            <a:r>
              <a:rPr lang="en-US" b="1" smtClean="0">
                <a:solidFill>
                  <a:schemeClr val="accent4"/>
                </a:solidFill>
                <a:latin typeface="Times New Roman" panose="02020603050405020304" pitchFamily="18" charset="0"/>
              </a:rPr>
              <a:t>: </a:t>
            </a:r>
            <a:r>
              <a:rPr lang="en-US" b="1" smtClean="0">
                <a:solidFill>
                  <a:schemeClr val="accent4"/>
                </a:solidFill>
                <a:latin typeface="Times New Roman" panose="02020603050405020304" pitchFamily="18" charset="0"/>
                <a:hlinkClick r:id="rId5"/>
              </a:rPr>
              <a:t>www.bit.ly/enbnetwork</a:t>
            </a:r>
            <a:endParaRPr lang="en-US" b="1" dirty="0" smtClean="0">
              <a:solidFill>
                <a:schemeClr val="accent4"/>
              </a:solidFill>
              <a:latin typeface="Times New Roman" panose="02020603050405020304" pitchFamily="18" charset="0"/>
            </a:endParaRPr>
          </a:p>
          <a:p>
            <a:pPr marL="285750" indent="-285750">
              <a:buFont typeface="Arial" panose="020B0604020202020204" pitchFamily="34" charset="0"/>
              <a:buChar char="•"/>
            </a:pPr>
            <a:endParaRPr lang="en-US" b="1" dirty="0">
              <a:solidFill>
                <a:schemeClr val="accent4"/>
              </a:solidFill>
              <a:latin typeface="Times New Roman" panose="02020603050405020304" pitchFamily="18" charset="0"/>
            </a:endParaRPr>
          </a:p>
          <a:p>
            <a:pPr marL="285750" indent="-285750">
              <a:buFont typeface="Arial" panose="020B0604020202020204" pitchFamily="34" charset="0"/>
              <a:buChar char="•"/>
            </a:pPr>
            <a:r>
              <a:rPr lang="en-US" b="1" dirty="0" smtClean="0">
                <a:solidFill>
                  <a:schemeClr val="accent4"/>
                </a:solidFill>
                <a:latin typeface="Times New Roman" panose="02020603050405020304" pitchFamily="18" charset="0"/>
              </a:rPr>
              <a:t>More Information about Blogging: </a:t>
            </a:r>
            <a:r>
              <a:rPr lang="en-US" b="1" dirty="0" smtClean="0">
                <a:solidFill>
                  <a:schemeClr val="accent4"/>
                </a:solidFill>
                <a:latin typeface="Times New Roman" panose="02020603050405020304" pitchFamily="18" charset="0"/>
                <a:hlinkClick r:id="rId6"/>
              </a:rPr>
              <a:t>bit.ly/</a:t>
            </a:r>
            <a:r>
              <a:rPr lang="en-US" b="1" dirty="0" err="1" smtClean="0">
                <a:solidFill>
                  <a:schemeClr val="accent4"/>
                </a:solidFill>
                <a:latin typeface="Times New Roman" panose="02020603050405020304" pitchFamily="18" charset="0"/>
                <a:hlinkClick r:id="rId6"/>
              </a:rPr>
              <a:t>moreinfoblog</a:t>
            </a:r>
            <a:endParaRPr lang="en-US" b="1" dirty="0" smtClean="0">
              <a:solidFill>
                <a:schemeClr val="accent4"/>
              </a:solidFill>
              <a:latin typeface="Times New Roman" panose="02020603050405020304" pitchFamily="18" charset="0"/>
            </a:endParaRPr>
          </a:p>
          <a:p>
            <a:pPr marL="285750" indent="-285750">
              <a:buFont typeface="Arial" panose="020B0604020202020204" pitchFamily="34" charset="0"/>
              <a:buChar char="•"/>
            </a:pPr>
            <a:endParaRPr lang="en-US" b="1" dirty="0">
              <a:solidFill>
                <a:schemeClr val="accent4"/>
              </a:solidFill>
              <a:latin typeface="Times New Roman" panose="02020603050405020304" pitchFamily="18" charset="0"/>
            </a:endParaRPr>
          </a:p>
          <a:p>
            <a:pPr marL="285750" indent="-285750">
              <a:buFont typeface="Arial" panose="020B0604020202020204" pitchFamily="34" charset="0"/>
              <a:buChar char="•"/>
            </a:pPr>
            <a:r>
              <a:rPr lang="en-US" b="1" dirty="0" smtClean="0">
                <a:solidFill>
                  <a:schemeClr val="accent4"/>
                </a:solidFill>
                <a:latin typeface="Times New Roman" panose="02020603050405020304" pitchFamily="18" charset="0"/>
              </a:rPr>
              <a:t>Follow African Hub Magazine on Twitter: </a:t>
            </a:r>
            <a:r>
              <a:rPr lang="en-US" b="1" dirty="0" smtClean="0">
                <a:solidFill>
                  <a:schemeClr val="accent4"/>
                </a:solidFill>
                <a:latin typeface="Times New Roman" panose="02020603050405020304" pitchFamily="18" charset="0"/>
                <a:hlinkClick r:id="rId7"/>
              </a:rPr>
              <a:t>bit.ly/afrihubmag</a:t>
            </a:r>
            <a:endParaRPr lang="en-US" b="1" dirty="0">
              <a:solidFill>
                <a:schemeClr val="accent4"/>
              </a:solidFill>
              <a:latin typeface="Times New Roman" panose="02020603050405020304" pitchFamily="18" charset="0"/>
            </a:endParaRPr>
          </a:p>
          <a:p>
            <a:pPr marL="285750" indent="-285750">
              <a:buFont typeface="Arial" panose="020B0604020202020204" pitchFamily="34" charset="0"/>
              <a:buChar char="•"/>
            </a:pPr>
            <a:endParaRPr lang="en-US" b="1" dirty="0">
              <a:solidFill>
                <a:schemeClr val="accent4"/>
              </a:solidFill>
              <a:latin typeface="Times New Roman" panose="02020603050405020304" pitchFamily="18" charset="0"/>
            </a:endParaRPr>
          </a:p>
          <a:p>
            <a:pPr marL="285750" indent="-285750">
              <a:buFont typeface="Arial" panose="020B0604020202020204" pitchFamily="34" charset="0"/>
              <a:buChar char="•"/>
            </a:pPr>
            <a:r>
              <a:rPr lang="en-US" b="1" dirty="0" smtClean="0">
                <a:solidFill>
                  <a:schemeClr val="accent4"/>
                </a:solidFill>
                <a:latin typeface="Times New Roman" panose="02020603050405020304" pitchFamily="18" charset="0"/>
              </a:rPr>
              <a:t>Download video tutorials: </a:t>
            </a:r>
            <a:r>
              <a:rPr lang="en-US" b="1" dirty="0" smtClean="0">
                <a:solidFill>
                  <a:schemeClr val="accent4"/>
                </a:solidFill>
                <a:latin typeface="Times New Roman" panose="02020603050405020304" pitchFamily="18" charset="0"/>
                <a:hlinkClick r:id="rId8"/>
              </a:rPr>
              <a:t>bit.ly/</a:t>
            </a:r>
            <a:r>
              <a:rPr lang="en-US" b="1" dirty="0" err="1" smtClean="0">
                <a:solidFill>
                  <a:schemeClr val="accent4"/>
                </a:solidFill>
                <a:latin typeface="Times New Roman" panose="02020603050405020304" pitchFamily="18" charset="0"/>
                <a:hlinkClick r:id="rId8"/>
              </a:rPr>
              <a:t>stardgit</a:t>
            </a:r>
            <a:endParaRPr lang="en-US" b="1" dirty="0">
              <a:solidFill>
                <a:schemeClr val="accent4"/>
              </a:solidFill>
              <a:latin typeface="Times New Roman" panose="020206030504050203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70882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1872" y="597408"/>
            <a:ext cx="5925312" cy="5355312"/>
          </a:xfrm>
          <a:prstGeom prst="rect">
            <a:avLst/>
          </a:prstGeom>
        </p:spPr>
        <p:txBody>
          <a:bodyPr wrap="square">
            <a:spAutoFit/>
          </a:bodyPr>
          <a:lstStyle/>
          <a:p>
            <a:pPr>
              <a:buFont typeface="+mj-lt"/>
              <a:buAutoNum type="arabicPeriod"/>
            </a:pPr>
            <a:r>
              <a:rPr lang="en-US" b="1" i="0" dirty="0" smtClean="0">
                <a:solidFill>
                  <a:srgbClr val="000000"/>
                </a:solidFill>
                <a:effectLst/>
                <a:latin typeface="Times New Roman" panose="02020603050405020304" pitchFamily="18" charset="0"/>
              </a:rPr>
              <a:t>Money</a:t>
            </a:r>
            <a:r>
              <a:rPr lang="en-US" b="0" i="0" dirty="0" smtClean="0">
                <a:solidFill>
                  <a:srgbClr val="000000"/>
                </a:solidFill>
                <a:effectLst/>
                <a:latin typeface="Times New Roman" panose="02020603050405020304" pitchFamily="18" charset="0"/>
              </a:rPr>
              <a:t>. You should not start a blog to make money. We need to get that out of the way first. If your primary objective is to replace your full-time income from blogging, forget about it. It doesn’t work that way. Do you think that Jimi Hendrix picked up his first guitar so he could “supplement his income”? No, he didn’t. Rather, he did it for the love of it, for the joy and fulfillment he received, and the income came thereafter, much later actually.</a:t>
            </a:r>
          </a:p>
          <a:p>
            <a:pPr>
              <a:buFont typeface="+mj-lt"/>
              <a:buAutoNum type="arabicPeriod"/>
            </a:pPr>
            <a:r>
              <a:rPr lang="en-US" b="1" i="0" dirty="0" smtClean="0">
                <a:solidFill>
                  <a:srgbClr val="000000"/>
                </a:solidFill>
                <a:effectLst/>
                <a:latin typeface="Times New Roman" panose="02020603050405020304" pitchFamily="18" charset="0"/>
              </a:rPr>
              <a:t>Notoriety</a:t>
            </a:r>
            <a:r>
              <a:rPr lang="en-US" b="0" i="0" dirty="0" smtClean="0">
                <a:solidFill>
                  <a:srgbClr val="000000"/>
                </a:solidFill>
                <a:effectLst/>
                <a:latin typeface="Times New Roman" panose="02020603050405020304" pitchFamily="18" charset="0"/>
              </a:rPr>
              <a:t>. Don’t plan on getting “Internet famous” right away. Not every site grows as fast as ours did, but that’s totally OK. The truth is that we kind of got lucky. We got a great domain name, we cobbled together a logo and site design that people really liked, we write fairly well, and our content connects with people in a unique way. We didn’t start this site to become “famous” though. That’d be ridiculous. Our notoriety and quick rise to “fame” came as a surprise to us, and was a result of a little luck and a lot of hard, passionate work.</a:t>
            </a:r>
          </a:p>
          <a:p>
            <a:pPr>
              <a:buFont typeface="+mj-lt"/>
              <a:buAutoNum type="arabicPeriod"/>
            </a:pPr>
            <a:r>
              <a:rPr lang="en-US" b="1" i="0" dirty="0" smtClean="0">
                <a:solidFill>
                  <a:srgbClr val="000000"/>
                </a:solidFill>
                <a:effectLst/>
                <a:latin typeface="Times New Roman" panose="02020603050405020304" pitchFamily="18" charset="0"/>
              </a:rPr>
              <a:t>Traffic</a:t>
            </a:r>
            <a:r>
              <a:rPr lang="en-US" b="0" i="0" dirty="0" smtClean="0">
                <a:solidFill>
                  <a:srgbClr val="000000"/>
                </a:solidFill>
                <a:effectLst/>
                <a:latin typeface="Times New Roman" panose="02020603050405020304" pitchFamily="18" charset="0"/>
              </a:rPr>
              <a:t>. Not all traffic is good.</a:t>
            </a:r>
            <a:endParaRPr lang="en-US" b="0" i="0" dirty="0">
              <a:solidFill>
                <a:srgbClr val="000000"/>
              </a:solidFill>
              <a:effectLst/>
              <a:latin typeface="Times New Roman" panose="02020603050405020304" pitchFamily="18" charset="0"/>
            </a:endParaRPr>
          </a:p>
        </p:txBody>
      </p:sp>
      <p:sp>
        <p:nvSpPr>
          <p:cNvPr id="3" name="TextBox 2"/>
          <p:cNvSpPr txBox="1"/>
          <p:nvPr/>
        </p:nvSpPr>
        <p:spPr>
          <a:xfrm>
            <a:off x="853440" y="1158240"/>
            <a:ext cx="3840480" cy="646331"/>
          </a:xfrm>
          <a:prstGeom prst="rect">
            <a:avLst/>
          </a:prstGeom>
          <a:noFill/>
        </p:spPr>
        <p:txBody>
          <a:bodyPr wrap="square" rtlCol="0">
            <a:spAutoFit/>
          </a:bodyPr>
          <a:lstStyle/>
          <a:p>
            <a:r>
              <a:rPr lang="en-US" dirty="0" smtClean="0"/>
              <a:t>3 REASONS WHY YOU SHOULD NOT START A BLOG</a:t>
            </a:r>
            <a:endParaRPr lang="en-US" dirty="0"/>
          </a:p>
        </p:txBody>
      </p:sp>
    </p:spTree>
    <p:extLst>
      <p:ext uri="{BB962C8B-B14F-4D97-AF65-F5344CB8AC3E}">
        <p14:creationId xmlns:p14="http://schemas.microsoft.com/office/powerpoint/2010/main" val="12931006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9761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9503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470557" y="1620102"/>
            <a:ext cx="5463255" cy="3499306"/>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Diagonal Corner Rectangle 7"/>
          <p:cNvSpPr/>
          <p:nvPr/>
        </p:nvSpPr>
        <p:spPr>
          <a:xfrm>
            <a:off x="5897277" y="701771"/>
            <a:ext cx="4479354" cy="712500"/>
          </a:xfrm>
          <a:prstGeom prst="round2Diag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85014" y="734856"/>
            <a:ext cx="4077018" cy="646331"/>
          </a:xfrm>
          <a:prstGeom prst="rect">
            <a:avLst/>
          </a:prstGeom>
          <a:noFill/>
        </p:spPr>
        <p:txBody>
          <a:bodyPr wrap="square" rtlCol="0">
            <a:spAutoFit/>
          </a:bodyPr>
          <a:lstStyle/>
          <a:p>
            <a:pPr algn="ctr"/>
            <a:r>
              <a:rPr lang="en-US" sz="3600" dirty="0" smtClean="0">
                <a:solidFill>
                  <a:schemeClr val="bg1"/>
                </a:solidFill>
                <a:latin typeface="Cooper Black" panose="0208090404030B020404" pitchFamily="18" charset="0"/>
              </a:rPr>
              <a:t>Michael Okereke</a:t>
            </a:r>
            <a:endParaRPr lang="en-US" sz="3600" dirty="0">
              <a:solidFill>
                <a:schemeClr val="bg1"/>
              </a:solidFill>
              <a:latin typeface="Cooper Black" panose="0208090404030B020404" pitchFamily="18" charset="0"/>
            </a:endParaRPr>
          </a:p>
        </p:txBody>
      </p:sp>
      <p:sp>
        <p:nvSpPr>
          <p:cNvPr id="10" name="TextBox 9"/>
          <p:cNvSpPr txBox="1"/>
          <p:nvPr/>
        </p:nvSpPr>
        <p:spPr>
          <a:xfrm>
            <a:off x="5611969" y="1896374"/>
            <a:ext cx="5342575" cy="3170099"/>
          </a:xfrm>
          <a:prstGeom prst="rect">
            <a:avLst/>
          </a:prstGeom>
          <a:noFill/>
        </p:spPr>
        <p:txBody>
          <a:bodyPr wrap="square" rtlCol="0">
            <a:spAutoFit/>
          </a:bodyPr>
          <a:lstStyle/>
          <a:p>
            <a:pPr marL="0" lvl="1"/>
            <a:r>
              <a:rPr lang="en-US" sz="2200" b="1" i="1" dirty="0">
                <a:solidFill>
                  <a:schemeClr val="accent4"/>
                </a:solidFill>
                <a:latin typeface="Aparajita" panose="020B0604020202020204" pitchFamily="34" charset="0"/>
                <a:cs typeface="Aparajita" panose="020B0604020202020204" pitchFamily="34" charset="0"/>
              </a:rPr>
              <a:t>MICHAEL OKEREKE is a young Nigerian developer, writer and profiler who has passion for technology and computers.</a:t>
            </a:r>
            <a:br>
              <a:rPr lang="en-US" sz="2200" b="1" i="1" dirty="0">
                <a:solidFill>
                  <a:schemeClr val="accent4"/>
                </a:solidFill>
                <a:latin typeface="Aparajita" panose="020B0604020202020204" pitchFamily="34" charset="0"/>
                <a:cs typeface="Aparajita" panose="020B0604020202020204" pitchFamily="34" charset="0"/>
              </a:rPr>
            </a:br>
            <a:r>
              <a:rPr lang="en-US" sz="2200" b="1" i="1" dirty="0">
                <a:solidFill>
                  <a:schemeClr val="accent4"/>
                </a:solidFill>
                <a:latin typeface="Aparajita" panose="020B0604020202020204" pitchFamily="34" charset="0"/>
                <a:cs typeface="Aparajita" panose="020B0604020202020204" pitchFamily="34" charset="0"/>
              </a:rPr>
              <a:t>He writes for The Living Tribute Magazine and lives in Owerri with his dog.</a:t>
            </a:r>
          </a:p>
          <a:p>
            <a:pPr marL="0" lvl="1"/>
            <a:r>
              <a:rPr lang="en-US" dirty="0">
                <a:solidFill>
                  <a:prstClr val="white"/>
                </a:solidFill>
              </a:rPr>
              <a:t/>
            </a:r>
            <a:br>
              <a:rPr lang="en-US" dirty="0">
                <a:solidFill>
                  <a:prstClr val="white"/>
                </a:solidFill>
              </a:rPr>
            </a:br>
            <a:r>
              <a:rPr lang="en-US" b="1" dirty="0">
                <a:solidFill>
                  <a:schemeClr val="accent4"/>
                </a:solidFill>
              </a:rPr>
              <a:t>Developer,</a:t>
            </a:r>
            <a:r>
              <a:rPr lang="en-US" dirty="0">
                <a:solidFill>
                  <a:prstClr val="white"/>
                </a:solidFill>
              </a:rPr>
              <a:t> </a:t>
            </a:r>
            <a:r>
              <a:rPr lang="en-US" b="1" dirty="0">
                <a:solidFill>
                  <a:schemeClr val="accent3">
                    <a:lumMod val="75000"/>
                  </a:schemeClr>
                </a:solidFill>
                <a:hlinkClick r:id="rId4"/>
              </a:rPr>
              <a:t>www.geiffth.org</a:t>
            </a:r>
            <a:r>
              <a:rPr lang="en-US" b="1" dirty="0">
                <a:solidFill>
                  <a:prstClr val="white"/>
                </a:solidFill>
              </a:rPr>
              <a:t/>
            </a:r>
            <a:br>
              <a:rPr lang="en-US" b="1" dirty="0">
                <a:solidFill>
                  <a:prstClr val="white"/>
                </a:solidFill>
              </a:rPr>
            </a:br>
            <a:r>
              <a:rPr lang="en-US" b="1" dirty="0">
                <a:solidFill>
                  <a:schemeClr val="accent4"/>
                </a:solidFill>
              </a:rPr>
              <a:t>Developer,</a:t>
            </a:r>
            <a:r>
              <a:rPr lang="en-US" b="1" dirty="0">
                <a:solidFill>
                  <a:prstClr val="white"/>
                </a:solidFill>
              </a:rPr>
              <a:t> </a:t>
            </a:r>
            <a:r>
              <a:rPr lang="en-US" b="1" dirty="0">
                <a:solidFill>
                  <a:prstClr val="white"/>
                </a:solidFill>
                <a:hlinkClick r:id="rId5"/>
              </a:rPr>
              <a:t>www.thelivingtribute.org</a:t>
            </a:r>
            <a:r>
              <a:rPr lang="en-US" b="1" dirty="0">
                <a:solidFill>
                  <a:prstClr val="white"/>
                </a:solidFill>
              </a:rPr>
              <a:t/>
            </a:r>
            <a:br>
              <a:rPr lang="en-US" b="1" dirty="0">
                <a:solidFill>
                  <a:prstClr val="white"/>
                </a:solidFill>
              </a:rPr>
            </a:br>
            <a:r>
              <a:rPr lang="en-US" b="1" dirty="0">
                <a:solidFill>
                  <a:schemeClr val="accent4"/>
                </a:solidFill>
              </a:rPr>
              <a:t>Writer,</a:t>
            </a:r>
            <a:r>
              <a:rPr lang="en-US" b="1" dirty="0">
                <a:solidFill>
                  <a:prstClr val="white"/>
                </a:solidFill>
              </a:rPr>
              <a:t> </a:t>
            </a:r>
            <a:r>
              <a:rPr lang="en-US" b="1" dirty="0">
                <a:solidFill>
                  <a:prstClr val="white"/>
                </a:solidFill>
                <a:hlinkClick r:id="rId6"/>
              </a:rPr>
              <a:t>www.brittlepaper.com</a:t>
            </a:r>
            <a:endParaRPr lang="en-US" b="1" dirty="0">
              <a:solidFill>
                <a:prstClr val="white"/>
              </a:solidFill>
            </a:endParaRPr>
          </a:p>
          <a:p>
            <a:pPr marL="0" lvl="1"/>
            <a:r>
              <a:rPr lang="en-US" b="1" dirty="0">
                <a:solidFill>
                  <a:schemeClr val="accent4"/>
                </a:solidFill>
              </a:rPr>
              <a:t>Editor,</a:t>
            </a:r>
            <a:r>
              <a:rPr lang="en-US" b="1" dirty="0">
                <a:solidFill>
                  <a:prstClr val="white"/>
                </a:solidFill>
              </a:rPr>
              <a:t> </a:t>
            </a:r>
            <a:r>
              <a:rPr lang="en-US" b="1" dirty="0">
                <a:solidFill>
                  <a:prstClr val="white"/>
                </a:solidFill>
                <a:hlinkClick r:id="rId7"/>
              </a:rPr>
              <a:t>www.storried.com</a:t>
            </a:r>
            <a:endParaRPr lang="en-US" b="1" dirty="0">
              <a:solidFill>
                <a:prstClr val="white"/>
              </a:solidFill>
            </a:endParaRPr>
          </a:p>
        </p:txBody>
      </p:sp>
      <p:sp>
        <p:nvSpPr>
          <p:cNvPr id="4" name="Snip Diagonal Corner Rectangle 3"/>
          <p:cNvSpPr/>
          <p:nvPr/>
        </p:nvSpPr>
        <p:spPr>
          <a:xfrm>
            <a:off x="2089689" y="5420076"/>
            <a:ext cx="7990650" cy="715696"/>
          </a:xfrm>
          <a:prstGeom prst="snip2Diag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97985" y="5457617"/>
            <a:ext cx="662606" cy="662606"/>
          </a:xfrm>
          <a:prstGeom prst="rect">
            <a:avLst/>
          </a:prstGeom>
        </p:spPr>
      </p:pic>
      <p:sp>
        <p:nvSpPr>
          <p:cNvPr id="14" name="TextBox 13"/>
          <p:cNvSpPr txBox="1"/>
          <p:nvPr/>
        </p:nvSpPr>
        <p:spPr>
          <a:xfrm>
            <a:off x="2964628" y="5720113"/>
            <a:ext cx="1719088" cy="400110"/>
          </a:xfrm>
          <a:prstGeom prst="rect">
            <a:avLst/>
          </a:prstGeom>
          <a:noFill/>
        </p:spPr>
        <p:txBody>
          <a:bodyPr wrap="square" rtlCol="0">
            <a:spAutoFit/>
          </a:bodyPr>
          <a:lstStyle/>
          <a:p>
            <a:r>
              <a:rPr lang="en-US" sz="2000" b="1" dirty="0">
                <a:solidFill>
                  <a:schemeClr val="bg1"/>
                </a:solidFill>
                <a:latin typeface="Agency FB" panose="020B0503020202020204" pitchFamily="34" charset="0"/>
              </a:rPr>
              <a:t>f</a:t>
            </a:r>
            <a:r>
              <a:rPr lang="en-US" sz="2000" b="1" dirty="0" smtClean="0">
                <a:solidFill>
                  <a:schemeClr val="bg1"/>
                </a:solidFill>
                <a:latin typeface="Agency FB" panose="020B0503020202020204" pitchFamily="34" charset="0"/>
              </a:rPr>
              <a:t>b.me/</a:t>
            </a:r>
            <a:r>
              <a:rPr lang="en-US" sz="2000" b="1" dirty="0" err="1" smtClean="0">
                <a:solidFill>
                  <a:schemeClr val="bg1"/>
                </a:solidFill>
                <a:latin typeface="Agency FB" panose="020B0503020202020204" pitchFamily="34" charset="0"/>
              </a:rPr>
              <a:t>stardmich</a:t>
            </a:r>
            <a:endParaRPr lang="en-US" sz="2000" b="1" dirty="0">
              <a:solidFill>
                <a:schemeClr val="bg1"/>
              </a:solidFill>
              <a:latin typeface="Agency FB" panose="020B0503020202020204" pitchFamily="34" charset="0"/>
            </a:endParaRPr>
          </a:p>
        </p:txBody>
      </p:sp>
      <p:sp>
        <p:nvSpPr>
          <p:cNvPr id="15" name="TextBox 14"/>
          <p:cNvSpPr txBox="1"/>
          <p:nvPr/>
        </p:nvSpPr>
        <p:spPr>
          <a:xfrm>
            <a:off x="5594009" y="5720113"/>
            <a:ext cx="1682170" cy="400110"/>
          </a:xfrm>
          <a:prstGeom prst="rect">
            <a:avLst/>
          </a:prstGeom>
          <a:noFill/>
        </p:spPr>
        <p:txBody>
          <a:bodyPr wrap="square" rtlCol="0">
            <a:spAutoFit/>
          </a:bodyPr>
          <a:lstStyle/>
          <a:p>
            <a:r>
              <a:rPr lang="en-US" sz="2000" b="1" dirty="0">
                <a:solidFill>
                  <a:schemeClr val="bg1"/>
                </a:solidFill>
                <a:latin typeface="Agency FB" panose="020B0503020202020204" pitchFamily="34" charset="0"/>
              </a:rPr>
              <a:t>b</a:t>
            </a:r>
            <a:r>
              <a:rPr lang="en-US" sz="2000" b="1" dirty="0" smtClean="0">
                <a:solidFill>
                  <a:schemeClr val="bg1"/>
                </a:solidFill>
                <a:latin typeface="Agency FB" panose="020B0503020202020204" pitchFamily="34" charset="0"/>
              </a:rPr>
              <a:t>it.ly/</a:t>
            </a:r>
            <a:r>
              <a:rPr lang="en-US" sz="2000" b="1" dirty="0" err="1" smtClean="0">
                <a:solidFill>
                  <a:schemeClr val="bg1"/>
                </a:solidFill>
                <a:latin typeface="Agency FB" panose="020B0503020202020204" pitchFamily="34" charset="0"/>
              </a:rPr>
              <a:t>stardmich</a:t>
            </a:r>
            <a:endParaRPr lang="en-US" sz="2000" b="1" dirty="0">
              <a:solidFill>
                <a:schemeClr val="bg1"/>
              </a:solidFill>
              <a:latin typeface="Agency FB" panose="020B0503020202020204" pitchFamily="34" charset="0"/>
            </a:endParaRPr>
          </a:p>
        </p:txBody>
      </p: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44077" y="5434180"/>
            <a:ext cx="672956" cy="698700"/>
          </a:xfrm>
          <a:prstGeom prst="rect">
            <a:avLst/>
          </a:prstGeom>
        </p:spPr>
      </p:pic>
      <p:sp>
        <p:nvSpPr>
          <p:cNvPr id="20" name="TextBox 19"/>
          <p:cNvSpPr txBox="1"/>
          <p:nvPr/>
        </p:nvSpPr>
        <p:spPr>
          <a:xfrm>
            <a:off x="8131296" y="5720113"/>
            <a:ext cx="1908661" cy="400110"/>
          </a:xfrm>
          <a:prstGeom prst="rect">
            <a:avLst/>
          </a:prstGeom>
          <a:noFill/>
        </p:spPr>
        <p:txBody>
          <a:bodyPr wrap="square" rtlCol="0">
            <a:spAutoFit/>
          </a:bodyPr>
          <a:lstStyle/>
          <a:p>
            <a:r>
              <a:rPr lang="en-US" sz="2000" b="1" dirty="0">
                <a:solidFill>
                  <a:schemeClr val="bg1"/>
                </a:solidFill>
                <a:latin typeface="Agency FB" panose="020B0503020202020204" pitchFamily="34" charset="0"/>
              </a:rPr>
              <a:t>s</a:t>
            </a:r>
            <a:r>
              <a:rPr lang="en-US" sz="2000" b="1" dirty="0" smtClean="0">
                <a:solidFill>
                  <a:schemeClr val="bg1"/>
                </a:solidFill>
                <a:latin typeface="Agency FB" panose="020B0503020202020204" pitchFamily="34" charset="0"/>
              </a:rPr>
              <a:t>tardmich.github.io</a:t>
            </a:r>
            <a:endParaRPr lang="en-US" sz="2000" b="1" dirty="0">
              <a:solidFill>
                <a:schemeClr val="bg1"/>
              </a:solidFill>
              <a:latin typeface="Agency FB" panose="020B0503020202020204" pitchFamily="34" charset="0"/>
            </a:endParaRPr>
          </a:p>
        </p:txBody>
      </p:sp>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48213" y="5459494"/>
            <a:ext cx="672940" cy="673386"/>
          </a:xfrm>
          <a:prstGeom prst="rect">
            <a:avLst/>
          </a:prstGeom>
        </p:spPr>
      </p:pic>
      <p:pic>
        <p:nvPicPr>
          <p:cNvPr id="5" name="Picture 4"/>
          <p:cNvPicPr>
            <a:picLocks noChangeAspect="1"/>
          </p:cNvPicPr>
          <p:nvPr/>
        </p:nvPicPr>
        <p:blipFill rotWithShape="1">
          <a:blip r:embed="rId11">
            <a:extLst>
              <a:ext uri="{28A0092B-C50C-407E-A947-70E740481C1C}">
                <a14:useLocalDpi xmlns:a14="http://schemas.microsoft.com/office/drawing/2010/main" val="0"/>
              </a:ext>
            </a:extLst>
          </a:blip>
          <a:srcRect b="28816"/>
          <a:stretch/>
        </p:blipFill>
        <p:spPr>
          <a:xfrm>
            <a:off x="533928" y="734856"/>
            <a:ext cx="4722030" cy="3727417"/>
          </a:xfrm>
          <a:prstGeom prst="rect">
            <a:avLst/>
          </a:prstGeom>
        </p:spPr>
      </p:pic>
    </p:spTree>
    <p:extLst>
      <p:ext uri="{BB962C8B-B14F-4D97-AF65-F5344CB8AC3E}">
        <p14:creationId xmlns:p14="http://schemas.microsoft.com/office/powerpoint/2010/main" val="1577917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279136" y="1840992"/>
            <a:ext cx="5340096" cy="4376928"/>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913120" y="2259246"/>
            <a:ext cx="4632960" cy="4016484"/>
          </a:xfrm>
          <a:prstGeom prst="rect">
            <a:avLst/>
          </a:prstGeom>
          <a:noFill/>
        </p:spPr>
        <p:txBody>
          <a:bodyPr wrap="square" rtlCol="0">
            <a:spAutoFit/>
          </a:bodyPr>
          <a:lstStyle/>
          <a:p>
            <a:pPr marL="285750" indent="-285750">
              <a:buFont typeface="Courier New" panose="02070309020205020404" pitchFamily="49" charset="0"/>
              <a:buChar char="o"/>
            </a:pPr>
            <a:r>
              <a:rPr lang="en-US" sz="1700" b="1" dirty="0" smtClean="0">
                <a:solidFill>
                  <a:schemeClr val="accent4"/>
                </a:solidFill>
              </a:rPr>
              <a:t>Introduction to Blogging</a:t>
            </a:r>
          </a:p>
          <a:p>
            <a:pPr marL="285750" indent="-285750">
              <a:buFont typeface="Courier New" panose="02070309020205020404" pitchFamily="49" charset="0"/>
              <a:buChar char="o"/>
            </a:pPr>
            <a:endParaRPr lang="en-US" sz="1700" b="1" dirty="0">
              <a:solidFill>
                <a:schemeClr val="accent4"/>
              </a:solidFill>
            </a:endParaRPr>
          </a:p>
          <a:p>
            <a:pPr marL="285750" indent="-285750">
              <a:buFont typeface="Courier New" panose="02070309020205020404" pitchFamily="49" charset="0"/>
              <a:buChar char="o"/>
            </a:pPr>
            <a:r>
              <a:rPr lang="en-US" sz="1700" b="1" dirty="0" smtClean="0">
                <a:solidFill>
                  <a:schemeClr val="accent4"/>
                </a:solidFill>
              </a:rPr>
              <a:t>Starting a Blog in 6 steps</a:t>
            </a:r>
          </a:p>
          <a:p>
            <a:pPr marL="285750" indent="-285750">
              <a:buFont typeface="Courier New" panose="02070309020205020404" pitchFamily="49" charset="0"/>
              <a:buChar char="o"/>
            </a:pPr>
            <a:endParaRPr lang="en-US" sz="1700" b="1" dirty="0">
              <a:solidFill>
                <a:schemeClr val="accent4"/>
              </a:solidFill>
            </a:endParaRPr>
          </a:p>
          <a:p>
            <a:pPr marL="285750" indent="-285750">
              <a:buFont typeface="Courier New" panose="02070309020205020404" pitchFamily="49" charset="0"/>
              <a:buChar char="o"/>
            </a:pPr>
            <a:r>
              <a:rPr lang="en-US" sz="1700" b="1" dirty="0" smtClean="0">
                <a:solidFill>
                  <a:schemeClr val="accent4"/>
                </a:solidFill>
              </a:rPr>
              <a:t>Reasons why you should start a Blog</a:t>
            </a:r>
          </a:p>
          <a:p>
            <a:pPr marL="285750" indent="-285750">
              <a:buFont typeface="Courier New" panose="02070309020205020404" pitchFamily="49" charset="0"/>
              <a:buChar char="o"/>
            </a:pPr>
            <a:endParaRPr lang="en-US" sz="1700" b="1" dirty="0">
              <a:solidFill>
                <a:schemeClr val="accent4"/>
              </a:solidFill>
            </a:endParaRPr>
          </a:p>
          <a:p>
            <a:pPr marL="285750" indent="-285750">
              <a:buFont typeface="Courier New" panose="02070309020205020404" pitchFamily="49" charset="0"/>
              <a:buChar char="o"/>
            </a:pPr>
            <a:r>
              <a:rPr lang="en-US" sz="1700" b="1" dirty="0" smtClean="0">
                <a:solidFill>
                  <a:schemeClr val="accent4"/>
                </a:solidFill>
              </a:rPr>
              <a:t>Reasons why you should not start a Blog</a:t>
            </a:r>
          </a:p>
          <a:p>
            <a:pPr marL="285750" indent="-285750">
              <a:buFont typeface="Courier New" panose="02070309020205020404" pitchFamily="49" charset="0"/>
              <a:buChar char="o"/>
            </a:pPr>
            <a:endParaRPr lang="en-US" sz="1700" b="1" dirty="0">
              <a:solidFill>
                <a:schemeClr val="accent4"/>
              </a:solidFill>
            </a:endParaRPr>
          </a:p>
          <a:p>
            <a:pPr marL="285750" indent="-285750">
              <a:buFont typeface="Courier New" panose="02070309020205020404" pitchFamily="49" charset="0"/>
              <a:buChar char="o"/>
            </a:pPr>
            <a:r>
              <a:rPr lang="en-US" sz="1700" b="1" dirty="0" smtClean="0">
                <a:solidFill>
                  <a:schemeClr val="accent4"/>
                </a:solidFill>
              </a:rPr>
              <a:t>How to Monetize your Blog</a:t>
            </a:r>
          </a:p>
          <a:p>
            <a:pPr marL="285750" indent="-285750">
              <a:buFont typeface="Courier New" panose="02070309020205020404" pitchFamily="49" charset="0"/>
              <a:buChar char="o"/>
            </a:pPr>
            <a:endParaRPr lang="en-US" sz="1700" b="1" dirty="0">
              <a:solidFill>
                <a:schemeClr val="accent4"/>
              </a:solidFill>
            </a:endParaRPr>
          </a:p>
          <a:p>
            <a:pPr marL="285750" indent="-285750">
              <a:buFont typeface="Courier New" panose="02070309020205020404" pitchFamily="49" charset="0"/>
              <a:buChar char="o"/>
            </a:pPr>
            <a:r>
              <a:rPr lang="en-US" sz="1700" b="1" dirty="0" smtClean="0">
                <a:solidFill>
                  <a:schemeClr val="accent4"/>
                </a:solidFill>
              </a:rPr>
              <a:t>How to Become a Successful Blogger</a:t>
            </a:r>
          </a:p>
          <a:p>
            <a:pPr marL="285750" indent="-285750">
              <a:buFont typeface="Courier New" panose="02070309020205020404" pitchFamily="49" charset="0"/>
              <a:buChar char="o"/>
            </a:pPr>
            <a:endParaRPr lang="en-US" sz="1700" b="1" dirty="0">
              <a:solidFill>
                <a:schemeClr val="accent4"/>
              </a:solidFill>
            </a:endParaRPr>
          </a:p>
          <a:p>
            <a:pPr marL="285750" indent="-285750">
              <a:buFont typeface="Courier New" panose="02070309020205020404" pitchFamily="49" charset="0"/>
              <a:buChar char="o"/>
            </a:pPr>
            <a:r>
              <a:rPr lang="en-US" sz="1700" b="1" dirty="0" smtClean="0">
                <a:solidFill>
                  <a:schemeClr val="accent4"/>
                </a:solidFill>
              </a:rPr>
              <a:t>Additional Information</a:t>
            </a:r>
          </a:p>
          <a:p>
            <a:pPr marL="285750" indent="-285750">
              <a:buFont typeface="Courier New" panose="02070309020205020404" pitchFamily="49" charset="0"/>
              <a:buChar char="o"/>
            </a:pPr>
            <a:endParaRPr lang="en-US" sz="1700" b="1" dirty="0">
              <a:solidFill>
                <a:schemeClr val="accent4"/>
              </a:solidFill>
            </a:endParaRPr>
          </a:p>
          <a:p>
            <a:pPr marL="285750" indent="-285750">
              <a:buFont typeface="Courier New" panose="02070309020205020404" pitchFamily="49" charset="0"/>
              <a:buChar char="o"/>
            </a:pPr>
            <a:r>
              <a:rPr lang="en-US" sz="1700" b="1" dirty="0" smtClean="0">
                <a:solidFill>
                  <a:schemeClr val="accent4"/>
                </a:solidFill>
              </a:rPr>
              <a:t>Resources</a:t>
            </a:r>
            <a:endParaRPr lang="en-US" sz="1700" b="1" dirty="0">
              <a:solidFill>
                <a:schemeClr val="accent4"/>
              </a:solidFill>
            </a:endParaRPr>
          </a:p>
        </p:txBody>
      </p:sp>
      <p:sp>
        <p:nvSpPr>
          <p:cNvPr id="7" name="Round Diagonal Corner Rectangle 6"/>
          <p:cNvSpPr/>
          <p:nvPr/>
        </p:nvSpPr>
        <p:spPr>
          <a:xfrm>
            <a:off x="1252125" y="872459"/>
            <a:ext cx="3807555" cy="712500"/>
          </a:xfrm>
          <a:prstGeom prst="round2Diag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45792" y="809557"/>
            <a:ext cx="1938528" cy="830997"/>
          </a:xfrm>
          <a:prstGeom prst="rect">
            <a:avLst/>
          </a:prstGeom>
          <a:noFill/>
        </p:spPr>
        <p:txBody>
          <a:bodyPr wrap="square" rtlCol="0">
            <a:spAutoFit/>
          </a:bodyPr>
          <a:lstStyle/>
          <a:p>
            <a:r>
              <a:rPr lang="en-US" sz="4800" b="1" dirty="0" smtClean="0">
                <a:solidFill>
                  <a:schemeClr val="bg1"/>
                </a:solidFill>
                <a:latin typeface="Agency FB" panose="020B0503020202020204" pitchFamily="34" charset="0"/>
              </a:rPr>
              <a:t>SCHEME</a:t>
            </a:r>
            <a:endParaRPr lang="en-US" sz="4800" b="1" dirty="0">
              <a:solidFill>
                <a:schemeClr val="bg1"/>
              </a:solidFill>
              <a:latin typeface="Agency FB" panose="020B0503020202020204" pitchFamily="34" charset="0"/>
            </a:endParaRPr>
          </a:p>
        </p:txBody>
      </p:sp>
      <p:sp>
        <p:nvSpPr>
          <p:cNvPr id="9" name="TextBox 8"/>
          <p:cNvSpPr txBox="1"/>
          <p:nvPr/>
        </p:nvSpPr>
        <p:spPr>
          <a:xfrm>
            <a:off x="7424928" y="1475231"/>
            <a:ext cx="1548384" cy="1015663"/>
          </a:xfrm>
          <a:prstGeom prst="rect">
            <a:avLst/>
          </a:prstGeom>
          <a:noFill/>
        </p:spPr>
        <p:txBody>
          <a:bodyPr wrap="square" rtlCol="0">
            <a:spAutoFit/>
          </a:bodyPr>
          <a:lstStyle/>
          <a:p>
            <a:r>
              <a:rPr lang="en-US" sz="6000" b="1" dirty="0" smtClean="0">
                <a:solidFill>
                  <a:schemeClr val="accent4"/>
                </a:solidFill>
              </a:rPr>
              <a:t>….</a:t>
            </a:r>
            <a:endParaRPr lang="en-US" sz="6000" b="1" dirty="0">
              <a:solidFill>
                <a:schemeClr val="accent4"/>
              </a:solidFill>
            </a:endParaRPr>
          </a:p>
        </p:txBody>
      </p:sp>
    </p:spTree>
    <p:extLst>
      <p:ext uri="{BB962C8B-B14F-4D97-AF65-F5344CB8AC3E}">
        <p14:creationId xmlns:p14="http://schemas.microsoft.com/office/powerpoint/2010/main" val="1635524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1252125" y="872458"/>
            <a:ext cx="4124547" cy="710193"/>
          </a:xfrm>
          <a:prstGeom prst="round2Diag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43584" y="949108"/>
            <a:ext cx="4169664" cy="584775"/>
          </a:xfrm>
          <a:prstGeom prst="rect">
            <a:avLst/>
          </a:prstGeom>
          <a:noFill/>
        </p:spPr>
        <p:txBody>
          <a:bodyPr wrap="square" rtlCol="0">
            <a:spAutoFit/>
          </a:bodyPr>
          <a:lstStyle/>
          <a:p>
            <a:r>
              <a:rPr lang="en-US" sz="3200" b="1" dirty="0" smtClean="0">
                <a:solidFill>
                  <a:schemeClr val="bg1"/>
                </a:solidFill>
                <a:latin typeface="Agency FB" panose="020B0503020202020204" pitchFamily="34" charset="0"/>
              </a:rPr>
              <a:t>INTRODUCTION TO BLOGGING</a:t>
            </a:r>
            <a:endParaRPr lang="en-US" sz="3200" b="1" dirty="0">
              <a:solidFill>
                <a:schemeClr val="bg1"/>
              </a:solidFill>
              <a:latin typeface="Agency FB" panose="020B0503020202020204" pitchFamily="34" charset="0"/>
            </a:endParaRPr>
          </a:p>
        </p:txBody>
      </p:sp>
      <p:sp>
        <p:nvSpPr>
          <p:cNvPr id="4" name="Rounded Rectangle 3"/>
          <p:cNvSpPr/>
          <p:nvPr/>
        </p:nvSpPr>
        <p:spPr>
          <a:xfrm>
            <a:off x="5376672" y="1840992"/>
            <a:ext cx="5242560" cy="3986784"/>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424928" y="1475231"/>
            <a:ext cx="1548384" cy="1015663"/>
          </a:xfrm>
          <a:prstGeom prst="rect">
            <a:avLst/>
          </a:prstGeom>
          <a:noFill/>
        </p:spPr>
        <p:txBody>
          <a:bodyPr wrap="square" rtlCol="0">
            <a:spAutoFit/>
          </a:bodyPr>
          <a:lstStyle/>
          <a:p>
            <a:r>
              <a:rPr lang="en-US" sz="6000" b="1" dirty="0" smtClean="0">
                <a:solidFill>
                  <a:schemeClr val="accent4"/>
                </a:solidFill>
              </a:rPr>
              <a:t>….</a:t>
            </a:r>
            <a:endParaRPr lang="en-US" sz="6000" b="1" dirty="0">
              <a:solidFill>
                <a:schemeClr val="accent4"/>
              </a:solidFill>
            </a:endParaRPr>
          </a:p>
        </p:txBody>
      </p:sp>
      <p:sp>
        <p:nvSpPr>
          <p:cNvPr id="7" name="TextBox 6"/>
          <p:cNvSpPr txBox="1"/>
          <p:nvPr/>
        </p:nvSpPr>
        <p:spPr>
          <a:xfrm>
            <a:off x="5705856" y="2749235"/>
            <a:ext cx="4389120" cy="2862322"/>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What is a Blog?</a:t>
            </a: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Blog not a Website?</a:t>
            </a: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History of Blogging.</a:t>
            </a: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Blogging Today.</a:t>
            </a:r>
          </a:p>
          <a:p>
            <a:pPr marL="285750" indent="-285750">
              <a:buFont typeface="Wingdings" panose="05000000000000000000" pitchFamily="2" charset="2"/>
              <a:buChar char="q"/>
            </a:pPr>
            <a:endParaRPr lang="en-US" b="1" dirty="0">
              <a:solidFill>
                <a:schemeClr val="accent4"/>
              </a:solidFill>
              <a:latin typeface="Times New Roman" panose="02020603050405020304" pitchFamily="18" charset="0"/>
            </a:endParaRPr>
          </a:p>
          <a:p>
            <a:pPr marL="285750" indent="-285750">
              <a:buFont typeface="Wingdings" panose="05000000000000000000" pitchFamily="2" charset="2"/>
              <a:buChar char="q"/>
            </a:pPr>
            <a:r>
              <a:rPr lang="en-US" b="1" dirty="0" smtClean="0">
                <a:solidFill>
                  <a:schemeClr val="accent4"/>
                </a:solidFill>
                <a:latin typeface="Times New Roman" panose="02020603050405020304" pitchFamily="18" charset="0"/>
              </a:rPr>
              <a:t>The Future of Blogging</a:t>
            </a:r>
            <a:endParaRPr lang="en-US" b="1" dirty="0">
              <a:solidFill>
                <a:schemeClr val="accent4"/>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35248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11936" y="658368"/>
            <a:ext cx="10204704" cy="5437632"/>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111681" y="341375"/>
            <a:ext cx="3013948" cy="1015663"/>
          </a:xfrm>
          <a:prstGeom prst="rect">
            <a:avLst/>
          </a:prstGeom>
          <a:noFill/>
        </p:spPr>
        <p:txBody>
          <a:bodyPr wrap="square" rtlCol="0">
            <a:spAutoFit/>
          </a:bodyPr>
          <a:lstStyle/>
          <a:p>
            <a:r>
              <a:rPr lang="en-US" sz="6000" b="1" dirty="0" smtClean="0">
                <a:solidFill>
                  <a:schemeClr val="accent4"/>
                </a:solidFill>
              </a:rPr>
              <a:t>….</a:t>
            </a:r>
            <a:endParaRPr lang="en-US" sz="6000" b="1" dirty="0">
              <a:solidFill>
                <a:schemeClr val="accent4"/>
              </a:solidFill>
            </a:endParaRPr>
          </a:p>
        </p:txBody>
      </p:sp>
      <p:sp>
        <p:nvSpPr>
          <p:cNvPr id="4" name="TextBox 3"/>
          <p:cNvSpPr txBox="1"/>
          <p:nvPr/>
        </p:nvSpPr>
        <p:spPr>
          <a:xfrm>
            <a:off x="1572768" y="1792134"/>
            <a:ext cx="8619744" cy="3785652"/>
          </a:xfrm>
          <a:prstGeom prst="rect">
            <a:avLst/>
          </a:prstGeom>
          <a:noFill/>
        </p:spPr>
        <p:txBody>
          <a:bodyPr wrap="square" rtlCol="0">
            <a:spAutoFit/>
          </a:bodyPr>
          <a:lstStyle/>
          <a:p>
            <a:r>
              <a:rPr lang="en-US" sz="2000" b="1" dirty="0" smtClean="0">
                <a:solidFill>
                  <a:schemeClr val="accent4"/>
                </a:solidFill>
                <a:latin typeface="Agency FB" panose="020B0503020202020204" pitchFamily="34" charset="0"/>
              </a:rPr>
              <a:t>A</a:t>
            </a:r>
            <a:r>
              <a:rPr lang="en-US" sz="2000" b="1" dirty="0">
                <a:solidFill>
                  <a:schemeClr val="accent4"/>
                </a:solidFill>
                <a:latin typeface="Agency FB" panose="020B0503020202020204" pitchFamily="34" charset="0"/>
              </a:rPr>
              <a:t> blog is a </a:t>
            </a:r>
            <a:r>
              <a:rPr lang="en-US" sz="2000" b="1" dirty="0" smtClean="0">
                <a:solidFill>
                  <a:schemeClr val="accent4"/>
                </a:solidFill>
                <a:latin typeface="Agency FB" panose="020B0503020202020204" pitchFamily="34" charset="0"/>
              </a:rPr>
              <a:t>webpage </a:t>
            </a:r>
            <a:r>
              <a:rPr lang="en-US" sz="2000" b="1" dirty="0">
                <a:solidFill>
                  <a:schemeClr val="accent4"/>
                </a:solidFill>
                <a:latin typeface="Agency FB" panose="020B0503020202020204" pitchFamily="34" charset="0"/>
              </a:rPr>
              <a:t>in which </a:t>
            </a:r>
            <a:r>
              <a:rPr lang="en-US" sz="2000" b="1" dirty="0" smtClean="0">
                <a:solidFill>
                  <a:schemeClr val="accent4"/>
                </a:solidFill>
                <a:latin typeface="Agency FB" panose="020B0503020202020204" pitchFamily="34" charset="0"/>
              </a:rPr>
              <a:t>items (mainly in text format) </a:t>
            </a:r>
            <a:r>
              <a:rPr lang="en-US" sz="2000" b="1" dirty="0">
                <a:solidFill>
                  <a:schemeClr val="accent4"/>
                </a:solidFill>
                <a:latin typeface="Agency FB" panose="020B0503020202020204" pitchFamily="34" charset="0"/>
              </a:rPr>
              <a:t>are posted on a regular basis and displayed in reverse chronological order. The term blog is a shortened form of weblog or web log. Authoring a blog, maintaining a blog or adding an article to an existing blog </a:t>
            </a:r>
            <a:r>
              <a:rPr lang="en-US" sz="2000" b="1" dirty="0" smtClean="0">
                <a:solidFill>
                  <a:schemeClr val="accent4"/>
                </a:solidFill>
                <a:latin typeface="Agency FB" panose="020B0503020202020204" pitchFamily="34" charset="0"/>
              </a:rPr>
              <a:t>is called</a:t>
            </a:r>
            <a:r>
              <a:rPr lang="en-US" sz="2000" b="1" dirty="0">
                <a:solidFill>
                  <a:schemeClr val="accent4"/>
                </a:solidFill>
                <a:latin typeface="Agency FB" panose="020B0503020202020204" pitchFamily="34" charset="0"/>
              </a:rPr>
              <a:t> “blogging</a:t>
            </a:r>
            <a:r>
              <a:rPr lang="en-US" sz="2000" b="1" dirty="0" smtClean="0">
                <a:solidFill>
                  <a:schemeClr val="accent4"/>
                </a:solidFill>
                <a:latin typeface="Agency FB" panose="020B0503020202020204" pitchFamily="34" charset="0"/>
              </a:rPr>
              <a:t>”.</a:t>
            </a:r>
            <a:br>
              <a:rPr lang="en-US" sz="2000" b="1" dirty="0" smtClean="0">
                <a:solidFill>
                  <a:schemeClr val="accent4"/>
                </a:solidFill>
                <a:latin typeface="Agency FB" panose="020B0503020202020204" pitchFamily="34" charset="0"/>
              </a:rPr>
            </a:br>
            <a:r>
              <a:rPr lang="en-US" sz="2000" b="1" dirty="0" smtClean="0">
                <a:solidFill>
                  <a:schemeClr val="accent4"/>
                </a:solidFill>
                <a:latin typeface="Agency FB" panose="020B0503020202020204" pitchFamily="34" charset="0"/>
              </a:rPr>
              <a:t>A video blog is called a vlog, and an audio blog is called a podcast.</a:t>
            </a:r>
            <a:endParaRPr lang="en-US" sz="2000" b="1" dirty="0">
              <a:solidFill>
                <a:schemeClr val="accent4"/>
              </a:solidFill>
              <a:latin typeface="Agency FB" panose="020B0503020202020204" pitchFamily="34" charset="0"/>
            </a:endParaRPr>
          </a:p>
          <a:p>
            <a:endParaRPr lang="en-US" sz="2000" b="1" dirty="0">
              <a:solidFill>
                <a:schemeClr val="accent4"/>
              </a:solidFill>
              <a:latin typeface="Agency FB" panose="020B0503020202020204" pitchFamily="34" charset="0"/>
            </a:endParaRPr>
          </a:p>
          <a:p>
            <a:r>
              <a:rPr lang="en-US" sz="2000" b="1" dirty="0">
                <a:solidFill>
                  <a:schemeClr val="accent4"/>
                </a:solidFill>
                <a:latin typeface="Agency FB" panose="020B0503020202020204" pitchFamily="34" charset="0"/>
              </a:rPr>
              <a:t>The purpose of writing blogs could be promotion of a product or service, awareness about social issues, information sharing about any subject or purely passion for writing. ... Company Blogs: Many companies manage a blog and share about their business, products or services.</a:t>
            </a:r>
            <a:endParaRPr lang="en-US" sz="2000" b="1" dirty="0">
              <a:solidFill>
                <a:schemeClr val="accent4"/>
              </a:solidFill>
              <a:latin typeface="Agency FB" panose="020B0503020202020204" pitchFamily="34" charset="0"/>
            </a:endParaRPr>
          </a:p>
          <a:p>
            <a:pPr fontAlgn="base"/>
            <a:endParaRPr lang="en-US" sz="2000" b="1" dirty="0" smtClean="0">
              <a:solidFill>
                <a:schemeClr val="accent4"/>
              </a:solidFill>
              <a:latin typeface="Agency FB" panose="020B0503020202020204" pitchFamily="34" charset="0"/>
              <a:cs typeface="Times New Roman" panose="02020603050405020304" pitchFamily="18" charset="0"/>
            </a:endParaRPr>
          </a:p>
          <a:p>
            <a:endParaRPr lang="en-US" sz="2000" b="1" dirty="0">
              <a:solidFill>
                <a:schemeClr val="accent4"/>
              </a:solidFill>
              <a:latin typeface="Agency FB" panose="020B0503020202020204" pitchFamily="34" charset="0"/>
              <a:cs typeface="Times New Roman" panose="02020603050405020304" pitchFamily="18" charset="0"/>
            </a:endParaRPr>
          </a:p>
          <a:p>
            <a:endParaRPr lang="en-US" sz="2000" b="1" dirty="0">
              <a:solidFill>
                <a:schemeClr val="accent4"/>
              </a:solidFill>
              <a:latin typeface="Agency FB" panose="020B0503020202020204" pitchFamily="34" charset="0"/>
            </a:endParaRPr>
          </a:p>
        </p:txBody>
      </p:sp>
      <p:sp>
        <p:nvSpPr>
          <p:cNvPr id="6" name="Rectangle 5"/>
          <p:cNvSpPr/>
          <p:nvPr/>
        </p:nvSpPr>
        <p:spPr>
          <a:xfrm>
            <a:off x="6717792" y="658097"/>
            <a:ext cx="3084576" cy="50014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010061" y="728025"/>
            <a:ext cx="2438739" cy="369332"/>
          </a:xfrm>
          <a:prstGeom prst="rect">
            <a:avLst/>
          </a:prstGeom>
          <a:noFill/>
        </p:spPr>
        <p:txBody>
          <a:bodyPr wrap="square" rtlCol="0">
            <a:spAutoFit/>
          </a:bodyPr>
          <a:lstStyle/>
          <a:p>
            <a:r>
              <a:rPr lang="en-US" b="1" dirty="0" smtClean="0">
                <a:solidFill>
                  <a:schemeClr val="bg1"/>
                </a:solidFill>
                <a:latin typeface="Gisha" panose="020B0502040204020203" pitchFamily="34" charset="-79"/>
                <a:cs typeface="Gisha" panose="020B0502040204020203" pitchFamily="34" charset="-79"/>
              </a:rPr>
              <a:t>WHAT IS A BLOG?</a:t>
            </a:r>
            <a:endParaRPr lang="en-US" b="1" dirty="0">
              <a:solidFill>
                <a:schemeClr val="bg1"/>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138163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11936" y="658368"/>
            <a:ext cx="10204704" cy="5437632"/>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111681" y="341375"/>
            <a:ext cx="3013948" cy="1015663"/>
          </a:xfrm>
          <a:prstGeom prst="rect">
            <a:avLst/>
          </a:prstGeom>
          <a:noFill/>
        </p:spPr>
        <p:txBody>
          <a:bodyPr wrap="square" rtlCol="0">
            <a:spAutoFit/>
          </a:bodyPr>
          <a:lstStyle/>
          <a:p>
            <a:r>
              <a:rPr lang="en-US" sz="6000" b="1" dirty="0" smtClean="0">
                <a:solidFill>
                  <a:schemeClr val="accent4"/>
                </a:solidFill>
              </a:rPr>
              <a:t>….</a:t>
            </a:r>
            <a:endParaRPr lang="en-US" sz="6000" b="1" dirty="0">
              <a:solidFill>
                <a:schemeClr val="accent4"/>
              </a:solidFill>
            </a:endParaRPr>
          </a:p>
        </p:txBody>
      </p:sp>
      <p:sp>
        <p:nvSpPr>
          <p:cNvPr id="4" name="TextBox 3"/>
          <p:cNvSpPr txBox="1"/>
          <p:nvPr/>
        </p:nvSpPr>
        <p:spPr>
          <a:xfrm>
            <a:off x="1816608" y="1474962"/>
            <a:ext cx="8802624" cy="4093428"/>
          </a:xfrm>
          <a:prstGeom prst="rect">
            <a:avLst/>
          </a:prstGeom>
          <a:noFill/>
        </p:spPr>
        <p:txBody>
          <a:bodyPr wrap="square" rtlCol="0">
            <a:spAutoFit/>
          </a:bodyPr>
          <a:lstStyle/>
          <a:p>
            <a:r>
              <a:rPr lang="en-US" sz="2000" b="1" dirty="0">
                <a:solidFill>
                  <a:schemeClr val="accent4"/>
                </a:solidFill>
                <a:latin typeface="Agency FB" panose="020B0503020202020204" pitchFamily="34" charset="0"/>
              </a:rPr>
              <a:t>As the saying goes</a:t>
            </a:r>
            <a:r>
              <a:rPr lang="en-US" sz="2000" b="1" dirty="0" smtClean="0">
                <a:solidFill>
                  <a:schemeClr val="accent4"/>
                </a:solidFill>
                <a:latin typeface="Agency FB" panose="020B0503020202020204" pitchFamily="34" charset="0"/>
              </a:rPr>
              <a:t>: ‘</a:t>
            </a:r>
            <a:r>
              <a:rPr lang="en-US" sz="2000" b="1" dirty="0">
                <a:solidFill>
                  <a:schemeClr val="accent4"/>
                </a:solidFill>
                <a:latin typeface="Agency FB" panose="020B0503020202020204" pitchFamily="34" charset="0"/>
              </a:rPr>
              <a:t>All apples are fruits but not all fruits are apples.’</a:t>
            </a:r>
          </a:p>
          <a:p>
            <a:r>
              <a:rPr lang="en-US" sz="2000" b="1" dirty="0">
                <a:solidFill>
                  <a:schemeClr val="accent4"/>
                </a:solidFill>
                <a:latin typeface="Agency FB" panose="020B0503020202020204" pitchFamily="34" charset="0"/>
              </a:rPr>
              <a:t>Similarly</a:t>
            </a:r>
            <a:r>
              <a:rPr lang="en-US" sz="2000" b="1" dirty="0" smtClean="0">
                <a:solidFill>
                  <a:schemeClr val="accent4"/>
                </a:solidFill>
                <a:latin typeface="Agency FB" panose="020B0503020202020204" pitchFamily="34" charset="0"/>
              </a:rPr>
              <a:t>, ‘</a:t>
            </a:r>
            <a:r>
              <a:rPr lang="en-US" sz="2000" b="1" dirty="0">
                <a:solidFill>
                  <a:schemeClr val="accent4"/>
                </a:solidFill>
                <a:latin typeface="Agency FB" panose="020B0503020202020204" pitchFamily="34" charset="0"/>
              </a:rPr>
              <a:t>All blogs are websites but not all websites are blogs</a:t>
            </a:r>
            <a:r>
              <a:rPr lang="en-US" sz="2000" b="1" dirty="0" smtClean="0">
                <a:solidFill>
                  <a:schemeClr val="accent4"/>
                </a:solidFill>
                <a:latin typeface="Agency FB" panose="020B0503020202020204" pitchFamily="34" charset="0"/>
              </a:rPr>
              <a:t>.’</a:t>
            </a:r>
            <a:br>
              <a:rPr lang="en-US" sz="2000" b="1" dirty="0" smtClean="0">
                <a:solidFill>
                  <a:schemeClr val="accent4"/>
                </a:solidFill>
                <a:latin typeface="Agency FB" panose="020B0503020202020204" pitchFamily="34" charset="0"/>
              </a:rPr>
            </a:br>
            <a:r>
              <a:rPr lang="en-US" sz="2000" b="1" dirty="0">
                <a:solidFill>
                  <a:schemeClr val="accent4"/>
                </a:solidFill>
                <a:latin typeface="Agency FB" panose="020B0503020202020204" pitchFamily="34" charset="0"/>
              </a:rPr>
              <a:t>The basic difference between a blog and a </a:t>
            </a:r>
            <a:r>
              <a:rPr lang="en-US" sz="2000" b="1" dirty="0" smtClean="0">
                <a:solidFill>
                  <a:schemeClr val="accent4"/>
                </a:solidFill>
                <a:latin typeface="Agency FB" panose="020B0503020202020204" pitchFamily="34" charset="0"/>
              </a:rPr>
              <a:t>website is </a:t>
            </a:r>
            <a:r>
              <a:rPr lang="en-US" sz="2000" b="1" dirty="0">
                <a:solidFill>
                  <a:schemeClr val="accent4"/>
                </a:solidFill>
                <a:latin typeface="Agency FB" panose="020B0503020202020204" pitchFamily="34" charset="0"/>
              </a:rPr>
              <a:t>theoretically the difference in how data is being presented – the format</a:t>
            </a:r>
            <a:r>
              <a:rPr lang="en-US" sz="2000" b="1" dirty="0" smtClean="0">
                <a:solidFill>
                  <a:schemeClr val="accent4"/>
                </a:solidFill>
                <a:latin typeface="Agency FB" panose="020B0503020202020204" pitchFamily="34" charset="0"/>
              </a:rPr>
              <a:t>.</a:t>
            </a:r>
            <a:br>
              <a:rPr lang="en-US" sz="2000" b="1" dirty="0" smtClean="0">
                <a:solidFill>
                  <a:schemeClr val="accent4"/>
                </a:solidFill>
                <a:latin typeface="Agency FB" panose="020B0503020202020204" pitchFamily="34" charset="0"/>
              </a:rPr>
            </a:br>
            <a:r>
              <a:rPr lang="en-US" sz="2000" b="1" dirty="0">
                <a:solidFill>
                  <a:schemeClr val="accent4"/>
                </a:solidFill>
                <a:latin typeface="Agency FB" panose="020B0503020202020204" pitchFamily="34" charset="0"/>
              </a:rPr>
              <a:t>A website is a collection of related web pages, including multimedia content, typically identified with a common domain name, and published on at least one web server</a:t>
            </a:r>
            <a:r>
              <a:rPr lang="en-US" sz="2000" b="1" dirty="0" smtClean="0">
                <a:solidFill>
                  <a:schemeClr val="accent4"/>
                </a:solidFill>
                <a:latin typeface="Agency FB" panose="020B0503020202020204" pitchFamily="34" charset="0"/>
              </a:rPr>
              <a:t>.</a:t>
            </a:r>
          </a:p>
          <a:p>
            <a:endParaRPr lang="en-US" sz="2000" b="1" dirty="0" smtClean="0">
              <a:solidFill>
                <a:schemeClr val="accent4"/>
              </a:solidFill>
              <a:latin typeface="Agency FB" panose="020B0503020202020204" pitchFamily="34" charset="0"/>
            </a:endParaRPr>
          </a:p>
          <a:p>
            <a:pPr marL="342900" indent="-342900">
              <a:buFont typeface="Arial" panose="020B0604020202020204" pitchFamily="34" charset="0"/>
              <a:buChar char="•"/>
            </a:pPr>
            <a:r>
              <a:rPr lang="en-US" sz="2000" b="1" dirty="0" smtClean="0">
                <a:solidFill>
                  <a:schemeClr val="accent4"/>
                </a:solidFill>
                <a:latin typeface="Agency FB" panose="020B0503020202020204" pitchFamily="34" charset="0"/>
              </a:rPr>
              <a:t>A </a:t>
            </a:r>
            <a:r>
              <a:rPr lang="en-US" sz="2000" b="1" dirty="0">
                <a:solidFill>
                  <a:schemeClr val="accent4"/>
                </a:solidFill>
                <a:latin typeface="Agency FB" panose="020B0503020202020204" pitchFamily="34" charset="0"/>
              </a:rPr>
              <a:t>Blog provides a Commenting System</a:t>
            </a:r>
          </a:p>
          <a:p>
            <a:pPr marL="342900" indent="-342900">
              <a:buFont typeface="Arial" panose="020B0604020202020204" pitchFamily="34" charset="0"/>
              <a:buChar char="•"/>
            </a:pPr>
            <a:r>
              <a:rPr lang="en-US" sz="2000" b="1" dirty="0">
                <a:solidFill>
                  <a:schemeClr val="accent4"/>
                </a:solidFill>
                <a:latin typeface="Agency FB" panose="020B0503020202020204" pitchFamily="34" charset="0"/>
              </a:rPr>
              <a:t>A Blog offers a subscription system to send free email newsletters to readers.</a:t>
            </a:r>
          </a:p>
          <a:p>
            <a:pPr marL="342900" indent="-342900">
              <a:buFont typeface="Arial" panose="020B0604020202020204" pitchFamily="34" charset="0"/>
              <a:buChar char="•"/>
            </a:pPr>
            <a:r>
              <a:rPr lang="en-US" sz="2000" b="1" dirty="0">
                <a:solidFill>
                  <a:schemeClr val="accent4"/>
                </a:solidFill>
                <a:latin typeface="Agency FB" panose="020B0503020202020204" pitchFamily="34" charset="0"/>
              </a:rPr>
              <a:t>Articles inside a Blog are organized through categories and tags.</a:t>
            </a:r>
          </a:p>
          <a:p>
            <a:pPr marL="342900" indent="-342900">
              <a:buFont typeface="Arial" panose="020B0604020202020204" pitchFamily="34" charset="0"/>
              <a:buChar char="•"/>
            </a:pPr>
            <a:r>
              <a:rPr lang="en-US" sz="2000" b="1" dirty="0">
                <a:solidFill>
                  <a:schemeClr val="accent4"/>
                </a:solidFill>
                <a:latin typeface="Agency FB" panose="020B0503020202020204" pitchFamily="34" charset="0"/>
              </a:rPr>
              <a:t>Articles in a Blog appear in reverse-chronological order, latest to oldest.</a:t>
            </a:r>
          </a:p>
          <a:p>
            <a:pPr marL="342900" indent="-342900">
              <a:buFont typeface="Arial" panose="020B0604020202020204" pitchFamily="34" charset="0"/>
              <a:buChar char="•"/>
            </a:pPr>
            <a:r>
              <a:rPr lang="en-US" sz="2000" b="1" dirty="0">
                <a:solidFill>
                  <a:schemeClr val="accent4"/>
                </a:solidFill>
                <a:latin typeface="Agency FB" panose="020B0503020202020204" pitchFamily="34" charset="0"/>
              </a:rPr>
              <a:t>A Blog is managed by an individual author or a team of authors often called the editorial board</a:t>
            </a:r>
            <a:r>
              <a:rPr lang="en-US" sz="2000" b="1" dirty="0" smtClean="0">
                <a:solidFill>
                  <a:schemeClr val="accent4"/>
                </a:solidFill>
                <a:latin typeface="Agency FB" panose="020B0503020202020204" pitchFamily="34" charset="0"/>
              </a:rPr>
              <a:t>.</a:t>
            </a:r>
            <a:endParaRPr lang="en-US" sz="2000" b="1" dirty="0">
              <a:solidFill>
                <a:schemeClr val="accent4"/>
              </a:solidFill>
              <a:latin typeface="Agency FB" panose="020B0503020202020204" pitchFamily="34" charset="0"/>
            </a:endParaRPr>
          </a:p>
          <a:p>
            <a:endParaRPr lang="en-US" sz="2000" b="1" dirty="0" smtClean="0">
              <a:solidFill>
                <a:schemeClr val="accent4"/>
              </a:solidFill>
              <a:latin typeface="Agency FB" panose="020B0503020202020204" pitchFamily="34" charset="0"/>
            </a:endParaRPr>
          </a:p>
        </p:txBody>
      </p:sp>
      <p:sp>
        <p:nvSpPr>
          <p:cNvPr id="5" name="Rectangle 4"/>
          <p:cNvSpPr/>
          <p:nvPr/>
        </p:nvSpPr>
        <p:spPr>
          <a:xfrm>
            <a:off x="6717792" y="658097"/>
            <a:ext cx="3084576" cy="50014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15328" y="723502"/>
            <a:ext cx="2916412" cy="369332"/>
          </a:xfrm>
          <a:prstGeom prst="rect">
            <a:avLst/>
          </a:prstGeom>
          <a:noFill/>
        </p:spPr>
        <p:txBody>
          <a:bodyPr wrap="square" rtlCol="0">
            <a:spAutoFit/>
          </a:bodyPr>
          <a:lstStyle/>
          <a:p>
            <a:r>
              <a:rPr lang="en-US" b="1" dirty="0" smtClean="0">
                <a:solidFill>
                  <a:schemeClr val="bg1"/>
                </a:solidFill>
                <a:latin typeface="Gisha" panose="020B0502040204020203" pitchFamily="34" charset="-79"/>
                <a:cs typeface="Gisha" panose="020B0502040204020203" pitchFamily="34" charset="-79"/>
              </a:rPr>
              <a:t>BLOG NOT A WEBSITE?</a:t>
            </a:r>
            <a:endParaRPr lang="en-US" b="1" dirty="0">
              <a:solidFill>
                <a:schemeClr val="bg1"/>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113328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11936" y="658368"/>
            <a:ext cx="10204704" cy="5547360"/>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111681" y="341375"/>
            <a:ext cx="3013948" cy="1015663"/>
          </a:xfrm>
          <a:prstGeom prst="rect">
            <a:avLst/>
          </a:prstGeom>
          <a:noFill/>
        </p:spPr>
        <p:txBody>
          <a:bodyPr wrap="square" rtlCol="0">
            <a:spAutoFit/>
          </a:bodyPr>
          <a:lstStyle/>
          <a:p>
            <a:r>
              <a:rPr lang="en-US" sz="6000" b="1" dirty="0" smtClean="0">
                <a:solidFill>
                  <a:schemeClr val="accent4"/>
                </a:solidFill>
              </a:rPr>
              <a:t>….</a:t>
            </a:r>
            <a:endParaRPr lang="en-US" sz="6000" b="1" dirty="0">
              <a:solidFill>
                <a:schemeClr val="accent4"/>
              </a:solidFill>
            </a:endParaRPr>
          </a:p>
        </p:txBody>
      </p:sp>
      <p:sp>
        <p:nvSpPr>
          <p:cNvPr id="4" name="TextBox 3"/>
          <p:cNvSpPr txBox="1"/>
          <p:nvPr/>
        </p:nvSpPr>
        <p:spPr>
          <a:xfrm>
            <a:off x="1572768" y="1188970"/>
            <a:ext cx="9473184" cy="5016758"/>
          </a:xfrm>
          <a:prstGeom prst="rect">
            <a:avLst/>
          </a:prstGeom>
          <a:noFill/>
        </p:spPr>
        <p:txBody>
          <a:bodyPr wrap="square" rtlCol="0">
            <a:spAutoFit/>
          </a:bodyPr>
          <a:lstStyle/>
          <a:p>
            <a:pPr fontAlgn="base"/>
            <a:r>
              <a:rPr lang="en-US" sz="2000" b="1" dirty="0">
                <a:solidFill>
                  <a:schemeClr val="accent4"/>
                </a:solidFill>
                <a:latin typeface="Agency FB" panose="020B0503020202020204" pitchFamily="34" charset="0"/>
              </a:rPr>
              <a:t>The History of Blogging dates back to 1994... </a:t>
            </a:r>
            <a:r>
              <a:rPr lang="en-US" sz="2000" b="1" dirty="0">
                <a:solidFill>
                  <a:schemeClr val="accent4"/>
                </a:solidFill>
                <a:latin typeface="Agency FB" panose="020B0503020202020204" pitchFamily="34" charset="0"/>
                <a:cs typeface="Times New Roman" panose="02020603050405020304" pitchFamily="18" charset="0"/>
              </a:rPr>
              <a:t>It's generally recognized that the first blog was Links.net, created by Justin Hall, while he was a Swarthmore College student in 1994. Of course, at that time they weren't called blogs, and he just referred to it as his personal homepage. It wasn't until 1997 that the term “weblog” was coined.</a:t>
            </a:r>
            <a:br>
              <a:rPr lang="en-US" sz="2000" b="1" dirty="0">
                <a:solidFill>
                  <a:schemeClr val="accent4"/>
                </a:solidFill>
                <a:latin typeface="Agency FB" panose="020B0503020202020204" pitchFamily="34" charset="0"/>
                <a:cs typeface="Times New Roman" panose="02020603050405020304" pitchFamily="18" charset="0"/>
              </a:rPr>
            </a:br>
            <a:r>
              <a:rPr lang="en-US" sz="2000" b="1" dirty="0">
                <a:solidFill>
                  <a:schemeClr val="accent4"/>
                </a:solidFill>
                <a:latin typeface="Agency FB" panose="020B0503020202020204" pitchFamily="34" charset="0"/>
                <a:cs typeface="Times New Roman" panose="02020603050405020304" pitchFamily="18" charset="0"/>
              </a:rPr>
              <a:t>“Weblog” was shortened to “blog” in 1999 by programmer Peter Merholz. It’s not until five years later that Merriam-Webster declares the word their word of the year.</a:t>
            </a:r>
          </a:p>
          <a:p>
            <a:pPr fontAlgn="base"/>
            <a:r>
              <a:rPr lang="en-US" sz="2000" b="1" dirty="0">
                <a:solidFill>
                  <a:schemeClr val="accent4"/>
                </a:solidFill>
                <a:latin typeface="Agency FB" panose="020B0503020202020204" pitchFamily="34" charset="0"/>
                <a:cs typeface="Times New Roman" panose="02020603050405020304" pitchFamily="18" charset="0"/>
              </a:rPr>
              <a:t>The original blogs were updated manually, often linked from a central home page or archive. This wasn’t very efficient, but unless you were a programmer who could create your own custom blogging platform, there weren’t any other options to begin with.</a:t>
            </a:r>
            <a:br>
              <a:rPr lang="en-US" sz="2000" b="1" dirty="0">
                <a:solidFill>
                  <a:schemeClr val="accent4"/>
                </a:solidFill>
                <a:latin typeface="Agency FB" panose="020B0503020202020204" pitchFamily="34" charset="0"/>
                <a:cs typeface="Times New Roman" panose="02020603050405020304" pitchFamily="18" charset="0"/>
              </a:rPr>
            </a:br>
            <a:r>
              <a:rPr lang="en-US" sz="2000" b="1" dirty="0">
                <a:solidFill>
                  <a:schemeClr val="accent4"/>
                </a:solidFill>
                <a:latin typeface="Agency FB" panose="020B0503020202020204" pitchFamily="34" charset="0"/>
                <a:cs typeface="Times New Roman" panose="02020603050405020304" pitchFamily="18" charset="0"/>
              </a:rPr>
              <a:t>During these early years, a few different “blogging” platforms cropped up. </a:t>
            </a:r>
            <a:r>
              <a:rPr lang="en-US" sz="2000" b="1" dirty="0">
                <a:solidFill>
                  <a:schemeClr val="accent4"/>
                </a:solidFill>
                <a:latin typeface="Agency FB" panose="020B0503020202020204" pitchFamily="34" charset="0"/>
                <a:cs typeface="Times New Roman" panose="02020603050405020304" pitchFamily="18" charset="0"/>
                <a:hlinkClick r:id="rId3"/>
              </a:rPr>
              <a:t>LiveJournal</a:t>
            </a:r>
            <a:r>
              <a:rPr lang="en-US" sz="2000" b="1" dirty="0">
                <a:solidFill>
                  <a:schemeClr val="accent4"/>
                </a:solidFill>
                <a:latin typeface="Agency FB" panose="020B0503020202020204" pitchFamily="34" charset="0"/>
                <a:cs typeface="Times New Roman" panose="02020603050405020304" pitchFamily="18" charset="0"/>
              </a:rPr>
              <a:t> is probably the most recognizable of the early sites.</a:t>
            </a:r>
          </a:p>
          <a:p>
            <a:pPr fontAlgn="base"/>
            <a:r>
              <a:rPr lang="en-US" sz="2000" b="1" dirty="0">
                <a:solidFill>
                  <a:schemeClr val="accent4"/>
                </a:solidFill>
                <a:latin typeface="Agency FB" panose="020B0503020202020204" pitchFamily="34" charset="0"/>
                <a:cs typeface="Times New Roman" panose="02020603050405020304" pitchFamily="18" charset="0"/>
              </a:rPr>
              <a:t>And then, </a:t>
            </a:r>
            <a:r>
              <a:rPr lang="en-US" sz="2000" b="1" dirty="0" smtClean="0">
                <a:solidFill>
                  <a:schemeClr val="accent4"/>
                </a:solidFill>
                <a:latin typeface="Agency FB" panose="020B0503020202020204" pitchFamily="34" charset="0"/>
                <a:cs typeface="Times New Roman" panose="02020603050405020304" pitchFamily="18" charset="0"/>
              </a:rPr>
              <a:t>in 23 August</a:t>
            </a:r>
            <a:r>
              <a:rPr lang="en-US" sz="2000" dirty="0" smtClean="0"/>
              <a:t> </a:t>
            </a:r>
            <a:r>
              <a:rPr lang="en-US" sz="2000" b="1" dirty="0" smtClean="0">
                <a:solidFill>
                  <a:schemeClr val="accent4"/>
                </a:solidFill>
                <a:latin typeface="Agency FB" panose="020B0503020202020204" pitchFamily="34" charset="0"/>
                <a:cs typeface="Times New Roman" panose="02020603050405020304" pitchFamily="18" charset="0"/>
              </a:rPr>
              <a:t>1999</a:t>
            </a:r>
            <a:r>
              <a:rPr lang="en-US" sz="2000" b="1" dirty="0">
                <a:solidFill>
                  <a:schemeClr val="accent4"/>
                </a:solidFill>
                <a:latin typeface="Agency FB" panose="020B0503020202020204" pitchFamily="34" charset="0"/>
                <a:cs typeface="Times New Roman" panose="02020603050405020304" pitchFamily="18" charset="0"/>
              </a:rPr>
              <a:t>, the platform </a:t>
            </a:r>
            <a:r>
              <a:rPr lang="en-US" sz="2000" b="1" dirty="0" smtClean="0">
                <a:solidFill>
                  <a:schemeClr val="accent4"/>
                </a:solidFill>
                <a:latin typeface="Agency FB" panose="020B0503020202020204" pitchFamily="34" charset="0"/>
                <a:cs typeface="Times New Roman" panose="02020603050405020304" pitchFamily="18" charset="0"/>
              </a:rPr>
              <a:t>that </a:t>
            </a:r>
            <a:r>
              <a:rPr lang="en-US" sz="2000" b="1" dirty="0">
                <a:solidFill>
                  <a:schemeClr val="accent4"/>
                </a:solidFill>
                <a:latin typeface="Agency FB" panose="020B0503020202020204" pitchFamily="34" charset="0"/>
                <a:cs typeface="Times New Roman" panose="02020603050405020304" pitchFamily="18" charset="0"/>
              </a:rPr>
              <a:t>later </a:t>
            </a:r>
            <a:r>
              <a:rPr lang="en-US" sz="2000" b="1" dirty="0" smtClean="0">
                <a:solidFill>
                  <a:schemeClr val="accent4"/>
                </a:solidFill>
                <a:latin typeface="Agency FB" panose="020B0503020202020204" pitchFamily="34" charset="0"/>
                <a:cs typeface="Times New Roman" panose="02020603050405020304" pitchFamily="18" charset="0"/>
              </a:rPr>
              <a:t>became</a:t>
            </a:r>
            <a:r>
              <a:rPr lang="en-US" sz="2000" b="1" dirty="0">
                <a:solidFill>
                  <a:schemeClr val="accent4"/>
                </a:solidFill>
                <a:latin typeface="Agency FB" panose="020B0503020202020204" pitchFamily="34" charset="0"/>
                <a:cs typeface="Times New Roman" panose="02020603050405020304" pitchFamily="18" charset="0"/>
              </a:rPr>
              <a:t> </a:t>
            </a:r>
            <a:r>
              <a:rPr lang="en-US" sz="2000" b="1" dirty="0">
                <a:solidFill>
                  <a:schemeClr val="accent4"/>
                </a:solidFill>
                <a:latin typeface="Agency FB" panose="020B0503020202020204" pitchFamily="34" charset="0"/>
                <a:cs typeface="Times New Roman" panose="02020603050405020304" pitchFamily="18" charset="0"/>
                <a:hlinkClick r:id="rId4"/>
              </a:rPr>
              <a:t>Blogger</a:t>
            </a:r>
            <a:r>
              <a:rPr lang="en-US" sz="2000" b="1" dirty="0">
                <a:solidFill>
                  <a:schemeClr val="accent4"/>
                </a:solidFill>
                <a:latin typeface="Agency FB" panose="020B0503020202020204" pitchFamily="34" charset="0"/>
                <a:cs typeface="Times New Roman" panose="02020603050405020304" pitchFamily="18" charset="0"/>
              </a:rPr>
              <a:t> was started by Evan Williams and Meg Hourihan at Pyra Labs. Blogger is largely responsible for bringing blogging to the mainstream.</a:t>
            </a:r>
            <a:br>
              <a:rPr lang="en-US" sz="2000" b="1" dirty="0">
                <a:solidFill>
                  <a:schemeClr val="accent4"/>
                </a:solidFill>
                <a:latin typeface="Agency FB" panose="020B0503020202020204" pitchFamily="34" charset="0"/>
                <a:cs typeface="Times New Roman" panose="02020603050405020304" pitchFamily="18" charset="0"/>
              </a:rPr>
            </a:br>
            <a:r>
              <a:rPr lang="en-US" sz="2000" b="1" dirty="0">
                <a:solidFill>
                  <a:schemeClr val="accent4"/>
                </a:solidFill>
                <a:latin typeface="Agency FB" panose="020B0503020202020204" pitchFamily="34" charset="0"/>
                <a:cs typeface="Times New Roman" panose="02020603050405020304" pitchFamily="18" charset="0"/>
              </a:rPr>
              <a:t>In 1999, according to a list compiled by Jesse James Garrett, there were 23 blogs on the internet. By the middle of 2006, there </a:t>
            </a:r>
            <a:r>
              <a:rPr lang="en-US" sz="2000" b="1" dirty="0" smtClean="0">
                <a:solidFill>
                  <a:schemeClr val="accent4"/>
                </a:solidFill>
                <a:latin typeface="Agency FB" panose="020B0503020202020204" pitchFamily="34" charset="0"/>
                <a:cs typeface="Times New Roman" panose="02020603050405020304" pitchFamily="18" charset="0"/>
              </a:rPr>
              <a:t>were about </a:t>
            </a:r>
            <a:r>
              <a:rPr lang="en-US" sz="2000" b="1" dirty="0">
                <a:solidFill>
                  <a:schemeClr val="accent4"/>
                </a:solidFill>
                <a:latin typeface="Agency FB" panose="020B0503020202020204" pitchFamily="34" charset="0"/>
                <a:cs typeface="Times New Roman" panose="02020603050405020304" pitchFamily="18" charset="0"/>
              </a:rPr>
              <a:t>50 million </a:t>
            </a:r>
            <a:r>
              <a:rPr lang="en-US" sz="2000" b="1" dirty="0" smtClean="0">
                <a:solidFill>
                  <a:schemeClr val="accent4"/>
                </a:solidFill>
                <a:latin typeface="Agency FB" panose="020B0503020202020204" pitchFamily="34" charset="0"/>
                <a:cs typeface="Times New Roman" panose="02020603050405020304" pitchFamily="18" charset="0"/>
              </a:rPr>
              <a:t>blogs.</a:t>
            </a:r>
            <a:endParaRPr lang="en-US" sz="2000" b="1" dirty="0">
              <a:solidFill>
                <a:schemeClr val="accent4"/>
              </a:solidFill>
              <a:latin typeface="Agency FB" panose="020B0503020202020204" pitchFamily="34" charset="0"/>
              <a:cs typeface="Times New Roman" panose="02020603050405020304" pitchFamily="18" charset="0"/>
            </a:endParaRPr>
          </a:p>
          <a:p>
            <a:endParaRPr lang="en-US" sz="2000" dirty="0">
              <a:latin typeface="Agency FB" panose="020B0503020202020204" pitchFamily="34" charset="0"/>
            </a:endParaRPr>
          </a:p>
        </p:txBody>
      </p:sp>
      <p:sp>
        <p:nvSpPr>
          <p:cNvPr id="5" name="Rectangle 4"/>
          <p:cNvSpPr/>
          <p:nvPr/>
        </p:nvSpPr>
        <p:spPr>
          <a:xfrm>
            <a:off x="6717792" y="658097"/>
            <a:ext cx="3084576" cy="500143"/>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15328" y="723502"/>
            <a:ext cx="2889504" cy="369332"/>
          </a:xfrm>
          <a:prstGeom prst="rect">
            <a:avLst/>
          </a:prstGeom>
          <a:noFill/>
        </p:spPr>
        <p:txBody>
          <a:bodyPr wrap="square" rtlCol="0">
            <a:spAutoFit/>
          </a:bodyPr>
          <a:lstStyle/>
          <a:p>
            <a:r>
              <a:rPr lang="en-US" b="1" dirty="0" smtClean="0">
                <a:solidFill>
                  <a:schemeClr val="bg1"/>
                </a:solidFill>
                <a:latin typeface="Gisha" panose="020B0502040204020203" pitchFamily="34" charset="-79"/>
                <a:cs typeface="Gisha" panose="020B0502040204020203" pitchFamily="34" charset="-79"/>
              </a:rPr>
              <a:t>HISTORY OF BLOGGING</a:t>
            </a:r>
            <a:endParaRPr lang="en-US" b="1" dirty="0">
              <a:solidFill>
                <a:schemeClr val="bg1"/>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54704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11936" y="658368"/>
            <a:ext cx="10204704" cy="5547360"/>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111681" y="341375"/>
            <a:ext cx="3013948" cy="1015663"/>
          </a:xfrm>
          <a:prstGeom prst="rect">
            <a:avLst/>
          </a:prstGeom>
          <a:noFill/>
        </p:spPr>
        <p:txBody>
          <a:bodyPr wrap="square" rtlCol="0">
            <a:spAutoFit/>
          </a:bodyPr>
          <a:lstStyle/>
          <a:p>
            <a:r>
              <a:rPr lang="en-US" sz="6000" b="1" dirty="0" smtClean="0">
                <a:solidFill>
                  <a:schemeClr val="accent4"/>
                </a:solidFill>
              </a:rPr>
              <a:t>….</a:t>
            </a:r>
            <a:endParaRPr lang="en-US" sz="6000" b="1" dirty="0">
              <a:solidFill>
                <a:schemeClr val="accent4"/>
              </a:solidFill>
            </a:endParaRPr>
          </a:p>
        </p:txBody>
      </p:sp>
      <p:sp>
        <p:nvSpPr>
          <p:cNvPr id="4" name="TextBox 3"/>
          <p:cNvSpPr txBox="1"/>
          <p:nvPr/>
        </p:nvSpPr>
        <p:spPr>
          <a:xfrm>
            <a:off x="1853184" y="1674031"/>
            <a:ext cx="8241792" cy="3785652"/>
          </a:xfrm>
          <a:prstGeom prst="rect">
            <a:avLst/>
          </a:prstGeom>
          <a:noFill/>
        </p:spPr>
        <p:txBody>
          <a:bodyPr wrap="square" rtlCol="0">
            <a:spAutoFit/>
          </a:bodyPr>
          <a:lstStyle/>
          <a:p>
            <a:pPr fontAlgn="base"/>
            <a:r>
              <a:rPr lang="en-US" sz="2000" b="1" dirty="0">
                <a:solidFill>
                  <a:schemeClr val="accent4"/>
                </a:solidFill>
                <a:latin typeface="Agency FB" panose="020B0503020202020204" pitchFamily="34" charset="0"/>
              </a:rPr>
              <a:t>A couple of major blogging platforms got their start in the early 2000s. Version 1.0 of Movable Type was released in September of 2001.</a:t>
            </a:r>
          </a:p>
          <a:p>
            <a:pPr fontAlgn="base"/>
            <a:r>
              <a:rPr lang="en-US" sz="2000" b="1" dirty="0">
                <a:solidFill>
                  <a:schemeClr val="accent4"/>
                </a:solidFill>
                <a:latin typeface="Agency FB" panose="020B0503020202020204" pitchFamily="34" charset="0"/>
              </a:rPr>
              <a:t>WordPress was started in 2003, though parts of its development date back to 2001. </a:t>
            </a:r>
            <a:r>
              <a:rPr lang="en-US" sz="2000" b="1" dirty="0" err="1">
                <a:solidFill>
                  <a:schemeClr val="accent4"/>
                </a:solidFill>
                <a:latin typeface="Agency FB" panose="020B0503020202020204" pitchFamily="34" charset="0"/>
              </a:rPr>
              <a:t>TypePad</a:t>
            </a:r>
            <a:r>
              <a:rPr lang="en-US" sz="2000" b="1" dirty="0">
                <a:solidFill>
                  <a:schemeClr val="accent4"/>
                </a:solidFill>
                <a:latin typeface="Agency FB" panose="020B0503020202020204" pitchFamily="34" charset="0"/>
              </a:rPr>
              <a:t> was also released in 2003, based on Movable Type.</a:t>
            </a:r>
          </a:p>
          <a:p>
            <a:pPr fontAlgn="base"/>
            <a:r>
              <a:rPr lang="en-US" sz="2000" b="1" dirty="0">
                <a:solidFill>
                  <a:schemeClr val="accent4"/>
                </a:solidFill>
                <a:latin typeface="Agency FB" panose="020B0503020202020204" pitchFamily="34" charset="0"/>
              </a:rPr>
              <a:t>Some peripheral services to the blogosphere also started in the early 2000s. Technorati, the first major blog search engine, was launched in 2002. </a:t>
            </a:r>
            <a:r>
              <a:rPr lang="en-US" sz="2000" b="1" dirty="0" err="1">
                <a:solidFill>
                  <a:schemeClr val="accent4"/>
                </a:solidFill>
                <a:latin typeface="Agency FB" panose="020B0503020202020204" pitchFamily="34" charset="0"/>
              </a:rPr>
              <a:t>Audioblogger</a:t>
            </a:r>
            <a:r>
              <a:rPr lang="en-US" sz="2000" b="1" dirty="0">
                <a:solidFill>
                  <a:schemeClr val="accent4"/>
                </a:solidFill>
                <a:latin typeface="Agency FB" panose="020B0503020202020204" pitchFamily="34" charset="0"/>
              </a:rPr>
              <a:t>, the first major podcasting service, was founded in 2003. The first video blogs started in 2004, more than a year before YouTube was founded.</a:t>
            </a:r>
          </a:p>
          <a:p>
            <a:pPr fontAlgn="base"/>
            <a:r>
              <a:rPr lang="en-US" sz="2000" b="1" dirty="0">
                <a:solidFill>
                  <a:schemeClr val="accent4"/>
                </a:solidFill>
                <a:latin typeface="Agency FB" panose="020B0503020202020204" pitchFamily="34" charset="0"/>
              </a:rPr>
              <a:t>Also launched in 2003 was the AdSense advertising platform, which was the first ad network to match ads to the content on a blog. AdSense also made it possible for bloggers without huge platforms to start making money from when they first started blogging (though payments to low-traffic blogs weren’t very large</a:t>
            </a:r>
            <a:r>
              <a:rPr lang="en-US" sz="2000" b="1" dirty="0" smtClean="0">
                <a:solidFill>
                  <a:schemeClr val="accent4"/>
                </a:solidFill>
                <a:latin typeface="Agency FB" panose="020B0503020202020204" pitchFamily="34" charset="0"/>
              </a:rPr>
              <a:t>).</a:t>
            </a:r>
            <a:endParaRPr lang="en-US" sz="2000" b="1" dirty="0">
              <a:solidFill>
                <a:schemeClr val="accent4"/>
              </a:solidFill>
              <a:latin typeface="Agency FB" panose="020B0503020202020204" pitchFamily="34" charset="0"/>
            </a:endParaRPr>
          </a:p>
        </p:txBody>
      </p:sp>
      <p:sp>
        <p:nvSpPr>
          <p:cNvPr id="5" name="Rectangle 4"/>
          <p:cNvSpPr/>
          <p:nvPr/>
        </p:nvSpPr>
        <p:spPr>
          <a:xfrm>
            <a:off x="6717792" y="658097"/>
            <a:ext cx="3084576" cy="50014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70192" y="743320"/>
            <a:ext cx="2779776" cy="369332"/>
          </a:xfrm>
          <a:prstGeom prst="rect">
            <a:avLst/>
          </a:prstGeom>
          <a:noFill/>
        </p:spPr>
        <p:txBody>
          <a:bodyPr wrap="square" rtlCol="0">
            <a:spAutoFit/>
          </a:bodyPr>
          <a:lstStyle/>
          <a:p>
            <a:r>
              <a:rPr lang="en-US" b="1" dirty="0">
                <a:solidFill>
                  <a:schemeClr val="bg1"/>
                </a:solidFill>
                <a:latin typeface="Gisha" panose="020B0502040204020203" pitchFamily="34" charset="-79"/>
                <a:cs typeface="Gisha" panose="020B0502040204020203" pitchFamily="34" charset="-79"/>
              </a:rPr>
              <a:t>HISTORY OF </a:t>
            </a:r>
            <a:r>
              <a:rPr lang="en-US" b="1" dirty="0" smtClean="0">
                <a:solidFill>
                  <a:schemeClr val="bg1"/>
                </a:solidFill>
                <a:latin typeface="Gisha" panose="020B0502040204020203" pitchFamily="34" charset="-79"/>
                <a:cs typeface="Gisha" panose="020B0502040204020203" pitchFamily="34" charset="-79"/>
              </a:rPr>
              <a:t>BLOGGING</a:t>
            </a:r>
            <a:endParaRPr lang="en-US" b="1" dirty="0">
              <a:solidFill>
                <a:schemeClr val="bg1"/>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4122181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1256</TotalTime>
  <Words>942</Words>
  <Application>Microsoft Office PowerPoint</Application>
  <PresentationFormat>Widescreen</PresentationFormat>
  <Paragraphs>170</Paragraphs>
  <Slides>29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29</vt:i4>
      </vt:variant>
    </vt:vector>
  </HeadingPairs>
  <TitlesOfParts>
    <vt:vector size="45" baseType="lpstr">
      <vt:lpstr>Agency FB</vt:lpstr>
      <vt:lpstr>Aharoni</vt:lpstr>
      <vt:lpstr>Andalus</vt:lpstr>
      <vt:lpstr>Aparajita</vt:lpstr>
      <vt:lpstr>Arial</vt:lpstr>
      <vt:lpstr>Arial Rounded MT Bold</vt:lpstr>
      <vt:lpstr>Cooper Black</vt:lpstr>
      <vt:lpstr>Courier New</vt:lpstr>
      <vt:lpstr>Garamond</vt:lpstr>
      <vt:lpstr>Gisha</vt:lpstr>
      <vt:lpstr>Lucida Calligraphy</vt:lpstr>
      <vt:lpstr>Stencil</vt:lpstr>
      <vt:lpstr>Tempus Sans ITC</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Okereke</dc:creator>
  <cp:lastModifiedBy>Michael Okereke</cp:lastModifiedBy>
  <cp:revision>141</cp:revision>
  <dcterms:created xsi:type="dcterms:W3CDTF">2018-03-02T23:08:50Z</dcterms:created>
  <dcterms:modified xsi:type="dcterms:W3CDTF">2018-03-08T18:07:09Z</dcterms:modified>
</cp:coreProperties>
</file>