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93" r:id="rId3"/>
    <p:sldId id="426" r:id="rId4"/>
    <p:sldId id="504" r:id="rId5"/>
    <p:sldId id="469" r:id="rId6"/>
    <p:sldId id="470" r:id="rId7"/>
    <p:sldId id="474" r:id="rId8"/>
    <p:sldId id="471" r:id="rId9"/>
    <p:sldId id="505" r:id="rId10"/>
    <p:sldId id="506" r:id="rId11"/>
    <p:sldId id="507" r:id="rId12"/>
    <p:sldId id="508" r:id="rId13"/>
    <p:sldId id="472" r:id="rId14"/>
    <p:sldId id="479" r:id="rId15"/>
    <p:sldId id="478" r:id="rId16"/>
    <p:sldId id="480" r:id="rId17"/>
    <p:sldId id="482" r:id="rId18"/>
    <p:sldId id="484" r:id="rId19"/>
    <p:sldId id="483" r:id="rId20"/>
    <p:sldId id="502" r:id="rId21"/>
    <p:sldId id="485" r:id="rId22"/>
    <p:sldId id="486" r:id="rId23"/>
    <p:sldId id="487" r:id="rId24"/>
    <p:sldId id="481" r:id="rId25"/>
    <p:sldId id="488" r:id="rId26"/>
    <p:sldId id="489" r:id="rId27"/>
    <p:sldId id="490" r:id="rId28"/>
    <p:sldId id="468" r:id="rId29"/>
    <p:sldId id="492" r:id="rId30"/>
    <p:sldId id="493" r:id="rId31"/>
    <p:sldId id="491" r:id="rId32"/>
    <p:sldId id="497" r:id="rId33"/>
    <p:sldId id="496" r:id="rId34"/>
    <p:sldId id="499" r:id="rId35"/>
    <p:sldId id="500" r:id="rId36"/>
    <p:sldId id="501" r:id="rId37"/>
    <p:sldId id="498" r:id="rId38"/>
    <p:sldId id="50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84" autoAdjust="0"/>
    <p:restoredTop sz="74453" autoAdjust="0"/>
  </p:normalViewPr>
  <p:slideViewPr>
    <p:cSldViewPr>
      <p:cViewPr varScale="1">
        <p:scale>
          <a:sx n="97" d="100"/>
          <a:sy n="97" d="100"/>
        </p:scale>
        <p:origin x="2238" y="84"/>
      </p:cViewPr>
      <p:guideLst>
        <p:guide orient="horz" pos="2208"/>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6B2D91-E76C-4167-895D-5BE8A67ACFF2}" type="datetimeFigureOut">
              <a:rPr lang="en-US" smtClean="0"/>
              <a:t>22-Dec-17</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0EA4C1-1369-497F-A4CC-0EEBC5C7F202}" type="slidenum">
              <a:rPr lang="en-US" smtClean="0"/>
              <a:t>‹#›</a:t>
            </a:fld>
            <a:endParaRPr lang="en-US" dirty="0"/>
          </a:p>
        </p:txBody>
      </p:sp>
    </p:spTree>
    <p:extLst>
      <p:ext uri="{BB962C8B-B14F-4D97-AF65-F5344CB8AC3E}">
        <p14:creationId xmlns:p14="http://schemas.microsoft.com/office/powerpoint/2010/main" val="634064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Welcome back to the Multi-threaded overview course.  In this module we are going to take a deeper look at making asynchronous</a:t>
            </a:r>
            <a:r>
              <a:rPr lang="en-US" sz="1200" kern="1200" baseline="0" dirty="0">
                <a:solidFill>
                  <a:schemeClr val="tx1"/>
                </a:solidFill>
                <a:effectLst/>
                <a:latin typeface="+mn-lt"/>
                <a:ea typeface="+mn-ea"/>
                <a:cs typeface="+mn-cs"/>
              </a:rPr>
              <a:t> calls using futures and promises.</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1</a:t>
            </a:fld>
            <a:endParaRPr lang="en-US" dirty="0"/>
          </a:p>
        </p:txBody>
      </p:sp>
    </p:spTree>
    <p:extLst>
      <p:ext uri="{BB962C8B-B14F-4D97-AF65-F5344CB8AC3E}">
        <p14:creationId xmlns:p14="http://schemas.microsoft.com/office/powerpoint/2010/main" val="3625744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t>
            </a:r>
            <a:r>
              <a:rPr lang="en-US" baseline="0" dirty="0"/>
              <a:t> find it helpful to think of futures as being one half of a communication channel.  Here we see the main and background threads - and they are connected with a channel through which they can communicate.</a:t>
            </a:r>
          </a:p>
          <a:p>
            <a:r>
              <a:rPr lang="en-US" baseline="0" dirty="0"/>
              <a:t>** We’ve seen that the main side, the one using the future, can use future member functions such as wait and get to determine when the background thread has completed and get the return value.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10</a:t>
            </a:fld>
            <a:endParaRPr lang="en-US" dirty="0"/>
          </a:p>
        </p:txBody>
      </p:sp>
    </p:spTree>
    <p:extLst>
      <p:ext uri="{BB962C8B-B14F-4D97-AF65-F5344CB8AC3E}">
        <p14:creationId xmlns:p14="http://schemas.microsoft.com/office/powerpoint/2010/main" val="197386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is the future side</a:t>
            </a:r>
            <a:r>
              <a:rPr lang="en-US" baseline="0" dirty="0"/>
              <a:t> of the communication channel.</a:t>
            </a:r>
          </a:p>
          <a:p>
            <a:r>
              <a:rPr lang="en-US" baseline="0" dirty="0"/>
              <a:t>** The other side is a promise.  The promise is used to set the return value or communicate that the function is complete.</a:t>
            </a:r>
          </a:p>
        </p:txBody>
      </p:sp>
      <p:sp>
        <p:nvSpPr>
          <p:cNvPr id="4" name="Slide Number Placeholder 3"/>
          <p:cNvSpPr>
            <a:spLocks noGrp="1"/>
          </p:cNvSpPr>
          <p:nvPr>
            <p:ph type="sldNum" sz="quarter" idx="10"/>
          </p:nvPr>
        </p:nvSpPr>
        <p:spPr/>
        <p:txBody>
          <a:bodyPr/>
          <a:lstStyle/>
          <a:p>
            <a:fld id="{600EA4C1-1369-497F-A4CC-0EEBC5C7F202}" type="slidenum">
              <a:rPr lang="en-US" smtClean="0"/>
              <a:t>11</a:t>
            </a:fld>
            <a:endParaRPr lang="en-US" dirty="0"/>
          </a:p>
        </p:txBody>
      </p:sp>
    </p:spTree>
    <p:extLst>
      <p:ext uri="{BB962C8B-B14F-4D97-AF65-F5344CB8AC3E}">
        <p14:creationId xmlns:p14="http://schemas.microsoft.com/office/powerpoint/2010/main" val="1349531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We’ve already seen get and wait – and as we’ve seen with other concurrency classes, when there is a wait, there are usually </a:t>
            </a:r>
            <a:r>
              <a:rPr lang="en-US" baseline="0" dirty="0" err="1"/>
              <a:t>wait_for</a:t>
            </a:r>
            <a:r>
              <a:rPr lang="en-US" baseline="0" dirty="0"/>
              <a:t> and </a:t>
            </a:r>
            <a:r>
              <a:rPr lang="en-US" baseline="0" dirty="0" err="1"/>
              <a:t>wait_until</a:t>
            </a:r>
            <a:r>
              <a:rPr lang="en-US" baseline="0" dirty="0"/>
              <a:t> member functions.  The </a:t>
            </a:r>
            <a:r>
              <a:rPr lang="en-US" baseline="0" dirty="0" err="1"/>
              <a:t>std</a:t>
            </a:r>
            <a:r>
              <a:rPr lang="en-US" baseline="0" dirty="0"/>
              <a:t>::future class is no different.  It provides them and they work exactly as you would expect – waiting for the asynchronous call to complete for a specific duration or until a specific time.</a:t>
            </a:r>
          </a:p>
          <a:p>
            <a:endParaRPr lang="en-US" baseline="0" dirty="0"/>
          </a:p>
          <a:p>
            <a:r>
              <a:rPr lang="en-US" baseline="0" dirty="0"/>
              <a:t>The member function that might not be obvious is the valid member function.  Valid returns true if the future is associated with a valid communication channel – meaning that there is a promise on the other side.</a:t>
            </a:r>
          </a:p>
        </p:txBody>
      </p:sp>
      <p:sp>
        <p:nvSpPr>
          <p:cNvPr id="4" name="Slide Number Placeholder 3"/>
          <p:cNvSpPr>
            <a:spLocks noGrp="1"/>
          </p:cNvSpPr>
          <p:nvPr>
            <p:ph type="sldNum" sz="quarter" idx="10"/>
          </p:nvPr>
        </p:nvSpPr>
        <p:spPr/>
        <p:txBody>
          <a:bodyPr/>
          <a:lstStyle/>
          <a:p>
            <a:fld id="{600EA4C1-1369-497F-A4CC-0EEBC5C7F202}" type="slidenum">
              <a:rPr lang="en-US" smtClean="0"/>
              <a:t>12</a:t>
            </a:fld>
            <a:endParaRPr lang="en-US" dirty="0"/>
          </a:p>
        </p:txBody>
      </p:sp>
    </p:spTree>
    <p:extLst>
      <p:ext uri="{BB962C8B-B14F-4D97-AF65-F5344CB8AC3E}">
        <p14:creationId xmlns:p14="http://schemas.microsoft.com/office/powerpoint/2010/main" val="1827975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And now we are to the promise class.  A promise is the other</a:t>
            </a:r>
            <a:r>
              <a:rPr lang="en-US" sz="1200" kern="1200" baseline="0" dirty="0">
                <a:solidFill>
                  <a:schemeClr val="tx1"/>
                </a:solidFill>
                <a:effectLst/>
                <a:latin typeface="+mn-lt"/>
                <a:ea typeface="+mn-ea"/>
                <a:cs typeface="+mn-cs"/>
              </a:rPr>
              <a:t> side of the asynchronous communications channel we’ve been looking at.  One of the main jobs of the promise is to set the return value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13</a:t>
            </a:fld>
            <a:endParaRPr lang="en-US" dirty="0"/>
          </a:p>
        </p:txBody>
      </p:sp>
    </p:spTree>
    <p:extLst>
      <p:ext uri="{BB962C8B-B14F-4D97-AF65-F5344CB8AC3E}">
        <p14:creationId xmlns:p14="http://schemas.microsoft.com/office/powerpoint/2010/main" val="3743810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revisit the background execution example we looked</a:t>
            </a:r>
            <a:r>
              <a:rPr lang="en-US" baseline="0" dirty="0"/>
              <a:t> at earlier – but this time think about how futures and promises might communication.</a:t>
            </a:r>
          </a:p>
          <a:p>
            <a:r>
              <a:rPr lang="en-US" baseline="0" dirty="0"/>
              <a:t>** We again start in main by called </a:t>
            </a:r>
            <a:r>
              <a:rPr lang="en-US" baseline="0" dirty="0" err="1"/>
              <a:t>async</a:t>
            </a:r>
            <a:r>
              <a:rPr lang="en-US" baseline="0" dirty="0"/>
              <a:t> to start the asynchronous operation – this returns a future.</a:t>
            </a:r>
          </a:p>
          <a:p>
            <a:r>
              <a:rPr lang="en-US" baseline="0" dirty="0"/>
              <a:t>** And we then call the future object’s get member function to get the return value – get will now block</a:t>
            </a:r>
          </a:p>
          <a:p>
            <a:r>
              <a:rPr lang="en-US" baseline="0" dirty="0"/>
              <a:t>** On our background thread we sum the two parameters – and now something needs to happen to get the value back to the future.</a:t>
            </a:r>
          </a:p>
          <a:p>
            <a:r>
              <a:rPr lang="en-US" baseline="0" dirty="0"/>
              <a:t>** And in this case we have a promise – p – whose set value function will be called.  This sets the value in the promise allowing it to be communicated back to the future.</a:t>
            </a:r>
          </a:p>
          <a:p>
            <a:r>
              <a:rPr lang="en-US" baseline="0" dirty="0"/>
              <a:t>** With the value now set, the future’s get function can return the value set on the background thread.</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14</a:t>
            </a:fld>
            <a:endParaRPr lang="en-US" dirty="0"/>
          </a:p>
        </p:txBody>
      </p:sp>
    </p:spTree>
    <p:extLst>
      <p:ext uri="{BB962C8B-B14F-4D97-AF65-F5344CB8AC3E}">
        <p14:creationId xmlns:p14="http://schemas.microsoft.com/office/powerpoint/2010/main" val="30682197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the previous example we saw the </a:t>
            </a:r>
            <a:r>
              <a:rPr lang="en-US" baseline="0" dirty="0" err="1"/>
              <a:t>set_value</a:t>
            </a:r>
            <a:r>
              <a:rPr lang="en-US" baseline="0" dirty="0"/>
              <a:t> member function of the promise class.  This set the return value of the future and notified the future that the get or wait functions could return.</a:t>
            </a:r>
          </a:p>
          <a:p>
            <a:r>
              <a:rPr lang="en-US" baseline="0" dirty="0"/>
              <a:t>But there are some other functions on the class we should be aware of.</a:t>
            </a:r>
          </a:p>
          <a:p>
            <a:r>
              <a:rPr lang="en-US" baseline="0" dirty="0"/>
              <a:t>First is </a:t>
            </a:r>
            <a:r>
              <a:rPr lang="en-US" baseline="0" dirty="0" err="1"/>
              <a:t>get_future</a:t>
            </a:r>
            <a:r>
              <a:rPr lang="en-US" baseline="0" dirty="0"/>
              <a:t>.  Get future returns the future associated with the promise.  A future associated with a promise is valid – so this is how we create valid futures.  We first create a promise and then get a future from it.</a:t>
            </a:r>
          </a:p>
          <a:p>
            <a:r>
              <a:rPr lang="en-US" baseline="0" dirty="0"/>
              <a:t>Set valid at thread exit is similar to </a:t>
            </a:r>
            <a:r>
              <a:rPr lang="en-US" baseline="0" dirty="0" err="1"/>
              <a:t>set_value</a:t>
            </a:r>
            <a:r>
              <a:rPr lang="en-US" baseline="0" dirty="0"/>
              <a:t> except that it defers setting the value until the thread has exited and all thread local storage has been cleaned up.  This can be useful when it is important that the future get and wait functions do not return prior to the thread actually being terminated fully.</a:t>
            </a:r>
          </a:p>
          <a:p>
            <a:r>
              <a:rPr lang="en-US" baseline="0" dirty="0"/>
              <a:t>Set exception is used when the </a:t>
            </a:r>
            <a:r>
              <a:rPr lang="en-US" baseline="0" dirty="0" err="1"/>
              <a:t>async</a:t>
            </a:r>
            <a:r>
              <a:rPr lang="en-US" baseline="0" dirty="0"/>
              <a:t> function throws an exception instead of setting a return value.  This is how a promise would communicate back to a future that an exception occurred.  This exception will be re-thrown when the get member function of the associated future is called.  This does mean that you need to be ready to handle exceptions when calling get.</a:t>
            </a:r>
          </a:p>
          <a:p>
            <a:r>
              <a:rPr lang="en-US" baseline="0" dirty="0"/>
              <a:t>Set exception at thread exit sets an exception after the thread exits.</a:t>
            </a:r>
          </a:p>
        </p:txBody>
      </p:sp>
      <p:sp>
        <p:nvSpPr>
          <p:cNvPr id="4" name="Slide Number Placeholder 3"/>
          <p:cNvSpPr>
            <a:spLocks noGrp="1"/>
          </p:cNvSpPr>
          <p:nvPr>
            <p:ph type="sldNum" sz="quarter" idx="10"/>
          </p:nvPr>
        </p:nvSpPr>
        <p:spPr/>
        <p:txBody>
          <a:bodyPr/>
          <a:lstStyle/>
          <a:p>
            <a:fld id="{600EA4C1-1369-497F-A4CC-0EEBC5C7F202}" type="slidenum">
              <a:rPr lang="en-US" smtClean="0"/>
              <a:t>15</a:t>
            </a:fld>
            <a:endParaRPr lang="en-US" dirty="0"/>
          </a:p>
        </p:txBody>
      </p:sp>
    </p:spTree>
    <p:extLst>
      <p:ext uri="{BB962C8B-B14F-4D97-AF65-F5344CB8AC3E}">
        <p14:creationId xmlns:p14="http://schemas.microsoft.com/office/powerpoint/2010/main" val="28648055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Now that we’ve seen how futures and promises work at a high-level, let’s go back to our background summing example.</a:t>
            </a:r>
          </a:p>
          <a:p>
            <a:r>
              <a:rPr lang="en-US" baseline="0" dirty="0"/>
              <a:t>** Notice that our background function never deals with a promise.  It never calls </a:t>
            </a:r>
            <a:r>
              <a:rPr lang="en-US" baseline="0" dirty="0" err="1"/>
              <a:t>set_value</a:t>
            </a:r>
            <a:r>
              <a:rPr lang="en-US" baseline="0" dirty="0"/>
              <a:t> or does anything that would communicate to the associated future.  So how does this return value get back to the future?</a:t>
            </a:r>
          </a:p>
        </p:txBody>
      </p:sp>
      <p:sp>
        <p:nvSpPr>
          <p:cNvPr id="4" name="Slide Number Placeholder 3"/>
          <p:cNvSpPr>
            <a:spLocks noGrp="1"/>
          </p:cNvSpPr>
          <p:nvPr>
            <p:ph type="sldNum" sz="quarter" idx="10"/>
          </p:nvPr>
        </p:nvSpPr>
        <p:spPr/>
        <p:txBody>
          <a:bodyPr/>
          <a:lstStyle/>
          <a:p>
            <a:fld id="{600EA4C1-1369-497F-A4CC-0EEBC5C7F202}" type="slidenum">
              <a:rPr lang="en-US" smtClean="0"/>
              <a:t>16</a:t>
            </a:fld>
            <a:endParaRPr lang="en-US" dirty="0"/>
          </a:p>
        </p:txBody>
      </p:sp>
    </p:spTree>
    <p:extLst>
      <p:ext uri="{BB962C8B-B14F-4D97-AF65-F5344CB8AC3E}">
        <p14:creationId xmlns:p14="http://schemas.microsoft.com/office/powerpoint/2010/main" val="12928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 let’s think about that by implementing a very simple version of </a:t>
            </a:r>
            <a:r>
              <a:rPr lang="en-US" dirty="0" err="1"/>
              <a:t>async</a:t>
            </a:r>
            <a:r>
              <a:rPr lang="en-US" dirty="0"/>
              <a:t>.</a:t>
            </a:r>
            <a:r>
              <a:rPr lang="en-US" baseline="0" dirty="0"/>
              <a:t>  To do that – let’s talk about what </a:t>
            </a:r>
            <a:r>
              <a:rPr lang="en-US" baseline="0" dirty="0" err="1"/>
              <a:t>async</a:t>
            </a:r>
            <a:r>
              <a:rPr lang="en-US" baseline="0" dirty="0"/>
              <a:t> needs to do.</a:t>
            </a:r>
          </a:p>
          <a:p>
            <a:r>
              <a:rPr lang="en-US" baseline="0" dirty="0"/>
              <a:t>** First, we know it needs to create a promise.  We know this because we will need a future and promise communication channel.</a:t>
            </a:r>
          </a:p>
          <a:p>
            <a:r>
              <a:rPr lang="en-US" baseline="0" dirty="0"/>
              <a:t>** We know it will need to execute the function on a background thread</a:t>
            </a:r>
          </a:p>
          <a:p>
            <a:r>
              <a:rPr lang="en-US" baseline="0" dirty="0"/>
              <a:t>** The background thread will somehow need to access the promise to set the return value</a:t>
            </a:r>
          </a:p>
          <a:p>
            <a:r>
              <a:rPr lang="en-US" baseline="0" dirty="0"/>
              <a:t>** The </a:t>
            </a:r>
            <a:r>
              <a:rPr lang="en-US" baseline="0" dirty="0" err="1"/>
              <a:t>async</a:t>
            </a:r>
            <a:r>
              <a:rPr lang="en-US" baseline="0" dirty="0"/>
              <a:t> function will need to return the future associated with the promise to the caller</a:t>
            </a:r>
          </a:p>
          <a:p>
            <a:r>
              <a:rPr lang="en-US" baseline="0" dirty="0"/>
              <a:t>** And the </a:t>
            </a:r>
            <a:r>
              <a:rPr lang="en-US" baseline="0" dirty="0" err="1"/>
              <a:t>async</a:t>
            </a:r>
            <a:r>
              <a:rPr lang="en-US" baseline="0" dirty="0"/>
              <a:t> function will need to handle both return values and exceptions.</a:t>
            </a:r>
          </a:p>
          <a:p>
            <a:r>
              <a:rPr lang="en-US" baseline="0" dirty="0"/>
              <a:t> Let’s take a look at some code.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17</a:t>
            </a:fld>
            <a:endParaRPr lang="en-US" dirty="0"/>
          </a:p>
        </p:txBody>
      </p:sp>
    </p:spTree>
    <p:extLst>
      <p:ext uri="{BB962C8B-B14F-4D97-AF65-F5344CB8AC3E}">
        <p14:creationId xmlns:p14="http://schemas.microsoft.com/office/powerpoint/2010/main" val="39908438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 we have an </a:t>
            </a:r>
            <a:r>
              <a:rPr lang="en-US" baseline="0" dirty="0" err="1"/>
              <a:t>execute_async</a:t>
            </a:r>
            <a:r>
              <a:rPr lang="en-US" baseline="0" dirty="0"/>
              <a:t> function – this will be our </a:t>
            </a:r>
            <a:r>
              <a:rPr lang="en-US" baseline="0" dirty="0" err="1"/>
              <a:t>async</a:t>
            </a:r>
            <a:r>
              <a:rPr lang="en-US" baseline="0" dirty="0"/>
              <a:t> function just named slightly different to make it clear we don’t mean standard </a:t>
            </a:r>
            <a:r>
              <a:rPr lang="en-US" baseline="0" dirty="0" err="1"/>
              <a:t>async</a:t>
            </a:r>
            <a:r>
              <a:rPr lang="en-US" baseline="0" dirty="0"/>
              <a:t>.</a:t>
            </a:r>
          </a:p>
        </p:txBody>
      </p:sp>
      <p:sp>
        <p:nvSpPr>
          <p:cNvPr id="4" name="Slide Number Placeholder 3"/>
          <p:cNvSpPr>
            <a:spLocks noGrp="1"/>
          </p:cNvSpPr>
          <p:nvPr>
            <p:ph type="sldNum" sz="quarter" idx="10"/>
          </p:nvPr>
        </p:nvSpPr>
        <p:spPr/>
        <p:txBody>
          <a:bodyPr/>
          <a:lstStyle/>
          <a:p>
            <a:fld id="{600EA4C1-1369-497F-A4CC-0EEBC5C7F202}" type="slidenum">
              <a:rPr lang="en-US" smtClean="0"/>
              <a:t>18</a:t>
            </a:fld>
            <a:endParaRPr lang="en-US" dirty="0"/>
          </a:p>
        </p:txBody>
      </p:sp>
    </p:spTree>
    <p:extLst>
      <p:ext uri="{BB962C8B-B14F-4D97-AF65-F5344CB8AC3E}">
        <p14:creationId xmlns:p14="http://schemas.microsoft.com/office/powerpoint/2010/main" val="1740739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first thing we will do is create a promise.  This promise is one half of our communication channel.  Remember that we are doing this on the thread which called </a:t>
            </a:r>
            <a:r>
              <a:rPr lang="en-US" baseline="0" dirty="0" err="1"/>
              <a:t>execute_async</a:t>
            </a:r>
            <a:r>
              <a:rPr lang="en-US" baseline="0" dirty="0"/>
              <a:t> – which means we are creating the promise on the main thread, not the background thread.</a:t>
            </a:r>
          </a:p>
        </p:txBody>
      </p:sp>
      <p:sp>
        <p:nvSpPr>
          <p:cNvPr id="4" name="Slide Number Placeholder 3"/>
          <p:cNvSpPr>
            <a:spLocks noGrp="1"/>
          </p:cNvSpPr>
          <p:nvPr>
            <p:ph type="sldNum" sz="quarter" idx="10"/>
          </p:nvPr>
        </p:nvSpPr>
        <p:spPr/>
        <p:txBody>
          <a:bodyPr/>
          <a:lstStyle/>
          <a:p>
            <a:fld id="{600EA4C1-1369-497F-A4CC-0EEBC5C7F202}" type="slidenum">
              <a:rPr lang="en-US" smtClean="0"/>
              <a:t>19</a:t>
            </a:fld>
            <a:endParaRPr lang="en-US" dirty="0"/>
          </a:p>
        </p:txBody>
      </p:sp>
    </p:spTree>
    <p:extLst>
      <p:ext uri="{BB962C8B-B14F-4D97-AF65-F5344CB8AC3E}">
        <p14:creationId xmlns:p14="http://schemas.microsoft.com/office/powerpoint/2010/main" val="3449422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 We’ll start by looking at the standard </a:t>
            </a:r>
            <a:r>
              <a:rPr lang="en-US" baseline="0" dirty="0" err="1"/>
              <a:t>async</a:t>
            </a:r>
            <a:r>
              <a:rPr lang="en-US" baseline="0" dirty="0"/>
              <a:t> call and how it communicates state using futures</a:t>
            </a:r>
          </a:p>
          <a:p>
            <a:r>
              <a:rPr lang="en-US" baseline="0" dirty="0"/>
              <a:t>** We’ll look at promises and see how futures and promises form a communication channel between threads</a:t>
            </a:r>
          </a:p>
          <a:p>
            <a:r>
              <a:rPr lang="en-US" baseline="0" dirty="0"/>
              <a:t>** Finally we’ll see how packaged tasks can make using futures and promises a little easier by handling some of the plumbing code for us</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2</a:t>
            </a:fld>
            <a:endParaRPr lang="en-US" dirty="0"/>
          </a:p>
        </p:txBody>
      </p:sp>
    </p:spTree>
    <p:extLst>
      <p:ext uri="{BB962C8B-B14F-4D97-AF65-F5344CB8AC3E}">
        <p14:creationId xmlns:p14="http://schemas.microsoft.com/office/powerpoint/2010/main" val="568518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Next we will get the future associated with the promise.  This future is the other side of the </a:t>
            </a:r>
            <a:r>
              <a:rPr lang="en-US" baseline="0" dirty="0" err="1"/>
              <a:t>async</a:t>
            </a:r>
            <a:r>
              <a:rPr lang="en-US" baseline="0" dirty="0"/>
              <a:t> communication channel.</a:t>
            </a:r>
          </a:p>
        </p:txBody>
      </p:sp>
      <p:sp>
        <p:nvSpPr>
          <p:cNvPr id="4" name="Slide Number Placeholder 3"/>
          <p:cNvSpPr>
            <a:spLocks noGrp="1"/>
          </p:cNvSpPr>
          <p:nvPr>
            <p:ph type="sldNum" sz="quarter" idx="10"/>
          </p:nvPr>
        </p:nvSpPr>
        <p:spPr/>
        <p:txBody>
          <a:bodyPr/>
          <a:lstStyle/>
          <a:p>
            <a:fld id="{600EA4C1-1369-497F-A4CC-0EEBC5C7F202}" type="slidenum">
              <a:rPr lang="en-US" smtClean="0"/>
              <a:t>20</a:t>
            </a:fld>
            <a:endParaRPr lang="en-US" dirty="0"/>
          </a:p>
        </p:txBody>
      </p:sp>
    </p:spTree>
    <p:extLst>
      <p:ext uri="{BB962C8B-B14F-4D97-AF65-F5344CB8AC3E}">
        <p14:creationId xmlns:p14="http://schemas.microsoft.com/office/powerpoint/2010/main" val="14568533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Next we will create a background thread passing in a function named </a:t>
            </a:r>
            <a:r>
              <a:rPr lang="en-US" baseline="0" dirty="0" err="1"/>
              <a:t>execute_on_background</a:t>
            </a:r>
            <a:r>
              <a:rPr lang="en-US" baseline="0" dirty="0"/>
              <a:t> which accepts two arguments – the promise we created, using standard move to pass it safely, and the function we wish to execute.  Pay special attention to notice that we are not executing the provided function in the background thread, but rather provide that as an argument to the </a:t>
            </a:r>
            <a:r>
              <a:rPr lang="en-US" baseline="0" dirty="0" err="1"/>
              <a:t>execute_on_background</a:t>
            </a:r>
            <a:r>
              <a:rPr lang="en-US" baseline="0" dirty="0"/>
              <a:t> function which we will implement shortly.</a:t>
            </a:r>
          </a:p>
          <a:p>
            <a:endParaRPr lang="en-US" baseline="0" dirty="0"/>
          </a:p>
          <a:p>
            <a:r>
              <a:rPr lang="en-US" baseline="0" dirty="0"/>
              <a:t>We next immediately detach from this thread since we won’t be needing it any longer.</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21</a:t>
            </a:fld>
            <a:endParaRPr lang="en-US" dirty="0"/>
          </a:p>
        </p:txBody>
      </p:sp>
    </p:spTree>
    <p:extLst>
      <p:ext uri="{BB962C8B-B14F-4D97-AF65-F5344CB8AC3E}">
        <p14:creationId xmlns:p14="http://schemas.microsoft.com/office/powerpoint/2010/main" val="38523951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know I just said it – but I want to re-enforce that passing the parameter as an argument to the thread is how we get the promise from the main to background thread.  Ultimately we need to have the future in the main thread and we can only get that from the promise – so we need to create the promise on the main thread and pass it to the background thread.</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22</a:t>
            </a:fld>
            <a:endParaRPr lang="en-US" dirty="0"/>
          </a:p>
        </p:txBody>
      </p:sp>
    </p:spTree>
    <p:extLst>
      <p:ext uri="{BB962C8B-B14F-4D97-AF65-F5344CB8AC3E}">
        <p14:creationId xmlns:p14="http://schemas.microsoft.com/office/powerpoint/2010/main" val="243522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Finally we return the future created by the promise.</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23</a:t>
            </a:fld>
            <a:endParaRPr lang="en-US" dirty="0"/>
          </a:p>
        </p:txBody>
      </p:sp>
    </p:spTree>
    <p:extLst>
      <p:ext uri="{BB962C8B-B14F-4D97-AF65-F5344CB8AC3E}">
        <p14:creationId xmlns:p14="http://schemas.microsoft.com/office/powerpoint/2010/main" val="34279394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can now move on to the </a:t>
            </a:r>
            <a:r>
              <a:rPr lang="en-US" baseline="0" dirty="0" err="1"/>
              <a:t>execute_on_background</a:t>
            </a:r>
            <a:r>
              <a:rPr lang="en-US" baseline="0" dirty="0"/>
              <a:t> function which is running on the background thread.</a:t>
            </a:r>
          </a:p>
          <a:p>
            <a:r>
              <a:rPr lang="en-US" baseline="0" dirty="0"/>
              <a:t>** Recall that the parameters are the promise and the function the user wants executed asynchronously.</a:t>
            </a:r>
          </a:p>
          <a:p>
            <a:r>
              <a:rPr lang="en-US" baseline="0" dirty="0"/>
              <a:t>** Now all we need to do it use our promise to communicate back to the future.  In our try block we call the provided function and pass the return value to the </a:t>
            </a:r>
            <a:r>
              <a:rPr lang="en-US" baseline="0" dirty="0" err="1"/>
              <a:t>set_value</a:t>
            </a:r>
            <a:r>
              <a:rPr lang="en-US" baseline="0" dirty="0"/>
              <a:t> member function of the promise.  If an exception happens to be thrown, we catch the exception and then call the set exception member function passing in the current exception.</a:t>
            </a:r>
          </a:p>
          <a:p>
            <a:r>
              <a:rPr lang="en-US" baseline="0" dirty="0"/>
              <a:t>This is why our </a:t>
            </a:r>
            <a:r>
              <a:rPr lang="en-US" baseline="0" dirty="0" err="1"/>
              <a:t>background_sum</a:t>
            </a:r>
            <a:r>
              <a:rPr lang="en-US" baseline="0" dirty="0"/>
              <a:t> function did not need to worry about calling </a:t>
            </a:r>
            <a:r>
              <a:rPr lang="en-US" baseline="0" dirty="0" err="1"/>
              <a:t>set_value</a:t>
            </a:r>
            <a:r>
              <a:rPr lang="en-US" baseline="0" dirty="0"/>
              <a:t>.  The </a:t>
            </a:r>
            <a:r>
              <a:rPr lang="en-US" baseline="0" dirty="0" err="1"/>
              <a:t>async</a:t>
            </a:r>
            <a:r>
              <a:rPr lang="en-US" baseline="0" dirty="0"/>
              <a:t> function has a wrapper that is similar to this – the wrapper takes care of invoking the function and setting the appropriate values on the promise.  In fact- we’ll see that wrapper a little later in this module.</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24</a:t>
            </a:fld>
            <a:endParaRPr lang="en-US" dirty="0"/>
          </a:p>
        </p:txBody>
      </p:sp>
    </p:spTree>
    <p:extLst>
      <p:ext uri="{BB962C8B-B14F-4D97-AF65-F5344CB8AC3E}">
        <p14:creationId xmlns:p14="http://schemas.microsoft.com/office/powerpoint/2010/main" val="11836656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how does this work?  We’ll – very similar to the standard </a:t>
            </a:r>
            <a:r>
              <a:rPr lang="en-US" baseline="0" dirty="0" err="1"/>
              <a:t>async</a:t>
            </a:r>
            <a:r>
              <a:rPr lang="en-US" baseline="0" dirty="0"/>
              <a:t> function.</a:t>
            </a:r>
          </a:p>
          <a:p>
            <a:r>
              <a:rPr lang="en-US" baseline="0" dirty="0"/>
              <a:t>** Our </a:t>
            </a:r>
            <a:r>
              <a:rPr lang="en-US" baseline="0" dirty="0" err="1"/>
              <a:t>execute_async</a:t>
            </a:r>
            <a:r>
              <a:rPr lang="en-US" baseline="0" dirty="0"/>
              <a:t> function takes a standard function as it’s argument so we’ll create one and bind our arguments to it.  This was just to keep the code trim during the example.</a:t>
            </a:r>
          </a:p>
          <a:p>
            <a:r>
              <a:rPr lang="en-US" baseline="0" dirty="0"/>
              <a:t>** We next call the </a:t>
            </a:r>
            <a:r>
              <a:rPr lang="en-US" baseline="0" dirty="0" err="1"/>
              <a:t>execute_async</a:t>
            </a:r>
            <a:r>
              <a:rPr lang="en-US" baseline="0" dirty="0"/>
              <a:t> function providing the function and getting back a future.</a:t>
            </a:r>
          </a:p>
          <a:p>
            <a:r>
              <a:rPr lang="en-US" baseline="0" dirty="0"/>
              <a:t>** And now we can display the result by calling the get member function on the future.</a:t>
            </a:r>
          </a:p>
          <a:p>
            <a:endParaRPr lang="en-US" baseline="0" dirty="0"/>
          </a:p>
          <a:p>
            <a:r>
              <a:rPr lang="en-US" baseline="0" dirty="0"/>
              <a:t>Now you can see how </a:t>
            </a:r>
            <a:r>
              <a:rPr lang="en-US" baseline="0" dirty="0" err="1"/>
              <a:t>async</a:t>
            </a:r>
            <a:r>
              <a:rPr lang="en-US" baseline="0" dirty="0"/>
              <a:t> function uses the future/promise communication channel to execute a function asynchronously while providing easy access to the </a:t>
            </a:r>
            <a:r>
              <a:rPr lang="en-US" baseline="0" dirty="0" err="1"/>
              <a:t>async</a:t>
            </a:r>
            <a:r>
              <a:rPr lang="en-US" baseline="0" dirty="0"/>
              <a:t> function return value from the foreground thread.</a:t>
            </a:r>
          </a:p>
        </p:txBody>
      </p:sp>
      <p:sp>
        <p:nvSpPr>
          <p:cNvPr id="4" name="Slide Number Placeholder 3"/>
          <p:cNvSpPr>
            <a:spLocks noGrp="1"/>
          </p:cNvSpPr>
          <p:nvPr>
            <p:ph type="sldNum" sz="quarter" idx="10"/>
          </p:nvPr>
        </p:nvSpPr>
        <p:spPr/>
        <p:txBody>
          <a:bodyPr/>
          <a:lstStyle/>
          <a:p>
            <a:fld id="{600EA4C1-1369-497F-A4CC-0EEBC5C7F202}" type="slidenum">
              <a:rPr lang="en-US" smtClean="0"/>
              <a:t>25</a:t>
            </a:fld>
            <a:endParaRPr lang="en-US" dirty="0"/>
          </a:p>
        </p:txBody>
      </p:sp>
    </p:spTree>
    <p:extLst>
      <p:ext uri="{BB962C8B-B14F-4D97-AF65-F5344CB8AC3E}">
        <p14:creationId xmlns:p14="http://schemas.microsoft.com/office/powerpoint/2010/main" val="16859013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far we’ve been using the </a:t>
            </a:r>
            <a:r>
              <a:rPr lang="en-US" baseline="0" dirty="0" err="1"/>
              <a:t>async</a:t>
            </a:r>
            <a:r>
              <a:rPr lang="en-US" baseline="0" dirty="0"/>
              <a:t> function without really defining it – it’s actually a fairly complex signature but the important parts are the arguments.</a:t>
            </a:r>
          </a:p>
          <a:p>
            <a:r>
              <a:rPr lang="en-US" baseline="0" dirty="0"/>
              <a:t>Policy defines the how the function will execute.  So far we’ve ignored policy – just passing in </a:t>
            </a:r>
            <a:r>
              <a:rPr lang="en-US" baseline="0" dirty="0" err="1"/>
              <a:t>async</a:t>
            </a:r>
            <a:r>
              <a:rPr lang="en-US" baseline="0" dirty="0"/>
              <a:t> – we’ll fix that in a moment.</a:t>
            </a:r>
          </a:p>
          <a:p>
            <a:r>
              <a:rPr lang="en-US" baseline="0" dirty="0"/>
              <a:t>Function is the function that will be executed asynchronously</a:t>
            </a:r>
          </a:p>
          <a:p>
            <a:r>
              <a:rPr lang="en-US" baseline="0" dirty="0"/>
              <a:t>And </a:t>
            </a:r>
            <a:r>
              <a:rPr lang="en-US" baseline="0" dirty="0" err="1"/>
              <a:t>args</a:t>
            </a:r>
            <a:r>
              <a:rPr lang="en-US" baseline="0" dirty="0"/>
              <a:t> is the arguments passed to the function.  </a:t>
            </a:r>
          </a:p>
        </p:txBody>
      </p:sp>
      <p:sp>
        <p:nvSpPr>
          <p:cNvPr id="4" name="Slide Number Placeholder 3"/>
          <p:cNvSpPr>
            <a:spLocks noGrp="1"/>
          </p:cNvSpPr>
          <p:nvPr>
            <p:ph type="sldNum" sz="quarter" idx="10"/>
          </p:nvPr>
        </p:nvSpPr>
        <p:spPr/>
        <p:txBody>
          <a:bodyPr/>
          <a:lstStyle/>
          <a:p>
            <a:fld id="{600EA4C1-1369-497F-A4CC-0EEBC5C7F202}" type="slidenum">
              <a:rPr lang="en-US" smtClean="0"/>
              <a:t>26</a:t>
            </a:fld>
            <a:endParaRPr lang="en-US" dirty="0"/>
          </a:p>
        </p:txBody>
      </p:sp>
    </p:spTree>
    <p:extLst>
      <p:ext uri="{BB962C8B-B14F-4D97-AF65-F5344CB8AC3E}">
        <p14:creationId xmlns:p14="http://schemas.microsoft.com/office/powerpoint/2010/main" val="2434529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Standard launch is a bitmask </a:t>
            </a:r>
            <a:r>
              <a:rPr lang="en-US" baseline="0" dirty="0" err="1"/>
              <a:t>enum</a:t>
            </a:r>
            <a:r>
              <a:rPr lang="en-US" baseline="0" dirty="0"/>
              <a:t> with two values – one or both of which are passed as the policy argument to the </a:t>
            </a:r>
            <a:r>
              <a:rPr lang="en-US" baseline="0" dirty="0" err="1"/>
              <a:t>async</a:t>
            </a:r>
            <a:r>
              <a:rPr lang="en-US" baseline="0" dirty="0"/>
              <a:t> function.  These launch policies define how the </a:t>
            </a:r>
            <a:r>
              <a:rPr lang="en-US" baseline="0" dirty="0" err="1"/>
              <a:t>async</a:t>
            </a:r>
            <a:r>
              <a:rPr lang="en-US" baseline="0" dirty="0"/>
              <a:t> function will be executed.  </a:t>
            </a:r>
          </a:p>
          <a:p>
            <a:endParaRPr lang="en-US" baseline="0" dirty="0"/>
          </a:p>
          <a:p>
            <a:r>
              <a:rPr lang="en-US" baseline="0" dirty="0" err="1"/>
              <a:t>Async</a:t>
            </a:r>
            <a:r>
              <a:rPr lang="en-US" baseline="0" dirty="0"/>
              <a:t> is the launch policy we’ve been using.  This tells the runtime that the function should be executed on a separate thread.</a:t>
            </a:r>
          </a:p>
          <a:p>
            <a:endParaRPr lang="en-US" baseline="0" dirty="0"/>
          </a:p>
          <a:p>
            <a:r>
              <a:rPr lang="en-US" baseline="0" dirty="0"/>
              <a:t>Deferred is the other launch policy – and it tells the runtime that the function should be executed when it’s result is requested from the future using get.</a:t>
            </a:r>
          </a:p>
          <a:p>
            <a:endParaRPr lang="en-US" baseline="0" dirty="0"/>
          </a:p>
          <a:p>
            <a:r>
              <a:rPr lang="en-US" baseline="0" dirty="0"/>
              <a:t>Let’s take a minute to repeat that because this might seem surprising.  Using the deferred policy, you won’t the execute the function on a background thread.  Rather, the function will be executed on the current thread when the future’s get member function is called.  This is basically single-threaded lazy evaluation of a value which can be a very useful behavior at times.</a:t>
            </a:r>
          </a:p>
          <a:p>
            <a:endParaRPr lang="en-US" baseline="0" dirty="0"/>
          </a:p>
          <a:p>
            <a:r>
              <a:rPr lang="en-US" baseline="0" dirty="0"/>
              <a:t>There is a third option – the combination of the two values.  Since standard launch is a bitmask, you can pass in both the </a:t>
            </a:r>
            <a:r>
              <a:rPr lang="en-US" baseline="0" dirty="0" err="1"/>
              <a:t>async</a:t>
            </a:r>
            <a:r>
              <a:rPr lang="en-US" baseline="0" dirty="0"/>
              <a:t> and deferred values.  When this happens the runtime will determine what to do in an implementation defined way.  The function may execute asynchronously on a separate thread or it may lazy-execute on the current thread when the return value is retrieved.</a:t>
            </a:r>
          </a:p>
        </p:txBody>
      </p:sp>
      <p:sp>
        <p:nvSpPr>
          <p:cNvPr id="4" name="Slide Number Placeholder 3"/>
          <p:cNvSpPr>
            <a:spLocks noGrp="1"/>
          </p:cNvSpPr>
          <p:nvPr>
            <p:ph type="sldNum" sz="quarter" idx="10"/>
          </p:nvPr>
        </p:nvSpPr>
        <p:spPr/>
        <p:txBody>
          <a:bodyPr/>
          <a:lstStyle/>
          <a:p>
            <a:fld id="{600EA4C1-1369-497F-A4CC-0EEBC5C7F202}" type="slidenum">
              <a:rPr lang="en-US" smtClean="0"/>
              <a:t>27</a:t>
            </a:fld>
            <a:endParaRPr lang="en-US" dirty="0"/>
          </a:p>
        </p:txBody>
      </p:sp>
    </p:spTree>
    <p:extLst>
      <p:ext uri="{BB962C8B-B14F-4D97-AF65-F5344CB8AC3E}">
        <p14:creationId xmlns:p14="http://schemas.microsoft.com/office/powerpoint/2010/main" val="40469688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how </a:t>
            </a:r>
            <a:r>
              <a:rPr lang="en-US" dirty="0" err="1"/>
              <a:t>async</a:t>
            </a:r>
            <a:r>
              <a:rPr lang="en-US" dirty="0"/>
              <a:t> and deferred differ.</a:t>
            </a:r>
          </a:p>
          <a:p>
            <a:r>
              <a:rPr lang="en-US" dirty="0"/>
              <a:t>In this example</a:t>
            </a:r>
            <a:r>
              <a:rPr lang="en-US" baseline="0" dirty="0"/>
              <a:t> we have an </a:t>
            </a:r>
          </a:p>
          <a:p>
            <a:r>
              <a:rPr lang="en-US" baseline="0" dirty="0"/>
              <a:t>** a sum function that accepts two integer values</a:t>
            </a:r>
          </a:p>
          <a:p>
            <a:r>
              <a:rPr lang="en-US" baseline="0" dirty="0"/>
              <a:t>** and which prints out the current thread information and returns the sum of the arguments.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28</a:t>
            </a:fld>
            <a:endParaRPr lang="en-US" dirty="0"/>
          </a:p>
        </p:txBody>
      </p:sp>
    </p:spTree>
    <p:extLst>
      <p:ext uri="{BB962C8B-B14F-4D97-AF65-F5344CB8AC3E}">
        <p14:creationId xmlns:p14="http://schemas.microsoft.com/office/powerpoint/2010/main" val="356745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call </a:t>
            </a:r>
            <a:r>
              <a:rPr lang="en-US" dirty="0" err="1"/>
              <a:t>async</a:t>
            </a:r>
            <a:r>
              <a:rPr lang="en-US" baseline="0" dirty="0"/>
              <a:t> with this function three times.  Once using the </a:t>
            </a:r>
            <a:r>
              <a:rPr lang="en-US" baseline="0" dirty="0" err="1"/>
              <a:t>async</a:t>
            </a:r>
            <a:r>
              <a:rPr lang="en-US" baseline="0" dirty="0"/>
              <a:t> policy, once using the deferred policy and once using the default policy.  In the C++ 11 standard, this means using the bitmask of both the </a:t>
            </a:r>
            <a:r>
              <a:rPr lang="en-US" baseline="0" dirty="0" err="1"/>
              <a:t>async</a:t>
            </a:r>
            <a:r>
              <a:rPr lang="en-US" baseline="0" dirty="0"/>
              <a:t> and deferred values.  In C++ 14 this changes to being undefined behavior.</a:t>
            </a:r>
          </a:p>
          <a:p>
            <a:r>
              <a:rPr lang="en-US" baseline="0" dirty="0"/>
              <a:t>We get back a future from each call – the future’s name indicates which policy was being used.</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29</a:t>
            </a:fld>
            <a:endParaRPr lang="en-US" dirty="0"/>
          </a:p>
        </p:txBody>
      </p:sp>
    </p:spTree>
    <p:extLst>
      <p:ext uri="{BB962C8B-B14F-4D97-AF65-F5344CB8AC3E}">
        <p14:creationId xmlns:p14="http://schemas.microsoft.com/office/powerpoint/2010/main" val="4102118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get started by looking at the standard</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async</a:t>
            </a:r>
            <a:r>
              <a:rPr lang="en-US" sz="1200" kern="1200" baseline="0" dirty="0">
                <a:solidFill>
                  <a:schemeClr val="tx1"/>
                </a:solidFill>
                <a:effectLst/>
                <a:latin typeface="+mn-lt"/>
                <a:ea typeface="+mn-ea"/>
                <a:cs typeface="+mn-cs"/>
              </a:rPr>
              <a:t> function.  This function executes a function asynchronously and returns a standard future which will be used to get the function’s state such as </a:t>
            </a:r>
            <a:r>
              <a:rPr lang="en-US" sz="1200" kern="1200" baseline="0">
                <a:solidFill>
                  <a:schemeClr val="tx1"/>
                </a:solidFill>
                <a:effectLst/>
                <a:latin typeface="+mn-lt"/>
                <a:ea typeface="+mn-ea"/>
                <a:cs typeface="+mn-cs"/>
              </a:rPr>
              <a:t>return value.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3</a:t>
            </a:fld>
            <a:endParaRPr lang="en-US" dirty="0"/>
          </a:p>
        </p:txBody>
      </p:sp>
    </p:spTree>
    <p:extLst>
      <p:ext uri="{BB962C8B-B14F-4D97-AF65-F5344CB8AC3E}">
        <p14:creationId xmlns:p14="http://schemas.microsoft.com/office/powerpoint/2010/main" val="6403303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our </a:t>
            </a:r>
            <a:r>
              <a:rPr lang="en-US" dirty="0" err="1"/>
              <a:t>async</a:t>
            </a:r>
            <a:r>
              <a:rPr lang="en-US" dirty="0"/>
              <a:t> calls complete</a:t>
            </a:r>
            <a:r>
              <a:rPr lang="en-US" baseline="0" dirty="0"/>
              <a:t> we now call the future’s get member function for each of the futures.  We will print out the </a:t>
            </a:r>
            <a:r>
              <a:rPr lang="en-US" baseline="0" dirty="0" err="1"/>
              <a:t>async</a:t>
            </a:r>
            <a:r>
              <a:rPr lang="en-US" baseline="0" dirty="0"/>
              <a:t>, deferred and default values in that order.</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30</a:t>
            </a:fld>
            <a:endParaRPr lang="en-US" dirty="0"/>
          </a:p>
        </p:txBody>
      </p:sp>
    </p:spTree>
    <p:extLst>
      <p:ext uri="{BB962C8B-B14F-4D97-AF65-F5344CB8AC3E}">
        <p14:creationId xmlns:p14="http://schemas.microsoft.com/office/powerpoint/2010/main" val="3884168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results are this</a:t>
            </a:r>
          </a:p>
          <a:p>
            <a:r>
              <a:rPr lang="en-US" dirty="0"/>
              <a:t>First</a:t>
            </a:r>
            <a:r>
              <a:rPr lang="en-US" baseline="0" dirty="0"/>
              <a:t> we print out the main thread ID so we have some context about foreground versus background threads.</a:t>
            </a:r>
          </a:p>
          <a:p>
            <a:r>
              <a:rPr lang="en-US" baseline="0" dirty="0"/>
              <a:t>Next we notice that two threads, 3424 and 5640, are executing.  So we know that there are some things executing asynchronously – which we certainly expect.</a:t>
            </a:r>
          </a:p>
          <a:p>
            <a:r>
              <a:rPr lang="en-US" baseline="0" dirty="0"/>
              <a:t>Back in main we print out the </a:t>
            </a:r>
            <a:r>
              <a:rPr lang="en-US" baseline="0" dirty="0" err="1"/>
              <a:t>Async</a:t>
            </a:r>
            <a:r>
              <a:rPr lang="en-US" baseline="0" dirty="0"/>
              <a:t> value, 30, which was evaluated on one of our background threads.</a:t>
            </a:r>
          </a:p>
          <a:p>
            <a:r>
              <a:rPr lang="en-US" baseline="0" dirty="0"/>
              <a:t>Next we see Executing on thread 12224 – notice that this is the same thread ID as Main – this means we executed this code on the main thread.  This makes sense because the next line we print out is Deferred 30.  So we can see that when the get member function, of the deferred </a:t>
            </a:r>
            <a:r>
              <a:rPr lang="en-US" baseline="0" dirty="0" err="1"/>
              <a:t>async</a:t>
            </a:r>
            <a:r>
              <a:rPr lang="en-US" baseline="0" dirty="0"/>
              <a:t> future, was called, that the sum function was called.  Again, this is the behavior we expect.  Deferred means to execute the </a:t>
            </a:r>
            <a:r>
              <a:rPr lang="en-US" baseline="0" dirty="0" err="1"/>
              <a:t>async</a:t>
            </a:r>
            <a:r>
              <a:rPr lang="en-US" baseline="0" dirty="0"/>
              <a:t> function on the current thread at the time that the return value is retrieved.</a:t>
            </a:r>
          </a:p>
          <a:p>
            <a:r>
              <a:rPr lang="en-US" baseline="0" dirty="0"/>
              <a:t>Finally we see Default 30 – because we don’t see the “Executing on thread…” message right about it, we know that this was executed asynchronously – so the runtime choose an </a:t>
            </a:r>
            <a:r>
              <a:rPr lang="en-US" baseline="0" dirty="0" err="1"/>
              <a:t>async</a:t>
            </a:r>
            <a:r>
              <a:rPr lang="en-US" baseline="0" dirty="0"/>
              <a:t> call over a deferred one in this case.</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31</a:t>
            </a:fld>
            <a:endParaRPr lang="en-US" dirty="0"/>
          </a:p>
        </p:txBody>
      </p:sp>
    </p:spTree>
    <p:extLst>
      <p:ext uri="{BB962C8B-B14F-4D97-AF65-F5344CB8AC3E}">
        <p14:creationId xmlns:p14="http://schemas.microsoft.com/office/powerpoint/2010/main" val="33102553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last thing we</a:t>
            </a:r>
            <a:r>
              <a:rPr lang="en-US" sz="1200" kern="1200" baseline="0" dirty="0">
                <a:solidFill>
                  <a:schemeClr val="tx1"/>
                </a:solidFill>
                <a:effectLst/>
                <a:latin typeface="+mn-lt"/>
                <a:ea typeface="+mn-ea"/>
                <a:cs typeface="+mn-cs"/>
              </a:rPr>
              <a:t> will look at are packaged tasks.  Packaged tasks are callable wrappers around a function which provide access to a future and handle some of the future/promise communication channel plumbing.</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32</a:t>
            </a:fld>
            <a:endParaRPr lang="en-US" dirty="0"/>
          </a:p>
        </p:txBody>
      </p:sp>
    </p:spTree>
    <p:extLst>
      <p:ext uri="{BB962C8B-B14F-4D97-AF65-F5344CB8AC3E}">
        <p14:creationId xmlns:p14="http://schemas.microsoft.com/office/powerpoint/2010/main" val="37933542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quick look at some sample code.</a:t>
            </a:r>
          </a:p>
          <a:p>
            <a:r>
              <a:rPr lang="en-US" dirty="0"/>
              <a:t>** We have our background sum function we’ve seen throughout this module.</a:t>
            </a:r>
            <a:r>
              <a:rPr lang="en-US" baseline="0" dirty="0"/>
              <a:t>  We’ll invoke this on a background thread from our </a:t>
            </a:r>
            <a:r>
              <a:rPr lang="en-US" baseline="0" dirty="0" err="1"/>
              <a:t>sum_with_packaged_task</a:t>
            </a:r>
            <a:r>
              <a:rPr lang="en-US" baseline="0" dirty="0"/>
              <a:t> function.</a:t>
            </a:r>
          </a:p>
          <a:p>
            <a:r>
              <a:rPr lang="en-US" baseline="0" dirty="0"/>
              <a:t>** We first create our packaged task providing the </a:t>
            </a:r>
            <a:r>
              <a:rPr lang="en-US" baseline="0" dirty="0" err="1"/>
              <a:t>background_sum</a:t>
            </a:r>
            <a:r>
              <a:rPr lang="en-US" baseline="0" dirty="0"/>
              <a:t> function as the argument – this is the function the packaged task will execute.</a:t>
            </a:r>
          </a:p>
          <a:p>
            <a:r>
              <a:rPr lang="en-US" baseline="0" dirty="0"/>
              <a:t>** We next get our future from the packaged task.  Notice we never created a promise – so we can infer that the packaged task must be creating it for us.</a:t>
            </a:r>
          </a:p>
          <a:p>
            <a:r>
              <a:rPr lang="en-US" baseline="0" dirty="0"/>
              <a:t>** We next create our background thread, providing the task callable wrapper with the arguments 10 and 20.</a:t>
            </a:r>
          </a:p>
          <a:p>
            <a:r>
              <a:rPr lang="en-US" baseline="0" dirty="0"/>
              <a:t>** And then we get the result from the future.</a:t>
            </a:r>
          </a:p>
          <a:p>
            <a:endParaRPr lang="en-US" baseline="0" dirty="0"/>
          </a:p>
          <a:p>
            <a:r>
              <a:rPr lang="en-US" baseline="0" dirty="0"/>
              <a:t>Let’s think about this for a minute.  We basically did what the standard </a:t>
            </a:r>
            <a:r>
              <a:rPr lang="en-US" baseline="0" dirty="0" err="1"/>
              <a:t>async</a:t>
            </a:r>
            <a:r>
              <a:rPr lang="en-US" baseline="0" dirty="0"/>
              <a:t> function does but we didn’t need to use </a:t>
            </a:r>
            <a:r>
              <a:rPr lang="en-US" baseline="0" dirty="0" err="1"/>
              <a:t>async</a:t>
            </a:r>
            <a:r>
              <a:rPr lang="en-US" baseline="0" dirty="0"/>
              <a:t>.  Packaged task takes care of a lot of the plumbing for us – it creates not just a callable wrapper that we can invoke on a new thread, but it also handles using the promise to set the return value or exception from the background thread.  </a:t>
            </a:r>
          </a:p>
          <a:p>
            <a:endParaRPr lang="en-US" baseline="0" dirty="0"/>
          </a:p>
          <a:p>
            <a:r>
              <a:rPr lang="en-US" baseline="0" dirty="0"/>
              <a:t>Let’s go back to our implementation of </a:t>
            </a:r>
            <a:r>
              <a:rPr lang="en-US" baseline="0" dirty="0" err="1"/>
              <a:t>async</a:t>
            </a:r>
            <a:r>
              <a:rPr lang="en-US" baseline="0" dirty="0"/>
              <a:t> and see how this might help.</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33</a:t>
            </a:fld>
            <a:endParaRPr lang="en-US" dirty="0"/>
          </a:p>
        </p:txBody>
      </p:sp>
    </p:spTree>
    <p:extLst>
      <p:ext uri="{BB962C8B-B14F-4D97-AF65-F5344CB8AC3E}">
        <p14:creationId xmlns:p14="http://schemas.microsoft.com/office/powerpoint/2010/main" val="26387264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Remember this function? This is where we are executing the function on the background thread and setting the value or exception on the promise.  This is basically what a packaged task is doing under the covers so let’s get rid of this.</a:t>
            </a:r>
          </a:p>
        </p:txBody>
      </p:sp>
      <p:sp>
        <p:nvSpPr>
          <p:cNvPr id="4" name="Slide Number Placeholder 3"/>
          <p:cNvSpPr>
            <a:spLocks noGrp="1"/>
          </p:cNvSpPr>
          <p:nvPr>
            <p:ph type="sldNum" sz="quarter" idx="10"/>
          </p:nvPr>
        </p:nvSpPr>
        <p:spPr/>
        <p:txBody>
          <a:bodyPr/>
          <a:lstStyle/>
          <a:p>
            <a:fld id="{600EA4C1-1369-497F-A4CC-0EEBC5C7F202}" type="slidenum">
              <a:rPr lang="en-US" smtClean="0"/>
              <a:t>34</a:t>
            </a:fld>
            <a:endParaRPr lang="en-US" dirty="0"/>
          </a:p>
        </p:txBody>
      </p:sp>
    </p:spTree>
    <p:extLst>
      <p:ext uri="{BB962C8B-B14F-4D97-AF65-F5344CB8AC3E}">
        <p14:creationId xmlns:p14="http://schemas.microsoft.com/office/powerpoint/2010/main" val="24695152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And this function, </a:t>
            </a:r>
            <a:r>
              <a:rPr lang="en-US" baseline="0" dirty="0" err="1"/>
              <a:t>execute_async</a:t>
            </a:r>
            <a:r>
              <a:rPr lang="en-US" baseline="0" dirty="0"/>
              <a:t>, is where we were create our promise, executing </a:t>
            </a:r>
            <a:r>
              <a:rPr lang="en-US" baseline="0" dirty="0" err="1"/>
              <a:t>execute_on_background</a:t>
            </a:r>
            <a:r>
              <a:rPr lang="en-US" baseline="0" dirty="0"/>
              <a:t> on a new thread, and returning our future.  How would this change with a packaged task?</a:t>
            </a:r>
          </a:p>
        </p:txBody>
      </p:sp>
      <p:sp>
        <p:nvSpPr>
          <p:cNvPr id="4" name="Slide Number Placeholder 3"/>
          <p:cNvSpPr>
            <a:spLocks noGrp="1"/>
          </p:cNvSpPr>
          <p:nvPr>
            <p:ph type="sldNum" sz="quarter" idx="10"/>
          </p:nvPr>
        </p:nvSpPr>
        <p:spPr/>
        <p:txBody>
          <a:bodyPr/>
          <a:lstStyle/>
          <a:p>
            <a:fld id="{600EA4C1-1369-497F-A4CC-0EEBC5C7F202}" type="slidenum">
              <a:rPr lang="en-US" smtClean="0"/>
              <a:t>35</a:t>
            </a:fld>
            <a:endParaRPr lang="en-US" dirty="0"/>
          </a:p>
        </p:txBody>
      </p:sp>
    </p:spTree>
    <p:extLst>
      <p:ext uri="{BB962C8B-B14F-4D97-AF65-F5344CB8AC3E}">
        <p14:creationId xmlns:p14="http://schemas.microsoft.com/office/powerpoint/2010/main" val="39008789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 Well – first we create our packaged task – this is the callable wrapper over our function.</a:t>
            </a:r>
          </a:p>
          <a:p>
            <a:r>
              <a:rPr lang="en-US" baseline="0" dirty="0"/>
              <a:t>** Next we get our future from the task – we’ll return this to the caller at the end of the function.</a:t>
            </a:r>
          </a:p>
          <a:p>
            <a:r>
              <a:rPr lang="en-US" baseline="0" dirty="0"/>
              <a:t>** We create our background thread, moving the packaged task to the background thread</a:t>
            </a:r>
          </a:p>
          <a:p>
            <a:r>
              <a:rPr lang="en-US" baseline="0" dirty="0"/>
              <a:t>We detach the thread</a:t>
            </a:r>
          </a:p>
          <a:p>
            <a:r>
              <a:rPr lang="en-US" baseline="0" dirty="0"/>
              <a:t>And return the future.</a:t>
            </a:r>
          </a:p>
          <a:p>
            <a:endParaRPr lang="en-US" baseline="0" dirty="0"/>
          </a:p>
          <a:p>
            <a:r>
              <a:rPr lang="en-US" baseline="0" dirty="0"/>
              <a:t>As you can see, changing to packaged tasks greatly simplified the implementation of the </a:t>
            </a:r>
            <a:r>
              <a:rPr lang="en-US" baseline="0" dirty="0" err="1"/>
              <a:t>async</a:t>
            </a:r>
            <a:r>
              <a:rPr lang="en-US" baseline="0" dirty="0"/>
              <a:t> function and allowed us to remove some boilerplate code.</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36</a:t>
            </a:fld>
            <a:endParaRPr lang="en-US" dirty="0"/>
          </a:p>
        </p:txBody>
      </p:sp>
    </p:spTree>
    <p:extLst>
      <p:ext uri="{BB962C8B-B14F-4D97-AF65-F5344CB8AC3E}">
        <p14:creationId xmlns:p14="http://schemas.microsoft.com/office/powerpoint/2010/main" val="27094341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What member functions does the packaged task class have?</a:t>
            </a:r>
          </a:p>
          <a:p>
            <a:r>
              <a:rPr lang="en-US" baseline="0" dirty="0"/>
              <a:t>Valid returns true if the packaged task contains a valid function or false other.</a:t>
            </a:r>
          </a:p>
          <a:p>
            <a:r>
              <a:rPr lang="en-US" baseline="0" dirty="0"/>
              <a:t>Get future returns the future associated with the promise that the packaged task contains.</a:t>
            </a:r>
          </a:p>
          <a:p>
            <a:r>
              <a:rPr lang="en-US" baseline="0" dirty="0"/>
              <a:t>Operator() allows executing the packaged task using the familiar parenthesis operator.</a:t>
            </a:r>
          </a:p>
          <a:p>
            <a:r>
              <a:rPr lang="en-US" baseline="0" dirty="0"/>
              <a:t>Make ready at thread exit executes the function and sets the future result when the thread exits.  This is like parenthesis operator in that it executes the function, but instead of calling </a:t>
            </a:r>
            <a:r>
              <a:rPr lang="en-US" baseline="0" dirty="0" err="1"/>
              <a:t>set_value</a:t>
            </a:r>
            <a:r>
              <a:rPr lang="en-US" baseline="0" dirty="0"/>
              <a:t> on the promise, it would call </a:t>
            </a:r>
            <a:r>
              <a:rPr lang="en-US" baseline="0" dirty="0" err="1"/>
              <a:t>set_value_on_thread_exit</a:t>
            </a:r>
            <a:r>
              <a:rPr lang="en-US" baseline="0" dirty="0"/>
              <a:t>.</a:t>
            </a:r>
          </a:p>
          <a:p>
            <a:r>
              <a:rPr lang="en-US" baseline="0" dirty="0"/>
              <a:t>Finally, the reset function resets any stored state related to previous executions.  This could be used if you want to reuse a packaged task rather than creating a new instance for every invocation.</a:t>
            </a:r>
          </a:p>
        </p:txBody>
      </p:sp>
      <p:sp>
        <p:nvSpPr>
          <p:cNvPr id="4" name="Slide Number Placeholder 3"/>
          <p:cNvSpPr>
            <a:spLocks noGrp="1"/>
          </p:cNvSpPr>
          <p:nvPr>
            <p:ph type="sldNum" sz="quarter" idx="10"/>
          </p:nvPr>
        </p:nvSpPr>
        <p:spPr/>
        <p:txBody>
          <a:bodyPr/>
          <a:lstStyle/>
          <a:p>
            <a:fld id="{600EA4C1-1369-497F-A4CC-0EEBC5C7F202}" type="slidenum">
              <a:rPr lang="en-US" smtClean="0"/>
              <a:t>37</a:t>
            </a:fld>
            <a:endParaRPr lang="en-US" dirty="0"/>
          </a:p>
        </p:txBody>
      </p:sp>
    </p:spTree>
    <p:extLst>
      <p:ext uri="{BB962C8B-B14F-4D97-AF65-F5344CB8AC3E}">
        <p14:creationId xmlns:p14="http://schemas.microsoft.com/office/powerpoint/2010/main" val="36415171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 In this module we looked at the standard </a:t>
            </a:r>
            <a:r>
              <a:rPr lang="en-US" baseline="0" dirty="0" err="1"/>
              <a:t>async</a:t>
            </a:r>
            <a:r>
              <a:rPr lang="en-US" baseline="0" dirty="0"/>
              <a:t> function both as a consumer and also by implementing our own simplified version.</a:t>
            </a:r>
          </a:p>
          <a:p>
            <a:r>
              <a:rPr lang="en-US" baseline="0" dirty="0"/>
              <a:t>** We learned how the future and promise communication channel worked to allow an asynchronous function to pass return value and exception information to another thread.</a:t>
            </a:r>
          </a:p>
          <a:p>
            <a:r>
              <a:rPr lang="en-US" baseline="0" dirty="0"/>
              <a:t>** And we learned how packaged tasks can be used to simplify </a:t>
            </a:r>
            <a:r>
              <a:rPr lang="en-US" baseline="0"/>
              <a:t>asynchronous operations.</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38</a:t>
            </a:fld>
            <a:endParaRPr lang="en-US" dirty="0"/>
          </a:p>
        </p:txBody>
      </p:sp>
    </p:spTree>
    <p:extLst>
      <p:ext uri="{BB962C8B-B14F-4D97-AF65-F5344CB8AC3E}">
        <p14:creationId xmlns:p14="http://schemas.microsoft.com/office/powerpoint/2010/main" val="2684796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sample is going to perform an </a:t>
            </a:r>
            <a:r>
              <a:rPr lang="en-US" dirty="0" err="1"/>
              <a:t>async</a:t>
            </a:r>
            <a:r>
              <a:rPr lang="en-US" dirty="0"/>
              <a:t> that simply prints a message.</a:t>
            </a:r>
          </a:p>
          <a:p>
            <a:r>
              <a:rPr lang="en-US" dirty="0"/>
              <a:t>On the main thread</a:t>
            </a:r>
            <a:r>
              <a:rPr lang="en-US" baseline="0" dirty="0"/>
              <a:t> the standard </a:t>
            </a:r>
            <a:r>
              <a:rPr lang="en-US" baseline="0" dirty="0" err="1"/>
              <a:t>async</a:t>
            </a:r>
            <a:r>
              <a:rPr lang="en-US" baseline="0" dirty="0"/>
              <a:t> function will be called returning a future.  The main function will then call the future’s wait member function, waiting for the operation to complete. When it does, the wait member function returns and the main function can continue.</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a:t>
            </a:fld>
            <a:endParaRPr lang="en-US" dirty="0"/>
          </a:p>
        </p:txBody>
      </p:sp>
    </p:spTree>
    <p:extLst>
      <p:ext uri="{BB962C8B-B14F-4D97-AF65-F5344CB8AC3E}">
        <p14:creationId xmlns:p14="http://schemas.microsoft.com/office/powerpoint/2010/main" val="2716969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Here’s that example code</a:t>
            </a:r>
          </a:p>
          <a:p>
            <a:r>
              <a:rPr lang="en-US" baseline="0" dirty="0"/>
              <a:t>** where we will execute a simple background function.</a:t>
            </a:r>
          </a:p>
          <a:p>
            <a:r>
              <a:rPr lang="en-US" baseline="0" dirty="0"/>
              <a:t>** This function simply displays a message that includes the thread ID.  This will help us see that the function is executing </a:t>
            </a:r>
          </a:p>
          <a:p>
            <a:r>
              <a:rPr lang="en-US" baseline="0" dirty="0"/>
              <a:t>** on a different thread than main – which is also displaying it’s thread ID</a:t>
            </a:r>
          </a:p>
          <a:p>
            <a:r>
              <a:rPr lang="en-US" baseline="0" dirty="0"/>
              <a:t>** We now call the standard </a:t>
            </a:r>
            <a:r>
              <a:rPr lang="en-US" baseline="0" dirty="0" err="1"/>
              <a:t>async</a:t>
            </a:r>
            <a:r>
              <a:rPr lang="en-US" baseline="0" dirty="0"/>
              <a:t> function, getting back a standard future instance.</a:t>
            </a:r>
          </a:p>
          <a:p>
            <a:r>
              <a:rPr lang="en-US" baseline="0" dirty="0"/>
              <a:t>** We pass in the </a:t>
            </a:r>
            <a:r>
              <a:rPr lang="en-US" baseline="0" dirty="0" err="1"/>
              <a:t>async</a:t>
            </a:r>
            <a:r>
              <a:rPr lang="en-US" baseline="0" dirty="0"/>
              <a:t> launch hint – we will learn more about this shortly</a:t>
            </a:r>
          </a:p>
          <a:p>
            <a:r>
              <a:rPr lang="en-US" baseline="0" dirty="0"/>
              <a:t>** And a pointer to the function that we want to execute.  This function will now be executed on a separate thread</a:t>
            </a:r>
          </a:p>
          <a:p>
            <a:r>
              <a:rPr lang="en-US" baseline="0" dirty="0"/>
              <a:t>** At this point the function is executing on a background thread.  It might be done, it might be running or it might be yet to start.  Using our future instance, we can call the wait function to wait for the background thread to finish before returning from main.</a:t>
            </a:r>
          </a:p>
        </p:txBody>
      </p:sp>
      <p:sp>
        <p:nvSpPr>
          <p:cNvPr id="4" name="Slide Number Placeholder 3"/>
          <p:cNvSpPr>
            <a:spLocks noGrp="1"/>
          </p:cNvSpPr>
          <p:nvPr>
            <p:ph type="sldNum" sz="quarter" idx="10"/>
          </p:nvPr>
        </p:nvSpPr>
        <p:spPr/>
        <p:txBody>
          <a:bodyPr/>
          <a:lstStyle/>
          <a:p>
            <a:fld id="{600EA4C1-1369-497F-A4CC-0EEBC5C7F202}" type="slidenum">
              <a:rPr lang="en-US" smtClean="0"/>
              <a:t>5</a:t>
            </a:fld>
            <a:endParaRPr lang="en-US" dirty="0"/>
          </a:p>
        </p:txBody>
      </p:sp>
    </p:spTree>
    <p:extLst>
      <p:ext uri="{BB962C8B-B14F-4D97-AF65-F5344CB8AC3E}">
        <p14:creationId xmlns:p14="http://schemas.microsoft.com/office/powerpoint/2010/main" val="1570577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this code runs the </a:t>
            </a:r>
            <a:r>
              <a:rPr lang="en-US" dirty="0" err="1"/>
              <a:t>thead</a:t>
            </a:r>
            <a:r>
              <a:rPr lang="en-US" dirty="0"/>
              <a:t> ID for the main and background</a:t>
            </a:r>
            <a:r>
              <a:rPr lang="en-US" baseline="0" dirty="0"/>
              <a:t> threads are printed – and you can see that they are different because the standard </a:t>
            </a:r>
            <a:r>
              <a:rPr lang="en-US" baseline="0" dirty="0" err="1"/>
              <a:t>async</a:t>
            </a:r>
            <a:r>
              <a:rPr lang="en-US" baseline="0" dirty="0"/>
              <a:t> function executed the function on a background thread.</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a:t>
            </a:fld>
            <a:endParaRPr lang="en-US" dirty="0"/>
          </a:p>
        </p:txBody>
      </p:sp>
    </p:spTree>
    <p:extLst>
      <p:ext uri="{BB962C8B-B14F-4D97-AF65-F5344CB8AC3E}">
        <p14:creationId xmlns:p14="http://schemas.microsoft.com/office/powerpoint/2010/main" val="3075069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a:t>
            </a:r>
            <a:r>
              <a:rPr lang="en-US" baseline="0" dirty="0"/>
              <a:t> last example showed an </a:t>
            </a:r>
            <a:r>
              <a:rPr lang="en-US" baseline="0" dirty="0" err="1"/>
              <a:t>async</a:t>
            </a:r>
            <a:r>
              <a:rPr lang="en-US" baseline="0" dirty="0"/>
              <a:t> function which neither accepted parameters nor returned a value – but we can write </a:t>
            </a:r>
            <a:r>
              <a:rPr lang="en-US" baseline="0" dirty="0" err="1"/>
              <a:t>async</a:t>
            </a:r>
            <a:r>
              <a:rPr lang="en-US" baseline="0" dirty="0"/>
              <a:t> functions that do both.  Here’s an example of performing a sum of two integers in an </a:t>
            </a:r>
            <a:r>
              <a:rPr lang="en-US" baseline="0" dirty="0" err="1"/>
              <a:t>async</a:t>
            </a:r>
            <a:r>
              <a:rPr lang="en-US" baseline="0" dirty="0"/>
              <a:t> function.</a:t>
            </a:r>
            <a:endParaRPr lang="en-US" dirty="0"/>
          </a:p>
          <a:p>
            <a:r>
              <a:rPr lang="en-US" dirty="0"/>
              <a:t>**</a:t>
            </a:r>
            <a:r>
              <a:rPr lang="en-US" baseline="0" dirty="0"/>
              <a:t> In main we start by calling the </a:t>
            </a:r>
            <a:r>
              <a:rPr lang="en-US" baseline="0" dirty="0" err="1"/>
              <a:t>async</a:t>
            </a:r>
            <a:r>
              <a:rPr lang="en-US" baseline="0" dirty="0"/>
              <a:t> function</a:t>
            </a:r>
          </a:p>
          <a:p>
            <a:r>
              <a:rPr lang="en-US" baseline="0" dirty="0"/>
              <a:t>** and then on our next line we call get to get the return value – at his point the main function is blocking until the </a:t>
            </a:r>
            <a:r>
              <a:rPr lang="en-US" baseline="0" dirty="0" err="1"/>
              <a:t>async</a:t>
            </a:r>
            <a:r>
              <a:rPr lang="en-US" baseline="0" dirty="0"/>
              <a:t> function returns.</a:t>
            </a:r>
          </a:p>
          <a:p>
            <a:r>
              <a:rPr lang="en-US" baseline="0" dirty="0"/>
              <a:t>** On the background thread the values are summed</a:t>
            </a:r>
          </a:p>
          <a:p>
            <a:r>
              <a:rPr lang="en-US" baseline="0" dirty="0"/>
              <a:t>** and returned</a:t>
            </a:r>
          </a:p>
          <a:p>
            <a:r>
              <a:rPr lang="en-US" baseline="0" dirty="0"/>
              <a:t>** At this point the get returns the value assigned to the future  But … how does this happen?  How does the value get from the return statement to the main thread?  We’ll revisit this example in a few minutes and see.</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7</a:t>
            </a:fld>
            <a:endParaRPr lang="en-US" dirty="0"/>
          </a:p>
        </p:txBody>
      </p:sp>
    </p:spTree>
    <p:extLst>
      <p:ext uri="{BB962C8B-B14F-4D97-AF65-F5344CB8AC3E}">
        <p14:creationId xmlns:p14="http://schemas.microsoft.com/office/powerpoint/2010/main" val="314686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standard </a:t>
            </a:r>
            <a:r>
              <a:rPr lang="en-US" baseline="0" dirty="0" err="1"/>
              <a:t>async</a:t>
            </a:r>
            <a:r>
              <a:rPr lang="en-US" baseline="0" dirty="0"/>
              <a:t> function can be used to execute functions that accept parameters as well.</a:t>
            </a:r>
          </a:p>
          <a:p>
            <a:r>
              <a:rPr lang="en-US" baseline="0" dirty="0"/>
              <a:t>** Here we have a function that sums two provided integers </a:t>
            </a:r>
          </a:p>
          <a:p>
            <a:r>
              <a:rPr lang="en-US" baseline="0" dirty="0"/>
              <a:t>** and returns the result.</a:t>
            </a:r>
          </a:p>
          <a:p>
            <a:r>
              <a:rPr lang="en-US" baseline="0" dirty="0"/>
              <a:t>** Back in our main function things are pretty similar – we are calling the </a:t>
            </a:r>
            <a:r>
              <a:rPr lang="en-US" baseline="0" dirty="0" err="1"/>
              <a:t>async</a:t>
            </a:r>
            <a:r>
              <a:rPr lang="en-US" baseline="0" dirty="0"/>
              <a:t> function and getting a future back - this time a future for an integer value.</a:t>
            </a:r>
          </a:p>
          <a:p>
            <a:r>
              <a:rPr lang="en-US" baseline="0" dirty="0"/>
              <a:t>** We provide the function we wish to call</a:t>
            </a:r>
          </a:p>
          <a:p>
            <a:r>
              <a:rPr lang="en-US" baseline="0" dirty="0"/>
              <a:t>** and the arguments 10 and 20 – which will be summed.</a:t>
            </a:r>
          </a:p>
          <a:p>
            <a:r>
              <a:rPr lang="en-US" baseline="0" dirty="0"/>
              <a:t>** Now, since we have a future bound to an integer value, we can use future’s get member function to wait on the return value, and return it when it is available.  In the previous example we used wait – get is like wait except that after waiting it returns the value set in the future by the </a:t>
            </a:r>
            <a:r>
              <a:rPr lang="en-US" baseline="0" dirty="0" err="1"/>
              <a:t>async</a:t>
            </a:r>
            <a:r>
              <a:rPr lang="en-US" baseline="0" dirty="0"/>
              <a:t> function call.</a:t>
            </a:r>
          </a:p>
        </p:txBody>
      </p:sp>
      <p:sp>
        <p:nvSpPr>
          <p:cNvPr id="4" name="Slide Number Placeholder 3"/>
          <p:cNvSpPr>
            <a:spLocks noGrp="1"/>
          </p:cNvSpPr>
          <p:nvPr>
            <p:ph type="sldNum" sz="quarter" idx="10"/>
          </p:nvPr>
        </p:nvSpPr>
        <p:spPr/>
        <p:txBody>
          <a:bodyPr/>
          <a:lstStyle/>
          <a:p>
            <a:fld id="{600EA4C1-1369-497F-A4CC-0EEBC5C7F202}" type="slidenum">
              <a:rPr lang="en-US" smtClean="0"/>
              <a:t>8</a:t>
            </a:fld>
            <a:endParaRPr lang="en-US" dirty="0"/>
          </a:p>
        </p:txBody>
      </p:sp>
    </p:spTree>
    <p:extLst>
      <p:ext uri="{BB962C8B-B14F-4D97-AF65-F5344CB8AC3E}">
        <p14:creationId xmlns:p14="http://schemas.microsoft.com/office/powerpoint/2010/main" val="1906488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effectLst/>
                <a:latin typeface="+mn-lt"/>
                <a:ea typeface="+mn-ea"/>
                <a:cs typeface="+mn-cs"/>
              </a:rPr>
              <a:t>A future is an object that wraps a promise to complete a function call in the future.   Now that might seem a little confusing.</a:t>
            </a:r>
          </a:p>
        </p:txBody>
      </p:sp>
      <p:sp>
        <p:nvSpPr>
          <p:cNvPr id="4" name="Slide Number Placeholder 3"/>
          <p:cNvSpPr>
            <a:spLocks noGrp="1"/>
          </p:cNvSpPr>
          <p:nvPr>
            <p:ph type="sldNum" sz="quarter" idx="10"/>
          </p:nvPr>
        </p:nvSpPr>
        <p:spPr/>
        <p:txBody>
          <a:bodyPr/>
          <a:lstStyle/>
          <a:p>
            <a:fld id="{600EA4C1-1369-497F-A4CC-0EEBC5C7F202}" type="slidenum">
              <a:rPr lang="en-US" smtClean="0"/>
              <a:t>9</a:t>
            </a:fld>
            <a:endParaRPr lang="en-US" dirty="0"/>
          </a:p>
        </p:txBody>
      </p:sp>
    </p:spTree>
    <p:extLst>
      <p:ext uri="{BB962C8B-B14F-4D97-AF65-F5344CB8AC3E}">
        <p14:creationId xmlns:p14="http://schemas.microsoft.com/office/powerpoint/2010/main" val="2442454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22-Dec-17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066620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22-Dec-17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24421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22-Dec-17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127101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22-Dec-17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681924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4CED6-335E-4380-AA66-CB844F4A6A5A}" type="datetimeFigureOut">
              <a:rPr lang="en-US" smtClean="0"/>
              <a:t>22-Dec-17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847112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F4CED6-335E-4380-AA66-CB844F4A6A5A}" type="datetimeFigureOut">
              <a:rPr lang="en-US" smtClean="0"/>
              <a:t>22-Dec-17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11275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F4CED6-335E-4380-AA66-CB844F4A6A5A}" type="datetimeFigureOut">
              <a:rPr lang="en-US" smtClean="0"/>
              <a:t>22-Dec-17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40045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F4CED6-335E-4380-AA66-CB844F4A6A5A}" type="datetimeFigureOut">
              <a:rPr lang="en-US" smtClean="0"/>
              <a:t>22-Dec-17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09561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4CED6-335E-4380-AA66-CB844F4A6A5A}" type="datetimeFigureOut">
              <a:rPr lang="en-US" smtClean="0"/>
              <a:t>22-Dec-17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390072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4CED6-335E-4380-AA66-CB844F4A6A5A}" type="datetimeFigureOut">
              <a:rPr lang="en-US" smtClean="0"/>
              <a:t>22-Dec-17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430778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4CED6-335E-4380-AA66-CB844F4A6A5A}" type="datetimeFigureOut">
              <a:rPr lang="en-US" smtClean="0"/>
              <a:t>22-Dec-17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93798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4CED6-335E-4380-AA66-CB844F4A6A5A}" type="datetimeFigureOut">
              <a:rPr lang="en-US" smtClean="0"/>
              <a:t>22-Dec-17</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3EF11-CA6A-41DA-81F0-F1D9DCCDD310}" type="slidenum">
              <a:rPr lang="en-US" smtClean="0"/>
              <a:t>‹#›</a:t>
            </a:fld>
            <a:endParaRPr lang="en-US" dirty="0"/>
          </a:p>
        </p:txBody>
      </p:sp>
    </p:spTree>
    <p:extLst>
      <p:ext uri="{BB962C8B-B14F-4D97-AF65-F5344CB8AC3E}">
        <p14:creationId xmlns:p14="http://schemas.microsoft.com/office/powerpoint/2010/main" val="2452367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50" dirty="0"/>
              <a:t>Concurrent Programming Overview</a:t>
            </a:r>
          </a:p>
        </p:txBody>
      </p:sp>
      <p:sp>
        <p:nvSpPr>
          <p:cNvPr id="3" name="Subtitle 2"/>
          <p:cNvSpPr>
            <a:spLocks noGrp="1"/>
          </p:cNvSpPr>
          <p:nvPr>
            <p:ph type="subTitle" idx="1"/>
          </p:nvPr>
        </p:nvSpPr>
        <p:spPr/>
        <p:txBody>
          <a:bodyPr/>
          <a:lstStyle/>
          <a:p>
            <a:r>
              <a:rPr lang="en-US" dirty="0" err="1"/>
              <a:t>Async</a:t>
            </a:r>
            <a:r>
              <a:rPr lang="en-US" dirty="0"/>
              <a:t> Calls with Futures and Promises</a:t>
            </a:r>
          </a:p>
        </p:txBody>
      </p:sp>
    </p:spTree>
    <p:extLst>
      <p:ext uri="{BB962C8B-B14F-4D97-AF65-F5344CB8AC3E}">
        <p14:creationId xmlns:p14="http://schemas.microsoft.com/office/powerpoint/2010/main" val="4284929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384602" y="2339877"/>
            <a:ext cx="1021433" cy="584775"/>
          </a:xfrm>
          <a:prstGeom prst="rect">
            <a:avLst/>
          </a:prstGeom>
          <a:noFill/>
        </p:spPr>
        <p:txBody>
          <a:bodyPr wrap="none" rtlCol="0">
            <a:spAutoFit/>
          </a:bodyPr>
          <a:lstStyle/>
          <a:p>
            <a:r>
              <a:rPr lang="en-US" sz="3200" dirty="0">
                <a:solidFill>
                  <a:schemeClr val="tx1">
                    <a:lumMod val="75000"/>
                    <a:lumOff val="25000"/>
                  </a:schemeClr>
                </a:solidFill>
              </a:rPr>
              <a:t>main</a:t>
            </a:r>
          </a:p>
        </p:txBody>
      </p:sp>
      <p:sp>
        <p:nvSpPr>
          <p:cNvPr id="15" name="TextBox 14"/>
          <p:cNvSpPr txBox="1"/>
          <p:nvPr/>
        </p:nvSpPr>
        <p:spPr>
          <a:xfrm>
            <a:off x="6229038" y="2312616"/>
            <a:ext cx="2152962" cy="584775"/>
          </a:xfrm>
          <a:prstGeom prst="rect">
            <a:avLst/>
          </a:prstGeom>
          <a:noFill/>
        </p:spPr>
        <p:txBody>
          <a:bodyPr wrap="none" rtlCol="0">
            <a:spAutoFit/>
          </a:bodyPr>
          <a:lstStyle/>
          <a:p>
            <a:r>
              <a:rPr lang="en-US" sz="3200" dirty="0">
                <a:solidFill>
                  <a:schemeClr val="tx1">
                    <a:lumMod val="75000"/>
                    <a:lumOff val="25000"/>
                  </a:schemeClr>
                </a:solidFill>
              </a:rPr>
              <a:t>background</a:t>
            </a:r>
          </a:p>
        </p:txBody>
      </p:sp>
      <p:sp>
        <p:nvSpPr>
          <p:cNvPr id="2" name="Rectangle 1"/>
          <p:cNvSpPr/>
          <p:nvPr/>
        </p:nvSpPr>
        <p:spPr>
          <a:xfrm>
            <a:off x="1895319" y="3276600"/>
            <a:ext cx="5410200" cy="457200"/>
          </a:xfrm>
          <a:prstGeom prst="rect">
            <a:avLst/>
          </a:prstGeom>
          <a:solidFill>
            <a:schemeClr val="accent2"/>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1666719" y="3086100"/>
            <a:ext cx="457200" cy="838200"/>
          </a:xfrm>
          <a:prstGeom prst="roundRect">
            <a:avLst/>
          </a:prstGeom>
          <a:solidFill>
            <a:schemeClr val="accent2"/>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7076919" y="3086100"/>
            <a:ext cx="457200" cy="838200"/>
          </a:xfrm>
          <a:prstGeom prst="roundRect">
            <a:avLst/>
          </a:prstGeom>
          <a:solidFill>
            <a:schemeClr val="accent2"/>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384601" y="4276248"/>
            <a:ext cx="1153073" cy="584775"/>
          </a:xfrm>
          <a:prstGeom prst="rect">
            <a:avLst/>
          </a:prstGeom>
          <a:noFill/>
        </p:spPr>
        <p:txBody>
          <a:bodyPr wrap="none" rtlCol="0">
            <a:spAutoFit/>
          </a:bodyPr>
          <a:lstStyle/>
          <a:p>
            <a:r>
              <a:rPr lang="en-US" sz="3200" dirty="0">
                <a:solidFill>
                  <a:schemeClr val="tx1">
                    <a:lumMod val="75000"/>
                    <a:lumOff val="25000"/>
                  </a:schemeClr>
                </a:solidFill>
              </a:rPr>
              <a:t>wait()</a:t>
            </a:r>
          </a:p>
        </p:txBody>
      </p:sp>
      <p:sp>
        <p:nvSpPr>
          <p:cNvPr id="26" name="TextBox 25"/>
          <p:cNvSpPr txBox="1"/>
          <p:nvPr/>
        </p:nvSpPr>
        <p:spPr>
          <a:xfrm>
            <a:off x="1390388" y="4861023"/>
            <a:ext cx="964559" cy="584775"/>
          </a:xfrm>
          <a:prstGeom prst="rect">
            <a:avLst/>
          </a:prstGeom>
          <a:noFill/>
        </p:spPr>
        <p:txBody>
          <a:bodyPr wrap="none" rtlCol="0">
            <a:spAutoFit/>
          </a:bodyPr>
          <a:lstStyle/>
          <a:p>
            <a:r>
              <a:rPr lang="en-US" sz="3200" dirty="0">
                <a:solidFill>
                  <a:schemeClr val="tx1">
                    <a:lumMod val="75000"/>
                    <a:lumOff val="25000"/>
                  </a:schemeClr>
                </a:solidFill>
              </a:rPr>
              <a:t>get()</a:t>
            </a:r>
          </a:p>
        </p:txBody>
      </p:sp>
    </p:spTree>
    <p:extLst>
      <p:ext uri="{BB962C8B-B14F-4D97-AF65-F5344CB8AC3E}">
        <p14:creationId xmlns:p14="http://schemas.microsoft.com/office/powerpoint/2010/main" val="3641893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384602" y="2339877"/>
            <a:ext cx="1021433" cy="584775"/>
          </a:xfrm>
          <a:prstGeom prst="rect">
            <a:avLst/>
          </a:prstGeom>
          <a:noFill/>
        </p:spPr>
        <p:txBody>
          <a:bodyPr wrap="none" rtlCol="0">
            <a:spAutoFit/>
          </a:bodyPr>
          <a:lstStyle/>
          <a:p>
            <a:r>
              <a:rPr lang="en-US" sz="3200" dirty="0">
                <a:solidFill>
                  <a:schemeClr val="tx1">
                    <a:lumMod val="75000"/>
                    <a:lumOff val="25000"/>
                  </a:schemeClr>
                </a:solidFill>
              </a:rPr>
              <a:t>main</a:t>
            </a:r>
          </a:p>
        </p:txBody>
      </p:sp>
      <p:sp>
        <p:nvSpPr>
          <p:cNvPr id="15" name="TextBox 14"/>
          <p:cNvSpPr txBox="1"/>
          <p:nvPr/>
        </p:nvSpPr>
        <p:spPr>
          <a:xfrm>
            <a:off x="6229038" y="2312616"/>
            <a:ext cx="2152962" cy="584775"/>
          </a:xfrm>
          <a:prstGeom prst="rect">
            <a:avLst/>
          </a:prstGeom>
          <a:noFill/>
        </p:spPr>
        <p:txBody>
          <a:bodyPr wrap="none" rtlCol="0">
            <a:spAutoFit/>
          </a:bodyPr>
          <a:lstStyle/>
          <a:p>
            <a:r>
              <a:rPr lang="en-US" sz="3200" dirty="0">
                <a:solidFill>
                  <a:schemeClr val="tx1">
                    <a:lumMod val="75000"/>
                    <a:lumOff val="25000"/>
                  </a:schemeClr>
                </a:solidFill>
              </a:rPr>
              <a:t>background</a:t>
            </a:r>
          </a:p>
        </p:txBody>
      </p:sp>
      <p:sp>
        <p:nvSpPr>
          <p:cNvPr id="2" name="Rectangle 1"/>
          <p:cNvSpPr/>
          <p:nvPr/>
        </p:nvSpPr>
        <p:spPr>
          <a:xfrm>
            <a:off x="1895319" y="3276600"/>
            <a:ext cx="5410200" cy="457200"/>
          </a:xfrm>
          <a:prstGeom prst="rect">
            <a:avLst/>
          </a:prstGeom>
          <a:solidFill>
            <a:schemeClr val="accent2"/>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1666719" y="3086100"/>
            <a:ext cx="457200" cy="838200"/>
          </a:xfrm>
          <a:prstGeom prst="roundRect">
            <a:avLst/>
          </a:prstGeom>
          <a:solidFill>
            <a:schemeClr val="accent2"/>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7076919" y="3086100"/>
            <a:ext cx="457200" cy="838200"/>
          </a:xfrm>
          <a:prstGeom prst="roundRect">
            <a:avLst/>
          </a:prstGeom>
          <a:solidFill>
            <a:schemeClr val="accent2"/>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921429" y="4267567"/>
            <a:ext cx="1947777" cy="584775"/>
          </a:xfrm>
          <a:prstGeom prst="rect">
            <a:avLst/>
          </a:prstGeom>
          <a:noFill/>
        </p:spPr>
        <p:txBody>
          <a:bodyPr wrap="none" rtlCol="0">
            <a:spAutoFit/>
          </a:bodyPr>
          <a:lstStyle/>
          <a:p>
            <a:r>
              <a:rPr lang="en-US" sz="3200" dirty="0" err="1">
                <a:solidFill>
                  <a:schemeClr val="tx1">
                    <a:lumMod val="75000"/>
                    <a:lumOff val="25000"/>
                  </a:schemeClr>
                </a:solidFill>
              </a:rPr>
              <a:t>std</a:t>
            </a:r>
            <a:r>
              <a:rPr lang="en-US" sz="3200" dirty="0">
                <a:solidFill>
                  <a:schemeClr val="tx1">
                    <a:lumMod val="75000"/>
                    <a:lumOff val="25000"/>
                  </a:schemeClr>
                </a:solidFill>
              </a:rPr>
              <a:t>::future</a:t>
            </a:r>
          </a:p>
        </p:txBody>
      </p:sp>
      <p:sp>
        <p:nvSpPr>
          <p:cNvPr id="9" name="TextBox 8"/>
          <p:cNvSpPr txBox="1"/>
          <p:nvPr/>
        </p:nvSpPr>
        <p:spPr>
          <a:xfrm>
            <a:off x="6191041" y="4267567"/>
            <a:ext cx="2267159" cy="584775"/>
          </a:xfrm>
          <a:prstGeom prst="rect">
            <a:avLst/>
          </a:prstGeom>
          <a:noFill/>
        </p:spPr>
        <p:txBody>
          <a:bodyPr wrap="none" rtlCol="0">
            <a:spAutoFit/>
          </a:bodyPr>
          <a:lstStyle/>
          <a:p>
            <a:r>
              <a:rPr lang="en-US" sz="3200" dirty="0" err="1">
                <a:solidFill>
                  <a:schemeClr val="tx1">
                    <a:lumMod val="75000"/>
                    <a:lumOff val="25000"/>
                  </a:schemeClr>
                </a:solidFill>
              </a:rPr>
              <a:t>std</a:t>
            </a:r>
            <a:r>
              <a:rPr lang="en-US" sz="3200" dirty="0">
                <a:solidFill>
                  <a:schemeClr val="tx1">
                    <a:lumMod val="75000"/>
                    <a:lumOff val="25000"/>
                  </a:schemeClr>
                </a:solidFill>
              </a:rPr>
              <a:t>::promise</a:t>
            </a:r>
          </a:p>
        </p:txBody>
      </p:sp>
    </p:spTree>
    <p:extLst>
      <p:ext uri="{BB962C8B-B14F-4D97-AF65-F5344CB8AC3E}">
        <p14:creationId xmlns:p14="http://schemas.microsoft.com/office/powerpoint/2010/main" val="2408112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std</a:t>
            </a:r>
            <a:r>
              <a:rPr lang="en-US" dirty="0"/>
              <a:t>::future</a:t>
            </a:r>
          </a:p>
        </p:txBody>
      </p:sp>
      <p:graphicFrame>
        <p:nvGraphicFramePr>
          <p:cNvPr id="4" name="Table 3"/>
          <p:cNvGraphicFramePr>
            <a:graphicFrameLocks noGrp="1"/>
          </p:cNvGraphicFramePr>
          <p:nvPr>
            <p:extLst/>
          </p:nvPr>
        </p:nvGraphicFramePr>
        <p:xfrm>
          <a:off x="914400" y="1828800"/>
          <a:ext cx="7315200" cy="357632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70840">
                <a:tc>
                  <a:txBody>
                    <a:bodyPr/>
                    <a:lstStyle/>
                    <a:p>
                      <a:r>
                        <a:rPr lang="en-US" dirty="0"/>
                        <a:t>Function</a:t>
                      </a:r>
                    </a:p>
                  </a:txBody>
                  <a:tcPr/>
                </a:tc>
                <a:tc>
                  <a:txBody>
                    <a:bodyPr/>
                    <a:lstStyle/>
                    <a:p>
                      <a:r>
                        <a:rPr lang="en-US" dirty="0"/>
                        <a:t>Purpose</a:t>
                      </a:r>
                    </a:p>
                  </a:txBody>
                  <a:tcPr/>
                </a:tc>
                <a:extLst>
                  <a:ext uri="{0D108BD9-81ED-4DB2-BD59-A6C34878D82A}">
                    <a16:rowId xmlns:a16="http://schemas.microsoft.com/office/drawing/2014/main" val="10000"/>
                  </a:ext>
                </a:extLst>
              </a:tr>
              <a:tr h="370840">
                <a:tc>
                  <a:txBody>
                    <a:bodyPr/>
                    <a:lstStyle/>
                    <a:p>
                      <a:r>
                        <a:rPr lang="en-US" dirty="0"/>
                        <a:t>valid</a:t>
                      </a:r>
                    </a:p>
                  </a:txBody>
                  <a:tcPr/>
                </a:tc>
                <a:tc>
                  <a:txBody>
                    <a:bodyPr/>
                    <a:lstStyle/>
                    <a:p>
                      <a:r>
                        <a:rPr lang="en-US" dirty="0"/>
                        <a:t>Returns true if the future is valid (part of a valid communication channel),</a:t>
                      </a:r>
                      <a:r>
                        <a:rPr lang="en-US" baseline="0" dirty="0"/>
                        <a:t> false otherwise.</a:t>
                      </a:r>
                      <a:endParaRPr lang="en-US" dirty="0"/>
                    </a:p>
                  </a:txBody>
                  <a:tcPr/>
                </a:tc>
                <a:extLst>
                  <a:ext uri="{0D108BD9-81ED-4DB2-BD59-A6C34878D82A}">
                    <a16:rowId xmlns:a16="http://schemas.microsoft.com/office/drawing/2014/main" val="10001"/>
                  </a:ext>
                </a:extLst>
              </a:tr>
              <a:tr h="370840">
                <a:tc>
                  <a:txBody>
                    <a:bodyPr/>
                    <a:lstStyle/>
                    <a:p>
                      <a:r>
                        <a:rPr lang="en-US" dirty="0"/>
                        <a:t>get</a:t>
                      </a:r>
                    </a:p>
                  </a:txBody>
                  <a:tcPr/>
                </a:tc>
                <a:tc>
                  <a:txBody>
                    <a:bodyPr/>
                    <a:lstStyle/>
                    <a:p>
                      <a:r>
                        <a:rPr lang="en-US" dirty="0"/>
                        <a:t>Waits until the result becomes available and returns the result</a:t>
                      </a:r>
                      <a:r>
                        <a:rPr lang="en-US" baseline="0" dirty="0"/>
                        <a:t> (or throws an exception if the </a:t>
                      </a:r>
                      <a:r>
                        <a:rPr lang="en-US" baseline="0" dirty="0" err="1"/>
                        <a:t>async</a:t>
                      </a:r>
                      <a:r>
                        <a:rPr lang="en-US" baseline="0" dirty="0"/>
                        <a:t> call set an exception).</a:t>
                      </a:r>
                      <a:endParaRPr lang="en-US" dirty="0"/>
                    </a:p>
                  </a:txBody>
                  <a:tcPr/>
                </a:tc>
                <a:extLst>
                  <a:ext uri="{0D108BD9-81ED-4DB2-BD59-A6C34878D82A}">
                    <a16:rowId xmlns:a16="http://schemas.microsoft.com/office/drawing/2014/main" val="10002"/>
                  </a:ext>
                </a:extLst>
              </a:tr>
              <a:tr h="370840">
                <a:tc>
                  <a:txBody>
                    <a:bodyPr/>
                    <a:lstStyle/>
                    <a:p>
                      <a:r>
                        <a:rPr lang="en-US" dirty="0"/>
                        <a:t>wait</a:t>
                      </a:r>
                    </a:p>
                  </a:txBody>
                  <a:tcPr/>
                </a:tc>
                <a:tc>
                  <a:txBody>
                    <a:bodyPr/>
                    <a:lstStyle/>
                    <a:p>
                      <a:r>
                        <a:rPr lang="en-US" dirty="0"/>
                        <a:t>Waits</a:t>
                      </a:r>
                      <a:r>
                        <a:rPr lang="en-US" baseline="0" dirty="0"/>
                        <a:t> until the result becomes available.</a:t>
                      </a:r>
                      <a:endParaRPr lang="en-US" dirty="0"/>
                    </a:p>
                  </a:txBody>
                  <a:tcPr/>
                </a:tc>
                <a:extLst>
                  <a:ext uri="{0D108BD9-81ED-4DB2-BD59-A6C34878D82A}">
                    <a16:rowId xmlns:a16="http://schemas.microsoft.com/office/drawing/2014/main" val="10003"/>
                  </a:ext>
                </a:extLst>
              </a:tr>
              <a:tr h="370840">
                <a:tc>
                  <a:txBody>
                    <a:bodyPr/>
                    <a:lstStyle/>
                    <a:p>
                      <a:r>
                        <a:rPr lang="en-US" dirty="0" err="1"/>
                        <a:t>wait_for</a:t>
                      </a:r>
                      <a:endParaRPr lang="en-US" dirty="0"/>
                    </a:p>
                  </a:txBody>
                  <a:tcPr/>
                </a:tc>
                <a:tc>
                  <a:txBody>
                    <a:bodyPr/>
                    <a:lstStyle/>
                    <a:p>
                      <a:r>
                        <a:rPr lang="en-US" dirty="0"/>
                        <a:t>Waits until the result becomes</a:t>
                      </a:r>
                      <a:r>
                        <a:rPr lang="en-US" baseline="0" dirty="0"/>
                        <a:t> available </a:t>
                      </a:r>
                      <a:r>
                        <a:rPr lang="en-US" dirty="0"/>
                        <a:t>or until</a:t>
                      </a:r>
                      <a:r>
                        <a:rPr lang="en-US" baseline="0" dirty="0"/>
                        <a:t> the specified duration of time elapses.</a:t>
                      </a:r>
                      <a:endParaRPr lang="en-US" dirty="0"/>
                    </a:p>
                  </a:txBody>
                  <a:tcPr/>
                </a:tc>
                <a:extLst>
                  <a:ext uri="{0D108BD9-81ED-4DB2-BD59-A6C34878D82A}">
                    <a16:rowId xmlns:a16="http://schemas.microsoft.com/office/drawing/2014/main" val="10004"/>
                  </a:ext>
                </a:extLst>
              </a:tr>
              <a:tr h="370840">
                <a:tc>
                  <a:txBody>
                    <a:bodyPr/>
                    <a:lstStyle/>
                    <a:p>
                      <a:r>
                        <a:rPr lang="en-US" dirty="0" err="1"/>
                        <a:t>wait_until</a:t>
                      </a:r>
                      <a:endParaRPr lang="en-US" dirty="0"/>
                    </a:p>
                  </a:txBody>
                  <a:tcPr/>
                </a:tc>
                <a:tc>
                  <a:txBody>
                    <a:bodyPr/>
                    <a:lstStyle/>
                    <a:p>
                      <a:r>
                        <a:rPr lang="en-US" dirty="0"/>
                        <a:t>Waits until</a:t>
                      </a:r>
                      <a:r>
                        <a:rPr lang="en-US" baseline="0" dirty="0"/>
                        <a:t> the result becomes available or until the specified time is reached.</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89376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8" y="3352800"/>
            <a:ext cx="7886700" cy="1209676"/>
          </a:xfrm>
        </p:spPr>
        <p:txBody>
          <a:bodyPr/>
          <a:lstStyle/>
          <a:p>
            <a:r>
              <a:rPr lang="en-US" dirty="0" err="1">
                <a:solidFill>
                  <a:schemeClr val="tx1">
                    <a:lumMod val="85000"/>
                    <a:lumOff val="15000"/>
                  </a:schemeClr>
                </a:solidFill>
              </a:rPr>
              <a:t>std</a:t>
            </a:r>
            <a:r>
              <a:rPr lang="en-US" dirty="0">
                <a:solidFill>
                  <a:schemeClr val="tx1">
                    <a:lumMod val="85000"/>
                    <a:lumOff val="15000"/>
                  </a:schemeClr>
                </a:solidFill>
              </a:rPr>
              <a:t>::promise</a:t>
            </a:r>
          </a:p>
        </p:txBody>
      </p:sp>
      <p:sp>
        <p:nvSpPr>
          <p:cNvPr id="3" name="Text Placeholder 2"/>
          <p:cNvSpPr txBox="1">
            <a:spLocks/>
          </p:cNvSpPr>
          <p:nvPr/>
        </p:nvSpPr>
        <p:spPr>
          <a:xfrm>
            <a:off x="623888" y="4589464"/>
            <a:ext cx="7886700" cy="1500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1">
                    <a:lumMod val="75000"/>
                    <a:lumOff val="25000"/>
                  </a:schemeClr>
                </a:solidFill>
              </a:rPr>
              <a:t>An object used to communicate with the </a:t>
            </a:r>
            <a:r>
              <a:rPr lang="en-US" dirty="0" err="1">
                <a:solidFill>
                  <a:schemeClr val="tx1">
                    <a:lumMod val="75000"/>
                    <a:lumOff val="25000"/>
                  </a:schemeClr>
                </a:solidFill>
              </a:rPr>
              <a:t>std</a:t>
            </a:r>
            <a:r>
              <a:rPr lang="en-US" dirty="0">
                <a:solidFill>
                  <a:schemeClr val="tx1">
                    <a:lumMod val="75000"/>
                    <a:lumOff val="25000"/>
                  </a:schemeClr>
                </a:solidFill>
              </a:rPr>
              <a:t>::future.</a:t>
            </a:r>
          </a:p>
        </p:txBody>
      </p:sp>
    </p:spTree>
    <p:extLst>
      <p:ext uri="{BB962C8B-B14F-4D97-AF65-F5344CB8AC3E}">
        <p14:creationId xmlns:p14="http://schemas.microsoft.com/office/powerpoint/2010/main" val="329097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513818" y="1512332"/>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7" name="Rectangle 16"/>
          <p:cNvSpPr/>
          <p:nvPr/>
        </p:nvSpPr>
        <p:spPr>
          <a:xfrm>
            <a:off x="2513818" y="2057400"/>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9" name="Rectangle 18"/>
          <p:cNvSpPr/>
          <p:nvPr/>
        </p:nvSpPr>
        <p:spPr>
          <a:xfrm>
            <a:off x="2513818" y="3612095"/>
            <a:ext cx="180527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0" name="Rectangle 19"/>
          <p:cNvSpPr/>
          <p:nvPr/>
        </p:nvSpPr>
        <p:spPr>
          <a:xfrm>
            <a:off x="6249793" y="2485447"/>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1" name="Rectangle 20"/>
          <p:cNvSpPr/>
          <p:nvPr/>
        </p:nvSpPr>
        <p:spPr>
          <a:xfrm>
            <a:off x="6249793" y="3021691"/>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4" name="Rectangle 3"/>
          <p:cNvSpPr/>
          <p:nvPr/>
        </p:nvSpPr>
        <p:spPr>
          <a:xfrm>
            <a:off x="2206554" y="1371600"/>
            <a:ext cx="304800" cy="48006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5" name="Rectangle 4"/>
          <p:cNvSpPr/>
          <p:nvPr/>
        </p:nvSpPr>
        <p:spPr>
          <a:xfrm>
            <a:off x="5940354" y="1371600"/>
            <a:ext cx="304800" cy="48006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6" name="TextBox 5"/>
          <p:cNvSpPr txBox="1"/>
          <p:nvPr/>
        </p:nvSpPr>
        <p:spPr>
          <a:xfrm>
            <a:off x="2511354" y="1524000"/>
            <a:ext cx="1113125" cy="369332"/>
          </a:xfrm>
          <a:prstGeom prst="rect">
            <a:avLst/>
          </a:prstGeom>
          <a:noFill/>
        </p:spPr>
        <p:txBody>
          <a:bodyPr wrap="none" rtlCol="0">
            <a:spAutoFit/>
          </a:bodyPr>
          <a:lstStyle/>
          <a:p>
            <a:r>
              <a:rPr lang="en-US" dirty="0" err="1">
                <a:solidFill>
                  <a:schemeClr val="tx1">
                    <a:lumMod val="75000"/>
                    <a:lumOff val="25000"/>
                  </a:schemeClr>
                </a:solidFill>
              </a:rPr>
              <a:t>std</a:t>
            </a:r>
            <a:r>
              <a:rPr lang="en-US" dirty="0">
                <a:solidFill>
                  <a:schemeClr val="tx1">
                    <a:lumMod val="75000"/>
                    <a:lumOff val="25000"/>
                  </a:schemeClr>
                </a:solidFill>
              </a:rPr>
              <a:t>::</a:t>
            </a:r>
            <a:r>
              <a:rPr lang="en-US" dirty="0" err="1">
                <a:solidFill>
                  <a:schemeClr val="tx1">
                    <a:lumMod val="75000"/>
                    <a:lumOff val="25000"/>
                  </a:schemeClr>
                </a:solidFill>
              </a:rPr>
              <a:t>async</a:t>
            </a:r>
            <a:endParaRPr lang="en-US" dirty="0">
              <a:solidFill>
                <a:schemeClr val="tx1">
                  <a:lumMod val="75000"/>
                  <a:lumOff val="25000"/>
                </a:schemeClr>
              </a:solidFill>
            </a:endParaRPr>
          </a:p>
        </p:txBody>
      </p:sp>
      <p:sp>
        <p:nvSpPr>
          <p:cNvPr id="7" name="TextBox 6"/>
          <p:cNvSpPr txBox="1"/>
          <p:nvPr/>
        </p:nvSpPr>
        <p:spPr>
          <a:xfrm>
            <a:off x="6339276" y="2497115"/>
            <a:ext cx="580608" cy="369332"/>
          </a:xfrm>
          <a:prstGeom prst="rect">
            <a:avLst/>
          </a:prstGeom>
          <a:noFill/>
        </p:spPr>
        <p:txBody>
          <a:bodyPr wrap="none" rtlCol="0">
            <a:spAutoFit/>
          </a:bodyPr>
          <a:lstStyle/>
          <a:p>
            <a:r>
              <a:rPr lang="en-US" dirty="0">
                <a:solidFill>
                  <a:schemeClr val="tx1">
                    <a:lumMod val="75000"/>
                    <a:lumOff val="25000"/>
                  </a:schemeClr>
                </a:solidFill>
              </a:rPr>
              <a:t>sum</a:t>
            </a:r>
          </a:p>
        </p:txBody>
      </p:sp>
      <p:sp>
        <p:nvSpPr>
          <p:cNvPr id="8" name="TextBox 7"/>
          <p:cNvSpPr txBox="1"/>
          <p:nvPr/>
        </p:nvSpPr>
        <p:spPr>
          <a:xfrm>
            <a:off x="2511354" y="2069068"/>
            <a:ext cx="739370" cy="369332"/>
          </a:xfrm>
          <a:prstGeom prst="rect">
            <a:avLst/>
          </a:prstGeom>
          <a:noFill/>
        </p:spPr>
        <p:txBody>
          <a:bodyPr wrap="none" rtlCol="0">
            <a:spAutoFit/>
          </a:bodyPr>
          <a:lstStyle/>
          <a:p>
            <a:r>
              <a:rPr lang="en-US" dirty="0" err="1">
                <a:solidFill>
                  <a:schemeClr val="tx1">
                    <a:lumMod val="75000"/>
                    <a:lumOff val="25000"/>
                  </a:schemeClr>
                </a:solidFill>
              </a:rPr>
              <a:t>f.get</a:t>
            </a:r>
            <a:r>
              <a:rPr lang="en-US" dirty="0">
                <a:solidFill>
                  <a:schemeClr val="tx1">
                    <a:lumMod val="75000"/>
                    <a:lumOff val="25000"/>
                  </a:schemeClr>
                </a:solidFill>
              </a:rPr>
              <a:t>()</a:t>
            </a:r>
          </a:p>
        </p:txBody>
      </p:sp>
      <p:sp>
        <p:nvSpPr>
          <p:cNvPr id="10" name="TextBox 9"/>
          <p:cNvSpPr txBox="1"/>
          <p:nvPr/>
        </p:nvSpPr>
        <p:spPr>
          <a:xfrm>
            <a:off x="2547005" y="3581400"/>
            <a:ext cx="1772088" cy="369332"/>
          </a:xfrm>
          <a:prstGeom prst="rect">
            <a:avLst/>
          </a:prstGeom>
          <a:noFill/>
        </p:spPr>
        <p:txBody>
          <a:bodyPr wrap="none" rtlCol="0">
            <a:spAutoFit/>
          </a:bodyPr>
          <a:lstStyle/>
          <a:p>
            <a:r>
              <a:rPr lang="en-US" dirty="0">
                <a:solidFill>
                  <a:schemeClr val="tx1">
                    <a:lumMod val="75000"/>
                    <a:lumOff val="25000"/>
                  </a:schemeClr>
                </a:solidFill>
              </a:rPr>
              <a:t>get returns value</a:t>
            </a:r>
          </a:p>
        </p:txBody>
      </p:sp>
      <p:sp>
        <p:nvSpPr>
          <p:cNvPr id="11" name="TextBox 10"/>
          <p:cNvSpPr txBox="1"/>
          <p:nvPr/>
        </p:nvSpPr>
        <p:spPr>
          <a:xfrm>
            <a:off x="6349894" y="3033359"/>
            <a:ext cx="1403141" cy="369332"/>
          </a:xfrm>
          <a:prstGeom prst="rect">
            <a:avLst/>
          </a:prstGeom>
          <a:noFill/>
        </p:spPr>
        <p:txBody>
          <a:bodyPr wrap="none" rtlCol="0">
            <a:spAutoFit/>
          </a:bodyPr>
          <a:lstStyle/>
          <a:p>
            <a:r>
              <a:rPr lang="en-US" dirty="0" err="1">
                <a:solidFill>
                  <a:schemeClr val="tx1">
                    <a:lumMod val="75000"/>
                    <a:lumOff val="25000"/>
                  </a:schemeClr>
                </a:solidFill>
              </a:rPr>
              <a:t>p.set_value</a:t>
            </a:r>
            <a:r>
              <a:rPr lang="en-US" dirty="0">
                <a:solidFill>
                  <a:schemeClr val="tx1">
                    <a:lumMod val="75000"/>
                    <a:lumOff val="25000"/>
                  </a:schemeClr>
                </a:solidFill>
              </a:rPr>
              <a:t>()</a:t>
            </a:r>
          </a:p>
        </p:txBody>
      </p:sp>
      <p:sp>
        <p:nvSpPr>
          <p:cNvPr id="14" name="TextBox 13"/>
          <p:cNvSpPr txBox="1"/>
          <p:nvPr/>
        </p:nvSpPr>
        <p:spPr>
          <a:xfrm>
            <a:off x="1809880" y="395778"/>
            <a:ext cx="1021433" cy="584775"/>
          </a:xfrm>
          <a:prstGeom prst="rect">
            <a:avLst/>
          </a:prstGeom>
          <a:noFill/>
        </p:spPr>
        <p:txBody>
          <a:bodyPr wrap="none" rtlCol="0">
            <a:spAutoFit/>
          </a:bodyPr>
          <a:lstStyle/>
          <a:p>
            <a:r>
              <a:rPr lang="en-US" sz="3200" dirty="0">
                <a:solidFill>
                  <a:schemeClr val="tx1">
                    <a:lumMod val="75000"/>
                    <a:lumOff val="25000"/>
                  </a:schemeClr>
                </a:solidFill>
              </a:rPr>
              <a:t>main</a:t>
            </a:r>
          </a:p>
        </p:txBody>
      </p:sp>
      <p:sp>
        <p:nvSpPr>
          <p:cNvPr id="15" name="TextBox 14"/>
          <p:cNvSpPr txBox="1"/>
          <p:nvPr/>
        </p:nvSpPr>
        <p:spPr>
          <a:xfrm>
            <a:off x="5016273" y="395778"/>
            <a:ext cx="2152962" cy="584775"/>
          </a:xfrm>
          <a:prstGeom prst="rect">
            <a:avLst/>
          </a:prstGeom>
          <a:noFill/>
        </p:spPr>
        <p:txBody>
          <a:bodyPr wrap="none" rtlCol="0">
            <a:spAutoFit/>
          </a:bodyPr>
          <a:lstStyle/>
          <a:p>
            <a:r>
              <a:rPr lang="en-US" sz="3200" dirty="0">
                <a:solidFill>
                  <a:schemeClr val="tx1">
                    <a:lumMod val="75000"/>
                    <a:lumOff val="25000"/>
                  </a:schemeClr>
                </a:solidFill>
              </a:rPr>
              <a:t>background</a:t>
            </a:r>
          </a:p>
        </p:txBody>
      </p:sp>
      <p:cxnSp>
        <p:nvCxnSpPr>
          <p:cNvPr id="24" name="Straight Arrow Connector 23"/>
          <p:cNvCxnSpPr>
            <a:endCxn id="20" idx="1"/>
          </p:cNvCxnSpPr>
          <p:nvPr/>
        </p:nvCxnSpPr>
        <p:spPr>
          <a:xfrm>
            <a:off x="4206803" y="2209800"/>
            <a:ext cx="2042990" cy="471981"/>
          </a:xfrm>
          <a:prstGeom prst="straightConnector1">
            <a:avLst/>
          </a:prstGeom>
          <a:ln w="1905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9" idx="3"/>
            <a:endCxn id="21" idx="1"/>
          </p:cNvCxnSpPr>
          <p:nvPr/>
        </p:nvCxnSpPr>
        <p:spPr>
          <a:xfrm flipV="1">
            <a:off x="4319093" y="3218025"/>
            <a:ext cx="1930700" cy="590404"/>
          </a:xfrm>
          <a:prstGeom prst="straightConnector1">
            <a:avLst/>
          </a:prstGeom>
          <a:ln w="19050">
            <a:solidFill>
              <a:schemeClr val="accent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6000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xit" presetSubtype="0" fill="hold" grpId="1" nodeType="withEffect">
                                  <p:stCondLst>
                                    <p:cond delay="0"/>
                                  </p:stCondLst>
                                  <p:childTnLst>
                                    <p:animEffect transition="out" filter="fade">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par>
                                <p:cTn id="38" presetID="10" presetClass="exit" presetSubtype="0" fill="hold" grpId="1" nodeType="withEffect">
                                  <p:stCondLst>
                                    <p:cond delay="0"/>
                                  </p:stCondLst>
                                  <p:childTnLst>
                                    <p:animEffect transition="out" filter="fade">
                                      <p:cBhvr>
                                        <p:cTn id="39" dur="500"/>
                                        <p:tgtEl>
                                          <p:spTgt spid="17"/>
                                        </p:tgtEl>
                                      </p:cBhvr>
                                    </p:animEffect>
                                    <p:set>
                                      <p:cBhvr>
                                        <p:cTn id="40" dur="1" fill="hold">
                                          <p:stCondLst>
                                            <p:cond delay="499"/>
                                          </p:stCondLst>
                                        </p:cTn>
                                        <p:tgtEl>
                                          <p:spTgt spid="17"/>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par>
                                <p:cTn id="44" presetID="10" presetClass="exit" presetSubtype="0" fill="hold" nodeType="withEffect">
                                  <p:stCondLst>
                                    <p:cond delay="0"/>
                                  </p:stCondLst>
                                  <p:childTnLst>
                                    <p:animEffect transition="out" filter="fade">
                                      <p:cBhvr>
                                        <p:cTn id="45" dur="500"/>
                                        <p:tgtEl>
                                          <p:spTgt spid="24"/>
                                        </p:tgtEl>
                                      </p:cBhvr>
                                    </p:animEffect>
                                    <p:set>
                                      <p:cBhvr>
                                        <p:cTn id="46" dur="1" fill="hold">
                                          <p:stCondLst>
                                            <p:cond delay="499"/>
                                          </p:stCondLst>
                                        </p:cTn>
                                        <p:tgtEl>
                                          <p:spTgt spid="24"/>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20"/>
                                        </p:tgtEl>
                                      </p:cBhvr>
                                    </p:animEffect>
                                    <p:set>
                                      <p:cBhvr>
                                        <p:cTn id="49" dur="1" fill="hold">
                                          <p:stCondLst>
                                            <p:cond delay="499"/>
                                          </p:stCondLst>
                                        </p:cTn>
                                        <p:tgtEl>
                                          <p:spTgt spid="20"/>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500"/>
                                        <p:tgtEl>
                                          <p:spTgt spid="1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500"/>
                                        <p:tgtEl>
                                          <p:spTgt spid="19"/>
                                        </p:tgtEl>
                                      </p:cBhvr>
                                    </p:animEffect>
                                    <p:set>
                                      <p:cBhvr>
                                        <p:cTn id="65" dur="1" fill="hold">
                                          <p:stCondLst>
                                            <p:cond delay="499"/>
                                          </p:stCondLst>
                                        </p:cTn>
                                        <p:tgtEl>
                                          <p:spTgt spid="19"/>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21"/>
                                        </p:tgtEl>
                                      </p:cBhvr>
                                    </p:animEffect>
                                    <p:set>
                                      <p:cBhvr>
                                        <p:cTn id="68" dur="1" fill="hold">
                                          <p:stCondLst>
                                            <p:cond delay="499"/>
                                          </p:stCondLst>
                                        </p:cTn>
                                        <p:tgtEl>
                                          <p:spTgt spid="21"/>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25"/>
                                        </p:tgtEl>
                                      </p:cBhvr>
                                    </p:animEffect>
                                    <p:set>
                                      <p:cBhvr>
                                        <p:cTn id="71"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19" grpId="0" animBg="1"/>
      <p:bldP spid="19" grpId="1" animBg="1"/>
      <p:bldP spid="20" grpId="0" animBg="1"/>
      <p:bldP spid="20" grpId="1" animBg="1"/>
      <p:bldP spid="21" grpId="0" animBg="1"/>
      <p:bldP spid="21" grpId="1" animBg="1"/>
      <p:bldP spid="6" grpId="0"/>
      <p:bldP spid="7" grpId="0"/>
      <p:bldP spid="8" grpId="0"/>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std</a:t>
            </a:r>
            <a:r>
              <a:rPr lang="en-US" dirty="0"/>
              <a:t>::promise</a:t>
            </a:r>
          </a:p>
        </p:txBody>
      </p:sp>
      <p:graphicFrame>
        <p:nvGraphicFramePr>
          <p:cNvPr id="4" name="Table 3"/>
          <p:cNvGraphicFramePr>
            <a:graphicFrameLocks noGrp="1"/>
          </p:cNvGraphicFramePr>
          <p:nvPr>
            <p:extLst>
              <p:ext uri="{D42A27DB-BD31-4B8C-83A1-F6EECF244321}">
                <p14:modId xmlns:p14="http://schemas.microsoft.com/office/powerpoint/2010/main" val="4038805134"/>
              </p:ext>
            </p:extLst>
          </p:nvPr>
        </p:nvGraphicFramePr>
        <p:xfrm>
          <a:off x="914400" y="1828800"/>
          <a:ext cx="7315200" cy="38455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370840">
                <a:tc>
                  <a:txBody>
                    <a:bodyPr/>
                    <a:lstStyle/>
                    <a:p>
                      <a:r>
                        <a:rPr lang="en-US" dirty="0"/>
                        <a:t>Function</a:t>
                      </a:r>
                    </a:p>
                  </a:txBody>
                  <a:tcPr/>
                </a:tc>
                <a:tc>
                  <a:txBody>
                    <a:bodyPr/>
                    <a:lstStyle/>
                    <a:p>
                      <a:r>
                        <a:rPr lang="en-US" dirty="0"/>
                        <a:t>Purpose</a:t>
                      </a:r>
                    </a:p>
                  </a:txBody>
                  <a:tcPr/>
                </a:tc>
                <a:extLst>
                  <a:ext uri="{0D108BD9-81ED-4DB2-BD59-A6C34878D82A}">
                    <a16:rowId xmlns:a16="http://schemas.microsoft.com/office/drawing/2014/main" val="10000"/>
                  </a:ext>
                </a:extLst>
              </a:tr>
              <a:tr h="370840">
                <a:tc>
                  <a:txBody>
                    <a:bodyPr/>
                    <a:lstStyle/>
                    <a:p>
                      <a:r>
                        <a:rPr lang="en-US" dirty="0" err="1"/>
                        <a:t>get_future</a:t>
                      </a:r>
                      <a:endParaRPr lang="en-US" dirty="0"/>
                    </a:p>
                  </a:txBody>
                  <a:tcPr/>
                </a:tc>
                <a:tc>
                  <a:txBody>
                    <a:bodyPr/>
                    <a:lstStyle/>
                    <a:p>
                      <a:r>
                        <a:rPr lang="en-US" dirty="0"/>
                        <a:t>Returns the future side of the future-promise</a:t>
                      </a:r>
                      <a:r>
                        <a:rPr lang="en-US" baseline="0" dirty="0"/>
                        <a:t> pipeline.</a:t>
                      </a:r>
                      <a:endParaRPr lang="en-US" dirty="0"/>
                    </a:p>
                  </a:txBody>
                  <a:tcPr/>
                </a:tc>
                <a:extLst>
                  <a:ext uri="{0D108BD9-81ED-4DB2-BD59-A6C34878D82A}">
                    <a16:rowId xmlns:a16="http://schemas.microsoft.com/office/drawing/2014/main" val="10001"/>
                  </a:ext>
                </a:extLst>
              </a:tr>
              <a:tr h="370840">
                <a:tc>
                  <a:txBody>
                    <a:bodyPr/>
                    <a:lstStyle/>
                    <a:p>
                      <a:r>
                        <a:rPr lang="en-US" dirty="0" err="1"/>
                        <a:t>set_value</a:t>
                      </a:r>
                      <a:endParaRPr lang="en-US" dirty="0"/>
                    </a:p>
                  </a:txBody>
                  <a:tcPr/>
                </a:tc>
                <a:tc>
                  <a:txBody>
                    <a:bodyPr/>
                    <a:lstStyle/>
                    <a:p>
                      <a:r>
                        <a:rPr lang="en-US" dirty="0"/>
                        <a:t>Sets the return value of the future (allowing the</a:t>
                      </a:r>
                      <a:r>
                        <a:rPr lang="en-US" baseline="0" dirty="0"/>
                        <a:t> attached future’s get or wait functions to return).</a:t>
                      </a:r>
                      <a:endParaRPr lang="en-US"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set_value_at_thread_exit</a:t>
                      </a:r>
                      <a:endParaRPr lang="en-US" dirty="0"/>
                    </a:p>
                  </a:txBody>
                  <a:tcPr/>
                </a:tc>
                <a:tc>
                  <a:txBody>
                    <a:bodyPr/>
                    <a:lstStyle/>
                    <a:p>
                      <a:r>
                        <a:rPr lang="en-US" dirty="0"/>
                        <a:t>Sets the return value when the current thread exits</a:t>
                      </a:r>
                      <a:r>
                        <a:rPr lang="en-US" baseline="0" dirty="0"/>
                        <a:t>.</a:t>
                      </a:r>
                      <a:endParaRPr lang="en-US" dirty="0"/>
                    </a:p>
                  </a:txBody>
                  <a:tcPr/>
                </a:tc>
                <a:extLst>
                  <a:ext uri="{0D108BD9-81ED-4DB2-BD59-A6C34878D82A}">
                    <a16:rowId xmlns:a16="http://schemas.microsoft.com/office/drawing/2014/main" val="10003"/>
                  </a:ext>
                </a:extLst>
              </a:tr>
              <a:tr h="370840">
                <a:tc>
                  <a:txBody>
                    <a:bodyPr/>
                    <a:lstStyle/>
                    <a:p>
                      <a:r>
                        <a:rPr lang="en-US" dirty="0" err="1"/>
                        <a:t>set_exception</a:t>
                      </a:r>
                      <a:endParaRPr lang="en-US" dirty="0"/>
                    </a:p>
                  </a:txBody>
                  <a:tcPr/>
                </a:tc>
                <a:tc>
                  <a:txBody>
                    <a:bodyPr/>
                    <a:lstStyle/>
                    <a:p>
                      <a:r>
                        <a:rPr lang="en-US" dirty="0"/>
                        <a:t>Sets an exception (causing the call</a:t>
                      </a:r>
                      <a:r>
                        <a:rPr lang="en-US" baseline="0" dirty="0"/>
                        <a:t> to the future’s get to throw this exception).</a:t>
                      </a:r>
                      <a:endParaRPr lang="en-US" dirty="0"/>
                    </a:p>
                  </a:txBody>
                  <a:tcPr/>
                </a:tc>
                <a:extLst>
                  <a:ext uri="{0D108BD9-81ED-4DB2-BD59-A6C34878D82A}">
                    <a16:rowId xmlns:a16="http://schemas.microsoft.com/office/drawing/2014/main" val="10004"/>
                  </a:ext>
                </a:extLst>
              </a:tr>
              <a:tr h="370840">
                <a:tc>
                  <a:txBody>
                    <a:bodyPr/>
                    <a:lstStyle/>
                    <a:p>
                      <a:r>
                        <a:rPr lang="en-US" dirty="0" err="1"/>
                        <a:t>set_exception_at_thread_exit</a:t>
                      </a:r>
                      <a:endParaRPr lang="en-US" dirty="0"/>
                    </a:p>
                  </a:txBody>
                  <a:tcPr/>
                </a:tc>
                <a:tc>
                  <a:txBody>
                    <a:bodyPr/>
                    <a:lstStyle/>
                    <a:p>
                      <a:r>
                        <a:rPr lang="en-US" dirty="0"/>
                        <a:t>Sets an exception when the current thread exits.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9068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81391" y="1558497"/>
            <a:ext cx="7086600" cy="3970318"/>
          </a:xfrm>
          <a:prstGeom prst="rect">
            <a:avLst/>
          </a:prstGeom>
        </p:spPr>
        <p:txBody>
          <a:bodyPr wrap="square">
            <a:spAutoFit/>
          </a:bodyPr>
          <a:lstStyle/>
          <a:p>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background_sum</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val1</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val2</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val1</a:t>
            </a:r>
            <a:r>
              <a:rPr lang="en-US" dirty="0">
                <a:solidFill>
                  <a:srgbClr val="000000"/>
                </a:solidFill>
                <a:highlight>
                  <a:srgbClr val="FFFFFF"/>
                </a:highlight>
                <a:latin typeface="Consolas" panose="020B0609020204030204" pitchFamily="49" charset="0"/>
              </a:rPr>
              <a:t> + </a:t>
            </a:r>
            <a:r>
              <a:rPr lang="en-US" dirty="0">
                <a:solidFill>
                  <a:srgbClr val="808080"/>
                </a:solidFill>
                <a:highlight>
                  <a:srgbClr val="FFFFFF"/>
                </a:highlight>
                <a:latin typeface="Consolas" panose="020B0609020204030204" pitchFamily="49" charset="0"/>
              </a:rPr>
              <a:t>val2</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main()</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future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 result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async</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launch</a:t>
            </a:r>
            <a:r>
              <a:rPr lang="en-US" dirty="0">
                <a:solidFill>
                  <a:srgbClr val="000000"/>
                </a:solidFill>
                <a:highlight>
                  <a:srgbClr val="FFFFFF"/>
                </a:highlight>
                <a:latin typeface="Consolas" panose="020B0609020204030204" pitchFamily="49" charset="0"/>
              </a:rPr>
              <a:t>::</a:t>
            </a:r>
            <a:r>
              <a:rPr lang="en-US" dirty="0" err="1">
                <a:solidFill>
                  <a:srgbClr val="2F4F4F"/>
                </a:solidFill>
                <a:highlight>
                  <a:srgbClr val="FFFFFF"/>
                </a:highlight>
                <a:latin typeface="Consolas" panose="020B0609020204030204" pitchFamily="49" charset="0"/>
              </a:rPr>
              <a:t>async</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background_sum</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10, 20);</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"Sum: "</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result.get</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11" name="Up Arrow 10"/>
          <p:cNvSpPr/>
          <p:nvPr/>
        </p:nvSpPr>
        <p:spPr>
          <a:xfrm rot="16200000">
            <a:off x="6667500" y="14859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910333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would </a:t>
            </a:r>
            <a:r>
              <a:rPr lang="en-US" dirty="0" err="1"/>
              <a:t>async</a:t>
            </a:r>
            <a:r>
              <a:rPr lang="en-US" dirty="0"/>
              <a:t> do?</a:t>
            </a:r>
          </a:p>
        </p:txBody>
      </p:sp>
      <p:sp>
        <p:nvSpPr>
          <p:cNvPr id="3" name="Content Placeholder 2"/>
          <p:cNvSpPr>
            <a:spLocks noGrp="1"/>
          </p:cNvSpPr>
          <p:nvPr>
            <p:ph idx="1"/>
          </p:nvPr>
        </p:nvSpPr>
        <p:spPr/>
        <p:txBody>
          <a:bodyPr/>
          <a:lstStyle/>
          <a:p>
            <a:r>
              <a:rPr lang="en-US" dirty="0"/>
              <a:t>Create a promise</a:t>
            </a:r>
          </a:p>
          <a:p>
            <a:r>
              <a:rPr lang="en-US" dirty="0"/>
              <a:t>Execute function on background thread</a:t>
            </a:r>
          </a:p>
          <a:p>
            <a:r>
              <a:rPr lang="en-US" dirty="0"/>
              <a:t>Allow background thread to access the promise</a:t>
            </a:r>
          </a:p>
          <a:p>
            <a:r>
              <a:rPr lang="en-US" dirty="0"/>
              <a:t>Return a future from the created promise</a:t>
            </a:r>
          </a:p>
          <a:p>
            <a:r>
              <a:rPr lang="en-US" dirty="0"/>
              <a:t>Handle both return values and exceptions</a:t>
            </a:r>
          </a:p>
        </p:txBody>
      </p:sp>
    </p:spTree>
    <p:extLst>
      <p:ext uri="{BB962C8B-B14F-4D97-AF65-F5344CB8AC3E}">
        <p14:creationId xmlns:p14="http://schemas.microsoft.com/office/powerpoint/2010/main" val="166606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1166843"/>
            <a:ext cx="7772400" cy="3693319"/>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a:t>
            </a:r>
          </a:p>
          <a:p>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future</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 </a:t>
            </a:r>
            <a:r>
              <a:rPr lang="en-US" dirty="0" err="1">
                <a:solidFill>
                  <a:srgbClr val="000000"/>
                </a:solidFill>
                <a:highlight>
                  <a:srgbClr val="FFFFFF"/>
                </a:highlight>
                <a:latin typeface="Consolas" panose="020B0609020204030204" pitchFamily="49" charset="0"/>
              </a:rPr>
              <a:t>execute_async</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()&gt;&amp; </a:t>
            </a:r>
            <a:r>
              <a:rPr lang="en-US" dirty="0" err="1">
                <a:solidFill>
                  <a:srgbClr val="808080"/>
                </a:solidFill>
                <a:highlight>
                  <a:srgbClr val="FFFFFF"/>
                </a:highlight>
                <a:latin typeface="Consolas" panose="020B0609020204030204" pitchFamily="49" charset="0"/>
              </a:rPr>
              <a:t>func</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promise</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 promise;</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future</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 future = </a:t>
            </a:r>
            <a:r>
              <a:rPr lang="en-US" dirty="0" err="1">
                <a:solidFill>
                  <a:srgbClr val="000000"/>
                </a:solidFill>
                <a:highlight>
                  <a:srgbClr val="FFFFFF"/>
                </a:highlight>
                <a:latin typeface="Consolas" panose="020B0609020204030204" pitchFamily="49" charset="0"/>
              </a:rPr>
              <a:t>promise.get_future</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thread</a:t>
            </a:r>
            <a:r>
              <a:rPr lang="en-US" dirty="0">
                <a:solidFill>
                  <a:srgbClr val="000000"/>
                </a:solidFill>
                <a:highlight>
                  <a:srgbClr val="FFFFFF"/>
                </a:highlight>
                <a:latin typeface="Consolas" panose="020B0609020204030204" pitchFamily="49" charset="0"/>
              </a:rPr>
              <a:t> background(</a:t>
            </a:r>
            <a:r>
              <a:rPr lang="en-US" dirty="0" err="1">
                <a:solidFill>
                  <a:srgbClr val="000000"/>
                </a:solidFill>
                <a:highlight>
                  <a:srgbClr val="FFFFFF"/>
                </a:highlight>
                <a:latin typeface="Consolas" panose="020B0609020204030204" pitchFamily="49" charset="0"/>
              </a:rPr>
              <a:t>execute_on_background</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::move(promise), </a:t>
            </a:r>
            <a:r>
              <a:rPr lang="en-US" dirty="0" err="1">
                <a:solidFill>
                  <a:srgbClr val="808080"/>
                </a:solidFill>
                <a:highlight>
                  <a:srgbClr val="FFFFFF"/>
                </a:highlight>
                <a:latin typeface="Consolas" panose="020B0609020204030204" pitchFamily="49" charset="0"/>
              </a:rPr>
              <a:t>func</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background.detach</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::move(future);</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1215191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1166843"/>
            <a:ext cx="7772400" cy="3693319"/>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a:t>
            </a:r>
          </a:p>
          <a:p>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future</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 </a:t>
            </a:r>
            <a:r>
              <a:rPr lang="en-US" dirty="0" err="1">
                <a:solidFill>
                  <a:srgbClr val="000000"/>
                </a:solidFill>
                <a:highlight>
                  <a:srgbClr val="FFFFFF"/>
                </a:highlight>
                <a:latin typeface="Consolas" panose="020B0609020204030204" pitchFamily="49" charset="0"/>
              </a:rPr>
              <a:t>execute_async</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()&gt;&amp; </a:t>
            </a:r>
            <a:r>
              <a:rPr lang="en-US" dirty="0" err="1">
                <a:solidFill>
                  <a:srgbClr val="808080"/>
                </a:solidFill>
                <a:highlight>
                  <a:srgbClr val="FFFFFF"/>
                </a:highlight>
                <a:latin typeface="Consolas" panose="020B0609020204030204" pitchFamily="49" charset="0"/>
              </a:rPr>
              <a:t>func</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promise</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 promise;</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future</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 future = </a:t>
            </a:r>
            <a:r>
              <a:rPr lang="en-US" dirty="0" err="1">
                <a:solidFill>
                  <a:srgbClr val="000000"/>
                </a:solidFill>
                <a:highlight>
                  <a:srgbClr val="FFFFFF"/>
                </a:highlight>
                <a:latin typeface="Consolas" panose="020B0609020204030204" pitchFamily="49" charset="0"/>
              </a:rPr>
              <a:t>promise.get_future</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thread</a:t>
            </a:r>
            <a:r>
              <a:rPr lang="en-US" dirty="0">
                <a:solidFill>
                  <a:srgbClr val="000000"/>
                </a:solidFill>
                <a:highlight>
                  <a:srgbClr val="FFFFFF"/>
                </a:highlight>
                <a:latin typeface="Consolas" panose="020B0609020204030204" pitchFamily="49" charset="0"/>
              </a:rPr>
              <a:t> background(</a:t>
            </a:r>
            <a:r>
              <a:rPr lang="en-US" dirty="0" err="1">
                <a:solidFill>
                  <a:srgbClr val="000000"/>
                </a:solidFill>
                <a:highlight>
                  <a:srgbClr val="FFFFFF"/>
                </a:highlight>
                <a:latin typeface="Consolas" panose="020B0609020204030204" pitchFamily="49" charset="0"/>
              </a:rPr>
              <a:t>execute_on_background</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::move(promise), </a:t>
            </a:r>
            <a:r>
              <a:rPr lang="en-US" dirty="0" err="1">
                <a:solidFill>
                  <a:srgbClr val="808080"/>
                </a:solidFill>
                <a:highlight>
                  <a:srgbClr val="FFFFFF"/>
                </a:highlight>
                <a:latin typeface="Consolas" panose="020B0609020204030204" pitchFamily="49" charset="0"/>
              </a:rPr>
              <a:t>func</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background.detach</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::move(future);</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4" name="Rectangle 3"/>
          <p:cNvSpPr/>
          <p:nvPr/>
        </p:nvSpPr>
        <p:spPr>
          <a:xfrm>
            <a:off x="826923" y="5105400"/>
            <a:ext cx="7478877" cy="707886"/>
          </a:xfrm>
          <a:prstGeom prst="rect">
            <a:avLst/>
          </a:prstGeom>
        </p:spPr>
        <p:txBody>
          <a:bodyPr wrap="square">
            <a:spAutoFit/>
          </a:bodyPr>
          <a:lstStyle/>
          <a:p>
            <a:pPr algn="ctr"/>
            <a:r>
              <a:rPr lang="en-US" sz="4000" dirty="0">
                <a:solidFill>
                  <a:schemeClr val="tx1">
                    <a:lumMod val="85000"/>
                    <a:lumOff val="15000"/>
                  </a:schemeClr>
                </a:solidFill>
              </a:rPr>
              <a:t>Create a promise</a:t>
            </a:r>
          </a:p>
        </p:txBody>
      </p:sp>
      <p:sp>
        <p:nvSpPr>
          <p:cNvPr id="5" name="Up Arrow 4"/>
          <p:cNvSpPr/>
          <p:nvPr/>
        </p:nvSpPr>
        <p:spPr>
          <a:xfrm rot="5400000">
            <a:off x="723900" y="19431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490920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pPr algn="ctr"/>
            <a:r>
              <a:rPr lang="en-US" b="1" dirty="0">
                <a:solidFill>
                  <a:schemeClr val="tx1">
                    <a:lumMod val="75000"/>
                    <a:lumOff val="25000"/>
                  </a:schemeClr>
                </a:solidFill>
              </a:rPr>
              <a:t>Overview</a:t>
            </a:r>
          </a:p>
        </p:txBody>
      </p:sp>
      <p:sp>
        <p:nvSpPr>
          <p:cNvPr id="5" name="Content Placeholder 2"/>
          <p:cNvSpPr>
            <a:spLocks noGrp="1"/>
          </p:cNvSpPr>
          <p:nvPr>
            <p:ph idx="1"/>
          </p:nvPr>
        </p:nvSpPr>
        <p:spPr>
          <a:xfrm>
            <a:off x="628650" y="1825625"/>
            <a:ext cx="7886700" cy="4351338"/>
          </a:xfrm>
        </p:spPr>
        <p:txBody>
          <a:bodyPr>
            <a:noAutofit/>
          </a:bodyPr>
          <a:lstStyle/>
          <a:p>
            <a:pPr>
              <a:spcBef>
                <a:spcPts val="1200"/>
              </a:spcBef>
            </a:pPr>
            <a:r>
              <a:rPr lang="en-US" dirty="0" err="1">
                <a:solidFill>
                  <a:schemeClr val="tx1">
                    <a:lumMod val="75000"/>
                    <a:lumOff val="25000"/>
                  </a:schemeClr>
                </a:solidFill>
              </a:rPr>
              <a:t>Async</a:t>
            </a:r>
            <a:r>
              <a:rPr lang="en-US" dirty="0">
                <a:solidFill>
                  <a:schemeClr val="tx1">
                    <a:lumMod val="75000"/>
                    <a:lumOff val="25000"/>
                  </a:schemeClr>
                </a:solidFill>
              </a:rPr>
              <a:t> and Futures</a:t>
            </a:r>
          </a:p>
          <a:p>
            <a:pPr>
              <a:spcBef>
                <a:spcPts val="1200"/>
              </a:spcBef>
            </a:pPr>
            <a:r>
              <a:rPr lang="en-US" dirty="0">
                <a:solidFill>
                  <a:schemeClr val="tx1">
                    <a:lumMod val="75000"/>
                    <a:lumOff val="25000"/>
                  </a:schemeClr>
                </a:solidFill>
              </a:rPr>
              <a:t>Promises</a:t>
            </a:r>
          </a:p>
          <a:p>
            <a:pPr>
              <a:spcBef>
                <a:spcPts val="1200"/>
              </a:spcBef>
            </a:pPr>
            <a:r>
              <a:rPr lang="en-US" dirty="0">
                <a:solidFill>
                  <a:schemeClr val="tx1">
                    <a:lumMod val="75000"/>
                    <a:lumOff val="25000"/>
                  </a:schemeClr>
                </a:solidFill>
              </a:rPr>
              <a:t>Packaged Tasks</a:t>
            </a:r>
          </a:p>
          <a:p>
            <a:pPr>
              <a:spcBef>
                <a:spcPts val="1200"/>
              </a:spcBef>
            </a:pPr>
            <a:endParaRPr lang="en-US" dirty="0">
              <a:solidFill>
                <a:schemeClr val="tx1">
                  <a:lumMod val="75000"/>
                  <a:lumOff val="25000"/>
                </a:schemeClr>
              </a:solidFill>
            </a:endParaRPr>
          </a:p>
          <a:p>
            <a:pPr>
              <a:spcBef>
                <a:spcPts val="1200"/>
              </a:spcBef>
            </a:pPr>
            <a:endParaRPr lang="en-US" dirty="0">
              <a:solidFill>
                <a:schemeClr val="tx1">
                  <a:lumMod val="75000"/>
                  <a:lumOff val="25000"/>
                </a:schemeClr>
              </a:solidFill>
            </a:endParaRPr>
          </a:p>
        </p:txBody>
      </p:sp>
    </p:spTree>
    <p:extLst>
      <p:ext uri="{BB962C8B-B14F-4D97-AF65-F5344CB8AC3E}">
        <p14:creationId xmlns:p14="http://schemas.microsoft.com/office/powerpoint/2010/main" val="2979266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1166843"/>
            <a:ext cx="7772400" cy="3693319"/>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a:t>
            </a:r>
          </a:p>
          <a:p>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future</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 </a:t>
            </a:r>
            <a:r>
              <a:rPr lang="en-US" dirty="0" err="1">
                <a:solidFill>
                  <a:srgbClr val="000000"/>
                </a:solidFill>
                <a:highlight>
                  <a:srgbClr val="FFFFFF"/>
                </a:highlight>
                <a:latin typeface="Consolas" panose="020B0609020204030204" pitchFamily="49" charset="0"/>
              </a:rPr>
              <a:t>execute_async</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()&gt;&amp; </a:t>
            </a:r>
            <a:r>
              <a:rPr lang="en-US" dirty="0" err="1">
                <a:solidFill>
                  <a:srgbClr val="808080"/>
                </a:solidFill>
                <a:highlight>
                  <a:srgbClr val="FFFFFF"/>
                </a:highlight>
                <a:latin typeface="Consolas" panose="020B0609020204030204" pitchFamily="49" charset="0"/>
              </a:rPr>
              <a:t>func</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promise</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 promise;</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future</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 future = </a:t>
            </a:r>
            <a:r>
              <a:rPr lang="en-US" dirty="0" err="1">
                <a:solidFill>
                  <a:srgbClr val="000000"/>
                </a:solidFill>
                <a:highlight>
                  <a:srgbClr val="FFFFFF"/>
                </a:highlight>
                <a:latin typeface="Consolas" panose="020B0609020204030204" pitchFamily="49" charset="0"/>
              </a:rPr>
              <a:t>promise.get_future</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thread</a:t>
            </a:r>
            <a:r>
              <a:rPr lang="en-US" dirty="0">
                <a:solidFill>
                  <a:srgbClr val="000000"/>
                </a:solidFill>
                <a:highlight>
                  <a:srgbClr val="FFFFFF"/>
                </a:highlight>
                <a:latin typeface="Consolas" panose="020B0609020204030204" pitchFamily="49" charset="0"/>
              </a:rPr>
              <a:t> background(</a:t>
            </a:r>
            <a:r>
              <a:rPr lang="en-US" dirty="0" err="1">
                <a:solidFill>
                  <a:srgbClr val="000000"/>
                </a:solidFill>
                <a:highlight>
                  <a:srgbClr val="FFFFFF"/>
                </a:highlight>
                <a:latin typeface="Consolas" panose="020B0609020204030204" pitchFamily="49" charset="0"/>
              </a:rPr>
              <a:t>execute_on_background</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::move(promise), </a:t>
            </a:r>
            <a:r>
              <a:rPr lang="en-US" dirty="0" err="1">
                <a:solidFill>
                  <a:srgbClr val="808080"/>
                </a:solidFill>
                <a:highlight>
                  <a:srgbClr val="FFFFFF"/>
                </a:highlight>
                <a:latin typeface="Consolas" panose="020B0609020204030204" pitchFamily="49" charset="0"/>
              </a:rPr>
              <a:t>func</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background.detach</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::move(future);</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4" name="Rectangle 3"/>
          <p:cNvSpPr/>
          <p:nvPr/>
        </p:nvSpPr>
        <p:spPr>
          <a:xfrm>
            <a:off x="826923" y="5105400"/>
            <a:ext cx="7478877" cy="523220"/>
          </a:xfrm>
          <a:prstGeom prst="rect">
            <a:avLst/>
          </a:prstGeom>
        </p:spPr>
        <p:txBody>
          <a:bodyPr wrap="square">
            <a:spAutoFit/>
          </a:bodyPr>
          <a:lstStyle/>
          <a:p>
            <a:pPr algn="ctr"/>
            <a:r>
              <a:rPr lang="en-US" sz="2800" dirty="0"/>
              <a:t>Get the future associated with the promise</a:t>
            </a:r>
          </a:p>
        </p:txBody>
      </p:sp>
      <p:sp>
        <p:nvSpPr>
          <p:cNvPr id="6" name="Up Arrow 5"/>
          <p:cNvSpPr/>
          <p:nvPr/>
        </p:nvSpPr>
        <p:spPr>
          <a:xfrm rot="5400000">
            <a:off x="800100" y="21717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294230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1166843"/>
            <a:ext cx="7772400" cy="3693319"/>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a:t>
            </a:r>
          </a:p>
          <a:p>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future</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 </a:t>
            </a:r>
            <a:r>
              <a:rPr lang="en-US" dirty="0" err="1">
                <a:solidFill>
                  <a:srgbClr val="000000"/>
                </a:solidFill>
                <a:highlight>
                  <a:srgbClr val="FFFFFF"/>
                </a:highlight>
                <a:latin typeface="Consolas" panose="020B0609020204030204" pitchFamily="49" charset="0"/>
              </a:rPr>
              <a:t>execute_async</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()&gt;&amp; </a:t>
            </a:r>
            <a:r>
              <a:rPr lang="en-US" dirty="0" err="1">
                <a:solidFill>
                  <a:srgbClr val="808080"/>
                </a:solidFill>
                <a:highlight>
                  <a:srgbClr val="FFFFFF"/>
                </a:highlight>
                <a:latin typeface="Consolas" panose="020B0609020204030204" pitchFamily="49" charset="0"/>
              </a:rPr>
              <a:t>func</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promise</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 promise;</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future</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 future = </a:t>
            </a:r>
            <a:r>
              <a:rPr lang="en-US" dirty="0" err="1">
                <a:solidFill>
                  <a:srgbClr val="000000"/>
                </a:solidFill>
                <a:highlight>
                  <a:srgbClr val="FFFFFF"/>
                </a:highlight>
                <a:latin typeface="Consolas" panose="020B0609020204030204" pitchFamily="49" charset="0"/>
              </a:rPr>
              <a:t>promise.get_future</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thread</a:t>
            </a:r>
            <a:r>
              <a:rPr lang="en-US" dirty="0">
                <a:solidFill>
                  <a:srgbClr val="000000"/>
                </a:solidFill>
                <a:highlight>
                  <a:srgbClr val="FFFFFF"/>
                </a:highlight>
                <a:latin typeface="Consolas" panose="020B0609020204030204" pitchFamily="49" charset="0"/>
              </a:rPr>
              <a:t> background(</a:t>
            </a:r>
            <a:r>
              <a:rPr lang="en-US" dirty="0" err="1">
                <a:solidFill>
                  <a:srgbClr val="000000"/>
                </a:solidFill>
                <a:highlight>
                  <a:srgbClr val="FFFFFF"/>
                </a:highlight>
                <a:latin typeface="Consolas" panose="020B0609020204030204" pitchFamily="49" charset="0"/>
              </a:rPr>
              <a:t>execute_on_background</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::move(promise), </a:t>
            </a:r>
            <a:r>
              <a:rPr lang="en-US" dirty="0" err="1">
                <a:solidFill>
                  <a:srgbClr val="808080"/>
                </a:solidFill>
                <a:highlight>
                  <a:srgbClr val="FFFFFF"/>
                </a:highlight>
                <a:latin typeface="Consolas" panose="020B0609020204030204" pitchFamily="49" charset="0"/>
              </a:rPr>
              <a:t>func</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background.detach</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::move(future);</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4" name="Rectangle 3"/>
          <p:cNvSpPr/>
          <p:nvPr/>
        </p:nvSpPr>
        <p:spPr>
          <a:xfrm>
            <a:off x="826923" y="5105400"/>
            <a:ext cx="7478877" cy="584775"/>
          </a:xfrm>
          <a:prstGeom prst="rect">
            <a:avLst/>
          </a:prstGeom>
        </p:spPr>
        <p:txBody>
          <a:bodyPr wrap="square">
            <a:spAutoFit/>
          </a:bodyPr>
          <a:lstStyle/>
          <a:p>
            <a:pPr algn="ctr"/>
            <a:r>
              <a:rPr lang="en-US" sz="3200" dirty="0"/>
              <a:t>Execute function on background thread</a:t>
            </a:r>
          </a:p>
        </p:txBody>
      </p:sp>
      <p:sp>
        <p:nvSpPr>
          <p:cNvPr id="5" name="Up Arrow 4"/>
          <p:cNvSpPr/>
          <p:nvPr/>
        </p:nvSpPr>
        <p:spPr>
          <a:xfrm rot="5400000">
            <a:off x="723900" y="27813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Up Arrow 5"/>
          <p:cNvSpPr/>
          <p:nvPr/>
        </p:nvSpPr>
        <p:spPr>
          <a:xfrm rot="5400000">
            <a:off x="723900" y="36195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903888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1166843"/>
            <a:ext cx="7772400" cy="3693319"/>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a:t>
            </a:r>
          </a:p>
          <a:p>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future</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 </a:t>
            </a:r>
            <a:r>
              <a:rPr lang="en-US" dirty="0" err="1">
                <a:solidFill>
                  <a:srgbClr val="000000"/>
                </a:solidFill>
                <a:highlight>
                  <a:srgbClr val="FFFFFF"/>
                </a:highlight>
                <a:latin typeface="Consolas" panose="020B0609020204030204" pitchFamily="49" charset="0"/>
              </a:rPr>
              <a:t>execute_async</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()&gt;&amp; </a:t>
            </a:r>
            <a:r>
              <a:rPr lang="en-US" dirty="0" err="1">
                <a:solidFill>
                  <a:srgbClr val="808080"/>
                </a:solidFill>
                <a:highlight>
                  <a:srgbClr val="FFFFFF"/>
                </a:highlight>
                <a:latin typeface="Consolas" panose="020B0609020204030204" pitchFamily="49" charset="0"/>
              </a:rPr>
              <a:t>func</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promise</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 promise;</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future</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 future = </a:t>
            </a:r>
            <a:r>
              <a:rPr lang="en-US" dirty="0" err="1">
                <a:solidFill>
                  <a:srgbClr val="000000"/>
                </a:solidFill>
                <a:highlight>
                  <a:srgbClr val="FFFFFF"/>
                </a:highlight>
                <a:latin typeface="Consolas" panose="020B0609020204030204" pitchFamily="49" charset="0"/>
              </a:rPr>
              <a:t>promise.get_future</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thread</a:t>
            </a:r>
            <a:r>
              <a:rPr lang="en-US" dirty="0">
                <a:solidFill>
                  <a:srgbClr val="000000"/>
                </a:solidFill>
                <a:highlight>
                  <a:srgbClr val="FFFFFF"/>
                </a:highlight>
                <a:latin typeface="Consolas" panose="020B0609020204030204" pitchFamily="49" charset="0"/>
              </a:rPr>
              <a:t> background(</a:t>
            </a:r>
            <a:r>
              <a:rPr lang="en-US" dirty="0" err="1">
                <a:solidFill>
                  <a:srgbClr val="000000"/>
                </a:solidFill>
                <a:highlight>
                  <a:srgbClr val="FFFFFF"/>
                </a:highlight>
                <a:latin typeface="Consolas" panose="020B0609020204030204" pitchFamily="49" charset="0"/>
              </a:rPr>
              <a:t>execute_on_background</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::move(promise), </a:t>
            </a:r>
            <a:r>
              <a:rPr lang="en-US" dirty="0" err="1">
                <a:solidFill>
                  <a:srgbClr val="808080"/>
                </a:solidFill>
                <a:highlight>
                  <a:srgbClr val="FFFFFF"/>
                </a:highlight>
                <a:latin typeface="Consolas" panose="020B0609020204030204" pitchFamily="49" charset="0"/>
              </a:rPr>
              <a:t>func</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background.detach</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::move(future);</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4" name="Rectangle 3"/>
          <p:cNvSpPr/>
          <p:nvPr/>
        </p:nvSpPr>
        <p:spPr>
          <a:xfrm>
            <a:off x="826923" y="5105400"/>
            <a:ext cx="7478877" cy="523220"/>
          </a:xfrm>
          <a:prstGeom prst="rect">
            <a:avLst/>
          </a:prstGeom>
        </p:spPr>
        <p:txBody>
          <a:bodyPr wrap="square">
            <a:spAutoFit/>
          </a:bodyPr>
          <a:lstStyle/>
          <a:p>
            <a:pPr algn="ctr"/>
            <a:r>
              <a:rPr lang="en-US" sz="2800" dirty="0"/>
              <a:t>Allow background thread to access the promise</a:t>
            </a:r>
            <a:endParaRPr lang="en-US" sz="2800" dirty="0">
              <a:solidFill>
                <a:schemeClr val="tx1">
                  <a:lumMod val="85000"/>
                  <a:lumOff val="15000"/>
                </a:schemeClr>
              </a:solidFill>
            </a:endParaRPr>
          </a:p>
        </p:txBody>
      </p:sp>
      <p:sp>
        <p:nvSpPr>
          <p:cNvPr id="5" name="Up Arrow 4"/>
          <p:cNvSpPr/>
          <p:nvPr/>
        </p:nvSpPr>
        <p:spPr>
          <a:xfrm>
            <a:off x="5562600" y="34290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828947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1166843"/>
            <a:ext cx="7772400" cy="3693319"/>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a:t>
            </a:r>
          </a:p>
          <a:p>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future</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 </a:t>
            </a:r>
            <a:r>
              <a:rPr lang="en-US" dirty="0" err="1">
                <a:solidFill>
                  <a:srgbClr val="000000"/>
                </a:solidFill>
                <a:highlight>
                  <a:srgbClr val="FFFFFF"/>
                </a:highlight>
                <a:latin typeface="Consolas" panose="020B0609020204030204" pitchFamily="49" charset="0"/>
              </a:rPr>
              <a:t>execute_async</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()&gt;&amp; </a:t>
            </a:r>
            <a:r>
              <a:rPr lang="en-US" dirty="0" err="1">
                <a:solidFill>
                  <a:srgbClr val="808080"/>
                </a:solidFill>
                <a:highlight>
                  <a:srgbClr val="FFFFFF"/>
                </a:highlight>
                <a:latin typeface="Consolas" panose="020B0609020204030204" pitchFamily="49" charset="0"/>
              </a:rPr>
              <a:t>func</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promise</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 promise;</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future</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 future = </a:t>
            </a:r>
            <a:r>
              <a:rPr lang="en-US" dirty="0" err="1">
                <a:solidFill>
                  <a:srgbClr val="000000"/>
                </a:solidFill>
                <a:highlight>
                  <a:srgbClr val="FFFFFF"/>
                </a:highlight>
                <a:latin typeface="Consolas" panose="020B0609020204030204" pitchFamily="49" charset="0"/>
              </a:rPr>
              <a:t>promise.get_future</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thread</a:t>
            </a:r>
            <a:r>
              <a:rPr lang="en-US" dirty="0">
                <a:solidFill>
                  <a:srgbClr val="000000"/>
                </a:solidFill>
                <a:highlight>
                  <a:srgbClr val="FFFFFF"/>
                </a:highlight>
                <a:latin typeface="Consolas" panose="020B0609020204030204" pitchFamily="49" charset="0"/>
              </a:rPr>
              <a:t> background(</a:t>
            </a:r>
            <a:r>
              <a:rPr lang="en-US" dirty="0" err="1">
                <a:solidFill>
                  <a:srgbClr val="000000"/>
                </a:solidFill>
                <a:highlight>
                  <a:srgbClr val="FFFFFF"/>
                </a:highlight>
                <a:latin typeface="Consolas" panose="020B0609020204030204" pitchFamily="49" charset="0"/>
              </a:rPr>
              <a:t>execute_on_background</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::move(promise), </a:t>
            </a:r>
            <a:r>
              <a:rPr lang="en-US" dirty="0" err="1">
                <a:solidFill>
                  <a:srgbClr val="808080"/>
                </a:solidFill>
                <a:highlight>
                  <a:srgbClr val="FFFFFF"/>
                </a:highlight>
                <a:latin typeface="Consolas" panose="020B0609020204030204" pitchFamily="49" charset="0"/>
              </a:rPr>
              <a:t>func</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background.detach</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::move(future);</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4" name="Rectangle 3"/>
          <p:cNvSpPr/>
          <p:nvPr/>
        </p:nvSpPr>
        <p:spPr>
          <a:xfrm>
            <a:off x="826923" y="5105400"/>
            <a:ext cx="7478877" cy="523220"/>
          </a:xfrm>
          <a:prstGeom prst="rect">
            <a:avLst/>
          </a:prstGeom>
        </p:spPr>
        <p:txBody>
          <a:bodyPr wrap="square">
            <a:spAutoFit/>
          </a:bodyPr>
          <a:lstStyle/>
          <a:p>
            <a:pPr algn="ctr"/>
            <a:r>
              <a:rPr lang="en-US" sz="2800" dirty="0"/>
              <a:t>Return a future from the created promise</a:t>
            </a:r>
          </a:p>
        </p:txBody>
      </p:sp>
      <p:sp>
        <p:nvSpPr>
          <p:cNvPr id="5" name="Up Arrow 4"/>
          <p:cNvSpPr/>
          <p:nvPr/>
        </p:nvSpPr>
        <p:spPr>
          <a:xfrm>
            <a:off x="3581400" y="4544028"/>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Up Arrow 5"/>
          <p:cNvSpPr/>
          <p:nvPr/>
        </p:nvSpPr>
        <p:spPr>
          <a:xfrm rot="5400000">
            <a:off x="800100" y="21717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880378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295400"/>
            <a:ext cx="7315200" cy="390876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a:t>
            </a: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execute_on_background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promise</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&gt;&amp; </a:t>
            </a:r>
            <a:r>
              <a:rPr lang="en-US" dirty="0">
                <a:solidFill>
                  <a:srgbClr val="808080"/>
                </a:solidFill>
                <a:highlight>
                  <a:srgbClr val="FFFFFF"/>
                </a:highlight>
                <a:latin typeface="Consolas" panose="020B0609020204030204" pitchFamily="49" charset="0"/>
              </a:rPr>
              <a:t>promise</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()&gt;&amp; </a:t>
            </a:r>
            <a:r>
              <a:rPr lang="en-US" dirty="0" err="1">
                <a:solidFill>
                  <a:srgbClr val="808080"/>
                </a:solidFill>
                <a:highlight>
                  <a:srgbClr val="FFFFFF"/>
                </a:highlight>
                <a:latin typeface="Consolas" panose="020B0609020204030204" pitchFamily="49" charset="0"/>
              </a:rPr>
              <a:t>func</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try</a:t>
            </a:r>
            <a:endParaRPr lang="en-US" dirty="0">
              <a:solidFill>
                <a:srgbClr val="000000"/>
              </a:solidFill>
              <a:highlight>
                <a:srgbClr val="FFFFFF"/>
              </a:highlight>
              <a:latin typeface="Consolas" panose="020B0609020204030204" pitchFamily="49" charset="0"/>
            </a:endParaRPr>
          </a:p>
          <a:p>
            <a:r>
              <a:rPr lang="en"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808080"/>
                </a:solidFill>
                <a:highlight>
                  <a:srgbClr val="FFFFFF"/>
                </a:highlight>
                <a:latin typeface="Consolas" panose="020B0609020204030204" pitchFamily="49" charset="0"/>
              </a:rPr>
              <a:t>promise</a:t>
            </a:r>
            <a:r>
              <a:rPr lang="en-US" dirty="0" err="1">
                <a:solidFill>
                  <a:srgbClr val="000000"/>
                </a:solidFill>
                <a:highlight>
                  <a:srgbClr val="FFFFFF"/>
                </a:highlight>
                <a:latin typeface="Consolas" panose="020B0609020204030204" pitchFamily="49" charset="0"/>
              </a:rPr>
              <a:t>.set_value</a:t>
            </a:r>
            <a:r>
              <a:rPr lang="en-US" dirty="0">
                <a:solidFill>
                  <a:srgbClr val="000000"/>
                </a:solidFill>
                <a:highlight>
                  <a:srgbClr val="FFFFFF"/>
                </a:highlight>
                <a:latin typeface="Consolas" panose="020B0609020204030204" pitchFamily="49" charset="0"/>
              </a:rPr>
              <a:t>(</a:t>
            </a:r>
            <a:r>
              <a:rPr lang="en-US" dirty="0" err="1">
                <a:solidFill>
                  <a:srgbClr val="808080"/>
                </a:solidFill>
                <a:highlight>
                  <a:srgbClr val="FFFFFF"/>
                </a:highlight>
                <a:latin typeface="Consolas" panose="020B0609020204030204" pitchFamily="49" charset="0"/>
              </a:rPr>
              <a:t>func</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catch</a:t>
            </a:r>
            <a:r>
              <a:rPr lang="en-US"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808080"/>
                </a:solidFill>
                <a:highlight>
                  <a:srgbClr val="FFFFFF"/>
                </a:highlight>
                <a:latin typeface="Consolas" panose="020B0609020204030204" pitchFamily="49" charset="0"/>
              </a:rPr>
              <a:t>promise</a:t>
            </a:r>
            <a:r>
              <a:rPr lang="en-US" dirty="0" err="1">
                <a:solidFill>
                  <a:srgbClr val="000000"/>
                </a:solidFill>
                <a:highlight>
                  <a:srgbClr val="FFFFFF"/>
                </a:highlight>
                <a:latin typeface="Consolas" panose="020B0609020204030204" pitchFamily="49" charset="0"/>
              </a:rPr>
              <a:t>.set_exception</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current_exception</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
        <p:nvSpPr>
          <p:cNvPr id="5" name="Rectangle 4"/>
          <p:cNvSpPr/>
          <p:nvPr/>
        </p:nvSpPr>
        <p:spPr>
          <a:xfrm>
            <a:off x="826923" y="5105400"/>
            <a:ext cx="7478877" cy="523220"/>
          </a:xfrm>
          <a:prstGeom prst="rect">
            <a:avLst/>
          </a:prstGeom>
        </p:spPr>
        <p:txBody>
          <a:bodyPr wrap="square">
            <a:spAutoFit/>
          </a:bodyPr>
          <a:lstStyle/>
          <a:p>
            <a:pPr algn="ctr"/>
            <a:r>
              <a:rPr lang="en-US" sz="2800" dirty="0"/>
              <a:t>Handle both return values and exceptions</a:t>
            </a:r>
          </a:p>
        </p:txBody>
      </p:sp>
      <p:sp>
        <p:nvSpPr>
          <p:cNvPr id="6" name="Up Arrow 5"/>
          <p:cNvSpPr/>
          <p:nvPr/>
        </p:nvSpPr>
        <p:spPr>
          <a:xfrm rot="5400000">
            <a:off x="1485900" y="28575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Up Arrow 6"/>
          <p:cNvSpPr/>
          <p:nvPr/>
        </p:nvSpPr>
        <p:spPr>
          <a:xfrm rot="5400000">
            <a:off x="1485900" y="40005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rot="10800000">
            <a:off x="5943600" y="9906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230857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8"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219200"/>
            <a:ext cx="7467600" cy="4462760"/>
          </a:xfrm>
          <a:prstGeom prst="rect">
            <a:avLst/>
          </a:prstGeom>
        </p:spPr>
        <p:txBody>
          <a:bodyPr wrap="square">
            <a:spAutoFit/>
          </a:bodyPr>
          <a:lstStyle/>
          <a:p>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background_sum</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val1</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val2</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val1</a:t>
            </a:r>
            <a:r>
              <a:rPr lang="en-US" dirty="0">
                <a:solidFill>
                  <a:srgbClr val="000000"/>
                </a:solidFill>
                <a:highlight>
                  <a:srgbClr val="FFFFFF"/>
                </a:highlight>
                <a:latin typeface="Consolas" panose="020B0609020204030204" pitchFamily="49" charset="0"/>
              </a:rPr>
              <a:t> + </a:t>
            </a:r>
            <a:r>
              <a:rPr lang="en-US" dirty="0">
                <a:solidFill>
                  <a:srgbClr val="808080"/>
                </a:solidFill>
                <a:highlight>
                  <a:srgbClr val="FFFFFF"/>
                </a:highlight>
                <a:latin typeface="Consolas" panose="020B0609020204030204" pitchFamily="49" charset="0"/>
              </a:rPr>
              <a:t>val2</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async_test</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func_with_args</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::bind(</a:t>
            </a:r>
            <a:r>
              <a:rPr lang="en-US" dirty="0" err="1">
                <a:solidFill>
                  <a:srgbClr val="000000"/>
                </a:solidFill>
                <a:highlight>
                  <a:srgbClr val="FFFFFF"/>
                </a:highlight>
                <a:latin typeface="Consolas" panose="020B0609020204030204" pitchFamily="49" charset="0"/>
              </a:rPr>
              <a:t>background_sum</a:t>
            </a:r>
            <a:r>
              <a:rPr lang="en-US" dirty="0">
                <a:solidFill>
                  <a:srgbClr val="000000"/>
                </a:solidFill>
                <a:highlight>
                  <a:srgbClr val="FFFFFF"/>
                </a:highlight>
                <a:latin typeface="Consolas" panose="020B0609020204030204" pitchFamily="49" charset="0"/>
              </a:rPr>
              <a:t>, 10, 20));</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future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 result =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execute_async</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a:t>
            </a:r>
            <a:r>
              <a:rPr lang="en-US" dirty="0" err="1">
                <a:solidFill>
                  <a:srgbClr val="000000"/>
                </a:solidFill>
                <a:highlight>
                  <a:srgbClr val="FFFFFF"/>
                </a:highlight>
                <a:latin typeface="Consolas" panose="020B0609020204030204" pitchFamily="49" charset="0"/>
              </a:rPr>
              <a:t>func_with_args</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"Sum: "</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result.get</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
        <p:nvSpPr>
          <p:cNvPr id="11" name="Up Arrow 10"/>
          <p:cNvSpPr/>
          <p:nvPr/>
        </p:nvSpPr>
        <p:spPr>
          <a:xfrm rot="5400000">
            <a:off x="876300" y="304538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Up Arrow 4"/>
          <p:cNvSpPr/>
          <p:nvPr/>
        </p:nvSpPr>
        <p:spPr>
          <a:xfrm rot="5400000">
            <a:off x="876300" y="386322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Up Arrow 5"/>
          <p:cNvSpPr/>
          <p:nvPr/>
        </p:nvSpPr>
        <p:spPr>
          <a:xfrm rot="5400000">
            <a:off x="876300" y="46863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88231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xit" presetSubtype="0" fill="hold" grpId="1" nodeType="withEffect">
                                  <p:stCondLst>
                                    <p:cond delay="0"/>
                                  </p:stCondLst>
                                  <p:childTnLst>
                                    <p:animEffect transition="out" filter="fade">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xit" presetSubtype="0" fill="hold" grpId="1"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5" grpId="0" animBg="1"/>
      <p:bldP spid="5" grpId="1"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std</a:t>
            </a:r>
            <a:r>
              <a:rPr lang="en-US" dirty="0"/>
              <a:t>::</a:t>
            </a:r>
            <a:r>
              <a:rPr lang="en-US" dirty="0" err="1"/>
              <a:t>async</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16002814"/>
              </p:ext>
            </p:extLst>
          </p:nvPr>
        </p:nvGraphicFramePr>
        <p:xfrm>
          <a:off x="791901" y="3581400"/>
          <a:ext cx="7315200" cy="146304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193806">
                <a:tc>
                  <a:txBody>
                    <a:bodyPr/>
                    <a:lstStyle/>
                    <a:p>
                      <a:r>
                        <a:rPr lang="en-US" dirty="0"/>
                        <a:t>Argument</a:t>
                      </a:r>
                    </a:p>
                  </a:txBody>
                  <a:tcPr/>
                </a:tc>
                <a:tc>
                  <a:txBody>
                    <a:bodyPr/>
                    <a:lstStyle/>
                    <a:p>
                      <a:r>
                        <a:rPr lang="en-US" dirty="0"/>
                        <a:t>Purpose</a:t>
                      </a:r>
                    </a:p>
                  </a:txBody>
                  <a:tcPr/>
                </a:tc>
                <a:extLst>
                  <a:ext uri="{0D108BD9-81ED-4DB2-BD59-A6C34878D82A}">
                    <a16:rowId xmlns:a16="http://schemas.microsoft.com/office/drawing/2014/main" val="10000"/>
                  </a:ext>
                </a:extLst>
              </a:tr>
              <a:tr h="193806">
                <a:tc>
                  <a:txBody>
                    <a:bodyPr/>
                    <a:lstStyle/>
                    <a:p>
                      <a:r>
                        <a:rPr lang="en-US" dirty="0"/>
                        <a:t>policy</a:t>
                      </a:r>
                    </a:p>
                  </a:txBody>
                  <a:tcPr/>
                </a:tc>
                <a:tc>
                  <a:txBody>
                    <a:bodyPr/>
                    <a:lstStyle/>
                    <a:p>
                      <a:r>
                        <a:rPr lang="en-US" dirty="0"/>
                        <a:t>The policy by which the function will execute.</a:t>
                      </a:r>
                    </a:p>
                  </a:txBody>
                  <a:tcPr/>
                </a:tc>
                <a:extLst>
                  <a:ext uri="{0D108BD9-81ED-4DB2-BD59-A6C34878D82A}">
                    <a16:rowId xmlns:a16="http://schemas.microsoft.com/office/drawing/2014/main" val="10001"/>
                  </a:ext>
                </a:extLst>
              </a:tr>
              <a:tr h="193806">
                <a:tc>
                  <a:txBody>
                    <a:bodyPr/>
                    <a:lstStyle/>
                    <a:p>
                      <a:r>
                        <a:rPr lang="en-US" dirty="0" err="1"/>
                        <a:t>func</a:t>
                      </a:r>
                      <a:endParaRPr lang="en-US" dirty="0"/>
                    </a:p>
                  </a:txBody>
                  <a:tcPr/>
                </a:tc>
                <a:tc>
                  <a:txBody>
                    <a:bodyPr/>
                    <a:lstStyle/>
                    <a:p>
                      <a:r>
                        <a:rPr lang="en-US" dirty="0"/>
                        <a:t>The function to execute</a:t>
                      </a:r>
                    </a:p>
                  </a:txBody>
                  <a:tcPr/>
                </a:tc>
                <a:extLst>
                  <a:ext uri="{0D108BD9-81ED-4DB2-BD59-A6C34878D82A}">
                    <a16:rowId xmlns:a16="http://schemas.microsoft.com/office/drawing/2014/main" val="10002"/>
                  </a:ext>
                </a:extLst>
              </a:tr>
              <a:tr h="334514">
                <a:tc>
                  <a:txBody>
                    <a:bodyPr/>
                    <a:lstStyle/>
                    <a:p>
                      <a:r>
                        <a:rPr lang="en-US" dirty="0" err="1"/>
                        <a:t>args</a:t>
                      </a:r>
                      <a:endParaRPr lang="en-US" dirty="0"/>
                    </a:p>
                  </a:txBody>
                  <a:tcPr/>
                </a:tc>
                <a:tc>
                  <a:txBody>
                    <a:bodyPr/>
                    <a:lstStyle/>
                    <a:p>
                      <a:r>
                        <a:rPr lang="en-US" dirty="0"/>
                        <a:t>The function</a:t>
                      </a:r>
                      <a:r>
                        <a:rPr lang="en-US" baseline="0" dirty="0"/>
                        <a:t> arguments</a:t>
                      </a:r>
                      <a:endParaRPr lang="en-US" dirty="0"/>
                    </a:p>
                  </a:txBody>
                  <a:tcPr/>
                </a:tc>
                <a:extLst>
                  <a:ext uri="{0D108BD9-81ED-4DB2-BD59-A6C34878D82A}">
                    <a16:rowId xmlns:a16="http://schemas.microsoft.com/office/drawing/2014/main" val="10003"/>
                  </a:ext>
                </a:extLst>
              </a:tr>
            </a:tbl>
          </a:graphicData>
        </a:graphic>
      </p:graphicFrame>
      <p:sp>
        <p:nvSpPr>
          <p:cNvPr id="5" name="Rectangle 4"/>
          <p:cNvSpPr/>
          <p:nvPr/>
        </p:nvSpPr>
        <p:spPr>
          <a:xfrm>
            <a:off x="762000" y="1690689"/>
            <a:ext cx="7924800" cy="1692771"/>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Args</a:t>
            </a:r>
            <a:r>
              <a:rPr lang="en-US" dirty="0">
                <a:solidFill>
                  <a:srgbClr val="000000"/>
                </a:solidFill>
                <a:highlight>
                  <a:srgbClr val="FFFFFF"/>
                </a:highlight>
                <a:latin typeface="Consolas" panose="020B0609020204030204" pitchFamily="49" charset="0"/>
              </a:rPr>
              <a:t> &gt;</a:t>
            </a:r>
          </a:p>
          <a:p>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future</a:t>
            </a:r>
            <a:r>
              <a:rPr lang="en-US" dirty="0">
                <a:solidFill>
                  <a:srgbClr val="000000"/>
                </a:solidFill>
                <a:highlight>
                  <a:srgbClr val="FFFFFF"/>
                </a:highlight>
                <a:latin typeface="Consolas" panose="020B0609020204030204" pitchFamily="49" charset="0"/>
              </a:rPr>
              <a:t>&lt;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result_of_t</a:t>
            </a:r>
            <a:r>
              <a:rPr lang="en-US" dirty="0">
                <a:solidFill>
                  <a:srgbClr val="000000"/>
                </a:solidFill>
                <a:highlight>
                  <a:srgbClr val="FFFFFF"/>
                </a:highlight>
                <a:latin typeface="Consolas" panose="020B0609020204030204" pitchFamily="49" charset="0"/>
              </a:rPr>
              <a:t>&lt;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decay_t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&gt;(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decay_t</a:t>
            </a:r>
            <a:r>
              <a:rPr lang="en-US" dirty="0">
                <a:solidFill>
                  <a:srgbClr val="000000"/>
                </a:solidFill>
                <a:highlight>
                  <a:srgbClr val="FFFFFF"/>
                </a:highlight>
                <a:latin typeface="Consolas" panose="020B0609020204030204" pitchFamily="49" charset="0"/>
              </a:rPr>
              <a:t>&lt;</a:t>
            </a:r>
            <a:r>
              <a:rPr lang="en-US" dirty="0" err="1">
                <a:solidFill>
                  <a:srgbClr val="2B91AF"/>
                </a:solidFill>
                <a:highlight>
                  <a:srgbClr val="FFFFFF"/>
                </a:highlight>
                <a:latin typeface="Consolas" panose="020B0609020204030204" pitchFamily="49" charset="0"/>
              </a:rPr>
              <a:t>Args</a:t>
            </a:r>
            <a:r>
              <a:rPr lang="en-US" dirty="0">
                <a:solidFill>
                  <a:srgbClr val="000000"/>
                </a:solidFill>
                <a:highlight>
                  <a:srgbClr val="FFFFFF"/>
                </a:highlight>
                <a:latin typeface="Consolas" panose="020B0609020204030204" pitchFamily="49" charset="0"/>
              </a:rPr>
              <a:t>&gt;...)&gt;&gt;</a:t>
            </a:r>
          </a:p>
          <a:p>
            <a:r>
              <a:rPr lang="en-US" dirty="0" err="1">
                <a:solidFill>
                  <a:srgbClr val="000000"/>
                </a:solidFill>
                <a:highlight>
                  <a:srgbClr val="FFFFFF"/>
                </a:highlight>
                <a:latin typeface="Consolas" panose="020B0609020204030204" pitchFamily="49" charset="0"/>
              </a:rPr>
              <a:t>async</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launch</a:t>
            </a:r>
            <a:r>
              <a:rPr lang="en-US" dirty="0">
                <a:solidFill>
                  <a:srgbClr val="000000"/>
                </a:solidFill>
                <a:highlight>
                  <a:srgbClr val="FFFFFF"/>
                </a:highlight>
                <a:latin typeface="Consolas" panose="020B0609020204030204" pitchFamily="49" charset="0"/>
              </a:rPr>
              <a:t> policy, </a:t>
            </a:r>
            <a:r>
              <a:rPr lang="en-US" dirty="0">
                <a:solidFill>
                  <a:srgbClr val="2B91A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&amp;&amp; </a:t>
            </a:r>
            <a:r>
              <a:rPr lang="en-US" dirty="0" err="1">
                <a:solidFill>
                  <a:srgbClr val="000000"/>
                </a:solidFill>
                <a:highlight>
                  <a:srgbClr val="FFFFFF"/>
                </a:highlight>
                <a:latin typeface="Consolas" panose="020B0609020204030204" pitchFamily="49" charset="0"/>
              </a:rPr>
              <a:t>func</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Args</a:t>
            </a:r>
            <a:r>
              <a:rPr lang="en-US" dirty="0">
                <a:solidFill>
                  <a:srgbClr val="000000"/>
                </a:solidFill>
                <a:highlight>
                  <a:srgbClr val="FFFFFF"/>
                </a:highlight>
                <a:latin typeface="Consolas" panose="020B0609020204030204" pitchFamily="49" charset="0"/>
              </a:rPr>
              <a:t>&amp;&amp;... </a:t>
            </a:r>
            <a:r>
              <a:rPr lang="en-US" dirty="0" err="1">
                <a:solidFill>
                  <a:srgbClr val="000000"/>
                </a:solidFill>
                <a:highlight>
                  <a:srgbClr val="FFFFFF"/>
                </a:highlight>
                <a:latin typeface="Consolas" panose="020B0609020204030204" pitchFamily="49" charset="0"/>
              </a:rPr>
              <a:t>args</a:t>
            </a:r>
            <a:r>
              <a:rPr lang="en-US"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759950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std</a:t>
            </a:r>
            <a:r>
              <a:rPr lang="en-US" dirty="0"/>
              <a:t>::launch</a:t>
            </a:r>
          </a:p>
        </p:txBody>
      </p:sp>
      <p:graphicFrame>
        <p:nvGraphicFramePr>
          <p:cNvPr id="4" name="Table 3"/>
          <p:cNvGraphicFramePr>
            <a:graphicFrameLocks noGrp="1"/>
          </p:cNvGraphicFramePr>
          <p:nvPr>
            <p:extLst>
              <p:ext uri="{D42A27DB-BD31-4B8C-83A1-F6EECF244321}">
                <p14:modId xmlns:p14="http://schemas.microsoft.com/office/powerpoint/2010/main" val="1630032687"/>
              </p:ext>
            </p:extLst>
          </p:nvPr>
        </p:nvGraphicFramePr>
        <p:xfrm>
          <a:off x="914400" y="1828800"/>
          <a:ext cx="7315200" cy="25654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70840">
                <a:tc>
                  <a:txBody>
                    <a:bodyPr/>
                    <a:lstStyle/>
                    <a:p>
                      <a:r>
                        <a:rPr lang="en-US" dirty="0" err="1"/>
                        <a:t>Enum</a:t>
                      </a:r>
                      <a:r>
                        <a:rPr lang="en-US" dirty="0"/>
                        <a:t> Value</a:t>
                      </a:r>
                    </a:p>
                  </a:txBody>
                  <a:tcPr/>
                </a:tc>
                <a:tc>
                  <a:txBody>
                    <a:bodyPr/>
                    <a:lstStyle/>
                    <a:p>
                      <a:r>
                        <a:rPr lang="en-US" dirty="0"/>
                        <a:t>Meaning</a:t>
                      </a:r>
                    </a:p>
                  </a:txBody>
                  <a:tcPr/>
                </a:tc>
                <a:extLst>
                  <a:ext uri="{0D108BD9-81ED-4DB2-BD59-A6C34878D82A}">
                    <a16:rowId xmlns:a16="http://schemas.microsoft.com/office/drawing/2014/main" val="10000"/>
                  </a:ext>
                </a:extLst>
              </a:tr>
              <a:tr h="370840">
                <a:tc>
                  <a:txBody>
                    <a:bodyPr/>
                    <a:lstStyle/>
                    <a:p>
                      <a:r>
                        <a:rPr lang="en-US" dirty="0" err="1"/>
                        <a:t>async</a:t>
                      </a:r>
                      <a:endParaRPr lang="en-US" dirty="0"/>
                    </a:p>
                  </a:txBody>
                  <a:tcPr/>
                </a:tc>
                <a:tc>
                  <a:txBody>
                    <a:bodyPr/>
                    <a:lstStyle/>
                    <a:p>
                      <a:r>
                        <a:rPr lang="en-US" dirty="0"/>
                        <a:t>The function should be executed on a separate thread.</a:t>
                      </a:r>
                    </a:p>
                  </a:txBody>
                  <a:tcPr/>
                </a:tc>
                <a:extLst>
                  <a:ext uri="{0D108BD9-81ED-4DB2-BD59-A6C34878D82A}">
                    <a16:rowId xmlns:a16="http://schemas.microsoft.com/office/drawing/2014/main" val="10001"/>
                  </a:ext>
                </a:extLst>
              </a:tr>
              <a:tr h="370840">
                <a:tc>
                  <a:txBody>
                    <a:bodyPr/>
                    <a:lstStyle/>
                    <a:p>
                      <a:r>
                        <a:rPr lang="en-US" dirty="0"/>
                        <a:t>deferred</a:t>
                      </a:r>
                    </a:p>
                  </a:txBody>
                  <a:tcPr/>
                </a:tc>
                <a:tc>
                  <a:txBody>
                    <a:bodyPr/>
                    <a:lstStyle/>
                    <a:p>
                      <a:r>
                        <a:rPr lang="en-US" dirty="0"/>
                        <a:t>The function</a:t>
                      </a:r>
                      <a:r>
                        <a:rPr lang="en-US" baseline="0" dirty="0"/>
                        <a:t> is executed on the calling thread when its result is requested from the future.</a:t>
                      </a:r>
                      <a:endParaRPr lang="en-US" dirty="0"/>
                    </a:p>
                  </a:txBody>
                  <a:tcPr/>
                </a:tc>
                <a:extLst>
                  <a:ext uri="{0D108BD9-81ED-4DB2-BD59-A6C34878D82A}">
                    <a16:rowId xmlns:a16="http://schemas.microsoft.com/office/drawing/2014/main" val="10002"/>
                  </a:ext>
                </a:extLst>
              </a:tr>
              <a:tr h="370840">
                <a:tc>
                  <a:txBody>
                    <a:bodyPr/>
                    <a:lstStyle/>
                    <a:p>
                      <a:r>
                        <a:rPr lang="en-US" dirty="0" err="1"/>
                        <a:t>async</a:t>
                      </a:r>
                      <a:r>
                        <a:rPr lang="en-US" dirty="0"/>
                        <a:t> | deferred</a:t>
                      </a:r>
                    </a:p>
                  </a:txBody>
                  <a:tcPr/>
                </a:tc>
                <a:tc>
                  <a:txBody>
                    <a:bodyPr/>
                    <a:lstStyle/>
                    <a:p>
                      <a:r>
                        <a:rPr lang="en-US" dirty="0"/>
                        <a:t>The implementation will determine whether to execute the function on the</a:t>
                      </a:r>
                      <a:r>
                        <a:rPr lang="en-US" baseline="0" dirty="0"/>
                        <a:t> calling, or a separate, thread.</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82206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90600"/>
            <a:ext cx="8763000" cy="5078313"/>
          </a:xfrm>
          <a:prstGeom prst="rect">
            <a:avLst/>
          </a:prstGeom>
        </p:spPr>
        <p:txBody>
          <a:bodyPr wrap="square">
            <a:spAutoFit/>
          </a:bodyPr>
          <a:lstStyle/>
          <a:p>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async_sum</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val1</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val2</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"Executing on thread "</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this_thread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get_id</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val1</a:t>
            </a:r>
            <a:r>
              <a:rPr lang="en-US" dirty="0">
                <a:solidFill>
                  <a:srgbClr val="000000"/>
                </a:solidFill>
                <a:highlight>
                  <a:srgbClr val="FFFFFF"/>
                </a:highlight>
                <a:latin typeface="Consolas" panose="020B0609020204030204" pitchFamily="49" charset="0"/>
              </a:rPr>
              <a:t> + </a:t>
            </a:r>
            <a:r>
              <a:rPr lang="en-US" dirty="0">
                <a:solidFill>
                  <a:srgbClr val="808080"/>
                </a:solidFill>
                <a:highlight>
                  <a:srgbClr val="FFFFFF"/>
                </a:highlight>
                <a:latin typeface="Consolas" panose="020B0609020204030204" pitchFamily="49" charset="0"/>
              </a:rPr>
              <a:t>val2</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main()</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"Main thread is "</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this_thread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get_id</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bg_async</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async</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launch</a:t>
            </a:r>
            <a:r>
              <a:rPr lang="en-US" dirty="0">
                <a:solidFill>
                  <a:srgbClr val="000000"/>
                </a:solidFill>
                <a:highlight>
                  <a:srgbClr val="FFFFFF"/>
                </a:highlight>
                <a:latin typeface="Consolas" panose="020B0609020204030204" pitchFamily="49" charset="0"/>
              </a:rPr>
              <a:t>::</a:t>
            </a:r>
            <a:r>
              <a:rPr lang="en-US" dirty="0" err="1">
                <a:solidFill>
                  <a:srgbClr val="2F4F4F"/>
                </a:solidFill>
                <a:highlight>
                  <a:srgbClr val="FFFFFF"/>
                </a:highlight>
                <a:latin typeface="Consolas" panose="020B0609020204030204" pitchFamily="49" charset="0"/>
              </a:rPr>
              <a:t>async</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async_sum</a:t>
            </a:r>
            <a:r>
              <a:rPr lang="en-US" dirty="0">
                <a:solidFill>
                  <a:srgbClr val="000000"/>
                </a:solidFill>
                <a:highlight>
                  <a:srgbClr val="FFFFFF"/>
                </a:highlight>
                <a:latin typeface="Consolas" panose="020B0609020204030204" pitchFamily="49" charset="0"/>
              </a:rPr>
              <a:t>, 10, 20);</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bg_deferred</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async</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launch</a:t>
            </a:r>
            <a:r>
              <a:rPr lang="en-US" dirty="0">
                <a:solidFill>
                  <a:srgbClr val="000000"/>
                </a:solidFill>
                <a:highlight>
                  <a:srgbClr val="FFFFFF"/>
                </a:highlight>
                <a:latin typeface="Consolas" panose="020B0609020204030204" pitchFamily="49" charset="0"/>
              </a:rPr>
              <a:t>::</a:t>
            </a:r>
            <a:r>
              <a:rPr lang="en-US" dirty="0">
                <a:solidFill>
                  <a:srgbClr val="2F4F4F"/>
                </a:solidFill>
                <a:highlight>
                  <a:srgbClr val="FFFFFF"/>
                </a:highlight>
                <a:latin typeface="Consolas" panose="020B0609020204030204" pitchFamily="49" charset="0"/>
              </a:rPr>
              <a:t>deferred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async_sum</a:t>
            </a:r>
            <a:r>
              <a:rPr lang="en-US" dirty="0">
                <a:solidFill>
                  <a:srgbClr val="000000"/>
                </a:solidFill>
                <a:highlight>
                  <a:srgbClr val="FFFFFF"/>
                </a:highlight>
                <a:latin typeface="Consolas" panose="020B0609020204030204" pitchFamily="49" charset="0"/>
              </a:rPr>
              <a:t>, 10, 20);</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bg_default</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async</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async_sum</a:t>
            </a:r>
            <a:r>
              <a:rPr lang="en-US" dirty="0">
                <a:solidFill>
                  <a:srgbClr val="000000"/>
                </a:solidFill>
                <a:highlight>
                  <a:srgbClr val="FFFFFF"/>
                </a:highlight>
                <a:latin typeface="Consolas" panose="020B0609020204030204" pitchFamily="49" charset="0"/>
              </a:rPr>
              <a:t>, 10, 20);</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Async</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bg_async.get</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"Deferred: "</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bg_deferred.get</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"Default: "</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bg_default.get</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5" name="Up Arrow 4"/>
          <p:cNvSpPr/>
          <p:nvPr/>
        </p:nvSpPr>
        <p:spPr>
          <a:xfrm rot="10800000">
            <a:off x="1028700" y="544492"/>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Up Arrow 5"/>
          <p:cNvSpPr/>
          <p:nvPr/>
        </p:nvSpPr>
        <p:spPr>
          <a:xfrm>
            <a:off x="6172200" y="19812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Up Arrow 6"/>
          <p:cNvSpPr/>
          <p:nvPr/>
        </p:nvSpPr>
        <p:spPr>
          <a:xfrm rot="16200000">
            <a:off x="3467100" y="17145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993722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grpId="1"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90600"/>
            <a:ext cx="8763000" cy="5078313"/>
          </a:xfrm>
          <a:prstGeom prst="rect">
            <a:avLst/>
          </a:prstGeom>
        </p:spPr>
        <p:txBody>
          <a:bodyPr wrap="square">
            <a:spAutoFit/>
          </a:bodyPr>
          <a:lstStyle/>
          <a:p>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async_sum</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val1</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val2</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"Executing on thread "</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this_thread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get_id</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val1</a:t>
            </a:r>
            <a:r>
              <a:rPr lang="en-US" dirty="0">
                <a:solidFill>
                  <a:srgbClr val="000000"/>
                </a:solidFill>
                <a:highlight>
                  <a:srgbClr val="FFFFFF"/>
                </a:highlight>
                <a:latin typeface="Consolas" panose="020B0609020204030204" pitchFamily="49" charset="0"/>
              </a:rPr>
              <a:t> + </a:t>
            </a:r>
            <a:r>
              <a:rPr lang="en-US" dirty="0">
                <a:solidFill>
                  <a:srgbClr val="808080"/>
                </a:solidFill>
                <a:highlight>
                  <a:srgbClr val="FFFFFF"/>
                </a:highlight>
                <a:latin typeface="Consolas" panose="020B0609020204030204" pitchFamily="49" charset="0"/>
              </a:rPr>
              <a:t>val2</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main()</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"Main thread is "</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this_thread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get_id</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bg_async</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async</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launch</a:t>
            </a:r>
            <a:r>
              <a:rPr lang="en-US" dirty="0">
                <a:solidFill>
                  <a:srgbClr val="000000"/>
                </a:solidFill>
                <a:highlight>
                  <a:srgbClr val="FFFFFF"/>
                </a:highlight>
                <a:latin typeface="Consolas" panose="020B0609020204030204" pitchFamily="49" charset="0"/>
              </a:rPr>
              <a:t>::</a:t>
            </a:r>
            <a:r>
              <a:rPr lang="en-US" dirty="0" err="1">
                <a:solidFill>
                  <a:srgbClr val="2F4F4F"/>
                </a:solidFill>
                <a:highlight>
                  <a:srgbClr val="FFFFFF"/>
                </a:highlight>
                <a:latin typeface="Consolas" panose="020B0609020204030204" pitchFamily="49" charset="0"/>
              </a:rPr>
              <a:t>async</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async_sum</a:t>
            </a:r>
            <a:r>
              <a:rPr lang="en-US" dirty="0">
                <a:solidFill>
                  <a:srgbClr val="000000"/>
                </a:solidFill>
                <a:highlight>
                  <a:srgbClr val="FFFFFF"/>
                </a:highlight>
                <a:latin typeface="Consolas" panose="020B0609020204030204" pitchFamily="49" charset="0"/>
              </a:rPr>
              <a:t>, 10, 20);</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bg_deferred</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async</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launch</a:t>
            </a:r>
            <a:r>
              <a:rPr lang="en-US" dirty="0">
                <a:solidFill>
                  <a:srgbClr val="000000"/>
                </a:solidFill>
                <a:highlight>
                  <a:srgbClr val="FFFFFF"/>
                </a:highlight>
                <a:latin typeface="Consolas" panose="020B0609020204030204" pitchFamily="49" charset="0"/>
              </a:rPr>
              <a:t>::</a:t>
            </a:r>
            <a:r>
              <a:rPr lang="en-US" dirty="0">
                <a:solidFill>
                  <a:srgbClr val="2F4F4F"/>
                </a:solidFill>
                <a:highlight>
                  <a:srgbClr val="FFFFFF"/>
                </a:highlight>
                <a:latin typeface="Consolas" panose="020B0609020204030204" pitchFamily="49" charset="0"/>
              </a:rPr>
              <a:t>deferred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async_sum</a:t>
            </a:r>
            <a:r>
              <a:rPr lang="en-US" dirty="0">
                <a:solidFill>
                  <a:srgbClr val="000000"/>
                </a:solidFill>
                <a:highlight>
                  <a:srgbClr val="FFFFFF"/>
                </a:highlight>
                <a:latin typeface="Consolas" panose="020B0609020204030204" pitchFamily="49" charset="0"/>
              </a:rPr>
              <a:t>, 10, 20);</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bg_default</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async</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async_sum</a:t>
            </a:r>
            <a:r>
              <a:rPr lang="en-US" dirty="0">
                <a:solidFill>
                  <a:srgbClr val="000000"/>
                </a:solidFill>
                <a:highlight>
                  <a:srgbClr val="FFFFFF"/>
                </a:highlight>
                <a:latin typeface="Consolas" panose="020B0609020204030204" pitchFamily="49" charset="0"/>
              </a:rPr>
              <a:t>, 10, 20);</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Async</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bg_async.get</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"Deferred: "</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bg_deferred.get</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"Default: "</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bg_default.get</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2" name="Rectangle 1"/>
          <p:cNvSpPr/>
          <p:nvPr/>
        </p:nvSpPr>
        <p:spPr>
          <a:xfrm>
            <a:off x="3124200" y="3657600"/>
            <a:ext cx="5638800" cy="1143000"/>
          </a:xfrm>
          <a:prstGeom prst="rect">
            <a:avLst/>
          </a:prstGeom>
          <a:solidFill>
            <a:schemeClr val="accent4">
              <a:lumMod val="60000"/>
              <a:lumOff val="40000"/>
              <a:alpha val="23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9694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8" y="3352800"/>
            <a:ext cx="7886700" cy="1209676"/>
          </a:xfrm>
        </p:spPr>
        <p:txBody>
          <a:bodyPr/>
          <a:lstStyle/>
          <a:p>
            <a:r>
              <a:rPr lang="en-US" dirty="0" err="1">
                <a:solidFill>
                  <a:schemeClr val="tx1">
                    <a:lumMod val="85000"/>
                    <a:lumOff val="15000"/>
                  </a:schemeClr>
                </a:solidFill>
              </a:rPr>
              <a:t>std</a:t>
            </a:r>
            <a:r>
              <a:rPr lang="en-US" dirty="0">
                <a:solidFill>
                  <a:schemeClr val="tx1">
                    <a:lumMod val="85000"/>
                    <a:lumOff val="15000"/>
                  </a:schemeClr>
                </a:solidFill>
              </a:rPr>
              <a:t>::</a:t>
            </a:r>
            <a:r>
              <a:rPr lang="en-US" dirty="0" err="1">
                <a:solidFill>
                  <a:schemeClr val="tx1">
                    <a:lumMod val="85000"/>
                    <a:lumOff val="15000"/>
                  </a:schemeClr>
                </a:solidFill>
              </a:rPr>
              <a:t>async</a:t>
            </a:r>
            <a:endParaRPr lang="en-US" dirty="0">
              <a:solidFill>
                <a:schemeClr val="tx1">
                  <a:lumMod val="85000"/>
                  <a:lumOff val="15000"/>
                </a:schemeClr>
              </a:solidFill>
            </a:endParaRPr>
          </a:p>
        </p:txBody>
      </p:sp>
      <p:sp>
        <p:nvSpPr>
          <p:cNvPr id="3" name="Text Placeholder 2"/>
          <p:cNvSpPr txBox="1">
            <a:spLocks/>
          </p:cNvSpPr>
          <p:nvPr/>
        </p:nvSpPr>
        <p:spPr>
          <a:xfrm>
            <a:off x="623888" y="4589464"/>
            <a:ext cx="7886700" cy="1500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1">
                    <a:lumMod val="75000"/>
                    <a:lumOff val="25000"/>
                  </a:schemeClr>
                </a:solidFill>
              </a:rPr>
              <a:t>Executes a function asynchronously and returns a </a:t>
            </a:r>
            <a:r>
              <a:rPr lang="en-US" dirty="0" err="1">
                <a:solidFill>
                  <a:schemeClr val="tx1">
                    <a:lumMod val="75000"/>
                    <a:lumOff val="25000"/>
                  </a:schemeClr>
                </a:solidFill>
              </a:rPr>
              <a:t>std</a:t>
            </a:r>
            <a:r>
              <a:rPr lang="en-US" dirty="0">
                <a:solidFill>
                  <a:schemeClr val="tx1">
                    <a:lumMod val="75000"/>
                    <a:lumOff val="25000"/>
                  </a:schemeClr>
                </a:solidFill>
              </a:rPr>
              <a:t>::future.</a:t>
            </a:r>
          </a:p>
        </p:txBody>
      </p:sp>
    </p:spTree>
    <p:extLst>
      <p:ext uri="{BB962C8B-B14F-4D97-AF65-F5344CB8AC3E}">
        <p14:creationId xmlns:p14="http://schemas.microsoft.com/office/powerpoint/2010/main" val="4135806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90600"/>
            <a:ext cx="8763000" cy="5078313"/>
          </a:xfrm>
          <a:prstGeom prst="rect">
            <a:avLst/>
          </a:prstGeom>
        </p:spPr>
        <p:txBody>
          <a:bodyPr wrap="square">
            <a:spAutoFit/>
          </a:bodyPr>
          <a:lstStyle/>
          <a:p>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async_sum</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val1</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val2</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"Executing on thread "</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this_thread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get_id</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val1</a:t>
            </a:r>
            <a:r>
              <a:rPr lang="en-US" dirty="0">
                <a:solidFill>
                  <a:srgbClr val="000000"/>
                </a:solidFill>
                <a:highlight>
                  <a:srgbClr val="FFFFFF"/>
                </a:highlight>
                <a:latin typeface="Consolas" panose="020B0609020204030204" pitchFamily="49" charset="0"/>
              </a:rPr>
              <a:t> + </a:t>
            </a:r>
            <a:r>
              <a:rPr lang="en-US" dirty="0">
                <a:solidFill>
                  <a:srgbClr val="808080"/>
                </a:solidFill>
                <a:highlight>
                  <a:srgbClr val="FFFFFF"/>
                </a:highlight>
                <a:latin typeface="Consolas" panose="020B0609020204030204" pitchFamily="49" charset="0"/>
              </a:rPr>
              <a:t>val2</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main()</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"Main thread is "</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this_thread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get_id</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bg_async</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async</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launch</a:t>
            </a:r>
            <a:r>
              <a:rPr lang="en-US" dirty="0">
                <a:solidFill>
                  <a:srgbClr val="000000"/>
                </a:solidFill>
                <a:highlight>
                  <a:srgbClr val="FFFFFF"/>
                </a:highlight>
                <a:latin typeface="Consolas" panose="020B0609020204030204" pitchFamily="49" charset="0"/>
              </a:rPr>
              <a:t>::</a:t>
            </a:r>
            <a:r>
              <a:rPr lang="en-US" dirty="0" err="1">
                <a:solidFill>
                  <a:srgbClr val="2F4F4F"/>
                </a:solidFill>
                <a:highlight>
                  <a:srgbClr val="FFFFFF"/>
                </a:highlight>
                <a:latin typeface="Consolas" panose="020B0609020204030204" pitchFamily="49" charset="0"/>
              </a:rPr>
              <a:t>async</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async_sum</a:t>
            </a:r>
            <a:r>
              <a:rPr lang="en-US" dirty="0">
                <a:solidFill>
                  <a:srgbClr val="000000"/>
                </a:solidFill>
                <a:highlight>
                  <a:srgbClr val="FFFFFF"/>
                </a:highlight>
                <a:latin typeface="Consolas" panose="020B0609020204030204" pitchFamily="49" charset="0"/>
              </a:rPr>
              <a:t>, 10, 20);</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bg_deferred</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async</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launch</a:t>
            </a:r>
            <a:r>
              <a:rPr lang="en-US" dirty="0">
                <a:solidFill>
                  <a:srgbClr val="000000"/>
                </a:solidFill>
                <a:highlight>
                  <a:srgbClr val="FFFFFF"/>
                </a:highlight>
                <a:latin typeface="Consolas" panose="020B0609020204030204" pitchFamily="49" charset="0"/>
              </a:rPr>
              <a:t>::</a:t>
            </a:r>
            <a:r>
              <a:rPr lang="en-US" dirty="0">
                <a:solidFill>
                  <a:srgbClr val="2F4F4F"/>
                </a:solidFill>
                <a:highlight>
                  <a:srgbClr val="FFFFFF"/>
                </a:highlight>
                <a:latin typeface="Consolas" panose="020B0609020204030204" pitchFamily="49" charset="0"/>
              </a:rPr>
              <a:t>deferred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async_sum</a:t>
            </a:r>
            <a:r>
              <a:rPr lang="en-US" dirty="0">
                <a:solidFill>
                  <a:srgbClr val="000000"/>
                </a:solidFill>
                <a:highlight>
                  <a:srgbClr val="FFFFFF"/>
                </a:highlight>
                <a:latin typeface="Consolas" panose="020B0609020204030204" pitchFamily="49" charset="0"/>
              </a:rPr>
              <a:t>, 10, 20);</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bg_default</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async</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async_sum</a:t>
            </a:r>
            <a:r>
              <a:rPr lang="en-US" dirty="0">
                <a:solidFill>
                  <a:srgbClr val="000000"/>
                </a:solidFill>
                <a:highlight>
                  <a:srgbClr val="FFFFFF"/>
                </a:highlight>
                <a:latin typeface="Consolas" panose="020B0609020204030204" pitchFamily="49" charset="0"/>
              </a:rPr>
              <a:t>, 10, 20);</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Async</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bg_async.get</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"Deferred: "</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bg_deferred.get</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"Default: "</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bg_default.get</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2" name="Rectangle 1"/>
          <p:cNvSpPr/>
          <p:nvPr/>
        </p:nvSpPr>
        <p:spPr>
          <a:xfrm>
            <a:off x="609600" y="4724400"/>
            <a:ext cx="6705600" cy="1143000"/>
          </a:xfrm>
          <a:prstGeom prst="rect">
            <a:avLst/>
          </a:prstGeom>
          <a:solidFill>
            <a:schemeClr val="accent4">
              <a:lumMod val="60000"/>
              <a:lumOff val="40000"/>
              <a:alpha val="23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194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752600" y="1371600"/>
            <a:ext cx="5710238" cy="4311148"/>
          </a:xfrm>
          <a:prstGeom prst="rect">
            <a:avLst/>
          </a:prstGeom>
        </p:spPr>
      </p:pic>
    </p:spTree>
    <p:extLst>
      <p:ext uri="{BB962C8B-B14F-4D97-AF65-F5344CB8AC3E}">
        <p14:creationId xmlns:p14="http://schemas.microsoft.com/office/powerpoint/2010/main" val="2341689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8" y="3352800"/>
            <a:ext cx="7886700" cy="1209676"/>
          </a:xfrm>
        </p:spPr>
        <p:txBody>
          <a:bodyPr/>
          <a:lstStyle/>
          <a:p>
            <a:r>
              <a:rPr lang="en-US" dirty="0" err="1">
                <a:solidFill>
                  <a:schemeClr val="tx1">
                    <a:lumMod val="85000"/>
                    <a:lumOff val="15000"/>
                  </a:schemeClr>
                </a:solidFill>
              </a:rPr>
              <a:t>std</a:t>
            </a:r>
            <a:r>
              <a:rPr lang="en-US" dirty="0">
                <a:solidFill>
                  <a:schemeClr val="tx1">
                    <a:lumMod val="85000"/>
                    <a:lumOff val="15000"/>
                  </a:schemeClr>
                </a:solidFill>
              </a:rPr>
              <a:t>::</a:t>
            </a:r>
            <a:r>
              <a:rPr lang="en-US" dirty="0" err="1">
                <a:solidFill>
                  <a:schemeClr val="tx1">
                    <a:lumMod val="85000"/>
                    <a:lumOff val="15000"/>
                  </a:schemeClr>
                </a:solidFill>
              </a:rPr>
              <a:t>packaged_task</a:t>
            </a:r>
            <a:endParaRPr lang="en-US" dirty="0">
              <a:solidFill>
                <a:schemeClr val="tx1">
                  <a:lumMod val="85000"/>
                  <a:lumOff val="15000"/>
                </a:schemeClr>
              </a:solidFill>
            </a:endParaRPr>
          </a:p>
        </p:txBody>
      </p:sp>
      <p:sp>
        <p:nvSpPr>
          <p:cNvPr id="3" name="Text Placeholder 2"/>
          <p:cNvSpPr txBox="1">
            <a:spLocks/>
          </p:cNvSpPr>
          <p:nvPr/>
        </p:nvSpPr>
        <p:spPr>
          <a:xfrm>
            <a:off x="623888" y="4589464"/>
            <a:ext cx="7886700" cy="1500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1">
                    <a:lumMod val="75000"/>
                    <a:lumOff val="25000"/>
                  </a:schemeClr>
                </a:solidFill>
              </a:rPr>
              <a:t>A callable wrapper around a function that provides access to a future.</a:t>
            </a:r>
          </a:p>
        </p:txBody>
      </p:sp>
    </p:spTree>
    <p:extLst>
      <p:ext uri="{BB962C8B-B14F-4D97-AF65-F5344CB8AC3E}">
        <p14:creationId xmlns:p14="http://schemas.microsoft.com/office/powerpoint/2010/main" val="8154684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1143000"/>
            <a:ext cx="7772400" cy="4462760"/>
          </a:xfrm>
          <a:prstGeom prst="rect">
            <a:avLst/>
          </a:prstGeom>
        </p:spPr>
        <p:txBody>
          <a:bodyPr wrap="square">
            <a:spAutoFit/>
          </a:bodyPr>
          <a:lstStyle/>
          <a:p>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background_sum</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val1</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val2</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val1</a:t>
            </a:r>
            <a:r>
              <a:rPr lang="en-US" dirty="0">
                <a:solidFill>
                  <a:srgbClr val="000000"/>
                </a:solidFill>
                <a:highlight>
                  <a:srgbClr val="FFFFFF"/>
                </a:highlight>
                <a:latin typeface="Consolas" panose="020B0609020204030204" pitchFamily="49" charset="0"/>
              </a:rPr>
              <a:t> + </a:t>
            </a:r>
            <a:r>
              <a:rPr lang="en-US" dirty="0">
                <a:solidFill>
                  <a:srgbClr val="808080"/>
                </a:solidFill>
                <a:highlight>
                  <a:srgbClr val="FFFFFF"/>
                </a:highlight>
                <a:latin typeface="Consolas" panose="020B0609020204030204" pitchFamily="49" charset="0"/>
              </a:rPr>
              <a:t>val2</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sum_with_packaged_task</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packaged_task</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 task(</a:t>
            </a:r>
            <a:r>
              <a:rPr lang="en-US" dirty="0" err="1">
                <a:solidFill>
                  <a:srgbClr val="000000"/>
                </a:solidFill>
                <a:highlight>
                  <a:srgbClr val="FFFFFF"/>
                </a:highlight>
                <a:latin typeface="Consolas" panose="020B0609020204030204" pitchFamily="49" charset="0"/>
              </a:rPr>
              <a:t>background_sum</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sum_future</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task.get_future</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thread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background_sum</a:t>
            </a:r>
            <a:r>
              <a:rPr lang="en-US" dirty="0">
                <a:solidFill>
                  <a:srgbClr val="000000"/>
                </a:solidFill>
                <a:highlight>
                  <a:srgbClr val="FFFFFF"/>
                </a:highlight>
                <a:latin typeface="Consolas" panose="020B0609020204030204" pitchFamily="49" charset="0"/>
              </a:rPr>
              <a:t>(task, 10, 20);</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background_sum.detach</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sum_result</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sum_future.get</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
        <p:nvSpPr>
          <p:cNvPr id="5" name="Up Arrow 4"/>
          <p:cNvSpPr/>
          <p:nvPr/>
        </p:nvSpPr>
        <p:spPr>
          <a:xfrm rot="5400000">
            <a:off x="547386" y="1056977"/>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Up Arrow 5"/>
          <p:cNvSpPr/>
          <p:nvPr/>
        </p:nvSpPr>
        <p:spPr>
          <a:xfrm rot="5400000">
            <a:off x="1028700" y="2961977"/>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Up Arrow 6"/>
          <p:cNvSpPr/>
          <p:nvPr/>
        </p:nvSpPr>
        <p:spPr>
          <a:xfrm rot="5400000">
            <a:off x="1028700" y="3233982"/>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rot="5400000">
            <a:off x="1028700" y="3810787"/>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Up Arrow 8"/>
          <p:cNvSpPr/>
          <p:nvPr/>
        </p:nvSpPr>
        <p:spPr>
          <a:xfrm rot="5400000">
            <a:off x="1035934" y="4651123"/>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945615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grpId="1"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xit" presetSubtype="0" fill="hold" grpId="1" nodeType="withEffect">
                                  <p:stCondLst>
                                    <p:cond delay="0"/>
                                  </p:stCondLst>
                                  <p:childTnLst>
                                    <p:animEffect transition="out" filter="fade">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par>
                                <p:cTn id="37" presetID="10" presetClass="exit" presetSubtype="0" fill="hold" grpId="1" nodeType="withEffect">
                                  <p:stCondLst>
                                    <p:cond delay="0"/>
                                  </p:stCondLst>
                                  <p:childTnLst>
                                    <p:animEffect transition="out" filter="fade">
                                      <p:cBhvr>
                                        <p:cTn id="38" dur="500"/>
                                        <p:tgtEl>
                                          <p:spTgt spid="8"/>
                                        </p:tgtEl>
                                      </p:cBhvr>
                                    </p:animEffect>
                                    <p:set>
                                      <p:cBhvr>
                                        <p:cTn id="39"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295400"/>
            <a:ext cx="7315200" cy="390876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a:t>
            </a: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execute_on_background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promise</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&gt;&amp; </a:t>
            </a:r>
            <a:r>
              <a:rPr lang="en-US" dirty="0">
                <a:solidFill>
                  <a:srgbClr val="808080"/>
                </a:solidFill>
                <a:highlight>
                  <a:srgbClr val="FFFFFF"/>
                </a:highlight>
                <a:latin typeface="Consolas" panose="020B0609020204030204" pitchFamily="49" charset="0"/>
              </a:rPr>
              <a:t>promise</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()&gt;&amp; </a:t>
            </a:r>
            <a:r>
              <a:rPr lang="en-US" dirty="0" err="1">
                <a:solidFill>
                  <a:srgbClr val="808080"/>
                </a:solidFill>
                <a:highlight>
                  <a:srgbClr val="FFFFFF"/>
                </a:highlight>
                <a:latin typeface="Consolas" panose="020B0609020204030204" pitchFamily="49" charset="0"/>
              </a:rPr>
              <a:t>func</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try</a:t>
            </a:r>
            <a:endParaRPr lang="en-US" dirty="0">
              <a:solidFill>
                <a:srgbClr val="000000"/>
              </a:solidFill>
              <a:highlight>
                <a:srgbClr val="FFFFFF"/>
              </a:highlight>
              <a:latin typeface="Consolas" panose="020B0609020204030204" pitchFamily="49" charset="0"/>
            </a:endParaRPr>
          </a:p>
          <a:p>
            <a:r>
              <a:rPr lang="en"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808080"/>
                </a:solidFill>
                <a:highlight>
                  <a:srgbClr val="FFFFFF"/>
                </a:highlight>
                <a:latin typeface="Consolas" panose="020B0609020204030204" pitchFamily="49" charset="0"/>
              </a:rPr>
              <a:t>promise</a:t>
            </a:r>
            <a:r>
              <a:rPr lang="en-US" dirty="0" err="1">
                <a:solidFill>
                  <a:srgbClr val="000000"/>
                </a:solidFill>
                <a:highlight>
                  <a:srgbClr val="FFFFFF"/>
                </a:highlight>
                <a:latin typeface="Consolas" panose="020B0609020204030204" pitchFamily="49" charset="0"/>
              </a:rPr>
              <a:t>.set_value</a:t>
            </a:r>
            <a:r>
              <a:rPr lang="en-US" dirty="0">
                <a:solidFill>
                  <a:srgbClr val="000000"/>
                </a:solidFill>
                <a:highlight>
                  <a:srgbClr val="FFFFFF"/>
                </a:highlight>
                <a:latin typeface="Consolas" panose="020B0609020204030204" pitchFamily="49" charset="0"/>
              </a:rPr>
              <a:t>(</a:t>
            </a:r>
            <a:r>
              <a:rPr lang="en-US" dirty="0" err="1">
                <a:solidFill>
                  <a:srgbClr val="808080"/>
                </a:solidFill>
                <a:highlight>
                  <a:srgbClr val="FFFFFF"/>
                </a:highlight>
                <a:latin typeface="Consolas" panose="020B0609020204030204" pitchFamily="49" charset="0"/>
              </a:rPr>
              <a:t>func</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catch</a:t>
            </a:r>
            <a:r>
              <a:rPr lang="en-US"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808080"/>
                </a:solidFill>
                <a:highlight>
                  <a:srgbClr val="FFFFFF"/>
                </a:highlight>
                <a:latin typeface="Consolas" panose="020B0609020204030204" pitchFamily="49" charset="0"/>
              </a:rPr>
              <a:t>promise</a:t>
            </a:r>
            <a:r>
              <a:rPr lang="en-US" dirty="0" err="1">
                <a:solidFill>
                  <a:srgbClr val="000000"/>
                </a:solidFill>
                <a:highlight>
                  <a:srgbClr val="FFFFFF"/>
                </a:highlight>
                <a:latin typeface="Consolas" panose="020B0609020204030204" pitchFamily="49" charset="0"/>
              </a:rPr>
              <a:t>.set_exception</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current_exception</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36246014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0" y="1640681"/>
            <a:ext cx="7772400" cy="3693319"/>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a:t>
            </a:r>
          </a:p>
          <a:p>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future</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 </a:t>
            </a:r>
            <a:r>
              <a:rPr lang="en-US" dirty="0" err="1">
                <a:solidFill>
                  <a:srgbClr val="000000"/>
                </a:solidFill>
                <a:highlight>
                  <a:srgbClr val="FFFFFF"/>
                </a:highlight>
                <a:latin typeface="Consolas" panose="020B0609020204030204" pitchFamily="49" charset="0"/>
              </a:rPr>
              <a:t>execute_async</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()&gt;&amp; </a:t>
            </a:r>
            <a:r>
              <a:rPr lang="en-US" dirty="0" err="1">
                <a:solidFill>
                  <a:srgbClr val="808080"/>
                </a:solidFill>
                <a:highlight>
                  <a:srgbClr val="FFFFFF"/>
                </a:highlight>
                <a:latin typeface="Consolas" panose="020B0609020204030204" pitchFamily="49" charset="0"/>
              </a:rPr>
              <a:t>func</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promise</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 promise;</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future</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 future = </a:t>
            </a:r>
            <a:r>
              <a:rPr lang="en-US" dirty="0" err="1">
                <a:solidFill>
                  <a:srgbClr val="000000"/>
                </a:solidFill>
                <a:highlight>
                  <a:srgbClr val="FFFFFF"/>
                </a:highlight>
                <a:latin typeface="Consolas" panose="020B0609020204030204" pitchFamily="49" charset="0"/>
              </a:rPr>
              <a:t>promise.get_future</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thread</a:t>
            </a:r>
            <a:r>
              <a:rPr lang="en-US" dirty="0">
                <a:solidFill>
                  <a:srgbClr val="000000"/>
                </a:solidFill>
                <a:highlight>
                  <a:srgbClr val="FFFFFF"/>
                </a:highlight>
                <a:latin typeface="Consolas" panose="020B0609020204030204" pitchFamily="49" charset="0"/>
              </a:rPr>
              <a:t> background(</a:t>
            </a:r>
            <a:r>
              <a:rPr lang="en-US" dirty="0" err="1">
                <a:solidFill>
                  <a:srgbClr val="000000"/>
                </a:solidFill>
                <a:highlight>
                  <a:srgbClr val="FFFFFF"/>
                </a:highlight>
                <a:latin typeface="Consolas" panose="020B0609020204030204" pitchFamily="49" charset="0"/>
              </a:rPr>
              <a:t>execute_on_background</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::move(promise), </a:t>
            </a:r>
            <a:r>
              <a:rPr lang="en-US" dirty="0" err="1">
                <a:solidFill>
                  <a:srgbClr val="808080"/>
                </a:solidFill>
                <a:highlight>
                  <a:srgbClr val="FFFFFF"/>
                </a:highlight>
                <a:latin typeface="Consolas" panose="020B0609020204030204" pitchFamily="49" charset="0"/>
              </a:rPr>
              <a:t>func</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background.detach</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::move(future);</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38637202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914400" y="1598235"/>
            <a:ext cx="8077200" cy="3354765"/>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a:t>
            </a:r>
          </a:p>
          <a:p>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future</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 </a:t>
            </a:r>
            <a:r>
              <a:rPr lang="en-US" dirty="0" err="1">
                <a:solidFill>
                  <a:srgbClr val="000000"/>
                </a:solidFill>
                <a:highlight>
                  <a:srgbClr val="FFFFFF"/>
                </a:highlight>
                <a:latin typeface="Consolas" panose="020B0609020204030204" pitchFamily="49" charset="0"/>
              </a:rPr>
              <a:t>execute_async</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()&gt;&amp; </a:t>
            </a:r>
            <a:r>
              <a:rPr lang="en-US" dirty="0" err="1">
                <a:solidFill>
                  <a:srgbClr val="808080"/>
                </a:solidFill>
                <a:highlight>
                  <a:srgbClr val="FFFFFF"/>
                </a:highlight>
                <a:latin typeface="Consolas" panose="020B0609020204030204" pitchFamily="49" charset="0"/>
              </a:rPr>
              <a:t>func</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packaged_task</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 task(</a:t>
            </a:r>
            <a:r>
              <a:rPr lang="en-US" dirty="0" err="1">
                <a:solidFill>
                  <a:srgbClr val="808080"/>
                </a:solidFill>
                <a:highlight>
                  <a:srgbClr val="FFFFFF"/>
                </a:highlight>
                <a:latin typeface="Consolas" panose="020B0609020204030204" pitchFamily="49" charset="0"/>
              </a:rPr>
              <a:t>func</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future</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_Ret</a:t>
            </a:r>
            <a:r>
              <a:rPr lang="en-US" dirty="0">
                <a:solidFill>
                  <a:srgbClr val="000000"/>
                </a:solidFill>
                <a:highlight>
                  <a:srgbClr val="FFFFFF"/>
                </a:highlight>
                <a:latin typeface="Consolas" panose="020B0609020204030204" pitchFamily="49" charset="0"/>
              </a:rPr>
              <a:t>&gt; future = </a:t>
            </a:r>
            <a:r>
              <a:rPr lang="en-US" dirty="0" err="1">
                <a:solidFill>
                  <a:srgbClr val="000000"/>
                </a:solidFill>
                <a:highlight>
                  <a:srgbClr val="FFFFFF"/>
                </a:highlight>
                <a:latin typeface="Consolas" panose="020B0609020204030204" pitchFamily="49" charset="0"/>
              </a:rPr>
              <a:t>task.get_future</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thread</a:t>
            </a:r>
            <a:r>
              <a:rPr lang="en-US" dirty="0">
                <a:solidFill>
                  <a:srgbClr val="000000"/>
                </a:solidFill>
                <a:highlight>
                  <a:srgbClr val="FFFFFF"/>
                </a:highlight>
                <a:latin typeface="Consolas" panose="020B0609020204030204" pitchFamily="49" charset="0"/>
              </a:rPr>
              <a:t> background(</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::move(task));</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background.detach</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::move(future);</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
        <p:nvSpPr>
          <p:cNvPr id="4" name="Up Arrow 3"/>
          <p:cNvSpPr/>
          <p:nvPr/>
        </p:nvSpPr>
        <p:spPr>
          <a:xfrm rot="5400000">
            <a:off x="1028700" y="2322135"/>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Up Arrow 4"/>
          <p:cNvSpPr/>
          <p:nvPr/>
        </p:nvSpPr>
        <p:spPr>
          <a:xfrm rot="5400000">
            <a:off x="1028700" y="2626935"/>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Up Arrow 5"/>
          <p:cNvSpPr/>
          <p:nvPr/>
        </p:nvSpPr>
        <p:spPr>
          <a:xfrm rot="5400000">
            <a:off x="1028700" y="3175664"/>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Up Arrow 6"/>
          <p:cNvSpPr/>
          <p:nvPr/>
        </p:nvSpPr>
        <p:spPr>
          <a:xfrm rot="5400000">
            <a:off x="1028700" y="3465135"/>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rot="5400000">
            <a:off x="1028700" y="398517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789743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xit" presetSubtype="0" fill="hold" grpId="1" nodeType="with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xit" presetSubtype="0" fill="hold" grpId="1"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7"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std</a:t>
            </a:r>
            <a:r>
              <a:rPr lang="en-US" dirty="0"/>
              <a:t>::</a:t>
            </a:r>
            <a:r>
              <a:rPr lang="en-US" dirty="0" err="1"/>
              <a:t>packaged_task</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36962094"/>
              </p:ext>
            </p:extLst>
          </p:nvPr>
        </p:nvGraphicFramePr>
        <p:xfrm>
          <a:off x="914400" y="1828800"/>
          <a:ext cx="7315200" cy="3302000"/>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370840">
                <a:tc>
                  <a:txBody>
                    <a:bodyPr/>
                    <a:lstStyle/>
                    <a:p>
                      <a:r>
                        <a:rPr lang="en-US" dirty="0" err="1"/>
                        <a:t>Enum</a:t>
                      </a:r>
                      <a:r>
                        <a:rPr lang="en-US" dirty="0"/>
                        <a:t> Value</a:t>
                      </a:r>
                    </a:p>
                  </a:txBody>
                  <a:tcPr/>
                </a:tc>
                <a:tc>
                  <a:txBody>
                    <a:bodyPr/>
                    <a:lstStyle/>
                    <a:p>
                      <a:r>
                        <a:rPr lang="en-US" dirty="0"/>
                        <a:t>Meaning</a:t>
                      </a:r>
                    </a:p>
                  </a:txBody>
                  <a:tcPr/>
                </a:tc>
                <a:extLst>
                  <a:ext uri="{0D108BD9-81ED-4DB2-BD59-A6C34878D82A}">
                    <a16:rowId xmlns:a16="http://schemas.microsoft.com/office/drawing/2014/main" val="10000"/>
                  </a:ext>
                </a:extLst>
              </a:tr>
              <a:tr h="370840">
                <a:tc>
                  <a:txBody>
                    <a:bodyPr/>
                    <a:lstStyle/>
                    <a:p>
                      <a:r>
                        <a:rPr lang="en-US" dirty="0"/>
                        <a:t>valid</a:t>
                      </a:r>
                    </a:p>
                  </a:txBody>
                  <a:tcPr/>
                </a:tc>
                <a:tc>
                  <a:txBody>
                    <a:bodyPr/>
                    <a:lstStyle/>
                    <a:p>
                      <a:r>
                        <a:rPr lang="en-US" dirty="0"/>
                        <a:t>Returns</a:t>
                      </a:r>
                      <a:r>
                        <a:rPr lang="en-US" baseline="0" dirty="0"/>
                        <a:t> true if the packaged task contains a valid function, false otherwise.</a:t>
                      </a:r>
                      <a:endParaRPr lang="en-US" dirty="0"/>
                    </a:p>
                  </a:txBody>
                  <a:tcPr/>
                </a:tc>
                <a:extLst>
                  <a:ext uri="{0D108BD9-81ED-4DB2-BD59-A6C34878D82A}">
                    <a16:rowId xmlns:a16="http://schemas.microsoft.com/office/drawing/2014/main" val="10001"/>
                  </a:ext>
                </a:extLst>
              </a:tr>
              <a:tr h="370840">
                <a:tc>
                  <a:txBody>
                    <a:bodyPr/>
                    <a:lstStyle/>
                    <a:p>
                      <a:r>
                        <a:rPr lang="en-US" dirty="0" err="1"/>
                        <a:t>get_future</a:t>
                      </a:r>
                      <a:endParaRPr lang="en-US" dirty="0"/>
                    </a:p>
                  </a:txBody>
                  <a:tcPr/>
                </a:tc>
                <a:tc>
                  <a:txBody>
                    <a:bodyPr/>
                    <a:lstStyle/>
                    <a:p>
                      <a:r>
                        <a:rPr lang="en-US" dirty="0"/>
                        <a:t>Returns the </a:t>
                      </a:r>
                      <a:r>
                        <a:rPr lang="en-US" dirty="0" err="1"/>
                        <a:t>std</a:t>
                      </a:r>
                      <a:r>
                        <a:rPr lang="en-US" dirty="0"/>
                        <a:t>::future of the promised result.</a:t>
                      </a:r>
                    </a:p>
                  </a:txBody>
                  <a:tcPr/>
                </a:tc>
                <a:extLst>
                  <a:ext uri="{0D108BD9-81ED-4DB2-BD59-A6C34878D82A}">
                    <a16:rowId xmlns:a16="http://schemas.microsoft.com/office/drawing/2014/main" val="10002"/>
                  </a:ext>
                </a:extLst>
              </a:tr>
              <a:tr h="370840">
                <a:tc>
                  <a:txBody>
                    <a:bodyPr/>
                    <a:lstStyle/>
                    <a:p>
                      <a:r>
                        <a:rPr lang="en-US" dirty="0"/>
                        <a:t>operator()</a:t>
                      </a:r>
                    </a:p>
                  </a:txBody>
                  <a:tcPr/>
                </a:tc>
                <a:tc>
                  <a:txBody>
                    <a:bodyPr/>
                    <a:lstStyle/>
                    <a:p>
                      <a:r>
                        <a:rPr lang="en-US" dirty="0"/>
                        <a:t>Executes the function.</a:t>
                      </a:r>
                    </a:p>
                  </a:txBody>
                  <a:tcPr/>
                </a:tc>
                <a:extLst>
                  <a:ext uri="{0D108BD9-81ED-4DB2-BD59-A6C34878D82A}">
                    <a16:rowId xmlns:a16="http://schemas.microsoft.com/office/drawing/2014/main" val="10003"/>
                  </a:ext>
                </a:extLst>
              </a:tr>
              <a:tr h="370840">
                <a:tc>
                  <a:txBody>
                    <a:bodyPr/>
                    <a:lstStyle/>
                    <a:p>
                      <a:r>
                        <a:rPr lang="en-US" dirty="0" err="1"/>
                        <a:t>make_ready_at_thread_exit</a:t>
                      </a:r>
                      <a:endParaRPr lang="en-US" dirty="0"/>
                    </a:p>
                  </a:txBody>
                  <a:tcPr/>
                </a:tc>
                <a:tc>
                  <a:txBody>
                    <a:bodyPr/>
                    <a:lstStyle/>
                    <a:p>
                      <a:r>
                        <a:rPr lang="en-US" dirty="0"/>
                        <a:t>Executes the function and sets the future result once the</a:t>
                      </a:r>
                      <a:r>
                        <a:rPr lang="en-US" baseline="0" dirty="0"/>
                        <a:t> </a:t>
                      </a:r>
                      <a:r>
                        <a:rPr lang="en-US" dirty="0"/>
                        <a:t>thread exits.</a:t>
                      </a:r>
                    </a:p>
                  </a:txBody>
                  <a:tcPr/>
                </a:tc>
                <a:extLst>
                  <a:ext uri="{0D108BD9-81ED-4DB2-BD59-A6C34878D82A}">
                    <a16:rowId xmlns:a16="http://schemas.microsoft.com/office/drawing/2014/main" val="10004"/>
                  </a:ext>
                </a:extLst>
              </a:tr>
              <a:tr h="370840">
                <a:tc>
                  <a:txBody>
                    <a:bodyPr/>
                    <a:lstStyle/>
                    <a:p>
                      <a:r>
                        <a:rPr lang="en-US" dirty="0"/>
                        <a:t>reset</a:t>
                      </a:r>
                    </a:p>
                  </a:txBody>
                  <a:tcPr/>
                </a:tc>
                <a:tc>
                  <a:txBody>
                    <a:bodyPr/>
                    <a:lstStyle/>
                    <a:p>
                      <a:r>
                        <a:rPr lang="en-US" dirty="0"/>
                        <a:t>Resets any stored state related to</a:t>
                      </a:r>
                      <a:r>
                        <a:rPr lang="en-US" baseline="0" dirty="0"/>
                        <a:t> previous executions.</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841404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pPr algn="ctr"/>
            <a:r>
              <a:rPr lang="en-US" b="1" dirty="0">
                <a:solidFill>
                  <a:schemeClr val="tx1">
                    <a:lumMod val="75000"/>
                    <a:lumOff val="25000"/>
                  </a:schemeClr>
                </a:solidFill>
              </a:rPr>
              <a:t>Summary</a:t>
            </a:r>
          </a:p>
        </p:txBody>
      </p:sp>
      <p:sp>
        <p:nvSpPr>
          <p:cNvPr id="5" name="Content Placeholder 2"/>
          <p:cNvSpPr>
            <a:spLocks noGrp="1"/>
          </p:cNvSpPr>
          <p:nvPr>
            <p:ph idx="1"/>
          </p:nvPr>
        </p:nvSpPr>
        <p:spPr>
          <a:xfrm>
            <a:off x="628650" y="1825625"/>
            <a:ext cx="7886700" cy="4351338"/>
          </a:xfrm>
        </p:spPr>
        <p:txBody>
          <a:bodyPr>
            <a:noAutofit/>
          </a:bodyPr>
          <a:lstStyle/>
          <a:p>
            <a:pPr>
              <a:spcBef>
                <a:spcPts val="1200"/>
              </a:spcBef>
            </a:pPr>
            <a:r>
              <a:rPr lang="en-US" dirty="0" err="1">
                <a:solidFill>
                  <a:schemeClr val="tx1">
                    <a:lumMod val="75000"/>
                    <a:lumOff val="25000"/>
                  </a:schemeClr>
                </a:solidFill>
              </a:rPr>
              <a:t>Async</a:t>
            </a:r>
            <a:endParaRPr lang="en-US" dirty="0">
              <a:solidFill>
                <a:schemeClr val="tx1">
                  <a:lumMod val="75000"/>
                  <a:lumOff val="25000"/>
                </a:schemeClr>
              </a:solidFill>
            </a:endParaRPr>
          </a:p>
          <a:p>
            <a:pPr>
              <a:spcBef>
                <a:spcPts val="1200"/>
              </a:spcBef>
            </a:pPr>
            <a:r>
              <a:rPr lang="en-US" dirty="0">
                <a:solidFill>
                  <a:schemeClr val="tx1">
                    <a:lumMod val="75000"/>
                    <a:lumOff val="25000"/>
                  </a:schemeClr>
                </a:solidFill>
              </a:rPr>
              <a:t>Future and Promise Channel</a:t>
            </a:r>
          </a:p>
          <a:p>
            <a:pPr>
              <a:spcBef>
                <a:spcPts val="1200"/>
              </a:spcBef>
            </a:pPr>
            <a:r>
              <a:rPr lang="en-US" dirty="0">
                <a:solidFill>
                  <a:schemeClr val="tx1">
                    <a:lumMod val="75000"/>
                    <a:lumOff val="25000"/>
                  </a:schemeClr>
                </a:solidFill>
              </a:rPr>
              <a:t>Packaged Tasks</a:t>
            </a:r>
          </a:p>
          <a:p>
            <a:pPr>
              <a:spcBef>
                <a:spcPts val="1200"/>
              </a:spcBef>
            </a:pPr>
            <a:endParaRPr lang="en-US" dirty="0">
              <a:solidFill>
                <a:schemeClr val="tx1">
                  <a:lumMod val="75000"/>
                  <a:lumOff val="25000"/>
                </a:schemeClr>
              </a:solidFill>
            </a:endParaRPr>
          </a:p>
          <a:p>
            <a:pPr>
              <a:spcBef>
                <a:spcPts val="1200"/>
              </a:spcBef>
            </a:pPr>
            <a:endParaRPr lang="en-US" dirty="0">
              <a:solidFill>
                <a:schemeClr val="tx1">
                  <a:lumMod val="75000"/>
                  <a:lumOff val="25000"/>
                </a:schemeClr>
              </a:solidFill>
            </a:endParaRPr>
          </a:p>
        </p:txBody>
      </p:sp>
    </p:spTree>
    <p:extLst>
      <p:ext uri="{BB962C8B-B14F-4D97-AF65-F5344CB8AC3E}">
        <p14:creationId xmlns:p14="http://schemas.microsoft.com/office/powerpoint/2010/main" val="57602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513818" y="1512332"/>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7" name="Rectangle 16"/>
          <p:cNvSpPr/>
          <p:nvPr/>
        </p:nvSpPr>
        <p:spPr>
          <a:xfrm>
            <a:off x="2513818" y="2057400"/>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9" name="Rectangle 18"/>
          <p:cNvSpPr/>
          <p:nvPr/>
        </p:nvSpPr>
        <p:spPr>
          <a:xfrm>
            <a:off x="2513818" y="3612095"/>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0" name="Rectangle 19"/>
          <p:cNvSpPr/>
          <p:nvPr/>
        </p:nvSpPr>
        <p:spPr>
          <a:xfrm>
            <a:off x="6249793" y="2485447"/>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1" name="Rectangle 20"/>
          <p:cNvSpPr/>
          <p:nvPr/>
        </p:nvSpPr>
        <p:spPr>
          <a:xfrm>
            <a:off x="6249793" y="3021691"/>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4" name="Rectangle 3"/>
          <p:cNvSpPr/>
          <p:nvPr/>
        </p:nvSpPr>
        <p:spPr>
          <a:xfrm>
            <a:off x="2206554" y="1371600"/>
            <a:ext cx="304800" cy="48006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5" name="Rectangle 4"/>
          <p:cNvSpPr/>
          <p:nvPr/>
        </p:nvSpPr>
        <p:spPr>
          <a:xfrm>
            <a:off x="5940354" y="1371600"/>
            <a:ext cx="304800" cy="48006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6" name="TextBox 5"/>
          <p:cNvSpPr txBox="1"/>
          <p:nvPr/>
        </p:nvSpPr>
        <p:spPr>
          <a:xfrm>
            <a:off x="2511354" y="1524000"/>
            <a:ext cx="1113125" cy="369332"/>
          </a:xfrm>
          <a:prstGeom prst="rect">
            <a:avLst/>
          </a:prstGeom>
          <a:noFill/>
        </p:spPr>
        <p:txBody>
          <a:bodyPr wrap="none" rtlCol="0">
            <a:spAutoFit/>
          </a:bodyPr>
          <a:lstStyle/>
          <a:p>
            <a:r>
              <a:rPr lang="en-US" dirty="0" err="1">
                <a:solidFill>
                  <a:schemeClr val="tx1">
                    <a:lumMod val="75000"/>
                    <a:lumOff val="25000"/>
                  </a:schemeClr>
                </a:solidFill>
              </a:rPr>
              <a:t>std</a:t>
            </a:r>
            <a:r>
              <a:rPr lang="en-US" dirty="0">
                <a:solidFill>
                  <a:schemeClr val="tx1">
                    <a:lumMod val="75000"/>
                    <a:lumOff val="25000"/>
                  </a:schemeClr>
                </a:solidFill>
              </a:rPr>
              <a:t>::</a:t>
            </a:r>
            <a:r>
              <a:rPr lang="en-US" dirty="0" err="1">
                <a:solidFill>
                  <a:schemeClr val="tx1">
                    <a:lumMod val="75000"/>
                    <a:lumOff val="25000"/>
                  </a:schemeClr>
                </a:solidFill>
              </a:rPr>
              <a:t>async</a:t>
            </a:r>
            <a:endParaRPr lang="en-US" dirty="0">
              <a:solidFill>
                <a:schemeClr val="tx1">
                  <a:lumMod val="75000"/>
                  <a:lumOff val="25000"/>
                </a:schemeClr>
              </a:solidFill>
            </a:endParaRPr>
          </a:p>
        </p:txBody>
      </p:sp>
      <p:sp>
        <p:nvSpPr>
          <p:cNvPr id="7" name="TextBox 6"/>
          <p:cNvSpPr txBox="1"/>
          <p:nvPr/>
        </p:nvSpPr>
        <p:spPr>
          <a:xfrm>
            <a:off x="6339276" y="2497115"/>
            <a:ext cx="636200" cy="369332"/>
          </a:xfrm>
          <a:prstGeom prst="rect">
            <a:avLst/>
          </a:prstGeom>
          <a:noFill/>
        </p:spPr>
        <p:txBody>
          <a:bodyPr wrap="none" rtlCol="0">
            <a:spAutoFit/>
          </a:bodyPr>
          <a:lstStyle/>
          <a:p>
            <a:r>
              <a:rPr lang="en-US" dirty="0">
                <a:solidFill>
                  <a:schemeClr val="tx1">
                    <a:lumMod val="75000"/>
                    <a:lumOff val="25000"/>
                  </a:schemeClr>
                </a:solidFill>
              </a:rPr>
              <a:t>print</a:t>
            </a:r>
          </a:p>
        </p:txBody>
      </p:sp>
      <p:sp>
        <p:nvSpPr>
          <p:cNvPr id="8" name="TextBox 7"/>
          <p:cNvSpPr txBox="1"/>
          <p:nvPr/>
        </p:nvSpPr>
        <p:spPr>
          <a:xfrm>
            <a:off x="2511354" y="2069068"/>
            <a:ext cx="587661" cy="369332"/>
          </a:xfrm>
          <a:prstGeom prst="rect">
            <a:avLst/>
          </a:prstGeom>
          <a:noFill/>
        </p:spPr>
        <p:txBody>
          <a:bodyPr wrap="none" rtlCol="0">
            <a:spAutoFit/>
          </a:bodyPr>
          <a:lstStyle/>
          <a:p>
            <a:r>
              <a:rPr lang="en-US" dirty="0">
                <a:solidFill>
                  <a:schemeClr val="tx1">
                    <a:lumMod val="75000"/>
                    <a:lumOff val="25000"/>
                  </a:schemeClr>
                </a:solidFill>
              </a:rPr>
              <a:t>wait</a:t>
            </a:r>
          </a:p>
        </p:txBody>
      </p:sp>
      <p:sp>
        <p:nvSpPr>
          <p:cNvPr id="10" name="TextBox 9"/>
          <p:cNvSpPr txBox="1"/>
          <p:nvPr/>
        </p:nvSpPr>
        <p:spPr>
          <a:xfrm>
            <a:off x="2547005" y="3623763"/>
            <a:ext cx="1322413" cy="369332"/>
          </a:xfrm>
          <a:prstGeom prst="rect">
            <a:avLst/>
          </a:prstGeom>
          <a:noFill/>
        </p:spPr>
        <p:txBody>
          <a:bodyPr wrap="none" rtlCol="0">
            <a:spAutoFit/>
          </a:bodyPr>
          <a:lstStyle/>
          <a:p>
            <a:r>
              <a:rPr lang="en-US" dirty="0">
                <a:solidFill>
                  <a:schemeClr val="tx1">
                    <a:lumMod val="75000"/>
                    <a:lumOff val="25000"/>
                  </a:schemeClr>
                </a:solidFill>
              </a:rPr>
              <a:t>wait returns</a:t>
            </a:r>
          </a:p>
        </p:txBody>
      </p:sp>
      <p:sp>
        <p:nvSpPr>
          <p:cNvPr id="11" name="TextBox 10"/>
          <p:cNvSpPr txBox="1"/>
          <p:nvPr/>
        </p:nvSpPr>
        <p:spPr>
          <a:xfrm>
            <a:off x="6349894" y="3033359"/>
            <a:ext cx="776751" cy="369332"/>
          </a:xfrm>
          <a:prstGeom prst="rect">
            <a:avLst/>
          </a:prstGeom>
          <a:noFill/>
        </p:spPr>
        <p:txBody>
          <a:bodyPr wrap="none" rtlCol="0">
            <a:spAutoFit/>
          </a:bodyPr>
          <a:lstStyle/>
          <a:p>
            <a:r>
              <a:rPr lang="en-US" dirty="0">
                <a:solidFill>
                  <a:schemeClr val="tx1">
                    <a:lumMod val="75000"/>
                    <a:lumOff val="25000"/>
                  </a:schemeClr>
                </a:solidFill>
              </a:rPr>
              <a:t>return</a:t>
            </a:r>
          </a:p>
        </p:txBody>
      </p:sp>
      <p:sp>
        <p:nvSpPr>
          <p:cNvPr id="14" name="TextBox 13"/>
          <p:cNvSpPr txBox="1"/>
          <p:nvPr/>
        </p:nvSpPr>
        <p:spPr>
          <a:xfrm>
            <a:off x="1809880" y="395778"/>
            <a:ext cx="1021433" cy="584775"/>
          </a:xfrm>
          <a:prstGeom prst="rect">
            <a:avLst/>
          </a:prstGeom>
          <a:noFill/>
        </p:spPr>
        <p:txBody>
          <a:bodyPr wrap="none" rtlCol="0">
            <a:spAutoFit/>
          </a:bodyPr>
          <a:lstStyle/>
          <a:p>
            <a:r>
              <a:rPr lang="en-US" sz="3200" dirty="0">
                <a:solidFill>
                  <a:schemeClr val="tx1">
                    <a:lumMod val="75000"/>
                    <a:lumOff val="25000"/>
                  </a:schemeClr>
                </a:solidFill>
              </a:rPr>
              <a:t>main</a:t>
            </a:r>
          </a:p>
        </p:txBody>
      </p:sp>
      <p:sp>
        <p:nvSpPr>
          <p:cNvPr id="15" name="TextBox 14"/>
          <p:cNvSpPr txBox="1"/>
          <p:nvPr/>
        </p:nvSpPr>
        <p:spPr>
          <a:xfrm>
            <a:off x="5016273" y="395778"/>
            <a:ext cx="2152962" cy="584775"/>
          </a:xfrm>
          <a:prstGeom prst="rect">
            <a:avLst/>
          </a:prstGeom>
          <a:noFill/>
        </p:spPr>
        <p:txBody>
          <a:bodyPr wrap="none" rtlCol="0">
            <a:spAutoFit/>
          </a:bodyPr>
          <a:lstStyle/>
          <a:p>
            <a:r>
              <a:rPr lang="en-US" sz="3200" dirty="0">
                <a:solidFill>
                  <a:schemeClr val="tx1">
                    <a:lumMod val="75000"/>
                    <a:lumOff val="25000"/>
                  </a:schemeClr>
                </a:solidFill>
              </a:rPr>
              <a:t>background</a:t>
            </a:r>
          </a:p>
        </p:txBody>
      </p:sp>
      <p:cxnSp>
        <p:nvCxnSpPr>
          <p:cNvPr id="24" name="Straight Arrow Connector 23"/>
          <p:cNvCxnSpPr>
            <a:endCxn id="20" idx="1"/>
          </p:cNvCxnSpPr>
          <p:nvPr/>
        </p:nvCxnSpPr>
        <p:spPr>
          <a:xfrm>
            <a:off x="4206803" y="2209800"/>
            <a:ext cx="2042990" cy="471981"/>
          </a:xfrm>
          <a:prstGeom prst="straightConnector1">
            <a:avLst/>
          </a:prstGeom>
          <a:ln w="1905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9" idx="3"/>
            <a:endCxn id="21" idx="1"/>
          </p:cNvCxnSpPr>
          <p:nvPr/>
        </p:nvCxnSpPr>
        <p:spPr>
          <a:xfrm flipV="1">
            <a:off x="4206803" y="3218025"/>
            <a:ext cx="2042990" cy="590404"/>
          </a:xfrm>
          <a:prstGeom prst="straightConnector1">
            <a:avLst/>
          </a:prstGeom>
          <a:ln w="19050">
            <a:solidFill>
              <a:schemeClr val="accent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284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1143000"/>
            <a:ext cx="7543800" cy="4524315"/>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execute_on_background</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execute_on_background</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this_thread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get_id</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main()</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"main: "</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this_thread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get_id</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future</a:t>
            </a:r>
            <a:r>
              <a:rPr lang="en-US" dirty="0">
                <a:solidFill>
                  <a:srgbClr val="000000"/>
                </a:solidFill>
                <a:highlight>
                  <a:srgbClr val="FFFFFF"/>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&gt;</a:t>
            </a:r>
            <a:r>
              <a:rPr lang="en-US" dirty="0">
                <a:solidFill>
                  <a:srgbClr val="2B91AF"/>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result =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async</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launch</a:t>
            </a:r>
            <a:r>
              <a:rPr lang="en-US" dirty="0">
                <a:solidFill>
                  <a:srgbClr val="000000"/>
                </a:solidFill>
                <a:highlight>
                  <a:srgbClr val="FFFFFF"/>
                </a:highlight>
                <a:latin typeface="Consolas" panose="020B0609020204030204" pitchFamily="49" charset="0"/>
              </a:rPr>
              <a:t>::</a:t>
            </a:r>
            <a:r>
              <a:rPr lang="en-US" dirty="0" err="1">
                <a:solidFill>
                  <a:srgbClr val="2F4F4F"/>
                </a:solidFill>
                <a:highlight>
                  <a:srgbClr val="FFFFFF"/>
                </a:highlight>
                <a:latin typeface="Consolas" panose="020B0609020204030204" pitchFamily="49" charset="0"/>
              </a:rPr>
              <a:t>async</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execute_on_background</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result.wait</a:t>
            </a:r>
            <a:r>
              <a:rPr lang="en-US" dirty="0">
                <a:solidFill>
                  <a:srgbClr val="000000"/>
                </a:solidFill>
                <a:highlight>
                  <a:srgbClr val="FFFFFF"/>
                </a:highlight>
                <a:latin typeface="Consolas" panose="020B0609020204030204" pitchFamily="49" charset="0"/>
              </a:rPr>
              <a:t>();</a:t>
            </a:r>
            <a:endParaRPr lang="en" dirty="0">
              <a:solidFill>
                <a:srgbClr val="000000"/>
              </a:solidFill>
              <a:highlight>
                <a:srgbClr val="FFFFFF"/>
              </a:highlight>
              <a:latin typeface="Consolas" panose="020B0609020204030204" pitchFamily="49" charset="0"/>
            </a:endParaRP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4" name="Up Arrow 3"/>
          <p:cNvSpPr/>
          <p:nvPr/>
        </p:nvSpPr>
        <p:spPr>
          <a:xfrm rot="5400000">
            <a:off x="649147" y="1068104"/>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Up Arrow 4"/>
          <p:cNvSpPr/>
          <p:nvPr/>
        </p:nvSpPr>
        <p:spPr>
          <a:xfrm rot="5400000">
            <a:off x="1204007" y="16383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Up Arrow 6"/>
          <p:cNvSpPr/>
          <p:nvPr/>
        </p:nvSpPr>
        <p:spPr>
          <a:xfrm rot="5400000">
            <a:off x="1204007" y="3290857"/>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rot="5400000">
            <a:off x="1204007" y="4117136"/>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Up Arrow 8"/>
          <p:cNvSpPr/>
          <p:nvPr/>
        </p:nvSpPr>
        <p:spPr>
          <a:xfrm rot="5400000">
            <a:off x="4076700" y="4383354"/>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Up Arrow 9"/>
          <p:cNvSpPr/>
          <p:nvPr/>
        </p:nvSpPr>
        <p:spPr>
          <a:xfrm rot="5400000">
            <a:off x="4076700" y="4663384"/>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Up Arrow 10"/>
          <p:cNvSpPr/>
          <p:nvPr/>
        </p:nvSpPr>
        <p:spPr>
          <a:xfrm rot="5400000">
            <a:off x="1182547" y="4943414"/>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952126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xit" presetSubtype="0" fill="hold" grpId="1" nodeType="with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xit" presetSubtype="0" fill="hold" grpId="1"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xit" presetSubtype="0" fill="hold" grpId="1" nodeType="withEffect">
                                  <p:stCondLst>
                                    <p:cond delay="0"/>
                                  </p:stCondLst>
                                  <p:childTnLst>
                                    <p:animEffect transition="out" filter="fade">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par>
                                <p:cTn id="37" presetID="10" presetClass="exit" presetSubtype="0" fill="hold" grpId="1" nodeType="withEffect">
                                  <p:stCondLst>
                                    <p:cond delay="0"/>
                                  </p:stCondLst>
                                  <p:childTnLst>
                                    <p:animEffect transition="out" filter="fade">
                                      <p:cBhvr>
                                        <p:cTn id="38" dur="500"/>
                                        <p:tgtEl>
                                          <p:spTgt spid="8"/>
                                        </p:tgtEl>
                                      </p:cBhvr>
                                    </p:animEffect>
                                    <p:set>
                                      <p:cBhvr>
                                        <p:cTn id="39" dur="1" fill="hold">
                                          <p:stCondLst>
                                            <p:cond delay="499"/>
                                          </p:stCondLst>
                                        </p:cTn>
                                        <p:tgtEl>
                                          <p:spTgt spid="8"/>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xit" presetSubtype="0" fill="hold" grpId="1" nodeType="withEffect">
                                  <p:stCondLst>
                                    <p:cond delay="0"/>
                                  </p:stCondLst>
                                  <p:childTnLst>
                                    <p:animEffect transition="out" filter="fade">
                                      <p:cBhvr>
                                        <p:cTn id="46" dur="500"/>
                                        <p:tgtEl>
                                          <p:spTgt spid="9"/>
                                        </p:tgtEl>
                                      </p:cBhvr>
                                    </p:animEffect>
                                    <p:set>
                                      <p:cBhvr>
                                        <p:cTn id="47" dur="1" fill="hold">
                                          <p:stCondLst>
                                            <p:cond delay="499"/>
                                          </p:stCondLst>
                                        </p:cTn>
                                        <p:tgtEl>
                                          <p:spTgt spid="9"/>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par>
                                <p:cTn id="53" presetID="10" presetClass="exit" presetSubtype="0" fill="hold" grpId="1" nodeType="withEffect">
                                  <p:stCondLst>
                                    <p:cond delay="0"/>
                                  </p:stCondLst>
                                  <p:childTnLst>
                                    <p:animEffect transition="out" filter="fade">
                                      <p:cBhvr>
                                        <p:cTn id="54" dur="500"/>
                                        <p:tgtEl>
                                          <p:spTgt spid="10"/>
                                        </p:tgtEl>
                                      </p:cBhvr>
                                    </p:animEffect>
                                    <p:set>
                                      <p:cBhvr>
                                        <p:cTn id="5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7" grpId="1" animBg="1"/>
      <p:bldP spid="8" grpId="0" animBg="1"/>
      <p:bldP spid="8" grpId="1" animBg="1"/>
      <p:bldP spid="9" grpId="0" animBg="1"/>
      <p:bldP spid="9" grpId="1" animBg="1"/>
      <p:bldP spid="10" grpId="0" animBg="1"/>
      <p:bldP spid="10" grpId="1"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347787" y="2633662"/>
            <a:ext cx="6448425" cy="1590675"/>
          </a:xfrm>
          <a:prstGeom prst="rect">
            <a:avLst/>
          </a:prstGeom>
        </p:spPr>
      </p:pic>
    </p:spTree>
    <p:extLst>
      <p:ext uri="{BB962C8B-B14F-4D97-AF65-F5344CB8AC3E}">
        <p14:creationId xmlns:p14="http://schemas.microsoft.com/office/powerpoint/2010/main" val="2831162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513818" y="1512332"/>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7" name="Rectangle 16"/>
          <p:cNvSpPr/>
          <p:nvPr/>
        </p:nvSpPr>
        <p:spPr>
          <a:xfrm>
            <a:off x="2513818" y="2057400"/>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9" name="Rectangle 18"/>
          <p:cNvSpPr/>
          <p:nvPr/>
        </p:nvSpPr>
        <p:spPr>
          <a:xfrm>
            <a:off x="2513818" y="3612095"/>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0" name="Rectangle 19"/>
          <p:cNvSpPr/>
          <p:nvPr/>
        </p:nvSpPr>
        <p:spPr>
          <a:xfrm>
            <a:off x="6249793" y="2485447"/>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1" name="Rectangle 20"/>
          <p:cNvSpPr/>
          <p:nvPr/>
        </p:nvSpPr>
        <p:spPr>
          <a:xfrm>
            <a:off x="6249793" y="3021691"/>
            <a:ext cx="1692985" cy="39266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4" name="Rectangle 3"/>
          <p:cNvSpPr/>
          <p:nvPr/>
        </p:nvSpPr>
        <p:spPr>
          <a:xfrm>
            <a:off x="2206554" y="1371600"/>
            <a:ext cx="304800" cy="48006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5" name="Rectangle 4"/>
          <p:cNvSpPr/>
          <p:nvPr/>
        </p:nvSpPr>
        <p:spPr>
          <a:xfrm>
            <a:off x="5940354" y="1371600"/>
            <a:ext cx="304800" cy="48006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6" name="TextBox 5"/>
          <p:cNvSpPr txBox="1"/>
          <p:nvPr/>
        </p:nvSpPr>
        <p:spPr>
          <a:xfrm>
            <a:off x="2511354" y="1524000"/>
            <a:ext cx="1113125" cy="369332"/>
          </a:xfrm>
          <a:prstGeom prst="rect">
            <a:avLst/>
          </a:prstGeom>
          <a:noFill/>
        </p:spPr>
        <p:txBody>
          <a:bodyPr wrap="none" rtlCol="0">
            <a:spAutoFit/>
          </a:bodyPr>
          <a:lstStyle/>
          <a:p>
            <a:r>
              <a:rPr lang="en-US" dirty="0" err="1">
                <a:solidFill>
                  <a:schemeClr val="tx1">
                    <a:lumMod val="75000"/>
                    <a:lumOff val="25000"/>
                  </a:schemeClr>
                </a:solidFill>
              </a:rPr>
              <a:t>std</a:t>
            </a:r>
            <a:r>
              <a:rPr lang="en-US" dirty="0">
                <a:solidFill>
                  <a:schemeClr val="tx1">
                    <a:lumMod val="75000"/>
                    <a:lumOff val="25000"/>
                  </a:schemeClr>
                </a:solidFill>
              </a:rPr>
              <a:t>::</a:t>
            </a:r>
            <a:r>
              <a:rPr lang="en-US" dirty="0" err="1">
                <a:solidFill>
                  <a:schemeClr val="tx1">
                    <a:lumMod val="75000"/>
                    <a:lumOff val="25000"/>
                  </a:schemeClr>
                </a:solidFill>
              </a:rPr>
              <a:t>async</a:t>
            </a:r>
            <a:endParaRPr lang="en-US" dirty="0">
              <a:solidFill>
                <a:schemeClr val="tx1">
                  <a:lumMod val="75000"/>
                  <a:lumOff val="25000"/>
                </a:schemeClr>
              </a:solidFill>
            </a:endParaRPr>
          </a:p>
        </p:txBody>
      </p:sp>
      <p:sp>
        <p:nvSpPr>
          <p:cNvPr id="7" name="TextBox 6"/>
          <p:cNvSpPr txBox="1"/>
          <p:nvPr/>
        </p:nvSpPr>
        <p:spPr>
          <a:xfrm>
            <a:off x="6339276" y="2497115"/>
            <a:ext cx="580608" cy="369332"/>
          </a:xfrm>
          <a:prstGeom prst="rect">
            <a:avLst/>
          </a:prstGeom>
          <a:noFill/>
        </p:spPr>
        <p:txBody>
          <a:bodyPr wrap="none" rtlCol="0">
            <a:spAutoFit/>
          </a:bodyPr>
          <a:lstStyle/>
          <a:p>
            <a:r>
              <a:rPr lang="en-US" dirty="0">
                <a:solidFill>
                  <a:schemeClr val="tx1">
                    <a:lumMod val="75000"/>
                    <a:lumOff val="25000"/>
                  </a:schemeClr>
                </a:solidFill>
              </a:rPr>
              <a:t>sum</a:t>
            </a:r>
          </a:p>
        </p:txBody>
      </p:sp>
      <p:sp>
        <p:nvSpPr>
          <p:cNvPr id="8" name="TextBox 7"/>
          <p:cNvSpPr txBox="1"/>
          <p:nvPr/>
        </p:nvSpPr>
        <p:spPr>
          <a:xfrm>
            <a:off x="2511354" y="2069068"/>
            <a:ext cx="623953" cy="369332"/>
          </a:xfrm>
          <a:prstGeom prst="rect">
            <a:avLst/>
          </a:prstGeom>
          <a:noFill/>
        </p:spPr>
        <p:txBody>
          <a:bodyPr wrap="none" rtlCol="0">
            <a:spAutoFit/>
          </a:bodyPr>
          <a:lstStyle/>
          <a:p>
            <a:r>
              <a:rPr lang="en-US" dirty="0">
                <a:solidFill>
                  <a:schemeClr val="tx1">
                    <a:lumMod val="75000"/>
                    <a:lumOff val="25000"/>
                  </a:schemeClr>
                </a:solidFill>
              </a:rPr>
              <a:t>get()</a:t>
            </a:r>
          </a:p>
        </p:txBody>
      </p:sp>
      <p:sp>
        <p:nvSpPr>
          <p:cNvPr id="10" name="TextBox 9"/>
          <p:cNvSpPr txBox="1"/>
          <p:nvPr/>
        </p:nvSpPr>
        <p:spPr>
          <a:xfrm>
            <a:off x="2547005" y="3623763"/>
            <a:ext cx="1312988" cy="369332"/>
          </a:xfrm>
          <a:prstGeom prst="rect">
            <a:avLst/>
          </a:prstGeom>
          <a:noFill/>
        </p:spPr>
        <p:txBody>
          <a:bodyPr wrap="none" rtlCol="0">
            <a:spAutoFit/>
          </a:bodyPr>
          <a:lstStyle/>
          <a:p>
            <a:r>
              <a:rPr lang="en-US" dirty="0">
                <a:solidFill>
                  <a:schemeClr val="tx1">
                    <a:lumMod val="75000"/>
                    <a:lumOff val="25000"/>
                  </a:schemeClr>
                </a:solidFill>
              </a:rPr>
              <a:t>assign value</a:t>
            </a:r>
          </a:p>
        </p:txBody>
      </p:sp>
      <p:sp>
        <p:nvSpPr>
          <p:cNvPr id="11" name="TextBox 10"/>
          <p:cNvSpPr txBox="1"/>
          <p:nvPr/>
        </p:nvSpPr>
        <p:spPr>
          <a:xfrm>
            <a:off x="6349894" y="3033359"/>
            <a:ext cx="776751" cy="369332"/>
          </a:xfrm>
          <a:prstGeom prst="rect">
            <a:avLst/>
          </a:prstGeom>
          <a:noFill/>
        </p:spPr>
        <p:txBody>
          <a:bodyPr wrap="none" rtlCol="0">
            <a:spAutoFit/>
          </a:bodyPr>
          <a:lstStyle/>
          <a:p>
            <a:r>
              <a:rPr lang="en-US" dirty="0">
                <a:solidFill>
                  <a:schemeClr val="tx1">
                    <a:lumMod val="75000"/>
                    <a:lumOff val="25000"/>
                  </a:schemeClr>
                </a:solidFill>
              </a:rPr>
              <a:t>return</a:t>
            </a:r>
          </a:p>
        </p:txBody>
      </p:sp>
      <p:sp>
        <p:nvSpPr>
          <p:cNvPr id="14" name="TextBox 13"/>
          <p:cNvSpPr txBox="1"/>
          <p:nvPr/>
        </p:nvSpPr>
        <p:spPr>
          <a:xfrm>
            <a:off x="1809880" y="395778"/>
            <a:ext cx="1021433" cy="584775"/>
          </a:xfrm>
          <a:prstGeom prst="rect">
            <a:avLst/>
          </a:prstGeom>
          <a:noFill/>
        </p:spPr>
        <p:txBody>
          <a:bodyPr wrap="none" rtlCol="0">
            <a:spAutoFit/>
          </a:bodyPr>
          <a:lstStyle/>
          <a:p>
            <a:r>
              <a:rPr lang="en-US" sz="3200" dirty="0">
                <a:solidFill>
                  <a:schemeClr val="tx1">
                    <a:lumMod val="75000"/>
                    <a:lumOff val="25000"/>
                  </a:schemeClr>
                </a:solidFill>
              </a:rPr>
              <a:t>main</a:t>
            </a:r>
          </a:p>
        </p:txBody>
      </p:sp>
      <p:sp>
        <p:nvSpPr>
          <p:cNvPr id="15" name="TextBox 14"/>
          <p:cNvSpPr txBox="1"/>
          <p:nvPr/>
        </p:nvSpPr>
        <p:spPr>
          <a:xfrm>
            <a:off x="5016273" y="395778"/>
            <a:ext cx="2152962" cy="584775"/>
          </a:xfrm>
          <a:prstGeom prst="rect">
            <a:avLst/>
          </a:prstGeom>
          <a:noFill/>
        </p:spPr>
        <p:txBody>
          <a:bodyPr wrap="none" rtlCol="0">
            <a:spAutoFit/>
          </a:bodyPr>
          <a:lstStyle/>
          <a:p>
            <a:r>
              <a:rPr lang="en-US" sz="3200" dirty="0">
                <a:solidFill>
                  <a:schemeClr val="tx1">
                    <a:lumMod val="75000"/>
                    <a:lumOff val="25000"/>
                  </a:schemeClr>
                </a:solidFill>
              </a:rPr>
              <a:t>background</a:t>
            </a:r>
          </a:p>
        </p:txBody>
      </p:sp>
      <p:cxnSp>
        <p:nvCxnSpPr>
          <p:cNvPr id="24" name="Straight Arrow Connector 23"/>
          <p:cNvCxnSpPr>
            <a:endCxn id="20" idx="1"/>
          </p:cNvCxnSpPr>
          <p:nvPr/>
        </p:nvCxnSpPr>
        <p:spPr>
          <a:xfrm>
            <a:off x="4206803" y="2209800"/>
            <a:ext cx="2042990" cy="471981"/>
          </a:xfrm>
          <a:prstGeom prst="straightConnector1">
            <a:avLst/>
          </a:prstGeom>
          <a:ln w="1905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9" idx="3"/>
            <a:endCxn id="21" idx="1"/>
          </p:cNvCxnSpPr>
          <p:nvPr/>
        </p:nvCxnSpPr>
        <p:spPr>
          <a:xfrm flipV="1">
            <a:off x="4206803" y="3218025"/>
            <a:ext cx="2042990" cy="590404"/>
          </a:xfrm>
          <a:prstGeom prst="straightConnector1">
            <a:avLst/>
          </a:prstGeom>
          <a:ln w="19050">
            <a:solidFill>
              <a:schemeClr val="accent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964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xit" presetSubtype="0" fill="hold" grpId="1" nodeType="withEffect">
                                  <p:stCondLst>
                                    <p:cond delay="0"/>
                                  </p:stCondLst>
                                  <p:childTnLst>
                                    <p:animEffect transition="out" filter="fade">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xit" presetSubtype="0" fill="hold" grpId="1" nodeType="withEffect">
                                  <p:stCondLst>
                                    <p:cond delay="0"/>
                                  </p:stCondLst>
                                  <p:childTnLst>
                                    <p:animEffect transition="out" filter="fade">
                                      <p:cBhvr>
                                        <p:cTn id="42" dur="500"/>
                                        <p:tgtEl>
                                          <p:spTgt spid="17"/>
                                        </p:tgtEl>
                                      </p:cBhvr>
                                    </p:animEffect>
                                    <p:set>
                                      <p:cBhvr>
                                        <p:cTn id="43" dur="1" fill="hold">
                                          <p:stCondLst>
                                            <p:cond delay="499"/>
                                          </p:stCondLst>
                                        </p:cTn>
                                        <p:tgtEl>
                                          <p:spTgt spid="17"/>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24"/>
                                        </p:tgtEl>
                                      </p:cBhvr>
                                    </p:animEffect>
                                    <p:set>
                                      <p:cBhvr>
                                        <p:cTn id="46" dur="1" fill="hold">
                                          <p:stCondLst>
                                            <p:cond delay="499"/>
                                          </p:stCondLst>
                                        </p:cTn>
                                        <p:tgtEl>
                                          <p:spTgt spid="24"/>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20"/>
                                        </p:tgtEl>
                                      </p:cBhvr>
                                    </p:animEffect>
                                    <p:set>
                                      <p:cBhvr>
                                        <p:cTn id="49" dur="1" fill="hold">
                                          <p:stCondLst>
                                            <p:cond delay="499"/>
                                          </p:stCondLst>
                                        </p:cTn>
                                        <p:tgtEl>
                                          <p:spTgt spid="20"/>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500"/>
                                        <p:tgtEl>
                                          <p:spTgt spid="1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500"/>
                                        <p:tgtEl>
                                          <p:spTgt spid="19"/>
                                        </p:tgtEl>
                                      </p:cBhvr>
                                    </p:animEffect>
                                    <p:set>
                                      <p:cBhvr>
                                        <p:cTn id="65" dur="1" fill="hold">
                                          <p:stCondLst>
                                            <p:cond delay="499"/>
                                          </p:stCondLst>
                                        </p:cTn>
                                        <p:tgtEl>
                                          <p:spTgt spid="19"/>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21"/>
                                        </p:tgtEl>
                                      </p:cBhvr>
                                    </p:animEffect>
                                    <p:set>
                                      <p:cBhvr>
                                        <p:cTn id="68" dur="1" fill="hold">
                                          <p:stCondLst>
                                            <p:cond delay="499"/>
                                          </p:stCondLst>
                                        </p:cTn>
                                        <p:tgtEl>
                                          <p:spTgt spid="21"/>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25"/>
                                        </p:tgtEl>
                                      </p:cBhvr>
                                    </p:animEffect>
                                    <p:set>
                                      <p:cBhvr>
                                        <p:cTn id="71"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19" grpId="0" animBg="1"/>
      <p:bldP spid="19" grpId="1" animBg="1"/>
      <p:bldP spid="20" grpId="0" animBg="1"/>
      <p:bldP spid="20" grpId="1" animBg="1"/>
      <p:bldP spid="21" grpId="0" animBg="1"/>
      <p:bldP spid="21" grpId="1" animBg="1"/>
      <p:bldP spid="6" grpId="0"/>
      <p:bldP spid="7" grpId="0"/>
      <p:bldP spid="8"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0600" y="1558497"/>
            <a:ext cx="7772400" cy="3693319"/>
          </a:xfrm>
          <a:prstGeom prst="rect">
            <a:avLst/>
          </a:prstGeom>
        </p:spPr>
        <p:txBody>
          <a:bodyPr wrap="square">
            <a:spAutoFit/>
          </a:bodyPr>
          <a:lstStyle/>
          <a:p>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background_sum</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val1</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val2</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val1</a:t>
            </a:r>
            <a:r>
              <a:rPr lang="en-US" dirty="0">
                <a:solidFill>
                  <a:srgbClr val="000000"/>
                </a:solidFill>
                <a:highlight>
                  <a:srgbClr val="FFFFFF"/>
                </a:highlight>
                <a:latin typeface="Consolas" panose="020B0609020204030204" pitchFamily="49" charset="0"/>
              </a:rPr>
              <a:t> + </a:t>
            </a:r>
            <a:r>
              <a:rPr lang="en-US" dirty="0">
                <a:solidFill>
                  <a:srgbClr val="808080"/>
                </a:solidFill>
                <a:highlight>
                  <a:srgbClr val="FFFFFF"/>
                </a:highlight>
                <a:latin typeface="Consolas" panose="020B0609020204030204" pitchFamily="49" charset="0"/>
              </a:rPr>
              <a:t>val2</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main()</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future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a:t>
            </a:r>
            <a:r>
              <a:rPr lang="en-US" dirty="0">
                <a:solidFill>
                  <a:srgbClr val="2B91AF"/>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result =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async</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launch</a:t>
            </a:r>
            <a:r>
              <a:rPr lang="en-US" dirty="0">
                <a:solidFill>
                  <a:srgbClr val="000000"/>
                </a:solidFill>
                <a:highlight>
                  <a:srgbClr val="FFFFFF"/>
                </a:highlight>
                <a:latin typeface="Consolas" panose="020B0609020204030204" pitchFamily="49" charset="0"/>
              </a:rPr>
              <a:t>::</a:t>
            </a:r>
            <a:r>
              <a:rPr lang="en-US" dirty="0" err="1">
                <a:solidFill>
                  <a:srgbClr val="2F4F4F"/>
                </a:solidFill>
                <a:highlight>
                  <a:srgbClr val="FFFFFF"/>
                </a:highlight>
                <a:latin typeface="Consolas" panose="020B0609020204030204" pitchFamily="49" charset="0"/>
              </a:rPr>
              <a:t>async</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background_sum</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10, 20);</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"Sum: "</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result.get</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4" name="Up Arrow 3"/>
          <p:cNvSpPr/>
          <p:nvPr/>
        </p:nvSpPr>
        <p:spPr>
          <a:xfrm rot="5400000">
            <a:off x="514109" y="1497822"/>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Up Arrow 6"/>
          <p:cNvSpPr/>
          <p:nvPr/>
        </p:nvSpPr>
        <p:spPr>
          <a:xfrm rot="5400000">
            <a:off x="971309" y="20193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rot="5400000">
            <a:off x="971309" y="3426008"/>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Up Arrow 8"/>
          <p:cNvSpPr/>
          <p:nvPr/>
        </p:nvSpPr>
        <p:spPr>
          <a:xfrm rot="5400000">
            <a:off x="4095509" y="36957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Up Arrow 9"/>
          <p:cNvSpPr/>
          <p:nvPr/>
        </p:nvSpPr>
        <p:spPr>
          <a:xfrm rot="5400000">
            <a:off x="4095991" y="395347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Up Arrow 10"/>
          <p:cNvSpPr/>
          <p:nvPr/>
        </p:nvSpPr>
        <p:spPr>
          <a:xfrm>
            <a:off x="5505209" y="4985116"/>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4064923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xit" presetSubtype="0" fill="hold" grpId="1" nodeType="with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xit" presetSubtype="0" fill="hold" grpId="1"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xit" presetSubtype="0" fill="hold" grpId="1" nodeType="with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10" presetClass="exit" presetSubtype="0" fill="hold" grpId="1" nodeType="withEffect">
                                  <p:stCondLst>
                                    <p:cond delay="0"/>
                                  </p:stCondLst>
                                  <p:childTnLst>
                                    <p:animEffect transition="out" filter="fade">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7" grpId="0" animBg="1"/>
      <p:bldP spid="7" grpId="1" animBg="1"/>
      <p:bldP spid="8" grpId="0" animBg="1"/>
      <p:bldP spid="8" grpId="1" animBg="1"/>
      <p:bldP spid="9" grpId="0" animBg="1"/>
      <p:bldP spid="9" grpId="1" animBg="1"/>
      <p:bldP spid="10" grpId="0" animBg="1"/>
      <p:bldP spid="10" grpId="1"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8" y="3352800"/>
            <a:ext cx="7886700" cy="1209676"/>
          </a:xfrm>
        </p:spPr>
        <p:txBody>
          <a:bodyPr/>
          <a:lstStyle/>
          <a:p>
            <a:r>
              <a:rPr lang="en-US" dirty="0" err="1">
                <a:solidFill>
                  <a:schemeClr val="tx1">
                    <a:lumMod val="85000"/>
                    <a:lumOff val="15000"/>
                  </a:schemeClr>
                </a:solidFill>
              </a:rPr>
              <a:t>std</a:t>
            </a:r>
            <a:r>
              <a:rPr lang="en-US" dirty="0">
                <a:solidFill>
                  <a:schemeClr val="tx1">
                    <a:lumMod val="85000"/>
                    <a:lumOff val="15000"/>
                  </a:schemeClr>
                </a:solidFill>
              </a:rPr>
              <a:t>::future</a:t>
            </a:r>
          </a:p>
        </p:txBody>
      </p:sp>
      <p:sp>
        <p:nvSpPr>
          <p:cNvPr id="3" name="Text Placeholder 2"/>
          <p:cNvSpPr txBox="1">
            <a:spLocks/>
          </p:cNvSpPr>
          <p:nvPr/>
        </p:nvSpPr>
        <p:spPr>
          <a:xfrm>
            <a:off x="623888" y="4589464"/>
            <a:ext cx="7886700" cy="1500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1">
                    <a:lumMod val="75000"/>
                    <a:lumOff val="25000"/>
                  </a:schemeClr>
                </a:solidFill>
              </a:rPr>
              <a:t>An object that wraps a promise to complete a function call in the future.</a:t>
            </a:r>
          </a:p>
        </p:txBody>
      </p:sp>
    </p:spTree>
    <p:extLst>
      <p:ext uri="{BB962C8B-B14F-4D97-AF65-F5344CB8AC3E}">
        <p14:creationId xmlns:p14="http://schemas.microsoft.com/office/powerpoint/2010/main" val="17611714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25605</TotalTime>
  <Words>5261</Words>
  <Application>Microsoft Office PowerPoint</Application>
  <PresentationFormat>On-screen Show (4:3)</PresentationFormat>
  <Paragraphs>546</Paragraphs>
  <Slides>38</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Consolas</vt:lpstr>
      <vt:lpstr>Office Theme</vt:lpstr>
      <vt:lpstr>Concurrent Programming Overview</vt:lpstr>
      <vt:lpstr>Overview</vt:lpstr>
      <vt:lpstr>std::async</vt:lpstr>
      <vt:lpstr>PowerPoint Presentation</vt:lpstr>
      <vt:lpstr>PowerPoint Presentation</vt:lpstr>
      <vt:lpstr>PowerPoint Presentation</vt:lpstr>
      <vt:lpstr>PowerPoint Presentation</vt:lpstr>
      <vt:lpstr>PowerPoint Presentation</vt:lpstr>
      <vt:lpstr>std::future</vt:lpstr>
      <vt:lpstr>PowerPoint Presentation</vt:lpstr>
      <vt:lpstr>PowerPoint Presentation</vt:lpstr>
      <vt:lpstr>std::future</vt:lpstr>
      <vt:lpstr>std::promise</vt:lpstr>
      <vt:lpstr>PowerPoint Presentation</vt:lpstr>
      <vt:lpstr>std::promise</vt:lpstr>
      <vt:lpstr>PowerPoint Presentation</vt:lpstr>
      <vt:lpstr>What would async 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std::async</vt:lpstr>
      <vt:lpstr>std::launch</vt:lpstr>
      <vt:lpstr>PowerPoint Presentation</vt:lpstr>
      <vt:lpstr>PowerPoint Presentation</vt:lpstr>
      <vt:lpstr>PowerPoint Presentation</vt:lpstr>
      <vt:lpstr>PowerPoint Presentation</vt:lpstr>
      <vt:lpstr>std::packaged_task</vt:lpstr>
      <vt:lpstr>PowerPoint Presentation</vt:lpstr>
      <vt:lpstr>PowerPoint Presentation</vt:lpstr>
      <vt:lpstr>PowerPoint Presentation</vt:lpstr>
      <vt:lpstr>PowerPoint Presentation</vt:lpstr>
      <vt:lpstr>std::packaged_task</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Horvick</dc:creator>
  <cp:lastModifiedBy>Lilia Manukyan</cp:lastModifiedBy>
  <cp:revision>405</cp:revision>
  <dcterms:created xsi:type="dcterms:W3CDTF">2013-11-20T18:16:21Z</dcterms:created>
  <dcterms:modified xsi:type="dcterms:W3CDTF">2017-12-22T14:03:29Z</dcterms:modified>
</cp:coreProperties>
</file>