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93"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34"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 id="329" r:id="rId40"/>
    <p:sldId id="330" r:id="rId41"/>
    <p:sldId id="331" r:id="rId42"/>
    <p:sldId id="332" r:id="rId43"/>
    <p:sldId id="33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3788" autoAdjust="0"/>
  </p:normalViewPr>
  <p:slideViewPr>
    <p:cSldViewPr>
      <p:cViewPr varScale="1">
        <p:scale>
          <a:sx n="60" d="100"/>
          <a:sy n="60" d="100"/>
        </p:scale>
        <p:origin x="2208" y="58"/>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4/4/2016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Welcome back to the concurrent programming overview course.</a:t>
            </a:r>
            <a:r>
              <a:rPr lang="en-US" sz="1200" kern="1200" baseline="0" dirty="0">
                <a:solidFill>
                  <a:schemeClr val="tx1"/>
                </a:solidFill>
                <a:effectLst/>
                <a:latin typeface="+mn-lt"/>
                <a:ea typeface="+mn-ea"/>
                <a:cs typeface="+mn-cs"/>
              </a:rPr>
              <a:t>  In this module we are going to dig deeper into the topic of multi-threaded programming by looking at some common types of problems that arise when writing concurrent code, and we will look at some of the solutions we use to address those issues.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Torn reads are just one type of race condition.  Other examples might include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multiple threads updating the same value,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multiple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process updating the same file concurrently,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or multiple threads updating a data structure such as a linked list or AVL tree at the same time.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1223372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Before we move on, let’s see how to solve a torn read.</a:t>
            </a:r>
          </a:p>
          <a:p>
            <a:r>
              <a:rPr lang="en-US" sz="1200" kern="1200" dirty="0">
                <a:solidFill>
                  <a:schemeClr val="tx1"/>
                </a:solidFill>
                <a:effectLst/>
                <a:latin typeface="+mn-lt"/>
                <a:ea typeface="+mn-ea"/>
                <a:cs typeface="+mn-cs"/>
              </a:rPr>
              <a:t>** All we need to do is change our definition of the variable atomic from being an int64 to being an atomic </a:t>
            </a:r>
            <a:r>
              <a:rPr lang="en-US" sz="1200" kern="1200" dirty="0" err="1">
                <a:solidFill>
                  <a:schemeClr val="tx1"/>
                </a:solidFill>
                <a:effectLst/>
                <a:latin typeface="+mn-lt"/>
                <a:ea typeface="+mn-ea"/>
                <a:cs typeface="+mn-cs"/>
              </a:rPr>
              <a:t>int</a:t>
            </a:r>
            <a:r>
              <a:rPr lang="en-US" sz="1200" kern="1200" dirty="0">
                <a:solidFill>
                  <a:schemeClr val="tx1"/>
                </a:solidFill>
                <a:effectLst/>
                <a:latin typeface="+mn-lt"/>
                <a:ea typeface="+mn-ea"/>
                <a:cs typeface="+mn-cs"/>
              </a:rPr>
              <a:t> 64.</a:t>
            </a:r>
          </a:p>
          <a:p>
            <a:r>
              <a:rPr lang="en-US" dirty="0"/>
              <a:t>**</a:t>
            </a:r>
            <a:r>
              <a:rPr lang="en-US" baseline="0" dirty="0"/>
              <a:t> </a:t>
            </a:r>
            <a:r>
              <a:rPr lang="en-US" sz="1200" kern="1200" dirty="0">
                <a:solidFill>
                  <a:schemeClr val="tx1"/>
                </a:solidFill>
                <a:effectLst/>
                <a:latin typeface="+mn-lt"/>
                <a:ea typeface="+mn-ea"/>
                <a:cs typeface="+mn-cs"/>
              </a:rPr>
              <a:t>The atomic template class was added in the C++11 standard and ensures that accesses and updates to the variable are performed atomically and that changes to shared data are observed as expected.</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2833093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Once we make this variable atomic, we can see the disassembly of the change function now does what we would expect.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generated code now calls an interlocked function to load value of the atomic variable from memory into the EDX and EAX registers.  We haven’t seen interlocked operations yet, but in a nutshell, this is a function that loads the 64 bit value from memory into registers in an atomic manner.</a:t>
            </a:r>
          </a:p>
          <a:p>
            <a:r>
              <a:rPr lang="en-US" sz="1200" kern="1200" dirty="0">
                <a:solidFill>
                  <a:schemeClr val="tx1"/>
                </a:solidFill>
                <a:effectLst/>
                <a:latin typeface="+mn-lt"/>
                <a:ea typeface="+mn-ea"/>
                <a:cs typeface="+mn-cs"/>
              </a:rPr>
              <a:t>** Next the values in the EAX and EDX registers are negated and then the updated values are pushed onto the stack so that they can be the function arguments </a:t>
            </a:r>
          </a:p>
          <a:p>
            <a:r>
              <a:rPr lang="en-US" sz="1200" kern="1200" dirty="0">
                <a:solidFill>
                  <a:schemeClr val="tx1"/>
                </a:solidFill>
                <a:effectLst/>
                <a:latin typeface="+mn-lt"/>
                <a:ea typeface="+mn-ea"/>
                <a:cs typeface="+mn-cs"/>
              </a:rPr>
              <a:t>** to another interlocked function – this one saving the updated values back to into memory in a single, atomic, operation.</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2928094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With the updates now being performed atomically, when we run the sample code again we see that we no longer experience torn reads.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923946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writing concurrent code it is often necessary to access shared data from multiple threads.  </a:t>
            </a:r>
          </a:p>
          <a:p>
            <a:r>
              <a:rPr lang="en-US" sz="1200" kern="1200" dirty="0">
                <a:solidFill>
                  <a:schemeClr val="tx1"/>
                </a:solidFill>
                <a:effectLst/>
                <a:latin typeface="+mn-lt"/>
                <a:ea typeface="+mn-ea"/>
                <a:cs typeface="+mn-cs"/>
              </a:rPr>
              <a:t>** As we just saw, atomic access is very important, but it is not the end of the story.</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Imagine we have a vector of strings and multiple threads adding items to that vector.</a:t>
            </a:r>
          </a:p>
          <a:p>
            <a:r>
              <a:rPr lang="en-US" dirty="0"/>
              <a:t>**</a:t>
            </a:r>
            <a:r>
              <a:rPr lang="en-US" baseline="0" dirty="0"/>
              <a:t> </a:t>
            </a:r>
            <a:r>
              <a:rPr lang="en-US" sz="1200" kern="1200" dirty="0">
                <a:solidFill>
                  <a:schemeClr val="tx1"/>
                </a:solidFill>
                <a:effectLst/>
                <a:latin typeface="+mn-lt"/>
                <a:ea typeface="+mn-ea"/>
                <a:cs typeface="+mn-cs"/>
              </a:rPr>
              <a:t>And we have a function that adds data to that vector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1858086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And then we create a couple of threads, each of which are executing this function.</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2396675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Do we have a problem here?</a:t>
            </a:r>
          </a:p>
          <a:p>
            <a:r>
              <a:rPr lang="en-US" sz="1200" kern="1200" dirty="0">
                <a:solidFill>
                  <a:schemeClr val="tx1"/>
                </a:solidFill>
                <a:effectLst/>
                <a:latin typeface="+mn-lt"/>
                <a:ea typeface="+mn-ea"/>
                <a:cs typeface="+mn-cs"/>
              </a:rPr>
              <a:t>Well – that depends.  Let’s say push back does the following operations:</a:t>
            </a:r>
          </a:p>
          <a:p>
            <a:pPr lvl="0"/>
            <a:r>
              <a:rPr lang="en-US" sz="1200" kern="1200" dirty="0">
                <a:solidFill>
                  <a:schemeClr val="tx1"/>
                </a:solidFill>
                <a:effectLst/>
                <a:latin typeface="+mn-lt"/>
                <a:ea typeface="+mn-ea"/>
                <a:cs typeface="+mn-cs"/>
              </a:rPr>
              <a:t>Check the size of the array backing the vector</a:t>
            </a:r>
          </a:p>
          <a:p>
            <a:pPr lvl="0"/>
            <a:r>
              <a:rPr lang="en-US" sz="1200" kern="1200" dirty="0">
                <a:solidFill>
                  <a:schemeClr val="tx1"/>
                </a:solidFill>
                <a:effectLst/>
                <a:latin typeface="+mn-lt"/>
                <a:ea typeface="+mn-ea"/>
                <a:cs typeface="+mn-cs"/>
              </a:rPr>
              <a:t>If the array is full, allocate a new, larger, array</a:t>
            </a:r>
          </a:p>
          <a:p>
            <a:pPr lvl="0"/>
            <a:r>
              <a:rPr lang="en-US" sz="1200" kern="1200" dirty="0">
                <a:solidFill>
                  <a:schemeClr val="tx1"/>
                </a:solidFill>
                <a:effectLst/>
                <a:latin typeface="+mn-lt"/>
                <a:ea typeface="+mn-ea"/>
                <a:cs typeface="+mn-cs"/>
              </a:rPr>
              <a:t>Copy the existing items from the small array to the new larger array</a:t>
            </a:r>
          </a:p>
          <a:p>
            <a:pPr lvl="0"/>
            <a:r>
              <a:rPr lang="en-US" sz="1200" kern="1200" dirty="0">
                <a:solidFill>
                  <a:schemeClr val="tx1"/>
                </a:solidFill>
                <a:effectLst/>
                <a:latin typeface="+mn-lt"/>
                <a:ea typeface="+mn-ea"/>
                <a:cs typeface="+mn-cs"/>
              </a:rPr>
              <a:t>Add the new item to the back of the new array</a:t>
            </a:r>
          </a:p>
          <a:p>
            <a:pPr lvl="0"/>
            <a:r>
              <a:rPr lang="en-US" sz="1200" kern="1200" dirty="0">
                <a:solidFill>
                  <a:schemeClr val="tx1"/>
                </a:solidFill>
                <a:effectLst/>
                <a:latin typeface="+mn-lt"/>
                <a:ea typeface="+mn-ea"/>
                <a:cs typeface="+mn-cs"/>
              </a:rPr>
              <a:t>Update the vector so the new larger array is the backing array</a:t>
            </a:r>
          </a:p>
          <a:p>
            <a:pPr lvl="0"/>
            <a:r>
              <a:rPr lang="en-US" sz="1200" kern="1200" dirty="0">
                <a:solidFill>
                  <a:schemeClr val="tx1"/>
                </a:solidFill>
                <a:effectLst/>
                <a:latin typeface="+mn-lt"/>
                <a:ea typeface="+mn-ea"/>
                <a:cs typeface="+mn-cs"/>
              </a:rPr>
              <a:t>Free the old, smaller, array</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405969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thread 1 and thread 2 both called </a:t>
            </a:r>
            <a:r>
              <a:rPr lang="en-US" sz="1200" kern="1200" dirty="0" err="1">
                <a:solidFill>
                  <a:schemeClr val="tx1"/>
                </a:solidFill>
                <a:effectLst/>
                <a:latin typeface="+mn-lt"/>
                <a:ea typeface="+mn-ea"/>
                <a:cs typeface="+mn-cs"/>
              </a:rPr>
              <a:t>push_back</a:t>
            </a:r>
            <a:r>
              <a:rPr lang="en-US" sz="1200" kern="1200" dirty="0">
                <a:solidFill>
                  <a:schemeClr val="tx1"/>
                </a:solidFill>
                <a:effectLst/>
                <a:latin typeface="+mn-lt"/>
                <a:ea typeface="+mn-ea"/>
                <a:cs typeface="+mn-cs"/>
              </a:rPr>
              <a:t> at the same time it is possible that they would both start the process of growing the array.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Both threads could start by checking the length of the backing array of the vector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Since the array is filled, both threads</a:t>
            </a:r>
            <a:r>
              <a:rPr lang="en-US" sz="1200" kern="1200" baseline="0" dirty="0">
                <a:solidFill>
                  <a:schemeClr val="tx1"/>
                </a:solidFill>
                <a:effectLst/>
                <a:latin typeface="+mn-lt"/>
                <a:ea typeface="+mn-ea"/>
                <a:cs typeface="+mn-cs"/>
              </a:rPr>
              <a:t> being the growing process by allocating a new backing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 Thread one next copies all of the old data into it’s new vector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 And then adds it’s new member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 And frees the old backing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Now when thread two picks up running again, it’s reference to the old array now refers to a block of memory that has been freed and should no longer be accessed.  When it begins the process of copying the old array into the new array the process will experience undefined behavior – which will likely mean the process will terminate due to an invalid memory access.</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3731555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just one example of what could happen. If we run this code repeatedly, sometimes everything will execute fine, but other times the process will crash.  This</a:t>
            </a:r>
            <a:r>
              <a:rPr lang="en-US" sz="1200" kern="1200" baseline="0" dirty="0">
                <a:solidFill>
                  <a:schemeClr val="tx1"/>
                </a:solidFill>
                <a:effectLst/>
                <a:latin typeface="+mn-lt"/>
                <a:ea typeface="+mn-ea"/>
                <a:cs typeface="+mn-cs"/>
              </a:rPr>
              <a:t> is the nature of race conditions.  The race can run in different ways with different outcomes.</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how do we fix this problem?  We need to ensure that only one thread accesses the vector at any given time.</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3105008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look at our thread function, </a:t>
            </a:r>
            <a:r>
              <a:rPr lang="en-US" sz="1200" kern="1200" dirty="0" err="1">
                <a:solidFill>
                  <a:schemeClr val="tx1"/>
                </a:solidFill>
                <a:effectLst/>
                <a:latin typeface="+mn-lt"/>
                <a:ea typeface="+mn-ea"/>
                <a:cs typeface="+mn-cs"/>
              </a:rPr>
              <a:t>use_shared</a:t>
            </a:r>
            <a:r>
              <a:rPr lang="en-US" sz="1200" kern="1200" dirty="0">
                <a:solidFill>
                  <a:schemeClr val="tx1"/>
                </a:solidFill>
                <a:effectLst/>
                <a:latin typeface="+mn-lt"/>
                <a:ea typeface="+mn-ea"/>
                <a:cs typeface="+mn-cs"/>
              </a:rPr>
              <a:t>, again</a:t>
            </a:r>
          </a:p>
          <a:p>
            <a:endParaRPr lang="en-US" dirty="0"/>
          </a:p>
          <a:p>
            <a:r>
              <a:rPr lang="en-US" sz="1200" kern="1200" dirty="0">
                <a:solidFill>
                  <a:schemeClr val="tx1"/>
                </a:solidFill>
                <a:effectLst/>
                <a:latin typeface="+mn-lt"/>
                <a:ea typeface="+mn-ea"/>
                <a:cs typeface="+mn-cs"/>
              </a:rPr>
              <a:t>** Inside the loop we build up a string to store in the vector and then we store it.  Since the code to build the string is not using shared data, there are no concurrency issues there.</a:t>
            </a:r>
          </a:p>
          <a:p>
            <a:r>
              <a:rPr lang="en-US" sz="1200" kern="1200" dirty="0">
                <a:solidFill>
                  <a:schemeClr val="tx1"/>
                </a:solidFill>
                <a:effectLst/>
                <a:latin typeface="+mn-lt"/>
                <a:ea typeface="+mn-ea"/>
                <a:cs typeface="+mn-cs"/>
              </a:rPr>
              <a:t>** It is the call to </a:t>
            </a:r>
            <a:r>
              <a:rPr lang="en-US" sz="1200" kern="1200" dirty="0" err="1">
                <a:solidFill>
                  <a:schemeClr val="tx1"/>
                </a:solidFill>
                <a:effectLst/>
                <a:latin typeface="+mn-lt"/>
                <a:ea typeface="+mn-ea"/>
                <a:cs typeface="+mn-cs"/>
              </a:rPr>
              <a:t>push_back</a:t>
            </a:r>
            <a:r>
              <a:rPr lang="en-US" sz="1200" kern="1200" dirty="0">
                <a:solidFill>
                  <a:schemeClr val="tx1"/>
                </a:solidFill>
                <a:effectLst/>
                <a:latin typeface="+mn-lt"/>
                <a:ea typeface="+mn-ea"/>
                <a:cs typeface="+mn-cs"/>
              </a:rPr>
              <a:t> that is the problem.</a:t>
            </a:r>
          </a:p>
          <a:p>
            <a:r>
              <a:rPr lang="en-US" sz="1200" kern="1200" dirty="0">
                <a:solidFill>
                  <a:schemeClr val="tx1"/>
                </a:solidFill>
                <a:effectLst/>
                <a:latin typeface="+mn-lt"/>
                <a:ea typeface="+mn-ea"/>
                <a:cs typeface="+mn-cs"/>
              </a:rPr>
              <a:t>We need to ensure that of our two threads, only one at a time can execute that line.</a:t>
            </a:r>
          </a:p>
          <a:p>
            <a:r>
              <a:rPr lang="en-US" sz="1200" kern="1200" dirty="0">
                <a:solidFill>
                  <a:schemeClr val="tx1"/>
                </a:solidFill>
                <a:effectLst/>
                <a:latin typeface="+mn-lt"/>
                <a:ea typeface="+mn-ea"/>
                <a:cs typeface="+mn-cs"/>
              </a:rPr>
              <a:t>We will do this by locking with a </a:t>
            </a:r>
            <a:r>
              <a:rPr lang="en-US" sz="1200" kern="1200" dirty="0" err="1">
                <a:solidFill>
                  <a:schemeClr val="tx1"/>
                </a:solidFill>
                <a:effectLst/>
                <a:latin typeface="+mn-lt"/>
                <a:ea typeface="+mn-ea"/>
                <a:cs typeface="+mn-cs"/>
              </a:rPr>
              <a:t>mutex</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2023470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During this module we will be looking at several classes of multi-threading problems.  We’ll look at examples of problems with race conditions, accessing shared data, data visibility, deadlocks and </a:t>
            </a:r>
            <a:r>
              <a:rPr lang="en-US" sz="1200" kern="1200" dirty="0" err="1">
                <a:solidFill>
                  <a:schemeClr val="tx1"/>
                </a:solidFill>
                <a:effectLst/>
                <a:latin typeface="+mn-lt"/>
                <a:ea typeface="+mn-ea"/>
                <a:cs typeface="+mn-cs"/>
              </a:rPr>
              <a:t>livelocks</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568518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a:t>
            </a:r>
            <a:r>
              <a:rPr lang="en-US" sz="1200" kern="1200" dirty="0" err="1">
                <a:solidFill>
                  <a:schemeClr val="tx1"/>
                </a:solidFill>
                <a:effectLst/>
                <a:latin typeface="+mn-lt"/>
                <a:ea typeface="+mn-ea"/>
                <a:cs typeface="+mn-cs"/>
              </a:rPr>
              <a:t>mutex</a:t>
            </a:r>
            <a:r>
              <a:rPr lang="en-US" sz="1200" kern="1200" dirty="0">
                <a:solidFill>
                  <a:schemeClr val="tx1"/>
                </a:solidFill>
                <a:effectLst/>
                <a:latin typeface="+mn-lt"/>
                <a:ea typeface="+mn-ea"/>
                <a:cs typeface="+mn-cs"/>
              </a:rPr>
              <a:t> is</a:t>
            </a:r>
            <a:r>
              <a:rPr lang="en-US" sz="1200" kern="1200" baseline="0" dirty="0">
                <a:solidFill>
                  <a:schemeClr val="tx1"/>
                </a:solidFill>
                <a:effectLst/>
                <a:latin typeface="+mn-lt"/>
                <a:ea typeface="+mn-ea"/>
                <a:cs typeface="+mn-cs"/>
              </a:rPr>
              <a:t> an object that is lockable – this means that one thread can take and hold the lock giving it exclusive access to a section of code or shared resource.  Any other thread that tries to take hold of that lock will block, or wait, until the thread holding the lock releases it.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1746734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get started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we need to add a </a:t>
            </a:r>
            <a:r>
              <a:rPr lang="en-US" sz="1200" kern="1200" dirty="0" err="1">
                <a:solidFill>
                  <a:schemeClr val="tx1"/>
                </a:solidFill>
                <a:effectLst/>
                <a:latin typeface="+mn-lt"/>
                <a:ea typeface="+mn-ea"/>
                <a:cs typeface="+mn-cs"/>
              </a:rPr>
              <a:t>mutex</a:t>
            </a:r>
            <a:r>
              <a:rPr lang="en-US" sz="1200" kern="1200" dirty="0">
                <a:solidFill>
                  <a:schemeClr val="tx1"/>
                </a:solidFill>
                <a:effectLst/>
                <a:latin typeface="+mn-lt"/>
                <a:ea typeface="+mn-ea"/>
                <a:cs typeface="+mn-cs"/>
              </a:rPr>
              <a:t> at the same scope as our shared vector.  </a:t>
            </a:r>
          </a:p>
          <a:p>
            <a:r>
              <a:rPr lang="en-US" sz="1200" kern="1200" dirty="0">
                <a:solidFill>
                  <a:schemeClr val="tx1"/>
                </a:solidFill>
                <a:effectLst/>
                <a:latin typeface="+mn-lt"/>
                <a:ea typeface="+mn-ea"/>
                <a:cs typeface="+mn-cs"/>
              </a:rPr>
              <a:t>This is the </a:t>
            </a:r>
            <a:r>
              <a:rPr lang="en-US" sz="1200" kern="1200" dirty="0" err="1">
                <a:solidFill>
                  <a:schemeClr val="tx1"/>
                </a:solidFill>
                <a:effectLst/>
                <a:latin typeface="+mn-lt"/>
                <a:ea typeface="+mn-ea"/>
                <a:cs typeface="+mn-cs"/>
              </a:rPr>
              <a:t>mutex</a:t>
            </a:r>
            <a:r>
              <a:rPr lang="en-US" sz="1200" kern="1200" dirty="0">
                <a:solidFill>
                  <a:schemeClr val="tx1"/>
                </a:solidFill>
                <a:effectLst/>
                <a:latin typeface="+mn-lt"/>
                <a:ea typeface="+mn-ea"/>
                <a:cs typeface="+mn-cs"/>
              </a:rPr>
              <a:t> object that will be used to serialize access to our vector.</a:t>
            </a:r>
          </a:p>
          <a:p>
            <a:r>
              <a:rPr lang="en-US" sz="1200" kern="1200" dirty="0">
                <a:solidFill>
                  <a:schemeClr val="tx1"/>
                </a:solidFill>
                <a:effectLst/>
                <a:latin typeface="+mn-lt"/>
                <a:ea typeface="+mn-ea"/>
                <a:cs typeface="+mn-cs"/>
              </a:rPr>
              <a:t>** Next we need to use the </a:t>
            </a:r>
            <a:r>
              <a:rPr lang="en-US" sz="1200" kern="1200" dirty="0" err="1">
                <a:solidFill>
                  <a:schemeClr val="tx1"/>
                </a:solidFill>
                <a:effectLst/>
                <a:latin typeface="+mn-lt"/>
                <a:ea typeface="+mn-ea"/>
                <a:cs typeface="+mn-cs"/>
              </a:rPr>
              <a:t>mutex’s</a:t>
            </a:r>
            <a:r>
              <a:rPr lang="en-US" sz="1200" kern="1200" dirty="0">
                <a:solidFill>
                  <a:schemeClr val="tx1"/>
                </a:solidFill>
                <a:effectLst/>
                <a:latin typeface="+mn-lt"/>
                <a:ea typeface="+mn-ea"/>
                <a:cs typeface="+mn-cs"/>
              </a:rPr>
              <a:t> lock function to take and hold the </a:t>
            </a:r>
            <a:r>
              <a:rPr lang="en-US" sz="1200" kern="1200" dirty="0" err="1">
                <a:solidFill>
                  <a:schemeClr val="tx1"/>
                </a:solidFill>
                <a:effectLst/>
                <a:latin typeface="+mn-lt"/>
                <a:ea typeface="+mn-ea"/>
                <a:cs typeface="+mn-cs"/>
              </a:rPr>
              <a:t>mutex</a:t>
            </a:r>
            <a:r>
              <a:rPr lang="en-US" sz="1200" kern="1200" dirty="0">
                <a:solidFill>
                  <a:schemeClr val="tx1"/>
                </a:solidFill>
                <a:effectLst/>
                <a:latin typeface="+mn-lt"/>
                <a:ea typeface="+mn-ea"/>
                <a:cs typeface="+mn-cs"/>
              </a:rPr>
              <a:t> lock.</a:t>
            </a:r>
            <a:r>
              <a:rPr lang="en-US" sz="1200" kern="1200" baseline="0" dirty="0">
                <a:solidFill>
                  <a:schemeClr val="tx1"/>
                </a:solidFill>
                <a:effectLst/>
                <a:latin typeface="+mn-lt"/>
                <a:ea typeface="+mn-ea"/>
                <a:cs typeface="+mn-cs"/>
              </a:rPr>
              <a:t>   When lock returns we have a guarantee that no other thread is holding the lock which means that no other thread could be executing this section of code.</a:t>
            </a:r>
          </a:p>
          <a:p>
            <a:r>
              <a:rPr lang="en-US" sz="1200" kern="1200" dirty="0">
                <a:solidFill>
                  <a:schemeClr val="tx1"/>
                </a:solidFill>
                <a:effectLst/>
                <a:latin typeface="+mn-lt"/>
                <a:ea typeface="+mn-ea"/>
                <a:cs typeface="+mn-cs"/>
              </a:rPr>
              <a:t>** Now that we are holding the lock</a:t>
            </a:r>
            <a:r>
              <a:rPr lang="en-US" sz="1200" kern="1200" baseline="0" dirty="0">
                <a:solidFill>
                  <a:schemeClr val="tx1"/>
                </a:solidFill>
                <a:effectLst/>
                <a:latin typeface="+mn-lt"/>
                <a:ea typeface="+mn-ea"/>
                <a:cs typeface="+mn-cs"/>
              </a:rPr>
              <a:t> we can safely call the </a:t>
            </a:r>
            <a:r>
              <a:rPr lang="en-US" sz="1200" kern="1200" baseline="0" dirty="0" err="1">
                <a:solidFill>
                  <a:schemeClr val="tx1"/>
                </a:solidFill>
                <a:effectLst/>
                <a:latin typeface="+mn-lt"/>
                <a:ea typeface="+mn-ea"/>
                <a:cs typeface="+mn-cs"/>
              </a:rPr>
              <a:t>push_back</a:t>
            </a:r>
            <a:r>
              <a:rPr lang="en-US" sz="1200" kern="1200" baseline="0" dirty="0">
                <a:solidFill>
                  <a:schemeClr val="tx1"/>
                </a:solidFill>
                <a:effectLst/>
                <a:latin typeface="+mn-lt"/>
                <a:ea typeface="+mn-ea"/>
                <a:cs typeface="+mn-cs"/>
              </a:rPr>
              <a:t> function.</a:t>
            </a:r>
          </a:p>
          <a:p>
            <a:r>
              <a:rPr lang="en-US" sz="1200" kern="1200" baseline="0" dirty="0">
                <a:solidFill>
                  <a:schemeClr val="tx1"/>
                </a:solidFill>
                <a:effectLst/>
                <a:latin typeface="+mn-lt"/>
                <a:ea typeface="+mn-ea"/>
                <a:cs typeface="+mn-cs"/>
              </a:rPr>
              <a:t>** With our non-thread safe section of code finished, we can now call the unlock function allowing other threads to take ahold of he </a:t>
            </a:r>
            <a:r>
              <a:rPr lang="en-US" sz="1200" kern="1200" baseline="0" dirty="0" err="1">
                <a:solidFill>
                  <a:schemeClr val="tx1"/>
                </a:solidFill>
                <a:effectLst/>
                <a:latin typeface="+mn-lt"/>
                <a:ea typeface="+mn-ea"/>
                <a:cs typeface="+mn-cs"/>
              </a:rPr>
              <a:t>mutex</a:t>
            </a:r>
            <a:r>
              <a:rPr lang="en-US" sz="1200" kern="1200" baseline="0" dirty="0">
                <a:solidFill>
                  <a:schemeClr val="tx1"/>
                </a:solidFill>
                <a:effectLst/>
                <a:latin typeface="+mn-lt"/>
                <a:ea typeface="+mn-ea"/>
                <a:cs typeface="+mn-cs"/>
              </a:rPr>
              <a:t> lock.</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So has using a </a:t>
            </a:r>
            <a:r>
              <a:rPr lang="en-US" sz="1200" kern="1200" dirty="0" err="1">
                <a:solidFill>
                  <a:schemeClr val="tx1"/>
                </a:solidFill>
                <a:effectLst/>
                <a:latin typeface="+mn-lt"/>
                <a:ea typeface="+mn-ea"/>
                <a:cs typeface="+mn-cs"/>
              </a:rPr>
              <a:t>mutex</a:t>
            </a:r>
            <a:r>
              <a:rPr lang="en-US" sz="1200" kern="1200" dirty="0">
                <a:solidFill>
                  <a:schemeClr val="tx1"/>
                </a:solidFill>
                <a:effectLst/>
                <a:latin typeface="+mn-lt"/>
                <a:ea typeface="+mn-ea"/>
                <a:cs typeface="+mn-cs"/>
              </a:rPr>
              <a:t> to provide exclusive access to the vector solved our problem?</a:t>
            </a:r>
          </a:p>
          <a:p>
            <a:r>
              <a:rPr lang="en-US" sz="1200" kern="1200" dirty="0">
                <a:solidFill>
                  <a:schemeClr val="tx1"/>
                </a:solidFill>
                <a:effectLst/>
                <a:latin typeface="+mn-lt"/>
                <a:ea typeface="+mn-ea"/>
                <a:cs typeface="+mn-cs"/>
              </a:rPr>
              <a:t>Well, not quite.  We still have a problem.  What would happen if an exception were thrown while the lock was being held?  The unlock method would not be called and every thread waiting on the lock would be blocked.</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3485570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Thankfully C++ has an answer.  By using RAII, or Resource Acquisition Is Initialization, we can manage the locking and unlocking through object lifetime.</a:t>
            </a:r>
          </a:p>
          <a:p>
            <a:r>
              <a:rPr lang="en-US" sz="1200" kern="1200" dirty="0">
                <a:solidFill>
                  <a:schemeClr val="tx1"/>
                </a:solidFill>
                <a:effectLst/>
                <a:latin typeface="+mn-lt"/>
                <a:ea typeface="+mn-ea"/>
                <a:cs typeface="+mn-cs"/>
              </a:rPr>
              <a:t>** We can remove our lock and unlock calls and replace them with a stack allocation of a </a:t>
            </a:r>
            <a:r>
              <a:rPr lang="en-US" sz="1200" kern="1200" dirty="0" err="1">
                <a:solidFill>
                  <a:schemeClr val="tx1"/>
                </a:solidFill>
                <a:effectLst/>
                <a:latin typeface="+mn-lt"/>
                <a:ea typeface="+mn-ea"/>
                <a:cs typeface="+mn-cs"/>
              </a:rPr>
              <a:t>lock_guard</a:t>
            </a:r>
            <a:r>
              <a:rPr lang="en-US" sz="1200" kern="1200" dirty="0">
                <a:solidFill>
                  <a:schemeClr val="tx1"/>
                </a:solidFill>
                <a:effectLst/>
                <a:latin typeface="+mn-lt"/>
                <a:ea typeface="+mn-ea"/>
                <a:cs typeface="+mn-cs"/>
              </a:rPr>
              <a:t> object.  This object will take hold of the lock, blocking as appropriate, in the constructor.  When the </a:t>
            </a:r>
            <a:r>
              <a:rPr lang="en-US" sz="1200" kern="1200" dirty="0" err="1">
                <a:solidFill>
                  <a:schemeClr val="tx1"/>
                </a:solidFill>
                <a:effectLst/>
                <a:latin typeface="+mn-lt"/>
                <a:ea typeface="+mn-ea"/>
                <a:cs typeface="+mn-cs"/>
              </a:rPr>
              <a:t>lock_guard</a:t>
            </a:r>
            <a:r>
              <a:rPr lang="en-US" sz="1200" kern="1200" dirty="0">
                <a:solidFill>
                  <a:schemeClr val="tx1"/>
                </a:solidFill>
                <a:effectLst/>
                <a:latin typeface="+mn-lt"/>
                <a:ea typeface="+mn-ea"/>
                <a:cs typeface="+mn-cs"/>
              </a:rPr>
              <a:t> object goes out of scope at the end of the for-loop, the destructor will call unlock on the </a:t>
            </a:r>
            <a:r>
              <a:rPr lang="en-US" sz="1200" kern="1200" dirty="0" err="1">
                <a:solidFill>
                  <a:schemeClr val="tx1"/>
                </a:solidFill>
                <a:effectLst/>
                <a:latin typeface="+mn-lt"/>
                <a:ea typeface="+mn-ea"/>
                <a:cs typeface="+mn-cs"/>
              </a:rPr>
              <a:t>mutex</a:t>
            </a:r>
            <a:r>
              <a:rPr lang="en-US" sz="1200" kern="1200" dirty="0">
                <a:solidFill>
                  <a:schemeClr val="tx1"/>
                </a:solidFill>
                <a:effectLst/>
                <a:latin typeface="+mn-lt"/>
                <a:ea typeface="+mn-ea"/>
                <a:cs typeface="+mn-cs"/>
              </a:rPr>
              <a:t> so other threads can access the shared vector safely.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what would happen if an exception were thrown? The destructor for the </a:t>
            </a:r>
            <a:r>
              <a:rPr lang="en-US" sz="1200" kern="1200" dirty="0" err="1">
                <a:solidFill>
                  <a:schemeClr val="tx1"/>
                </a:solidFill>
                <a:effectLst/>
                <a:latin typeface="+mn-lt"/>
                <a:ea typeface="+mn-ea"/>
                <a:cs typeface="+mn-cs"/>
              </a:rPr>
              <a:t>lock_guard</a:t>
            </a:r>
            <a:r>
              <a:rPr lang="en-US" sz="1200" kern="1200" dirty="0">
                <a:solidFill>
                  <a:schemeClr val="tx1"/>
                </a:solidFill>
                <a:effectLst/>
                <a:latin typeface="+mn-lt"/>
                <a:ea typeface="+mn-ea"/>
                <a:cs typeface="+mn-cs"/>
              </a:rPr>
              <a:t> object will be called when the stack is unwinding and the </a:t>
            </a:r>
            <a:r>
              <a:rPr lang="en-US" sz="1200" kern="1200" dirty="0" err="1">
                <a:solidFill>
                  <a:schemeClr val="tx1"/>
                </a:solidFill>
                <a:effectLst/>
                <a:latin typeface="+mn-lt"/>
                <a:ea typeface="+mn-ea"/>
                <a:cs typeface="+mn-cs"/>
              </a:rPr>
              <a:t>mutex</a:t>
            </a:r>
            <a:r>
              <a:rPr lang="en-US" sz="1200" kern="1200" dirty="0">
                <a:solidFill>
                  <a:schemeClr val="tx1"/>
                </a:solidFill>
                <a:effectLst/>
                <a:latin typeface="+mn-lt"/>
                <a:ea typeface="+mn-ea"/>
                <a:cs typeface="+mn-cs"/>
              </a:rPr>
              <a:t> will be unlocked.  By</a:t>
            </a:r>
            <a:r>
              <a:rPr lang="en-US" sz="1200" kern="1200" baseline="0" dirty="0">
                <a:solidFill>
                  <a:schemeClr val="tx1"/>
                </a:solidFill>
                <a:effectLst/>
                <a:latin typeface="+mn-lt"/>
                <a:ea typeface="+mn-ea"/>
                <a:cs typeface="+mn-cs"/>
              </a:rPr>
              <a:t> making this change we now have code that is both thread and exception safe.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3410511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Some of the most surprising multi-threading errors, at least to me, are ones related to visibility.  In a nut shell, visibility errors occur when one thread does not see changes made by another thread.</a:t>
            </a:r>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1384755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look at a small example.</a:t>
            </a:r>
          </a:p>
          <a:p>
            <a:r>
              <a:rPr lang="en-US" sz="1200" kern="1200" dirty="0">
                <a:solidFill>
                  <a:schemeClr val="tx1"/>
                </a:solidFill>
                <a:effectLst/>
                <a:latin typeface="+mn-lt"/>
                <a:ea typeface="+mn-ea"/>
                <a:cs typeface="+mn-cs"/>
              </a:rPr>
              <a:t>** We have a static variable, x, which is visible to both the change and </a:t>
            </a:r>
            <a:r>
              <a:rPr lang="en-US" sz="1200" kern="1200" dirty="0" err="1">
                <a:solidFill>
                  <a:schemeClr val="tx1"/>
                </a:solidFill>
                <a:effectLst/>
                <a:latin typeface="+mn-lt"/>
                <a:ea typeface="+mn-ea"/>
                <a:cs typeface="+mn-cs"/>
              </a:rPr>
              <a:t>loop_until_change</a:t>
            </a:r>
            <a:r>
              <a:rPr lang="en-US" sz="1200" kern="1200" dirty="0">
                <a:solidFill>
                  <a:schemeClr val="tx1"/>
                </a:solidFill>
                <a:effectLst/>
                <a:latin typeface="+mn-lt"/>
                <a:ea typeface="+mn-ea"/>
                <a:cs typeface="+mn-cs"/>
              </a:rPr>
              <a:t> functions.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loop_until_changed</a:t>
            </a:r>
            <a:r>
              <a:rPr lang="en-US" sz="1200" kern="1200" dirty="0">
                <a:solidFill>
                  <a:schemeClr val="tx1"/>
                </a:solidFill>
                <a:effectLst/>
                <a:latin typeface="+mn-lt"/>
                <a:ea typeface="+mn-ea"/>
                <a:cs typeface="+mn-cs"/>
              </a:rPr>
              <a:t> function loops until it observes the value x as non-zero.</a:t>
            </a:r>
          </a:p>
          <a:p>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change function continually negates the value toggling all the bits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a:t>
            </a:r>
            <a:r>
              <a:rPr lang="en-US" sz="1200" kern="1200" baseline="0" dirty="0">
                <a:solidFill>
                  <a:schemeClr val="tx1"/>
                </a:solidFill>
                <a:effectLst/>
                <a:latin typeface="+mn-lt"/>
                <a:ea typeface="+mn-ea"/>
                <a:cs typeface="+mn-cs"/>
              </a:rPr>
              <a:t> there is one function setting the value from 0 to non-zero, and another checking for a non-zero value, we would expect that eventually the looping thread would notice a non-zero value.</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698397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we’d expect that eventually the looping function would see a non-zero value and exit – but it turns out this might not ever happen.</a:t>
            </a:r>
          </a:p>
          <a:p>
            <a:r>
              <a:rPr lang="en-US" sz="1200" kern="1200" dirty="0">
                <a:solidFill>
                  <a:schemeClr val="tx1"/>
                </a:solidFill>
                <a:effectLst/>
                <a:latin typeface="+mn-lt"/>
                <a:ea typeface="+mn-ea"/>
                <a:cs typeface="+mn-cs"/>
              </a:rPr>
              <a:t>The disassembly of the change function looks like this: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function starts by loading the value of x from memory into the EAX register.</a:t>
            </a:r>
          </a:p>
          <a:p>
            <a:r>
              <a:rPr lang="en-US" sz="1200" kern="1200" dirty="0">
                <a:solidFill>
                  <a:schemeClr val="tx1"/>
                </a:solidFill>
                <a:effectLst/>
                <a:latin typeface="+mn-lt"/>
                <a:ea typeface="+mn-ea"/>
                <a:cs typeface="+mn-cs"/>
              </a:rPr>
              <a:t>** Next it negates the value in the EAX register.</a:t>
            </a:r>
          </a:p>
          <a:p>
            <a:r>
              <a:rPr lang="en-US" sz="1200" kern="1200" dirty="0">
                <a:solidFill>
                  <a:schemeClr val="tx1"/>
                </a:solidFill>
                <a:effectLst/>
                <a:latin typeface="+mn-lt"/>
                <a:ea typeface="+mn-ea"/>
                <a:cs typeface="+mn-cs"/>
              </a:rPr>
              <a:t>** Finally the JMP statement continues the loop by jumping to the negation instruction.</a:t>
            </a:r>
          </a:p>
          <a:p>
            <a:r>
              <a:rPr lang="en-US" sz="1200" kern="1200" dirty="0">
                <a:solidFill>
                  <a:schemeClr val="tx1"/>
                </a:solidFill>
                <a:effectLst/>
                <a:latin typeface="+mn-lt"/>
                <a:ea typeface="+mn-ea"/>
                <a:cs typeface="+mn-cs"/>
              </a:rPr>
              <a:t>The compiler optimized the code such that the updated value, stored in the EAX register, is never copied back to the in-memory location of x meaning that the change is never made visible to other threads.</a:t>
            </a:r>
          </a:p>
          <a:p>
            <a:r>
              <a:rPr lang="en-US" sz="1200" kern="1200" dirty="0">
                <a:solidFill>
                  <a:schemeClr val="tx1"/>
                </a:solidFill>
                <a:effectLst/>
                <a:latin typeface="+mn-lt"/>
                <a:ea typeface="+mn-ea"/>
                <a:cs typeface="+mn-cs"/>
              </a:rPr>
              <a:t>This means that the looping function will never see the change and will loop forever.</a:t>
            </a:r>
          </a:p>
          <a:p>
            <a:r>
              <a:rPr lang="en-US" sz="1200" kern="1200" dirty="0">
                <a:solidFill>
                  <a:schemeClr val="tx1"/>
                </a:solidFill>
                <a:effectLst/>
                <a:latin typeface="+mn-lt"/>
                <a:ea typeface="+mn-ea"/>
                <a:cs typeface="+mn-cs"/>
              </a:rPr>
              <a:t>This is an example where the visibility error can be seen in the disassembly, but it is possible that even if the compiler had generated an instruction to copy the update value from the register back to the memory location that the change would still never be seen.</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5386892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compiler optimized the code such that the updated value, stored in the EAX register, is never copied back to the in-memory location of x meaning that the change is never made visible to other threads.</a:t>
            </a:r>
          </a:p>
          <a:p>
            <a:r>
              <a:rPr lang="en-US" sz="1200" kern="1200" dirty="0">
                <a:solidFill>
                  <a:schemeClr val="tx1"/>
                </a:solidFill>
                <a:effectLst/>
                <a:latin typeface="+mn-lt"/>
                <a:ea typeface="+mn-ea"/>
                <a:cs typeface="+mn-cs"/>
              </a:rPr>
              <a:t>This means that the looping function will never see the change and will loop forever.</a:t>
            </a:r>
          </a:p>
          <a:p>
            <a:r>
              <a:rPr lang="en-US" sz="1200" kern="1200" dirty="0">
                <a:solidFill>
                  <a:schemeClr val="tx1"/>
                </a:solidFill>
                <a:effectLst/>
                <a:latin typeface="+mn-lt"/>
                <a:ea typeface="+mn-ea"/>
                <a:cs typeface="+mn-cs"/>
              </a:rPr>
              <a:t>This is an example where the visibility error can be seen in the disassembly, but it is possible that even if the compiler had generated an instruction to copy the update value from the register back to the memory location that the change would still never be seen.</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1213607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Multi-core CPUs and multi-processor systems often have distinct CPU caches for each core or processor.  If each thread were running on a different core it is possible that the update would occur and be reflected in one cache but never flushed back to shared memory.  Or if it were flushed back to shared memory, the other cache might never reload the value from shared memory.</a:t>
            </a:r>
          </a:p>
          <a:p>
            <a:r>
              <a:rPr lang="en-US" sz="1200" kern="1200" dirty="0">
                <a:solidFill>
                  <a:schemeClr val="tx1"/>
                </a:solidFill>
                <a:effectLst/>
                <a:latin typeface="+mn-lt"/>
                <a:ea typeface="+mn-ea"/>
                <a:cs typeface="+mn-cs"/>
              </a:rPr>
              <a:t>It is perfectly valid for compilers to optimize in this way – and most of the time this is the behavior that you want.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1513008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writing multi-threaded code, you need to understand that changes to shared data might not be visible to other threads unless the code is changed to explicitly ensure that the changes are visible.</a:t>
            </a:r>
          </a:p>
          <a:p>
            <a:r>
              <a:rPr lang="en-US" sz="1200" kern="1200" dirty="0">
                <a:solidFill>
                  <a:schemeClr val="tx1"/>
                </a:solidFill>
                <a:effectLst/>
                <a:latin typeface="+mn-lt"/>
                <a:ea typeface="+mn-ea"/>
                <a:cs typeface="+mn-cs"/>
              </a:rPr>
              <a:t>And turns out, that C++ makes it very easy to do this.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37973761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Like in the race condition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we’ll simply change the variable x to be atomic.</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we know that this makes the updates atomic – but how does this solve the issue with updates being recognized by other threads?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758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Race conditions are errors seen when two or more threads or processes are executing and there is a specific order in which operations much occur for the program to operate correctly. </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3697595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Well –the atomic class handles this for us.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Accessing and updating the atomic value x is actually calling the load and store functions of the atomic class under the covers – the code is equivalent to this: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Notice the usage of </a:t>
            </a:r>
            <a:r>
              <a:rPr lang="en-US" sz="1200" kern="1200" dirty="0" err="1">
                <a:solidFill>
                  <a:schemeClr val="tx1"/>
                </a:solidFill>
                <a:effectLst/>
                <a:latin typeface="+mn-lt"/>
                <a:ea typeface="+mn-ea"/>
                <a:cs typeface="+mn-cs"/>
              </a:rPr>
              <a:t>memory_order</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memory_order_seq_cst</a:t>
            </a:r>
            <a:r>
              <a:rPr lang="en-US" sz="1200" kern="1200" dirty="0">
                <a:solidFill>
                  <a:schemeClr val="tx1"/>
                </a:solidFill>
                <a:effectLst/>
                <a:latin typeface="+mn-lt"/>
                <a:ea typeface="+mn-ea"/>
                <a:cs typeface="+mn-cs"/>
              </a:rPr>
              <a:t> – this ensures that all threads that access or update the atomic variable x are seeing the changes made by other threads.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2333683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Dead locks and live locks are a class of multi-threading error where, due to some condition, the program cannot progress.  In the case of a deadlock, the program has entered a state where it cannot progress and in the case of a live lock the program is in a state where it is still attempting to progress but is stuck.</a:t>
            </a:r>
          </a:p>
          <a:p>
            <a:r>
              <a:rPr lang="en-US" sz="1200" kern="1200" dirty="0">
                <a:solidFill>
                  <a:schemeClr val="tx1"/>
                </a:solidFill>
                <a:effectLst/>
                <a:latin typeface="+mn-lt"/>
                <a:ea typeface="+mn-ea"/>
                <a:cs typeface="+mn-cs"/>
              </a:rPr>
              <a:t>Deadlocks often involve two or more threads each attempting to gain exclusive access to two or more resources.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2774058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look at an example where we have two databases that can be used by an application.  Since we know that only one thread should be using a database at a time, we will use a </a:t>
            </a:r>
            <a:r>
              <a:rPr lang="en-US" sz="1200" kern="1200" dirty="0" err="1">
                <a:solidFill>
                  <a:schemeClr val="tx1"/>
                </a:solidFill>
                <a:effectLst/>
                <a:latin typeface="+mn-lt"/>
                <a:ea typeface="+mn-ea"/>
                <a:cs typeface="+mn-cs"/>
              </a:rPr>
              <a:t>mutex</a:t>
            </a:r>
            <a:r>
              <a:rPr lang="en-US" sz="1200" kern="1200" dirty="0">
                <a:solidFill>
                  <a:schemeClr val="tx1"/>
                </a:solidFill>
                <a:effectLst/>
                <a:latin typeface="+mn-lt"/>
                <a:ea typeface="+mn-ea"/>
                <a:cs typeface="+mn-cs"/>
              </a:rPr>
              <a:t> to provide exclusive access to the database.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two </a:t>
            </a:r>
            <a:r>
              <a:rPr lang="en-US" sz="1200" kern="1200" dirty="0" err="1">
                <a:solidFill>
                  <a:schemeClr val="tx1"/>
                </a:solidFill>
                <a:effectLst/>
                <a:latin typeface="+mn-lt"/>
                <a:ea typeface="+mn-ea"/>
                <a:cs typeface="+mn-cs"/>
              </a:rPr>
              <a:t>mutexs</a:t>
            </a:r>
            <a:r>
              <a:rPr lang="en-US" sz="1200" kern="1200" dirty="0">
                <a:solidFill>
                  <a:schemeClr val="tx1"/>
                </a:solidFill>
                <a:effectLst/>
                <a:latin typeface="+mn-lt"/>
                <a:ea typeface="+mn-ea"/>
                <a:cs typeface="+mn-cs"/>
              </a:rPr>
              <a:t> are for locking database 1 and 2, respectively.</a:t>
            </a:r>
          </a:p>
          <a:p>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simulate_db_usage</a:t>
            </a:r>
            <a:r>
              <a:rPr lang="en-US" sz="1200" kern="1200" dirty="0">
                <a:solidFill>
                  <a:schemeClr val="tx1"/>
                </a:solidFill>
                <a:effectLst/>
                <a:latin typeface="+mn-lt"/>
                <a:ea typeface="+mn-ea"/>
                <a:cs typeface="+mn-cs"/>
              </a:rPr>
              <a:t> function prints out a message indicating which thread is using the database and the query, which for our purposes will indicate the database name, and </a:t>
            </a:r>
          </a:p>
          <a:p>
            <a:r>
              <a:rPr lang="en-US" sz="1200" kern="1200" dirty="0">
                <a:solidFill>
                  <a:schemeClr val="tx1"/>
                </a:solidFill>
                <a:effectLst/>
                <a:latin typeface="+mn-lt"/>
                <a:ea typeface="+mn-ea"/>
                <a:cs typeface="+mn-cs"/>
              </a:rPr>
              <a:t>** then sleeps for 100 milliseconds to simulate usage.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1296036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we have a function that uses the databases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This function loops 10 times, </a:t>
            </a:r>
          </a:p>
          <a:p>
            <a:r>
              <a:rPr lang="en-US" sz="1200" kern="1200" dirty="0">
                <a:solidFill>
                  <a:schemeClr val="tx1"/>
                </a:solidFill>
                <a:effectLst/>
                <a:latin typeface="+mn-lt"/>
                <a:ea typeface="+mn-ea"/>
                <a:cs typeface="+mn-cs"/>
              </a:rPr>
              <a:t>** locks database 1, simulates usage, </a:t>
            </a:r>
          </a:p>
          <a:p>
            <a:r>
              <a:rPr lang="en-US" sz="1200" kern="1200" dirty="0">
                <a:solidFill>
                  <a:schemeClr val="tx1"/>
                </a:solidFill>
                <a:effectLst/>
                <a:latin typeface="+mn-lt"/>
                <a:ea typeface="+mn-ea"/>
                <a:cs typeface="+mn-cs"/>
              </a:rPr>
              <a:t>** then locks database 2 and simulates usage.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Notice that because the </a:t>
            </a:r>
            <a:r>
              <a:rPr lang="en-US" sz="1200" kern="1200" dirty="0" err="1">
                <a:solidFill>
                  <a:schemeClr val="tx1"/>
                </a:solidFill>
                <a:effectLst/>
                <a:latin typeface="+mn-lt"/>
                <a:ea typeface="+mn-ea"/>
                <a:cs typeface="+mn-cs"/>
              </a:rPr>
              <a:t>lock_guard</a:t>
            </a:r>
            <a:r>
              <a:rPr lang="en-US" sz="1200" kern="1200" dirty="0">
                <a:solidFill>
                  <a:schemeClr val="tx1"/>
                </a:solidFill>
                <a:effectLst/>
                <a:latin typeface="+mn-lt"/>
                <a:ea typeface="+mn-ea"/>
                <a:cs typeface="+mn-cs"/>
              </a:rPr>
              <a:t> type is used, the lock for database 1 is held until the loop ends, so eventually the locks for database 1 and 2 are being held at the same time.</a:t>
            </a:r>
          </a:p>
          <a:p>
            <a:r>
              <a:rPr lang="en-US" sz="1200" kern="1200" dirty="0">
                <a:solidFill>
                  <a:schemeClr val="tx1"/>
                </a:solidFill>
                <a:effectLst/>
                <a:latin typeface="+mn-lt"/>
                <a:ea typeface="+mn-ea"/>
                <a:cs typeface="+mn-cs"/>
              </a:rPr>
              <a:t>This function will work fine.  We could run it in a single thread or hundreds and it should be fine.  The lock for database 2 can’t be held unless the lock for database 1 is held – there is no deadlock here.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996430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Later on, though,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 new function is needed that also uses database 1 and 2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however this time the developer took the locks in the opposite order – locking database 2 first.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2330368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And now we have a problem.</a:t>
            </a:r>
          </a:p>
          <a:p>
            <a:r>
              <a:rPr lang="en-US" sz="1200" kern="1200" dirty="0">
                <a:solidFill>
                  <a:schemeClr val="tx1"/>
                </a:solidFill>
                <a:effectLst/>
                <a:latin typeface="+mn-lt"/>
                <a:ea typeface="+mn-ea"/>
                <a:cs typeface="+mn-cs"/>
              </a:rPr>
              <a:t>** It is possible that one thread will take the lock for database 1 </a:t>
            </a:r>
          </a:p>
          <a:p>
            <a:r>
              <a:rPr lang="en-US" sz="1200" kern="1200" dirty="0">
                <a:solidFill>
                  <a:schemeClr val="tx1"/>
                </a:solidFill>
                <a:effectLst/>
                <a:latin typeface="+mn-lt"/>
                <a:ea typeface="+mn-ea"/>
                <a:cs typeface="+mn-cs"/>
              </a:rPr>
              <a:t>** and another thread will take the lock for database 2.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that point we would have a deadlock.  Thread one is holding the lock on DB1 and needs to get the</a:t>
            </a:r>
            <a:r>
              <a:rPr lang="en-US" sz="1200" kern="1200" baseline="0" dirty="0">
                <a:solidFill>
                  <a:schemeClr val="tx1"/>
                </a:solidFill>
                <a:effectLst/>
                <a:latin typeface="+mn-lt"/>
                <a:ea typeface="+mn-ea"/>
                <a:cs typeface="+mn-cs"/>
              </a:rPr>
              <a:t> lock on DB2 before it can continue, but thread 2 won’t release the lock on DB2 until it can get the lock on DB1.</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program is deadlocked and will stay that way indefinitely.</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8948594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it comes to deadlocks, your best bet is to try and avoid them by taking locks in a consistent order or by writing code that avoids locking altogether.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But when locking is unavoidable and deadlocks are possible, one common solution is to attempt to take both locks at the same time, blocking until both are available.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2224273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 provides a function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std</a:t>
            </a:r>
            <a:r>
              <a:rPr lang="en-US" sz="1200" kern="1200" dirty="0">
                <a:solidFill>
                  <a:schemeClr val="tx1"/>
                </a:solidFill>
                <a:effectLst/>
                <a:latin typeface="+mn-lt"/>
                <a:ea typeface="+mn-ea"/>
                <a:cs typeface="+mn-cs"/>
              </a:rPr>
              <a:t>::lock that allows taking multiple locks at the same time, using a combination of locking and unlocking operations to avoid deadlocks by not holding locks until they are all available.  We can re-write our </a:t>
            </a:r>
            <a:r>
              <a:rPr lang="en-US" sz="1200" kern="1200" dirty="0" err="1">
                <a:solidFill>
                  <a:schemeClr val="tx1"/>
                </a:solidFill>
                <a:effectLst/>
                <a:latin typeface="+mn-lt"/>
                <a:ea typeface="+mn-ea"/>
                <a:cs typeface="+mn-cs"/>
              </a:rPr>
              <a:t>use_database</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use_database_reverse</a:t>
            </a:r>
            <a:r>
              <a:rPr lang="en-US" sz="1200" kern="1200" dirty="0">
                <a:solidFill>
                  <a:schemeClr val="tx1"/>
                </a:solidFill>
                <a:effectLst/>
                <a:latin typeface="+mn-lt"/>
                <a:ea typeface="+mn-ea"/>
                <a:cs typeface="+mn-cs"/>
              </a:rPr>
              <a:t> functions to use </a:t>
            </a:r>
            <a:r>
              <a:rPr lang="en-US" sz="1200" kern="1200" dirty="0" err="1">
                <a:solidFill>
                  <a:schemeClr val="tx1"/>
                </a:solidFill>
                <a:effectLst/>
                <a:latin typeface="+mn-lt"/>
                <a:ea typeface="+mn-ea"/>
                <a:cs typeface="+mn-cs"/>
              </a:rPr>
              <a:t>std</a:t>
            </a:r>
            <a:r>
              <a:rPr lang="en-US" sz="1200" kern="1200" dirty="0">
                <a:solidFill>
                  <a:schemeClr val="tx1"/>
                </a:solidFill>
                <a:effectLst/>
                <a:latin typeface="+mn-lt"/>
                <a:ea typeface="+mn-ea"/>
                <a:cs typeface="+mn-cs"/>
              </a:rPr>
              <a:t>::lock.</a:t>
            </a:r>
          </a:p>
          <a:p>
            <a:endParaRPr lang="en-US" dirty="0"/>
          </a:p>
          <a:p>
            <a:r>
              <a:rPr lang="en-US" sz="1200" kern="1200" dirty="0">
                <a:solidFill>
                  <a:schemeClr val="tx1"/>
                </a:solidFill>
                <a:effectLst/>
                <a:latin typeface="+mn-lt"/>
                <a:ea typeface="+mn-ea"/>
                <a:cs typeface="+mn-cs"/>
              </a:rPr>
              <a:t>Notice that since </a:t>
            </a:r>
            <a:r>
              <a:rPr lang="en-US" sz="1200" kern="1200" dirty="0" err="1">
                <a:solidFill>
                  <a:schemeClr val="tx1"/>
                </a:solidFill>
                <a:effectLst/>
                <a:latin typeface="+mn-lt"/>
                <a:ea typeface="+mn-ea"/>
                <a:cs typeface="+mn-cs"/>
              </a:rPr>
              <a:t>std</a:t>
            </a:r>
            <a:r>
              <a:rPr lang="en-US" sz="1200" kern="1200" dirty="0">
                <a:solidFill>
                  <a:schemeClr val="tx1"/>
                </a:solidFill>
                <a:effectLst/>
                <a:latin typeface="+mn-lt"/>
                <a:ea typeface="+mn-ea"/>
                <a:cs typeface="+mn-cs"/>
              </a:rPr>
              <a:t>::lock is a function and not an object, </a:t>
            </a:r>
          </a:p>
          <a:p>
            <a:r>
              <a:rPr lang="en-US" sz="1200" kern="1200" dirty="0">
                <a:solidFill>
                  <a:schemeClr val="tx1"/>
                </a:solidFill>
                <a:effectLst/>
                <a:latin typeface="+mn-lt"/>
                <a:ea typeface="+mn-ea"/>
                <a:cs typeface="+mn-cs"/>
              </a:rPr>
              <a:t>** we can’t rely on a destructor to release the locks for us so we need to call unlock manually.  You might recall, though, that this is not ideal because an exception in the database call will cause the locks to never be released.</a:t>
            </a:r>
          </a:p>
          <a:p>
            <a:r>
              <a:rPr lang="en-US" sz="1200" kern="1200" dirty="0">
                <a:solidFill>
                  <a:schemeClr val="tx1"/>
                </a:solidFill>
                <a:effectLst/>
                <a:latin typeface="+mn-lt"/>
                <a:ea typeface="+mn-ea"/>
                <a:cs typeface="+mn-cs"/>
              </a:rPr>
              <a:t>Unfortunately there is not a version of </a:t>
            </a:r>
            <a:r>
              <a:rPr lang="en-US" sz="1200" kern="1200" dirty="0" err="1">
                <a:solidFill>
                  <a:schemeClr val="tx1"/>
                </a:solidFill>
                <a:effectLst/>
                <a:latin typeface="+mn-lt"/>
                <a:ea typeface="+mn-ea"/>
                <a:cs typeface="+mn-cs"/>
              </a:rPr>
              <a:t>lock_guard</a:t>
            </a:r>
            <a:r>
              <a:rPr lang="en-US" sz="1200" kern="1200" dirty="0">
                <a:solidFill>
                  <a:schemeClr val="tx1"/>
                </a:solidFill>
                <a:effectLst/>
                <a:latin typeface="+mn-lt"/>
                <a:ea typeface="+mn-ea"/>
                <a:cs typeface="+mn-cs"/>
              </a:rPr>
              <a:t> that accepts multiple locks but that does not mean we are out of luck.</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7030553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After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lock has been called, locking both </a:t>
            </a:r>
            <a:r>
              <a:rPr lang="en-US" sz="1200" kern="1200" dirty="0" err="1">
                <a:solidFill>
                  <a:schemeClr val="tx1"/>
                </a:solidFill>
                <a:effectLst/>
                <a:latin typeface="+mn-lt"/>
                <a:ea typeface="+mn-ea"/>
                <a:cs typeface="+mn-cs"/>
              </a:rPr>
              <a:t>mutexes</a:t>
            </a:r>
            <a:r>
              <a:rPr lang="en-US" sz="1200" kern="1200" dirty="0">
                <a:solidFill>
                  <a:schemeClr val="tx1"/>
                </a:solidFill>
                <a:effectLst/>
                <a:latin typeface="+mn-lt"/>
                <a:ea typeface="+mn-ea"/>
                <a:cs typeface="+mn-cs"/>
              </a:rPr>
              <a:t> safely, we can transfer ownership of those locks to a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lock_guard</a:t>
            </a:r>
            <a:r>
              <a:rPr lang="en-US" sz="1200" kern="1200" dirty="0">
                <a:solidFill>
                  <a:schemeClr val="tx1"/>
                </a:solidFill>
                <a:effectLst/>
                <a:latin typeface="+mn-lt"/>
                <a:ea typeface="+mn-ea"/>
                <a:cs typeface="+mn-cs"/>
              </a:rPr>
              <a:t> object by providing the </a:t>
            </a:r>
            <a:r>
              <a:rPr lang="en-US" sz="1200" kern="1200" dirty="0" err="1">
                <a:solidFill>
                  <a:schemeClr val="tx1"/>
                </a:solidFill>
                <a:effectLst/>
                <a:latin typeface="+mn-lt"/>
                <a:ea typeface="+mn-ea"/>
                <a:cs typeface="+mn-cs"/>
              </a:rPr>
              <a:t>std</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adopt_lock</a:t>
            </a:r>
            <a:r>
              <a:rPr lang="en-US" sz="1200" kern="1200" dirty="0">
                <a:solidFill>
                  <a:schemeClr val="tx1"/>
                </a:solidFill>
                <a:effectLst/>
                <a:latin typeface="+mn-lt"/>
                <a:ea typeface="+mn-ea"/>
                <a:cs typeface="+mn-cs"/>
              </a:rPr>
              <a:t> parameter to the </a:t>
            </a:r>
            <a:r>
              <a:rPr lang="en-US" sz="1200" kern="1200" dirty="0" err="1">
                <a:solidFill>
                  <a:schemeClr val="tx1"/>
                </a:solidFill>
                <a:effectLst/>
                <a:latin typeface="+mn-lt"/>
                <a:ea typeface="+mn-ea"/>
                <a:cs typeface="+mn-cs"/>
              </a:rPr>
              <a:t>lock_guard</a:t>
            </a:r>
            <a:r>
              <a:rPr lang="en-US" sz="1200" kern="1200" dirty="0">
                <a:solidFill>
                  <a:schemeClr val="tx1"/>
                </a:solidFill>
                <a:effectLst/>
                <a:latin typeface="+mn-lt"/>
                <a:ea typeface="+mn-ea"/>
                <a:cs typeface="+mn-cs"/>
              </a:rPr>
              <a:t> constructor.  This tells the </a:t>
            </a:r>
            <a:r>
              <a:rPr lang="en-US" sz="1200" kern="1200" dirty="0" err="1">
                <a:solidFill>
                  <a:schemeClr val="tx1"/>
                </a:solidFill>
                <a:effectLst/>
                <a:latin typeface="+mn-lt"/>
                <a:ea typeface="+mn-ea"/>
                <a:cs typeface="+mn-cs"/>
              </a:rPr>
              <a:t>lock_guard</a:t>
            </a:r>
            <a:r>
              <a:rPr lang="en-US" sz="1200" kern="1200" dirty="0">
                <a:solidFill>
                  <a:schemeClr val="tx1"/>
                </a:solidFill>
                <a:effectLst/>
                <a:latin typeface="+mn-lt"/>
                <a:ea typeface="+mn-ea"/>
                <a:cs typeface="+mn-cs"/>
              </a:rPr>
              <a:t> object that the </a:t>
            </a:r>
            <a:r>
              <a:rPr lang="en-US" sz="1200" kern="1200" dirty="0" err="1">
                <a:solidFill>
                  <a:schemeClr val="tx1"/>
                </a:solidFill>
                <a:effectLst/>
                <a:latin typeface="+mn-lt"/>
                <a:ea typeface="+mn-ea"/>
                <a:cs typeface="+mn-cs"/>
              </a:rPr>
              <a:t>mutex</a:t>
            </a:r>
            <a:r>
              <a:rPr lang="en-US" sz="1200" kern="1200" dirty="0">
                <a:solidFill>
                  <a:schemeClr val="tx1"/>
                </a:solidFill>
                <a:effectLst/>
                <a:latin typeface="+mn-lt"/>
                <a:ea typeface="+mn-ea"/>
                <a:cs typeface="+mn-cs"/>
              </a:rPr>
              <a:t> is already locked and that it should be responsible for releasing it.</a:t>
            </a:r>
          </a:p>
          <a:p>
            <a:endParaRPr lang="en-US" dirty="0"/>
          </a:p>
          <a:p>
            <a:r>
              <a:rPr lang="en-US" sz="1200" kern="1200" dirty="0">
                <a:solidFill>
                  <a:schemeClr val="tx1"/>
                </a:solidFill>
                <a:effectLst/>
                <a:latin typeface="+mn-lt"/>
                <a:ea typeface="+mn-ea"/>
                <a:cs typeface="+mn-cs"/>
              </a:rPr>
              <a:t>Now you might be wondering what would happen if the </a:t>
            </a:r>
            <a:r>
              <a:rPr lang="en-US" sz="1200" kern="1200" dirty="0" err="1">
                <a:solidFill>
                  <a:schemeClr val="tx1"/>
                </a:solidFill>
                <a:effectLst/>
                <a:latin typeface="+mn-lt"/>
                <a:ea typeface="+mn-ea"/>
                <a:cs typeface="+mn-cs"/>
              </a:rPr>
              <a:t>lock_guard</a:t>
            </a:r>
            <a:r>
              <a:rPr lang="en-US" sz="1200" kern="1200" dirty="0">
                <a:solidFill>
                  <a:schemeClr val="tx1"/>
                </a:solidFill>
                <a:effectLst/>
                <a:latin typeface="+mn-lt"/>
                <a:ea typeface="+mn-ea"/>
                <a:cs typeface="+mn-cs"/>
              </a:rPr>
              <a:t> constructor threw an exception after </a:t>
            </a:r>
            <a:r>
              <a:rPr lang="en-US" sz="1200" kern="1200" dirty="0" err="1">
                <a:solidFill>
                  <a:schemeClr val="tx1"/>
                </a:solidFill>
                <a:effectLst/>
                <a:latin typeface="+mn-lt"/>
                <a:ea typeface="+mn-ea"/>
                <a:cs typeface="+mn-cs"/>
              </a:rPr>
              <a:t>std</a:t>
            </a:r>
            <a:r>
              <a:rPr lang="en-US" sz="1200" kern="1200" dirty="0">
                <a:solidFill>
                  <a:schemeClr val="tx1"/>
                </a:solidFill>
                <a:effectLst/>
                <a:latin typeface="+mn-lt"/>
                <a:ea typeface="+mn-ea"/>
                <a:cs typeface="+mn-cs"/>
              </a:rPr>
              <a:t>::lock returned but before both </a:t>
            </a:r>
            <a:r>
              <a:rPr lang="en-US" sz="1200" kern="1200" dirty="0" err="1">
                <a:solidFill>
                  <a:schemeClr val="tx1"/>
                </a:solidFill>
                <a:effectLst/>
                <a:latin typeface="+mn-lt"/>
                <a:ea typeface="+mn-ea"/>
                <a:cs typeface="+mn-cs"/>
              </a:rPr>
              <a:t>mutexes</a:t>
            </a:r>
            <a:r>
              <a:rPr lang="en-US" sz="1200" kern="1200" dirty="0">
                <a:solidFill>
                  <a:schemeClr val="tx1"/>
                </a:solidFill>
                <a:effectLst/>
                <a:latin typeface="+mn-lt"/>
                <a:ea typeface="+mn-ea"/>
                <a:cs typeface="+mn-cs"/>
              </a:rPr>
              <a:t> had been adopted?  Wouldn’t that mean that the locks would never be released because the </a:t>
            </a:r>
            <a:r>
              <a:rPr lang="en-US" sz="1200" kern="1200" dirty="0" err="1">
                <a:solidFill>
                  <a:schemeClr val="tx1"/>
                </a:solidFill>
                <a:effectLst/>
                <a:latin typeface="+mn-lt"/>
                <a:ea typeface="+mn-ea"/>
                <a:cs typeface="+mn-cs"/>
              </a:rPr>
              <a:t>lock_guard</a:t>
            </a:r>
            <a:r>
              <a:rPr lang="en-US" sz="1200" kern="1200" dirty="0">
                <a:solidFill>
                  <a:schemeClr val="tx1"/>
                </a:solidFill>
                <a:effectLst/>
                <a:latin typeface="+mn-lt"/>
                <a:ea typeface="+mn-ea"/>
                <a:cs typeface="+mn-cs"/>
              </a:rPr>
              <a:t> had not been fully constructed?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good news here – the </a:t>
            </a:r>
            <a:r>
              <a:rPr lang="en-US" sz="1200" kern="1200" dirty="0" err="1">
                <a:solidFill>
                  <a:schemeClr val="tx1"/>
                </a:solidFill>
                <a:effectLst/>
                <a:latin typeface="+mn-lt"/>
                <a:ea typeface="+mn-ea"/>
                <a:cs typeface="+mn-cs"/>
              </a:rPr>
              <a:t>lock_guard</a:t>
            </a:r>
            <a:r>
              <a:rPr lang="en-US" sz="1200" kern="1200" dirty="0">
                <a:solidFill>
                  <a:schemeClr val="tx1"/>
                </a:solidFill>
                <a:effectLst/>
                <a:latin typeface="+mn-lt"/>
                <a:ea typeface="+mn-ea"/>
                <a:cs typeface="+mn-cs"/>
              </a:rPr>
              <a:t> constructor has a no-throw guarantee when the </a:t>
            </a:r>
            <a:r>
              <a:rPr lang="en-US" sz="1200" kern="1200" dirty="0" err="1">
                <a:solidFill>
                  <a:schemeClr val="tx1"/>
                </a:solidFill>
                <a:effectLst/>
                <a:latin typeface="+mn-lt"/>
                <a:ea typeface="+mn-ea"/>
                <a:cs typeface="+mn-cs"/>
              </a:rPr>
              <a:t>adopt_lock</a:t>
            </a:r>
            <a:r>
              <a:rPr lang="en-US" sz="1200" kern="1200" dirty="0">
                <a:solidFill>
                  <a:schemeClr val="tx1"/>
                </a:solidFill>
                <a:effectLst/>
                <a:latin typeface="+mn-lt"/>
                <a:ea typeface="+mn-ea"/>
                <a:cs typeface="+mn-cs"/>
              </a:rPr>
              <a:t> argument is specified with a locked </a:t>
            </a:r>
            <a:r>
              <a:rPr lang="en-US" sz="1200" kern="1200" dirty="0" err="1">
                <a:solidFill>
                  <a:schemeClr val="tx1"/>
                </a:solidFill>
                <a:effectLst/>
                <a:latin typeface="+mn-lt"/>
                <a:ea typeface="+mn-ea"/>
                <a:cs typeface="+mn-cs"/>
              </a:rPr>
              <a:t>mutex</a:t>
            </a:r>
            <a:r>
              <a:rPr lang="en-US" sz="1200" kern="1200" dirty="0">
                <a:solidFill>
                  <a:schemeClr val="tx1"/>
                </a:solidFill>
                <a:effectLst/>
                <a:latin typeface="+mn-lt"/>
                <a:ea typeface="+mn-ea"/>
                <a:cs typeface="+mn-cs"/>
              </a:rPr>
              <a:t>.  Since we are providing locked </a:t>
            </a:r>
            <a:r>
              <a:rPr lang="en-US" sz="1200" kern="1200" dirty="0" err="1">
                <a:solidFill>
                  <a:schemeClr val="tx1"/>
                </a:solidFill>
                <a:effectLst/>
                <a:latin typeface="+mn-lt"/>
                <a:ea typeface="+mn-ea"/>
                <a:cs typeface="+mn-cs"/>
              </a:rPr>
              <a:t>mutexes</a:t>
            </a:r>
            <a:r>
              <a:rPr lang="en-US" sz="1200" kern="1200" dirty="0">
                <a:solidFill>
                  <a:schemeClr val="tx1"/>
                </a:solidFill>
                <a:effectLst/>
                <a:latin typeface="+mn-lt"/>
                <a:ea typeface="+mn-ea"/>
                <a:cs typeface="+mn-cs"/>
              </a:rPr>
              <a:t>, neither constructor can throw so C++ guarantees that the locks will be released appropriately.</a:t>
            </a:r>
          </a:p>
          <a:p>
            <a:r>
              <a:rPr lang="en-US" sz="1200" kern="1200" dirty="0">
                <a:solidFill>
                  <a:schemeClr val="tx1"/>
                </a:solidFill>
                <a:effectLst/>
                <a:latin typeface="+mn-lt"/>
                <a:ea typeface="+mn-ea"/>
                <a:cs typeface="+mn-cs"/>
              </a:rPr>
              <a:t>Now that we’ve seen an example of a deadlock, let’s look at its cousin, the </a:t>
            </a:r>
            <a:r>
              <a:rPr lang="en-US" sz="1200" kern="1200" dirty="0" err="1">
                <a:solidFill>
                  <a:schemeClr val="tx1"/>
                </a:solidFill>
                <a:effectLst/>
                <a:latin typeface="+mn-lt"/>
                <a:ea typeface="+mn-ea"/>
                <a:cs typeface="+mn-cs"/>
              </a:rPr>
              <a:t>livelock</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1892191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Live locks are similar to deadlocks in that they represent a state where the program is not making forward progress but hey differ from deadlocks in that the application is not actually stuck in a lock state.</a:t>
            </a:r>
          </a:p>
          <a:p>
            <a:r>
              <a:rPr lang="en-US" sz="1200" kern="1200" dirty="0">
                <a:solidFill>
                  <a:schemeClr val="tx1"/>
                </a:solidFill>
                <a:effectLst/>
                <a:latin typeface="+mn-lt"/>
                <a:ea typeface="+mn-ea"/>
                <a:cs typeface="+mn-cs"/>
              </a:rPr>
              <a:t>In fact, we don’t even need multiple threads or </a:t>
            </a:r>
            <a:r>
              <a:rPr lang="en-US" sz="1200" kern="1200" dirty="0" err="1">
                <a:solidFill>
                  <a:schemeClr val="tx1"/>
                </a:solidFill>
                <a:effectLst/>
                <a:latin typeface="+mn-lt"/>
                <a:ea typeface="+mn-ea"/>
                <a:cs typeface="+mn-cs"/>
              </a:rPr>
              <a:t>mutexes</a:t>
            </a:r>
            <a:r>
              <a:rPr lang="en-US" sz="1200" kern="1200" dirty="0">
                <a:solidFill>
                  <a:schemeClr val="tx1"/>
                </a:solidFill>
                <a:effectLst/>
                <a:latin typeface="+mn-lt"/>
                <a:ea typeface="+mn-ea"/>
                <a:cs typeface="+mn-cs"/>
              </a:rPr>
              <a:t> to see a live lock in action.</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569732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type of race condition is a torn read.</a:t>
            </a:r>
          </a:p>
          <a:p>
            <a:r>
              <a:rPr lang="en-US" sz="1200" kern="1200" dirty="0">
                <a:solidFill>
                  <a:schemeClr val="tx1"/>
                </a:solidFill>
                <a:effectLst/>
                <a:latin typeface="+mn-lt"/>
                <a:ea typeface="+mn-ea"/>
                <a:cs typeface="+mn-cs"/>
              </a:rPr>
              <a:t>Torn reads happen when a logical operation, such as setting a value, cannot be executed atomically and the value is read before it is in its final state.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36176978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see a </a:t>
            </a:r>
            <a:r>
              <a:rPr lang="en-US" sz="1200" kern="1200" dirty="0" err="1">
                <a:solidFill>
                  <a:schemeClr val="tx1"/>
                </a:solidFill>
                <a:effectLst/>
                <a:latin typeface="+mn-lt"/>
                <a:ea typeface="+mn-ea"/>
                <a:cs typeface="+mn-cs"/>
              </a:rPr>
              <a:t>livelock</a:t>
            </a:r>
            <a:r>
              <a:rPr lang="en-US" sz="1200" kern="1200" dirty="0">
                <a:solidFill>
                  <a:schemeClr val="tx1"/>
                </a:solidFill>
                <a:effectLst/>
                <a:latin typeface="+mn-lt"/>
                <a:ea typeface="+mn-ea"/>
                <a:cs typeface="+mn-cs"/>
              </a:rPr>
              <a:t> in action, let’s assume we have a class that represents a unit of work – we’ll call it a job.</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Jobs have a method called perform that return a Boolean indicating if the job was completed successfully.  In our mock job, that method prints an integer job ID.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To allow us to control whether a job succeeds or not, our mock job class accepts a Boolean as a constructor argument.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3693447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all we need for a </a:t>
            </a:r>
            <a:r>
              <a:rPr lang="en-US" sz="1200" kern="1200" dirty="0" err="1">
                <a:solidFill>
                  <a:schemeClr val="tx1"/>
                </a:solidFill>
                <a:effectLst/>
                <a:latin typeface="+mn-lt"/>
                <a:ea typeface="+mn-ea"/>
                <a:cs typeface="+mn-cs"/>
              </a:rPr>
              <a:t>livelock</a:t>
            </a:r>
            <a:r>
              <a:rPr lang="en-US" sz="1200" kern="1200" dirty="0">
                <a:solidFill>
                  <a:schemeClr val="tx1"/>
                </a:solidFill>
                <a:effectLst/>
                <a:latin typeface="+mn-lt"/>
                <a:ea typeface="+mn-ea"/>
                <a:cs typeface="+mn-cs"/>
              </a:rPr>
              <a:t> is a queue of these jobs and a loop that processes them until they succeed.</a:t>
            </a:r>
          </a:p>
          <a:p>
            <a:endParaRPr lang="en-US" dirty="0"/>
          </a:p>
          <a:p>
            <a:r>
              <a:rPr lang="en-US" sz="1200" kern="1200" dirty="0">
                <a:solidFill>
                  <a:schemeClr val="tx1"/>
                </a:solidFill>
                <a:effectLst/>
                <a:latin typeface="+mn-lt"/>
                <a:ea typeface="+mn-ea"/>
                <a:cs typeface="+mn-cs"/>
              </a:rPr>
              <a:t>** Here we can see we have a queue with 4 jobs.  </a:t>
            </a:r>
          </a:p>
          <a:p>
            <a:r>
              <a:rPr lang="en-US" sz="1200" kern="1200" dirty="0">
                <a:solidFill>
                  <a:schemeClr val="tx1"/>
                </a:solidFill>
                <a:effectLst/>
                <a:latin typeface="+mn-lt"/>
                <a:ea typeface="+mn-ea"/>
                <a:cs typeface="+mn-cs"/>
              </a:rPr>
              <a:t>** The third job is going to fail.</a:t>
            </a:r>
          </a:p>
          <a:p>
            <a:r>
              <a:rPr lang="en-US" sz="1200" kern="1200" dirty="0">
                <a:solidFill>
                  <a:schemeClr val="tx1"/>
                </a:solidFill>
                <a:effectLst/>
                <a:latin typeface="+mn-lt"/>
                <a:ea typeface="+mn-ea"/>
                <a:cs typeface="+mn-cs"/>
              </a:rPr>
              <a:t>While our queue still has jobs, </a:t>
            </a:r>
          </a:p>
          <a:p>
            <a:r>
              <a:rPr lang="en-US" sz="1200" kern="1200" dirty="0">
                <a:solidFill>
                  <a:schemeClr val="tx1"/>
                </a:solidFill>
                <a:effectLst/>
                <a:latin typeface="+mn-lt"/>
                <a:ea typeface="+mn-ea"/>
                <a:cs typeface="+mn-cs"/>
              </a:rPr>
              <a:t>** we look at the front job and perform it.  </a:t>
            </a:r>
          </a:p>
          <a:p>
            <a:r>
              <a:rPr lang="en-US" sz="1200" kern="1200" dirty="0">
                <a:solidFill>
                  <a:schemeClr val="tx1"/>
                </a:solidFill>
                <a:effectLst/>
                <a:latin typeface="+mn-lt"/>
                <a:ea typeface="+mn-ea"/>
                <a:cs typeface="+mn-cs"/>
              </a:rPr>
              <a:t>** If perform succeeds, we remove the job from the queue otherwise we loop again and try the job again.</a:t>
            </a:r>
          </a:p>
          <a:p>
            <a:r>
              <a:rPr lang="en-US" sz="1200" kern="1200" dirty="0">
                <a:solidFill>
                  <a:schemeClr val="tx1"/>
                </a:solidFill>
                <a:effectLst/>
                <a:latin typeface="+mn-lt"/>
                <a:ea typeface="+mn-ea"/>
                <a:cs typeface="+mn-cs"/>
              </a:rPr>
              <a:t>This ends up creating a </a:t>
            </a:r>
            <a:r>
              <a:rPr lang="en-US" sz="1200" kern="1200" dirty="0" err="1">
                <a:solidFill>
                  <a:schemeClr val="tx1"/>
                </a:solidFill>
                <a:effectLst/>
                <a:latin typeface="+mn-lt"/>
                <a:ea typeface="+mn-ea"/>
                <a:cs typeface="+mn-cs"/>
              </a:rPr>
              <a:t>livelock</a:t>
            </a:r>
            <a:r>
              <a:rPr lang="en-US" sz="1200" kern="1200" dirty="0">
                <a:solidFill>
                  <a:schemeClr val="tx1"/>
                </a:solidFill>
                <a:effectLst/>
                <a:latin typeface="+mn-lt"/>
                <a:ea typeface="+mn-ea"/>
                <a:cs typeface="+mn-cs"/>
              </a:rPr>
              <a:t> situation.  The first two jobs run and are removed from the queue, but the third will never succeed so it never is removed from the queue and will block the queue indefinitely.  Job 4, and any job that comes into the queue after it, will never be performed.</a:t>
            </a:r>
          </a:p>
          <a:p>
            <a:r>
              <a:rPr lang="en-US" sz="1200" kern="1200" dirty="0">
                <a:solidFill>
                  <a:schemeClr val="tx1"/>
                </a:solidFill>
                <a:effectLst/>
                <a:latin typeface="+mn-lt"/>
                <a:ea typeface="+mn-ea"/>
                <a:cs typeface="+mn-cs"/>
              </a:rPr>
              <a:t>The loop is always running, though, the application is not deadlocked, it is still doing everything it is supposed to do – it just isn’t making progress.  </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16385167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many ways to deal with this type of situation and the right thing to do will depend on your problem domain.</a:t>
            </a:r>
          </a:p>
          <a:p>
            <a:r>
              <a:rPr lang="en-US" sz="1200" kern="1200" dirty="0">
                <a:solidFill>
                  <a:schemeClr val="tx1"/>
                </a:solidFill>
                <a:effectLst/>
                <a:latin typeface="+mn-lt"/>
                <a:ea typeface="+mn-ea"/>
                <a:cs typeface="+mn-cs"/>
              </a:rPr>
              <a:t>** Perhaps it is OK to try the job once and remove it whether it passes or fails. </a:t>
            </a:r>
          </a:p>
          <a:p>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It might be better to only attempt the job a few times before abandoning it.  </a:t>
            </a:r>
          </a:p>
          <a:p>
            <a:r>
              <a:rPr lang="en-US" sz="1200" kern="1200" dirty="0">
                <a:solidFill>
                  <a:schemeClr val="tx1"/>
                </a:solidFill>
                <a:effectLst/>
                <a:latin typeface="+mn-lt"/>
                <a:ea typeface="+mn-ea"/>
                <a:cs typeface="+mn-cs"/>
              </a:rPr>
              <a:t>** Or maybe the job is not left at the front of the queue but moved to the back of the queue so that other jobs get a chance to run.  </a:t>
            </a:r>
          </a:p>
          <a:p>
            <a:r>
              <a:rPr lang="en-US" sz="1200" kern="1200" dirty="0">
                <a:solidFill>
                  <a:schemeClr val="tx1"/>
                </a:solidFill>
                <a:effectLst/>
                <a:latin typeface="+mn-lt"/>
                <a:ea typeface="+mn-ea"/>
                <a:cs typeface="+mn-cs"/>
              </a:rPr>
              <a:t>Perhaps something else entirely.</a:t>
            </a:r>
          </a:p>
          <a:p>
            <a:r>
              <a:rPr lang="en-US" sz="1200" kern="1200" dirty="0">
                <a:solidFill>
                  <a:schemeClr val="tx1"/>
                </a:solidFill>
                <a:effectLst/>
                <a:latin typeface="+mn-lt"/>
                <a:ea typeface="+mn-ea"/>
                <a:cs typeface="+mn-cs"/>
              </a:rPr>
              <a:t>It really depends on what the job is doing and how critical it is to the success of your application.</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42</a:t>
            </a:fld>
            <a:endParaRPr lang="en-US" dirty="0"/>
          </a:p>
        </p:txBody>
      </p:sp>
    </p:spTree>
    <p:extLst>
      <p:ext uri="{BB962C8B-B14F-4D97-AF65-F5344CB8AC3E}">
        <p14:creationId xmlns:p14="http://schemas.microsoft.com/office/powerpoint/2010/main" val="27702378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In this module we looked at several types of problems commonly seen when performing multi-threaded or concurrent programming.  </a:t>
            </a:r>
          </a:p>
          <a:p>
            <a:r>
              <a:rPr lang="en-US" sz="1200" kern="1200" dirty="0">
                <a:solidFill>
                  <a:schemeClr val="tx1"/>
                </a:solidFill>
                <a:effectLst/>
                <a:latin typeface="+mn-lt"/>
                <a:ea typeface="+mn-ea"/>
                <a:cs typeface="+mn-cs"/>
              </a:rPr>
              <a:t>** We also looked at how C++ features such as atomic types and </a:t>
            </a:r>
            <a:r>
              <a:rPr lang="en-US" sz="1200" kern="1200" dirty="0" err="1">
                <a:solidFill>
                  <a:schemeClr val="tx1"/>
                </a:solidFill>
                <a:effectLst/>
                <a:latin typeface="+mn-lt"/>
                <a:ea typeface="+mn-ea"/>
                <a:cs typeface="+mn-cs"/>
              </a:rPr>
              <a:t>mutexes</a:t>
            </a:r>
            <a:r>
              <a:rPr lang="en-US" sz="1200" kern="1200" dirty="0">
                <a:solidFill>
                  <a:schemeClr val="tx1"/>
                </a:solidFill>
                <a:effectLst/>
                <a:latin typeface="+mn-lt"/>
                <a:ea typeface="+mn-ea"/>
                <a:cs typeface="+mn-cs"/>
              </a:rPr>
              <a:t> can be used to prevent these errors.</a:t>
            </a:r>
          </a:p>
          <a:p>
            <a:r>
              <a:rPr lang="en-US" sz="1200" kern="1200" dirty="0">
                <a:solidFill>
                  <a:schemeClr val="tx1"/>
                </a:solidFill>
                <a:effectLst/>
                <a:latin typeface="+mn-lt"/>
                <a:ea typeface="+mn-ea"/>
                <a:cs typeface="+mn-cs"/>
              </a:rPr>
              <a:t>Throughout the rest of this course we will continue to dig deeper into the problems associated with concurrent programming and how language features and design considerations can address them.</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43</a:t>
            </a:fld>
            <a:endParaRPr lang="en-US" dirty="0"/>
          </a:p>
        </p:txBody>
      </p:sp>
    </p:spTree>
    <p:extLst>
      <p:ext uri="{BB962C8B-B14F-4D97-AF65-F5344CB8AC3E}">
        <p14:creationId xmlns:p14="http://schemas.microsoft.com/office/powerpoint/2010/main" val="259722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a:t>
            </a:r>
            <a:r>
              <a:rPr lang="en-US" sz="1200" kern="1200" baseline="0" dirty="0">
                <a:solidFill>
                  <a:schemeClr val="tx1"/>
                </a:solidFill>
                <a:effectLst/>
                <a:latin typeface="+mn-lt"/>
                <a:ea typeface="+mn-ea"/>
                <a:cs typeface="+mn-cs"/>
              </a:rPr>
              <a:t> </a:t>
            </a:r>
          </a:p>
          <a:p>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we have a 32 bit integer named atomic with an initial value of 0, and we have two functions</a:t>
            </a:r>
          </a:p>
          <a:p>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one of which continually toggles all the bits in the value </a:t>
            </a:r>
          </a:p>
          <a:p>
            <a:r>
              <a:rPr lang="en-US" sz="1200" kern="1200" dirty="0">
                <a:solidFill>
                  <a:schemeClr val="tx1"/>
                </a:solidFill>
                <a:effectLst/>
                <a:latin typeface="+mn-lt"/>
                <a:ea typeface="+mn-ea"/>
                <a:cs typeface="+mn-cs"/>
              </a:rPr>
              <a:t>** and another which prints the hex value of the integer.  </a:t>
            </a:r>
          </a:p>
          <a:p>
            <a:r>
              <a:rPr lang="en-US" sz="1200" kern="1200" dirty="0">
                <a:solidFill>
                  <a:schemeClr val="tx1"/>
                </a:solidFill>
                <a:effectLst/>
                <a:latin typeface="+mn-lt"/>
                <a:ea typeface="+mn-ea"/>
                <a:cs typeface="+mn-cs"/>
              </a:rPr>
              <a:t>These functions will be running concurrently on two separate threads.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752669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 my system this produces output like this: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Sometimes the value has no bits set, </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sometimes all the bits are set.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1724833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reason this works is that the act up updating the value is atomic.</a:t>
            </a:r>
          </a:p>
          <a:p>
            <a:endParaRPr lang="en-US" dirty="0"/>
          </a:p>
          <a:p>
            <a:r>
              <a:rPr lang="en-US" sz="1200" kern="1200" dirty="0">
                <a:solidFill>
                  <a:schemeClr val="tx1"/>
                </a:solidFill>
                <a:effectLst/>
                <a:latin typeface="+mn-lt"/>
                <a:ea typeface="+mn-ea"/>
                <a:cs typeface="+mn-cs"/>
              </a:rPr>
              <a:t>The disassembly makes this clear.  </a:t>
            </a:r>
          </a:p>
          <a:p>
            <a:r>
              <a:rPr lang="en-US" sz="1200" kern="1200" dirty="0">
                <a:solidFill>
                  <a:schemeClr val="tx1"/>
                </a:solidFill>
                <a:effectLst/>
                <a:latin typeface="+mn-lt"/>
                <a:ea typeface="+mn-ea"/>
                <a:cs typeface="+mn-cs"/>
              </a:rPr>
              <a:t>** The value is loaded from memory into the EAX register </a:t>
            </a:r>
          </a:p>
          <a:p>
            <a:r>
              <a:rPr lang="en-US" sz="1200" kern="1200" dirty="0">
                <a:solidFill>
                  <a:schemeClr val="tx1"/>
                </a:solidFill>
                <a:effectLst/>
                <a:latin typeface="+mn-lt"/>
                <a:ea typeface="+mn-ea"/>
                <a:cs typeface="+mn-cs"/>
              </a:rPr>
              <a:t>** and then the NOT instruction is executed.  </a:t>
            </a:r>
          </a:p>
          <a:p>
            <a:r>
              <a:rPr lang="en-US" sz="1200" kern="1200" dirty="0">
                <a:solidFill>
                  <a:schemeClr val="tx1"/>
                </a:solidFill>
                <a:effectLst/>
                <a:latin typeface="+mn-lt"/>
                <a:ea typeface="+mn-ea"/>
                <a:cs typeface="+mn-cs"/>
              </a:rPr>
              <a:t>** Finally the updated value is copied back to the memory location in a single, atomic, operation. The value can only ever have all the bits set or none of them.</a:t>
            </a:r>
          </a:p>
          <a:p>
            <a:r>
              <a:rPr lang="en-US" sz="1200" kern="1200" dirty="0">
                <a:solidFill>
                  <a:schemeClr val="tx1"/>
                </a:solidFill>
                <a:effectLst/>
                <a:latin typeface="+mn-lt"/>
                <a:ea typeface="+mn-ea"/>
                <a:cs typeface="+mn-cs"/>
              </a:rPr>
              <a:t>But what would happen if this were a 64 bit integer?  Probably the same thing, right?  Well … not necessarily.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2087267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change our type from __int32 to __int64 and see how the compiled code changes.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looks pretty different.  So what changed?  Well – I targeted the 32 bit x86 platform – this means that there are no 64 bit registers available so the generated code performs 64 bit math </a:t>
            </a:r>
          </a:p>
          <a:p>
            <a:r>
              <a:rPr lang="en-US" sz="1200" kern="1200" dirty="0">
                <a:solidFill>
                  <a:schemeClr val="tx1"/>
                </a:solidFill>
                <a:effectLst/>
                <a:latin typeface="+mn-lt"/>
                <a:ea typeface="+mn-ea"/>
                <a:cs typeface="+mn-cs"/>
              </a:rPr>
              <a:t>** by loading values into two registers, </a:t>
            </a:r>
          </a:p>
          <a:p>
            <a:r>
              <a:rPr lang="en-US" sz="1200" kern="1200" dirty="0">
                <a:solidFill>
                  <a:schemeClr val="tx1"/>
                </a:solidFill>
                <a:effectLst/>
                <a:latin typeface="+mn-lt"/>
                <a:ea typeface="+mn-ea"/>
                <a:cs typeface="+mn-cs"/>
              </a:rPr>
              <a:t>** performs the negations on those two registers and </a:t>
            </a:r>
          </a:p>
          <a:p>
            <a:r>
              <a:rPr lang="en-US" sz="1200" kern="1200" dirty="0">
                <a:solidFill>
                  <a:schemeClr val="tx1"/>
                </a:solidFill>
                <a:effectLst/>
                <a:latin typeface="+mn-lt"/>
                <a:ea typeface="+mn-ea"/>
                <a:cs typeface="+mn-cs"/>
              </a:rPr>
              <a:t>** then updates the memory locations using two MOV instructions.</a:t>
            </a:r>
          </a:p>
          <a:p>
            <a:r>
              <a:rPr lang="en-US" sz="1200" kern="1200" dirty="0">
                <a:solidFill>
                  <a:schemeClr val="tx1"/>
                </a:solidFill>
                <a:effectLst/>
                <a:latin typeface="+mn-lt"/>
                <a:ea typeface="+mn-ea"/>
                <a:cs typeface="+mn-cs"/>
              </a:rPr>
              <a:t>Since multiple instructions are needed to updated the single logical value, the act of updating is no longer atomic and this means we have a potential race condition.</a:t>
            </a:r>
          </a:p>
          <a:p>
            <a:r>
              <a:rPr lang="en-US" sz="1200" kern="1200" dirty="0">
                <a:solidFill>
                  <a:schemeClr val="tx1"/>
                </a:solidFill>
                <a:effectLst/>
                <a:latin typeface="+mn-lt"/>
                <a:ea typeface="+mn-ea"/>
                <a:cs typeface="+mn-cs"/>
              </a:rPr>
              <a:t>What if the print operation executes after the first MOV but before the second?</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3716567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Well – the print operation would see half of the new value and half of the old value.  In fact, we can see this happen by running this new code:</a:t>
            </a:r>
          </a:p>
          <a:p>
            <a:endParaRPr lang="en-US" dirty="0"/>
          </a:p>
          <a:p>
            <a:r>
              <a:rPr lang="en-US" sz="1200" kern="1200" dirty="0">
                <a:solidFill>
                  <a:schemeClr val="tx1"/>
                </a:solidFill>
                <a:effectLst/>
                <a:latin typeface="+mn-lt"/>
                <a:ea typeface="+mn-ea"/>
                <a:cs typeface="+mn-cs"/>
              </a:rPr>
              <a:t>**We start off with 0, like we expect, but then we see a problem.  </a:t>
            </a:r>
          </a:p>
          <a:p>
            <a:r>
              <a:rPr lang="en-US" sz="1200" kern="1200" dirty="0">
                <a:solidFill>
                  <a:schemeClr val="tx1"/>
                </a:solidFill>
                <a:effectLst/>
                <a:latin typeface="+mn-lt"/>
                <a:ea typeface="+mn-ea"/>
                <a:cs typeface="+mn-cs"/>
              </a:rPr>
              <a:t>** The high order 32 bits are all set, but the low order bits are all zero.  </a:t>
            </a:r>
          </a:p>
          <a:p>
            <a:r>
              <a:rPr lang="en-US" sz="1200" kern="1200" dirty="0">
                <a:solidFill>
                  <a:schemeClr val="tx1"/>
                </a:solidFill>
                <a:effectLst/>
                <a:latin typeface="+mn-lt"/>
                <a:ea typeface="+mn-ea"/>
                <a:cs typeface="+mn-cs"/>
              </a:rPr>
              <a:t>** Our operation, which we expected to be logically atomic, was in fact not executed atomically resulting in an unexpected value.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601961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4/4/2016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4/4/2016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t>Concurrent Programming Overview</a:t>
            </a:r>
          </a:p>
        </p:txBody>
      </p:sp>
      <p:sp>
        <p:nvSpPr>
          <p:cNvPr id="3" name="Subtitle 2"/>
          <p:cNvSpPr>
            <a:spLocks noGrp="1"/>
          </p:cNvSpPr>
          <p:nvPr>
            <p:ph type="subTitle" idx="1"/>
          </p:nvPr>
        </p:nvSpPr>
        <p:spPr/>
        <p:txBody>
          <a:bodyPr/>
          <a:lstStyle/>
          <a:p>
            <a:r>
              <a:rPr lang="en-US" dirty="0"/>
              <a:t>Concurrency Problems</a:t>
            </a:r>
          </a:p>
        </p:txBody>
      </p:sp>
    </p:spTree>
    <p:extLst>
      <p:ext uri="{BB962C8B-B14F-4D97-AF65-F5344CB8AC3E}">
        <p14:creationId xmlns:p14="http://schemas.microsoft.com/office/powerpoint/2010/main" val="428492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1524744" y="1542603"/>
            <a:ext cx="2902148" cy="1741289"/>
          </a:xfrm>
          <a:custGeom>
            <a:avLst/>
            <a:gdLst>
              <a:gd name="connsiteX0" fmla="*/ 0 w 2902148"/>
              <a:gd name="connsiteY0" fmla="*/ 0 h 1741289"/>
              <a:gd name="connsiteX1" fmla="*/ 2902148 w 2902148"/>
              <a:gd name="connsiteY1" fmla="*/ 0 h 1741289"/>
              <a:gd name="connsiteX2" fmla="*/ 2902148 w 2902148"/>
              <a:gd name="connsiteY2" fmla="*/ 1741289 h 1741289"/>
              <a:gd name="connsiteX3" fmla="*/ 0 w 2902148"/>
              <a:gd name="connsiteY3" fmla="*/ 1741289 h 1741289"/>
              <a:gd name="connsiteX4" fmla="*/ 0 w 2902148"/>
              <a:gd name="connsiteY4" fmla="*/ 0 h 174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148" h="1741289">
                <a:moveTo>
                  <a:pt x="0" y="0"/>
                </a:moveTo>
                <a:lnTo>
                  <a:pt x="2902148" y="0"/>
                </a:lnTo>
                <a:lnTo>
                  <a:pt x="2902148" y="1741289"/>
                </a:lnTo>
                <a:lnTo>
                  <a:pt x="0" y="174128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a:t>Data Updates</a:t>
            </a:r>
          </a:p>
        </p:txBody>
      </p:sp>
      <p:sp>
        <p:nvSpPr>
          <p:cNvPr id="5" name="Freeform 4"/>
          <p:cNvSpPr/>
          <p:nvPr/>
        </p:nvSpPr>
        <p:spPr>
          <a:xfrm>
            <a:off x="4717107" y="1542603"/>
            <a:ext cx="2902148" cy="1741289"/>
          </a:xfrm>
          <a:custGeom>
            <a:avLst/>
            <a:gdLst>
              <a:gd name="connsiteX0" fmla="*/ 0 w 2902148"/>
              <a:gd name="connsiteY0" fmla="*/ 0 h 1741289"/>
              <a:gd name="connsiteX1" fmla="*/ 2902148 w 2902148"/>
              <a:gd name="connsiteY1" fmla="*/ 0 h 1741289"/>
              <a:gd name="connsiteX2" fmla="*/ 2902148 w 2902148"/>
              <a:gd name="connsiteY2" fmla="*/ 1741289 h 1741289"/>
              <a:gd name="connsiteX3" fmla="*/ 0 w 2902148"/>
              <a:gd name="connsiteY3" fmla="*/ 1741289 h 1741289"/>
              <a:gd name="connsiteX4" fmla="*/ 0 w 2902148"/>
              <a:gd name="connsiteY4" fmla="*/ 0 h 174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148" h="1741289">
                <a:moveTo>
                  <a:pt x="0" y="0"/>
                </a:moveTo>
                <a:lnTo>
                  <a:pt x="2902148" y="0"/>
                </a:lnTo>
                <a:lnTo>
                  <a:pt x="2902148" y="1741289"/>
                </a:lnTo>
                <a:lnTo>
                  <a:pt x="0" y="174128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a:t>File Access</a:t>
            </a:r>
          </a:p>
        </p:txBody>
      </p:sp>
      <p:sp>
        <p:nvSpPr>
          <p:cNvPr id="6" name="Freeform 5"/>
          <p:cNvSpPr/>
          <p:nvPr/>
        </p:nvSpPr>
        <p:spPr>
          <a:xfrm>
            <a:off x="3120925" y="3574107"/>
            <a:ext cx="2902148" cy="1741289"/>
          </a:xfrm>
          <a:custGeom>
            <a:avLst/>
            <a:gdLst>
              <a:gd name="connsiteX0" fmla="*/ 0 w 2902148"/>
              <a:gd name="connsiteY0" fmla="*/ 0 h 1741289"/>
              <a:gd name="connsiteX1" fmla="*/ 2902148 w 2902148"/>
              <a:gd name="connsiteY1" fmla="*/ 0 h 1741289"/>
              <a:gd name="connsiteX2" fmla="*/ 2902148 w 2902148"/>
              <a:gd name="connsiteY2" fmla="*/ 1741289 h 1741289"/>
              <a:gd name="connsiteX3" fmla="*/ 0 w 2902148"/>
              <a:gd name="connsiteY3" fmla="*/ 1741289 h 1741289"/>
              <a:gd name="connsiteX4" fmla="*/ 0 w 2902148"/>
              <a:gd name="connsiteY4" fmla="*/ 0 h 174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148" h="1741289">
                <a:moveTo>
                  <a:pt x="0" y="0"/>
                </a:moveTo>
                <a:lnTo>
                  <a:pt x="2902148" y="0"/>
                </a:lnTo>
                <a:lnTo>
                  <a:pt x="2902148" y="1741289"/>
                </a:lnTo>
                <a:lnTo>
                  <a:pt x="0" y="174128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a:t>Data Structures</a:t>
            </a:r>
          </a:p>
        </p:txBody>
      </p:sp>
    </p:spTree>
    <p:extLst>
      <p:ext uri="{BB962C8B-B14F-4D97-AF65-F5344CB8AC3E}">
        <p14:creationId xmlns:p14="http://schemas.microsoft.com/office/powerpoint/2010/main" val="185336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9446" y="2743200"/>
            <a:ext cx="5181600" cy="375231"/>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static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__int64</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atomic;</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309446" y="2743200"/>
            <a:ext cx="5181600" cy="375231"/>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static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atomic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__int64</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atomic;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Up Arrow 4"/>
          <p:cNvSpPr/>
          <p:nvPr/>
        </p:nvSpPr>
        <p:spPr>
          <a:xfrm>
            <a:off x="4114800" y="311843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89758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456473"/>
            <a:ext cx="7696200" cy="2759602"/>
          </a:xfrm>
          <a:prstGeom prst="rect">
            <a:avLst/>
          </a:prstGeom>
        </p:spPr>
        <p:txBody>
          <a:bodyPr wrap="square">
            <a:spAutoFit/>
          </a:bodyPr>
          <a:lstStyle/>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00EA13B6  sub         esp,8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00EA13B9  call        _InterlockedOr64_ASM (0EA1320h)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00EA13BE  not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edx</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00EA13C0  not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eax</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00EA13C2  push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edx</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00EA13C3  push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eax</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00EA13C4  call        _InterlockedExchange64_ASM (0EA12F0h)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00EA13C9  add         esp,10h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00EA13CC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jmp</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update_function+6h (0EA13B6h)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Up Arrow 2"/>
          <p:cNvSpPr/>
          <p:nvPr/>
        </p:nvSpPr>
        <p:spPr>
          <a:xfrm rot="5400000">
            <a:off x="800100" y="1638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Up Arrow 3"/>
          <p:cNvSpPr/>
          <p:nvPr/>
        </p:nvSpPr>
        <p:spPr>
          <a:xfrm rot="5400000">
            <a:off x="800100" y="1943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800100" y="3162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64064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grpId="1"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1400" y="1676400"/>
            <a:ext cx="2286000" cy="3055965"/>
          </a:xfrm>
          <a:prstGeom prst="rect">
            <a:avLst/>
          </a:prstGeom>
        </p:spPr>
        <p:txBody>
          <a:bodyPr wrap="square">
            <a:spAutoFit/>
          </a:bodyPr>
          <a:lstStyle/>
          <a:p>
            <a:pPr>
              <a:lnSpc>
                <a:spcPct val="107000"/>
              </a:lnSpc>
            </a:pPr>
            <a:r>
              <a:rPr lang="en-US" dirty="0">
                <a:latin typeface="Consolas" panose="020B0609020204030204" pitchFamily="49" charset="0"/>
                <a:ea typeface="Calibri" panose="020F0502020204030204" pitchFamily="34" charset="0"/>
                <a:cs typeface="Times New Roman" panose="02020603050405020304" pitchFamily="18" charset="0"/>
              </a:rPr>
              <a:t>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latin typeface="Consolas" panose="020B0609020204030204" pitchFamily="49" charset="0"/>
                <a:ea typeface="Calibri" panose="020F0502020204030204" pitchFamily="34" charset="0"/>
                <a:cs typeface="Times New Roman" panose="02020603050405020304" pitchFamily="18" charset="0"/>
              </a:rPr>
              <a:t>ffffffffffffffff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latin typeface="Consolas" panose="020B0609020204030204" pitchFamily="49" charset="0"/>
                <a:ea typeface="Calibri" panose="020F0502020204030204" pitchFamily="34" charset="0"/>
                <a:cs typeface="Times New Roman" panose="02020603050405020304" pitchFamily="18" charset="0"/>
              </a:rPr>
              <a:t>ffffffffffffffff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onsolas" panose="020B0609020204030204" pitchFamily="49" charset="0"/>
                <a:ea typeface="Calibri" panose="020F0502020204030204" pitchFamily="34" charset="0"/>
                <a:cs typeface="Times New Roman" panose="02020603050405020304" pitchFamily="18" charset="0"/>
              </a:rPr>
              <a:t>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onsolas" panose="020B0609020204030204" pitchFamily="49" charset="0"/>
                <a:ea typeface="Calibri" panose="020F0502020204030204" pitchFamily="34" charset="0"/>
                <a:cs typeface="Times New Roman" panose="02020603050405020304" pitchFamily="18" charset="0"/>
              </a:rPr>
              <a:t>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latin typeface="Consolas" panose="020B0609020204030204" pitchFamily="49" charset="0"/>
                <a:ea typeface="Calibri" panose="020F0502020204030204" pitchFamily="34" charset="0"/>
                <a:cs typeface="Times New Roman" panose="02020603050405020304" pitchFamily="18" charset="0"/>
              </a:rPr>
              <a:t>ffffffffffffffff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latin typeface="Consolas" panose="020B0609020204030204" pitchFamily="49" charset="0"/>
                <a:ea typeface="Calibri" panose="020F0502020204030204" pitchFamily="34" charset="0"/>
                <a:cs typeface="Times New Roman" panose="02020603050405020304" pitchFamily="18" charset="0"/>
              </a:rPr>
              <a:t>ffffffffffffffff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latin typeface="Consolas" panose="020B0609020204030204" pitchFamily="49" charset="0"/>
                <a:ea typeface="Calibri" panose="020F0502020204030204" pitchFamily="34" charset="0"/>
                <a:cs typeface="Times New Roman" panose="02020603050405020304" pitchFamily="18" charset="0"/>
              </a:rPr>
              <a:t>ffffffffffffffff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onsolas" panose="020B0609020204030204" pitchFamily="49" charset="0"/>
                <a:ea typeface="Calibri" panose="020F0502020204030204" pitchFamily="34" charset="0"/>
                <a:cs typeface="Times New Roman" panose="02020603050405020304" pitchFamily="18" charset="0"/>
              </a:rPr>
              <a:t>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onsolas" panose="020B0609020204030204" pitchFamily="49" charset="0"/>
                <a:ea typeface="Calibri" panose="020F0502020204030204" pitchFamily="34" charset="0"/>
                <a:cs typeface="Times New Roman" panose="02020603050405020304" pitchFamily="18" charset="0"/>
              </a:rPr>
              <a:t>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255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4338" y="855546"/>
            <a:ext cx="3857146" cy="388696"/>
          </a:xfrm>
          <a:prstGeom prst="rect">
            <a:avLst/>
          </a:prstGeom>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static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vector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string</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shared;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600200" y="1617546"/>
            <a:ext cx="7010400" cy="3945054"/>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use_shared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 100;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stringstream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[37627] 1 calls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this_thread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get_id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calls"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shared.push_back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sstm.str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128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160110"/>
            <a:ext cx="6172200" cy="3945054"/>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main()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t1 =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use_shared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t2 =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use_shared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t1.join();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t2.join();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string</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output : shared)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output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7563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1905000"/>
            <a:ext cx="5638800" cy="3077766"/>
          </a:xfrm>
          <a:prstGeom prst="rect">
            <a:avLst/>
          </a:prstGeom>
        </p:spPr>
        <p:txBody>
          <a:bodyPr wrap="square">
            <a:spAutoFit/>
          </a:bodyPr>
          <a:lstStyle/>
          <a:p>
            <a:pPr marL="457200" lvl="0" indent="-457200">
              <a:spcBef>
                <a:spcPts val="1200"/>
              </a:spcBef>
              <a:buFont typeface="+mj-lt"/>
              <a:buAutoNum type="arabicPeriod"/>
            </a:pPr>
            <a:r>
              <a:rPr lang="en-US" sz="2400" dirty="0"/>
              <a:t>Check size of backing array</a:t>
            </a:r>
          </a:p>
          <a:p>
            <a:pPr marL="457200" lvl="0" indent="-457200">
              <a:spcBef>
                <a:spcPts val="1200"/>
              </a:spcBef>
              <a:buFont typeface="+mj-lt"/>
              <a:buAutoNum type="arabicPeriod"/>
            </a:pPr>
            <a:r>
              <a:rPr lang="en-US" sz="2400" dirty="0"/>
              <a:t>Allocate a new backing array</a:t>
            </a:r>
          </a:p>
          <a:p>
            <a:pPr marL="457200" lvl="0" indent="-457200">
              <a:spcBef>
                <a:spcPts val="1200"/>
              </a:spcBef>
              <a:buFont typeface="+mj-lt"/>
              <a:buAutoNum type="arabicPeriod"/>
            </a:pPr>
            <a:r>
              <a:rPr lang="en-US" sz="2400" dirty="0"/>
              <a:t>Copy items from smaller to larger array</a:t>
            </a:r>
          </a:p>
          <a:p>
            <a:pPr marL="457200" lvl="0" indent="-457200">
              <a:spcBef>
                <a:spcPts val="1200"/>
              </a:spcBef>
              <a:buFont typeface="+mj-lt"/>
              <a:buAutoNum type="arabicPeriod"/>
            </a:pPr>
            <a:r>
              <a:rPr lang="en-US" sz="2400" dirty="0"/>
              <a:t>Add new item to new array</a:t>
            </a:r>
          </a:p>
          <a:p>
            <a:pPr marL="457200" lvl="0" indent="-457200">
              <a:spcBef>
                <a:spcPts val="1200"/>
              </a:spcBef>
              <a:buFont typeface="+mj-lt"/>
              <a:buAutoNum type="arabicPeriod"/>
            </a:pPr>
            <a:r>
              <a:rPr lang="en-US" sz="2400" dirty="0"/>
              <a:t>Assign larger array to vector</a:t>
            </a:r>
          </a:p>
          <a:p>
            <a:pPr marL="457200" lvl="0" indent="-457200">
              <a:spcBef>
                <a:spcPts val="1200"/>
              </a:spcBef>
              <a:buFont typeface="+mj-lt"/>
              <a:buAutoNum type="arabicPeriod"/>
            </a:pPr>
            <a:r>
              <a:rPr lang="en-US" sz="2400" dirty="0"/>
              <a:t>Free the old array</a:t>
            </a:r>
          </a:p>
        </p:txBody>
      </p:sp>
    </p:spTree>
    <p:extLst>
      <p:ext uri="{BB962C8B-B14F-4D97-AF65-F5344CB8AC3E}">
        <p14:creationId xmlns:p14="http://schemas.microsoft.com/office/powerpoint/2010/main" val="194309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62000" y="1143000"/>
            <a:ext cx="3124200" cy="5391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tx1">
                    <a:lumMod val="75000"/>
                    <a:lumOff val="25000"/>
                  </a:schemeClr>
                </a:solidFill>
              </a:rPr>
              <a:t>Thread 1</a:t>
            </a:r>
          </a:p>
        </p:txBody>
      </p:sp>
      <p:sp>
        <p:nvSpPr>
          <p:cNvPr id="3" name="Content Placeholder 2"/>
          <p:cNvSpPr txBox="1">
            <a:spLocks/>
          </p:cNvSpPr>
          <p:nvPr/>
        </p:nvSpPr>
        <p:spPr>
          <a:xfrm>
            <a:off x="5334000" y="1143000"/>
            <a:ext cx="3124200" cy="5391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tx1">
                    <a:lumMod val="75000"/>
                    <a:lumOff val="25000"/>
                  </a:schemeClr>
                </a:solidFill>
              </a:rPr>
              <a:t>Thread 2</a:t>
            </a:r>
          </a:p>
        </p:txBody>
      </p:sp>
      <p:grpSp>
        <p:nvGrpSpPr>
          <p:cNvPr id="33" name="Group 32"/>
          <p:cNvGrpSpPr/>
          <p:nvPr/>
        </p:nvGrpSpPr>
        <p:grpSpPr>
          <a:xfrm>
            <a:off x="4170076" y="1828800"/>
            <a:ext cx="803846" cy="581026"/>
            <a:chOff x="4193794" y="1752600"/>
            <a:chExt cx="803846" cy="581026"/>
          </a:xfrm>
        </p:grpSpPr>
        <p:sp>
          <p:nvSpPr>
            <p:cNvPr id="29" name="Rectangle 28"/>
            <p:cNvSpPr/>
            <p:nvPr/>
          </p:nvSpPr>
          <p:spPr>
            <a:xfrm>
              <a:off x="4193794" y="17526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0" name="Rectangle 29"/>
            <p:cNvSpPr/>
            <p:nvPr/>
          </p:nvSpPr>
          <p:spPr>
            <a:xfrm>
              <a:off x="4400685" y="17526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1" name="Rectangle 30"/>
            <p:cNvSpPr/>
            <p:nvPr/>
          </p:nvSpPr>
          <p:spPr>
            <a:xfrm>
              <a:off x="4607576" y="175260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2" name="Rectangle 31"/>
            <p:cNvSpPr/>
            <p:nvPr/>
          </p:nvSpPr>
          <p:spPr>
            <a:xfrm>
              <a:off x="4814467" y="175260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54" name="Group 53"/>
          <p:cNvGrpSpPr/>
          <p:nvPr/>
        </p:nvGrpSpPr>
        <p:grpSpPr>
          <a:xfrm>
            <a:off x="1524000" y="2743197"/>
            <a:ext cx="1631410" cy="581026"/>
            <a:chOff x="1549170" y="2786748"/>
            <a:chExt cx="1631410" cy="581026"/>
          </a:xfrm>
        </p:grpSpPr>
        <p:sp>
          <p:nvSpPr>
            <p:cNvPr id="34" name="Rectangle 33"/>
            <p:cNvSpPr/>
            <p:nvPr/>
          </p:nvSpPr>
          <p:spPr>
            <a:xfrm>
              <a:off x="1549170" y="2786749"/>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5" name="Rectangle 34"/>
            <p:cNvSpPr/>
            <p:nvPr/>
          </p:nvSpPr>
          <p:spPr>
            <a:xfrm>
              <a:off x="1756061" y="2786748"/>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6" name="Rectangle 35"/>
            <p:cNvSpPr/>
            <p:nvPr/>
          </p:nvSpPr>
          <p:spPr>
            <a:xfrm>
              <a:off x="1962952" y="2786751"/>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7" name="Rectangle 36"/>
            <p:cNvSpPr/>
            <p:nvPr/>
          </p:nvSpPr>
          <p:spPr>
            <a:xfrm>
              <a:off x="2169843" y="2786750"/>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8" name="Rectangle 37"/>
            <p:cNvSpPr/>
            <p:nvPr/>
          </p:nvSpPr>
          <p:spPr>
            <a:xfrm>
              <a:off x="2376734" y="2786749"/>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9" name="Rectangle 38"/>
            <p:cNvSpPr/>
            <p:nvPr/>
          </p:nvSpPr>
          <p:spPr>
            <a:xfrm>
              <a:off x="2583625" y="2786748"/>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0" name="Rectangle 39"/>
            <p:cNvSpPr/>
            <p:nvPr/>
          </p:nvSpPr>
          <p:spPr>
            <a:xfrm>
              <a:off x="2790516" y="2786751"/>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1" name="Rectangle 40"/>
            <p:cNvSpPr/>
            <p:nvPr/>
          </p:nvSpPr>
          <p:spPr>
            <a:xfrm>
              <a:off x="2997407" y="2786750"/>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53" name="Group 52"/>
          <p:cNvGrpSpPr/>
          <p:nvPr/>
        </p:nvGrpSpPr>
        <p:grpSpPr>
          <a:xfrm>
            <a:off x="6019800" y="2786745"/>
            <a:ext cx="1631410" cy="581026"/>
            <a:chOff x="6019800" y="2786745"/>
            <a:chExt cx="1631410" cy="581026"/>
          </a:xfrm>
        </p:grpSpPr>
        <p:sp>
          <p:nvSpPr>
            <p:cNvPr id="44" name="Rectangle 43"/>
            <p:cNvSpPr/>
            <p:nvPr/>
          </p:nvSpPr>
          <p:spPr>
            <a:xfrm>
              <a:off x="6019800" y="2786746"/>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5" name="Rectangle 44"/>
            <p:cNvSpPr/>
            <p:nvPr/>
          </p:nvSpPr>
          <p:spPr>
            <a:xfrm>
              <a:off x="6226691" y="2786745"/>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6" name="Rectangle 45"/>
            <p:cNvSpPr/>
            <p:nvPr/>
          </p:nvSpPr>
          <p:spPr>
            <a:xfrm>
              <a:off x="6433582" y="2786748"/>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7" name="Rectangle 46"/>
            <p:cNvSpPr/>
            <p:nvPr/>
          </p:nvSpPr>
          <p:spPr>
            <a:xfrm>
              <a:off x="6640473" y="2786747"/>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8" name="Rectangle 47"/>
            <p:cNvSpPr/>
            <p:nvPr/>
          </p:nvSpPr>
          <p:spPr>
            <a:xfrm>
              <a:off x="6847364" y="2786746"/>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9" name="Rectangle 48"/>
            <p:cNvSpPr/>
            <p:nvPr/>
          </p:nvSpPr>
          <p:spPr>
            <a:xfrm>
              <a:off x="7054255" y="2786745"/>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0" name="Rectangle 49"/>
            <p:cNvSpPr/>
            <p:nvPr/>
          </p:nvSpPr>
          <p:spPr>
            <a:xfrm>
              <a:off x="7261146" y="2786748"/>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1" name="Rectangle 50"/>
            <p:cNvSpPr/>
            <p:nvPr/>
          </p:nvSpPr>
          <p:spPr>
            <a:xfrm>
              <a:off x="7468037" y="2786747"/>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55" name="Group 54"/>
          <p:cNvGrpSpPr/>
          <p:nvPr/>
        </p:nvGrpSpPr>
        <p:grpSpPr>
          <a:xfrm>
            <a:off x="1524000" y="2743200"/>
            <a:ext cx="1631410" cy="581026"/>
            <a:chOff x="1549170" y="2786748"/>
            <a:chExt cx="1631410" cy="581026"/>
          </a:xfrm>
        </p:grpSpPr>
        <p:sp>
          <p:nvSpPr>
            <p:cNvPr id="56" name="Rectangle 55"/>
            <p:cNvSpPr/>
            <p:nvPr/>
          </p:nvSpPr>
          <p:spPr>
            <a:xfrm>
              <a:off x="1549170" y="278674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7" name="Rectangle 56"/>
            <p:cNvSpPr/>
            <p:nvPr/>
          </p:nvSpPr>
          <p:spPr>
            <a:xfrm>
              <a:off x="1756061" y="278674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8" name="Rectangle 57"/>
            <p:cNvSpPr/>
            <p:nvPr/>
          </p:nvSpPr>
          <p:spPr>
            <a:xfrm>
              <a:off x="1962952" y="278675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9" name="Rectangle 58"/>
            <p:cNvSpPr/>
            <p:nvPr/>
          </p:nvSpPr>
          <p:spPr>
            <a:xfrm>
              <a:off x="2169843" y="278675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0" name="Rectangle 59"/>
            <p:cNvSpPr/>
            <p:nvPr/>
          </p:nvSpPr>
          <p:spPr>
            <a:xfrm>
              <a:off x="2376734" y="2786749"/>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1" name="Rectangle 60"/>
            <p:cNvSpPr/>
            <p:nvPr/>
          </p:nvSpPr>
          <p:spPr>
            <a:xfrm>
              <a:off x="2583625" y="2786748"/>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2" name="Rectangle 61"/>
            <p:cNvSpPr/>
            <p:nvPr/>
          </p:nvSpPr>
          <p:spPr>
            <a:xfrm>
              <a:off x="2790516" y="2786751"/>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3" name="Rectangle 62"/>
            <p:cNvSpPr/>
            <p:nvPr/>
          </p:nvSpPr>
          <p:spPr>
            <a:xfrm>
              <a:off x="2997407" y="2786750"/>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64" name="Group 63"/>
          <p:cNvGrpSpPr/>
          <p:nvPr/>
        </p:nvGrpSpPr>
        <p:grpSpPr>
          <a:xfrm>
            <a:off x="1524000" y="2743200"/>
            <a:ext cx="1631410" cy="581026"/>
            <a:chOff x="1549170" y="2786748"/>
            <a:chExt cx="1631410" cy="581026"/>
          </a:xfrm>
        </p:grpSpPr>
        <p:sp>
          <p:nvSpPr>
            <p:cNvPr id="65" name="Rectangle 64"/>
            <p:cNvSpPr/>
            <p:nvPr/>
          </p:nvSpPr>
          <p:spPr>
            <a:xfrm>
              <a:off x="1549170" y="278674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6" name="Rectangle 65"/>
            <p:cNvSpPr/>
            <p:nvPr/>
          </p:nvSpPr>
          <p:spPr>
            <a:xfrm>
              <a:off x="1756061" y="278674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7" name="Rectangle 66"/>
            <p:cNvSpPr/>
            <p:nvPr/>
          </p:nvSpPr>
          <p:spPr>
            <a:xfrm>
              <a:off x="1962952" y="278675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8" name="Rectangle 67"/>
            <p:cNvSpPr/>
            <p:nvPr/>
          </p:nvSpPr>
          <p:spPr>
            <a:xfrm>
              <a:off x="2169843" y="278675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9" name="Rectangle 68"/>
            <p:cNvSpPr/>
            <p:nvPr/>
          </p:nvSpPr>
          <p:spPr>
            <a:xfrm>
              <a:off x="2376734" y="2786749"/>
              <a:ext cx="183173" cy="581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0" name="Rectangle 69"/>
            <p:cNvSpPr/>
            <p:nvPr/>
          </p:nvSpPr>
          <p:spPr>
            <a:xfrm>
              <a:off x="2583625" y="2786748"/>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1" name="Rectangle 70"/>
            <p:cNvSpPr/>
            <p:nvPr/>
          </p:nvSpPr>
          <p:spPr>
            <a:xfrm>
              <a:off x="2790516" y="2786751"/>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2" name="Rectangle 71"/>
            <p:cNvSpPr/>
            <p:nvPr/>
          </p:nvSpPr>
          <p:spPr>
            <a:xfrm>
              <a:off x="2997407" y="2786750"/>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73" name="Group 72"/>
          <p:cNvGrpSpPr/>
          <p:nvPr/>
        </p:nvGrpSpPr>
        <p:grpSpPr>
          <a:xfrm>
            <a:off x="4170076" y="1828797"/>
            <a:ext cx="803846" cy="581026"/>
            <a:chOff x="4193794" y="1752600"/>
            <a:chExt cx="803846" cy="581026"/>
          </a:xfrm>
        </p:grpSpPr>
        <p:sp>
          <p:nvSpPr>
            <p:cNvPr id="74" name="Rectangle 73"/>
            <p:cNvSpPr/>
            <p:nvPr/>
          </p:nvSpPr>
          <p:spPr>
            <a:xfrm>
              <a:off x="4193794" y="1752601"/>
              <a:ext cx="183173" cy="58102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5" name="Rectangle 74"/>
            <p:cNvSpPr/>
            <p:nvPr/>
          </p:nvSpPr>
          <p:spPr>
            <a:xfrm>
              <a:off x="4400685" y="1752600"/>
              <a:ext cx="183173" cy="58102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6" name="Rectangle 75"/>
            <p:cNvSpPr/>
            <p:nvPr/>
          </p:nvSpPr>
          <p:spPr>
            <a:xfrm>
              <a:off x="4607576" y="1752603"/>
              <a:ext cx="183173" cy="58102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7" name="Rectangle 76"/>
            <p:cNvSpPr/>
            <p:nvPr/>
          </p:nvSpPr>
          <p:spPr>
            <a:xfrm>
              <a:off x="4814467" y="1752602"/>
              <a:ext cx="183173" cy="58102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spTree>
    <p:extLst>
      <p:ext uri="{BB962C8B-B14F-4D97-AF65-F5344CB8AC3E}">
        <p14:creationId xmlns:p14="http://schemas.microsoft.com/office/powerpoint/2010/main" val="425124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500"/>
                                        <p:tgtEl>
                                          <p:spTgt spid="55"/>
                                        </p:tgtEl>
                                      </p:cBhvr>
                                    </p:animEffect>
                                  </p:childTnLst>
                                </p:cTn>
                              </p:par>
                              <p:par>
                                <p:cTn id="21" presetID="10" presetClass="exit" presetSubtype="0" fill="hold" nodeType="withEffect">
                                  <p:stCondLst>
                                    <p:cond delay="0"/>
                                  </p:stCondLst>
                                  <p:childTnLst>
                                    <p:animEffect transition="out" filter="fade">
                                      <p:cBhvr>
                                        <p:cTn id="22" dur="500"/>
                                        <p:tgtEl>
                                          <p:spTgt spid="54"/>
                                        </p:tgtEl>
                                      </p:cBhvr>
                                    </p:animEffect>
                                    <p:set>
                                      <p:cBhvr>
                                        <p:cTn id="23" dur="1" fill="hold">
                                          <p:stCondLst>
                                            <p:cond delay="499"/>
                                          </p:stCondLst>
                                        </p:cTn>
                                        <p:tgtEl>
                                          <p:spTgt spid="5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par>
                                <p:cTn id="29" presetID="10" presetClass="exit" presetSubtype="0" fill="hold" nodeType="withEffect">
                                  <p:stCondLst>
                                    <p:cond delay="0"/>
                                  </p:stCondLst>
                                  <p:childTnLst>
                                    <p:animEffect transition="out" filter="fade">
                                      <p:cBhvr>
                                        <p:cTn id="30" dur="500"/>
                                        <p:tgtEl>
                                          <p:spTgt spid="55"/>
                                        </p:tgtEl>
                                      </p:cBhvr>
                                    </p:animEffect>
                                    <p:set>
                                      <p:cBhvr>
                                        <p:cTn id="31" dur="1" fill="hold">
                                          <p:stCondLst>
                                            <p:cond delay="499"/>
                                          </p:stCondLst>
                                        </p:cTn>
                                        <p:tgtEl>
                                          <p:spTgt spid="5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par>
                                <p:cTn id="37" presetID="10" presetClass="exit" presetSubtype="0" fill="hold" nodeType="withEffect">
                                  <p:stCondLst>
                                    <p:cond delay="0"/>
                                  </p:stCondLst>
                                  <p:childTnLst>
                                    <p:animEffect transition="out" filter="fade">
                                      <p:cBhvr>
                                        <p:cTn id="38" dur="500"/>
                                        <p:tgtEl>
                                          <p:spTgt spid="33"/>
                                        </p:tgtEl>
                                      </p:cBhvr>
                                    </p:animEffect>
                                    <p:set>
                                      <p:cBhvr>
                                        <p:cTn id="39"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62000" y="1143000"/>
            <a:ext cx="3124200" cy="5391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tx1">
                    <a:lumMod val="75000"/>
                    <a:lumOff val="25000"/>
                  </a:schemeClr>
                </a:solidFill>
              </a:rPr>
              <a:t>Thread 1</a:t>
            </a:r>
          </a:p>
        </p:txBody>
      </p:sp>
      <p:sp>
        <p:nvSpPr>
          <p:cNvPr id="3" name="Content Placeholder 2"/>
          <p:cNvSpPr txBox="1">
            <a:spLocks/>
          </p:cNvSpPr>
          <p:nvPr/>
        </p:nvSpPr>
        <p:spPr>
          <a:xfrm>
            <a:off x="5334000" y="1143000"/>
            <a:ext cx="3124200" cy="5391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tx1">
                    <a:lumMod val="75000"/>
                    <a:lumOff val="25000"/>
                  </a:schemeClr>
                </a:solidFill>
              </a:rPr>
              <a:t>Thread 2</a:t>
            </a:r>
          </a:p>
        </p:txBody>
      </p:sp>
      <p:grpSp>
        <p:nvGrpSpPr>
          <p:cNvPr id="4" name="Group 3"/>
          <p:cNvGrpSpPr/>
          <p:nvPr/>
        </p:nvGrpSpPr>
        <p:grpSpPr>
          <a:xfrm>
            <a:off x="4170076" y="1828800"/>
            <a:ext cx="803846" cy="581026"/>
            <a:chOff x="4193794" y="1752600"/>
            <a:chExt cx="803846" cy="581026"/>
          </a:xfrm>
        </p:grpSpPr>
        <p:sp>
          <p:nvSpPr>
            <p:cNvPr id="5" name="Rectangle 4"/>
            <p:cNvSpPr/>
            <p:nvPr/>
          </p:nvSpPr>
          <p:spPr>
            <a:xfrm>
              <a:off x="4193794" y="17526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 name="Rectangle 5"/>
            <p:cNvSpPr/>
            <p:nvPr/>
          </p:nvSpPr>
          <p:spPr>
            <a:xfrm>
              <a:off x="4400685" y="17526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4607576" y="175260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4814467" y="175260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9" name="Group 8"/>
          <p:cNvGrpSpPr/>
          <p:nvPr/>
        </p:nvGrpSpPr>
        <p:grpSpPr>
          <a:xfrm>
            <a:off x="1524000" y="2743197"/>
            <a:ext cx="1631410" cy="581026"/>
            <a:chOff x="1549170" y="2786748"/>
            <a:chExt cx="1631410" cy="581026"/>
          </a:xfrm>
        </p:grpSpPr>
        <p:sp>
          <p:nvSpPr>
            <p:cNvPr id="10" name="Rectangle 9"/>
            <p:cNvSpPr/>
            <p:nvPr/>
          </p:nvSpPr>
          <p:spPr>
            <a:xfrm>
              <a:off x="1549170" y="2786749"/>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1756061" y="2786748"/>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1962952" y="2786751"/>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2169843" y="2786750"/>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2376734" y="2786749"/>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2583625" y="2786748"/>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2790516" y="2786751"/>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2997407" y="2786750"/>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18" name="Group 17"/>
          <p:cNvGrpSpPr/>
          <p:nvPr/>
        </p:nvGrpSpPr>
        <p:grpSpPr>
          <a:xfrm>
            <a:off x="6019800" y="2786745"/>
            <a:ext cx="1631410" cy="581026"/>
            <a:chOff x="6019800" y="2786745"/>
            <a:chExt cx="1631410" cy="581026"/>
          </a:xfrm>
        </p:grpSpPr>
        <p:sp>
          <p:nvSpPr>
            <p:cNvPr id="19" name="Rectangle 18"/>
            <p:cNvSpPr/>
            <p:nvPr/>
          </p:nvSpPr>
          <p:spPr>
            <a:xfrm>
              <a:off x="6019800" y="2786746"/>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6226691" y="2786745"/>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6433582" y="2786748"/>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6640473" y="2786747"/>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6847364" y="2786746"/>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7054255" y="2786745"/>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7261146" y="2786748"/>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7468037" y="2786747"/>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27" name="Group 26"/>
          <p:cNvGrpSpPr/>
          <p:nvPr/>
        </p:nvGrpSpPr>
        <p:grpSpPr>
          <a:xfrm>
            <a:off x="1524000" y="2743200"/>
            <a:ext cx="1631410" cy="581026"/>
            <a:chOff x="1549170" y="2786748"/>
            <a:chExt cx="1631410" cy="581026"/>
          </a:xfrm>
        </p:grpSpPr>
        <p:sp>
          <p:nvSpPr>
            <p:cNvPr id="28" name="Rectangle 27"/>
            <p:cNvSpPr/>
            <p:nvPr/>
          </p:nvSpPr>
          <p:spPr>
            <a:xfrm>
              <a:off x="1549170" y="278674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1756061" y="278674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0" name="Rectangle 29"/>
            <p:cNvSpPr/>
            <p:nvPr/>
          </p:nvSpPr>
          <p:spPr>
            <a:xfrm>
              <a:off x="1962952" y="278675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1" name="Rectangle 30"/>
            <p:cNvSpPr/>
            <p:nvPr/>
          </p:nvSpPr>
          <p:spPr>
            <a:xfrm>
              <a:off x="2169843" y="278675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2" name="Rectangle 31"/>
            <p:cNvSpPr/>
            <p:nvPr/>
          </p:nvSpPr>
          <p:spPr>
            <a:xfrm>
              <a:off x="2376734" y="2786749"/>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3" name="Rectangle 32"/>
            <p:cNvSpPr/>
            <p:nvPr/>
          </p:nvSpPr>
          <p:spPr>
            <a:xfrm>
              <a:off x="2583625" y="2786748"/>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4" name="Rectangle 33"/>
            <p:cNvSpPr/>
            <p:nvPr/>
          </p:nvSpPr>
          <p:spPr>
            <a:xfrm>
              <a:off x="2790516" y="2786751"/>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5" name="Rectangle 34"/>
            <p:cNvSpPr/>
            <p:nvPr/>
          </p:nvSpPr>
          <p:spPr>
            <a:xfrm>
              <a:off x="2997407" y="2786750"/>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36" name="Group 35"/>
          <p:cNvGrpSpPr/>
          <p:nvPr/>
        </p:nvGrpSpPr>
        <p:grpSpPr>
          <a:xfrm>
            <a:off x="1524000" y="2743200"/>
            <a:ext cx="1631410" cy="581026"/>
            <a:chOff x="1549170" y="2786748"/>
            <a:chExt cx="1631410" cy="581026"/>
          </a:xfrm>
        </p:grpSpPr>
        <p:sp>
          <p:nvSpPr>
            <p:cNvPr id="37" name="Rectangle 36"/>
            <p:cNvSpPr/>
            <p:nvPr/>
          </p:nvSpPr>
          <p:spPr>
            <a:xfrm>
              <a:off x="1549170" y="278674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8" name="Rectangle 37"/>
            <p:cNvSpPr/>
            <p:nvPr/>
          </p:nvSpPr>
          <p:spPr>
            <a:xfrm>
              <a:off x="1756061" y="278674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9" name="Rectangle 38"/>
            <p:cNvSpPr/>
            <p:nvPr/>
          </p:nvSpPr>
          <p:spPr>
            <a:xfrm>
              <a:off x="1962952" y="278675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0" name="Rectangle 39"/>
            <p:cNvSpPr/>
            <p:nvPr/>
          </p:nvSpPr>
          <p:spPr>
            <a:xfrm>
              <a:off x="2169843" y="278675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1" name="Rectangle 40"/>
            <p:cNvSpPr/>
            <p:nvPr/>
          </p:nvSpPr>
          <p:spPr>
            <a:xfrm>
              <a:off x="2376734" y="2786749"/>
              <a:ext cx="183173" cy="5810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2" name="Rectangle 41"/>
            <p:cNvSpPr/>
            <p:nvPr/>
          </p:nvSpPr>
          <p:spPr>
            <a:xfrm>
              <a:off x="2583625" y="2786748"/>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3" name="Rectangle 42"/>
            <p:cNvSpPr/>
            <p:nvPr/>
          </p:nvSpPr>
          <p:spPr>
            <a:xfrm>
              <a:off x="2790516" y="2786751"/>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4" name="Rectangle 43"/>
            <p:cNvSpPr/>
            <p:nvPr/>
          </p:nvSpPr>
          <p:spPr>
            <a:xfrm>
              <a:off x="2997407" y="2786750"/>
              <a:ext cx="183173" cy="581023"/>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grpSp>
        <p:nvGrpSpPr>
          <p:cNvPr id="45" name="Group 44"/>
          <p:cNvGrpSpPr/>
          <p:nvPr/>
        </p:nvGrpSpPr>
        <p:grpSpPr>
          <a:xfrm>
            <a:off x="4170076" y="1828797"/>
            <a:ext cx="803846" cy="581026"/>
            <a:chOff x="4193794" y="1752600"/>
            <a:chExt cx="803846" cy="581026"/>
          </a:xfrm>
        </p:grpSpPr>
        <p:sp>
          <p:nvSpPr>
            <p:cNvPr id="46" name="Rectangle 45"/>
            <p:cNvSpPr/>
            <p:nvPr/>
          </p:nvSpPr>
          <p:spPr>
            <a:xfrm>
              <a:off x="4193794" y="1752601"/>
              <a:ext cx="183173" cy="58102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7" name="Rectangle 46"/>
            <p:cNvSpPr/>
            <p:nvPr/>
          </p:nvSpPr>
          <p:spPr>
            <a:xfrm>
              <a:off x="4400685" y="1752600"/>
              <a:ext cx="183173" cy="58102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8" name="Rectangle 47"/>
            <p:cNvSpPr/>
            <p:nvPr/>
          </p:nvSpPr>
          <p:spPr>
            <a:xfrm>
              <a:off x="4607576" y="1752603"/>
              <a:ext cx="183173" cy="58102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9" name="Rectangle 48"/>
            <p:cNvSpPr/>
            <p:nvPr/>
          </p:nvSpPr>
          <p:spPr>
            <a:xfrm>
              <a:off x="4814467" y="1752602"/>
              <a:ext cx="183173" cy="58102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grpSp>
    </p:spTree>
    <p:extLst>
      <p:ext uri="{BB962C8B-B14F-4D97-AF65-F5344CB8AC3E}">
        <p14:creationId xmlns:p14="http://schemas.microsoft.com/office/powerpoint/2010/main" val="2074092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1312746"/>
            <a:ext cx="7010400" cy="3945054"/>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use_shared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 100;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stringstream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[37627] 1 calls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this_thread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get_id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calls"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shared.push_back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sstm.str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Up Arrow 3"/>
          <p:cNvSpPr/>
          <p:nvPr/>
        </p:nvSpPr>
        <p:spPr>
          <a:xfrm rot="5400000">
            <a:off x="2095500" y="3314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2095500" y="4152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92191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Overview</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a:solidFill>
                  <a:schemeClr val="tx1">
                    <a:lumMod val="75000"/>
                    <a:lumOff val="25000"/>
                  </a:schemeClr>
                </a:solidFill>
              </a:rPr>
              <a:t>Race Conditions</a:t>
            </a:r>
          </a:p>
          <a:p>
            <a:pPr>
              <a:spcBef>
                <a:spcPts val="1200"/>
              </a:spcBef>
            </a:pPr>
            <a:r>
              <a:rPr lang="en-US" dirty="0">
                <a:solidFill>
                  <a:schemeClr val="tx1">
                    <a:lumMod val="75000"/>
                    <a:lumOff val="25000"/>
                  </a:schemeClr>
                </a:solidFill>
              </a:rPr>
              <a:t>Shared Data</a:t>
            </a:r>
          </a:p>
          <a:p>
            <a:pPr>
              <a:spcBef>
                <a:spcPts val="1200"/>
              </a:spcBef>
            </a:pPr>
            <a:r>
              <a:rPr lang="en-US" dirty="0">
                <a:solidFill>
                  <a:schemeClr val="tx1">
                    <a:lumMod val="75000"/>
                    <a:lumOff val="25000"/>
                  </a:schemeClr>
                </a:solidFill>
              </a:rPr>
              <a:t>Data Visibility</a:t>
            </a:r>
          </a:p>
          <a:p>
            <a:pPr>
              <a:spcBef>
                <a:spcPts val="1200"/>
              </a:spcBef>
            </a:pPr>
            <a:r>
              <a:rPr lang="en-US" dirty="0">
                <a:solidFill>
                  <a:schemeClr val="tx1">
                    <a:lumMod val="75000"/>
                    <a:lumOff val="25000"/>
                  </a:schemeClr>
                </a:solidFill>
              </a:rPr>
              <a:t>Deadlocks and </a:t>
            </a:r>
            <a:r>
              <a:rPr lang="en-US" dirty="0" err="1">
                <a:solidFill>
                  <a:schemeClr val="tx1">
                    <a:lumMod val="75000"/>
                    <a:lumOff val="25000"/>
                  </a:schemeClr>
                </a:solidFill>
              </a:rPr>
              <a:t>Livelocks</a:t>
            </a:r>
            <a:endParaRPr lang="en-US" dirty="0">
              <a:solidFill>
                <a:schemeClr val="tx1">
                  <a:lumMod val="75000"/>
                  <a:lumOff val="25000"/>
                </a:schemeClr>
              </a:solidFill>
            </a:endParaRPr>
          </a:p>
        </p:txBody>
      </p:sp>
    </p:spTree>
    <p:extLst>
      <p:ext uri="{BB962C8B-B14F-4D97-AF65-F5344CB8AC3E}">
        <p14:creationId xmlns:p14="http://schemas.microsoft.com/office/powerpoint/2010/main" val="297926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352800"/>
            <a:ext cx="7886700" cy="1209676"/>
          </a:xfrm>
        </p:spPr>
        <p:txBody>
          <a:bodyPr/>
          <a:lstStyle/>
          <a:p>
            <a:r>
              <a:rPr lang="en-US" dirty="0" err="1">
                <a:solidFill>
                  <a:schemeClr val="tx1">
                    <a:lumMod val="75000"/>
                    <a:lumOff val="25000"/>
                  </a:schemeClr>
                </a:solidFill>
              </a:rPr>
              <a:t>Mutex</a:t>
            </a:r>
            <a:endParaRPr lang="en-US" dirty="0">
              <a:solidFill>
                <a:schemeClr val="tx1">
                  <a:lumMod val="75000"/>
                  <a:lumOff val="25000"/>
                </a:schemeClr>
              </a:solidFill>
            </a:endParaRPr>
          </a:p>
        </p:txBody>
      </p:sp>
      <p:sp>
        <p:nvSpPr>
          <p:cNvPr id="3" name="Text Placeholder 2"/>
          <p:cNvSpPr txBox="1">
            <a:spLocks/>
          </p:cNvSpPr>
          <p:nvPr/>
        </p:nvSpPr>
        <p:spPr>
          <a:xfrm>
            <a:off x="623888" y="4589464"/>
            <a:ext cx="78867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An object that provides a single thread exclusive access to a shared resource.</a:t>
            </a:r>
          </a:p>
        </p:txBody>
      </p:sp>
    </p:spTree>
    <p:extLst>
      <p:ext uri="{BB962C8B-B14F-4D97-AF65-F5344CB8AC3E}">
        <p14:creationId xmlns:p14="http://schemas.microsoft.com/office/powerpoint/2010/main" val="341936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990600"/>
            <a:ext cx="3477234" cy="388696"/>
          </a:xfrm>
          <a:prstGeom prst="rect">
            <a:avLst/>
          </a:prstGeom>
        </p:spPr>
        <p:txBody>
          <a:bodyPr wrap="non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static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shared_mutex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828800" y="1676400"/>
            <a:ext cx="7086600" cy="4241418"/>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 100;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stringstream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[37627] 1 calls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this_thread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get_id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calls"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shared_mutex.lock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shared.push_back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sstm.str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shared_mutex.unlock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Up Arrow 3"/>
          <p:cNvSpPr/>
          <p:nvPr/>
        </p:nvSpPr>
        <p:spPr>
          <a:xfrm rot="5400000">
            <a:off x="1333500" y="91824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1790700" y="3924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1790700" y="4533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1790700" y="5143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25386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676872"/>
            <a:ext cx="7086600" cy="3352328"/>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 100;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stringstream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[37627] 1 calls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this_thread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get_id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calls"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lock_guard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lock(</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shared_mutex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shared.push_back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sstm.str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Up Arrow 2"/>
          <p:cNvSpPr/>
          <p:nvPr/>
        </p:nvSpPr>
        <p:spPr>
          <a:xfrm rot="5400000">
            <a:off x="1790700" y="3924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85821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352800"/>
            <a:ext cx="7886700" cy="1209676"/>
          </a:xfrm>
        </p:spPr>
        <p:txBody>
          <a:bodyPr/>
          <a:lstStyle/>
          <a:p>
            <a:r>
              <a:rPr lang="en-US" dirty="0">
                <a:solidFill>
                  <a:schemeClr val="tx1">
                    <a:lumMod val="75000"/>
                    <a:lumOff val="25000"/>
                  </a:schemeClr>
                </a:solidFill>
              </a:rPr>
              <a:t>Visibility Errors</a:t>
            </a:r>
          </a:p>
        </p:txBody>
      </p:sp>
      <p:sp>
        <p:nvSpPr>
          <p:cNvPr id="3" name="Text Placeholder 2"/>
          <p:cNvSpPr txBox="1">
            <a:spLocks/>
          </p:cNvSpPr>
          <p:nvPr/>
        </p:nvSpPr>
        <p:spPr>
          <a:xfrm>
            <a:off x="623888" y="4589464"/>
            <a:ext cx="78867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Concurrency errors where changes to shared data are not observed by other threads.</a:t>
            </a:r>
          </a:p>
        </p:txBody>
      </p:sp>
    </p:spTree>
    <p:extLst>
      <p:ext uri="{BB962C8B-B14F-4D97-AF65-F5344CB8AC3E}">
        <p14:creationId xmlns:p14="http://schemas.microsoft.com/office/powerpoint/2010/main" val="1246104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685800"/>
            <a:ext cx="4982308" cy="5426870"/>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static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x;</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loop_until_changed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x = 0;</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(x == 0)</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"looping..."</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change()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true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x = ~x;</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Up Arrow 2"/>
          <p:cNvSpPr/>
          <p:nvPr/>
        </p:nvSpPr>
        <p:spPr>
          <a:xfrm rot="5400000">
            <a:off x="2171700" y="571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Up Arrow 3"/>
          <p:cNvSpPr/>
          <p:nvPr/>
        </p:nvSpPr>
        <p:spPr>
          <a:xfrm rot="5400000">
            <a:off x="2171700" y="1181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2171700" y="3848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47709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grpId="1"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514600"/>
            <a:ext cx="6096000" cy="981423"/>
          </a:xfrm>
          <a:prstGeom prst="rect">
            <a:avLst/>
          </a:prstGeom>
        </p:spPr>
        <p:txBody>
          <a:bodyPr wrap="square">
            <a:spAutoFit/>
          </a:bodyPr>
          <a:lstStyle/>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000612F0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mov</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eax,dword</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ptr</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ds:[00064494h]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000612F5  not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eax</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000612F7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jmp</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change+5h (0612F5h)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Up Arrow 2"/>
          <p:cNvSpPr/>
          <p:nvPr/>
        </p:nvSpPr>
        <p:spPr>
          <a:xfrm rot="5400000">
            <a:off x="1790700" y="2400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Up Arrow 3"/>
          <p:cNvSpPr/>
          <p:nvPr/>
        </p:nvSpPr>
        <p:spPr>
          <a:xfrm rot="5400000">
            <a:off x="1790700" y="27432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1790700" y="3009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21909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grpId="1"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514600"/>
            <a:ext cx="6096000" cy="981423"/>
          </a:xfrm>
          <a:prstGeom prst="rect">
            <a:avLst/>
          </a:prstGeom>
        </p:spPr>
        <p:txBody>
          <a:bodyPr wrap="square">
            <a:spAutoFit/>
          </a:bodyPr>
          <a:lstStyle/>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000612F0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mov</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eax,dword</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ptr</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ds:[00064494h]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000612F5  not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eax</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000612F7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jmp</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change+5h (0612F5h)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9672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8000" y="1219200"/>
            <a:ext cx="1295400" cy="1752600"/>
            <a:chOff x="2133600" y="2057400"/>
            <a:chExt cx="1295400" cy="1752600"/>
          </a:xfrm>
        </p:grpSpPr>
        <p:sp>
          <p:nvSpPr>
            <p:cNvPr id="2" name="Rectangle 1"/>
            <p:cNvSpPr/>
            <p:nvPr/>
          </p:nvSpPr>
          <p:spPr>
            <a:xfrm>
              <a:off x="2133600" y="2057400"/>
              <a:ext cx="1295400"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CPU</a:t>
              </a:r>
            </a:p>
          </p:txBody>
        </p:sp>
        <p:sp>
          <p:nvSpPr>
            <p:cNvPr id="3" name="Rectangle 2"/>
            <p:cNvSpPr/>
            <p:nvPr/>
          </p:nvSpPr>
          <p:spPr>
            <a:xfrm>
              <a:off x="2133600" y="3352800"/>
              <a:ext cx="12954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CACHE</a:t>
              </a:r>
            </a:p>
          </p:txBody>
        </p:sp>
      </p:grpSp>
      <p:grpSp>
        <p:nvGrpSpPr>
          <p:cNvPr id="5" name="Group 4"/>
          <p:cNvGrpSpPr/>
          <p:nvPr/>
        </p:nvGrpSpPr>
        <p:grpSpPr>
          <a:xfrm>
            <a:off x="4838700" y="1219200"/>
            <a:ext cx="1295400" cy="1752600"/>
            <a:chOff x="2133600" y="2057400"/>
            <a:chExt cx="1295400" cy="1752600"/>
          </a:xfrm>
        </p:grpSpPr>
        <p:sp>
          <p:nvSpPr>
            <p:cNvPr id="6" name="Rectangle 5"/>
            <p:cNvSpPr/>
            <p:nvPr/>
          </p:nvSpPr>
          <p:spPr>
            <a:xfrm>
              <a:off x="2133600" y="2057400"/>
              <a:ext cx="1295400"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CPU</a:t>
              </a:r>
            </a:p>
          </p:txBody>
        </p:sp>
        <p:sp>
          <p:nvSpPr>
            <p:cNvPr id="7" name="Rectangle 6"/>
            <p:cNvSpPr/>
            <p:nvPr/>
          </p:nvSpPr>
          <p:spPr>
            <a:xfrm>
              <a:off x="2133600" y="3352800"/>
              <a:ext cx="12954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CACHE</a:t>
              </a:r>
            </a:p>
          </p:txBody>
        </p:sp>
      </p:grpSp>
      <p:sp>
        <p:nvSpPr>
          <p:cNvPr id="11" name="Rectangle 10"/>
          <p:cNvSpPr/>
          <p:nvPr/>
        </p:nvSpPr>
        <p:spPr>
          <a:xfrm>
            <a:off x="1524000" y="4114800"/>
            <a:ext cx="6096000" cy="1219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SHARED MEMORY</a:t>
            </a:r>
          </a:p>
        </p:txBody>
      </p:sp>
      <p:sp>
        <p:nvSpPr>
          <p:cNvPr id="12" name="Up-Down Arrow 11"/>
          <p:cNvSpPr/>
          <p:nvPr/>
        </p:nvSpPr>
        <p:spPr>
          <a:xfrm>
            <a:off x="3467100" y="3168162"/>
            <a:ext cx="457200" cy="762000"/>
          </a:xfrm>
          <a:prstGeom prst="upDown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Down Arrow 12"/>
          <p:cNvSpPr/>
          <p:nvPr/>
        </p:nvSpPr>
        <p:spPr>
          <a:xfrm>
            <a:off x="5257800" y="3171093"/>
            <a:ext cx="457200" cy="762000"/>
          </a:xfrm>
          <a:prstGeom prst="upDown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875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48000" y="1219200"/>
            <a:ext cx="1295400" cy="1752600"/>
            <a:chOff x="2133600" y="2057400"/>
            <a:chExt cx="1295400" cy="1752600"/>
          </a:xfrm>
        </p:grpSpPr>
        <p:sp>
          <p:nvSpPr>
            <p:cNvPr id="3" name="Rectangle 2"/>
            <p:cNvSpPr/>
            <p:nvPr/>
          </p:nvSpPr>
          <p:spPr>
            <a:xfrm>
              <a:off x="2133600" y="2057400"/>
              <a:ext cx="1295400"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CPU</a:t>
              </a:r>
            </a:p>
          </p:txBody>
        </p:sp>
        <p:sp>
          <p:nvSpPr>
            <p:cNvPr id="4" name="Rectangle 3"/>
            <p:cNvSpPr/>
            <p:nvPr/>
          </p:nvSpPr>
          <p:spPr>
            <a:xfrm>
              <a:off x="2133600" y="3352800"/>
              <a:ext cx="12954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CACHE</a:t>
              </a:r>
            </a:p>
          </p:txBody>
        </p:sp>
      </p:grpSp>
      <p:grpSp>
        <p:nvGrpSpPr>
          <p:cNvPr id="5" name="Group 4"/>
          <p:cNvGrpSpPr/>
          <p:nvPr/>
        </p:nvGrpSpPr>
        <p:grpSpPr>
          <a:xfrm>
            <a:off x="4838700" y="1219200"/>
            <a:ext cx="1295400" cy="1752600"/>
            <a:chOff x="2133600" y="2057400"/>
            <a:chExt cx="1295400" cy="1752600"/>
          </a:xfrm>
        </p:grpSpPr>
        <p:sp>
          <p:nvSpPr>
            <p:cNvPr id="6" name="Rectangle 5"/>
            <p:cNvSpPr/>
            <p:nvPr/>
          </p:nvSpPr>
          <p:spPr>
            <a:xfrm>
              <a:off x="2133600" y="2057400"/>
              <a:ext cx="1295400" cy="129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CPU</a:t>
              </a:r>
            </a:p>
          </p:txBody>
        </p:sp>
        <p:sp>
          <p:nvSpPr>
            <p:cNvPr id="7" name="Rectangle 6"/>
            <p:cNvSpPr/>
            <p:nvPr/>
          </p:nvSpPr>
          <p:spPr>
            <a:xfrm>
              <a:off x="2133600" y="3352800"/>
              <a:ext cx="12954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CACHE</a:t>
              </a:r>
            </a:p>
          </p:txBody>
        </p:sp>
      </p:grpSp>
      <p:sp>
        <p:nvSpPr>
          <p:cNvPr id="8" name="Rectangle 7"/>
          <p:cNvSpPr/>
          <p:nvPr/>
        </p:nvSpPr>
        <p:spPr>
          <a:xfrm>
            <a:off x="1524000" y="4114800"/>
            <a:ext cx="6096000" cy="1219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SHARED MEMORY</a:t>
            </a:r>
          </a:p>
        </p:txBody>
      </p:sp>
      <p:sp>
        <p:nvSpPr>
          <p:cNvPr id="9" name="Up-Down Arrow 8"/>
          <p:cNvSpPr/>
          <p:nvPr/>
        </p:nvSpPr>
        <p:spPr>
          <a:xfrm>
            <a:off x="3467100" y="3168162"/>
            <a:ext cx="457200" cy="762000"/>
          </a:xfrm>
          <a:prstGeom prst="upDown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Down Arrow 9"/>
          <p:cNvSpPr/>
          <p:nvPr/>
        </p:nvSpPr>
        <p:spPr>
          <a:xfrm>
            <a:off x="5257800" y="3171093"/>
            <a:ext cx="457200" cy="762000"/>
          </a:xfrm>
          <a:prstGeom prst="upDown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quot;No&quot; Symbol 10"/>
          <p:cNvSpPr/>
          <p:nvPr/>
        </p:nvSpPr>
        <p:spPr>
          <a:xfrm>
            <a:off x="4991100" y="3030415"/>
            <a:ext cx="1028700" cy="1028700"/>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96009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0" y="2858628"/>
            <a:ext cx="3124200" cy="375231"/>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static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x;</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3352800" y="2877923"/>
            <a:ext cx="3124200" cy="375231"/>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static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atomic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x;</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Up Arrow 3"/>
          <p:cNvSpPr/>
          <p:nvPr/>
        </p:nvSpPr>
        <p:spPr>
          <a:xfrm>
            <a:off x="4495800" y="32766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4884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xit" presetSubtype="0" fill="hold" grpId="0" nodeType="withEffect">
                                  <p:stCondLst>
                                    <p:cond delay="0"/>
                                  </p:stCondLst>
                                  <p:childTnLst>
                                    <p:animEffect transition="out" filter="fade">
                                      <p:cBhvr>
                                        <p:cTn id="12" dur="500"/>
                                        <p:tgtEl>
                                          <p:spTgt spid="2"/>
                                        </p:tgtEl>
                                      </p:cBhvr>
                                    </p:animEffect>
                                    <p:set>
                                      <p:cBhvr>
                                        <p:cTn id="1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352800"/>
            <a:ext cx="7886700" cy="1209676"/>
          </a:xfrm>
        </p:spPr>
        <p:txBody>
          <a:bodyPr/>
          <a:lstStyle/>
          <a:p>
            <a:r>
              <a:rPr lang="en-US" dirty="0">
                <a:solidFill>
                  <a:schemeClr val="tx1">
                    <a:lumMod val="85000"/>
                    <a:lumOff val="15000"/>
                  </a:schemeClr>
                </a:solidFill>
              </a:rPr>
              <a:t>Race Conditions	</a:t>
            </a:r>
          </a:p>
        </p:txBody>
      </p:sp>
      <p:sp>
        <p:nvSpPr>
          <p:cNvPr id="3" name="Text Placeholder 2"/>
          <p:cNvSpPr txBox="1">
            <a:spLocks/>
          </p:cNvSpPr>
          <p:nvPr/>
        </p:nvSpPr>
        <p:spPr>
          <a:xfrm>
            <a:off x="623888" y="4589464"/>
            <a:ext cx="78867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When two or more threads require operations to execute in a specific order to succeed.</a:t>
            </a:r>
          </a:p>
        </p:txBody>
      </p:sp>
    </p:spTree>
    <p:extLst>
      <p:ext uri="{BB962C8B-B14F-4D97-AF65-F5344CB8AC3E}">
        <p14:creationId xmlns:p14="http://schemas.microsoft.com/office/powerpoint/2010/main" val="3721805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685800"/>
            <a:ext cx="7696200" cy="5130507"/>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loop_until_changed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(0 ==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x.load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memory_order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4F4F"/>
                </a:solidFill>
                <a:latin typeface="Consolas" panose="020B0609020204030204" pitchFamily="49" charset="0"/>
                <a:ea typeface="Times New Roman" panose="02020603050405020304" pitchFamily="18" charset="0"/>
                <a:cs typeface="Times New Roman" panose="02020603050405020304" pitchFamily="18" charset="0"/>
              </a:rPr>
              <a:t>memory_order_seq_cst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"looping..."</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change()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true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x.store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x.load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memory_order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4F4F"/>
                </a:solidFill>
                <a:latin typeface="Consolas" panose="020B0609020204030204" pitchFamily="49" charset="0"/>
                <a:ea typeface="Times New Roman" panose="02020603050405020304" pitchFamily="18" charset="0"/>
                <a:cs typeface="Times New Roman" panose="02020603050405020304" pitchFamily="18" charset="0"/>
              </a:rPr>
              <a:t>memory_order_seq_cst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memory_order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2F4F4F"/>
                </a:solidFill>
                <a:latin typeface="Consolas" panose="020B0609020204030204" pitchFamily="49" charset="0"/>
                <a:ea typeface="Times New Roman" panose="02020603050405020304" pitchFamily="18" charset="0"/>
                <a:cs typeface="Times New Roman" panose="02020603050405020304" pitchFamily="18" charset="0"/>
              </a:rPr>
              <a:t>memory_order_seq_cst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Up Arrow 3"/>
          <p:cNvSpPr/>
          <p:nvPr/>
        </p:nvSpPr>
        <p:spPr>
          <a:xfrm>
            <a:off x="3505200" y="16002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1790700" y="4152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a:off x="3200400" y="48768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a:off x="7162800" y="16764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a:off x="5867400" y="5143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47144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352800"/>
            <a:ext cx="7886700" cy="1209676"/>
          </a:xfrm>
        </p:spPr>
        <p:txBody>
          <a:bodyPr/>
          <a:lstStyle/>
          <a:p>
            <a:r>
              <a:rPr lang="en-US" dirty="0">
                <a:solidFill>
                  <a:schemeClr val="tx1">
                    <a:lumMod val="75000"/>
                    <a:lumOff val="25000"/>
                  </a:schemeClr>
                </a:solidFill>
              </a:rPr>
              <a:t>Deadlock Errors</a:t>
            </a:r>
          </a:p>
        </p:txBody>
      </p:sp>
      <p:sp>
        <p:nvSpPr>
          <p:cNvPr id="3" name="Text Placeholder 2"/>
          <p:cNvSpPr txBox="1">
            <a:spLocks/>
          </p:cNvSpPr>
          <p:nvPr/>
        </p:nvSpPr>
        <p:spPr>
          <a:xfrm>
            <a:off x="623888" y="4589464"/>
            <a:ext cx="78867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Two (or more) threads are blocked waiting on the other thread(s) to complete.</a:t>
            </a:r>
          </a:p>
        </p:txBody>
      </p:sp>
    </p:spTree>
    <p:extLst>
      <p:ext uri="{BB962C8B-B14F-4D97-AF65-F5344CB8AC3E}">
        <p14:creationId xmlns:p14="http://schemas.microsoft.com/office/powerpoint/2010/main" val="1236049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447800"/>
            <a:ext cx="7620000" cy="305596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static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db1_mutex;</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static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db2_mutex;</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simulate_db_usage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string</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query</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this_thread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get_id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query</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chrono</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milliseconds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dura</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(100);</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this_thread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sleep_for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dura</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Up Arrow 2"/>
          <p:cNvSpPr/>
          <p:nvPr/>
        </p:nvSpPr>
        <p:spPr>
          <a:xfrm rot="5400000">
            <a:off x="876300" y="1485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Up Arrow 3"/>
          <p:cNvSpPr/>
          <p:nvPr/>
        </p:nvSpPr>
        <p:spPr>
          <a:xfrm rot="5400000">
            <a:off x="876300" y="2247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1333500" y="3467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06904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grpId="1"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600200"/>
            <a:ext cx="6248400" cy="3352328"/>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use_database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 10;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lock_guard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db1_lock(db1_mutex);</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simulate_db_usage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"DB1"</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lock_guard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db2_lock(db2_mutex);</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simulate_db_usage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"DB2"</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Up Arrow 2"/>
          <p:cNvSpPr/>
          <p:nvPr/>
        </p:nvSpPr>
        <p:spPr>
          <a:xfrm rot="5400000">
            <a:off x="1790700" y="1503485"/>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Up Arrow 3"/>
          <p:cNvSpPr/>
          <p:nvPr/>
        </p:nvSpPr>
        <p:spPr>
          <a:xfrm rot="5400000">
            <a:off x="2781300" y="2705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2781300" y="361926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38465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grpId="1"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600672"/>
            <a:ext cx="6248400" cy="3352328"/>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use_database_reverse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 10;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lock_guard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db2_lock(db2_mutex);</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simulate_db_usage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"DB2"</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lock_guard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db1_lock(db1_mutex);</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simulate_db_usage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"DB1"</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Up Arrow 2"/>
          <p:cNvSpPr/>
          <p:nvPr/>
        </p:nvSpPr>
        <p:spPr>
          <a:xfrm rot="5400000">
            <a:off x="1790700" y="1503485"/>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Up Arrow 3"/>
          <p:cNvSpPr/>
          <p:nvPr/>
        </p:nvSpPr>
        <p:spPr>
          <a:xfrm rot="5400000">
            <a:off x="2781300" y="2705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10550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grpId="1"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62000" y="1143000"/>
            <a:ext cx="3124200" cy="5391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tx1">
                    <a:lumMod val="75000"/>
                    <a:lumOff val="25000"/>
                  </a:schemeClr>
                </a:solidFill>
              </a:rPr>
              <a:t>Thread 1</a:t>
            </a:r>
          </a:p>
        </p:txBody>
      </p:sp>
      <p:sp>
        <p:nvSpPr>
          <p:cNvPr id="3" name="Content Placeholder 2"/>
          <p:cNvSpPr txBox="1">
            <a:spLocks/>
          </p:cNvSpPr>
          <p:nvPr/>
        </p:nvSpPr>
        <p:spPr>
          <a:xfrm>
            <a:off x="5334000" y="1143000"/>
            <a:ext cx="3124200" cy="5391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tx1">
                    <a:lumMod val="75000"/>
                    <a:lumOff val="25000"/>
                  </a:schemeClr>
                </a:solidFill>
              </a:rPr>
              <a:t>Thread 2</a:t>
            </a:r>
          </a:p>
        </p:txBody>
      </p:sp>
      <p:sp>
        <p:nvSpPr>
          <p:cNvPr id="4" name="Flowchart: Magnetic Disk 3"/>
          <p:cNvSpPr/>
          <p:nvPr/>
        </p:nvSpPr>
        <p:spPr>
          <a:xfrm>
            <a:off x="1714500" y="2057400"/>
            <a:ext cx="1219200" cy="1828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DB1</a:t>
            </a:r>
          </a:p>
        </p:txBody>
      </p:sp>
      <p:sp>
        <p:nvSpPr>
          <p:cNvPr id="5" name="Flowchart: Magnetic Disk 4"/>
          <p:cNvSpPr/>
          <p:nvPr/>
        </p:nvSpPr>
        <p:spPr>
          <a:xfrm>
            <a:off x="6286500" y="2057400"/>
            <a:ext cx="1219200" cy="1828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DB2</a:t>
            </a:r>
          </a:p>
        </p:txBody>
      </p:sp>
    </p:spTree>
    <p:extLst>
      <p:ext uri="{BB962C8B-B14F-4D97-AF65-F5344CB8AC3E}">
        <p14:creationId xmlns:p14="http://schemas.microsoft.com/office/powerpoint/2010/main" val="347480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62000" y="1143000"/>
            <a:ext cx="3124200" cy="5391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tx1">
                    <a:lumMod val="75000"/>
                    <a:lumOff val="25000"/>
                  </a:schemeClr>
                </a:solidFill>
              </a:rPr>
              <a:t>Thread 1</a:t>
            </a:r>
          </a:p>
        </p:txBody>
      </p:sp>
      <p:sp>
        <p:nvSpPr>
          <p:cNvPr id="3" name="Content Placeholder 2"/>
          <p:cNvSpPr txBox="1">
            <a:spLocks/>
          </p:cNvSpPr>
          <p:nvPr/>
        </p:nvSpPr>
        <p:spPr>
          <a:xfrm>
            <a:off x="5334000" y="1143000"/>
            <a:ext cx="3124200" cy="5391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tx1">
                    <a:lumMod val="75000"/>
                    <a:lumOff val="25000"/>
                  </a:schemeClr>
                </a:solidFill>
              </a:rPr>
              <a:t>Thread 2</a:t>
            </a:r>
          </a:p>
        </p:txBody>
      </p:sp>
      <p:grpSp>
        <p:nvGrpSpPr>
          <p:cNvPr id="6" name="Group 5"/>
          <p:cNvGrpSpPr/>
          <p:nvPr/>
        </p:nvGrpSpPr>
        <p:grpSpPr>
          <a:xfrm>
            <a:off x="863111" y="2057400"/>
            <a:ext cx="2921977" cy="1828800"/>
            <a:chOff x="990600" y="2057400"/>
            <a:chExt cx="2921977" cy="1828800"/>
          </a:xfrm>
        </p:grpSpPr>
        <p:sp>
          <p:nvSpPr>
            <p:cNvPr id="4" name="Flowchart: Magnetic Disk 3"/>
            <p:cNvSpPr/>
            <p:nvPr/>
          </p:nvSpPr>
          <p:spPr>
            <a:xfrm>
              <a:off x="990600" y="2057400"/>
              <a:ext cx="1219200" cy="1828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DB1</a:t>
              </a:r>
            </a:p>
          </p:txBody>
        </p:sp>
        <p:sp>
          <p:nvSpPr>
            <p:cNvPr id="5" name="Flowchart: Magnetic Disk 4"/>
            <p:cNvSpPr/>
            <p:nvPr/>
          </p:nvSpPr>
          <p:spPr>
            <a:xfrm>
              <a:off x="2693377" y="2057400"/>
              <a:ext cx="1219200" cy="1828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DB2</a:t>
              </a:r>
            </a:p>
          </p:txBody>
        </p:sp>
      </p:grpSp>
    </p:spTree>
    <p:extLst>
      <p:ext uri="{BB962C8B-B14F-4D97-AF65-F5344CB8AC3E}">
        <p14:creationId xmlns:p14="http://schemas.microsoft.com/office/powerpoint/2010/main" val="388636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1532673"/>
            <a:ext cx="5486400" cy="3945054"/>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use_database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 10;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::lock(db1_mutex, db2_mutex);</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simulate_db_usage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"DB1"</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simulate_db_usage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"DB2"</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db1_mutex.unlock();</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db2_mutex.unlock();</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Up Arrow 2"/>
          <p:cNvSpPr/>
          <p:nvPr/>
        </p:nvSpPr>
        <p:spPr>
          <a:xfrm rot="5400000">
            <a:off x="3238500" y="2628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Up Arrow 3"/>
          <p:cNvSpPr/>
          <p:nvPr/>
        </p:nvSpPr>
        <p:spPr>
          <a:xfrm rot="5400000">
            <a:off x="3247292" y="4076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28775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grpId="1"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295400"/>
            <a:ext cx="7772400" cy="3648691"/>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use_database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 10;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::lock(db1_mutex, db2_mutex);</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lock_guard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lock1(db1_mutex,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adopt_lock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lock_guard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err="1">
                <a:solidFill>
                  <a:srgbClr val="2B91AF"/>
                </a:solidFill>
                <a:latin typeface="Consolas" panose="020B0609020204030204" pitchFamily="49" charset="0"/>
                <a:ea typeface="Times New Roman" panose="02020603050405020304" pitchFamily="18" charset="0"/>
                <a:cs typeface="Times New Roman" panose="02020603050405020304" pitchFamily="18" charset="0"/>
              </a:rPr>
              <a:t>mutex</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lock2(db2_mutex,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adopt_lock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simulate_db_usage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"DB1"</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simulate_db_usage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"DB2"</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Up Arrow 6"/>
          <p:cNvSpPr/>
          <p:nvPr/>
        </p:nvSpPr>
        <p:spPr>
          <a:xfrm rot="5400000">
            <a:off x="1638300" y="2400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638300" y="2705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6525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xit" presetSubtype="0" fill="hold" grpId="1"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352800"/>
            <a:ext cx="7886700" cy="1209676"/>
          </a:xfrm>
        </p:spPr>
        <p:txBody>
          <a:bodyPr/>
          <a:lstStyle/>
          <a:p>
            <a:r>
              <a:rPr lang="en-US" dirty="0" err="1">
                <a:solidFill>
                  <a:schemeClr val="tx1">
                    <a:lumMod val="75000"/>
                    <a:lumOff val="25000"/>
                  </a:schemeClr>
                </a:solidFill>
              </a:rPr>
              <a:t>Livelock</a:t>
            </a:r>
            <a:r>
              <a:rPr lang="en-US" dirty="0">
                <a:solidFill>
                  <a:schemeClr val="tx1">
                    <a:lumMod val="75000"/>
                    <a:lumOff val="25000"/>
                  </a:schemeClr>
                </a:solidFill>
              </a:rPr>
              <a:t> Errors</a:t>
            </a:r>
          </a:p>
        </p:txBody>
      </p:sp>
      <p:sp>
        <p:nvSpPr>
          <p:cNvPr id="3" name="Text Placeholder 2"/>
          <p:cNvSpPr txBox="1">
            <a:spLocks/>
          </p:cNvSpPr>
          <p:nvPr/>
        </p:nvSpPr>
        <p:spPr>
          <a:xfrm>
            <a:off x="623888" y="4589464"/>
            <a:ext cx="78867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process or thread is in a state where it cannot make progress despite still being in a running state.</a:t>
            </a:r>
          </a:p>
        </p:txBody>
      </p:sp>
    </p:spTree>
    <p:extLst>
      <p:ext uri="{BB962C8B-B14F-4D97-AF65-F5344CB8AC3E}">
        <p14:creationId xmlns:p14="http://schemas.microsoft.com/office/powerpoint/2010/main" val="244210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352800"/>
            <a:ext cx="7886700" cy="1209676"/>
          </a:xfrm>
        </p:spPr>
        <p:txBody>
          <a:bodyPr/>
          <a:lstStyle/>
          <a:p>
            <a:r>
              <a:rPr lang="en-US" dirty="0">
                <a:solidFill>
                  <a:schemeClr val="tx1">
                    <a:lumMod val="85000"/>
                    <a:lumOff val="15000"/>
                  </a:schemeClr>
                </a:solidFill>
              </a:rPr>
              <a:t>Torn Reads</a:t>
            </a:r>
          </a:p>
        </p:txBody>
      </p:sp>
      <p:sp>
        <p:nvSpPr>
          <p:cNvPr id="3" name="Text Placeholder 2"/>
          <p:cNvSpPr txBox="1">
            <a:spLocks/>
          </p:cNvSpPr>
          <p:nvPr/>
        </p:nvSpPr>
        <p:spPr>
          <a:xfrm>
            <a:off x="623888" y="4589464"/>
            <a:ext cx="78867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Error condition caused by non-atomic assignments and reads.</a:t>
            </a:r>
          </a:p>
        </p:txBody>
      </p:sp>
    </p:spTree>
    <p:extLst>
      <p:ext uri="{BB962C8B-B14F-4D97-AF65-F5344CB8AC3E}">
        <p14:creationId xmlns:p14="http://schemas.microsoft.com/office/powerpoint/2010/main" val="3708720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381000"/>
            <a:ext cx="6553200" cy="5426870"/>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class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job</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bool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success;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id;</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public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job(</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808080"/>
                </a:solidFill>
                <a:latin typeface="Consolas" panose="020B0609020204030204" pitchFamily="49" charset="0"/>
                <a:ea typeface="Times New Roman" panose="02020603050405020304" pitchFamily="18" charset="0"/>
                <a:cs typeface="Times New Roman" panose="02020603050405020304" pitchFamily="18" charset="0"/>
              </a:rPr>
              <a:t>jobId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bool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808080"/>
                </a:solidFill>
                <a:latin typeface="Consolas" panose="020B0609020204030204" pitchFamily="49" charset="0"/>
                <a:ea typeface="Times New Roman" panose="02020603050405020304" pitchFamily="18" charset="0"/>
                <a:cs typeface="Times New Roman" panose="02020603050405020304" pitchFamily="18" charset="0"/>
              </a:rPr>
              <a:t>shouldWork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id = </a:t>
            </a:r>
            <a:r>
              <a:rPr lang="en-US" dirty="0" err="1">
                <a:solidFill>
                  <a:srgbClr val="808080"/>
                </a:solidFill>
                <a:latin typeface="Consolas" panose="020B0609020204030204" pitchFamily="49" charset="0"/>
                <a:ea typeface="Times New Roman" panose="02020603050405020304" pitchFamily="18" charset="0"/>
                <a:cs typeface="Times New Roman" panose="02020603050405020304" pitchFamily="18" charset="0"/>
              </a:rPr>
              <a:t>jobId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success = </a:t>
            </a:r>
            <a:r>
              <a:rPr lang="en-US" dirty="0" err="1">
                <a:solidFill>
                  <a:srgbClr val="808080"/>
                </a:solidFill>
                <a:latin typeface="Consolas" panose="020B0609020204030204" pitchFamily="49" charset="0"/>
                <a:ea typeface="Times New Roman" panose="02020603050405020304" pitchFamily="18" charset="0"/>
                <a:cs typeface="Times New Roman" panose="02020603050405020304" pitchFamily="18" charset="0"/>
              </a:rPr>
              <a:t>shouldWork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bool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perform()</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"Performing job: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id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success;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Up Arrow 2"/>
          <p:cNvSpPr/>
          <p:nvPr/>
        </p:nvSpPr>
        <p:spPr>
          <a:xfrm rot="5400000">
            <a:off x="2095500" y="3848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Up Arrow 3"/>
          <p:cNvSpPr/>
          <p:nvPr/>
        </p:nvSpPr>
        <p:spPr>
          <a:xfrm rot="5400000">
            <a:off x="2095500" y="2095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06833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grpId="1"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228600"/>
            <a:ext cx="6705600" cy="6315960"/>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livelock</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queue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job</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&gt; jobs;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jobs.push</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job</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(1, 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true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jobs.push</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job</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(2, 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true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jobs.push</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job</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(3, 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false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jobs.push</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job</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(4, 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true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jobs.empty</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use the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job</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next =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jobs.front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next.perform</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if processing was successful, pop it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otherwise we'll try it again</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jobs.pop</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Up Arrow 2"/>
          <p:cNvSpPr/>
          <p:nvPr/>
        </p:nvSpPr>
        <p:spPr>
          <a:xfrm rot="5400000">
            <a:off x="2019300" y="1333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Up Arrow 3"/>
          <p:cNvSpPr/>
          <p:nvPr/>
        </p:nvSpPr>
        <p:spPr>
          <a:xfrm rot="5400000">
            <a:off x="2019300" y="1943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2552700" y="3695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2552700" y="514349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16142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grpId="1"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xit" presetSubtype="0" fill="hold" grpId="1" nodeType="with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524744" y="1542603"/>
            <a:ext cx="2902148" cy="1741289"/>
          </a:xfrm>
          <a:custGeom>
            <a:avLst/>
            <a:gdLst>
              <a:gd name="connsiteX0" fmla="*/ 0 w 2902148"/>
              <a:gd name="connsiteY0" fmla="*/ 0 h 1741289"/>
              <a:gd name="connsiteX1" fmla="*/ 2902148 w 2902148"/>
              <a:gd name="connsiteY1" fmla="*/ 0 h 1741289"/>
              <a:gd name="connsiteX2" fmla="*/ 2902148 w 2902148"/>
              <a:gd name="connsiteY2" fmla="*/ 1741289 h 1741289"/>
              <a:gd name="connsiteX3" fmla="*/ 0 w 2902148"/>
              <a:gd name="connsiteY3" fmla="*/ 1741289 h 1741289"/>
              <a:gd name="connsiteX4" fmla="*/ 0 w 2902148"/>
              <a:gd name="connsiteY4" fmla="*/ 0 h 174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148" h="1741289">
                <a:moveTo>
                  <a:pt x="0" y="0"/>
                </a:moveTo>
                <a:lnTo>
                  <a:pt x="2902148" y="0"/>
                </a:lnTo>
                <a:lnTo>
                  <a:pt x="2902148" y="1741289"/>
                </a:lnTo>
                <a:lnTo>
                  <a:pt x="0" y="174128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3600" kern="1200" dirty="0"/>
              <a:t>Remove From Queue</a:t>
            </a:r>
          </a:p>
        </p:txBody>
      </p:sp>
      <p:sp>
        <p:nvSpPr>
          <p:cNvPr id="3" name="Freeform 2"/>
          <p:cNvSpPr/>
          <p:nvPr/>
        </p:nvSpPr>
        <p:spPr>
          <a:xfrm>
            <a:off x="4717107" y="1542603"/>
            <a:ext cx="2902148" cy="1741289"/>
          </a:xfrm>
          <a:custGeom>
            <a:avLst/>
            <a:gdLst>
              <a:gd name="connsiteX0" fmla="*/ 0 w 2902148"/>
              <a:gd name="connsiteY0" fmla="*/ 0 h 1741289"/>
              <a:gd name="connsiteX1" fmla="*/ 2902148 w 2902148"/>
              <a:gd name="connsiteY1" fmla="*/ 0 h 1741289"/>
              <a:gd name="connsiteX2" fmla="*/ 2902148 w 2902148"/>
              <a:gd name="connsiteY2" fmla="*/ 1741289 h 1741289"/>
              <a:gd name="connsiteX3" fmla="*/ 0 w 2902148"/>
              <a:gd name="connsiteY3" fmla="*/ 1741289 h 1741289"/>
              <a:gd name="connsiteX4" fmla="*/ 0 w 2902148"/>
              <a:gd name="connsiteY4" fmla="*/ 0 h 174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148" h="1741289">
                <a:moveTo>
                  <a:pt x="0" y="0"/>
                </a:moveTo>
                <a:lnTo>
                  <a:pt x="2902148" y="0"/>
                </a:lnTo>
                <a:lnTo>
                  <a:pt x="2902148" y="1741289"/>
                </a:lnTo>
                <a:lnTo>
                  <a:pt x="0" y="174128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3600" dirty="0"/>
              <a:t>Maximum Attempts</a:t>
            </a:r>
            <a:endParaRPr lang="en-US" sz="4700" kern="1200" dirty="0"/>
          </a:p>
        </p:txBody>
      </p:sp>
      <p:sp>
        <p:nvSpPr>
          <p:cNvPr id="4" name="Freeform 3"/>
          <p:cNvSpPr/>
          <p:nvPr/>
        </p:nvSpPr>
        <p:spPr>
          <a:xfrm>
            <a:off x="3120925" y="3574107"/>
            <a:ext cx="2902148" cy="1741289"/>
          </a:xfrm>
          <a:custGeom>
            <a:avLst/>
            <a:gdLst>
              <a:gd name="connsiteX0" fmla="*/ 0 w 2902148"/>
              <a:gd name="connsiteY0" fmla="*/ 0 h 1741289"/>
              <a:gd name="connsiteX1" fmla="*/ 2902148 w 2902148"/>
              <a:gd name="connsiteY1" fmla="*/ 0 h 1741289"/>
              <a:gd name="connsiteX2" fmla="*/ 2902148 w 2902148"/>
              <a:gd name="connsiteY2" fmla="*/ 1741289 h 1741289"/>
              <a:gd name="connsiteX3" fmla="*/ 0 w 2902148"/>
              <a:gd name="connsiteY3" fmla="*/ 1741289 h 1741289"/>
              <a:gd name="connsiteX4" fmla="*/ 0 w 2902148"/>
              <a:gd name="connsiteY4" fmla="*/ 0 h 1741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2148" h="1741289">
                <a:moveTo>
                  <a:pt x="0" y="0"/>
                </a:moveTo>
                <a:lnTo>
                  <a:pt x="2902148" y="0"/>
                </a:lnTo>
                <a:lnTo>
                  <a:pt x="2902148" y="1741289"/>
                </a:lnTo>
                <a:lnTo>
                  <a:pt x="0" y="174128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3600" kern="1200" dirty="0"/>
              <a:t>Move To Back of Queue</a:t>
            </a:r>
          </a:p>
        </p:txBody>
      </p:sp>
    </p:spTree>
    <p:extLst>
      <p:ext uri="{BB962C8B-B14F-4D97-AF65-F5344CB8AC3E}">
        <p14:creationId xmlns:p14="http://schemas.microsoft.com/office/powerpoint/2010/main" val="105323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Summary</a:t>
            </a:r>
          </a:p>
        </p:txBody>
      </p:sp>
      <p:sp>
        <p:nvSpPr>
          <p:cNvPr id="3" name="Content Placeholder 2"/>
          <p:cNvSpPr>
            <a:spLocks noGrp="1"/>
          </p:cNvSpPr>
          <p:nvPr>
            <p:ph idx="1"/>
          </p:nvPr>
        </p:nvSpPr>
        <p:spPr>
          <a:xfrm>
            <a:off x="628650" y="1825625"/>
            <a:ext cx="7886700" cy="4351338"/>
          </a:xfrm>
        </p:spPr>
        <p:txBody>
          <a:bodyPr>
            <a:noAutofit/>
          </a:bodyPr>
          <a:lstStyle/>
          <a:p>
            <a:pPr>
              <a:lnSpc>
                <a:spcPct val="100000"/>
              </a:lnSpc>
              <a:spcBef>
                <a:spcPts val="600"/>
              </a:spcBef>
            </a:pPr>
            <a:r>
              <a:rPr lang="en-US" dirty="0">
                <a:solidFill>
                  <a:schemeClr val="tx1">
                    <a:lumMod val="75000"/>
                    <a:lumOff val="25000"/>
                  </a:schemeClr>
                </a:solidFill>
              </a:rPr>
              <a:t>Concurrency Errors</a:t>
            </a:r>
          </a:p>
          <a:p>
            <a:pPr lvl="1">
              <a:lnSpc>
                <a:spcPct val="100000"/>
              </a:lnSpc>
              <a:spcBef>
                <a:spcPts val="600"/>
              </a:spcBef>
            </a:pPr>
            <a:r>
              <a:rPr lang="en-US" dirty="0">
                <a:solidFill>
                  <a:schemeClr val="tx1">
                    <a:lumMod val="75000"/>
                    <a:lumOff val="25000"/>
                  </a:schemeClr>
                </a:solidFill>
              </a:rPr>
              <a:t>Race Conditions</a:t>
            </a:r>
          </a:p>
          <a:p>
            <a:pPr lvl="1">
              <a:lnSpc>
                <a:spcPct val="100000"/>
              </a:lnSpc>
              <a:spcBef>
                <a:spcPts val="600"/>
              </a:spcBef>
            </a:pPr>
            <a:r>
              <a:rPr lang="en-US" dirty="0">
                <a:solidFill>
                  <a:schemeClr val="tx1">
                    <a:lumMod val="75000"/>
                    <a:lumOff val="25000"/>
                  </a:schemeClr>
                </a:solidFill>
              </a:rPr>
              <a:t>Shared Data</a:t>
            </a:r>
          </a:p>
          <a:p>
            <a:pPr lvl="1">
              <a:lnSpc>
                <a:spcPct val="100000"/>
              </a:lnSpc>
              <a:spcBef>
                <a:spcPts val="600"/>
              </a:spcBef>
            </a:pPr>
            <a:r>
              <a:rPr lang="en-US" dirty="0">
                <a:solidFill>
                  <a:schemeClr val="tx1">
                    <a:lumMod val="75000"/>
                    <a:lumOff val="25000"/>
                  </a:schemeClr>
                </a:solidFill>
              </a:rPr>
              <a:t>Data Visibility</a:t>
            </a:r>
          </a:p>
          <a:p>
            <a:pPr lvl="1">
              <a:lnSpc>
                <a:spcPct val="100000"/>
              </a:lnSpc>
              <a:spcBef>
                <a:spcPts val="600"/>
              </a:spcBef>
            </a:pPr>
            <a:r>
              <a:rPr lang="en-US" dirty="0">
                <a:solidFill>
                  <a:schemeClr val="tx1">
                    <a:lumMod val="75000"/>
                    <a:lumOff val="25000"/>
                  </a:schemeClr>
                </a:solidFill>
              </a:rPr>
              <a:t>Deadlocks and </a:t>
            </a:r>
            <a:r>
              <a:rPr lang="en-US" dirty="0" err="1">
                <a:solidFill>
                  <a:schemeClr val="tx1">
                    <a:lumMod val="75000"/>
                    <a:lumOff val="25000"/>
                  </a:schemeClr>
                </a:solidFill>
              </a:rPr>
              <a:t>Livelocks</a:t>
            </a:r>
            <a:endParaRPr lang="en-US" dirty="0">
              <a:solidFill>
                <a:schemeClr val="tx1">
                  <a:lumMod val="75000"/>
                  <a:lumOff val="25000"/>
                </a:schemeClr>
              </a:solidFill>
            </a:endParaRPr>
          </a:p>
          <a:p>
            <a:pPr>
              <a:lnSpc>
                <a:spcPct val="100000"/>
              </a:lnSpc>
              <a:spcBef>
                <a:spcPts val="600"/>
              </a:spcBef>
            </a:pPr>
            <a:r>
              <a:rPr lang="en-US" dirty="0">
                <a:solidFill>
                  <a:schemeClr val="tx1">
                    <a:lumMod val="75000"/>
                    <a:lumOff val="25000"/>
                  </a:schemeClr>
                </a:solidFill>
              </a:rPr>
              <a:t>Solutions</a:t>
            </a:r>
          </a:p>
          <a:p>
            <a:pPr lvl="1">
              <a:lnSpc>
                <a:spcPct val="100000"/>
              </a:lnSpc>
              <a:spcBef>
                <a:spcPts val="600"/>
              </a:spcBef>
            </a:pPr>
            <a:r>
              <a:rPr lang="en-US" dirty="0" err="1">
                <a:solidFill>
                  <a:schemeClr val="tx1">
                    <a:lumMod val="75000"/>
                    <a:lumOff val="25000"/>
                  </a:schemeClr>
                </a:solidFill>
              </a:rPr>
              <a:t>std</a:t>
            </a:r>
            <a:r>
              <a:rPr lang="en-US" dirty="0">
                <a:solidFill>
                  <a:schemeClr val="tx1">
                    <a:lumMod val="75000"/>
                    <a:lumOff val="25000"/>
                  </a:schemeClr>
                </a:solidFill>
              </a:rPr>
              <a:t>::atomic</a:t>
            </a:r>
          </a:p>
          <a:p>
            <a:pPr lvl="1">
              <a:lnSpc>
                <a:spcPct val="100000"/>
              </a:lnSpc>
              <a:spcBef>
                <a:spcPts val="600"/>
              </a:spcBef>
            </a:pPr>
            <a:r>
              <a:rPr lang="en-US" dirty="0" err="1">
                <a:solidFill>
                  <a:schemeClr val="tx1">
                    <a:lumMod val="75000"/>
                    <a:lumOff val="25000"/>
                  </a:schemeClr>
                </a:solidFill>
              </a:rPr>
              <a:t>std</a:t>
            </a:r>
            <a:r>
              <a:rPr lang="en-US" dirty="0">
                <a:solidFill>
                  <a:schemeClr val="tx1">
                    <a:lumMod val="75000"/>
                    <a:lumOff val="25000"/>
                  </a:schemeClr>
                </a:solidFill>
              </a:rPr>
              <a:t>::</a:t>
            </a:r>
            <a:r>
              <a:rPr lang="en-US" dirty="0" err="1">
                <a:solidFill>
                  <a:schemeClr val="tx1">
                    <a:lumMod val="75000"/>
                    <a:lumOff val="25000"/>
                  </a:schemeClr>
                </a:solidFill>
              </a:rPr>
              <a:t>mutex</a:t>
            </a:r>
            <a:endParaRPr lang="en-US" dirty="0">
              <a:solidFill>
                <a:schemeClr val="tx1">
                  <a:lumMod val="75000"/>
                  <a:lumOff val="25000"/>
                </a:schemeClr>
              </a:solidFill>
            </a:endParaRPr>
          </a:p>
          <a:p>
            <a:pPr lvl="1">
              <a:lnSpc>
                <a:spcPct val="100000"/>
              </a:lnSpc>
              <a:spcBef>
                <a:spcPts val="600"/>
              </a:spcBef>
            </a:pPr>
            <a:r>
              <a:rPr lang="en-US" dirty="0" err="1">
                <a:solidFill>
                  <a:schemeClr val="tx1">
                    <a:lumMod val="75000"/>
                    <a:lumOff val="25000"/>
                  </a:schemeClr>
                </a:solidFill>
              </a:rPr>
              <a:t>lock_guard</a:t>
            </a:r>
            <a:endParaRPr lang="en-US" dirty="0">
              <a:solidFill>
                <a:schemeClr val="tx1">
                  <a:lumMod val="75000"/>
                  <a:lumOff val="25000"/>
                </a:schemeClr>
              </a:solidFill>
            </a:endParaRPr>
          </a:p>
          <a:p>
            <a:pPr>
              <a:lnSpc>
                <a:spcPct val="100000"/>
              </a:lnSpc>
              <a:spcBef>
                <a:spcPts val="6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258424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990600"/>
            <a:ext cx="5029200" cy="5130507"/>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static</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__int32</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atomic = 0;</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true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hex &lt;&lt; atomic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endl</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update_function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true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atomic = ~atomic;</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Up Arrow 3"/>
          <p:cNvSpPr/>
          <p:nvPr/>
        </p:nvSpPr>
        <p:spPr>
          <a:xfrm rot="5400000">
            <a:off x="2019300" y="876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2019300" y="1485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2019300" y="3848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93765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2"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2"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4" grpId="2" animBg="1"/>
      <p:bldP spid="5" grpId="1" animBg="1"/>
      <p:bldP spid="5" grpId="2" animBg="1"/>
      <p:bldP spid="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62400" y="966043"/>
            <a:ext cx="1600200" cy="5078313"/>
          </a:xfrm>
          <a:prstGeom prst="rect">
            <a:avLst/>
          </a:prstGeom>
        </p:spPr>
        <p:txBody>
          <a:bodyPr wrap="square">
            <a:spAutoFit/>
          </a:bodyPr>
          <a:lstStyle/>
          <a:p>
            <a:r>
              <a:rPr lang="en-US" dirty="0" err="1">
                <a:latin typeface="Consolas" panose="020B0609020204030204" pitchFamily="49" charset="0"/>
                <a:cs typeface="Consolas" panose="020B0609020204030204" pitchFamily="49" charset="0"/>
              </a:rPr>
              <a:t>ffffffff</a:t>
            </a:r>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ffffffff</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0</a:t>
            </a:r>
          </a:p>
          <a:p>
            <a:r>
              <a:rPr lang="en-US" dirty="0" err="1">
                <a:latin typeface="Consolas" panose="020B0609020204030204" pitchFamily="49" charset="0"/>
                <a:cs typeface="Consolas" panose="020B0609020204030204" pitchFamily="49" charset="0"/>
              </a:rPr>
              <a:t>ffffffff</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0</a:t>
            </a:r>
          </a:p>
          <a:p>
            <a:r>
              <a:rPr lang="en-US" dirty="0">
                <a:latin typeface="Consolas" panose="020B0609020204030204" pitchFamily="49" charset="0"/>
                <a:cs typeface="Consolas" panose="020B0609020204030204" pitchFamily="49" charset="0"/>
              </a:rPr>
              <a:t>0</a:t>
            </a:r>
          </a:p>
          <a:p>
            <a:r>
              <a:rPr lang="en-US" dirty="0">
                <a:latin typeface="Consolas" panose="020B0609020204030204" pitchFamily="49" charset="0"/>
                <a:cs typeface="Consolas" panose="020B0609020204030204" pitchFamily="49" charset="0"/>
              </a:rPr>
              <a:t>0</a:t>
            </a:r>
          </a:p>
          <a:p>
            <a:r>
              <a:rPr lang="en-US" dirty="0" err="1">
                <a:latin typeface="Consolas" panose="020B0609020204030204" pitchFamily="49" charset="0"/>
                <a:cs typeface="Consolas" panose="020B0609020204030204" pitchFamily="49" charset="0"/>
              </a:rPr>
              <a:t>ffffffff</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0</a:t>
            </a:r>
          </a:p>
          <a:p>
            <a:r>
              <a:rPr lang="en-US" dirty="0">
                <a:latin typeface="Consolas" panose="020B0609020204030204" pitchFamily="49" charset="0"/>
                <a:cs typeface="Consolas" panose="020B0609020204030204" pitchFamily="49" charset="0"/>
              </a:rPr>
              <a:t>0</a:t>
            </a:r>
          </a:p>
          <a:p>
            <a:r>
              <a:rPr lang="en-US" dirty="0">
                <a:latin typeface="Consolas" panose="020B0609020204030204" pitchFamily="49" charset="0"/>
                <a:cs typeface="Consolas" panose="020B0609020204030204" pitchFamily="49" charset="0"/>
              </a:rPr>
              <a:t>0</a:t>
            </a:r>
          </a:p>
          <a:p>
            <a:r>
              <a:rPr lang="en-US" dirty="0" err="1">
                <a:latin typeface="Consolas" panose="020B0609020204030204" pitchFamily="49" charset="0"/>
                <a:cs typeface="Consolas" panose="020B0609020204030204" pitchFamily="49" charset="0"/>
              </a:rPr>
              <a:t>ffffffff</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0</a:t>
            </a:r>
          </a:p>
          <a:p>
            <a:r>
              <a:rPr lang="en-US" dirty="0" err="1">
                <a:latin typeface="Consolas" panose="020B0609020204030204" pitchFamily="49" charset="0"/>
                <a:cs typeface="Consolas" panose="020B0609020204030204" pitchFamily="49" charset="0"/>
              </a:rPr>
              <a:t>ffffffff</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0</a:t>
            </a:r>
          </a:p>
          <a:p>
            <a:r>
              <a:rPr lang="en-US" dirty="0" err="1">
                <a:latin typeface="Consolas" panose="020B0609020204030204" pitchFamily="49" charset="0"/>
                <a:cs typeface="Consolas" panose="020B0609020204030204" pitchFamily="49" charset="0"/>
              </a:rPr>
              <a:t>ffffffff</a:t>
            </a:r>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ffffffff</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0</a:t>
            </a:r>
          </a:p>
        </p:txBody>
      </p:sp>
      <p:sp>
        <p:nvSpPr>
          <p:cNvPr id="3" name="Up Arrow 2"/>
          <p:cNvSpPr/>
          <p:nvPr/>
        </p:nvSpPr>
        <p:spPr>
          <a:xfrm rot="5400000">
            <a:off x="3467100" y="857605"/>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3467100" y="1943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92832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2"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P spid="3" grpId="2"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667000"/>
            <a:ext cx="6553200" cy="1277786"/>
          </a:xfrm>
          <a:prstGeom prst="rect">
            <a:avLst/>
          </a:prstGeom>
        </p:spPr>
        <p:txBody>
          <a:bodyPr wrap="square">
            <a:spAutoFit/>
          </a:bodyPr>
          <a:lstStyle/>
          <a:p>
            <a:pPr>
              <a:lnSpc>
                <a:spcPct val="107000"/>
              </a:lnSpc>
            </a:pPr>
            <a:r>
              <a:rPr lang="en-US" dirty="0">
                <a:solidFill>
                  <a:srgbClr val="1E1E1E"/>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atomic = ~atomic;</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00AB1340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mov</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eax,dword</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ptr</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ds:[00AB4490h]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00AB1345  not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eax</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00AB1347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mov</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dword</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ptr</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ds:[00AB4490h],</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eax</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dirty="0"/>
          </a:p>
        </p:txBody>
      </p:sp>
      <p:sp>
        <p:nvSpPr>
          <p:cNvPr id="3" name="Up Arrow 2"/>
          <p:cNvSpPr/>
          <p:nvPr/>
        </p:nvSpPr>
        <p:spPr>
          <a:xfrm rot="5400000">
            <a:off x="952500" y="2857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Up Arrow 3"/>
          <p:cNvSpPr/>
          <p:nvPr/>
        </p:nvSpPr>
        <p:spPr>
          <a:xfrm rot="5400000">
            <a:off x="952500" y="3162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952500" y="344363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4912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grpId="1"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024125"/>
            <a:ext cx="6705600" cy="2166875"/>
          </a:xfrm>
          <a:prstGeom prst="rect">
            <a:avLst/>
          </a:prstGeom>
        </p:spPr>
        <p:txBody>
          <a:bodyPr wrap="square">
            <a:spAutoFit/>
          </a:bodyPr>
          <a:lstStyle/>
          <a:p>
            <a:pPr>
              <a:lnSpc>
                <a:spcPct val="107000"/>
              </a:lnSpc>
            </a:pPr>
            <a:r>
              <a:rPr lang="en-US" dirty="0">
                <a:solidFill>
                  <a:srgbClr val="1E1E1E"/>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atomic = ~atomic;</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00AB134C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mov</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eax,dword</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ptr</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ds:[00AB4498h]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00AB1351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mov</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ecx,dword</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ptr</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ds:[0AB449Ch]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00AB1357  not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eax</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00AB1359  not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ecx</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00AB135B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mov</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dword</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ptr</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ds:[00AB4498h],</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eax</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00AB1360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mov</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dword</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ptr</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ds:[0AB449Ch],</a:t>
            </a:r>
            <a:r>
              <a:rPr lang="en-US" dirty="0" err="1">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ecx</a:t>
            </a:r>
            <a:r>
              <a:rPr lang="en-US" dirty="0">
                <a:solidFill>
                  <a:srgbClr val="555555"/>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Up Arrow 2"/>
          <p:cNvSpPr/>
          <p:nvPr/>
        </p:nvSpPr>
        <p:spPr>
          <a:xfrm rot="5400000">
            <a:off x="1104900" y="2247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Up Arrow 3"/>
          <p:cNvSpPr/>
          <p:nvPr/>
        </p:nvSpPr>
        <p:spPr>
          <a:xfrm rot="5400000">
            <a:off x="1104900" y="282818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1104900" y="340846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56475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grpId="1"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0" y="1828800"/>
            <a:ext cx="2590800" cy="3055965"/>
          </a:xfrm>
          <a:prstGeom prst="rect">
            <a:avLst/>
          </a:prstGeom>
        </p:spPr>
        <p:txBody>
          <a:bodyPr wrap="square">
            <a:spAutoFit/>
          </a:bodyPr>
          <a:lstStyle/>
          <a:p>
            <a:pPr>
              <a:lnSpc>
                <a:spcPct val="107000"/>
              </a:lnSpc>
            </a:pPr>
            <a:r>
              <a:rPr lang="en-US" dirty="0">
                <a:latin typeface="Consolas" panose="020B0609020204030204" pitchFamily="49" charset="0"/>
                <a:ea typeface="Calibri" panose="020F0502020204030204" pitchFamily="34" charset="0"/>
                <a:cs typeface="Times New Roman" panose="02020603050405020304" pitchFamily="18" charset="0"/>
              </a:rPr>
              <a:t>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onsolas" panose="020B0609020204030204" pitchFamily="49" charset="0"/>
                <a:ea typeface="Calibri" panose="020F0502020204030204" pitchFamily="34" charset="0"/>
                <a:cs typeface="Times New Roman" panose="02020603050405020304" pitchFamily="18" charset="0"/>
              </a:rPr>
              <a:t>ffffffff00000000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latin typeface="Consolas" panose="020B0609020204030204" pitchFamily="49" charset="0"/>
                <a:ea typeface="Calibri" panose="020F0502020204030204" pitchFamily="34" charset="0"/>
                <a:cs typeface="Times New Roman" panose="02020603050405020304" pitchFamily="18" charset="0"/>
              </a:rPr>
              <a:t>ffffffffffffffff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latin typeface="Consolas" panose="020B0609020204030204" pitchFamily="49" charset="0"/>
                <a:ea typeface="Calibri" panose="020F0502020204030204" pitchFamily="34" charset="0"/>
                <a:cs typeface="Times New Roman" panose="02020603050405020304" pitchFamily="18" charset="0"/>
              </a:rPr>
              <a:t>ffffffffffffffff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onsolas" panose="020B0609020204030204" pitchFamily="49" charset="0"/>
                <a:ea typeface="Calibri" panose="020F0502020204030204" pitchFamily="34" charset="0"/>
                <a:cs typeface="Times New Roman" panose="02020603050405020304" pitchFamily="18" charset="0"/>
              </a:rPr>
              <a:t>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latin typeface="Consolas" panose="020B0609020204030204" pitchFamily="49" charset="0"/>
                <a:ea typeface="Calibri" panose="020F0502020204030204" pitchFamily="34" charset="0"/>
                <a:cs typeface="Times New Roman" panose="02020603050405020304" pitchFamily="18" charset="0"/>
              </a:rPr>
              <a:t>ffffffffffffffff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onsolas" panose="020B0609020204030204" pitchFamily="49" charset="0"/>
                <a:ea typeface="Calibri" panose="020F0502020204030204" pitchFamily="34" charset="0"/>
                <a:cs typeface="Times New Roman" panose="02020603050405020304" pitchFamily="18" charset="0"/>
              </a:rPr>
              <a:t>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latin typeface="Consolas" panose="020B0609020204030204" pitchFamily="49" charset="0"/>
                <a:ea typeface="Calibri" panose="020F0502020204030204" pitchFamily="34" charset="0"/>
                <a:cs typeface="Times New Roman" panose="02020603050405020304" pitchFamily="18" charset="0"/>
              </a:rPr>
              <a:t>ffffffffffffffff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onsolas" panose="020B0609020204030204" pitchFamily="49" charset="0"/>
                <a:ea typeface="Calibri" panose="020F0502020204030204" pitchFamily="34" charset="0"/>
                <a:cs typeface="Times New Roman" panose="02020603050405020304" pitchFamily="18" charset="0"/>
              </a:rPr>
              <a:t>00000000ffffffff</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Consolas" panose="020B0609020204030204" pitchFamily="49" charset="0"/>
                <a:ea typeface="Calibri" panose="020F0502020204030204" pitchFamily="34" charset="0"/>
                <a:cs typeface="Times New Roman" panose="02020603050405020304" pitchFamily="18" charset="0"/>
              </a:rPr>
              <a:t>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Up Arrow 2"/>
          <p:cNvSpPr/>
          <p:nvPr/>
        </p:nvSpPr>
        <p:spPr>
          <a:xfrm rot="5400000">
            <a:off x="3162300" y="176725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Up Arrow 3"/>
          <p:cNvSpPr/>
          <p:nvPr/>
        </p:nvSpPr>
        <p:spPr>
          <a:xfrm rot="5400000">
            <a:off x="3162300" y="2019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Up Arrow 4"/>
          <p:cNvSpPr/>
          <p:nvPr/>
        </p:nvSpPr>
        <p:spPr>
          <a:xfrm rot="5400000">
            <a:off x="3162300" y="4076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40202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xit" presetSubtype="0" fill="hold" grpId="1"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9206</TotalTime>
  <Words>4066</Words>
  <Application>Microsoft Office PowerPoint</Application>
  <PresentationFormat>On-screen Show (4:3)</PresentationFormat>
  <Paragraphs>573</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Consolas</vt:lpstr>
      <vt:lpstr>Times New Roman</vt:lpstr>
      <vt:lpstr>Office Theme</vt:lpstr>
      <vt:lpstr>Concurrent Programming Overview</vt:lpstr>
      <vt:lpstr>Overview</vt:lpstr>
      <vt:lpstr>Race Conditions </vt:lpstr>
      <vt:lpstr>Torn Reads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Mutex</vt:lpstr>
      <vt:lpstr>PowerPoint Presentation</vt:lpstr>
      <vt:lpstr>PowerPoint Presentation</vt:lpstr>
      <vt:lpstr>Visibility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Deadlock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Livelock Errors</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Robert Horvick</cp:lastModifiedBy>
  <cp:revision>128</cp:revision>
  <dcterms:created xsi:type="dcterms:W3CDTF">2013-11-20T18:16:21Z</dcterms:created>
  <dcterms:modified xsi:type="dcterms:W3CDTF">2016-04-04T16:13:02Z</dcterms:modified>
</cp:coreProperties>
</file>