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6" r:id="rId2"/>
    <p:sldId id="293" r:id="rId3"/>
    <p:sldId id="294" r:id="rId4"/>
    <p:sldId id="335" r:id="rId5"/>
    <p:sldId id="337" r:id="rId6"/>
    <p:sldId id="336" r:id="rId7"/>
    <p:sldId id="338" r:id="rId8"/>
    <p:sldId id="345" r:id="rId9"/>
    <p:sldId id="344" r:id="rId10"/>
    <p:sldId id="340" r:id="rId11"/>
    <p:sldId id="341" r:id="rId12"/>
    <p:sldId id="343" r:id="rId13"/>
    <p:sldId id="342" r:id="rId14"/>
    <p:sldId id="371" r:id="rId15"/>
    <p:sldId id="346" r:id="rId16"/>
    <p:sldId id="350" r:id="rId17"/>
    <p:sldId id="347" r:id="rId18"/>
    <p:sldId id="372" r:id="rId19"/>
    <p:sldId id="369" r:id="rId20"/>
    <p:sldId id="370" r:id="rId21"/>
    <p:sldId id="379" r:id="rId22"/>
    <p:sldId id="373" r:id="rId23"/>
    <p:sldId id="351" r:id="rId24"/>
    <p:sldId id="353" r:id="rId25"/>
    <p:sldId id="352" r:id="rId26"/>
    <p:sldId id="354" r:id="rId27"/>
    <p:sldId id="355" r:id="rId28"/>
    <p:sldId id="374" r:id="rId29"/>
    <p:sldId id="377" r:id="rId30"/>
    <p:sldId id="37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78" r:id="rId44"/>
    <p:sldId id="33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4453" autoAdjust="0"/>
  </p:normalViewPr>
  <p:slideViewPr>
    <p:cSldViewPr>
      <p:cViewPr varScale="1">
        <p:scale>
          <a:sx n="62" d="100"/>
          <a:sy n="62" d="100"/>
        </p:scale>
        <p:origin x="2160" y="53"/>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4/28/2016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back to the Multi-threaded overview course.  In this module we are going to take a deeper look into the standard thread class.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another important constraint</a:t>
            </a:r>
            <a:r>
              <a:rPr lang="en-US" baseline="0" dirty="0"/>
              <a:t> on standard threads.  Only a single thread instance can refer to any thread of execution.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409864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this</a:t>
            </a:r>
            <a:r>
              <a:rPr lang="en-US" baseline="0" dirty="0"/>
              <a:t> limitation in action by creating a thread named original.  We now have a child thread running and a single thread object referring to 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19089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use the copy constructor to create a copy of the original thread.</a:t>
            </a:r>
          </a:p>
          <a:p>
            <a:endParaRPr lang="en-US" dirty="0"/>
          </a:p>
          <a:p>
            <a:r>
              <a:rPr lang="en-US" dirty="0"/>
              <a:t>** Did you try it?  If you did, you</a:t>
            </a:r>
            <a:r>
              <a:rPr lang="en-US" baseline="0" dirty="0"/>
              <a:t> probably noticed that it failed to compile.  The standard thread class deletes the copy constructor because if you were allowed to copy the thread there would be multiple thread objects referring to the same thread of execution and that is not allowed.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4170907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what</a:t>
            </a:r>
            <a:r>
              <a:rPr lang="en-US" baseline="0" dirty="0"/>
              <a:t> if we do need to transfer ownership of one thread of execution to another thread object?</a:t>
            </a:r>
          </a:p>
          <a:p>
            <a:endParaRPr lang="en-US" baseline="0" dirty="0"/>
          </a:p>
          <a:p>
            <a:r>
              <a:rPr lang="en-US" baseline="0" dirty="0"/>
              <a:t>** in this case you use the standard move function to move ownership from the original thread to the </a:t>
            </a:r>
            <a:r>
              <a:rPr lang="en-US" baseline="0" dirty="0" err="1"/>
              <a:t>new_owner</a:t>
            </a:r>
            <a:r>
              <a:rPr lang="en-US" baseline="0" dirty="0"/>
              <a:t> thread.</a:t>
            </a:r>
          </a:p>
          <a:p>
            <a:endParaRPr lang="en-US" baseline="0" dirty="0"/>
          </a:p>
          <a:p>
            <a:r>
              <a:rPr lang="en-US" baseline="0" dirty="0"/>
              <a:t>After this finishes the original thread object no longer refers to any thread of execution.  It is functionally the same as a thread created using the empty constructor.</a:t>
            </a:r>
          </a:p>
          <a:p>
            <a:endParaRPr lang="en-US" baseline="0" dirty="0"/>
          </a:p>
          <a:p>
            <a:r>
              <a:rPr lang="en-US" baseline="0" dirty="0"/>
              <a:t>In a few moments we’ll revisit this example and prove that the thread ownership moved from the original to the new thread.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941974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Threads,</a:t>
            </a:r>
            <a:r>
              <a:rPr lang="en-US" baseline="0" dirty="0"/>
              <a:t> and the threading system, have some information associated with them.  Let’s take a look at some functions that will allow us to identify threads, get some platform specific information about the thread, and learn a bit about the environment in which we are executing.</a:t>
            </a:r>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2786962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know how to create new</a:t>
            </a:r>
            <a:r>
              <a:rPr lang="en-US" baseline="0" dirty="0"/>
              <a:t> threads of execution, let’s start looking at what we can do with threads.</a:t>
            </a:r>
          </a:p>
          <a:p>
            <a:endParaRPr lang="en-US" baseline="0" dirty="0"/>
          </a:p>
          <a:p>
            <a:r>
              <a:rPr lang="en-US" baseline="0" dirty="0"/>
              <a:t>The first thing is to get a little information about the thread – the thread ID.  </a:t>
            </a:r>
            <a:r>
              <a:rPr lang="en-US" dirty="0"/>
              <a:t>Every thread of execution</a:t>
            </a:r>
            <a:r>
              <a:rPr lang="en-US" baseline="0" dirty="0"/>
              <a:t> has a unique thread identifier.  This identifier typically is some sort of numeric value though the exact type is platform dependent.</a:t>
            </a:r>
          </a:p>
          <a:p>
            <a:endParaRPr lang="en-US" baseline="0" dirty="0"/>
          </a:p>
          <a:p>
            <a:r>
              <a:rPr lang="en-US" baseline="0" dirty="0"/>
              <a:t>** You can get the thread ID for any thread instance using the </a:t>
            </a:r>
            <a:r>
              <a:rPr lang="en-US" baseline="0" dirty="0" err="1"/>
              <a:t>get_id</a:t>
            </a:r>
            <a:r>
              <a:rPr lang="en-US" baseline="0" dirty="0"/>
              <a:t> member function.   This member function is available from any standard thread instance and also as a static member function of the </a:t>
            </a:r>
            <a:r>
              <a:rPr lang="en-US" baseline="0" dirty="0" err="1"/>
              <a:t>this_thread</a:t>
            </a:r>
            <a:r>
              <a:rPr lang="en-US" baseline="0" dirty="0"/>
              <a:t> class.</a:t>
            </a:r>
          </a:p>
          <a:p>
            <a:r>
              <a:rPr lang="en-US" baseline="0" dirty="0"/>
              <a:t>** Notice that the </a:t>
            </a:r>
            <a:r>
              <a:rPr lang="en-US" baseline="0" dirty="0" err="1"/>
              <a:t>get_id</a:t>
            </a:r>
            <a:r>
              <a:rPr lang="en-US" baseline="0" dirty="0"/>
              <a:t> function does not return an integer or other primitive value, rather it returns an instance of the standard thread id class.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403122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thread ID class is a member class of the thread class and it provides a platform neutral way of representing thread IDs and providing the basic operations that are necessary for a thread ID to be used in many scenarios.</a:t>
            </a:r>
          </a:p>
          <a:p>
            <a:endParaRPr lang="en-US" baseline="0" dirty="0"/>
          </a:p>
          <a:p>
            <a:r>
              <a:rPr lang="en-US" baseline="0" dirty="0"/>
              <a:t>The ID class overloads various comparison operators – </a:t>
            </a:r>
          </a:p>
          <a:p>
            <a:r>
              <a:rPr lang="en-US" baseline="0" dirty="0"/>
              <a:t>** equality</a:t>
            </a:r>
          </a:p>
          <a:p>
            <a:r>
              <a:rPr lang="en-US" baseline="0" dirty="0"/>
              <a:t>**comparisons</a:t>
            </a:r>
          </a:p>
          <a:p>
            <a:r>
              <a:rPr lang="en-US" baseline="0" dirty="0"/>
              <a:t>** serialization</a:t>
            </a:r>
          </a:p>
          <a:p>
            <a:endParaRPr lang="en-US" baseline="0" dirty="0"/>
          </a:p>
          <a:p>
            <a:r>
              <a:rPr lang="en-US" baseline="0" dirty="0"/>
              <a:t>And the standard hash function is overloaded – this allows the thread ID to be used as a key in a hash table or similar container.</a:t>
            </a:r>
          </a:p>
          <a:p>
            <a:endParaRPr lang="en-US" baseline="0" dirty="0"/>
          </a:p>
          <a:p>
            <a:r>
              <a:rPr lang="en-US" baseline="0" dirty="0"/>
              <a:t>With these overloads we are able to treat the ID similar to an integral value in a platform neutral way.</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577865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revisit our earlier example</a:t>
            </a:r>
            <a:r>
              <a:rPr lang="en-US" baseline="0" dirty="0"/>
              <a:t> of thread construction using standard move, and see how the thread IDs change in response to the move operation.</a:t>
            </a:r>
          </a:p>
          <a:p>
            <a:r>
              <a:rPr lang="en-US" dirty="0"/>
              <a:t>** We start by creating our original thread which is executing the function named “</a:t>
            </a:r>
            <a:r>
              <a:rPr lang="en-US" dirty="0" err="1"/>
              <a:t>thread_function</a:t>
            </a:r>
            <a:r>
              <a:rPr lang="en-US" dirty="0"/>
              <a:t>”</a:t>
            </a:r>
          </a:p>
          <a:p>
            <a:r>
              <a:rPr lang="en-US" dirty="0"/>
              <a:t>** We then write to the console the word original</a:t>
            </a:r>
            <a:r>
              <a:rPr lang="en-US" baseline="0" dirty="0"/>
              <a:t> followed by the thread ID – in this example 1456</a:t>
            </a:r>
          </a:p>
          <a:p>
            <a:r>
              <a:rPr lang="en-US" baseline="0" dirty="0"/>
              <a:t>** Next we create the </a:t>
            </a:r>
            <a:r>
              <a:rPr lang="en-US" baseline="0" dirty="0" err="1"/>
              <a:t>new_owner</a:t>
            </a:r>
            <a:r>
              <a:rPr lang="en-US" baseline="0" dirty="0"/>
              <a:t> thread by calling the standard move function with the original thread</a:t>
            </a:r>
          </a:p>
          <a:p>
            <a:r>
              <a:rPr lang="en-US" baseline="0" dirty="0"/>
              <a:t>** Now our original thread instance has a thread ID of 0 and the new thread instance has the ID 1456</a:t>
            </a:r>
          </a:p>
          <a:p>
            <a:r>
              <a:rPr lang="en-US" baseline="0" dirty="0"/>
              <a:t>As you can see, at any given time there is only a single thread instance that refers to the thread with ID 1456 – after the ownership is move from the original to </a:t>
            </a:r>
            <a:r>
              <a:rPr lang="en-US" baseline="0" dirty="0" err="1"/>
              <a:t>new_owner</a:t>
            </a:r>
            <a:r>
              <a:rPr lang="en-US" baseline="0" dirty="0"/>
              <a:t> instance, the original instance no longer refers to any thread of execution.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2146680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Beyond the thread identifier, there is another piece of information that each thread carries – a native handle.  The native handle is an operating system specific value to represent the thread in order to inter-operate with the operating system APIs.  For example, in a Linux environment, the native handle function might return a POSIX thread handle.  Whereas in Windows, as we’ll see in a moment, the </a:t>
            </a:r>
            <a:r>
              <a:rPr lang="en-US" baseline="0" dirty="0" err="1"/>
              <a:t>native_handle</a:t>
            </a:r>
            <a:r>
              <a:rPr lang="en-US" baseline="0" dirty="0"/>
              <a:t> function returns a WIn32 HANDLE.</a:t>
            </a:r>
          </a:p>
          <a:p>
            <a:endParaRPr lang="en-US" baseline="0" dirty="0"/>
          </a:p>
          <a:p>
            <a:r>
              <a:rPr lang="en-US" baseline="0" dirty="0"/>
              <a:t>** This example begins with a thread function that simply calls the Win32 API to sleep for 2000 milliseconds, or 2 seconds.  This is a normal C++ thread callback function.</a:t>
            </a:r>
          </a:p>
          <a:p>
            <a:r>
              <a:rPr lang="en-US" baseline="0" dirty="0"/>
              <a:t>** Next we have a function that accepts an existing thread as it’s parameter.</a:t>
            </a:r>
          </a:p>
          <a:p>
            <a:r>
              <a:rPr lang="en-US" baseline="0" dirty="0"/>
              <a:t>** We next use the </a:t>
            </a:r>
            <a:r>
              <a:rPr lang="en-US" baseline="0" dirty="0" err="1"/>
              <a:t>native_handle</a:t>
            </a:r>
            <a:r>
              <a:rPr lang="en-US" baseline="0" dirty="0"/>
              <a:t> function to retrieve an operating system specific HANDLE from the thread.  This handle is of a type that can be used with the existing operating system APIs.</a:t>
            </a:r>
          </a:p>
          <a:p>
            <a:r>
              <a:rPr lang="en-US" baseline="0" dirty="0"/>
              <a:t>** Finally we use that native handle to call the </a:t>
            </a:r>
            <a:r>
              <a:rPr lang="en-US" baseline="0" dirty="0" err="1"/>
              <a:t>WaitForSingleObject</a:t>
            </a:r>
            <a:r>
              <a:rPr lang="en-US" baseline="0" dirty="0"/>
              <a:t> Win32 API – this is a Windows-specific API that will return once the handle is signaled as complete.  Since the handle is associated with a thread, the function will return when the thread is done executing – in about 2 seconds.</a:t>
            </a:r>
          </a:p>
          <a:p>
            <a:endParaRPr lang="en-US" baseline="0" dirty="0"/>
          </a:p>
          <a:p>
            <a:r>
              <a:rPr lang="en-US" baseline="0" dirty="0"/>
              <a:t>The native handle function is useful when you want the ease and portability of using the standard C++ thread library but need to either interact with existing APIs or perhaps you want to exercise some control over the threads by setting thread priority.</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983067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Another piece of information you can get from a thread is the hardware concurrency – or the number of threads that can be run concurrently.  What this returns will depend on many factors – the C++ implementation, operating system, your physical or virtual hardware, and so on.</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An important thing to remember about this function is that if the value cannot be determined, the function will return 0.  Obviously the fact that you are calling the function means that there is at least one thread running, so if you are using this function you need to be prepared for that to happen.</a:t>
            </a:r>
          </a:p>
          <a:p>
            <a:endParaRPr lang="en-US" baseline="0" dirty="0"/>
          </a:p>
          <a:p>
            <a:r>
              <a:rPr lang="en-US" baseline="0" dirty="0"/>
              <a:t>In this example </a:t>
            </a:r>
          </a:p>
          <a:p>
            <a:r>
              <a:rPr lang="en-US" baseline="0" dirty="0"/>
              <a:t>** we assign an unsigned </a:t>
            </a:r>
            <a:r>
              <a:rPr lang="en-US" baseline="0" dirty="0" err="1"/>
              <a:t>int</a:t>
            </a:r>
            <a:r>
              <a:rPr lang="en-US" baseline="0" dirty="0"/>
              <a:t> named max to the value returned by the static function </a:t>
            </a:r>
            <a:r>
              <a:rPr lang="en-US" baseline="0" dirty="0" err="1"/>
              <a:t>hardware_concurrency</a:t>
            </a:r>
            <a:endParaRPr lang="en-US" baseline="0" dirty="0"/>
          </a:p>
          <a:p>
            <a:r>
              <a:rPr lang="en-US" baseline="0" dirty="0"/>
              <a:t>** And then we print out the value.</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60437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are going to be learning about the standard </a:t>
            </a:r>
            <a:r>
              <a:rPr lang="en-US" dirty="0" err="1"/>
              <a:t>c++</a:t>
            </a:r>
            <a:r>
              <a:rPr lang="en-US" dirty="0"/>
              <a:t> thread class.</a:t>
            </a:r>
          </a:p>
          <a:p>
            <a:r>
              <a:rPr lang="en-US" dirty="0"/>
              <a:t>** We will start by</a:t>
            </a:r>
            <a:r>
              <a:rPr lang="en-US" baseline="0" dirty="0"/>
              <a:t> learning how to create threads</a:t>
            </a:r>
          </a:p>
          <a:p>
            <a:r>
              <a:rPr lang="en-US" baseline="0" dirty="0"/>
              <a:t>** Next we will see how to get some information about threads such as the ID and native handle, and we will also see how to get a little information about the environment you are running in.</a:t>
            </a:r>
          </a:p>
          <a:p>
            <a:r>
              <a:rPr lang="en-US" baseline="0" dirty="0"/>
              <a:t>** We will then see how joining and detaching allow us to wait for threads to finish and also hand off control</a:t>
            </a:r>
          </a:p>
          <a:p>
            <a:r>
              <a:rPr lang="en-US" baseline="0" dirty="0"/>
              <a:t>** And finally we’ll look at the </a:t>
            </a:r>
            <a:r>
              <a:rPr lang="en-US" baseline="0" dirty="0" err="1"/>
              <a:t>this_thread</a:t>
            </a:r>
            <a:r>
              <a:rPr lang="en-US" baseline="0" dirty="0"/>
              <a:t> class and see how it can be used to control the execution of the currently executing thread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568518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On my machine this returns the value 8 so I should be able to have 8 threads executing concurrently – or at least I can be assured that I will never have more than 8 running concurrently.</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1276898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isn’t a surprise to me that the value is 8, though.  My computer has a single physical processor but 8 logical processors – so it should be able to execute 8 threads concurrently.  Just be careful not to think that you can use the </a:t>
            </a:r>
            <a:r>
              <a:rPr lang="en-US" baseline="0" dirty="0" err="1"/>
              <a:t>hardware_concurrency</a:t>
            </a:r>
            <a:r>
              <a:rPr lang="en-US" baseline="0" dirty="0"/>
              <a:t> value is a way to detect the number of physical or logical processors.  While there is often a relationship between the two, there is not guaranteed to be one.</a:t>
            </a:r>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0592881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thread is created there is often a need to either wait</a:t>
            </a:r>
            <a:r>
              <a:rPr lang="en-US" baseline="0" dirty="0"/>
              <a:t> for the thread to finish or forget about the thread completely – letting it simply run in the background.  This is where our next family of functions, join and detach, fit in.</a:t>
            </a:r>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26260300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function we will look at, join, </a:t>
            </a:r>
            <a:r>
              <a:rPr lang="en-US" baseline="0" dirty="0"/>
              <a:t>allows the caller to wait until the thread has finished before continuing.</a:t>
            </a:r>
          </a:p>
          <a:p>
            <a:endParaRPr lang="en-US" baseline="0" dirty="0"/>
          </a:p>
          <a:p>
            <a:r>
              <a:rPr lang="en-US" baseline="0" dirty="0"/>
              <a:t>** In this example we start by creating a new thread of execution.  After child thread is created, the currently running thread can move on and </a:t>
            </a:r>
          </a:p>
          <a:p>
            <a:r>
              <a:rPr lang="en-US" baseline="0" dirty="0"/>
              <a:t>** execute operations in parallel to the child thread.</a:t>
            </a:r>
          </a:p>
          <a:p>
            <a:r>
              <a:rPr lang="en-US" baseline="0" dirty="0"/>
              <a:t>Eventually the current thread needs to know the background thread is complete so it calls the join function on the thread instance.  This function will return when the thread function returns, terminating the thread.</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7338074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look at a simple join example.</a:t>
            </a:r>
          </a:p>
          <a:p>
            <a:r>
              <a:rPr lang="en-US" baseline="0" dirty="0"/>
              <a:t>** We start by printing out the value 1 and a new line.</a:t>
            </a:r>
          </a:p>
          <a:p>
            <a:r>
              <a:rPr lang="en-US" baseline="0" dirty="0"/>
              <a:t>** Next we create a child thread instance executing </a:t>
            </a:r>
            <a:r>
              <a:rPr lang="en-US" baseline="0" dirty="0" err="1"/>
              <a:t>thread_function</a:t>
            </a:r>
            <a:r>
              <a:rPr lang="en-US" baseline="0" dirty="0"/>
              <a:t>. </a:t>
            </a:r>
          </a:p>
          <a:p>
            <a:r>
              <a:rPr lang="en-US" baseline="0" dirty="0"/>
              <a:t>** The child thread begins and prints out the value 2.</a:t>
            </a:r>
          </a:p>
          <a:p>
            <a:r>
              <a:rPr lang="en-US" baseline="0" dirty="0"/>
              <a:t>** Since the original thread has called the join function on the child thread instance it blocks until the value 2 has been printed and the thread function returns</a:t>
            </a:r>
          </a:p>
          <a:p>
            <a:r>
              <a:rPr lang="en-US" baseline="0" dirty="0"/>
              <a:t>** Finally, the value 3 is printed by the original thread</a:t>
            </a:r>
          </a:p>
          <a:p>
            <a:r>
              <a:rPr lang="en-US" baseline="0" dirty="0"/>
              <a:t>In the end we have printed the values 1, 2, 3 in that order.</a:t>
            </a:r>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3366534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 slightly more complex example that</a:t>
            </a:r>
            <a:r>
              <a:rPr lang="en-US" baseline="0" dirty="0"/>
              <a:t> uses join.  In this scenario we need to update a database, send an HTTP POST message and update some local state.  </a:t>
            </a:r>
          </a:p>
          <a:p>
            <a:endParaRPr lang="en-US" baseline="0" dirty="0"/>
          </a:p>
          <a:p>
            <a:r>
              <a:rPr lang="en-US" baseline="0" dirty="0"/>
              <a:t>Since the database update and HTTP post require dealing with external systems they might take a long time to complete.  So, it might make sense to run them on their own threads while updating the local state on the current thread.</a:t>
            </a:r>
          </a:p>
          <a:p>
            <a:endParaRPr lang="en-US" baseline="0" dirty="0"/>
          </a:p>
          <a:p>
            <a:r>
              <a:rPr lang="en-US" baseline="0" dirty="0"/>
              <a:t>** We start by creating the threads that will perform the database update and perform the HTTP POST request.</a:t>
            </a:r>
          </a:p>
          <a:p>
            <a:r>
              <a:rPr lang="en-US" baseline="0" dirty="0"/>
              <a:t>** While those are running, we call the function </a:t>
            </a:r>
            <a:r>
              <a:rPr lang="en-US" baseline="0" dirty="0" err="1"/>
              <a:t>update_local_state</a:t>
            </a:r>
            <a:r>
              <a:rPr lang="en-US" baseline="0" dirty="0"/>
              <a:t> on the currently executing thread.</a:t>
            </a:r>
          </a:p>
          <a:p>
            <a:r>
              <a:rPr lang="en-US" baseline="0" dirty="0"/>
              <a:t>** When the local update is done, we then call the join functions on the thread instances.  After the join functions return we know that the thread is done and our operations are complete.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307002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 if join blocks execution until the thread completes, what would happen if you called join on a thread that was not associated with a thread?  For example – if you created an empty thread?  </a:t>
            </a:r>
          </a:p>
          <a:p>
            <a:endParaRPr lang="en-US" baseline="0" dirty="0"/>
          </a:p>
          <a:p>
            <a:r>
              <a:rPr lang="en-US" baseline="0" dirty="0"/>
              <a:t>** Joining on a non-existent thread isn’t a logical thing to do so the join function will throw an exception.</a:t>
            </a:r>
          </a:p>
          <a:p>
            <a:endParaRPr lang="en-US" baseline="0" dirty="0"/>
          </a:p>
          <a:p>
            <a:r>
              <a:rPr lang="en-US" baseline="0" dirty="0"/>
              <a:t>So how do we make that join is safe to call?</a:t>
            </a:r>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1497621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use the joinable function.</a:t>
            </a:r>
          </a:p>
          <a:p>
            <a:endParaRPr lang="en-US" baseline="0" dirty="0"/>
          </a:p>
          <a:p>
            <a:r>
              <a:rPr lang="en-US" baseline="0" dirty="0"/>
              <a:t>The joinable function returns a Boolean indicating if the thread is joinable or not.  Joinable threads can safely call the </a:t>
            </a:r>
            <a:r>
              <a:rPr lang="en-US" baseline="0"/>
              <a:t>join function.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2626096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the detach function.</a:t>
            </a:r>
          </a:p>
          <a:p>
            <a:r>
              <a:rPr lang="en-US" baseline="0" dirty="0"/>
              <a:t>The detach function disassociates the running thread from the thread instance.  After detach has been called, the thread instance is empty, as if it had been created without an associated callback.  Meanwhile, the underlying thread is continuing to run, unaware that the thread instance has been detached.</a:t>
            </a:r>
          </a:p>
          <a:p>
            <a:r>
              <a:rPr lang="en-US" baseline="0" dirty="0"/>
              <a:t>** This example starts by creating a thread named child which is executing a function named </a:t>
            </a:r>
            <a:r>
              <a:rPr lang="en-US" baseline="0" dirty="0" err="1"/>
              <a:t>thread_function</a:t>
            </a:r>
            <a:r>
              <a:rPr lang="en-US" baseline="0" dirty="0"/>
              <a:t>.</a:t>
            </a:r>
          </a:p>
          <a:p>
            <a:r>
              <a:rPr lang="en-US" baseline="0" dirty="0"/>
              <a:t>** At this point the joinable function returns true because the thread is joinable.</a:t>
            </a:r>
          </a:p>
          <a:p>
            <a:r>
              <a:rPr lang="en-US" baseline="0" dirty="0"/>
              <a:t>** Next we call detach – this separates the thread of execution from the thread instance</a:t>
            </a:r>
          </a:p>
          <a:p>
            <a:r>
              <a:rPr lang="en-US" baseline="0" dirty="0"/>
              <a:t>** and now if we call joinable the return value will be false – because the thread instance no longer is associated with any running thread of execution, it can not be joined.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4435574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we ever want</a:t>
            </a:r>
            <a:r>
              <a:rPr lang="en-US" baseline="0" dirty="0"/>
              <a:t> to detach a thread?  Let’s think back to our </a:t>
            </a:r>
            <a:r>
              <a:rPr lang="en-US" baseline="0" dirty="0" err="1"/>
              <a:t>native_handle</a:t>
            </a:r>
            <a:r>
              <a:rPr lang="en-US" baseline="0" dirty="0"/>
              <a:t> example where we were interacting with APIs that required a native handle.  Perhaps we don’t just want to let a function act on the thread, perhaps we want to hand over control of thread entirely.</a:t>
            </a:r>
          </a:p>
          <a:p>
            <a:endParaRPr lang="en-US" baseline="0" dirty="0"/>
          </a:p>
          <a:p>
            <a:r>
              <a:rPr lang="en-US" baseline="0" dirty="0"/>
              <a:t>** In this example we have a function that takes a native HANDLE and which will manage the lifetime of the thread from this point forward.</a:t>
            </a:r>
          </a:p>
          <a:p>
            <a:r>
              <a:rPr lang="en-US" baseline="0" dirty="0"/>
              <a:t>** So we create our child thread</a:t>
            </a:r>
          </a:p>
          <a:p>
            <a:r>
              <a:rPr lang="en-US" baseline="0" dirty="0"/>
              <a:t>** And then we save off the native handle to the thread</a:t>
            </a:r>
          </a:p>
          <a:p>
            <a:r>
              <a:rPr lang="en-US" baseline="0" dirty="0"/>
              <a:t>** Next we call detach to disassociate the C++ thread instance from the underlying thread</a:t>
            </a:r>
          </a:p>
          <a:p>
            <a:r>
              <a:rPr lang="en-US" baseline="0" dirty="0"/>
              <a:t>** And then we pass the underlying handle to the function which will manage it going forward</a:t>
            </a:r>
          </a:p>
          <a:p>
            <a:endParaRPr lang="en-US" baseline="0" dirty="0"/>
          </a:p>
          <a:p>
            <a:r>
              <a:rPr lang="en-US" baseline="0" dirty="0"/>
              <a:t>But why call detach?  Couldn’t we just let the child thread leave scope and be cleaned up?  Well – it turns out that would not work.</a:t>
            </a: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226523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talk about concurrent programming, we are talking about doing multiple things at once.  Within a single process, threads are the building block to do this.  Prior to the C++11 standard using threads meant relying on platform or compiler specific functionality, but with the introduction of the standard thread class, we can now write standard-compliant, portable, multi-threaded code.</a:t>
            </a: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3697595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thing you need to keep in mind is that C++ requires you to manage your resources explicitly.  For threading</a:t>
            </a:r>
            <a:r>
              <a:rPr lang="en-US" baseline="0" dirty="0"/>
              <a:t> this means that you must explicitly join or detach all active C++ thread instances before the application terminates.  If the standard thread destructor executes while the thread is still joinable, it will call standard terminate and abort the program.</a:t>
            </a:r>
          </a:p>
          <a:p>
            <a:endParaRPr lang="en-US" baseline="0" dirty="0"/>
          </a:p>
          <a:p>
            <a:r>
              <a:rPr lang="en-US" baseline="0" dirty="0"/>
              <a:t>So in our example, if we had not called detach, the destructor would have seen the thread has joinable and called terminate even though we had intended for someone else to manage the thread lifetime.</a:t>
            </a:r>
          </a:p>
          <a:p>
            <a:endParaRPr lang="en-US" baseline="0" dirty="0"/>
          </a:p>
          <a:p>
            <a:r>
              <a:rPr lang="en-US" baseline="0" dirty="0"/>
              <a:t>This is why detach is useful.  If we want to create a thread that will continue to execute after the thread object has been destroyed, we must first call detach.</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2318079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get information about the current thread,</a:t>
            </a:r>
            <a:r>
              <a:rPr lang="en-US" baseline="0" dirty="0"/>
              <a:t> and perform some basic operations, using static member functions on the standard </a:t>
            </a:r>
            <a:r>
              <a:rPr lang="en-US" baseline="0" dirty="0" err="1"/>
              <a:t>this_thread</a:t>
            </a:r>
            <a:r>
              <a:rPr lang="en-US" baseline="0" dirty="0"/>
              <a:t> class. This class exists solely to expose member functions to query and control the behavior of the currently executing thread.</a:t>
            </a:r>
          </a:p>
          <a:p>
            <a:endParaRPr lang="en-US" baseline="0" dirty="0"/>
          </a:p>
          <a:p>
            <a:r>
              <a:rPr lang="en-US" baseline="0" dirty="0"/>
              <a:t>Like the thread class, there is a </a:t>
            </a:r>
            <a:r>
              <a:rPr lang="en-US" baseline="0" dirty="0" err="1"/>
              <a:t>get_id</a:t>
            </a:r>
            <a:r>
              <a:rPr lang="en-US" baseline="0" dirty="0"/>
              <a:t> function which behaves in exactly the same way.  There are also three new member functions that are only accessible via the </a:t>
            </a:r>
            <a:r>
              <a:rPr lang="en-US" baseline="0" dirty="0" err="1"/>
              <a:t>this_thread</a:t>
            </a:r>
            <a:r>
              <a:rPr lang="en-US" baseline="0" dirty="0"/>
              <a:t> class.  These functions control the execution of the currently running thread by either pausing the thread for a duration of time or allowing other threads to run.</a:t>
            </a: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4133503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t>
            </a:r>
            <a:r>
              <a:rPr lang="en-US" baseline="0" dirty="0" err="1"/>
              <a:t>get_id</a:t>
            </a:r>
            <a:r>
              <a:rPr lang="en-US" baseline="0" dirty="0"/>
              <a:t> function on the </a:t>
            </a:r>
            <a:r>
              <a:rPr lang="en-US" baseline="0" dirty="0" err="1"/>
              <a:t>this_thread</a:t>
            </a:r>
            <a:r>
              <a:rPr lang="en-US" baseline="0" dirty="0"/>
              <a:t> class works just like the </a:t>
            </a:r>
            <a:r>
              <a:rPr lang="en-US" baseline="0" dirty="0" err="1"/>
              <a:t>get_id</a:t>
            </a:r>
            <a:r>
              <a:rPr lang="en-US" baseline="0" dirty="0"/>
              <a:t> function of the thread class.  </a:t>
            </a:r>
          </a:p>
          <a:p>
            <a:r>
              <a:rPr lang="en-US" baseline="0" dirty="0"/>
              <a:t>** In this example we start with the main function printing out the currently executing thread ID.  </a:t>
            </a:r>
          </a:p>
          <a:p>
            <a:r>
              <a:rPr lang="en-US" baseline="0" dirty="0"/>
              <a:t>** Next a child thread is created</a:t>
            </a:r>
          </a:p>
          <a:p>
            <a:r>
              <a:rPr lang="en-US" baseline="0" dirty="0"/>
              <a:t>** This thread prints out it’s thread ID.  Because this is running on a different thread, a different value is printed than was printed in main.</a:t>
            </a:r>
          </a:p>
          <a:p>
            <a:r>
              <a:rPr lang="en-US" baseline="0" dirty="0"/>
              <a:t>** Finally the main function calls the child thread join method to wait for the child to complete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2388704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the same code is run, we see that the main thread ID is displayed and then the child ID.  As expected, the thread IDs are different because they are executing on different threads.</a:t>
            </a:r>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1498855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t>
            </a:r>
            <a:r>
              <a:rPr lang="en-US" baseline="0" dirty="0" err="1"/>
              <a:t>this_thread</a:t>
            </a:r>
            <a:r>
              <a:rPr lang="en-US" baseline="0" dirty="0"/>
              <a:t> yield member function provides a hint to your C++ implementation that the currently running thread would like to allow other threads to run.  Basically it’s saying “I’m done for the moment, why don’t you let someone else run.”</a:t>
            </a:r>
          </a:p>
          <a:p>
            <a:r>
              <a:rPr lang="en-US" baseline="0" dirty="0"/>
              <a:t>** Let’s say we have four threads running concurrently on a system with 2 CPU’s.  We can see that two of the threads are running and two of the threads are paused, as indicated by being gray.</a:t>
            </a:r>
          </a:p>
          <a:p>
            <a:r>
              <a:rPr lang="en-US" baseline="0" dirty="0"/>
              <a:t>** As he program continues, eventually the paused threads get their chance to run</a:t>
            </a:r>
          </a:p>
          <a:p>
            <a:r>
              <a:rPr lang="en-US" baseline="0" dirty="0"/>
              <a:t>** While it is not this clean, we can see how the execution flips between threads </a:t>
            </a:r>
          </a:p>
          <a:p>
            <a:r>
              <a:rPr lang="en-US" baseline="0" dirty="0"/>
              <a:t>** allowing each thread a chance to execute.</a:t>
            </a:r>
          </a:p>
          <a:p>
            <a:endParaRPr lang="en-US" baseline="0" dirty="0"/>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30231018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Exactly how the implementation determines which threads to run at which time is dependent on your operating system, hardware, C++ implementation and possibly many other factors.  In general you can just trust the various parts to all work together and do the right thing.</a:t>
            </a:r>
          </a:p>
          <a:p>
            <a:endParaRPr lang="en-US" baseline="0" dirty="0"/>
          </a:p>
          <a:p>
            <a:r>
              <a:rPr lang="en-US" baseline="0" dirty="0"/>
              <a:t>But, there are times, though, where a thread might have enough insight into it’s work load to know that it would be better to let another thread run.  The standard C++ way to do this is to call yield.</a:t>
            </a:r>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16845992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have a simple function </a:t>
            </a:r>
            <a:r>
              <a:rPr lang="en-US" baseline="0" dirty="0" err="1"/>
              <a:t>count_iterations</a:t>
            </a:r>
            <a:r>
              <a:rPr lang="en-US" baseline="0" dirty="0"/>
              <a:t> which will run as a child thread.</a:t>
            </a:r>
          </a:p>
          <a:p>
            <a:r>
              <a:rPr lang="en-US" baseline="0" dirty="0"/>
              <a:t>** The function takes an a </a:t>
            </a:r>
            <a:r>
              <a:rPr lang="en-US" baseline="0" dirty="0" err="1"/>
              <a:t>time_point</a:t>
            </a:r>
            <a:r>
              <a:rPr lang="en-US" baseline="0" dirty="0"/>
              <a:t> which is basically a point in time – for example, 5 seconds from now.  It also takes a pointer to a long whose value will be incremented as the function runs, and a finally a Boolean value which indicates if the function should be polite or greedy.</a:t>
            </a:r>
          </a:p>
          <a:p>
            <a:r>
              <a:rPr lang="en-US" baseline="0" dirty="0"/>
              <a:t>** The function executes a loop which simply checks to see if the end time has passed.</a:t>
            </a:r>
          </a:p>
          <a:p>
            <a:r>
              <a:rPr lang="en-US" baseline="0" dirty="0"/>
              <a:t>** While the end time has no been reached, the counter is incremented.</a:t>
            </a:r>
          </a:p>
          <a:p>
            <a:r>
              <a:rPr lang="en-US" baseline="0" dirty="0"/>
              <a:t>** And if the function is polite, it calls yield to allow other threads to run.</a:t>
            </a:r>
          </a:p>
          <a:p>
            <a:endParaRPr lang="en-US" baseline="0" dirty="0"/>
          </a:p>
          <a:p>
            <a:r>
              <a:rPr lang="en-US" baseline="0" dirty="0"/>
              <a:t>So basically we have a thread that executes a loop, incrementing a long value, until some point in the future.  Since this is a tight loop executing repeatedly, the function can be polite and yield after each iteration or it can be greedy and run as quickly as possible.</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28581540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can now create a pair of threads to execute our function.  </a:t>
            </a:r>
          </a:p>
          <a:p>
            <a:r>
              <a:rPr lang="en-US" baseline="0" dirty="0"/>
              <a:t>** We’ll first create the end time – in this case it is now plus 5 seconds – so each thread will execute the loop for 5 seconds.</a:t>
            </a:r>
          </a:p>
          <a:p>
            <a:r>
              <a:rPr lang="en-US" baseline="0" dirty="0"/>
              <a:t>** Next we’ll create the two threads, greedy and polite.  Each has their own long to store their respective counts and they pass the polite Boolean as false and true, respectively.</a:t>
            </a:r>
          </a:p>
          <a:p>
            <a:r>
              <a:rPr lang="en-US" baseline="0" dirty="0"/>
              <a:t>** We’ll call the thread join functions to wait for them to complete</a:t>
            </a:r>
          </a:p>
          <a:p>
            <a:r>
              <a:rPr lang="en-US" baseline="0" dirty="0"/>
              <a:t>** And then we print out the polite and greedy counts.</a:t>
            </a:r>
          </a:p>
          <a:p>
            <a:endParaRPr lang="en-US" baseline="0" dirty="0"/>
          </a:p>
          <a:p>
            <a:r>
              <a:rPr lang="en-US" baseline="0" dirty="0"/>
              <a:t>So what is the difference?</a:t>
            </a:r>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4282603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turns out that on my hardware, operating system and C++ implementation, the difference is pretty significant.  The greedy thread performed the increment operation 23 times more often than the polite version.  One thing I want to mention is that while I’ve demonstrated how yield can be used, and I used words like polite and greedy, this should not imply that when you are writing multi-threaded code that you should be using yield like this.  Because the actual behavior of yield depends on several factors, my personal opinion is that usages of yield should be kept to a minimum and only in places where careful measurements have been taken to prove that yield does in fact solve a problem that can not be better solved by other means.</a:t>
            </a:r>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5190434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last two </a:t>
            </a:r>
            <a:r>
              <a:rPr lang="en-US" baseline="0" dirty="0" err="1"/>
              <a:t>this_thread</a:t>
            </a:r>
            <a:r>
              <a:rPr lang="en-US" baseline="0" dirty="0"/>
              <a:t> functions we are going to look at are related to sleeping.  The first version, </a:t>
            </a:r>
            <a:r>
              <a:rPr lang="en-US" baseline="0" dirty="0" err="1"/>
              <a:t>sleep_for</a:t>
            </a:r>
            <a:r>
              <a:rPr lang="en-US" baseline="0" dirty="0"/>
              <a:t>, is used to sleep for a specific amount of time.  Let’s look at a quick example.</a:t>
            </a:r>
          </a:p>
          <a:p>
            <a:r>
              <a:rPr lang="en-US" baseline="0" dirty="0"/>
              <a:t>** We start by printing out a message saying “Sleeping…”</a:t>
            </a:r>
          </a:p>
          <a:p>
            <a:r>
              <a:rPr lang="en-US" baseline="0" dirty="0"/>
              <a:t>** and then we define a local variable, length, which uses the standard seconds class to represent one second</a:t>
            </a:r>
          </a:p>
          <a:p>
            <a:r>
              <a:rPr lang="en-US" baseline="0" dirty="0"/>
              <a:t>** We when enter a loop which will execute 5 times.  </a:t>
            </a:r>
          </a:p>
          <a:p>
            <a:r>
              <a:rPr lang="en-US" baseline="0" dirty="0"/>
              <a:t>** Inside the loop we sleep for one second and then print out the loop counter.</a:t>
            </a:r>
          </a:p>
          <a:p>
            <a:r>
              <a:rPr lang="en-US" baseline="0" dirty="0"/>
              <a:t>So what we expect to see is the word “Sleeping” displayed immediately followed by the numbers 0, 1, 2, 3, and 4.  Each printed one second apart.  Let’s take a look at this in action.</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2341872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a thread is just like creating any other object.</a:t>
            </a:r>
          </a:p>
          <a:p>
            <a:r>
              <a:rPr lang="en-US" dirty="0"/>
              <a:t>** Here we are creating a thread object</a:t>
            </a:r>
            <a:r>
              <a:rPr lang="en-US" baseline="0" dirty="0"/>
              <a:t> named child.</a:t>
            </a:r>
          </a:p>
          <a:p>
            <a:r>
              <a:rPr lang="en-US" baseline="0" dirty="0"/>
              <a:t>** The constructor parameter, </a:t>
            </a:r>
            <a:r>
              <a:rPr lang="en-US" baseline="0" dirty="0" err="1"/>
              <a:t>thread_function</a:t>
            </a:r>
            <a:r>
              <a:rPr lang="en-US" baseline="0" dirty="0"/>
              <a:t>, is the function that will execute on the child thread.</a:t>
            </a:r>
          </a:p>
          <a:p>
            <a:r>
              <a:rPr lang="en-US" baseline="0" dirty="0"/>
              <a:t>Once child is created, the thread is created and the specified function is executed on the new thread. </a:t>
            </a:r>
          </a:p>
          <a:p>
            <a:r>
              <a:rPr lang="en-US" baseline="0" dirty="0"/>
              <a:t>When </a:t>
            </a:r>
            <a:r>
              <a:rPr lang="en-US" baseline="0" dirty="0" err="1"/>
              <a:t>thread_function</a:t>
            </a:r>
            <a:r>
              <a:rPr lang="en-US" baseline="0" dirty="0"/>
              <a:t> returns the child thread will end automatically.</a:t>
            </a:r>
          </a:p>
          <a:p>
            <a:r>
              <a:rPr lang="en-US" dirty="0"/>
              <a:t>We</a:t>
            </a:r>
            <a:r>
              <a:rPr lang="en-US" baseline="0" dirty="0"/>
              <a:t> can see that C++ makes creating a new thread really simple – but what if we need to pass some arguments to the thread function?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892068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26652212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a:t>
            </a:r>
            <a:r>
              <a:rPr lang="en-US" baseline="0" dirty="0" err="1"/>
              <a:t>sleep_until</a:t>
            </a:r>
            <a:r>
              <a:rPr lang="en-US" baseline="0" dirty="0"/>
              <a:t> function works in pretty much the same way, except that instead of sleeping for a specific amount of time, it sleeps until the specified time.</a:t>
            </a:r>
          </a:p>
          <a:p>
            <a:r>
              <a:rPr lang="en-US" baseline="0" dirty="0"/>
              <a:t>In this example we</a:t>
            </a:r>
          </a:p>
          <a:p>
            <a:r>
              <a:rPr lang="en-US" baseline="0" dirty="0"/>
              <a:t>** start by creating a seconds object named delay which represents 5 seconds.</a:t>
            </a:r>
          </a:p>
          <a:p>
            <a:r>
              <a:rPr lang="en-US" baseline="0" dirty="0"/>
              <a:t>** Next we create a system clock object which is the current time, returned by the now function, plus 5 seconds.  So this is 5 seconds in the future.</a:t>
            </a:r>
          </a:p>
          <a:p>
            <a:r>
              <a:rPr lang="en-US" baseline="0" dirty="0"/>
              <a:t>** We then print out that we are sleeping</a:t>
            </a:r>
          </a:p>
          <a:p>
            <a:r>
              <a:rPr lang="en-US" baseline="0" dirty="0"/>
              <a:t>** And then call the </a:t>
            </a:r>
            <a:r>
              <a:rPr lang="en-US" baseline="0" dirty="0" err="1"/>
              <a:t>sleep_until</a:t>
            </a:r>
            <a:r>
              <a:rPr lang="en-US" baseline="0" dirty="0"/>
              <a:t> function to sleep until the point 5 seconds in the future.</a:t>
            </a:r>
          </a:p>
          <a:p>
            <a:endParaRPr lang="en-US" baseline="0" dirty="0"/>
          </a:p>
          <a:p>
            <a:r>
              <a:rPr lang="en-US" baseline="0" dirty="0"/>
              <a:t>As you can see, this is the same basic idea, it is just using a specific point in time rather than a relative one.  Let’s see this example running.</a:t>
            </a:r>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724440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1919328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are going to be learning about the standard </a:t>
            </a:r>
            <a:r>
              <a:rPr lang="en-US" dirty="0" err="1"/>
              <a:t>c++</a:t>
            </a:r>
            <a:r>
              <a:rPr lang="en-US" dirty="0"/>
              <a:t> thread class.</a:t>
            </a:r>
          </a:p>
          <a:p>
            <a:r>
              <a:rPr lang="en-US" dirty="0"/>
              <a:t>** We will start by</a:t>
            </a:r>
            <a:r>
              <a:rPr lang="en-US" baseline="0" dirty="0"/>
              <a:t> learning how to create threads</a:t>
            </a:r>
          </a:p>
          <a:p>
            <a:r>
              <a:rPr lang="en-US" baseline="0" dirty="0"/>
              <a:t>** Next we will see how to get some information about threads such as the ID and native handle, and we will also see how to get a little information about the environment you are running in.</a:t>
            </a:r>
          </a:p>
          <a:p>
            <a:r>
              <a:rPr lang="en-US" baseline="0" dirty="0"/>
              <a:t>** We will then see how joining and detaching allow us to wait for threads to finish and also hand off control</a:t>
            </a:r>
          </a:p>
          <a:p>
            <a:r>
              <a:rPr lang="en-US" baseline="0" dirty="0"/>
              <a:t>** And finally we’ll look at the </a:t>
            </a:r>
            <a:r>
              <a:rPr lang="en-US" baseline="0" dirty="0" err="1"/>
              <a:t>this_thread</a:t>
            </a:r>
            <a:r>
              <a:rPr lang="en-US" baseline="0" dirty="0"/>
              <a:t> class and see how it can be used to control the execution of the currently executing thread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4578505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2848493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 what if </a:t>
            </a:r>
            <a:r>
              <a:rPr lang="en-US" dirty="0" err="1"/>
              <a:t>thread_function</a:t>
            </a:r>
            <a:r>
              <a:rPr lang="en-US" dirty="0"/>
              <a:t> took an integer</a:t>
            </a:r>
            <a:r>
              <a:rPr lang="en-US" baseline="0" dirty="0"/>
              <a:t> parameter to indicate how many times to write the output string?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252774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might hope,</a:t>
            </a:r>
            <a:r>
              <a:rPr lang="en-US" baseline="0" dirty="0"/>
              <a:t> C++ makes this simple too.  Arguments specified after the pointer are passed as arguments to the function.  Here we pass the value 10 as an argument to the thread function.</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161671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pass more than one argument as well.</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185932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looked at thread</a:t>
            </a:r>
            <a:r>
              <a:rPr lang="en-US" baseline="0" dirty="0"/>
              <a:t> instances</a:t>
            </a:r>
            <a:r>
              <a:rPr lang="en-US" dirty="0"/>
              <a:t> that refer to a running thread – but it is possible</a:t>
            </a:r>
            <a:r>
              <a:rPr lang="en-US" baseline="0" dirty="0"/>
              <a:t> to create thread instance that do not refer to a running thread.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176938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easiest way to create a thread instance that does not refer to a running thread, or a thread of execution, is to simply use the default, empty, constructor.</a:t>
            </a:r>
          </a:p>
          <a:p>
            <a:r>
              <a:rPr lang="en-US" baseline="0" dirty="0"/>
              <a:t>The empty thread instance does not refer to a thread of execution but is a valid thread.  </a:t>
            </a: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1559394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4/28/2016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4/28/2016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Concurrent Programming Overview</a:t>
            </a:r>
          </a:p>
        </p:txBody>
      </p:sp>
      <p:sp>
        <p:nvSpPr>
          <p:cNvPr id="3" name="Subtitle 2"/>
          <p:cNvSpPr>
            <a:spLocks noGrp="1"/>
          </p:cNvSpPr>
          <p:nvPr>
            <p:ph type="subTitle" idx="1"/>
          </p:nvPr>
        </p:nvSpPr>
        <p:spPr/>
        <p:txBody>
          <a:bodyPr/>
          <a:lstStyle/>
          <a:p>
            <a:r>
              <a:rPr lang="en-US" dirty="0"/>
              <a:t>Threads</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2286000"/>
            <a:ext cx="7658100" cy="1569660"/>
          </a:xfrm>
          <a:prstGeom prst="rect">
            <a:avLst/>
          </a:prstGeom>
          <a:noFill/>
        </p:spPr>
        <p:txBody>
          <a:bodyPr wrap="square" rtlCol="0">
            <a:spAutoFit/>
          </a:bodyPr>
          <a:lstStyle/>
          <a:p>
            <a:pPr algn="ctr"/>
            <a:r>
              <a:rPr lang="en-US" sz="4800" dirty="0">
                <a:solidFill>
                  <a:schemeClr val="tx1">
                    <a:lumMod val="75000"/>
                    <a:lumOff val="25000"/>
                  </a:schemeClr>
                </a:solidFill>
              </a:rPr>
              <a:t>Only one </a:t>
            </a:r>
            <a:r>
              <a:rPr lang="en-US" sz="4800" dirty="0" err="1">
                <a:solidFill>
                  <a:schemeClr val="tx1">
                    <a:lumMod val="75000"/>
                    <a:lumOff val="25000"/>
                  </a:schemeClr>
                </a:solidFill>
              </a:rPr>
              <a:t>std</a:t>
            </a:r>
            <a:r>
              <a:rPr lang="en-US" sz="4800" dirty="0">
                <a:solidFill>
                  <a:schemeClr val="tx1">
                    <a:lumMod val="75000"/>
                    <a:lumOff val="25000"/>
                  </a:schemeClr>
                </a:solidFill>
              </a:rPr>
              <a:t>::thread instance can refer to any given thread.</a:t>
            </a:r>
          </a:p>
        </p:txBody>
      </p:sp>
    </p:spTree>
    <p:extLst>
      <p:ext uri="{BB962C8B-B14F-4D97-AF65-F5344CB8AC3E}">
        <p14:creationId xmlns:p14="http://schemas.microsoft.com/office/powerpoint/2010/main" val="1049298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2212776"/>
            <a:ext cx="72961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original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915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2212776"/>
            <a:ext cx="72961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original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5" name="Rectangle 4"/>
          <p:cNvSpPr/>
          <p:nvPr/>
        </p:nvSpPr>
        <p:spPr>
          <a:xfrm>
            <a:off x="1219200" y="2771503"/>
            <a:ext cx="5715000"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2B91AF"/>
                </a:solidFill>
                <a:latin typeface="Consolas" panose="020B0609020204030204" pitchFamily="49" charset="0"/>
                <a:cs typeface="Consolas" panose="020B0609020204030204" pitchFamily="49" charset="0"/>
              </a:rPr>
              <a:t>thread</a:t>
            </a:r>
            <a:r>
              <a:rPr lang="en-US" altLang="en-US" dirty="0">
                <a:solidFill>
                  <a:srgbClr val="000000"/>
                </a:solidFill>
                <a:latin typeface="Consolas" panose="020B0609020204030204" pitchFamily="49" charset="0"/>
                <a:cs typeface="Consolas" panose="020B0609020204030204" pitchFamily="49" charset="0"/>
              </a:rPr>
              <a:t> copy = </a:t>
            </a:r>
            <a:r>
              <a:rPr lang="en-US" altLang="en-US" dirty="0">
                <a:solidFill>
                  <a:srgbClr val="2B91AF"/>
                </a:solidFill>
                <a:latin typeface="Consolas" panose="020B0609020204030204" pitchFamily="49" charset="0"/>
                <a:cs typeface="Consolas" panose="020B0609020204030204" pitchFamily="49" charset="0"/>
              </a:rPr>
              <a:t>thread</a:t>
            </a:r>
            <a:r>
              <a:rPr lang="en-US" altLang="en-US" dirty="0">
                <a:solidFill>
                  <a:srgbClr val="000000"/>
                </a:solidFill>
                <a:latin typeface="Consolas" panose="020B0609020204030204" pitchFamily="49" charset="0"/>
                <a:cs typeface="Consolas" panose="020B0609020204030204" pitchFamily="49" charset="0"/>
              </a:rPr>
              <a:t>(original);</a:t>
            </a:r>
          </a:p>
        </p:txBody>
      </p:sp>
      <p:sp>
        <p:nvSpPr>
          <p:cNvPr id="3" name="TextBox 2"/>
          <p:cNvSpPr txBox="1"/>
          <p:nvPr/>
        </p:nvSpPr>
        <p:spPr>
          <a:xfrm>
            <a:off x="1737153" y="3657600"/>
            <a:ext cx="5669694" cy="1200329"/>
          </a:xfrm>
          <a:prstGeom prst="rect">
            <a:avLst/>
          </a:prstGeom>
          <a:noFill/>
        </p:spPr>
        <p:txBody>
          <a:bodyPr wrap="none" rtlCol="0">
            <a:spAutoFit/>
          </a:bodyPr>
          <a:lstStyle/>
          <a:p>
            <a:r>
              <a:rPr lang="en-US" sz="7200" dirty="0">
                <a:solidFill>
                  <a:srgbClr val="FF0000"/>
                </a:solidFill>
              </a:rPr>
              <a:t>Compile Error!</a:t>
            </a:r>
          </a:p>
        </p:txBody>
      </p:sp>
    </p:spTree>
    <p:extLst>
      <p:ext uri="{BB962C8B-B14F-4D97-AF65-F5344CB8AC3E}">
        <p14:creationId xmlns:p14="http://schemas.microsoft.com/office/powerpoint/2010/main" val="337159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2212776"/>
            <a:ext cx="72961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original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p:txBody>
      </p:sp>
      <p:sp>
        <p:nvSpPr>
          <p:cNvPr id="5" name="Rectangle 4"/>
          <p:cNvSpPr/>
          <p:nvPr/>
        </p:nvSpPr>
        <p:spPr>
          <a:xfrm>
            <a:off x="1219200" y="2771503"/>
            <a:ext cx="6324600"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2B91AF"/>
                </a:solidFill>
                <a:latin typeface="Consolas" panose="020B0609020204030204" pitchFamily="49" charset="0"/>
                <a:cs typeface="Consolas" panose="020B0609020204030204" pitchFamily="49" charset="0"/>
              </a:rPr>
              <a:t>thread</a:t>
            </a:r>
            <a:r>
              <a:rPr lang="en-US" altLang="en-US" dirty="0">
                <a:solidFill>
                  <a:srgbClr val="000000"/>
                </a:solidFill>
                <a:latin typeface="Consolas" panose="020B0609020204030204" pitchFamily="49" charset="0"/>
                <a:cs typeface="Consolas" panose="020B0609020204030204" pitchFamily="49" charset="0"/>
              </a:rPr>
              <a:t> </a:t>
            </a:r>
            <a:r>
              <a:rPr lang="en-US" altLang="en-US" dirty="0" err="1">
                <a:solidFill>
                  <a:srgbClr val="000000"/>
                </a:solidFill>
                <a:latin typeface="Consolas" panose="020B0609020204030204" pitchFamily="49" charset="0"/>
                <a:cs typeface="Consolas" panose="020B0609020204030204" pitchFamily="49" charset="0"/>
              </a:rPr>
              <a:t>new_owner</a:t>
            </a:r>
            <a:r>
              <a:rPr lang="en-US" altLang="en-US" dirty="0">
                <a:solidFill>
                  <a:srgbClr val="000000"/>
                </a:solidFill>
                <a:latin typeface="Consolas" panose="020B0609020204030204" pitchFamily="49" charset="0"/>
                <a:cs typeface="Consolas" panose="020B0609020204030204" pitchFamily="49" charset="0"/>
              </a:rPr>
              <a:t> = </a:t>
            </a:r>
            <a:r>
              <a:rPr lang="en-US" altLang="en-US" dirty="0">
                <a:solidFill>
                  <a:srgbClr val="2B91AF"/>
                </a:solidFill>
                <a:latin typeface="Consolas" panose="020B0609020204030204" pitchFamily="49" charset="0"/>
                <a:cs typeface="Consolas" panose="020B0609020204030204" pitchFamily="49" charset="0"/>
              </a:rPr>
              <a:t>thread</a:t>
            </a:r>
            <a:r>
              <a:rPr lang="en-US" altLang="en-US" dirty="0">
                <a:solidFill>
                  <a:srgbClr val="000000"/>
                </a:solidFill>
                <a:latin typeface="Consolas" panose="020B0609020204030204" pitchFamily="49" charset="0"/>
                <a:cs typeface="Consolas" panose="020B0609020204030204" pitchFamily="49" charset="0"/>
              </a:rPr>
              <a:t>(</a:t>
            </a:r>
            <a:r>
              <a:rPr lang="en-US" altLang="en-US" dirty="0" err="1">
                <a:solidFill>
                  <a:srgbClr val="000000"/>
                </a:solidFill>
                <a:latin typeface="Consolas" panose="020B0609020204030204" pitchFamily="49" charset="0"/>
                <a:cs typeface="Consolas" panose="020B0609020204030204" pitchFamily="49" charset="0"/>
              </a:rPr>
              <a:t>std</a:t>
            </a:r>
            <a:r>
              <a:rPr lang="en-US" altLang="en-US" dirty="0">
                <a:solidFill>
                  <a:srgbClr val="000000"/>
                </a:solidFill>
                <a:latin typeface="Consolas" panose="020B0609020204030204" pitchFamily="49" charset="0"/>
                <a:cs typeface="Consolas" panose="020B0609020204030204" pitchFamily="49" charset="0"/>
              </a:rPr>
              <a:t>::move(original));</a:t>
            </a:r>
          </a:p>
        </p:txBody>
      </p:sp>
    </p:spTree>
    <p:extLst>
      <p:ext uri="{BB962C8B-B14F-4D97-AF65-F5344CB8AC3E}">
        <p14:creationId xmlns:p14="http://schemas.microsoft.com/office/powerpoint/2010/main" val="384064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a:t>
            </a:r>
          </a:p>
        </p:txBody>
      </p:sp>
      <p:graphicFrame>
        <p:nvGraphicFramePr>
          <p:cNvPr id="4" name="Table 3"/>
          <p:cNvGraphicFramePr>
            <a:graphicFrameLocks noGrp="1"/>
          </p:cNvGraphicFramePr>
          <p:nvPr>
            <p:extLst>
              <p:ext uri="{D42A27DB-BD31-4B8C-83A1-F6EECF244321}">
                <p14:modId xmlns:p14="http://schemas.microsoft.com/office/powerpoint/2010/main" val="3378408739"/>
              </p:ext>
            </p:extLst>
          </p:nvPr>
        </p:nvGraphicFramePr>
        <p:xfrm>
          <a:off x="914400" y="2438400"/>
          <a:ext cx="7315200" cy="20218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get_id</a:t>
                      </a:r>
                      <a:r>
                        <a:rPr lang="en-US" dirty="0"/>
                        <a:t>()</a:t>
                      </a:r>
                    </a:p>
                  </a:txBody>
                  <a:tcPr/>
                </a:tc>
                <a:tc>
                  <a:txBody>
                    <a:bodyPr/>
                    <a:lstStyle/>
                    <a:p>
                      <a:r>
                        <a:rPr lang="en-US" dirty="0"/>
                        <a:t>Return the ID of the thread.</a:t>
                      </a:r>
                    </a:p>
                  </a:txBody>
                  <a:tcPr/>
                </a:tc>
                <a:extLst>
                  <a:ext uri="{0D108BD9-81ED-4DB2-BD59-A6C34878D82A}">
                    <a16:rowId xmlns:a16="http://schemas.microsoft.com/office/drawing/2014/main" val="10001"/>
                  </a:ext>
                </a:extLst>
              </a:tr>
              <a:tr h="370840">
                <a:tc>
                  <a:txBody>
                    <a:bodyPr/>
                    <a:lstStyle/>
                    <a:p>
                      <a:r>
                        <a:rPr lang="en-US" dirty="0" err="1"/>
                        <a:t>native_handle</a:t>
                      </a:r>
                      <a:r>
                        <a:rPr lang="en-US" dirty="0"/>
                        <a:t>()</a:t>
                      </a:r>
                    </a:p>
                  </a:txBody>
                  <a:tcPr/>
                </a:tc>
                <a:tc>
                  <a:txBody>
                    <a:bodyPr/>
                    <a:lstStyle/>
                    <a:p>
                      <a:r>
                        <a:rPr lang="en-US" dirty="0"/>
                        <a:t>Returns the operating</a:t>
                      </a:r>
                      <a:r>
                        <a:rPr lang="en-US" baseline="0" dirty="0"/>
                        <a:t> </a:t>
                      </a:r>
                      <a:r>
                        <a:rPr lang="en-US" dirty="0"/>
                        <a:t>system specific handle</a:t>
                      </a:r>
                      <a:r>
                        <a:rPr lang="en-US" baseline="0" dirty="0"/>
                        <a:t> for the thread.</a:t>
                      </a:r>
                      <a:endParaRPr lang="en-US" dirty="0"/>
                    </a:p>
                  </a:txBody>
                  <a:tcPr/>
                </a:tc>
                <a:extLst>
                  <a:ext uri="{0D108BD9-81ED-4DB2-BD59-A6C34878D82A}">
                    <a16:rowId xmlns:a16="http://schemas.microsoft.com/office/drawing/2014/main" val="10002"/>
                  </a:ext>
                </a:extLst>
              </a:tr>
              <a:tr h="370840">
                <a:tc>
                  <a:txBody>
                    <a:bodyPr/>
                    <a:lstStyle/>
                    <a:p>
                      <a:r>
                        <a:rPr lang="en-US" dirty="0" err="1"/>
                        <a:t>hardware_concurrency</a:t>
                      </a:r>
                      <a:r>
                        <a:rPr lang="en-US" dirty="0"/>
                        <a:t>()</a:t>
                      </a:r>
                    </a:p>
                  </a:txBody>
                  <a:tcPr/>
                </a:tc>
                <a:tc>
                  <a:txBody>
                    <a:bodyPr/>
                    <a:lstStyle/>
                    <a:p>
                      <a:r>
                        <a:rPr lang="en-US" dirty="0"/>
                        <a:t>Returns the maximum number of threads that may execute concurrently.</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61490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ID</a:t>
            </a:r>
          </a:p>
        </p:txBody>
      </p:sp>
      <p:sp>
        <p:nvSpPr>
          <p:cNvPr id="8" name="Rectangle 2"/>
          <p:cNvSpPr>
            <a:spLocks noChangeArrowheads="1"/>
          </p:cNvSpPr>
          <p:nvPr/>
        </p:nvSpPr>
        <p:spPr bwMode="auto">
          <a:xfrm>
            <a:off x="1504950" y="3733800"/>
            <a:ext cx="619125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id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get_id</a:t>
            </a:r>
            <a:r>
              <a:rPr kumimoji="0" lang="en-US" altLang="en-US" sz="2000"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sz="2000" b="0" i="0" u="none" strike="noStrike" cap="none" normalizeH="0" baseline="0" dirty="0" err="1">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const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485900" y="2286000"/>
            <a:ext cx="5753100" cy="369332"/>
          </a:xfrm>
          <a:prstGeom prst="rect">
            <a:avLst/>
          </a:prstGeom>
          <a:solidFill>
            <a:schemeClr val="accent2"/>
          </a:solidFill>
        </p:spPr>
        <p:txBody>
          <a:bodyPr wrap="square" rtlCol="0">
            <a:spAutoFit/>
          </a:bodyPr>
          <a:lstStyle/>
          <a:p>
            <a:r>
              <a:rPr lang="en-US" dirty="0"/>
              <a:t>462</a:t>
            </a:r>
          </a:p>
        </p:txBody>
      </p:sp>
      <p:sp>
        <p:nvSpPr>
          <p:cNvPr id="5" name="TextBox 4"/>
          <p:cNvSpPr txBox="1"/>
          <p:nvPr/>
        </p:nvSpPr>
        <p:spPr>
          <a:xfrm>
            <a:off x="1745552" y="2816889"/>
            <a:ext cx="1423797" cy="369332"/>
          </a:xfrm>
          <a:prstGeom prst="rect">
            <a:avLst/>
          </a:prstGeom>
          <a:solidFill>
            <a:schemeClr val="accent4"/>
          </a:solidFill>
        </p:spPr>
        <p:txBody>
          <a:bodyPr wrap="square" rtlCol="0">
            <a:spAutoFit/>
          </a:bodyPr>
          <a:lstStyle/>
          <a:p>
            <a:r>
              <a:rPr lang="en-US" dirty="0"/>
              <a:t>2732</a:t>
            </a:r>
          </a:p>
        </p:txBody>
      </p:sp>
      <p:sp>
        <p:nvSpPr>
          <p:cNvPr id="6" name="TextBox 5"/>
          <p:cNvSpPr txBox="1"/>
          <p:nvPr/>
        </p:nvSpPr>
        <p:spPr>
          <a:xfrm>
            <a:off x="3429000" y="2816889"/>
            <a:ext cx="1409700" cy="369332"/>
          </a:xfrm>
          <a:prstGeom prst="rect">
            <a:avLst/>
          </a:prstGeom>
          <a:solidFill>
            <a:schemeClr val="accent3"/>
          </a:solidFill>
        </p:spPr>
        <p:txBody>
          <a:bodyPr wrap="square" rtlCol="0">
            <a:spAutoFit/>
          </a:bodyPr>
          <a:lstStyle/>
          <a:p>
            <a:r>
              <a:rPr lang="en-US" dirty="0"/>
              <a:t>182</a:t>
            </a:r>
          </a:p>
        </p:txBody>
      </p:sp>
      <p:sp>
        <p:nvSpPr>
          <p:cNvPr id="7" name="TextBox 6"/>
          <p:cNvSpPr txBox="1"/>
          <p:nvPr/>
        </p:nvSpPr>
        <p:spPr>
          <a:xfrm>
            <a:off x="5105400" y="2816889"/>
            <a:ext cx="1828800" cy="369332"/>
          </a:xfrm>
          <a:prstGeom prst="rect">
            <a:avLst/>
          </a:prstGeom>
          <a:solidFill>
            <a:schemeClr val="accent6"/>
          </a:solidFill>
        </p:spPr>
        <p:txBody>
          <a:bodyPr wrap="square" rtlCol="0">
            <a:spAutoFit/>
          </a:bodyPr>
          <a:lstStyle/>
          <a:p>
            <a:r>
              <a:rPr lang="en-US" dirty="0"/>
              <a:t>1920</a:t>
            </a:r>
          </a:p>
        </p:txBody>
      </p:sp>
      <p:sp>
        <p:nvSpPr>
          <p:cNvPr id="9" name="Up Arrow 8"/>
          <p:cNvSpPr/>
          <p:nvPr/>
        </p:nvSpPr>
        <p:spPr>
          <a:xfrm>
            <a:off x="3276600" y="413573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32362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::thread::id</a:t>
            </a:r>
          </a:p>
        </p:txBody>
      </p:sp>
      <p:graphicFrame>
        <p:nvGraphicFramePr>
          <p:cNvPr id="4" name="Table 3"/>
          <p:cNvGraphicFramePr>
            <a:graphicFrameLocks noGrp="1"/>
          </p:cNvGraphicFramePr>
          <p:nvPr>
            <p:extLst>
              <p:ext uri="{D42A27DB-BD31-4B8C-83A1-F6EECF244321}">
                <p14:modId xmlns:p14="http://schemas.microsoft.com/office/powerpoint/2010/main" val="808151974"/>
              </p:ext>
            </p:extLst>
          </p:nvPr>
        </p:nvGraphicFramePr>
        <p:xfrm>
          <a:off x="2400300" y="1981200"/>
          <a:ext cx="4343400" cy="333756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tblGrid>
              <a:tr h="370840">
                <a:tc>
                  <a:txBody>
                    <a:bodyPr/>
                    <a:lstStyle/>
                    <a:p>
                      <a:r>
                        <a:rPr lang="en-US" dirty="0"/>
                        <a:t>Function</a:t>
                      </a:r>
                    </a:p>
                  </a:txBody>
                  <a:tcPr/>
                </a:tc>
                <a:extLst>
                  <a:ext uri="{0D108BD9-81ED-4DB2-BD59-A6C34878D82A}">
                    <a16:rowId xmlns:a16="http://schemas.microsoft.com/office/drawing/2014/main" val="10000"/>
                  </a:ext>
                </a:extLst>
              </a:tr>
              <a:tr h="370840">
                <a:tc>
                  <a:txBody>
                    <a:bodyPr/>
                    <a:lstStyle/>
                    <a:p>
                      <a:r>
                        <a:rPr lang="en-US" dirty="0"/>
                        <a:t>operator==</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operator!=</a:t>
                      </a:r>
                    </a:p>
                  </a:txBody>
                  <a:tcPr/>
                </a:tc>
                <a:extLst>
                  <a:ext uri="{0D108BD9-81ED-4DB2-BD59-A6C34878D82A}">
                    <a16:rowId xmlns:a16="http://schemas.microsoft.com/office/drawing/2014/main" val="10002"/>
                  </a:ext>
                </a:extLst>
              </a:tr>
              <a:tr h="370840">
                <a:tc>
                  <a:txBody>
                    <a:bodyPr/>
                    <a:lstStyle/>
                    <a:p>
                      <a:r>
                        <a:rPr lang="en-US" dirty="0"/>
                        <a:t>operator&lt;</a:t>
                      </a:r>
                    </a:p>
                  </a:txBody>
                  <a:tcPr/>
                </a:tc>
                <a:extLst>
                  <a:ext uri="{0D108BD9-81ED-4DB2-BD59-A6C34878D82A}">
                    <a16:rowId xmlns:a16="http://schemas.microsoft.com/office/drawing/2014/main" val="10003"/>
                  </a:ext>
                </a:extLst>
              </a:tr>
              <a:tr h="370840">
                <a:tc>
                  <a:txBody>
                    <a:bodyPr/>
                    <a:lstStyle/>
                    <a:p>
                      <a:r>
                        <a:rPr lang="en-US" dirty="0"/>
                        <a:t>operator&lt;=</a:t>
                      </a:r>
                    </a:p>
                  </a:txBody>
                  <a:tcPr/>
                </a:tc>
                <a:extLst>
                  <a:ext uri="{0D108BD9-81ED-4DB2-BD59-A6C34878D82A}">
                    <a16:rowId xmlns:a16="http://schemas.microsoft.com/office/drawing/2014/main" val="10004"/>
                  </a:ext>
                </a:extLst>
              </a:tr>
              <a:tr h="370840">
                <a:tc>
                  <a:txBody>
                    <a:bodyPr/>
                    <a:lstStyle/>
                    <a:p>
                      <a:r>
                        <a:rPr lang="en-US" dirty="0"/>
                        <a:t>operator&gt;</a:t>
                      </a:r>
                    </a:p>
                  </a:txBody>
                  <a:tcPr/>
                </a:tc>
                <a:extLst>
                  <a:ext uri="{0D108BD9-81ED-4DB2-BD59-A6C34878D82A}">
                    <a16:rowId xmlns:a16="http://schemas.microsoft.com/office/drawing/2014/main" val="10005"/>
                  </a:ext>
                </a:extLst>
              </a:tr>
              <a:tr h="370840">
                <a:tc>
                  <a:txBody>
                    <a:bodyPr/>
                    <a:lstStyle/>
                    <a:p>
                      <a:r>
                        <a:rPr lang="en-US" dirty="0"/>
                        <a:t>operator&gt;=</a:t>
                      </a:r>
                    </a:p>
                  </a:txBody>
                  <a:tcPr/>
                </a:tc>
                <a:extLst>
                  <a:ext uri="{0D108BD9-81ED-4DB2-BD59-A6C34878D82A}">
                    <a16:rowId xmlns:a16="http://schemas.microsoft.com/office/drawing/2014/main" val="10006"/>
                  </a:ext>
                </a:extLst>
              </a:tr>
              <a:tr h="370840">
                <a:tc>
                  <a:txBody>
                    <a:bodyPr/>
                    <a:lstStyle/>
                    <a:p>
                      <a:r>
                        <a:rPr lang="en-US" dirty="0"/>
                        <a:t>operator&lt;&lt;</a:t>
                      </a:r>
                    </a:p>
                  </a:txBody>
                  <a:tcPr/>
                </a:tc>
                <a:extLst>
                  <a:ext uri="{0D108BD9-81ED-4DB2-BD59-A6C34878D82A}">
                    <a16:rowId xmlns:a16="http://schemas.microsoft.com/office/drawing/2014/main" val="10007"/>
                  </a:ext>
                </a:extLst>
              </a:tr>
              <a:tr h="370840">
                <a:tc>
                  <a:txBody>
                    <a:bodyPr/>
                    <a:lstStyle/>
                    <a:p>
                      <a:r>
                        <a:rPr lang="en-US" dirty="0" err="1"/>
                        <a:t>std</a:t>
                      </a:r>
                      <a:r>
                        <a:rPr lang="en-US" dirty="0"/>
                        <a:t>::hash&lt;</a:t>
                      </a:r>
                      <a:r>
                        <a:rPr lang="en-US" dirty="0" err="1"/>
                        <a:t>std</a:t>
                      </a:r>
                      <a:r>
                        <a:rPr lang="en-US" dirty="0"/>
                        <a:t>::thread::id&gt;</a:t>
                      </a:r>
                    </a:p>
                  </a:txBody>
                  <a:tcPr/>
                </a:tc>
                <a:extLst>
                  <a:ext uri="{0D108BD9-81ED-4DB2-BD59-A6C34878D82A}">
                    <a16:rowId xmlns:a16="http://schemas.microsoft.com/office/drawing/2014/main" val="10008"/>
                  </a:ext>
                </a:extLst>
              </a:tr>
            </a:tbl>
          </a:graphicData>
        </a:graphic>
      </p:graphicFrame>
      <p:sp>
        <p:nvSpPr>
          <p:cNvPr id="3" name="Left Brace 2"/>
          <p:cNvSpPr/>
          <p:nvPr/>
        </p:nvSpPr>
        <p:spPr>
          <a:xfrm>
            <a:off x="1905000" y="2362200"/>
            <a:ext cx="381000" cy="762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a:off x="1905000" y="3194536"/>
            <a:ext cx="381000" cy="1418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a:off x="1905000" y="4613034"/>
            <a:ext cx="381000" cy="3399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1828800" y="4952999"/>
            <a:ext cx="495300" cy="2905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233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xit" presetSubtype="0" fill="hold" grpId="1" nodeType="withEffect">
                                  <p:stCondLst>
                                    <p:cond delay="0"/>
                                  </p:stCondLst>
                                  <p:childTnLst>
                                    <p:animEffect transition="out" filter="fad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xit" presetSubtype="0" fill="hold" grpId="1"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a:t>
            </a:r>
            <a:r>
              <a:rPr lang="en-US" dirty="0" err="1"/>
              <a:t>get_id</a:t>
            </a:r>
            <a:endParaRPr lang="en-US" dirty="0"/>
          </a:p>
        </p:txBody>
      </p:sp>
      <p:sp>
        <p:nvSpPr>
          <p:cNvPr id="3" name="Rectangle 2"/>
          <p:cNvSpPr/>
          <p:nvPr/>
        </p:nvSpPr>
        <p:spPr>
          <a:xfrm>
            <a:off x="1219200" y="1905000"/>
            <a:ext cx="6705600" cy="187051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original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"original: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original.get_id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new_owner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::move(original));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"original: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original.get_id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"new: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new_owner.get_id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endl;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214804" y="4154763"/>
            <a:ext cx="4572000" cy="369332"/>
          </a:xfrm>
          <a:prstGeom prst="rect">
            <a:avLst/>
          </a:prstGeom>
        </p:spPr>
        <p:txBody>
          <a:bodyPr>
            <a:spAutoFit/>
          </a:bodyPr>
          <a:lstStyle/>
          <a:p>
            <a:r>
              <a:rPr lang="en-US" dirty="0"/>
              <a:t>original: 1456</a:t>
            </a:r>
          </a:p>
        </p:txBody>
      </p:sp>
      <p:sp>
        <p:nvSpPr>
          <p:cNvPr id="7" name="Rectangle 6"/>
          <p:cNvSpPr/>
          <p:nvPr/>
        </p:nvSpPr>
        <p:spPr>
          <a:xfrm>
            <a:off x="1214804" y="4837979"/>
            <a:ext cx="4572000" cy="369332"/>
          </a:xfrm>
          <a:prstGeom prst="rect">
            <a:avLst/>
          </a:prstGeom>
        </p:spPr>
        <p:txBody>
          <a:bodyPr>
            <a:spAutoFit/>
          </a:bodyPr>
          <a:lstStyle/>
          <a:p>
            <a:r>
              <a:rPr lang="en-US" dirty="0"/>
              <a:t>new:      1456</a:t>
            </a:r>
          </a:p>
        </p:txBody>
      </p:sp>
      <p:sp>
        <p:nvSpPr>
          <p:cNvPr id="8" name="Rectangle 7"/>
          <p:cNvSpPr/>
          <p:nvPr/>
        </p:nvSpPr>
        <p:spPr>
          <a:xfrm>
            <a:off x="1214804" y="4496371"/>
            <a:ext cx="4572000" cy="369332"/>
          </a:xfrm>
          <a:prstGeom prst="rect">
            <a:avLst/>
          </a:prstGeom>
        </p:spPr>
        <p:txBody>
          <a:bodyPr>
            <a:spAutoFit/>
          </a:bodyPr>
          <a:lstStyle/>
          <a:p>
            <a:r>
              <a:rPr lang="en-US" dirty="0"/>
              <a:t>original: 0</a:t>
            </a:r>
          </a:p>
        </p:txBody>
      </p:sp>
      <p:sp>
        <p:nvSpPr>
          <p:cNvPr id="9" name="Up Arrow 8"/>
          <p:cNvSpPr/>
          <p:nvPr/>
        </p:nvSpPr>
        <p:spPr>
          <a:xfrm rot="5400000">
            <a:off x="723900" y="184782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723900" y="2705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92663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9" grpId="1"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a:t>std</a:t>
            </a:r>
            <a:r>
              <a:rPr lang="en-US" sz="4000" dirty="0"/>
              <a:t>::thread::</a:t>
            </a:r>
            <a:r>
              <a:rPr lang="en-US" sz="4000" dirty="0" err="1"/>
              <a:t>native_handle</a:t>
            </a:r>
            <a:endParaRPr lang="en-US" sz="4000" dirty="0"/>
          </a:p>
        </p:txBody>
      </p:sp>
      <p:sp>
        <p:nvSpPr>
          <p:cNvPr id="9" name="Up Arrow 8"/>
          <p:cNvSpPr/>
          <p:nvPr/>
        </p:nvSpPr>
        <p:spPr>
          <a:xfrm rot="5400000">
            <a:off x="1353649" y="217719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Rectangle 2"/>
          <p:cNvSpPr/>
          <p:nvPr/>
        </p:nvSpPr>
        <p:spPr>
          <a:xfrm>
            <a:off x="1828800" y="1447800"/>
            <a:ext cx="6553200" cy="397031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&lt;thread&gt;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Windows.h</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thread_function</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Sleep(2000);</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native_handle_example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child</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HANDLE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hThread</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child</a:t>
            </a:r>
            <a:r>
              <a:rPr lang="en-US" dirty="0" err="1">
                <a:solidFill>
                  <a:srgbClr val="000000"/>
                </a:solidFill>
                <a:highlight>
                  <a:srgbClr val="FFFFFF"/>
                </a:highlight>
                <a:latin typeface="Consolas" panose="020B0609020204030204" pitchFamily="49" charset="0"/>
              </a:rPr>
              <a:t>.native_handle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WaitForSingleObject</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hThread</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INFINITE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8" name="Up Arrow 7"/>
          <p:cNvSpPr/>
          <p:nvPr/>
        </p:nvSpPr>
        <p:spPr>
          <a:xfrm rot="5400000">
            <a:off x="1353649" y="35433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353649" y="411443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1353649" y="468556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392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xit" presetSubtype="0" fill="hold" grpId="1" nodeType="with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P spid="11" grpId="0" animBg="1"/>
      <p:bldP spid="11" grpId="1"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a:t>std</a:t>
            </a:r>
            <a:r>
              <a:rPr lang="en-US" sz="4000" dirty="0"/>
              <a:t>::thread::</a:t>
            </a:r>
            <a:r>
              <a:rPr lang="en-US" sz="4000" dirty="0" err="1"/>
              <a:t>hardware_concurrency</a:t>
            </a:r>
            <a:endParaRPr lang="en-US" sz="4000" dirty="0"/>
          </a:p>
        </p:txBody>
      </p:sp>
      <p:sp>
        <p:nvSpPr>
          <p:cNvPr id="9" name="Up Arrow 8"/>
          <p:cNvSpPr/>
          <p:nvPr/>
        </p:nvSpPr>
        <p:spPr>
          <a:xfrm rot="5400000">
            <a:off x="876300" y="168354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876300" y="227570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1295400" y="1771471"/>
            <a:ext cx="7448550" cy="92333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unsigned</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max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hardware_concurrency</a:t>
            </a:r>
            <a:r>
              <a:rPr lang="en-US" dirty="0">
                <a:solidFill>
                  <a:srgbClr val="000000"/>
                </a:solidFill>
                <a:highlight>
                  <a:srgbClr val="FFFFFF"/>
                </a:highlight>
                <a:latin typeface="Consolas" panose="020B0609020204030204" pitchFamily="49" charset="0"/>
              </a:rPr>
              <a:t>();</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::cout &lt;&lt; max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::endl;</a:t>
            </a:r>
            <a:endParaRPr lang="en-US"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11803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Creating Threads</a:t>
            </a:r>
          </a:p>
          <a:p>
            <a:pPr>
              <a:spcBef>
                <a:spcPts val="1200"/>
              </a:spcBef>
            </a:pPr>
            <a:r>
              <a:rPr lang="en-US" dirty="0">
                <a:solidFill>
                  <a:schemeClr val="tx1">
                    <a:lumMod val="75000"/>
                    <a:lumOff val="25000"/>
                  </a:schemeClr>
                </a:solidFill>
              </a:rPr>
              <a:t>Information</a:t>
            </a:r>
          </a:p>
          <a:p>
            <a:pPr lvl="1">
              <a:spcBef>
                <a:spcPts val="1200"/>
              </a:spcBef>
            </a:pPr>
            <a:r>
              <a:rPr lang="en-US" dirty="0">
                <a:solidFill>
                  <a:schemeClr val="tx1">
                    <a:lumMod val="75000"/>
                    <a:lumOff val="25000"/>
                  </a:schemeClr>
                </a:solidFill>
              </a:rPr>
              <a:t>ID</a:t>
            </a:r>
          </a:p>
          <a:p>
            <a:pPr lvl="1">
              <a:spcBef>
                <a:spcPts val="1200"/>
              </a:spcBef>
            </a:pPr>
            <a:r>
              <a:rPr lang="en-US" dirty="0">
                <a:solidFill>
                  <a:schemeClr val="tx1">
                    <a:lumMod val="75000"/>
                    <a:lumOff val="25000"/>
                  </a:schemeClr>
                </a:solidFill>
              </a:rPr>
              <a:t>Native Handle</a:t>
            </a:r>
          </a:p>
          <a:p>
            <a:pPr lvl="1">
              <a:spcBef>
                <a:spcPts val="1200"/>
              </a:spcBef>
            </a:pPr>
            <a:r>
              <a:rPr lang="en-US" dirty="0">
                <a:solidFill>
                  <a:schemeClr val="tx1">
                    <a:lumMod val="75000"/>
                    <a:lumOff val="25000"/>
                  </a:schemeClr>
                </a:solidFill>
              </a:rPr>
              <a:t>Concurrency Details</a:t>
            </a:r>
          </a:p>
          <a:p>
            <a:pPr>
              <a:spcBef>
                <a:spcPts val="1200"/>
              </a:spcBef>
            </a:pPr>
            <a:r>
              <a:rPr lang="en-US" dirty="0">
                <a:solidFill>
                  <a:schemeClr val="tx1">
                    <a:lumMod val="75000"/>
                    <a:lumOff val="25000"/>
                  </a:schemeClr>
                </a:solidFill>
              </a:rPr>
              <a:t>Joining and Detaching</a:t>
            </a:r>
          </a:p>
          <a:p>
            <a:pPr>
              <a:spcBef>
                <a:spcPts val="1200"/>
              </a:spcBef>
            </a:pPr>
            <a:r>
              <a:rPr lang="en-US" dirty="0" err="1">
                <a:solidFill>
                  <a:schemeClr val="tx1">
                    <a:lumMod val="75000"/>
                    <a:lumOff val="25000"/>
                  </a:schemeClr>
                </a:solidFill>
              </a:rPr>
              <a:t>this_thread</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Yield</a:t>
            </a:r>
          </a:p>
          <a:p>
            <a:pPr lvl="1">
              <a:spcBef>
                <a:spcPts val="1200"/>
              </a:spcBef>
            </a:pPr>
            <a:r>
              <a:rPr lang="en-US" dirty="0">
                <a:solidFill>
                  <a:schemeClr val="tx1">
                    <a:lumMod val="75000"/>
                    <a:lumOff val="25000"/>
                  </a:schemeClr>
                </a:solidFill>
              </a:rPr>
              <a:t>Sleep</a:t>
            </a: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297926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a:t>std</a:t>
            </a:r>
            <a:r>
              <a:rPr lang="en-US" sz="4000" dirty="0"/>
              <a:t>::thread::</a:t>
            </a:r>
            <a:r>
              <a:rPr lang="en-US" sz="4000" dirty="0" err="1"/>
              <a:t>hardware_concurrency</a:t>
            </a:r>
            <a:endParaRPr lang="en-US" sz="4000" dirty="0"/>
          </a:p>
        </p:txBody>
      </p:sp>
      <p:pic>
        <p:nvPicPr>
          <p:cNvPr id="4" name="Picture 3"/>
          <p:cNvPicPr>
            <a:picLocks noChangeAspect="1"/>
          </p:cNvPicPr>
          <p:nvPr/>
        </p:nvPicPr>
        <p:blipFill>
          <a:blip r:embed="rId3"/>
          <a:stretch>
            <a:fillRect/>
          </a:stretch>
        </p:blipFill>
        <p:spPr>
          <a:xfrm>
            <a:off x="628650" y="1661381"/>
            <a:ext cx="7972425" cy="4600575"/>
          </a:xfrm>
          <a:prstGeom prst="rect">
            <a:avLst/>
          </a:prstGeom>
        </p:spPr>
      </p:pic>
    </p:spTree>
    <p:extLst>
      <p:ext uri="{BB962C8B-B14F-4D97-AF65-F5344CB8AC3E}">
        <p14:creationId xmlns:p14="http://schemas.microsoft.com/office/powerpoint/2010/main" val="2539157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err="1"/>
              <a:t>std</a:t>
            </a:r>
            <a:r>
              <a:rPr lang="en-US" sz="4000" dirty="0"/>
              <a:t>::thread::</a:t>
            </a:r>
            <a:r>
              <a:rPr lang="en-US" sz="4000" dirty="0" err="1"/>
              <a:t>hardware_concurrency</a:t>
            </a:r>
            <a:endParaRPr lang="en-US" sz="4000" dirty="0"/>
          </a:p>
        </p:txBody>
      </p:sp>
      <p:pic>
        <p:nvPicPr>
          <p:cNvPr id="3" name="Picture 2"/>
          <p:cNvPicPr>
            <a:picLocks noChangeAspect="1"/>
          </p:cNvPicPr>
          <p:nvPr/>
        </p:nvPicPr>
        <p:blipFill>
          <a:blip r:embed="rId3"/>
          <a:stretch>
            <a:fillRect/>
          </a:stretch>
        </p:blipFill>
        <p:spPr>
          <a:xfrm>
            <a:off x="1981200" y="1690689"/>
            <a:ext cx="5181600" cy="4752468"/>
          </a:xfrm>
          <a:prstGeom prst="rect">
            <a:avLst/>
          </a:prstGeom>
        </p:spPr>
      </p:pic>
    </p:spTree>
    <p:extLst>
      <p:ext uri="{BB962C8B-B14F-4D97-AF65-F5344CB8AC3E}">
        <p14:creationId xmlns:p14="http://schemas.microsoft.com/office/powerpoint/2010/main" val="41116453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Joining and Detaching</a:t>
            </a:r>
          </a:p>
        </p:txBody>
      </p:sp>
      <p:graphicFrame>
        <p:nvGraphicFramePr>
          <p:cNvPr id="4" name="Table 3"/>
          <p:cNvGraphicFramePr>
            <a:graphicFrameLocks noGrp="1"/>
          </p:cNvGraphicFramePr>
          <p:nvPr>
            <p:extLst>
              <p:ext uri="{D42A27DB-BD31-4B8C-83A1-F6EECF244321}">
                <p14:modId xmlns:p14="http://schemas.microsoft.com/office/powerpoint/2010/main" val="3806978977"/>
              </p:ext>
            </p:extLst>
          </p:nvPr>
        </p:nvGraphicFramePr>
        <p:xfrm>
          <a:off x="914400" y="2438400"/>
          <a:ext cx="7315200" cy="148336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54102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a:t>join()</a:t>
                      </a:r>
                    </a:p>
                  </a:txBody>
                  <a:tcPr/>
                </a:tc>
                <a:tc>
                  <a:txBody>
                    <a:bodyPr/>
                    <a:lstStyle/>
                    <a:p>
                      <a:r>
                        <a:rPr lang="en-US" dirty="0"/>
                        <a:t>Wait for the thread to complete.</a:t>
                      </a:r>
                    </a:p>
                  </a:txBody>
                  <a:tcPr/>
                </a:tc>
                <a:extLst>
                  <a:ext uri="{0D108BD9-81ED-4DB2-BD59-A6C34878D82A}">
                    <a16:rowId xmlns:a16="http://schemas.microsoft.com/office/drawing/2014/main" val="10001"/>
                  </a:ext>
                </a:extLst>
              </a:tr>
              <a:tr h="370840">
                <a:tc>
                  <a:txBody>
                    <a:bodyPr/>
                    <a:lstStyle/>
                    <a:p>
                      <a:r>
                        <a:rPr lang="en-US" dirty="0"/>
                        <a:t>joinable()</a:t>
                      </a:r>
                    </a:p>
                  </a:txBody>
                  <a:tcPr/>
                </a:tc>
                <a:tc>
                  <a:txBody>
                    <a:bodyPr/>
                    <a:lstStyle/>
                    <a:p>
                      <a:r>
                        <a:rPr lang="en-US" dirty="0"/>
                        <a:t>Returns</a:t>
                      </a:r>
                      <a:r>
                        <a:rPr lang="en-US" baseline="0" dirty="0"/>
                        <a:t> true if the join can be called, false otherwise.</a:t>
                      </a:r>
                      <a:endParaRPr lang="en-US" dirty="0"/>
                    </a:p>
                  </a:txBody>
                  <a:tcPr/>
                </a:tc>
                <a:extLst>
                  <a:ext uri="{0D108BD9-81ED-4DB2-BD59-A6C34878D82A}">
                    <a16:rowId xmlns:a16="http://schemas.microsoft.com/office/drawing/2014/main" val="10002"/>
                  </a:ext>
                </a:extLst>
              </a:tr>
              <a:tr h="370840">
                <a:tc>
                  <a:txBody>
                    <a:bodyPr/>
                    <a:lstStyle/>
                    <a:p>
                      <a:r>
                        <a:rPr lang="en-US" dirty="0"/>
                        <a:t>detach()</a:t>
                      </a:r>
                    </a:p>
                  </a:txBody>
                  <a:tcPr/>
                </a:tc>
                <a:tc>
                  <a:txBody>
                    <a:bodyPr/>
                    <a:lstStyle/>
                    <a:p>
                      <a:r>
                        <a:rPr lang="en-US" dirty="0"/>
                        <a:t>Detaches the running</a:t>
                      </a:r>
                      <a:r>
                        <a:rPr lang="en-US" baseline="0" dirty="0"/>
                        <a:t> thread from the thread object.</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1070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::thread::join</a:t>
            </a:r>
          </a:p>
        </p:txBody>
      </p:sp>
      <p:sp>
        <p:nvSpPr>
          <p:cNvPr id="3" name="Rectangle 2"/>
          <p:cNvSpPr/>
          <p:nvPr/>
        </p:nvSpPr>
        <p:spPr>
          <a:xfrm>
            <a:off x="1676400" y="2396688"/>
            <a:ext cx="5791200" cy="187051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background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perform actions on the current thread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wait for the thread to finish</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background.join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Up Arrow 4"/>
          <p:cNvSpPr/>
          <p:nvPr/>
        </p:nvSpPr>
        <p:spPr>
          <a:xfrm rot="5400000">
            <a:off x="1181100" y="231755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914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33333E-6 -1.85185E-6 L -3.33333E-6 0.21204 " pathEditMode="relative" rAng="0" ptsTypes="AA">
                                      <p:cBhvr>
                                        <p:cTn id="11" dur="2000" fill="hold"/>
                                        <p:tgtEl>
                                          <p:spTgt spid="5"/>
                                        </p:tgtEl>
                                        <p:attrNameLst>
                                          <p:attrName>ppt_x</p:attrName>
                                          <p:attrName>ppt_y</p:attrName>
                                        </p:attrNameLst>
                                      </p:cBhvr>
                                      <p:rCtr x="0" y="10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::thread::join</a:t>
            </a:r>
          </a:p>
        </p:txBody>
      </p:sp>
      <p:sp>
        <p:nvSpPr>
          <p:cNvPr id="5" name="Up Arrow 4"/>
          <p:cNvSpPr/>
          <p:nvPr/>
        </p:nvSpPr>
        <p:spPr>
          <a:xfrm rot="5400000">
            <a:off x="1714500" y="3695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2286000" y="1690689"/>
            <a:ext cx="6229350" cy="3945054"/>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cout &lt;&lt; 2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 &lt;&lt; 1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child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child.join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 &lt;&lt; 3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Up Arrow 5"/>
          <p:cNvSpPr/>
          <p:nvPr/>
        </p:nvSpPr>
        <p:spPr>
          <a:xfrm rot="5400000">
            <a:off x="1714500" y="4229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714500" y="217884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714500" y="452217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714500" y="512005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08501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xit" presetSubtype="0" fill="hold" grpId="1" nodeType="withEffect">
                                  <p:stCondLst>
                                    <p:cond delay="0"/>
                                  </p:stCondLst>
                                  <p:childTnLst>
                                    <p:animEffect transition="out" filter="fade">
                                      <p:cBhvr>
                                        <p:cTn id="30" dur="500"/>
                                        <p:tgtEl>
                                          <p:spTgt spid="7"/>
                                        </p:tgtEl>
                                      </p:cBhvr>
                                    </p:animEffect>
                                    <p:set>
                                      <p:cBhvr>
                                        <p:cTn id="31" dur="1" fill="hold">
                                          <p:stCondLst>
                                            <p:cond delay="499"/>
                                          </p:stCondLst>
                                        </p:cTn>
                                        <p:tgtEl>
                                          <p:spTgt spid="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par>
                          <p:cTn id="37" fill="hold">
                            <p:stCondLst>
                              <p:cond delay="500"/>
                            </p:stCondLst>
                            <p:childTnLst>
                              <p:par>
                                <p:cTn id="38" presetID="10" presetClass="exit" presetSubtype="0" fill="hold" grpId="1" nodeType="after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::thread::join</a:t>
            </a:r>
          </a:p>
        </p:txBody>
      </p:sp>
      <p:sp>
        <p:nvSpPr>
          <p:cNvPr id="4" name="Rectangle 3"/>
          <p:cNvSpPr/>
          <p:nvPr/>
        </p:nvSpPr>
        <p:spPr>
          <a:xfrm>
            <a:off x="1257300" y="1981200"/>
            <a:ext cx="6629400" cy="216687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db_update_thread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db_update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http_post_thread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http_post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update_local_state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db_update_thread.join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http_post_thread.join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p:txBody>
      </p:sp>
      <p:sp>
        <p:nvSpPr>
          <p:cNvPr id="6" name="Up Arrow 5"/>
          <p:cNvSpPr/>
          <p:nvPr/>
        </p:nvSpPr>
        <p:spPr>
          <a:xfrm rot="5400000">
            <a:off x="723900" y="1943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723900" y="279793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723900" y="3390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0491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::thread::join</a:t>
            </a:r>
          </a:p>
        </p:txBody>
      </p:sp>
      <p:sp>
        <p:nvSpPr>
          <p:cNvPr id="3" name="Rectangle 2"/>
          <p:cNvSpPr/>
          <p:nvPr/>
        </p:nvSpPr>
        <p:spPr>
          <a:xfrm>
            <a:off x="3543300" y="1898713"/>
            <a:ext cx="2057400" cy="108023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empty;</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empty.join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p:cNvSpPr txBox="1"/>
          <p:nvPr/>
        </p:nvSpPr>
        <p:spPr>
          <a:xfrm>
            <a:off x="2501112" y="3733800"/>
            <a:ext cx="4141775" cy="1200329"/>
          </a:xfrm>
          <a:prstGeom prst="rect">
            <a:avLst/>
          </a:prstGeom>
          <a:noFill/>
        </p:spPr>
        <p:txBody>
          <a:bodyPr wrap="none" rtlCol="0">
            <a:spAutoFit/>
          </a:bodyPr>
          <a:lstStyle/>
          <a:p>
            <a:r>
              <a:rPr lang="en-US" sz="7200" dirty="0">
                <a:solidFill>
                  <a:srgbClr val="FF0000"/>
                </a:solidFill>
              </a:rPr>
              <a:t>Exception!</a:t>
            </a:r>
          </a:p>
        </p:txBody>
      </p:sp>
    </p:spTree>
    <p:extLst>
      <p:ext uri="{BB962C8B-B14F-4D97-AF65-F5344CB8AC3E}">
        <p14:creationId xmlns:p14="http://schemas.microsoft.com/office/powerpoint/2010/main" val="184676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::thread::joinable</a:t>
            </a:r>
          </a:p>
        </p:txBody>
      </p:sp>
      <p:sp>
        <p:nvSpPr>
          <p:cNvPr id="4" name="Rectangle 3"/>
          <p:cNvSpPr/>
          <p:nvPr/>
        </p:nvSpPr>
        <p:spPr>
          <a:xfrm>
            <a:off x="2667000" y="1714135"/>
            <a:ext cx="4648200" cy="2759602"/>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unknown;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unknown is possibly associated </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8000"/>
                </a:solidFill>
                <a:latin typeface="Consolas" panose="020B0609020204030204" pitchFamily="49" charset="0"/>
                <a:ea typeface="Times New Roman" panose="02020603050405020304" pitchFamily="18" charset="0"/>
                <a:cs typeface="Times New Roman" panose="02020603050405020304" pitchFamily="18" charset="0"/>
              </a:rPr>
              <a:t>// with an executing thread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unknown.joinable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unknown.join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921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::thread::detach</a:t>
            </a:r>
          </a:p>
        </p:txBody>
      </p:sp>
      <p:sp>
        <p:nvSpPr>
          <p:cNvPr id="4" name="Rectangle 3"/>
          <p:cNvSpPr/>
          <p:nvPr/>
        </p:nvSpPr>
        <p:spPr>
          <a:xfrm>
            <a:off x="2400300" y="1981200"/>
            <a:ext cx="4686300" cy="216687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2B91AF"/>
                </a:solidFill>
                <a:latin typeface="Consolas" panose="020B0609020204030204" pitchFamily="49" charset="0"/>
                <a:ea typeface="Times New Roman" panose="02020603050405020304" pitchFamily="18" charset="0"/>
                <a:cs typeface="Times New Roman" panose="02020603050405020304" pitchFamily="18" charset="0"/>
              </a:rPr>
              <a:t>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child(</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child.joinable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child.detach</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child.joinable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p>
        </p:txBody>
      </p:sp>
      <p:sp>
        <p:nvSpPr>
          <p:cNvPr id="6" name="Up Arrow 5"/>
          <p:cNvSpPr/>
          <p:nvPr/>
        </p:nvSpPr>
        <p:spPr>
          <a:xfrm rot="5400000">
            <a:off x="1870563" y="1943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870563" y="2476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870563" y="3086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870563" y="3695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86247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grpId="1"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::thread::detach</a:t>
            </a:r>
          </a:p>
        </p:txBody>
      </p:sp>
      <p:sp>
        <p:nvSpPr>
          <p:cNvPr id="6" name="Up Arrow 5"/>
          <p:cNvSpPr/>
          <p:nvPr/>
        </p:nvSpPr>
        <p:spPr>
          <a:xfrm rot="5400000">
            <a:off x="1907747" y="158699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1907747" y="303142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907747" y="352615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Rectangle 2"/>
          <p:cNvSpPr/>
          <p:nvPr/>
        </p:nvSpPr>
        <p:spPr>
          <a:xfrm>
            <a:off x="2438400" y="1686341"/>
            <a:ext cx="6229350" cy="341632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take_control</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HANDLE</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hThread</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r>
              <a:rPr lang="en" dirty="0">
                <a:solidFill>
                  <a:srgbClr val="008000"/>
                </a:solidFill>
                <a:highlight>
                  <a:srgbClr val="FFFFFF"/>
                </a:highlight>
                <a:latin typeface="Consolas" panose="020B0609020204030204" pitchFamily="49" charset="0"/>
              </a:rPr>
              <a:t>// ...</a:t>
            </a:r>
            <a:endParaRPr lang="en"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thread</a:t>
            </a:r>
            <a:r>
              <a:rPr lang="en-US" dirty="0">
                <a:solidFill>
                  <a:srgbClr val="000000"/>
                </a:solidFill>
                <a:highlight>
                  <a:srgbClr val="FFFFFF"/>
                </a:highlight>
                <a:latin typeface="Consolas" panose="020B0609020204030204" pitchFamily="49" charset="0"/>
              </a:rPr>
              <a:t> child(</a:t>
            </a:r>
            <a:r>
              <a:rPr lang="en-US" dirty="0" err="1">
                <a:solidFill>
                  <a:srgbClr val="000000"/>
                </a:solidFill>
                <a:highlight>
                  <a:srgbClr val="FFFFFF"/>
                </a:highlight>
                <a:latin typeface="Consolas" panose="020B0609020204030204" pitchFamily="49" charset="0"/>
              </a:rPr>
              <a:t>thread_function</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2B91AF"/>
                </a:solidFill>
                <a:highlight>
                  <a:srgbClr val="FFFFFF"/>
                </a:highlight>
                <a:latin typeface="Consolas" panose="020B0609020204030204" pitchFamily="49" charset="0"/>
              </a:rPr>
              <a:t>HANDLE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hThread</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child.native_handle</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child.detach</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take_control</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hThread</a:t>
            </a:r>
            <a:r>
              <a:rPr lang="en-US" dirty="0">
                <a:solidFill>
                  <a:srgbClr val="000000"/>
                </a:solidFill>
                <a:highlight>
                  <a:srgbClr val="FFFFFF"/>
                </a:highlight>
                <a:latin typeface="Consolas" panose="020B0609020204030204" pitchFamily="49" charset="0"/>
              </a:rPr>
              <a:t>);</a:t>
            </a:r>
          </a:p>
        </p:txBody>
      </p:sp>
      <p:sp>
        <p:nvSpPr>
          <p:cNvPr id="12" name="Up Arrow 11"/>
          <p:cNvSpPr/>
          <p:nvPr/>
        </p:nvSpPr>
        <p:spPr>
          <a:xfrm rot="5400000">
            <a:off x="1907747" y="4076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1907747" y="462724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98203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xit" presetSubtype="0" fill="hold" grpId="1"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xit" presetSubtype="0" fill="hold" grpId="1" nodeType="with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xit" presetSubtype="0" fill="hold" grpId="1" nodeType="withEffect">
                                  <p:stCondLst>
                                    <p:cond delay="0"/>
                                  </p:stCondLst>
                                  <p:childTnLst>
                                    <p:animEffect transition="out" filter="fade">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9" grpId="0" animBg="1"/>
      <p:bldP spid="9" grpId="1" animBg="1"/>
      <p:bldP spid="10" grpId="0" animBg="1"/>
      <p:bldP spid="10" grpId="1" animBg="1"/>
      <p:bldP spid="12" grpId="0" animBg="1"/>
      <p:bldP spid="12" grpId="1"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3352800"/>
            <a:ext cx="7886700" cy="1209676"/>
          </a:xfrm>
        </p:spPr>
        <p:txBody>
          <a:bodyPr/>
          <a:lstStyle/>
          <a:p>
            <a:r>
              <a:rPr lang="en-US" dirty="0" err="1">
                <a:solidFill>
                  <a:schemeClr val="tx1">
                    <a:lumMod val="85000"/>
                    <a:lumOff val="15000"/>
                  </a:schemeClr>
                </a:solidFill>
              </a:rPr>
              <a:t>std</a:t>
            </a:r>
            <a:r>
              <a:rPr lang="en-US" dirty="0">
                <a:solidFill>
                  <a:schemeClr val="tx1">
                    <a:lumMod val="85000"/>
                    <a:lumOff val="15000"/>
                  </a:schemeClr>
                </a:solidFill>
              </a:rPr>
              <a:t>::thread</a:t>
            </a:r>
          </a:p>
        </p:txBody>
      </p:sp>
      <p:sp>
        <p:nvSpPr>
          <p:cNvPr id="3" name="Text Placeholder 2"/>
          <p:cNvSpPr txBox="1">
            <a:spLocks/>
          </p:cNvSpPr>
          <p:nvPr/>
        </p:nvSpPr>
        <p:spPr>
          <a:xfrm>
            <a:off x="623888" y="4589464"/>
            <a:ext cx="78867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The C++11 class used to create new threads of execution within a single process.</a:t>
            </a:r>
          </a:p>
        </p:txBody>
      </p:sp>
    </p:spTree>
    <p:extLst>
      <p:ext uri="{BB962C8B-B14F-4D97-AF65-F5344CB8AC3E}">
        <p14:creationId xmlns:p14="http://schemas.microsoft.com/office/powerpoint/2010/main" val="3721805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2286000"/>
            <a:ext cx="7658100" cy="2308324"/>
          </a:xfrm>
          <a:prstGeom prst="rect">
            <a:avLst/>
          </a:prstGeom>
          <a:noFill/>
        </p:spPr>
        <p:txBody>
          <a:bodyPr wrap="square" rtlCol="0">
            <a:spAutoFit/>
          </a:bodyPr>
          <a:lstStyle/>
          <a:p>
            <a:pPr algn="ctr"/>
            <a:r>
              <a:rPr lang="en-US" sz="4800" dirty="0">
                <a:solidFill>
                  <a:schemeClr val="tx1">
                    <a:lumMod val="75000"/>
                    <a:lumOff val="25000"/>
                  </a:schemeClr>
                </a:solidFill>
              </a:rPr>
              <a:t>The </a:t>
            </a:r>
            <a:r>
              <a:rPr lang="en-US" sz="4800" dirty="0" err="1">
                <a:solidFill>
                  <a:schemeClr val="tx1">
                    <a:lumMod val="75000"/>
                    <a:lumOff val="25000"/>
                  </a:schemeClr>
                </a:solidFill>
              </a:rPr>
              <a:t>std</a:t>
            </a:r>
            <a:r>
              <a:rPr lang="en-US" sz="4800" dirty="0">
                <a:solidFill>
                  <a:schemeClr val="tx1">
                    <a:lumMod val="75000"/>
                    <a:lumOff val="25000"/>
                  </a:schemeClr>
                </a:solidFill>
              </a:rPr>
              <a:t>::thread destructor will call </a:t>
            </a:r>
            <a:r>
              <a:rPr lang="en-US" sz="4800" dirty="0" err="1">
                <a:solidFill>
                  <a:schemeClr val="tx1">
                    <a:lumMod val="75000"/>
                    <a:lumOff val="25000"/>
                  </a:schemeClr>
                </a:solidFill>
              </a:rPr>
              <a:t>std</a:t>
            </a:r>
            <a:r>
              <a:rPr lang="en-US" sz="4800" dirty="0">
                <a:solidFill>
                  <a:schemeClr val="tx1">
                    <a:lumMod val="75000"/>
                    <a:lumOff val="25000"/>
                  </a:schemeClr>
                </a:solidFill>
              </a:rPr>
              <a:t>::terminate if the thread is joinable!</a:t>
            </a:r>
          </a:p>
        </p:txBody>
      </p:sp>
    </p:spTree>
    <p:extLst>
      <p:ext uri="{BB962C8B-B14F-4D97-AF65-F5344CB8AC3E}">
        <p14:creationId xmlns:p14="http://schemas.microsoft.com/office/powerpoint/2010/main" val="515910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199230373"/>
              </p:ext>
            </p:extLst>
          </p:nvPr>
        </p:nvGraphicFramePr>
        <p:xfrm>
          <a:off x="1524000" y="2438400"/>
          <a:ext cx="6096000" cy="266192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r>
                        <a:rPr lang="en-US" dirty="0"/>
                        <a:t>Function</a:t>
                      </a:r>
                    </a:p>
                  </a:txBody>
                  <a:tcPr/>
                </a:tc>
                <a:tc>
                  <a:txBody>
                    <a:bodyPr/>
                    <a:lstStyle/>
                    <a:p>
                      <a:r>
                        <a:rPr lang="en-US" dirty="0"/>
                        <a:t>Purpose</a:t>
                      </a:r>
                    </a:p>
                  </a:txBody>
                  <a:tcPr/>
                </a:tc>
                <a:extLst>
                  <a:ext uri="{0D108BD9-81ED-4DB2-BD59-A6C34878D82A}">
                    <a16:rowId xmlns:a16="http://schemas.microsoft.com/office/drawing/2014/main" val="10000"/>
                  </a:ext>
                </a:extLst>
              </a:tr>
              <a:tr h="370840">
                <a:tc>
                  <a:txBody>
                    <a:bodyPr/>
                    <a:lstStyle/>
                    <a:p>
                      <a:r>
                        <a:rPr lang="en-US" dirty="0" err="1"/>
                        <a:t>get_id</a:t>
                      </a:r>
                      <a:r>
                        <a:rPr lang="en-US" dirty="0"/>
                        <a:t>()</a:t>
                      </a:r>
                    </a:p>
                  </a:txBody>
                  <a:tcPr/>
                </a:tc>
                <a:tc>
                  <a:txBody>
                    <a:bodyPr/>
                    <a:lstStyle/>
                    <a:p>
                      <a:r>
                        <a:rPr lang="en-US" dirty="0"/>
                        <a:t>Return the ID of the current thread</a:t>
                      </a:r>
                    </a:p>
                  </a:txBody>
                  <a:tcPr/>
                </a:tc>
                <a:extLst>
                  <a:ext uri="{0D108BD9-81ED-4DB2-BD59-A6C34878D82A}">
                    <a16:rowId xmlns:a16="http://schemas.microsoft.com/office/drawing/2014/main" val="10001"/>
                  </a:ext>
                </a:extLst>
              </a:tr>
              <a:tr h="370840">
                <a:tc>
                  <a:txBody>
                    <a:bodyPr/>
                    <a:lstStyle/>
                    <a:p>
                      <a:r>
                        <a:rPr lang="en-US" dirty="0"/>
                        <a:t>yield()</a:t>
                      </a:r>
                    </a:p>
                  </a:txBody>
                  <a:tcPr/>
                </a:tc>
                <a:tc>
                  <a:txBody>
                    <a:bodyPr/>
                    <a:lstStyle/>
                    <a:p>
                      <a:r>
                        <a:rPr lang="en-US" dirty="0"/>
                        <a:t>The thread</a:t>
                      </a:r>
                      <a:r>
                        <a:rPr lang="en-US" baseline="0" dirty="0"/>
                        <a:t> gives up the remainder of its scheduled time to other threads.</a:t>
                      </a:r>
                      <a:endParaRPr lang="en-US" dirty="0"/>
                    </a:p>
                  </a:txBody>
                  <a:tcPr/>
                </a:tc>
                <a:extLst>
                  <a:ext uri="{0D108BD9-81ED-4DB2-BD59-A6C34878D82A}">
                    <a16:rowId xmlns:a16="http://schemas.microsoft.com/office/drawing/2014/main" val="10002"/>
                  </a:ext>
                </a:extLst>
              </a:tr>
              <a:tr h="370840">
                <a:tc>
                  <a:txBody>
                    <a:bodyPr/>
                    <a:lstStyle/>
                    <a:p>
                      <a:r>
                        <a:rPr lang="en-US" dirty="0" err="1"/>
                        <a:t>sleep_for</a:t>
                      </a: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Pause the thread execution for (at least) the specified amount of</a:t>
                      </a:r>
                      <a:r>
                        <a:rPr lang="en-US" baseline="0" dirty="0"/>
                        <a:t> time.</a:t>
                      </a:r>
                      <a:endParaRPr lang="en-US" dirty="0"/>
                    </a:p>
                  </a:txBody>
                  <a:tcPr/>
                </a:tc>
                <a:extLst>
                  <a:ext uri="{0D108BD9-81ED-4DB2-BD59-A6C34878D82A}">
                    <a16:rowId xmlns:a16="http://schemas.microsoft.com/office/drawing/2014/main" val="10003"/>
                  </a:ext>
                </a:extLst>
              </a:tr>
              <a:tr h="370840">
                <a:tc>
                  <a:txBody>
                    <a:bodyPr/>
                    <a:lstStyle/>
                    <a:p>
                      <a:r>
                        <a:rPr lang="en-US" dirty="0" err="1"/>
                        <a:t>sleep_until</a:t>
                      </a:r>
                      <a:r>
                        <a:rPr lang="en-US" dirty="0"/>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thread</a:t>
                      </a:r>
                      <a:r>
                        <a:rPr lang="en-US" baseline="0" dirty="0"/>
                        <a:t> is yielding the remainder of its scheduled time to other threads.</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66986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a:t>
            </a:r>
            <a:r>
              <a:rPr lang="en-US" dirty="0" err="1"/>
              <a:t>get_id</a:t>
            </a:r>
            <a:endParaRPr lang="en-US" dirty="0"/>
          </a:p>
        </p:txBody>
      </p:sp>
      <p:sp>
        <p:nvSpPr>
          <p:cNvPr id="9" name="Up Arrow 8"/>
          <p:cNvSpPr/>
          <p:nvPr/>
        </p:nvSpPr>
        <p:spPr>
          <a:xfrm rot="5400000">
            <a:off x="736356" y="3467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2"/>
          <p:cNvSpPr>
            <a:spLocks noChangeArrowheads="1"/>
          </p:cNvSpPr>
          <p:nvPr/>
        </p:nvSpPr>
        <p:spPr bwMode="auto">
          <a:xfrm>
            <a:off x="1164766" y="1690301"/>
            <a:ext cx="7674434"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thread_function</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cout &lt;&lt; </a:t>
            </a:r>
            <a:r>
              <a:rPr kumimoji="0" lang="en-US" altLang="en-US" b="0" i="0" u="none" strike="noStrike" cap="none" normalizeH="0" baseline="0" dirty="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"child: "</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this_thread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get_id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endl;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cout &lt;&lt; </a:t>
            </a:r>
            <a:r>
              <a:rPr kumimoji="0" lang="en-US" altLang="en-US" b="0" i="0" u="none" strike="noStrike" cap="none" normalizeH="0" baseline="0" dirty="0">
                <a:ln>
                  <a:noFill/>
                </a:ln>
                <a:solidFill>
                  <a:srgbClr val="A31515"/>
                </a:solidFill>
                <a:effectLst/>
                <a:latin typeface="Consolas" panose="020B0609020204030204" pitchFamily="49" charset="0"/>
                <a:ea typeface="Times New Roman" panose="02020603050405020304" pitchFamily="18" charset="0"/>
                <a:cs typeface="Consolas" panose="020B0609020204030204" pitchFamily="49" charset="0"/>
              </a:rPr>
              <a:t>"main: "</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this_thread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get_id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&lt;&lt; endl;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thread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child(</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thread_function</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child.join</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a:ln>
                  <a:noFill/>
                </a:ln>
                <a:solidFill>
                  <a:schemeClr val="tx1"/>
                </a:solidFill>
                <a:effectLst/>
              </a:rPr>
              <a:t> </a:t>
            </a:r>
          </a:p>
        </p:txBody>
      </p:sp>
      <p:sp>
        <p:nvSpPr>
          <p:cNvPr id="11" name="Up Arrow 10"/>
          <p:cNvSpPr/>
          <p:nvPr/>
        </p:nvSpPr>
        <p:spPr>
          <a:xfrm rot="5400000">
            <a:off x="736356" y="40767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736356" y="2095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736356" y="433594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93516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a:t>
            </a:r>
            <a:r>
              <a:rPr lang="en-US" dirty="0" err="1"/>
              <a:t>get_id</a:t>
            </a:r>
            <a:endParaRPr lang="en-US" dirty="0"/>
          </a:p>
        </p:txBody>
      </p:sp>
      <p:pic>
        <p:nvPicPr>
          <p:cNvPr id="8" name="Picture 7"/>
          <p:cNvPicPr>
            <a:picLocks noChangeAspect="1"/>
          </p:cNvPicPr>
          <p:nvPr/>
        </p:nvPicPr>
        <p:blipFill>
          <a:blip r:embed="rId3"/>
          <a:stretch>
            <a:fillRect/>
          </a:stretch>
        </p:blipFill>
        <p:spPr>
          <a:xfrm>
            <a:off x="2781300" y="2538412"/>
            <a:ext cx="3581400" cy="1781175"/>
          </a:xfrm>
          <a:prstGeom prst="rect">
            <a:avLst/>
          </a:prstGeom>
        </p:spPr>
      </p:pic>
    </p:spTree>
    <p:extLst>
      <p:ext uri="{BB962C8B-B14F-4D97-AF65-F5344CB8AC3E}">
        <p14:creationId xmlns:p14="http://schemas.microsoft.com/office/powerpoint/2010/main" val="3286974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::yield</a:t>
            </a:r>
          </a:p>
        </p:txBody>
      </p:sp>
      <p:sp>
        <p:nvSpPr>
          <p:cNvPr id="8" name="TextBox 7"/>
          <p:cNvSpPr txBox="1"/>
          <p:nvPr/>
        </p:nvSpPr>
        <p:spPr>
          <a:xfrm>
            <a:off x="1731455" y="2286000"/>
            <a:ext cx="1423797" cy="369332"/>
          </a:xfrm>
          <a:prstGeom prst="rect">
            <a:avLst/>
          </a:prstGeom>
          <a:solidFill>
            <a:schemeClr val="accent4"/>
          </a:solidFill>
        </p:spPr>
        <p:txBody>
          <a:bodyPr wrap="square" rtlCol="0">
            <a:spAutoFit/>
          </a:bodyPr>
          <a:lstStyle/>
          <a:p>
            <a:endParaRPr lang="en-US" dirty="0"/>
          </a:p>
        </p:txBody>
      </p:sp>
      <p:sp>
        <p:nvSpPr>
          <p:cNvPr id="10" name="TextBox 9"/>
          <p:cNvSpPr txBox="1"/>
          <p:nvPr/>
        </p:nvSpPr>
        <p:spPr>
          <a:xfrm>
            <a:off x="1738503" y="2897779"/>
            <a:ext cx="1409700" cy="369332"/>
          </a:xfrm>
          <a:prstGeom prst="rect">
            <a:avLst/>
          </a:prstGeom>
          <a:solidFill>
            <a:schemeClr val="accent2"/>
          </a:solidFill>
        </p:spPr>
        <p:txBody>
          <a:bodyPr wrap="square" rtlCol="0">
            <a:spAutoFit/>
          </a:bodyPr>
          <a:lstStyle/>
          <a:p>
            <a:endParaRPr lang="en-US" dirty="0"/>
          </a:p>
        </p:txBody>
      </p:sp>
      <p:sp>
        <p:nvSpPr>
          <p:cNvPr id="14" name="TextBox 13"/>
          <p:cNvSpPr txBox="1"/>
          <p:nvPr/>
        </p:nvSpPr>
        <p:spPr>
          <a:xfrm>
            <a:off x="3148203" y="3492354"/>
            <a:ext cx="1409700" cy="369332"/>
          </a:xfrm>
          <a:prstGeom prst="rect">
            <a:avLst/>
          </a:prstGeom>
          <a:solidFill>
            <a:schemeClr val="accent6"/>
          </a:solidFill>
        </p:spPr>
        <p:txBody>
          <a:bodyPr wrap="square" rtlCol="0">
            <a:spAutoFit/>
          </a:bodyPr>
          <a:lstStyle/>
          <a:p>
            <a:endParaRPr lang="en-US" dirty="0"/>
          </a:p>
        </p:txBody>
      </p:sp>
      <p:sp>
        <p:nvSpPr>
          <p:cNvPr id="15" name="TextBox 14"/>
          <p:cNvSpPr txBox="1"/>
          <p:nvPr/>
        </p:nvSpPr>
        <p:spPr>
          <a:xfrm>
            <a:off x="3148203" y="4111449"/>
            <a:ext cx="1409700" cy="369332"/>
          </a:xfrm>
          <a:prstGeom prst="rect">
            <a:avLst/>
          </a:prstGeom>
          <a:solidFill>
            <a:schemeClr val="accent5"/>
          </a:solidFill>
        </p:spPr>
        <p:txBody>
          <a:bodyPr wrap="square" rtlCol="0">
            <a:spAutoFit/>
          </a:bodyPr>
          <a:lstStyle/>
          <a:p>
            <a:endParaRPr lang="en-US" dirty="0"/>
          </a:p>
        </p:txBody>
      </p:sp>
      <p:sp>
        <p:nvSpPr>
          <p:cNvPr id="16" name="TextBox 15"/>
          <p:cNvSpPr txBox="1"/>
          <p:nvPr/>
        </p:nvSpPr>
        <p:spPr>
          <a:xfrm>
            <a:off x="1738503" y="411144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17" name="TextBox 16"/>
          <p:cNvSpPr txBox="1"/>
          <p:nvPr/>
        </p:nvSpPr>
        <p:spPr>
          <a:xfrm>
            <a:off x="1738503" y="3492354"/>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18" name="TextBox 17"/>
          <p:cNvSpPr txBox="1"/>
          <p:nvPr/>
        </p:nvSpPr>
        <p:spPr>
          <a:xfrm>
            <a:off x="3148203" y="289777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19" name="TextBox 18"/>
          <p:cNvSpPr txBox="1"/>
          <p:nvPr/>
        </p:nvSpPr>
        <p:spPr>
          <a:xfrm>
            <a:off x="3148203" y="2286000"/>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0" name="TextBox 19"/>
          <p:cNvSpPr txBox="1"/>
          <p:nvPr/>
        </p:nvSpPr>
        <p:spPr>
          <a:xfrm>
            <a:off x="4564952" y="2286000"/>
            <a:ext cx="1423797" cy="369332"/>
          </a:xfrm>
          <a:prstGeom prst="rect">
            <a:avLst/>
          </a:prstGeom>
          <a:solidFill>
            <a:schemeClr val="accent4"/>
          </a:solidFill>
        </p:spPr>
        <p:txBody>
          <a:bodyPr wrap="square" rtlCol="0">
            <a:spAutoFit/>
          </a:bodyPr>
          <a:lstStyle/>
          <a:p>
            <a:endParaRPr lang="en-US" dirty="0"/>
          </a:p>
        </p:txBody>
      </p:sp>
      <p:sp>
        <p:nvSpPr>
          <p:cNvPr id="21" name="TextBox 20"/>
          <p:cNvSpPr txBox="1"/>
          <p:nvPr/>
        </p:nvSpPr>
        <p:spPr>
          <a:xfrm>
            <a:off x="4557903" y="2897779"/>
            <a:ext cx="1409700" cy="369332"/>
          </a:xfrm>
          <a:prstGeom prst="rect">
            <a:avLst/>
          </a:prstGeom>
          <a:solidFill>
            <a:schemeClr val="accent2"/>
          </a:solidFill>
        </p:spPr>
        <p:txBody>
          <a:bodyPr wrap="square" rtlCol="0">
            <a:spAutoFit/>
          </a:bodyPr>
          <a:lstStyle/>
          <a:p>
            <a:endParaRPr lang="en-US" dirty="0"/>
          </a:p>
        </p:txBody>
      </p:sp>
      <p:sp>
        <p:nvSpPr>
          <p:cNvPr id="22" name="TextBox 21"/>
          <p:cNvSpPr txBox="1"/>
          <p:nvPr/>
        </p:nvSpPr>
        <p:spPr>
          <a:xfrm>
            <a:off x="5967603" y="3492354"/>
            <a:ext cx="1409700" cy="369332"/>
          </a:xfrm>
          <a:prstGeom prst="rect">
            <a:avLst/>
          </a:prstGeom>
          <a:solidFill>
            <a:schemeClr val="accent6"/>
          </a:solidFill>
        </p:spPr>
        <p:txBody>
          <a:bodyPr wrap="square" rtlCol="0">
            <a:spAutoFit/>
          </a:bodyPr>
          <a:lstStyle/>
          <a:p>
            <a:endParaRPr lang="en-US" dirty="0"/>
          </a:p>
        </p:txBody>
      </p:sp>
      <p:sp>
        <p:nvSpPr>
          <p:cNvPr id="23" name="TextBox 22"/>
          <p:cNvSpPr txBox="1"/>
          <p:nvPr/>
        </p:nvSpPr>
        <p:spPr>
          <a:xfrm>
            <a:off x="5967603" y="4111449"/>
            <a:ext cx="1409700" cy="369332"/>
          </a:xfrm>
          <a:prstGeom prst="rect">
            <a:avLst/>
          </a:prstGeom>
          <a:solidFill>
            <a:schemeClr val="accent5"/>
          </a:solidFill>
        </p:spPr>
        <p:txBody>
          <a:bodyPr wrap="square" rtlCol="0">
            <a:spAutoFit/>
          </a:bodyPr>
          <a:lstStyle/>
          <a:p>
            <a:endParaRPr lang="en-US" dirty="0"/>
          </a:p>
        </p:txBody>
      </p:sp>
      <p:sp>
        <p:nvSpPr>
          <p:cNvPr id="24" name="TextBox 23"/>
          <p:cNvSpPr txBox="1"/>
          <p:nvPr/>
        </p:nvSpPr>
        <p:spPr>
          <a:xfrm>
            <a:off x="4557903" y="411144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5" name="TextBox 24"/>
          <p:cNvSpPr txBox="1"/>
          <p:nvPr/>
        </p:nvSpPr>
        <p:spPr>
          <a:xfrm>
            <a:off x="4557903" y="3492354"/>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6" name="TextBox 25"/>
          <p:cNvSpPr txBox="1"/>
          <p:nvPr/>
        </p:nvSpPr>
        <p:spPr>
          <a:xfrm>
            <a:off x="5967603" y="289777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7" name="TextBox 26"/>
          <p:cNvSpPr txBox="1"/>
          <p:nvPr/>
        </p:nvSpPr>
        <p:spPr>
          <a:xfrm>
            <a:off x="5981700" y="2286000"/>
            <a:ext cx="1409700" cy="369332"/>
          </a:xfrm>
          <a:prstGeom prst="rect">
            <a:avLst/>
          </a:prstGeom>
          <a:solidFill>
            <a:schemeClr val="tx1">
              <a:lumMod val="50000"/>
              <a:lumOff val="50000"/>
            </a:schemeClr>
          </a:solidFill>
        </p:spPr>
        <p:txBody>
          <a:bodyPr wrap="square" rtlCol="0">
            <a:spAutoFit/>
          </a:bodyPr>
          <a:lstStyle/>
          <a:p>
            <a:endParaRPr lang="en-US" dirty="0"/>
          </a:p>
        </p:txBody>
      </p:sp>
    </p:spTree>
    <p:extLst>
      <p:ext uri="{BB962C8B-B14F-4D97-AF65-F5344CB8AC3E}">
        <p14:creationId xmlns:p14="http://schemas.microsoft.com/office/powerpoint/2010/main" val="387679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fade">
                                      <p:cBhvr>
                                        <p:cTn id="38" dur="500"/>
                                        <p:tgtEl>
                                          <p:spTgt spid="2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::yield</a:t>
            </a:r>
          </a:p>
        </p:txBody>
      </p:sp>
      <p:sp>
        <p:nvSpPr>
          <p:cNvPr id="8" name="TextBox 7"/>
          <p:cNvSpPr txBox="1"/>
          <p:nvPr/>
        </p:nvSpPr>
        <p:spPr>
          <a:xfrm>
            <a:off x="1731455" y="2286000"/>
            <a:ext cx="1423797" cy="369332"/>
          </a:xfrm>
          <a:prstGeom prst="rect">
            <a:avLst/>
          </a:prstGeom>
          <a:solidFill>
            <a:schemeClr val="accent4"/>
          </a:solidFill>
        </p:spPr>
        <p:txBody>
          <a:bodyPr wrap="square" rtlCol="0">
            <a:spAutoFit/>
          </a:bodyPr>
          <a:lstStyle/>
          <a:p>
            <a:endParaRPr lang="en-US" dirty="0"/>
          </a:p>
        </p:txBody>
      </p:sp>
      <p:sp>
        <p:nvSpPr>
          <p:cNvPr id="10" name="TextBox 9"/>
          <p:cNvSpPr txBox="1"/>
          <p:nvPr/>
        </p:nvSpPr>
        <p:spPr>
          <a:xfrm>
            <a:off x="1738503" y="2897779"/>
            <a:ext cx="1409700" cy="369332"/>
          </a:xfrm>
          <a:prstGeom prst="rect">
            <a:avLst/>
          </a:prstGeom>
          <a:solidFill>
            <a:schemeClr val="accent2"/>
          </a:solidFill>
        </p:spPr>
        <p:txBody>
          <a:bodyPr wrap="square" rtlCol="0">
            <a:spAutoFit/>
          </a:bodyPr>
          <a:lstStyle/>
          <a:p>
            <a:endParaRPr lang="en-US" dirty="0"/>
          </a:p>
        </p:txBody>
      </p:sp>
      <p:sp>
        <p:nvSpPr>
          <p:cNvPr id="14" name="TextBox 13"/>
          <p:cNvSpPr txBox="1"/>
          <p:nvPr/>
        </p:nvSpPr>
        <p:spPr>
          <a:xfrm>
            <a:off x="3148203" y="3492354"/>
            <a:ext cx="1409700" cy="369332"/>
          </a:xfrm>
          <a:prstGeom prst="rect">
            <a:avLst/>
          </a:prstGeom>
          <a:solidFill>
            <a:schemeClr val="accent6"/>
          </a:solidFill>
        </p:spPr>
        <p:txBody>
          <a:bodyPr wrap="square" rtlCol="0">
            <a:spAutoFit/>
          </a:bodyPr>
          <a:lstStyle/>
          <a:p>
            <a:endParaRPr lang="en-US" dirty="0"/>
          </a:p>
        </p:txBody>
      </p:sp>
      <p:sp>
        <p:nvSpPr>
          <p:cNvPr id="15" name="TextBox 14"/>
          <p:cNvSpPr txBox="1"/>
          <p:nvPr/>
        </p:nvSpPr>
        <p:spPr>
          <a:xfrm>
            <a:off x="3148203" y="4111449"/>
            <a:ext cx="1409700" cy="369332"/>
          </a:xfrm>
          <a:prstGeom prst="rect">
            <a:avLst/>
          </a:prstGeom>
          <a:solidFill>
            <a:schemeClr val="accent5"/>
          </a:solidFill>
        </p:spPr>
        <p:txBody>
          <a:bodyPr wrap="square" rtlCol="0">
            <a:spAutoFit/>
          </a:bodyPr>
          <a:lstStyle/>
          <a:p>
            <a:endParaRPr lang="en-US" dirty="0"/>
          </a:p>
        </p:txBody>
      </p:sp>
      <p:sp>
        <p:nvSpPr>
          <p:cNvPr id="16" name="TextBox 15"/>
          <p:cNvSpPr txBox="1"/>
          <p:nvPr/>
        </p:nvSpPr>
        <p:spPr>
          <a:xfrm>
            <a:off x="1738503" y="411144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17" name="TextBox 16"/>
          <p:cNvSpPr txBox="1"/>
          <p:nvPr/>
        </p:nvSpPr>
        <p:spPr>
          <a:xfrm>
            <a:off x="1738503" y="3492354"/>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18" name="TextBox 17"/>
          <p:cNvSpPr txBox="1"/>
          <p:nvPr/>
        </p:nvSpPr>
        <p:spPr>
          <a:xfrm>
            <a:off x="3148203" y="289777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19" name="TextBox 18"/>
          <p:cNvSpPr txBox="1"/>
          <p:nvPr/>
        </p:nvSpPr>
        <p:spPr>
          <a:xfrm>
            <a:off x="3148203" y="2286000"/>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0" name="TextBox 19"/>
          <p:cNvSpPr txBox="1"/>
          <p:nvPr/>
        </p:nvSpPr>
        <p:spPr>
          <a:xfrm>
            <a:off x="4564952" y="2286000"/>
            <a:ext cx="1423797" cy="369332"/>
          </a:xfrm>
          <a:prstGeom prst="rect">
            <a:avLst/>
          </a:prstGeom>
          <a:solidFill>
            <a:schemeClr val="accent4"/>
          </a:solidFill>
        </p:spPr>
        <p:txBody>
          <a:bodyPr wrap="square" rtlCol="0">
            <a:spAutoFit/>
          </a:bodyPr>
          <a:lstStyle/>
          <a:p>
            <a:endParaRPr lang="en-US" dirty="0"/>
          </a:p>
        </p:txBody>
      </p:sp>
      <p:sp>
        <p:nvSpPr>
          <p:cNvPr id="21" name="TextBox 20"/>
          <p:cNvSpPr txBox="1"/>
          <p:nvPr/>
        </p:nvSpPr>
        <p:spPr>
          <a:xfrm>
            <a:off x="4557903" y="2897779"/>
            <a:ext cx="1409700" cy="369332"/>
          </a:xfrm>
          <a:prstGeom prst="rect">
            <a:avLst/>
          </a:prstGeom>
          <a:solidFill>
            <a:schemeClr val="accent2"/>
          </a:solidFill>
        </p:spPr>
        <p:txBody>
          <a:bodyPr wrap="square" rtlCol="0">
            <a:spAutoFit/>
          </a:bodyPr>
          <a:lstStyle/>
          <a:p>
            <a:endParaRPr lang="en-US" dirty="0"/>
          </a:p>
        </p:txBody>
      </p:sp>
      <p:sp>
        <p:nvSpPr>
          <p:cNvPr id="22" name="TextBox 21"/>
          <p:cNvSpPr txBox="1"/>
          <p:nvPr/>
        </p:nvSpPr>
        <p:spPr>
          <a:xfrm>
            <a:off x="5967603" y="3492354"/>
            <a:ext cx="1409700" cy="369332"/>
          </a:xfrm>
          <a:prstGeom prst="rect">
            <a:avLst/>
          </a:prstGeom>
          <a:solidFill>
            <a:schemeClr val="accent6"/>
          </a:solidFill>
        </p:spPr>
        <p:txBody>
          <a:bodyPr wrap="square" rtlCol="0">
            <a:spAutoFit/>
          </a:bodyPr>
          <a:lstStyle/>
          <a:p>
            <a:endParaRPr lang="en-US" dirty="0"/>
          </a:p>
        </p:txBody>
      </p:sp>
      <p:sp>
        <p:nvSpPr>
          <p:cNvPr id="23" name="TextBox 22"/>
          <p:cNvSpPr txBox="1"/>
          <p:nvPr/>
        </p:nvSpPr>
        <p:spPr>
          <a:xfrm>
            <a:off x="5967603" y="4111449"/>
            <a:ext cx="1409700" cy="369332"/>
          </a:xfrm>
          <a:prstGeom prst="rect">
            <a:avLst/>
          </a:prstGeom>
          <a:solidFill>
            <a:schemeClr val="accent5"/>
          </a:solidFill>
        </p:spPr>
        <p:txBody>
          <a:bodyPr wrap="square" rtlCol="0">
            <a:spAutoFit/>
          </a:bodyPr>
          <a:lstStyle/>
          <a:p>
            <a:endParaRPr lang="en-US" dirty="0"/>
          </a:p>
        </p:txBody>
      </p:sp>
      <p:sp>
        <p:nvSpPr>
          <p:cNvPr id="24" name="TextBox 23"/>
          <p:cNvSpPr txBox="1"/>
          <p:nvPr/>
        </p:nvSpPr>
        <p:spPr>
          <a:xfrm>
            <a:off x="4557903" y="411144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5" name="TextBox 24"/>
          <p:cNvSpPr txBox="1"/>
          <p:nvPr/>
        </p:nvSpPr>
        <p:spPr>
          <a:xfrm>
            <a:off x="4557903" y="3492354"/>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6" name="TextBox 25"/>
          <p:cNvSpPr txBox="1"/>
          <p:nvPr/>
        </p:nvSpPr>
        <p:spPr>
          <a:xfrm>
            <a:off x="5967603" y="2897779"/>
            <a:ext cx="1409700" cy="369332"/>
          </a:xfrm>
          <a:prstGeom prst="rect">
            <a:avLst/>
          </a:prstGeom>
          <a:solidFill>
            <a:schemeClr val="tx1">
              <a:lumMod val="50000"/>
              <a:lumOff val="50000"/>
            </a:schemeClr>
          </a:solidFill>
        </p:spPr>
        <p:txBody>
          <a:bodyPr wrap="square" rtlCol="0">
            <a:spAutoFit/>
          </a:bodyPr>
          <a:lstStyle/>
          <a:p>
            <a:endParaRPr lang="en-US" dirty="0"/>
          </a:p>
        </p:txBody>
      </p:sp>
      <p:sp>
        <p:nvSpPr>
          <p:cNvPr id="27" name="TextBox 26"/>
          <p:cNvSpPr txBox="1"/>
          <p:nvPr/>
        </p:nvSpPr>
        <p:spPr>
          <a:xfrm>
            <a:off x="5981700" y="2286000"/>
            <a:ext cx="1409700" cy="369332"/>
          </a:xfrm>
          <a:prstGeom prst="rect">
            <a:avLst/>
          </a:prstGeom>
          <a:solidFill>
            <a:schemeClr val="tx1">
              <a:lumMod val="50000"/>
              <a:lumOff val="50000"/>
            </a:schemeClr>
          </a:solidFill>
        </p:spPr>
        <p:txBody>
          <a:bodyPr wrap="square" rtlCol="0">
            <a:spAutoFit/>
          </a:bodyPr>
          <a:lstStyle/>
          <a:p>
            <a:endParaRPr lang="en-US" dirty="0"/>
          </a:p>
        </p:txBody>
      </p:sp>
    </p:spTree>
    <p:extLst>
      <p:ext uri="{BB962C8B-B14F-4D97-AF65-F5344CB8AC3E}">
        <p14:creationId xmlns:p14="http://schemas.microsoft.com/office/powerpoint/2010/main" val="3277885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::yield</a:t>
            </a:r>
          </a:p>
        </p:txBody>
      </p:sp>
      <p:sp>
        <p:nvSpPr>
          <p:cNvPr id="9" name="Up Arrow 8"/>
          <p:cNvSpPr/>
          <p:nvPr/>
        </p:nvSpPr>
        <p:spPr>
          <a:xfrm rot="5400000">
            <a:off x="844428" y="2293456"/>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844428" y="316167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844428" y="367560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844428" y="418953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4"/>
          <p:cNvSpPr>
            <a:spLocks noChangeArrowheads="1"/>
          </p:cNvSpPr>
          <p:nvPr/>
        </p:nvSpPr>
        <p:spPr bwMode="auto">
          <a:xfrm>
            <a:off x="1371600" y="1864816"/>
            <a:ext cx="7091685"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void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count_iterations</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chrono</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system_clock</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time_point</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end_time</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long</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counter</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bool</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polite</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while</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end_time</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&gt;=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chrono</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2B91AF"/>
                </a:solidFill>
                <a:effectLst/>
                <a:latin typeface="Consolas" panose="020B0609020204030204" pitchFamily="49" charset="0"/>
                <a:ea typeface="Times New Roman" panose="02020603050405020304" pitchFamily="18" charset="0"/>
                <a:cs typeface="Consolas" panose="020B0609020204030204" pitchFamily="49" charset="0"/>
              </a:rPr>
              <a:t>system_clock</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::now())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counter</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0000FF"/>
                </a:solidFill>
                <a:effectLst/>
                <a:latin typeface="Consolas" panose="020B0609020204030204" pitchFamily="49" charset="0"/>
                <a:ea typeface="Times New Roman" panose="02020603050405020304" pitchFamily="18" charset="0"/>
                <a:cs typeface="Consolas" panose="020B0609020204030204" pitchFamily="49" charset="0"/>
              </a:rPr>
              <a:t>if</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a:ln>
                  <a:noFill/>
                </a:ln>
                <a:solidFill>
                  <a:srgbClr val="808080"/>
                </a:solidFill>
                <a:effectLst/>
                <a:latin typeface="Consolas" panose="020B0609020204030204" pitchFamily="49" charset="0"/>
                <a:ea typeface="Times New Roman" panose="02020603050405020304" pitchFamily="18" charset="0"/>
                <a:cs typeface="Consolas" panose="020B0609020204030204" pitchFamily="49" charset="0"/>
              </a:rPr>
              <a:t>polite</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std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this_thread</a:t>
            </a: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::yield();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Consolas" panose="020B0609020204030204" pitchFamily="49" charset="0"/>
                <a:ea typeface="Times New Roman" panose="02020603050405020304" pitchFamily="18" charset="0"/>
                <a:cs typeface="Consolas" panose="020B0609020204030204" pitchFamily="49" charset="0"/>
              </a:rPr>
              <a:t>}</a:t>
            </a:r>
            <a:r>
              <a:rPr kumimoji="0" lang="en-US" altLang="en-US"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91767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::yield</a:t>
            </a:r>
          </a:p>
        </p:txBody>
      </p:sp>
      <p:sp>
        <p:nvSpPr>
          <p:cNvPr id="9" name="Up Arrow 8"/>
          <p:cNvSpPr/>
          <p:nvPr/>
        </p:nvSpPr>
        <p:spPr>
          <a:xfrm rot="5400000">
            <a:off x="577728" y="163312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577728" y="2857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577728" y="36195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577728" y="4298065"/>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 name="Rectangle 4"/>
          <p:cNvSpPr/>
          <p:nvPr/>
        </p:nvSpPr>
        <p:spPr>
          <a:xfrm>
            <a:off x="996828" y="1702412"/>
            <a:ext cx="8058150" cy="3693319"/>
          </a:xfrm>
          <a:prstGeom prst="rect">
            <a:avLst/>
          </a:prstGeom>
        </p:spPr>
        <p:txBody>
          <a:bodyPr wrap="square">
            <a:spAutoFit/>
          </a:bodyPr>
          <a:lstStyle/>
          <a:p>
            <a:r>
              <a:rPr lang="en-US" sz="1600" dirty="0">
                <a:solidFill>
                  <a:srgbClr val="0000FF"/>
                </a:solidFill>
                <a:latin typeface="Consolas" panose="020B0609020204030204" pitchFamily="49" charset="0"/>
              </a:rPr>
              <a:t>auto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run_until</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chrono</a:t>
            </a:r>
            <a:r>
              <a:rPr lang="en-US" sz="1600" dirty="0">
                <a:solidFill>
                  <a:srgbClr val="000000"/>
                </a:solidFill>
                <a:latin typeface="Consolas" panose="020B0609020204030204" pitchFamily="49" charset="0"/>
              </a:rPr>
              <a:t>::</a:t>
            </a:r>
            <a:r>
              <a:rPr lang="en-US" sz="1600" dirty="0" err="1">
                <a:solidFill>
                  <a:srgbClr val="2B91AF"/>
                </a:solidFill>
                <a:latin typeface="Consolas" panose="020B0609020204030204" pitchFamily="49" charset="0"/>
              </a:rPr>
              <a:t>system_clock</a:t>
            </a:r>
            <a:r>
              <a:rPr lang="en-US" sz="1600" dirty="0">
                <a:solidFill>
                  <a:srgbClr val="000000"/>
                </a:solidFill>
                <a:latin typeface="Consolas" panose="020B0609020204030204" pitchFamily="49" charset="0"/>
              </a:rPr>
              <a:t>::now() </a:t>
            </a:r>
          </a:p>
          <a:p>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std</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chrono</a:t>
            </a:r>
            <a:r>
              <a:rPr lang="en-US" sz="1600" dirty="0">
                <a:solidFill>
                  <a:srgbClr val="000000"/>
                </a:solidFill>
                <a:latin typeface="Consolas" panose="020B0609020204030204" pitchFamily="49" charset="0"/>
              </a:rPr>
              <a:t>::</a:t>
            </a:r>
            <a:r>
              <a:rPr lang="en-US" sz="1600" dirty="0">
                <a:solidFill>
                  <a:srgbClr val="2B91AF"/>
                </a:solidFill>
                <a:latin typeface="Consolas" panose="020B0609020204030204" pitchFamily="49" charset="0"/>
              </a:rPr>
              <a:t>seconds</a:t>
            </a:r>
            <a:r>
              <a:rPr lang="en-US" sz="1600" dirty="0">
                <a:solidFill>
                  <a:srgbClr val="000000"/>
                </a:solidFill>
                <a:latin typeface="Consolas" panose="020B0609020204030204" pitchFamily="49" charset="0"/>
              </a:rPr>
              <a:t>(5);</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long</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greedy_count</a:t>
            </a:r>
            <a:r>
              <a:rPr lang="en-US" sz="1600" dirty="0">
                <a:solidFill>
                  <a:srgbClr val="000000"/>
                </a:solidFill>
                <a:latin typeface="Consolas" panose="020B0609020204030204" pitchFamily="49" charset="0"/>
              </a:rPr>
              <a:t> = 0, </a:t>
            </a:r>
            <a:r>
              <a:rPr lang="en-US" sz="1600" dirty="0" err="1">
                <a:solidFill>
                  <a:srgbClr val="000000"/>
                </a:solidFill>
                <a:latin typeface="Consolas" panose="020B0609020204030204" pitchFamily="49" charset="0"/>
              </a:rPr>
              <a:t>polite_count</a:t>
            </a:r>
            <a:r>
              <a:rPr lang="en-US" sz="1600" dirty="0">
                <a:solidFill>
                  <a:srgbClr val="000000"/>
                </a:solidFill>
                <a:latin typeface="Consolas" panose="020B0609020204030204" pitchFamily="49" charset="0"/>
              </a:rPr>
              <a:t> = 0;</a:t>
            </a:r>
          </a:p>
          <a:p>
            <a:r>
              <a:rPr lang="en-US" sz="1600" dirty="0">
                <a:solidFill>
                  <a:srgbClr val="000000"/>
                </a:solidFill>
                <a:latin typeface="Consolas" panose="020B0609020204030204" pitchFamily="49" charset="0"/>
              </a:rPr>
              <a:t> </a:t>
            </a:r>
          </a:p>
          <a:p>
            <a:r>
              <a:rPr lang="en-US" sz="1600" dirty="0">
                <a:solidFill>
                  <a:srgbClr val="2B91AF"/>
                </a:solidFill>
                <a:latin typeface="Consolas" panose="020B0609020204030204" pitchFamily="49" charset="0"/>
              </a:rPr>
              <a:t>thread</a:t>
            </a:r>
            <a:r>
              <a:rPr lang="en-US" sz="1600" dirty="0">
                <a:solidFill>
                  <a:srgbClr val="000000"/>
                </a:solidFill>
                <a:latin typeface="Consolas" panose="020B0609020204030204" pitchFamily="49" charset="0"/>
              </a:rPr>
              <a:t> greedy(</a:t>
            </a:r>
            <a:r>
              <a:rPr lang="en-US" sz="1600" dirty="0" err="1">
                <a:solidFill>
                  <a:srgbClr val="000000"/>
                </a:solidFill>
                <a:latin typeface="Consolas" panose="020B0609020204030204" pitchFamily="49" charset="0"/>
              </a:rPr>
              <a:t>count_iterations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run_until</a:t>
            </a:r>
            <a:r>
              <a:rPr lang="en-US" sz="1600" dirty="0">
                <a:solidFill>
                  <a:srgbClr val="000000"/>
                </a:solidFill>
                <a:latin typeface="Consolas" panose="020B0609020204030204" pitchFamily="49" charset="0"/>
              </a:rPr>
              <a:t>, &amp;</a:t>
            </a:r>
            <a:r>
              <a:rPr lang="en-US" sz="1600" dirty="0" err="1">
                <a:solidFill>
                  <a:srgbClr val="000000"/>
                </a:solidFill>
                <a:latin typeface="Consolas" panose="020B0609020204030204" pitchFamily="49" charset="0"/>
              </a:rPr>
              <a:t>greedy_count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r>
              <a:rPr lang="en-US" sz="1600" dirty="0">
                <a:solidFill>
                  <a:srgbClr val="2B91AF"/>
                </a:solidFill>
                <a:latin typeface="Consolas" panose="020B0609020204030204" pitchFamily="49" charset="0"/>
              </a:rPr>
              <a:t>thread</a:t>
            </a:r>
            <a:r>
              <a:rPr lang="en-US" sz="1600" dirty="0">
                <a:solidFill>
                  <a:srgbClr val="000000"/>
                </a:solidFill>
                <a:latin typeface="Consolas" panose="020B0609020204030204" pitchFamily="49" charset="0"/>
              </a:rPr>
              <a:t> polite(</a:t>
            </a:r>
            <a:r>
              <a:rPr lang="en-US" sz="1600" dirty="0" err="1">
                <a:solidFill>
                  <a:srgbClr val="000000"/>
                </a:solidFill>
                <a:latin typeface="Consolas" panose="020B0609020204030204" pitchFamily="49" charset="0"/>
              </a:rPr>
              <a:t>count_iterations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run_until</a:t>
            </a:r>
            <a:r>
              <a:rPr lang="en-US" sz="1600" dirty="0">
                <a:solidFill>
                  <a:srgbClr val="000000"/>
                </a:solidFill>
                <a:latin typeface="Consolas" panose="020B0609020204030204" pitchFamily="49" charset="0"/>
              </a:rPr>
              <a:t>, &amp;</a:t>
            </a:r>
            <a:r>
              <a:rPr lang="en-US" sz="1600" dirty="0" err="1">
                <a:solidFill>
                  <a:srgbClr val="000000"/>
                </a:solidFill>
                <a:latin typeface="Consolas" panose="020B0609020204030204" pitchFamily="49" charset="0"/>
              </a:rPr>
              <a:t>polite_count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err="1">
                <a:solidFill>
                  <a:srgbClr val="000000"/>
                </a:solidFill>
                <a:latin typeface="Consolas" panose="020B0609020204030204" pitchFamily="49" charset="0"/>
              </a:rPr>
              <a:t>polite.join</a:t>
            </a:r>
            <a:r>
              <a:rPr lang="en-US" sz="1600" dirty="0">
                <a:solidFill>
                  <a:srgbClr val="000000"/>
                </a:solidFill>
                <a:latin typeface="Consolas" panose="020B0609020204030204" pitchFamily="49" charset="0"/>
              </a:rPr>
              <a:t>();</a:t>
            </a:r>
          </a:p>
          <a:p>
            <a:r>
              <a:rPr lang="en-US" sz="1600" dirty="0" err="1">
                <a:solidFill>
                  <a:srgbClr val="000000"/>
                </a:solidFill>
                <a:latin typeface="Consolas" panose="020B0609020204030204" pitchFamily="49" charset="0"/>
              </a:rPr>
              <a:t>greedy.join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cout &lt;&lt; </a:t>
            </a:r>
            <a:r>
              <a:rPr lang="en-US" sz="1600" dirty="0">
                <a:solidFill>
                  <a:srgbClr val="A31515"/>
                </a:solidFill>
                <a:latin typeface="Consolas" panose="020B0609020204030204" pitchFamily="49" charset="0"/>
              </a:rPr>
              <a:t>"Polite: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polite_count</a:t>
            </a:r>
            <a:r>
              <a:rPr lang="en-US" sz="1600" dirty="0">
                <a:solidFill>
                  <a:srgbClr val="000000"/>
                </a:solidFill>
                <a:latin typeface="Consolas" panose="020B0609020204030204" pitchFamily="49" charset="0"/>
              </a:rPr>
              <a:t> &lt;&lt; endl</a:t>
            </a:r>
          </a:p>
          <a:p>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"Greedy: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greedy_count</a:t>
            </a:r>
            <a:r>
              <a:rPr lang="en-US" sz="1600" dirty="0">
                <a:solidFill>
                  <a:srgbClr val="000000"/>
                </a:solidFill>
                <a:latin typeface="Consolas" panose="020B0609020204030204" pitchFamily="49" charset="0"/>
              </a:rPr>
              <a:t> &lt;&lt; endl;</a:t>
            </a:r>
          </a:p>
          <a:p>
            <a:endParaRPr lang="en" sz="2000" dirty="0">
              <a:solidFill>
                <a:prstClr val="black"/>
              </a:solidFill>
              <a:latin typeface="Calibri" panose="020F0502020204030204" pitchFamily="34" charset="0"/>
            </a:endParaRPr>
          </a:p>
        </p:txBody>
      </p:sp>
    </p:spTree>
    <p:extLst>
      <p:ext uri="{BB962C8B-B14F-4D97-AF65-F5344CB8AC3E}">
        <p14:creationId xmlns:p14="http://schemas.microsoft.com/office/powerpoint/2010/main" val="349240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::yield</a:t>
            </a:r>
          </a:p>
        </p:txBody>
      </p:sp>
      <p:graphicFrame>
        <p:nvGraphicFramePr>
          <p:cNvPr id="3" name="Object 2"/>
          <p:cNvGraphicFramePr>
            <a:graphicFrameLocks noChangeAspect="1"/>
          </p:cNvGraphicFramePr>
          <p:nvPr>
            <p:extLst>
              <p:ext uri="{D42A27DB-BD31-4B8C-83A1-F6EECF244321}">
                <p14:modId xmlns:p14="http://schemas.microsoft.com/office/powerpoint/2010/main" val="1464354807"/>
              </p:ext>
            </p:extLst>
          </p:nvPr>
        </p:nvGraphicFramePr>
        <p:xfrm>
          <a:off x="3309938" y="2757488"/>
          <a:ext cx="2524125" cy="1343025"/>
        </p:xfrm>
        <a:graphic>
          <a:graphicData uri="http://schemas.openxmlformats.org/presentationml/2006/ole">
            <mc:AlternateContent xmlns:mc="http://schemas.openxmlformats.org/markup-compatibility/2006">
              <mc:Choice xmlns:v="urn:schemas-microsoft-com:vml" Requires="v">
                <p:oleObj spid="_x0000_s7208" name="Bitmap Image" r:id="rId4" imgW="2523960" imgH="1343160" progId="Paint.Picture">
                  <p:embed/>
                </p:oleObj>
              </mc:Choice>
              <mc:Fallback>
                <p:oleObj name="Bitmap Image" r:id="rId4" imgW="2523960" imgH="1343160" progId="Paint.Picture">
                  <p:embed/>
                  <p:pic>
                    <p:nvPicPr>
                      <p:cNvPr id="0" name=""/>
                      <p:cNvPicPr/>
                      <p:nvPr/>
                    </p:nvPicPr>
                    <p:blipFill>
                      <a:blip r:embed="rId5"/>
                      <a:stretch>
                        <a:fillRect/>
                      </a:stretch>
                    </p:blipFill>
                    <p:spPr>
                      <a:xfrm>
                        <a:off x="3309938" y="2757488"/>
                        <a:ext cx="2524125" cy="1343025"/>
                      </a:xfrm>
                      <a:prstGeom prst="rect">
                        <a:avLst/>
                      </a:prstGeom>
                    </p:spPr>
                  </p:pic>
                </p:oleObj>
              </mc:Fallback>
            </mc:AlternateContent>
          </a:graphicData>
        </a:graphic>
      </p:graphicFrame>
    </p:spTree>
    <p:extLst>
      <p:ext uri="{BB962C8B-B14F-4D97-AF65-F5344CB8AC3E}">
        <p14:creationId xmlns:p14="http://schemas.microsoft.com/office/powerpoint/2010/main" val="368562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a:t>
            </a:r>
            <a:r>
              <a:rPr lang="en-US" dirty="0" err="1"/>
              <a:t>sleep_for</a:t>
            </a:r>
            <a:endParaRPr lang="en-US" dirty="0"/>
          </a:p>
        </p:txBody>
      </p:sp>
      <p:sp>
        <p:nvSpPr>
          <p:cNvPr id="9" name="Up Arrow 8"/>
          <p:cNvSpPr/>
          <p:nvPr/>
        </p:nvSpPr>
        <p:spPr>
          <a:xfrm rot="5400000">
            <a:off x="1377828" y="199541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377828" y="257816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1348887" y="3093809"/>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1348887" y="367655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Rectangle 2"/>
          <p:cNvSpPr/>
          <p:nvPr/>
        </p:nvSpPr>
        <p:spPr>
          <a:xfrm>
            <a:off x="1981200" y="2081748"/>
            <a:ext cx="5791200" cy="286232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::cout &lt;&lt; </a:t>
            </a:r>
            <a:r>
              <a:rPr lang="en-US" dirty="0">
                <a:solidFill>
                  <a:srgbClr val="A31515"/>
                </a:solidFill>
                <a:highlight>
                  <a:srgbClr val="FFFFFF"/>
                </a:highlight>
                <a:latin typeface="Consolas" panose="020B0609020204030204" pitchFamily="49" charset="0"/>
              </a:rPr>
              <a:t>"Sleeping..."</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::endl;</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seconds</a:t>
            </a:r>
            <a:r>
              <a:rPr lang="en-US" dirty="0">
                <a:solidFill>
                  <a:srgbClr val="000000"/>
                </a:solidFill>
                <a:highlight>
                  <a:srgbClr val="FFFFFF"/>
                </a:highlight>
                <a:latin typeface="Consolas" panose="020B0609020204030204" pitchFamily="49" charset="0"/>
              </a:rPr>
              <a:t> length(1);</a:t>
            </a:r>
          </a:p>
          <a:p>
            <a:endParaRPr lang="en" dirty="0">
              <a:solidFill>
                <a:srgbClr val="000000"/>
              </a:solidFill>
              <a:highlight>
                <a:srgbClr val="FFFFFF"/>
              </a:highlight>
              <a:latin typeface="Consolas" panose="020B0609020204030204" pitchFamily="49" charset="0"/>
            </a:endParaRPr>
          </a:p>
          <a:p>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0; i &lt; 5; i++)</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sleep_for</a:t>
            </a:r>
            <a:r>
              <a:rPr lang="en-US" dirty="0">
                <a:solidFill>
                  <a:srgbClr val="000000"/>
                </a:solidFill>
                <a:highlight>
                  <a:srgbClr val="FFFFFF"/>
                </a:highlight>
                <a:latin typeface="Consolas" panose="020B0609020204030204" pitchFamily="49" charset="0"/>
              </a:rPr>
              <a:t>(length);</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::cout &lt;&lt;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::endl;</a:t>
            </a:r>
          </a:p>
          <a:p>
            <a:r>
              <a:rPr lang="en"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32321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1905000"/>
            <a:ext cx="59436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19200" y="2438400"/>
            <a:ext cx="5545108"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a:t>
            </a:r>
          </a:p>
          <a:p>
            <a:pPr lvl="0" eaLnBrk="0" fontAlgn="base" hangingPunct="0">
              <a:spcBef>
                <a:spcPct val="0"/>
              </a:spcBef>
              <a:spcAft>
                <a:spcPct val="0"/>
              </a:spcAft>
            </a:pPr>
            <a:endParaRPr lang="en-US" altLang="en-US" sz="2000" dirty="0">
              <a:solidFill>
                <a:srgbClr val="000000"/>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kumimoji="0" lang="en-US" alt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void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cout &lt;&lt; </a:t>
            </a:r>
            <a:r>
              <a:rPr kumimoji="0" lang="en-US" altLang="en-US" sz="2000" b="0" i="0" u="none" strike="noStrike" cap="none" normalizeH="0" baseline="0" dirty="0">
                <a:ln>
                  <a:noFill/>
                </a:ln>
                <a:solidFill>
                  <a:srgbClr val="A31515"/>
                </a:solidFill>
                <a:effectLst/>
                <a:latin typeface="Consolas" panose="020B0609020204030204" pitchFamily="49" charset="0"/>
                <a:cs typeface="Consolas" panose="020B0609020204030204" pitchFamily="49" charset="0"/>
              </a:rPr>
              <a:t>"Child 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&lt;&lt; endl;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93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DEMO</a:t>
            </a:r>
          </a:p>
        </p:txBody>
      </p:sp>
    </p:spTree>
    <p:extLst>
      <p:ext uri="{BB962C8B-B14F-4D97-AF65-F5344CB8AC3E}">
        <p14:creationId xmlns:p14="http://schemas.microsoft.com/office/powerpoint/2010/main" val="3738473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a:t>
            </a:r>
            <a:r>
              <a:rPr lang="en-US" dirty="0" err="1"/>
              <a:t>this_thread</a:t>
            </a:r>
            <a:r>
              <a:rPr lang="en-US" dirty="0"/>
              <a:t>::</a:t>
            </a:r>
            <a:r>
              <a:rPr lang="en-US" dirty="0" err="1"/>
              <a:t>sleep_until</a:t>
            </a:r>
            <a:endParaRPr lang="en-US" dirty="0"/>
          </a:p>
        </p:txBody>
      </p:sp>
      <p:sp>
        <p:nvSpPr>
          <p:cNvPr id="9" name="Up Arrow 8"/>
          <p:cNvSpPr/>
          <p:nvPr/>
        </p:nvSpPr>
        <p:spPr>
          <a:xfrm rot="5400000">
            <a:off x="1257300" y="18669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1257300" y="2169271"/>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1266092" y="2693938"/>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1266092" y="3279397"/>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1752600" y="1958876"/>
            <a:ext cx="7086600" cy="2308324"/>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seconds</a:t>
            </a:r>
            <a:r>
              <a:rPr lang="en-US" dirty="0">
                <a:solidFill>
                  <a:srgbClr val="000000"/>
                </a:solidFill>
                <a:highlight>
                  <a:srgbClr val="FFFFFF"/>
                </a:highlight>
                <a:latin typeface="Consolas" panose="020B0609020204030204" pitchFamily="49" charset="0"/>
              </a:rPr>
              <a:t> delay(5);</a:t>
            </a:r>
          </a:p>
          <a:p>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when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chrono</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system_clock</a:t>
            </a:r>
            <a:r>
              <a:rPr lang="en-US" dirty="0">
                <a:solidFill>
                  <a:srgbClr val="000000"/>
                </a:solidFill>
                <a:highlight>
                  <a:srgbClr val="FFFFFF"/>
                </a:highlight>
                <a:latin typeface="Consolas" panose="020B0609020204030204" pitchFamily="49" charset="0"/>
              </a:rPr>
              <a:t>::now() + delay;</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::cout &lt;&lt; </a:t>
            </a:r>
            <a:r>
              <a:rPr lang="en-US" dirty="0">
                <a:solidFill>
                  <a:srgbClr val="A31515"/>
                </a:solidFill>
                <a:highlight>
                  <a:srgbClr val="FFFFFF"/>
                </a:highlight>
                <a:latin typeface="Consolas" panose="020B0609020204030204" pitchFamily="49" charset="0"/>
              </a:rPr>
              <a:t>"Sleeping..."</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::endl;</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this_thread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sleep_until</a:t>
            </a:r>
            <a:r>
              <a:rPr lang="en-US" dirty="0">
                <a:solidFill>
                  <a:srgbClr val="000000"/>
                </a:solidFill>
                <a:highlight>
                  <a:srgbClr val="FFFFFF"/>
                </a:highlight>
                <a:latin typeface="Consolas" panose="020B0609020204030204" pitchFamily="49" charset="0"/>
              </a:rPr>
              <a:t>(when);</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::cout &lt;&lt; </a:t>
            </a:r>
            <a:r>
              <a:rPr lang="en-US" dirty="0">
                <a:solidFill>
                  <a:srgbClr val="A31515"/>
                </a:solidFill>
                <a:highlight>
                  <a:srgbClr val="FFFFFF"/>
                </a:highlight>
                <a:latin typeface="Consolas" panose="020B0609020204030204" pitchFamily="49" charset="0"/>
              </a:rPr>
              <a:t>"Done"</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::endl;</a:t>
            </a:r>
            <a:endParaRPr lang="en-US"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4574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xit" presetSubtype="0" fill="hold" grpId="1" nodeType="withEffect">
                                  <p:stCondLst>
                                    <p:cond delay="0"/>
                                  </p:stCondLst>
                                  <p:childTnLst>
                                    <p:animEffect transition="out" filter="fade">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1" grpId="0" animBg="1"/>
      <p:bldP spid="11" grpId="1" animBg="1"/>
      <p:bldP spid="12" grpId="0" animBg="1"/>
      <p:bldP spid="12" grpId="1" animBg="1"/>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DEMO</a:t>
            </a:r>
          </a:p>
        </p:txBody>
      </p:sp>
    </p:spTree>
    <p:extLst>
      <p:ext uri="{BB962C8B-B14F-4D97-AF65-F5344CB8AC3E}">
        <p14:creationId xmlns:p14="http://schemas.microsoft.com/office/powerpoint/2010/main" val="2611927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Summary</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Creating Threads</a:t>
            </a:r>
          </a:p>
          <a:p>
            <a:pPr>
              <a:spcBef>
                <a:spcPts val="1200"/>
              </a:spcBef>
            </a:pPr>
            <a:r>
              <a:rPr lang="en-US" dirty="0">
                <a:solidFill>
                  <a:schemeClr val="tx1">
                    <a:lumMod val="75000"/>
                    <a:lumOff val="25000"/>
                  </a:schemeClr>
                </a:solidFill>
              </a:rPr>
              <a:t>Information</a:t>
            </a:r>
          </a:p>
          <a:p>
            <a:pPr lvl="1">
              <a:spcBef>
                <a:spcPts val="1200"/>
              </a:spcBef>
            </a:pPr>
            <a:r>
              <a:rPr lang="en-US" dirty="0">
                <a:solidFill>
                  <a:schemeClr val="tx1">
                    <a:lumMod val="75000"/>
                    <a:lumOff val="25000"/>
                  </a:schemeClr>
                </a:solidFill>
              </a:rPr>
              <a:t>ID</a:t>
            </a:r>
          </a:p>
          <a:p>
            <a:pPr lvl="1">
              <a:spcBef>
                <a:spcPts val="1200"/>
              </a:spcBef>
            </a:pPr>
            <a:r>
              <a:rPr lang="en-US" dirty="0">
                <a:solidFill>
                  <a:schemeClr val="tx1">
                    <a:lumMod val="75000"/>
                    <a:lumOff val="25000"/>
                  </a:schemeClr>
                </a:solidFill>
              </a:rPr>
              <a:t>Native Handle</a:t>
            </a:r>
          </a:p>
          <a:p>
            <a:pPr lvl="1">
              <a:spcBef>
                <a:spcPts val="1200"/>
              </a:spcBef>
            </a:pPr>
            <a:r>
              <a:rPr lang="en-US" dirty="0">
                <a:solidFill>
                  <a:schemeClr val="tx1">
                    <a:lumMod val="75000"/>
                    <a:lumOff val="25000"/>
                  </a:schemeClr>
                </a:solidFill>
              </a:rPr>
              <a:t>Concurrency Details</a:t>
            </a:r>
          </a:p>
          <a:p>
            <a:pPr>
              <a:spcBef>
                <a:spcPts val="1200"/>
              </a:spcBef>
            </a:pPr>
            <a:r>
              <a:rPr lang="en-US" dirty="0">
                <a:solidFill>
                  <a:schemeClr val="tx1">
                    <a:lumMod val="75000"/>
                    <a:lumOff val="25000"/>
                  </a:schemeClr>
                </a:solidFill>
              </a:rPr>
              <a:t>Joining and Detaching</a:t>
            </a:r>
          </a:p>
          <a:p>
            <a:pPr>
              <a:spcBef>
                <a:spcPts val="1200"/>
              </a:spcBef>
            </a:pPr>
            <a:r>
              <a:rPr lang="en-US" dirty="0" err="1">
                <a:solidFill>
                  <a:schemeClr val="tx1">
                    <a:lumMod val="75000"/>
                    <a:lumOff val="25000"/>
                  </a:schemeClr>
                </a:solidFill>
              </a:rPr>
              <a:t>this_thread</a:t>
            </a:r>
            <a:endParaRPr lang="en-US" dirty="0">
              <a:solidFill>
                <a:schemeClr val="tx1">
                  <a:lumMod val="75000"/>
                  <a:lumOff val="25000"/>
                </a:schemeClr>
              </a:solidFill>
            </a:endParaRPr>
          </a:p>
          <a:p>
            <a:pPr lvl="1">
              <a:spcBef>
                <a:spcPts val="1200"/>
              </a:spcBef>
            </a:pPr>
            <a:r>
              <a:rPr lang="en-US" dirty="0">
                <a:solidFill>
                  <a:schemeClr val="tx1">
                    <a:lumMod val="75000"/>
                    <a:lumOff val="25000"/>
                  </a:schemeClr>
                </a:solidFill>
              </a:rPr>
              <a:t>Yield</a:t>
            </a:r>
          </a:p>
          <a:p>
            <a:pPr lvl="1">
              <a:spcBef>
                <a:spcPts val="1200"/>
              </a:spcBef>
            </a:pPr>
            <a:r>
              <a:rPr lang="en-US" dirty="0">
                <a:solidFill>
                  <a:schemeClr val="tx1">
                    <a:lumMod val="75000"/>
                    <a:lumOff val="25000"/>
                  </a:schemeClr>
                </a:solidFill>
              </a:rPr>
              <a:t>Sleep</a:t>
            </a:r>
          </a:p>
          <a:p>
            <a:pPr>
              <a:spcBef>
                <a:spcPts val="1200"/>
              </a:spcBef>
            </a:pPr>
            <a:endParaRPr lang="en-US" dirty="0">
              <a:solidFill>
                <a:schemeClr val="tx1">
                  <a:lumMod val="75000"/>
                  <a:lumOff val="25000"/>
                </a:schemeClr>
              </a:solidFill>
            </a:endParaRPr>
          </a:p>
          <a:p>
            <a:pPr>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18759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95600"/>
            <a:ext cx="7886700" cy="1325563"/>
          </a:xfrm>
        </p:spPr>
        <p:txBody>
          <a:bodyPr/>
          <a:lstStyle/>
          <a:p>
            <a:pPr algn="ctr"/>
            <a:r>
              <a:rPr lang="en-US" dirty="0"/>
              <a:t>END</a:t>
            </a:r>
          </a:p>
        </p:txBody>
      </p:sp>
    </p:spTree>
    <p:extLst>
      <p:ext uri="{BB962C8B-B14F-4D97-AF65-F5344CB8AC3E}">
        <p14:creationId xmlns:p14="http://schemas.microsoft.com/office/powerpoint/2010/main" val="243376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1905000"/>
            <a:ext cx="59436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1213338" y="2519421"/>
            <a:ext cx="6635262" cy="30559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cout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"Child 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of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Up Arrow 4"/>
          <p:cNvSpPr/>
          <p:nvPr/>
        </p:nvSpPr>
        <p:spPr>
          <a:xfrm rot="16200000">
            <a:off x="5372100" y="308610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92613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1905000"/>
            <a:ext cx="66294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10);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213338" y="2519421"/>
            <a:ext cx="6635262" cy="30559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cout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"Child 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of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Up Arrow 4"/>
          <p:cNvSpPr/>
          <p:nvPr/>
        </p:nvSpPr>
        <p:spPr>
          <a:xfrm>
            <a:off x="6781800" y="2305110"/>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0445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1905000"/>
            <a:ext cx="729615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child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r>
              <a:rPr kumimoji="0" lang="en-US" altLang="en-US" sz="2000" b="0" i="0" u="none" strike="noStrike" cap="none" normalizeH="0" baseline="0" dirty="0" err="1">
                <a:ln>
                  <a:noFill/>
                </a:ln>
                <a:solidFill>
                  <a:srgbClr val="000000"/>
                </a:solidFill>
                <a:effectLst/>
                <a:latin typeface="Consolas" panose="020B0609020204030204" pitchFamily="49" charset="0"/>
                <a:cs typeface="Consolas" panose="020B0609020204030204" pitchFamily="49" charset="0"/>
              </a:rPr>
              <a:t>thread_function</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10,</a:t>
            </a:r>
            <a:r>
              <a:rPr kumimoji="0" lang="en-US" altLang="en-US" sz="2000" b="0" i="0" u="none" strike="noStrike" cap="none" normalizeH="0" dirty="0">
                <a:ln>
                  <a:noFill/>
                </a:ln>
                <a:solidFill>
                  <a:srgbClr val="000000"/>
                </a:solidFill>
                <a:effectLst/>
                <a:latin typeface="Consolas" panose="020B0609020204030204" pitchFamily="49" charset="0"/>
                <a:cs typeface="Consolas" panose="020B0609020204030204" pitchFamily="49" charset="0"/>
              </a:rPr>
              <a:t> 20</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213338" y="2519421"/>
            <a:ext cx="6635262" cy="3055965"/>
          </a:xfrm>
          <a:prstGeom prst="rect">
            <a:avLst/>
          </a:prstGeom>
        </p:spPr>
        <p:txBody>
          <a:bodyPr wrap="square">
            <a:spAutoFit/>
          </a:bodyPr>
          <a:lstStyle/>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thread_function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other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0;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cout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"Child Thread!"</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iter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of "</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dirty="0">
                <a:solidFill>
                  <a:srgbClr val="808080"/>
                </a:solidFill>
                <a:latin typeface="Consolas" panose="020B0609020204030204" pitchFamily="49" charset="0"/>
                <a:ea typeface="Times New Roman" panose="02020603050405020304" pitchFamily="18" charset="0"/>
                <a:cs typeface="Times New Roman" panose="02020603050405020304" pitchFamily="18" charset="0"/>
              </a:rPr>
              <a:t>count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endl;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Up Arrow 4"/>
          <p:cNvSpPr/>
          <p:nvPr/>
        </p:nvSpPr>
        <p:spPr>
          <a:xfrm>
            <a:off x="7315200" y="2315793"/>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16200000">
            <a:off x="6743700" y="3062654"/>
            <a:ext cx="304800" cy="53340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502363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2950" y="2286000"/>
            <a:ext cx="7658100" cy="1446550"/>
          </a:xfrm>
          <a:prstGeom prst="rect">
            <a:avLst/>
          </a:prstGeom>
          <a:noFill/>
        </p:spPr>
        <p:txBody>
          <a:bodyPr wrap="square" rtlCol="0">
            <a:spAutoFit/>
          </a:bodyPr>
          <a:lstStyle/>
          <a:p>
            <a:pPr algn="ctr"/>
            <a:r>
              <a:rPr lang="en-US" sz="4400" dirty="0">
                <a:solidFill>
                  <a:schemeClr val="tx1">
                    <a:lumMod val="75000"/>
                    <a:lumOff val="25000"/>
                  </a:schemeClr>
                </a:solidFill>
              </a:rPr>
              <a:t>A </a:t>
            </a:r>
            <a:r>
              <a:rPr lang="en-US" sz="4400" dirty="0" err="1">
                <a:solidFill>
                  <a:schemeClr val="tx1">
                    <a:lumMod val="75000"/>
                    <a:lumOff val="25000"/>
                  </a:schemeClr>
                </a:solidFill>
              </a:rPr>
              <a:t>std</a:t>
            </a:r>
            <a:r>
              <a:rPr lang="en-US" sz="4400" dirty="0">
                <a:solidFill>
                  <a:schemeClr val="tx1">
                    <a:lumMod val="75000"/>
                    <a:lumOff val="25000"/>
                  </a:schemeClr>
                </a:solidFill>
              </a:rPr>
              <a:t>::thread instance might not refer to a running thread.</a:t>
            </a:r>
          </a:p>
        </p:txBody>
      </p:sp>
    </p:spTree>
    <p:extLst>
      <p:ext uri="{BB962C8B-B14F-4D97-AF65-F5344CB8AC3E}">
        <p14:creationId xmlns:p14="http://schemas.microsoft.com/office/powerpoint/2010/main" val="202336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a:t>
            </a:r>
          </a:p>
        </p:txBody>
      </p:sp>
      <p:sp>
        <p:nvSpPr>
          <p:cNvPr id="4" name="Rectangle 1"/>
          <p:cNvSpPr>
            <a:spLocks noChangeArrowheads="1"/>
          </p:cNvSpPr>
          <p:nvPr/>
        </p:nvSpPr>
        <p:spPr bwMode="auto">
          <a:xfrm>
            <a:off x="1219200" y="1905000"/>
            <a:ext cx="59436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empty = </a:t>
            </a:r>
            <a:r>
              <a:rPr kumimoji="0" lang="en-US" altLang="en-US" sz="2000" b="0" i="0" u="none" strike="noStrike" cap="none" normalizeH="0" baseline="0" dirty="0">
                <a:ln>
                  <a:noFill/>
                </a:ln>
                <a:solidFill>
                  <a:srgbClr val="2B91AF"/>
                </a:solidFill>
                <a:effectLst/>
                <a:latin typeface="Consolas" panose="020B0609020204030204" pitchFamily="49" charset="0"/>
                <a:cs typeface="Consolas" panose="020B0609020204030204" pitchFamily="49" charset="0"/>
              </a:rPr>
              <a:t>thread</a:t>
            </a:r>
            <a:r>
              <a:rPr kumimoji="0" lang="en-US" alt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92059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10332</TotalTime>
  <Words>4525</Words>
  <Application>Microsoft Office PowerPoint</Application>
  <PresentationFormat>On-screen Show (4:3)</PresentationFormat>
  <Paragraphs>510</Paragraphs>
  <Slides>44</Slides>
  <Notes>44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Times New Roman</vt:lpstr>
      <vt:lpstr>Office Theme</vt:lpstr>
      <vt:lpstr>Bitmap Image</vt:lpstr>
      <vt:lpstr>Concurrent Programming Overview</vt:lpstr>
      <vt:lpstr>Overview</vt:lpstr>
      <vt:lpstr>std::thread</vt:lpstr>
      <vt:lpstr>Creation</vt:lpstr>
      <vt:lpstr>Creation</vt:lpstr>
      <vt:lpstr>Creation</vt:lpstr>
      <vt:lpstr>Creation</vt:lpstr>
      <vt:lpstr>PowerPoint Presentation</vt:lpstr>
      <vt:lpstr>Creation</vt:lpstr>
      <vt:lpstr>PowerPoint Presentation</vt:lpstr>
      <vt:lpstr>Creation</vt:lpstr>
      <vt:lpstr>Creation</vt:lpstr>
      <vt:lpstr>Creation</vt:lpstr>
      <vt:lpstr>Information</vt:lpstr>
      <vt:lpstr>Thread ID</vt:lpstr>
      <vt:lpstr>std::thread::id</vt:lpstr>
      <vt:lpstr>std::thread::get_id</vt:lpstr>
      <vt:lpstr>std::thread::native_handle</vt:lpstr>
      <vt:lpstr>std::thread::hardware_concurrency</vt:lpstr>
      <vt:lpstr>std::thread::hardware_concurrency</vt:lpstr>
      <vt:lpstr>std::thread::hardware_concurrency</vt:lpstr>
      <vt:lpstr>Joining and Detaching</vt:lpstr>
      <vt:lpstr>std::thread::join</vt:lpstr>
      <vt:lpstr>std::thread::join</vt:lpstr>
      <vt:lpstr>std::thread::join</vt:lpstr>
      <vt:lpstr>std::thread::join</vt:lpstr>
      <vt:lpstr>std::thread::joinable</vt:lpstr>
      <vt:lpstr>std::thread::detach</vt:lpstr>
      <vt:lpstr>std::thread::detach</vt:lpstr>
      <vt:lpstr>PowerPoint Presentation</vt:lpstr>
      <vt:lpstr>std::this_thread</vt:lpstr>
      <vt:lpstr>std::this_thread::get_id</vt:lpstr>
      <vt:lpstr>std::this_thread::get_id</vt:lpstr>
      <vt:lpstr>std::this_thread::yield</vt:lpstr>
      <vt:lpstr>std::this_thread::yield</vt:lpstr>
      <vt:lpstr>std::this_thread::yield</vt:lpstr>
      <vt:lpstr>std::this_thread::yield</vt:lpstr>
      <vt:lpstr>std::this_thread::yield</vt:lpstr>
      <vt:lpstr>std::this_thread::sleep_for</vt:lpstr>
      <vt:lpstr>DEMO</vt:lpstr>
      <vt:lpstr>std::this_thread::sleep_until</vt:lpstr>
      <vt:lpstr>DEMO</vt:lpstr>
      <vt:lpstr>Summary</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212</cp:revision>
  <dcterms:created xsi:type="dcterms:W3CDTF">2013-11-20T18:16:21Z</dcterms:created>
  <dcterms:modified xsi:type="dcterms:W3CDTF">2016-04-28T18:05:07Z</dcterms:modified>
</cp:coreProperties>
</file>