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319" r:id="rId3"/>
    <p:sldId id="257" r:id="rId4"/>
    <p:sldId id="292" r:id="rId5"/>
    <p:sldId id="294" r:id="rId6"/>
    <p:sldId id="295" r:id="rId7"/>
    <p:sldId id="296" r:id="rId8"/>
    <p:sldId id="297" r:id="rId9"/>
    <p:sldId id="293" r:id="rId10"/>
    <p:sldId id="298" r:id="rId11"/>
    <p:sldId id="299" r:id="rId12"/>
    <p:sldId id="300" r:id="rId13"/>
    <p:sldId id="303" r:id="rId14"/>
    <p:sldId id="302" r:id="rId15"/>
    <p:sldId id="304" r:id="rId16"/>
    <p:sldId id="305" r:id="rId17"/>
    <p:sldId id="306" r:id="rId18"/>
    <p:sldId id="307" r:id="rId19"/>
    <p:sldId id="308" r:id="rId20"/>
    <p:sldId id="309" r:id="rId21"/>
    <p:sldId id="311" r:id="rId22"/>
    <p:sldId id="312" r:id="rId23"/>
    <p:sldId id="314" r:id="rId24"/>
    <p:sldId id="315" r:id="rId25"/>
    <p:sldId id="316" r:id="rId26"/>
    <p:sldId id="317" r:id="rId27"/>
    <p:sldId id="318" r:id="rId28"/>
    <p:sldId id="291"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73788" autoAdjust="0"/>
  </p:normalViewPr>
  <p:slideViewPr>
    <p:cSldViewPr>
      <p:cViewPr varScale="1">
        <p:scale>
          <a:sx n="60" d="100"/>
          <a:sy n="60" d="100"/>
        </p:scale>
        <p:origin x="2208" y="58"/>
      </p:cViewPr>
      <p:guideLst>
        <p:guide orient="horz" pos="2208"/>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6B2D91-E76C-4167-895D-5BE8A67ACFF2}" type="datetimeFigureOut">
              <a:rPr lang="en-US" smtClean="0"/>
              <a:t>4/4/2016</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0EA4C1-1369-497F-A4CC-0EEBC5C7F202}" type="slidenum">
              <a:rPr lang="en-US" smtClean="0"/>
              <a:t>‹#›</a:t>
            </a:fld>
            <a:endParaRPr lang="en-US" dirty="0"/>
          </a:p>
        </p:txBody>
      </p:sp>
    </p:spTree>
    <p:extLst>
      <p:ext uri="{BB962C8B-B14F-4D97-AF65-F5344CB8AC3E}">
        <p14:creationId xmlns:p14="http://schemas.microsoft.com/office/powerpoint/2010/main" val="634064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Welcome to the Multi-Threading Overview course. In this course we are going to be learning the basics of writing concurrent programs using the standard C++ multi-thread libraries defined in the most recent C++ standard.</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Our first module will introduce processes and threads and lay the ground work for understanding more about how multi-threaded, or concurrent, programming works in C++.</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1</a:t>
            </a:fld>
            <a:endParaRPr lang="en-US" dirty="0"/>
          </a:p>
        </p:txBody>
      </p:sp>
    </p:spTree>
    <p:extLst>
      <p:ext uri="{BB962C8B-B14F-4D97-AF65-F5344CB8AC3E}">
        <p14:creationId xmlns:p14="http://schemas.microsoft.com/office/powerpoint/2010/main" val="3625744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processes are each ignorant of the fact that they have been halted and swapped out.  From their perspective they were running the whole time.</a:t>
            </a:r>
          </a:p>
        </p:txBody>
      </p:sp>
      <p:sp>
        <p:nvSpPr>
          <p:cNvPr id="4" name="Slide Number Placeholder 3"/>
          <p:cNvSpPr>
            <a:spLocks noGrp="1"/>
          </p:cNvSpPr>
          <p:nvPr>
            <p:ph type="sldNum" sz="quarter" idx="10"/>
          </p:nvPr>
        </p:nvSpPr>
        <p:spPr/>
        <p:txBody>
          <a:bodyPr/>
          <a:lstStyle/>
          <a:p>
            <a:fld id="{600EA4C1-1369-497F-A4CC-0EEBC5C7F202}" type="slidenum">
              <a:rPr lang="en-US" smtClean="0"/>
              <a:t>10</a:t>
            </a:fld>
            <a:endParaRPr lang="en-US" dirty="0"/>
          </a:p>
        </p:txBody>
      </p:sp>
    </p:spTree>
    <p:extLst>
      <p:ext uri="{BB962C8B-B14F-4D97-AF65-F5344CB8AC3E}">
        <p14:creationId xmlns:p14="http://schemas.microsoft.com/office/powerpoint/2010/main" val="3379249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What we just saw is an example of preemptive multitasking.  The operating system manages which process is running to create a user experience that feels like they are all running at once.  </a:t>
            </a:r>
          </a:p>
        </p:txBody>
      </p:sp>
      <p:sp>
        <p:nvSpPr>
          <p:cNvPr id="4" name="Slide Number Placeholder 3"/>
          <p:cNvSpPr>
            <a:spLocks noGrp="1"/>
          </p:cNvSpPr>
          <p:nvPr>
            <p:ph type="sldNum" sz="quarter" idx="10"/>
          </p:nvPr>
        </p:nvSpPr>
        <p:spPr/>
        <p:txBody>
          <a:bodyPr/>
          <a:lstStyle/>
          <a:p>
            <a:fld id="{600EA4C1-1369-497F-A4CC-0EEBC5C7F202}" type="slidenum">
              <a:rPr lang="en-US" smtClean="0"/>
              <a:t>11</a:t>
            </a:fld>
            <a:endParaRPr lang="en-US" dirty="0"/>
          </a:p>
        </p:txBody>
      </p:sp>
    </p:spTree>
    <p:extLst>
      <p:ext uri="{BB962C8B-B14F-4D97-AF65-F5344CB8AC3E}">
        <p14:creationId xmlns:p14="http://schemas.microsoft.com/office/powerpoint/2010/main" val="1675227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Another model we won’t be looking at, but which is worth knowing exists,</a:t>
            </a:r>
            <a:r>
              <a:rPr lang="en-US" sz="1200" kern="1200" baseline="0" dirty="0">
                <a:solidFill>
                  <a:schemeClr val="tx1"/>
                </a:solidFill>
                <a:effectLst/>
                <a:latin typeface="+mn-lt"/>
                <a:ea typeface="+mn-ea"/>
                <a:cs typeface="+mn-cs"/>
              </a:rPr>
              <a:t> is cooperative multitasking.  The difference between preemptive and cooperative multitasking, is that in the cooperative model, the operating system does not manage the scheduling of processes and threads.  The cooperative model requires each process or thread to yield, or give up, time to make sure that other processes can also run.  The processes are said to be cooperating.</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Cooperative multitasking was used in early multitasking systems and is often used in modern real-time embedded systems.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12</a:t>
            </a:fld>
            <a:endParaRPr lang="en-US" dirty="0"/>
          </a:p>
        </p:txBody>
      </p:sp>
    </p:spTree>
    <p:extLst>
      <p:ext uri="{BB962C8B-B14F-4D97-AF65-F5344CB8AC3E}">
        <p14:creationId xmlns:p14="http://schemas.microsoft.com/office/powerpoint/2010/main" val="299066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is a simplistic overview of what most modern personal computer operating systems do.  If they didn’t, then you would not able to run more than one application at a time.  When you were browsing the web, your compilation would stop until you were done.  When you were editing txt, the browser would be suspended.</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13</a:t>
            </a:fld>
            <a:endParaRPr lang="en-US" dirty="0"/>
          </a:p>
        </p:txBody>
      </p:sp>
    </p:spTree>
    <p:extLst>
      <p:ext uri="{BB962C8B-B14F-4D97-AF65-F5344CB8AC3E}">
        <p14:creationId xmlns:p14="http://schemas.microsoft.com/office/powerpoint/2010/main" val="3174266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Now what if you have 2 processors?</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Well, now things actually can be executing in parallel.</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The compiler can be running at the same time the browser is running.  </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And when the browser is idle, the note taking application might be given more processing time.</a:t>
            </a:r>
          </a:p>
          <a:p>
            <a:r>
              <a:rPr lang="en-US" sz="1200" kern="1200" dirty="0">
                <a:solidFill>
                  <a:schemeClr val="tx1"/>
                </a:solidFill>
                <a:effectLst/>
                <a:latin typeface="+mn-lt"/>
                <a:ea typeface="+mn-ea"/>
                <a:cs typeface="+mn-cs"/>
              </a:rPr>
              <a:t>But notice that even though we have multiple processors, the operating system is still performing preemptive multi-tasking.  Having multiple processors does not replace that, it simple means that more processes can be executing at exactly time.</a:t>
            </a:r>
          </a:p>
        </p:txBody>
      </p:sp>
      <p:sp>
        <p:nvSpPr>
          <p:cNvPr id="4" name="Slide Number Placeholder 3"/>
          <p:cNvSpPr>
            <a:spLocks noGrp="1"/>
          </p:cNvSpPr>
          <p:nvPr>
            <p:ph type="sldNum" sz="quarter" idx="10"/>
          </p:nvPr>
        </p:nvSpPr>
        <p:spPr/>
        <p:txBody>
          <a:bodyPr/>
          <a:lstStyle/>
          <a:p>
            <a:fld id="{600EA4C1-1369-497F-A4CC-0EEBC5C7F202}" type="slidenum">
              <a:rPr lang="en-US" smtClean="0"/>
              <a:t>14</a:t>
            </a:fld>
            <a:endParaRPr lang="en-US" dirty="0"/>
          </a:p>
        </p:txBody>
      </p:sp>
    </p:spTree>
    <p:extLst>
      <p:ext uri="{BB962C8B-B14F-4D97-AF65-F5344CB8AC3E}">
        <p14:creationId xmlns:p14="http://schemas.microsoft.com/office/powerpoint/2010/main" val="69864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Now what happens when we have 4 processors?</a:t>
            </a:r>
          </a:p>
        </p:txBody>
      </p:sp>
      <p:sp>
        <p:nvSpPr>
          <p:cNvPr id="4" name="Slide Number Placeholder 3"/>
          <p:cNvSpPr>
            <a:spLocks noGrp="1"/>
          </p:cNvSpPr>
          <p:nvPr>
            <p:ph type="sldNum" sz="quarter" idx="10"/>
          </p:nvPr>
        </p:nvSpPr>
        <p:spPr/>
        <p:txBody>
          <a:bodyPr/>
          <a:lstStyle/>
          <a:p>
            <a:fld id="{600EA4C1-1369-497F-A4CC-0EEBC5C7F202}" type="slidenum">
              <a:rPr lang="en-US" smtClean="0"/>
              <a:t>15</a:t>
            </a:fld>
            <a:endParaRPr lang="en-US" dirty="0"/>
          </a:p>
        </p:txBody>
      </p:sp>
    </p:spTree>
    <p:extLst>
      <p:ext uri="{BB962C8B-B14F-4D97-AF65-F5344CB8AC3E}">
        <p14:creationId xmlns:p14="http://schemas.microsoft.com/office/powerpoint/2010/main" val="1610972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Well, in this simplistic model we could now have each process assigned to its own processor leaving one processor idle </a:t>
            </a:r>
          </a:p>
        </p:txBody>
      </p:sp>
      <p:sp>
        <p:nvSpPr>
          <p:cNvPr id="4" name="Slide Number Placeholder 3"/>
          <p:cNvSpPr>
            <a:spLocks noGrp="1"/>
          </p:cNvSpPr>
          <p:nvPr>
            <p:ph type="sldNum" sz="quarter" idx="10"/>
          </p:nvPr>
        </p:nvSpPr>
        <p:spPr/>
        <p:txBody>
          <a:bodyPr/>
          <a:lstStyle/>
          <a:p>
            <a:fld id="{600EA4C1-1369-497F-A4CC-0EEBC5C7F202}" type="slidenum">
              <a:rPr lang="en-US" smtClean="0"/>
              <a:t>16</a:t>
            </a:fld>
            <a:endParaRPr lang="en-US" dirty="0"/>
          </a:p>
        </p:txBody>
      </p:sp>
    </p:spTree>
    <p:extLst>
      <p:ext uri="{BB962C8B-B14F-4D97-AF65-F5344CB8AC3E}">
        <p14:creationId xmlns:p14="http://schemas.microsoft.com/office/powerpoint/2010/main" val="3665602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or perhaps the operating would continue to schedule all the processes on a single processor.</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We don’t necessarily know what will happen but we can have a degree of trust that our operating system will attempt to the do the right thing.</a:t>
            </a:r>
          </a:p>
        </p:txBody>
      </p:sp>
      <p:sp>
        <p:nvSpPr>
          <p:cNvPr id="4" name="Slide Number Placeholder 3"/>
          <p:cNvSpPr>
            <a:spLocks noGrp="1"/>
          </p:cNvSpPr>
          <p:nvPr>
            <p:ph type="sldNum" sz="quarter" idx="10"/>
          </p:nvPr>
        </p:nvSpPr>
        <p:spPr/>
        <p:txBody>
          <a:bodyPr/>
          <a:lstStyle/>
          <a:p>
            <a:fld id="{600EA4C1-1369-497F-A4CC-0EEBC5C7F202}" type="slidenum">
              <a:rPr lang="en-US" smtClean="0"/>
              <a:t>17</a:t>
            </a:fld>
            <a:endParaRPr lang="en-US" dirty="0"/>
          </a:p>
        </p:txBody>
      </p:sp>
    </p:spTree>
    <p:extLst>
      <p:ext uri="{BB962C8B-B14F-4D97-AF65-F5344CB8AC3E}">
        <p14:creationId xmlns:p14="http://schemas.microsoft.com/office/powerpoint/2010/main" val="3459900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far we’ve looked at executing process concurrently – but in our example it was assumed that each process had only a single sequence of instructions being executed.  This sequence of instructions is known as a thread of execution, or, more simply a thread. </a:t>
            </a:r>
          </a:p>
        </p:txBody>
      </p:sp>
      <p:sp>
        <p:nvSpPr>
          <p:cNvPr id="4" name="Slide Number Placeholder 3"/>
          <p:cNvSpPr>
            <a:spLocks noGrp="1"/>
          </p:cNvSpPr>
          <p:nvPr>
            <p:ph type="sldNum" sz="quarter" idx="10"/>
          </p:nvPr>
        </p:nvSpPr>
        <p:spPr/>
        <p:txBody>
          <a:bodyPr/>
          <a:lstStyle/>
          <a:p>
            <a:fld id="{600EA4C1-1369-497F-A4CC-0EEBC5C7F202}" type="slidenum">
              <a:rPr lang="en-US" smtClean="0"/>
              <a:t>18</a:t>
            </a:fld>
            <a:endParaRPr lang="en-US" dirty="0"/>
          </a:p>
        </p:txBody>
      </p:sp>
    </p:spTree>
    <p:extLst>
      <p:ext uri="{BB962C8B-B14F-4D97-AF65-F5344CB8AC3E}">
        <p14:creationId xmlns:p14="http://schemas.microsoft.com/office/powerpoint/2010/main" val="3643524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Every time something is executing in a process, whether it is gathering data from the network or displaying results on the screen, it is executing within a thread.</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example, we can look at this code and know with absolute certainty that the output will be the values 10 and 20, in that order.  The compiler will execute these instructions in a linear sequence, without question, regardless of what thread the function executes on.</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19</a:t>
            </a:fld>
            <a:endParaRPr lang="en-US" dirty="0"/>
          </a:p>
        </p:txBody>
      </p:sp>
    </p:spTree>
    <p:extLst>
      <p:ext uri="{BB962C8B-B14F-4D97-AF65-F5344CB8AC3E}">
        <p14:creationId xmlns:p14="http://schemas.microsoft.com/office/powerpoint/2010/main" val="1079657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In this module we will be learning about </a:t>
            </a:r>
            <a:r>
              <a:rPr lang="en-US" sz="1200" kern="1200" baseline="0" dirty="0">
                <a:solidFill>
                  <a:schemeClr val="tx1"/>
                </a:solidFill>
                <a:effectLst/>
                <a:latin typeface="+mn-lt"/>
                <a:ea typeface="+mn-ea"/>
                <a:cs typeface="+mn-cs"/>
              </a:rPr>
              <a:t>the basics of concurrency.</a:t>
            </a:r>
          </a:p>
          <a:p>
            <a:r>
              <a:rPr lang="en-US" sz="1200" kern="1200" baseline="0" dirty="0">
                <a:solidFill>
                  <a:schemeClr val="tx1"/>
                </a:solidFill>
                <a:effectLst/>
                <a:latin typeface="+mn-lt"/>
                <a:ea typeface="+mn-ea"/>
                <a:cs typeface="+mn-cs"/>
              </a:rPr>
              <a:t>** We’ll learn how processes, both single and multi-threaded, can execute concurrently</a:t>
            </a:r>
          </a:p>
          <a:p>
            <a:r>
              <a:rPr lang="en-US" sz="1200" kern="1200" baseline="0" dirty="0">
                <a:solidFill>
                  <a:schemeClr val="tx1"/>
                </a:solidFill>
                <a:effectLst/>
                <a:latin typeface="+mn-lt"/>
                <a:ea typeface="+mn-ea"/>
                <a:cs typeface="+mn-cs"/>
              </a:rPr>
              <a:t>** and how processes use threads to perform concurrent execution</a:t>
            </a:r>
          </a:p>
          <a:p>
            <a:r>
              <a:rPr lang="en-US" sz="1200" kern="1200" baseline="0" dirty="0">
                <a:solidFill>
                  <a:schemeClr val="tx1"/>
                </a:solidFill>
                <a:effectLst/>
                <a:latin typeface="+mn-lt"/>
                <a:ea typeface="+mn-ea"/>
                <a:cs typeface="+mn-cs"/>
              </a:rPr>
              <a:t>** Finally </a:t>
            </a:r>
            <a:r>
              <a:rPr lang="en-US" sz="1200" kern="1200" baseline="0">
                <a:solidFill>
                  <a:schemeClr val="tx1"/>
                </a:solidFill>
                <a:effectLst/>
                <a:latin typeface="+mn-lt"/>
                <a:ea typeface="+mn-ea"/>
                <a:cs typeface="+mn-cs"/>
              </a:rPr>
              <a:t>we’ll take a </a:t>
            </a:r>
            <a:r>
              <a:rPr lang="en-US" sz="1200" kern="1200" baseline="0" dirty="0">
                <a:solidFill>
                  <a:schemeClr val="tx1"/>
                </a:solidFill>
                <a:effectLst/>
                <a:latin typeface="+mn-lt"/>
                <a:ea typeface="+mn-ea"/>
                <a:cs typeface="+mn-cs"/>
              </a:rPr>
              <a:t>brief look at how the operating system manages scheduling processes and threads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a:t>
            </a:fld>
            <a:endParaRPr lang="en-US" dirty="0"/>
          </a:p>
        </p:txBody>
      </p:sp>
    </p:spTree>
    <p:extLst>
      <p:ext uri="{BB962C8B-B14F-4D97-AF65-F5344CB8AC3E}">
        <p14:creationId xmlns:p14="http://schemas.microsoft.com/office/powerpoint/2010/main" val="42294935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Processes can often be thought of as falling into one of two camps –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either they are single threaded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or they are multi-threaded.</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Multi-threaded processes are ones that have multiple, concurrent, threads of execution.</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20</a:t>
            </a:fld>
            <a:endParaRPr lang="en-US" dirty="0"/>
          </a:p>
        </p:txBody>
      </p:sp>
    </p:spTree>
    <p:extLst>
      <p:ext uri="{BB962C8B-B14F-4D97-AF65-F5344CB8AC3E}">
        <p14:creationId xmlns:p14="http://schemas.microsoft.com/office/powerpoint/2010/main" val="5854142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Much of what we saw with concurrent processes applies to process with concurrent threads.</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Multiple threads from the same process can run concurrently.  </a:t>
            </a:r>
          </a:p>
          <a:p>
            <a:r>
              <a:rPr lang="en-US" sz="1200" kern="120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Multiple multi-threaded processes can be executing concurrently.</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operating system schedules the processes and threads to run when they have work to do.  And just like with processes, the halting and restarting of threads by the operating system is transparent to the thread.</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21</a:t>
            </a:fld>
            <a:endParaRPr lang="en-US" dirty="0"/>
          </a:p>
        </p:txBody>
      </p:sp>
    </p:spTree>
    <p:extLst>
      <p:ext uri="{BB962C8B-B14F-4D97-AF65-F5344CB8AC3E}">
        <p14:creationId xmlns:p14="http://schemas.microsoft.com/office/powerpoint/2010/main" val="3902776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Now that we have a high-level understanding of processes and threads, let’s take a minute to talk briefly about thread and process scheduling</a:t>
            </a:r>
            <a:r>
              <a:rPr lang="en-US" sz="1200" kern="1200" baseline="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is important to understand that I’m not talking about specifically how any particular operating system actually schedules the execution of processes and threads, but rather conceptually what is happening.</a:t>
            </a:r>
          </a:p>
        </p:txBody>
      </p:sp>
      <p:sp>
        <p:nvSpPr>
          <p:cNvPr id="4" name="Slide Number Placeholder 3"/>
          <p:cNvSpPr>
            <a:spLocks noGrp="1"/>
          </p:cNvSpPr>
          <p:nvPr>
            <p:ph type="sldNum" sz="quarter" idx="10"/>
          </p:nvPr>
        </p:nvSpPr>
        <p:spPr/>
        <p:txBody>
          <a:bodyPr/>
          <a:lstStyle/>
          <a:p>
            <a:fld id="{600EA4C1-1369-497F-A4CC-0EEBC5C7F202}" type="slidenum">
              <a:rPr lang="en-US" smtClean="0"/>
              <a:t>22</a:t>
            </a:fld>
            <a:endParaRPr lang="en-US" dirty="0"/>
          </a:p>
        </p:txBody>
      </p:sp>
    </p:spTree>
    <p:extLst>
      <p:ext uri="{BB962C8B-B14F-4D97-AF65-F5344CB8AC3E}">
        <p14:creationId xmlns:p14="http://schemas.microsoft.com/office/powerpoint/2010/main" val="14658909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think about a process which will have multiple threads executing concurrently.  Each will run the same function.  </a:t>
            </a:r>
            <a:r>
              <a:rPr lang="en-US" sz="1200" kern="1200">
                <a:solidFill>
                  <a:schemeClr val="tx1"/>
                </a:solidFill>
                <a:effectLst/>
                <a:latin typeface="+mn-lt"/>
                <a:ea typeface="+mn-ea"/>
                <a:cs typeface="+mn-cs"/>
              </a:rPr>
              <a:t>The function will print out a message displaying a numeric thread ID and an integer counter.</a:t>
            </a:r>
          </a:p>
        </p:txBody>
      </p:sp>
      <p:sp>
        <p:nvSpPr>
          <p:cNvPr id="4" name="Slide Number Placeholder 3"/>
          <p:cNvSpPr>
            <a:spLocks noGrp="1"/>
          </p:cNvSpPr>
          <p:nvPr>
            <p:ph type="sldNum" sz="quarter" idx="10"/>
          </p:nvPr>
        </p:nvSpPr>
        <p:spPr/>
        <p:txBody>
          <a:bodyPr/>
          <a:lstStyle/>
          <a:p>
            <a:fld id="{600EA4C1-1369-497F-A4CC-0EEBC5C7F202}" type="slidenum">
              <a:rPr lang="en-US" smtClean="0"/>
              <a:t>23</a:t>
            </a:fld>
            <a:endParaRPr lang="en-US" dirty="0"/>
          </a:p>
        </p:txBody>
      </p:sp>
    </p:spTree>
    <p:extLst>
      <p:ext uri="{BB962C8B-B14F-4D97-AF65-F5344CB8AC3E}">
        <p14:creationId xmlns:p14="http://schemas.microsoft.com/office/powerpoint/2010/main" val="6797858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only thread is executing we see exactly what we expect: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running thread has the ID 0 and prints the numbers 1 to 500 – with only 1 to 7 being shown here.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24</a:t>
            </a:fld>
            <a:endParaRPr lang="en-US" dirty="0"/>
          </a:p>
        </p:txBody>
      </p:sp>
    </p:spTree>
    <p:extLst>
      <p:ext uri="{BB962C8B-B14F-4D97-AF65-F5344CB8AC3E}">
        <p14:creationId xmlns:p14="http://schemas.microsoft.com/office/powerpoint/2010/main" val="16619770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Now let’s increase the number of threads to 2.</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 we can see that thread 0 ran for 4 iterations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before thread 1 began printing output.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25</a:t>
            </a:fld>
            <a:endParaRPr lang="en-US" dirty="0"/>
          </a:p>
        </p:txBody>
      </p:sp>
    </p:spTree>
    <p:extLst>
      <p:ext uri="{BB962C8B-B14F-4D97-AF65-F5344CB8AC3E}">
        <p14:creationId xmlns:p14="http://schemas.microsoft.com/office/powerpoint/2010/main" val="32930877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But if we keep running we eventually see something a little odd.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Notice that the last line has the word thread and the ID 1, but then before printing the integer counter, the word THREAD and ID 0 are printed.</a:t>
            </a:r>
          </a:p>
          <a:p>
            <a:r>
              <a:rPr lang="en-US" sz="1200" kern="1200" dirty="0">
                <a:solidFill>
                  <a:schemeClr val="tx1"/>
                </a:solidFill>
                <a:effectLst/>
                <a:latin typeface="+mn-lt"/>
                <a:ea typeface="+mn-ea"/>
                <a:cs typeface="+mn-cs"/>
              </a:rPr>
              <a:t>What is happening here is that thread 1 was running and got to the point where it had printed the word “THREAD” and the value 1 but before it could print the counter value, the operating system suspended the thread and thread 0 began executing.</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this might seem surprising at first – it is really quite predictable.  The operating system is going to give each thread some fragment of time – let’s say 10 milliseconds, during which it can run.  When that 10 milliseconds is up, the thread is suspended and another thread takes control.</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26</a:t>
            </a:fld>
            <a:endParaRPr lang="en-US" dirty="0"/>
          </a:p>
        </p:txBody>
      </p:sp>
    </p:spTree>
    <p:extLst>
      <p:ext uri="{BB962C8B-B14F-4D97-AF65-F5344CB8AC3E}">
        <p14:creationId xmlns:p14="http://schemas.microsoft.com/office/powerpoint/2010/main" val="10673189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baseline="0" dirty="0"/>
              <a:t> is the disassembly of the thread function – notice that despite being 2 lines of code, there are more than 30 instructions being executed.  Any one of these instructions could be a point where execution is suspended and another thread takes control.</a:t>
            </a:r>
          </a:p>
          <a:p>
            <a:endParaRPr lang="en-US" baseline="0" dirty="0"/>
          </a:p>
          <a:p>
            <a:r>
              <a:rPr lang="en-US" baseline="0" dirty="0"/>
              <a:t>Well – we know that the word THREAD and the thread ID were displayed so we know we made it at least </a:t>
            </a:r>
          </a:p>
          <a:p>
            <a:r>
              <a:rPr lang="en-US" baseline="0" dirty="0"/>
              <a:t>** </a:t>
            </a:r>
          </a:p>
          <a:p>
            <a:r>
              <a:rPr lang="en-US" baseline="0" dirty="0"/>
              <a:t>to this location – this is the call instruction where the standard output stream was displayed in the terminal window.</a:t>
            </a:r>
          </a:p>
          <a:p>
            <a:r>
              <a:rPr lang="en-US" baseline="0" dirty="0"/>
              <a:t>**</a:t>
            </a:r>
          </a:p>
          <a:p>
            <a:r>
              <a:rPr lang="en-US" baseline="0" dirty="0"/>
              <a:t>The call instruction to display the counter value is here – so we know that either we did not make it to this call instruction yet or we are suspended somewhere inside the call but before the stream is displayed to the terminal.</a:t>
            </a:r>
          </a:p>
          <a:p>
            <a:endParaRPr lang="en-US" baseline="0" dirty="0"/>
          </a:p>
          <a:p>
            <a:r>
              <a:rPr lang="en-US" baseline="0" dirty="0"/>
              <a:t>We don’t know exactly where the operating system suspended the thread – and the specifics don’t really matter. </a:t>
            </a:r>
            <a:r>
              <a:rPr lang="en-US" sz="1200" kern="1200" dirty="0">
                <a:solidFill>
                  <a:schemeClr val="tx1"/>
                </a:solidFill>
                <a:effectLst/>
                <a:latin typeface="+mn-lt"/>
                <a:ea typeface="+mn-ea"/>
                <a:cs typeface="+mn-cs"/>
              </a:rPr>
              <a:t>The operating system does not care what our thread was doing or how this suspension might affect the output of our program – that is not it’s job.  Its job is to make sure that every thread gets a fair chance to execute when it needs to do so.</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will see later in this course that there are mechanisms to ensure that your threads and processes execute in a consistent, predictable, manner regardless of how the threads are scheduled.  But for now, it is important that you understand that when you are running processes or threads in a shared environment, your threads of execution can be scheduled in ways that you cannot necessarily predict.</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27</a:t>
            </a:fld>
            <a:endParaRPr lang="en-US" dirty="0"/>
          </a:p>
        </p:txBody>
      </p:sp>
    </p:spTree>
    <p:extLst>
      <p:ext uri="{BB962C8B-B14F-4D97-AF65-F5344CB8AC3E}">
        <p14:creationId xmlns:p14="http://schemas.microsoft.com/office/powerpoint/2010/main" val="39746188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In this module we learned</a:t>
            </a:r>
            <a:r>
              <a:rPr lang="en-US" sz="1200" kern="1200" baseline="0" dirty="0">
                <a:solidFill>
                  <a:schemeClr val="tx1"/>
                </a:solidFill>
                <a:effectLst/>
                <a:latin typeface="+mn-lt"/>
                <a:ea typeface="+mn-ea"/>
                <a:cs typeface="+mn-cs"/>
              </a:rPr>
              <a:t> the basics of concurrency.</a:t>
            </a:r>
          </a:p>
          <a:p>
            <a:r>
              <a:rPr lang="en-US" sz="1200" kern="1200" baseline="0" dirty="0">
                <a:solidFill>
                  <a:schemeClr val="tx1"/>
                </a:solidFill>
                <a:effectLst/>
                <a:latin typeface="+mn-lt"/>
                <a:ea typeface="+mn-ea"/>
                <a:cs typeface="+mn-cs"/>
              </a:rPr>
              <a:t>** We learned about processes, both single and multi-threaded, can execute concurrently</a:t>
            </a:r>
          </a:p>
          <a:p>
            <a:r>
              <a:rPr lang="en-US" sz="1200" kern="1200" baseline="0" dirty="0">
                <a:solidFill>
                  <a:schemeClr val="tx1"/>
                </a:solidFill>
                <a:effectLst/>
                <a:latin typeface="+mn-lt"/>
                <a:ea typeface="+mn-ea"/>
                <a:cs typeface="+mn-cs"/>
              </a:rPr>
              <a:t>** and how processes use threads to perform concurrent execution</a:t>
            </a:r>
          </a:p>
          <a:p>
            <a:r>
              <a:rPr lang="en-US" sz="1200" kern="1200" baseline="0" dirty="0">
                <a:solidFill>
                  <a:schemeClr val="tx1"/>
                </a:solidFill>
                <a:effectLst/>
                <a:latin typeface="+mn-lt"/>
                <a:ea typeface="+mn-ea"/>
                <a:cs typeface="+mn-cs"/>
              </a:rPr>
              <a:t>** Finally we took a brief look at how the operating system manages scheduling processes and threads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28</a:t>
            </a:fld>
            <a:endParaRPr lang="en-US" dirty="0"/>
          </a:p>
        </p:txBody>
      </p:sp>
    </p:spTree>
    <p:extLst>
      <p:ext uri="{BB962C8B-B14F-4D97-AF65-F5344CB8AC3E}">
        <p14:creationId xmlns:p14="http://schemas.microsoft.com/office/powerpoint/2010/main" val="619954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Concurrency is the ability to execute multiple operations at the same time – typically with the goal of doing the overall thing faster.  This might be computing a mathematical function, rendering graphics, compressing or uncompressing data, or any number of things. </a:t>
            </a:r>
          </a:p>
        </p:txBody>
      </p:sp>
      <p:sp>
        <p:nvSpPr>
          <p:cNvPr id="4" name="Slide Number Placeholder 3"/>
          <p:cNvSpPr>
            <a:spLocks noGrp="1"/>
          </p:cNvSpPr>
          <p:nvPr>
            <p:ph type="sldNum" sz="quarter" idx="10"/>
          </p:nvPr>
        </p:nvSpPr>
        <p:spPr/>
        <p:txBody>
          <a:bodyPr/>
          <a:lstStyle/>
          <a:p>
            <a:fld id="{600EA4C1-1369-497F-A4CC-0EEBC5C7F202}" type="slidenum">
              <a:rPr lang="en-US" smtClean="0"/>
              <a:t>3</a:t>
            </a:fld>
            <a:endParaRPr lang="en-US" dirty="0"/>
          </a:p>
        </p:txBody>
      </p:sp>
    </p:spTree>
    <p:extLst>
      <p:ext uri="{BB962C8B-B14F-4D97-AF65-F5344CB8AC3E}">
        <p14:creationId xmlns:p14="http://schemas.microsoft.com/office/powerpoint/2010/main" val="191815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imagine we have computer with a single processor </a:t>
            </a:r>
          </a:p>
          <a:p>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and this processor has the ability to execute one instruction at a time.</a:t>
            </a:r>
          </a:p>
        </p:txBody>
      </p:sp>
      <p:sp>
        <p:nvSpPr>
          <p:cNvPr id="4" name="Slide Number Placeholder 3"/>
          <p:cNvSpPr>
            <a:spLocks noGrp="1"/>
          </p:cNvSpPr>
          <p:nvPr>
            <p:ph type="sldNum" sz="quarter" idx="10"/>
          </p:nvPr>
        </p:nvSpPr>
        <p:spPr/>
        <p:txBody>
          <a:bodyPr/>
          <a:lstStyle/>
          <a:p>
            <a:fld id="{600EA4C1-1369-497F-A4CC-0EEBC5C7F202}" type="slidenum">
              <a:rPr lang="en-US" smtClean="0"/>
              <a:t>4</a:t>
            </a:fld>
            <a:endParaRPr lang="en-US" dirty="0"/>
          </a:p>
        </p:txBody>
      </p:sp>
    </p:spTree>
    <p:extLst>
      <p:ext uri="{BB962C8B-B14F-4D97-AF65-F5344CB8AC3E}">
        <p14:creationId xmlns:p14="http://schemas.microsoft.com/office/powerpoint/2010/main" val="1567775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[JUST</a:t>
            </a:r>
            <a:r>
              <a:rPr lang="en-US" sz="1200" kern="1200" baseline="0" dirty="0">
                <a:solidFill>
                  <a:schemeClr val="tx1"/>
                </a:solidFill>
                <a:effectLst/>
                <a:latin typeface="+mn-lt"/>
                <a:ea typeface="+mn-ea"/>
                <a:cs typeface="+mn-cs"/>
              </a:rPr>
              <a:t> GO THROUGH THIS SLIDE]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5</a:t>
            </a:fld>
            <a:endParaRPr lang="en-US" dirty="0"/>
          </a:p>
        </p:txBody>
      </p:sp>
    </p:spTree>
    <p:extLst>
      <p:ext uri="{BB962C8B-B14F-4D97-AF65-F5344CB8AC3E}">
        <p14:creationId xmlns:p14="http://schemas.microsoft.com/office/powerpoint/2010/main" val="663814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At first we only have a single application running – a simple application for taking notes.  This application spends most of its time waiting for the user to type something so it does not require a lot of CPU time.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CPU spends most of its time idle.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6</a:t>
            </a:fld>
            <a:endParaRPr lang="en-US" dirty="0"/>
          </a:p>
        </p:txBody>
      </p:sp>
    </p:spTree>
    <p:extLst>
      <p:ext uri="{BB962C8B-B14F-4D97-AF65-F5344CB8AC3E}">
        <p14:creationId xmlns:p14="http://schemas.microsoft.com/office/powerpoint/2010/main" val="2388554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now start another application – a compiler.  </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This requires a bit more processing power.  In fact, quite a bit more.</a:t>
            </a:r>
          </a:p>
        </p:txBody>
      </p:sp>
      <p:sp>
        <p:nvSpPr>
          <p:cNvPr id="4" name="Slide Number Placeholder 3"/>
          <p:cNvSpPr>
            <a:spLocks noGrp="1"/>
          </p:cNvSpPr>
          <p:nvPr>
            <p:ph type="sldNum" sz="quarter" idx="10"/>
          </p:nvPr>
        </p:nvSpPr>
        <p:spPr/>
        <p:txBody>
          <a:bodyPr/>
          <a:lstStyle/>
          <a:p>
            <a:fld id="{600EA4C1-1369-497F-A4CC-0EEBC5C7F202}" type="slidenum">
              <a:rPr lang="en-US" smtClean="0"/>
              <a:t>7</a:t>
            </a:fld>
            <a:endParaRPr lang="en-US" dirty="0"/>
          </a:p>
        </p:txBody>
      </p:sp>
    </p:spTree>
    <p:extLst>
      <p:ext uri="{BB962C8B-B14F-4D97-AF65-F5344CB8AC3E}">
        <p14:creationId xmlns:p14="http://schemas.microsoft.com/office/powerpoint/2010/main" val="2265112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And since we’re compiling we might as well open the web browser to pass some time.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Now there are three applications, each getting a slice of the CPU.  </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From the user’s perspective they all appear to be executing at the same time – but since there is only one CPU and it is only capable of executing a single instruction at a time, we know that this cannot be the case.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8</a:t>
            </a:fld>
            <a:endParaRPr lang="en-US" dirty="0"/>
          </a:p>
        </p:txBody>
      </p:sp>
    </p:spTree>
    <p:extLst>
      <p:ext uri="{BB962C8B-B14F-4D97-AF65-F5344CB8AC3E}">
        <p14:creationId xmlns:p14="http://schemas.microsoft.com/office/powerpoint/2010/main" val="1589585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the note taking application is running, the browser and compiler are not.  </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And then at some point the operating system halts the note taking application, records its state and swaps it out to memory.  </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The operating system then figures out which of the other swapped out applications is waiting to run </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and it swaps that application state in as the running application and lets it have its turn to execute.</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This continues,</a:t>
            </a:r>
            <a:r>
              <a:rPr lang="en-US" sz="1200" kern="1200" baseline="0" dirty="0">
                <a:solidFill>
                  <a:schemeClr val="tx1"/>
                </a:solidFill>
                <a:effectLst/>
                <a:latin typeface="+mn-lt"/>
                <a:ea typeface="+mn-ea"/>
                <a:cs typeface="+mn-cs"/>
              </a:rPr>
              <a:t> each application getting their own time to run.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9</a:t>
            </a:fld>
            <a:endParaRPr lang="en-US" dirty="0"/>
          </a:p>
        </p:txBody>
      </p:sp>
    </p:spTree>
    <p:extLst>
      <p:ext uri="{BB962C8B-B14F-4D97-AF65-F5344CB8AC3E}">
        <p14:creationId xmlns:p14="http://schemas.microsoft.com/office/powerpoint/2010/main" val="1348207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4/4/2016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066620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4/4/2016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24421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4/4/2016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127101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4/4/2016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681924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4CED6-335E-4380-AA66-CB844F4A6A5A}" type="datetimeFigureOut">
              <a:rPr lang="en-US" smtClean="0"/>
              <a:t>4/4/2016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847112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F4CED6-335E-4380-AA66-CB844F4A6A5A}" type="datetimeFigureOut">
              <a:rPr lang="en-US" smtClean="0"/>
              <a:t>4/4/2016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11275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F4CED6-335E-4380-AA66-CB844F4A6A5A}" type="datetimeFigureOut">
              <a:rPr lang="en-US" smtClean="0"/>
              <a:t>4/4/2016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40045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F4CED6-335E-4380-AA66-CB844F4A6A5A}" type="datetimeFigureOut">
              <a:rPr lang="en-US" smtClean="0"/>
              <a:t>4/4/2016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09561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4CED6-335E-4380-AA66-CB844F4A6A5A}" type="datetimeFigureOut">
              <a:rPr lang="en-US" smtClean="0"/>
              <a:t>4/4/2016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390072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4CED6-335E-4380-AA66-CB844F4A6A5A}" type="datetimeFigureOut">
              <a:rPr lang="en-US" smtClean="0"/>
              <a:t>4/4/2016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430778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4CED6-335E-4380-AA66-CB844F4A6A5A}" type="datetimeFigureOut">
              <a:rPr lang="en-US" smtClean="0"/>
              <a:t>4/4/2016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93798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4CED6-335E-4380-AA66-CB844F4A6A5A}" type="datetimeFigureOut">
              <a:rPr lang="en-US" smtClean="0"/>
              <a:t>4/4/2016</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3EF11-CA6A-41DA-81F0-F1D9DCCDD310}" type="slidenum">
              <a:rPr lang="en-US" smtClean="0"/>
              <a:t>‹#›</a:t>
            </a:fld>
            <a:endParaRPr lang="en-US" dirty="0"/>
          </a:p>
        </p:txBody>
      </p:sp>
    </p:spTree>
    <p:extLst>
      <p:ext uri="{BB962C8B-B14F-4D97-AF65-F5344CB8AC3E}">
        <p14:creationId xmlns:p14="http://schemas.microsoft.com/office/powerpoint/2010/main" val="2452367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png"/><Relationship Id="rId7" Type="http://schemas.microsoft.com/office/2007/relationships/hdphoto" Target="../media/hdphoto2.wdp"/><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png"/><Relationship Id="rId7" Type="http://schemas.microsoft.com/office/2007/relationships/hdphoto" Target="../media/hdphoto2.wdp"/><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6.png"/><Relationship Id="rId7"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7.png"/><Relationship Id="rId4" Type="http://schemas.microsoft.com/office/2007/relationships/hdphoto" Target="../media/hdphoto1.wdp"/><Relationship Id="rId9" Type="http://schemas.openxmlformats.org/officeDocument/2006/relationships/image" Target="../media/image1.png"/></Relationships>
</file>

<file path=ppt/slides/_rels/slide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6.png"/><Relationship Id="rId7"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7.png"/><Relationship Id="rId4" Type="http://schemas.microsoft.com/office/2007/relationships/hdphoto" Target="../media/hdphoto1.wdp"/><Relationship Id="rId9" Type="http://schemas.openxmlformats.org/officeDocument/2006/relationships/image" Target="../media/image1.png"/></Relationships>
</file>

<file path=ppt/slides/_rels/slide1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6.png"/><Relationship Id="rId7"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7.png"/><Relationship Id="rId4" Type="http://schemas.microsoft.com/office/2007/relationships/hdphoto" Target="../media/hdphoto1.wdp"/><Relationship Id="rId9" Type="http://schemas.openxmlformats.org/officeDocument/2006/relationships/image" Target="../media/image1.png"/></Relationships>
</file>

<file path=ppt/slides/_rels/slide1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6.png"/><Relationship Id="rId7"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7.png"/><Relationship Id="rId4" Type="http://schemas.microsoft.com/office/2007/relationships/hdphoto" Target="../media/hdphoto1.wdp"/><Relationship Id="rId9"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6.png"/><Relationship Id="rId10" Type="http://schemas.openxmlformats.org/officeDocument/2006/relationships/image" Target="../media/image3.png"/><Relationship Id="rId4" Type="http://schemas.openxmlformats.org/officeDocument/2006/relationships/image" Target="../media/image5.png"/><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50" dirty="0"/>
              <a:t>Concurrent Programming Overview</a:t>
            </a:r>
          </a:p>
        </p:txBody>
      </p:sp>
      <p:sp>
        <p:nvSpPr>
          <p:cNvPr id="3" name="Subtitle 2"/>
          <p:cNvSpPr>
            <a:spLocks noGrp="1"/>
          </p:cNvSpPr>
          <p:nvPr>
            <p:ph type="subTitle" idx="1"/>
          </p:nvPr>
        </p:nvSpPr>
        <p:spPr/>
        <p:txBody>
          <a:bodyPr/>
          <a:lstStyle/>
          <a:p>
            <a:r>
              <a:rPr lang="en-US" dirty="0"/>
              <a:t>Processes and Threads</a:t>
            </a:r>
          </a:p>
        </p:txBody>
      </p:sp>
    </p:spTree>
    <p:extLst>
      <p:ext uri="{BB962C8B-B14F-4D97-AF65-F5344CB8AC3E}">
        <p14:creationId xmlns:p14="http://schemas.microsoft.com/office/powerpoint/2010/main" val="4284929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609600" y="955430"/>
            <a:ext cx="1943413" cy="1787770"/>
          </a:xfrm>
          <a:prstGeom prst="rect">
            <a:avLst/>
          </a:prstGeom>
        </p:spPr>
      </p:pic>
      <p:grpSp>
        <p:nvGrpSpPr>
          <p:cNvPr id="35" name="Group 34"/>
          <p:cNvGrpSpPr/>
          <p:nvPr/>
        </p:nvGrpSpPr>
        <p:grpSpPr>
          <a:xfrm>
            <a:off x="4951102" y="961292"/>
            <a:ext cx="3563516" cy="1781908"/>
            <a:chOff x="4818484" y="961292"/>
            <a:chExt cx="4020716" cy="2133600"/>
          </a:xfrm>
        </p:grpSpPr>
        <p:sp>
          <p:nvSpPr>
            <p:cNvPr id="36" name="Rectangle 35"/>
            <p:cNvSpPr/>
            <p:nvPr/>
          </p:nvSpPr>
          <p:spPr>
            <a:xfrm>
              <a:off x="4818484" y="961292"/>
              <a:ext cx="4020716" cy="213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pic>
          <p:nvPicPr>
            <p:cNvPr id="37" name="Picture 36"/>
            <p:cNvPicPr>
              <a:picLocks noChangeAspect="1"/>
            </p:cNvPicPr>
            <p:nvPr/>
          </p:nvPicPr>
          <p:blipFill>
            <a:blip r:embed="rId4">
              <a:extLst>
                <a:ext uri="{BEBA8EAE-BF5A-486C-A8C5-ECC9F3942E4B}">
                  <a14:imgProps xmlns:a14="http://schemas.microsoft.com/office/drawing/2010/main">
                    <a14:imgLayer r:embed="rId5">
                      <a14:imgEffect>
                        <a14:brightnessContrast bright="-50000"/>
                      </a14:imgEffect>
                    </a14:imgLayer>
                  </a14:imgProps>
                </a:ext>
              </a:extLst>
            </a:blip>
            <a:stretch>
              <a:fillRect/>
            </a:stretch>
          </p:blipFill>
          <p:spPr>
            <a:xfrm>
              <a:off x="4880796" y="1057056"/>
              <a:ext cx="3903855" cy="1977876"/>
            </a:xfrm>
            <a:prstGeom prst="rect">
              <a:avLst/>
            </a:prstGeom>
          </p:spPr>
        </p:pic>
      </p:grpSp>
      <p:grpSp>
        <p:nvGrpSpPr>
          <p:cNvPr id="39" name="Group 38"/>
          <p:cNvGrpSpPr/>
          <p:nvPr/>
        </p:nvGrpSpPr>
        <p:grpSpPr>
          <a:xfrm>
            <a:off x="2885615" y="955430"/>
            <a:ext cx="1819003" cy="1787770"/>
            <a:chOff x="3141785" y="2344616"/>
            <a:chExt cx="2415584" cy="2108654"/>
          </a:xfrm>
        </p:grpSpPr>
        <p:sp>
          <p:nvSpPr>
            <p:cNvPr id="40" name="Rectangle 39"/>
            <p:cNvSpPr/>
            <p:nvPr/>
          </p:nvSpPr>
          <p:spPr>
            <a:xfrm>
              <a:off x="3141785" y="2344616"/>
              <a:ext cx="2415584" cy="21086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pic>
          <p:nvPicPr>
            <p:cNvPr id="41" name="Picture 40"/>
            <p:cNvPicPr>
              <a:picLocks noChangeAspect="1"/>
            </p:cNvPicPr>
            <p:nvPr/>
          </p:nvPicPr>
          <p:blipFill>
            <a:blip r:embed="rId6">
              <a:extLst>
                <a:ext uri="{BEBA8EAE-BF5A-486C-A8C5-ECC9F3942E4B}">
                  <a14:imgProps xmlns:a14="http://schemas.microsoft.com/office/drawing/2010/main">
                    <a14:imgLayer r:embed="rId7">
                      <a14:imgEffect>
                        <a14:brightnessContrast bright="-50000"/>
                      </a14:imgEffect>
                    </a14:imgLayer>
                  </a14:imgProps>
                </a:ext>
              </a:extLst>
            </a:blip>
            <a:stretch>
              <a:fillRect/>
            </a:stretch>
          </p:blipFill>
          <p:spPr>
            <a:xfrm>
              <a:off x="3200023" y="2416935"/>
              <a:ext cx="2287008" cy="1977876"/>
            </a:xfrm>
            <a:prstGeom prst="rect">
              <a:avLst/>
            </a:prstGeom>
          </p:spPr>
        </p:pic>
      </p:grpSp>
      <p:grpSp>
        <p:nvGrpSpPr>
          <p:cNvPr id="43" name="Group 42"/>
          <p:cNvGrpSpPr/>
          <p:nvPr/>
        </p:nvGrpSpPr>
        <p:grpSpPr>
          <a:xfrm>
            <a:off x="4951102" y="961292"/>
            <a:ext cx="3563516" cy="1781908"/>
            <a:chOff x="4818484" y="961292"/>
            <a:chExt cx="4020716" cy="2133600"/>
          </a:xfrm>
        </p:grpSpPr>
        <p:sp>
          <p:nvSpPr>
            <p:cNvPr id="44" name="Rectangle 43"/>
            <p:cNvSpPr/>
            <p:nvPr/>
          </p:nvSpPr>
          <p:spPr>
            <a:xfrm>
              <a:off x="4818484" y="961292"/>
              <a:ext cx="4020716" cy="213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pic>
          <p:nvPicPr>
            <p:cNvPr id="45" name="Picture 44"/>
            <p:cNvPicPr>
              <a:picLocks noChangeAspect="1"/>
            </p:cNvPicPr>
            <p:nvPr/>
          </p:nvPicPr>
          <p:blipFill>
            <a:blip r:embed="rId8"/>
            <a:stretch>
              <a:fillRect/>
            </a:stretch>
          </p:blipFill>
          <p:spPr>
            <a:xfrm>
              <a:off x="4880796" y="1057056"/>
              <a:ext cx="3903855" cy="1977876"/>
            </a:xfrm>
            <a:prstGeom prst="rect">
              <a:avLst/>
            </a:prstGeom>
          </p:spPr>
        </p:pic>
      </p:grpSp>
      <p:grpSp>
        <p:nvGrpSpPr>
          <p:cNvPr id="46" name="Group 45"/>
          <p:cNvGrpSpPr/>
          <p:nvPr/>
        </p:nvGrpSpPr>
        <p:grpSpPr>
          <a:xfrm>
            <a:off x="2885615" y="955430"/>
            <a:ext cx="1819003" cy="1787770"/>
            <a:chOff x="3141785" y="2344616"/>
            <a:chExt cx="2415584" cy="2108654"/>
          </a:xfrm>
        </p:grpSpPr>
        <p:sp>
          <p:nvSpPr>
            <p:cNvPr id="47" name="Rectangle 46"/>
            <p:cNvSpPr/>
            <p:nvPr/>
          </p:nvSpPr>
          <p:spPr>
            <a:xfrm>
              <a:off x="3141785" y="2344616"/>
              <a:ext cx="2415584" cy="21086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pic>
          <p:nvPicPr>
            <p:cNvPr id="48" name="Picture 47"/>
            <p:cNvPicPr>
              <a:picLocks noChangeAspect="1"/>
            </p:cNvPicPr>
            <p:nvPr/>
          </p:nvPicPr>
          <p:blipFill>
            <a:blip r:embed="rId9"/>
            <a:stretch>
              <a:fillRect/>
            </a:stretch>
          </p:blipFill>
          <p:spPr>
            <a:xfrm>
              <a:off x="3200023" y="2416935"/>
              <a:ext cx="2287008" cy="1977876"/>
            </a:xfrm>
            <a:prstGeom prst="rect">
              <a:avLst/>
            </a:prstGeom>
          </p:spPr>
        </p:pic>
      </p:grpSp>
    </p:spTree>
    <p:extLst>
      <p:ext uri="{BB962C8B-B14F-4D97-AF65-F5344CB8AC3E}">
        <p14:creationId xmlns:p14="http://schemas.microsoft.com/office/powerpoint/2010/main" val="1267944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75000"/>
                    <a:lumOff val="25000"/>
                  </a:schemeClr>
                </a:solidFill>
              </a:rPr>
              <a:t>Preemptive Multitasking</a:t>
            </a:r>
          </a:p>
        </p:txBody>
      </p:sp>
      <p:sp>
        <p:nvSpPr>
          <p:cNvPr id="3" name="Text Placeholder 2"/>
          <p:cNvSpPr>
            <a:spLocks noGrp="1"/>
          </p:cNvSpPr>
          <p:nvPr>
            <p:ph type="body" idx="1"/>
          </p:nvPr>
        </p:nvSpPr>
        <p:spPr/>
        <p:txBody>
          <a:bodyPr/>
          <a:lstStyle/>
          <a:p>
            <a:r>
              <a:rPr lang="en-US" dirty="0"/>
              <a:t>When the operating system suspends processes and threads to give others a chance to execute.</a:t>
            </a:r>
          </a:p>
        </p:txBody>
      </p:sp>
    </p:spTree>
    <p:extLst>
      <p:ext uri="{BB962C8B-B14F-4D97-AF65-F5344CB8AC3E}">
        <p14:creationId xmlns:p14="http://schemas.microsoft.com/office/powerpoint/2010/main" val="1387710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75000"/>
                    <a:lumOff val="25000"/>
                  </a:schemeClr>
                </a:solidFill>
              </a:rPr>
              <a:t>Cooperative Multitasking</a:t>
            </a:r>
          </a:p>
        </p:txBody>
      </p:sp>
      <p:sp>
        <p:nvSpPr>
          <p:cNvPr id="3" name="Text Placeholder 2"/>
          <p:cNvSpPr>
            <a:spLocks noGrp="1"/>
          </p:cNvSpPr>
          <p:nvPr>
            <p:ph type="body" idx="1"/>
          </p:nvPr>
        </p:nvSpPr>
        <p:spPr/>
        <p:txBody>
          <a:bodyPr/>
          <a:lstStyle/>
          <a:p>
            <a:r>
              <a:rPr lang="en-US" dirty="0"/>
              <a:t>Each running process is responsible for yielding time to allow other processes to run.</a:t>
            </a:r>
          </a:p>
        </p:txBody>
      </p:sp>
    </p:spTree>
    <p:extLst>
      <p:ext uri="{BB962C8B-B14F-4D97-AF65-F5344CB8AC3E}">
        <p14:creationId xmlns:p14="http://schemas.microsoft.com/office/powerpoint/2010/main" val="4159070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609600" y="955430"/>
            <a:ext cx="1981200" cy="1787770"/>
          </a:xfrm>
          <a:prstGeom prst="rect">
            <a:avLst/>
          </a:prstGeom>
        </p:spPr>
      </p:pic>
      <p:grpSp>
        <p:nvGrpSpPr>
          <p:cNvPr id="35" name="Group 34"/>
          <p:cNvGrpSpPr/>
          <p:nvPr/>
        </p:nvGrpSpPr>
        <p:grpSpPr>
          <a:xfrm>
            <a:off x="4951102" y="961292"/>
            <a:ext cx="3563516" cy="1781908"/>
            <a:chOff x="4818484" y="961292"/>
            <a:chExt cx="4020716" cy="2133600"/>
          </a:xfrm>
        </p:grpSpPr>
        <p:sp>
          <p:nvSpPr>
            <p:cNvPr id="36" name="Rectangle 35"/>
            <p:cNvSpPr/>
            <p:nvPr/>
          </p:nvSpPr>
          <p:spPr>
            <a:xfrm>
              <a:off x="4818484" y="961292"/>
              <a:ext cx="4020716" cy="213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pic>
          <p:nvPicPr>
            <p:cNvPr id="37" name="Picture 36"/>
            <p:cNvPicPr>
              <a:picLocks noChangeAspect="1"/>
            </p:cNvPicPr>
            <p:nvPr/>
          </p:nvPicPr>
          <p:blipFill>
            <a:blip r:embed="rId4">
              <a:extLst>
                <a:ext uri="{BEBA8EAE-BF5A-486C-A8C5-ECC9F3942E4B}">
                  <a14:imgProps xmlns:a14="http://schemas.microsoft.com/office/drawing/2010/main">
                    <a14:imgLayer r:embed="rId5">
                      <a14:imgEffect>
                        <a14:brightnessContrast bright="-50000"/>
                      </a14:imgEffect>
                    </a14:imgLayer>
                  </a14:imgProps>
                </a:ext>
              </a:extLst>
            </a:blip>
            <a:stretch>
              <a:fillRect/>
            </a:stretch>
          </p:blipFill>
          <p:spPr>
            <a:xfrm>
              <a:off x="4880796" y="1057056"/>
              <a:ext cx="3903855" cy="1977876"/>
            </a:xfrm>
            <a:prstGeom prst="rect">
              <a:avLst/>
            </a:prstGeom>
          </p:spPr>
        </p:pic>
      </p:grpSp>
      <p:grpSp>
        <p:nvGrpSpPr>
          <p:cNvPr id="39" name="Group 38"/>
          <p:cNvGrpSpPr/>
          <p:nvPr/>
        </p:nvGrpSpPr>
        <p:grpSpPr>
          <a:xfrm>
            <a:off x="2885615" y="955430"/>
            <a:ext cx="1819003" cy="1787770"/>
            <a:chOff x="3141785" y="2344616"/>
            <a:chExt cx="2415584" cy="2108654"/>
          </a:xfrm>
        </p:grpSpPr>
        <p:sp>
          <p:nvSpPr>
            <p:cNvPr id="40" name="Rectangle 39"/>
            <p:cNvSpPr/>
            <p:nvPr/>
          </p:nvSpPr>
          <p:spPr>
            <a:xfrm>
              <a:off x="3141785" y="2344616"/>
              <a:ext cx="2415584" cy="21086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pic>
          <p:nvPicPr>
            <p:cNvPr id="41" name="Picture 40"/>
            <p:cNvPicPr>
              <a:picLocks noChangeAspect="1"/>
            </p:cNvPicPr>
            <p:nvPr/>
          </p:nvPicPr>
          <p:blipFill>
            <a:blip r:embed="rId6">
              <a:extLst>
                <a:ext uri="{BEBA8EAE-BF5A-486C-A8C5-ECC9F3942E4B}">
                  <a14:imgProps xmlns:a14="http://schemas.microsoft.com/office/drawing/2010/main">
                    <a14:imgLayer r:embed="rId7">
                      <a14:imgEffect>
                        <a14:brightnessContrast bright="-50000"/>
                      </a14:imgEffect>
                    </a14:imgLayer>
                  </a14:imgProps>
                </a:ext>
              </a:extLst>
            </a:blip>
            <a:stretch>
              <a:fillRect/>
            </a:stretch>
          </p:blipFill>
          <p:spPr>
            <a:xfrm>
              <a:off x="3200023" y="2416935"/>
              <a:ext cx="2287008" cy="1977876"/>
            </a:xfrm>
            <a:prstGeom prst="rect">
              <a:avLst/>
            </a:prstGeom>
          </p:spPr>
        </p:pic>
      </p:grpSp>
      <p:grpSp>
        <p:nvGrpSpPr>
          <p:cNvPr id="43" name="Group 42"/>
          <p:cNvGrpSpPr/>
          <p:nvPr/>
        </p:nvGrpSpPr>
        <p:grpSpPr>
          <a:xfrm>
            <a:off x="4951102" y="961292"/>
            <a:ext cx="3563516" cy="1781908"/>
            <a:chOff x="4818484" y="961292"/>
            <a:chExt cx="4020716" cy="2133600"/>
          </a:xfrm>
        </p:grpSpPr>
        <p:sp>
          <p:nvSpPr>
            <p:cNvPr id="44" name="Rectangle 43"/>
            <p:cNvSpPr/>
            <p:nvPr/>
          </p:nvSpPr>
          <p:spPr>
            <a:xfrm>
              <a:off x="4818484" y="961292"/>
              <a:ext cx="4020716" cy="213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pic>
          <p:nvPicPr>
            <p:cNvPr id="45" name="Picture 44"/>
            <p:cNvPicPr>
              <a:picLocks noChangeAspect="1"/>
            </p:cNvPicPr>
            <p:nvPr/>
          </p:nvPicPr>
          <p:blipFill>
            <a:blip r:embed="rId8"/>
            <a:stretch>
              <a:fillRect/>
            </a:stretch>
          </p:blipFill>
          <p:spPr>
            <a:xfrm>
              <a:off x="4880796" y="1057056"/>
              <a:ext cx="3903855" cy="1977876"/>
            </a:xfrm>
            <a:prstGeom prst="rect">
              <a:avLst/>
            </a:prstGeom>
          </p:spPr>
        </p:pic>
      </p:grpSp>
      <p:grpSp>
        <p:nvGrpSpPr>
          <p:cNvPr id="46" name="Group 45"/>
          <p:cNvGrpSpPr/>
          <p:nvPr/>
        </p:nvGrpSpPr>
        <p:grpSpPr>
          <a:xfrm>
            <a:off x="2885615" y="955430"/>
            <a:ext cx="1819003" cy="1787770"/>
            <a:chOff x="3141785" y="2344616"/>
            <a:chExt cx="2415584" cy="2108654"/>
          </a:xfrm>
        </p:grpSpPr>
        <p:sp>
          <p:nvSpPr>
            <p:cNvPr id="47" name="Rectangle 46"/>
            <p:cNvSpPr/>
            <p:nvPr/>
          </p:nvSpPr>
          <p:spPr>
            <a:xfrm>
              <a:off x="3141785" y="2344616"/>
              <a:ext cx="2415584" cy="21086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pic>
          <p:nvPicPr>
            <p:cNvPr id="48" name="Picture 47"/>
            <p:cNvPicPr>
              <a:picLocks noChangeAspect="1"/>
            </p:cNvPicPr>
            <p:nvPr/>
          </p:nvPicPr>
          <p:blipFill>
            <a:blip r:embed="rId9"/>
            <a:stretch>
              <a:fillRect/>
            </a:stretch>
          </p:blipFill>
          <p:spPr>
            <a:xfrm>
              <a:off x="3200023" y="2416935"/>
              <a:ext cx="2287008" cy="1977876"/>
            </a:xfrm>
            <a:prstGeom prst="rect">
              <a:avLst/>
            </a:prstGeom>
          </p:spPr>
        </p:pic>
      </p:grpSp>
    </p:spTree>
    <p:extLst>
      <p:ext uri="{BB962C8B-B14F-4D97-AF65-F5344CB8AC3E}">
        <p14:creationId xmlns:p14="http://schemas.microsoft.com/office/powerpoint/2010/main" val="1350620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4951102" y="961292"/>
            <a:ext cx="3563516" cy="1781908"/>
            <a:chOff x="4818484" y="961292"/>
            <a:chExt cx="4020716" cy="2133600"/>
          </a:xfrm>
        </p:grpSpPr>
        <p:sp>
          <p:nvSpPr>
            <p:cNvPr id="36" name="Rectangle 35"/>
            <p:cNvSpPr/>
            <p:nvPr/>
          </p:nvSpPr>
          <p:spPr>
            <a:xfrm>
              <a:off x="4818484" y="961292"/>
              <a:ext cx="4020716" cy="213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pic>
          <p:nvPicPr>
            <p:cNvPr id="37" name="Picture 36"/>
            <p:cNvPicPr>
              <a:picLocks noChangeAspect="1"/>
            </p:cNvPicPr>
            <p:nvPr/>
          </p:nvPicPr>
          <p:blipFill>
            <a:blip r:embed="rId3">
              <a:extLst>
                <a:ext uri="{BEBA8EAE-BF5A-486C-A8C5-ECC9F3942E4B}">
                  <a14:imgProps xmlns:a14="http://schemas.microsoft.com/office/drawing/2010/main">
                    <a14:imgLayer r:embed="rId4">
                      <a14:imgEffect>
                        <a14:brightnessContrast bright="-50000"/>
                      </a14:imgEffect>
                    </a14:imgLayer>
                  </a14:imgProps>
                </a:ext>
              </a:extLst>
            </a:blip>
            <a:stretch>
              <a:fillRect/>
            </a:stretch>
          </p:blipFill>
          <p:spPr>
            <a:xfrm>
              <a:off x="4880796" y="1057056"/>
              <a:ext cx="3903855" cy="1977876"/>
            </a:xfrm>
            <a:prstGeom prst="rect">
              <a:avLst/>
            </a:prstGeom>
          </p:spPr>
        </p:pic>
      </p:grpSp>
      <p:grpSp>
        <p:nvGrpSpPr>
          <p:cNvPr id="39" name="Group 38"/>
          <p:cNvGrpSpPr/>
          <p:nvPr/>
        </p:nvGrpSpPr>
        <p:grpSpPr>
          <a:xfrm>
            <a:off x="2885615" y="955430"/>
            <a:ext cx="1819003" cy="1787770"/>
            <a:chOff x="3141785" y="2344616"/>
            <a:chExt cx="2415584" cy="2108654"/>
          </a:xfrm>
        </p:grpSpPr>
        <p:sp>
          <p:nvSpPr>
            <p:cNvPr id="40" name="Rectangle 39"/>
            <p:cNvSpPr/>
            <p:nvPr/>
          </p:nvSpPr>
          <p:spPr>
            <a:xfrm>
              <a:off x="3141785" y="2344616"/>
              <a:ext cx="2415584" cy="21086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pic>
          <p:nvPicPr>
            <p:cNvPr id="41" name="Picture 40"/>
            <p:cNvPicPr>
              <a:picLocks noChangeAspect="1"/>
            </p:cNvPicPr>
            <p:nvPr/>
          </p:nvPicPr>
          <p:blipFill>
            <a:blip r:embed="rId5">
              <a:extLst>
                <a:ext uri="{BEBA8EAE-BF5A-486C-A8C5-ECC9F3942E4B}">
                  <a14:imgProps xmlns:a14="http://schemas.microsoft.com/office/drawing/2010/main">
                    <a14:imgLayer r:embed="rId6">
                      <a14:imgEffect>
                        <a14:brightnessContrast bright="-50000"/>
                      </a14:imgEffect>
                    </a14:imgLayer>
                  </a14:imgProps>
                </a:ext>
              </a:extLst>
            </a:blip>
            <a:stretch>
              <a:fillRect/>
            </a:stretch>
          </p:blipFill>
          <p:spPr>
            <a:xfrm>
              <a:off x="3200023" y="2416935"/>
              <a:ext cx="2287008" cy="1977876"/>
            </a:xfrm>
            <a:prstGeom prst="rect">
              <a:avLst/>
            </a:prstGeom>
          </p:spPr>
        </p:pic>
      </p:grpSp>
      <p:grpSp>
        <p:nvGrpSpPr>
          <p:cNvPr id="43" name="Group 42"/>
          <p:cNvGrpSpPr/>
          <p:nvPr/>
        </p:nvGrpSpPr>
        <p:grpSpPr>
          <a:xfrm>
            <a:off x="4951102" y="961292"/>
            <a:ext cx="3563516" cy="1781908"/>
            <a:chOff x="4818484" y="961292"/>
            <a:chExt cx="4020716" cy="2133600"/>
          </a:xfrm>
        </p:grpSpPr>
        <p:sp>
          <p:nvSpPr>
            <p:cNvPr id="44" name="Rectangle 43"/>
            <p:cNvSpPr/>
            <p:nvPr/>
          </p:nvSpPr>
          <p:spPr>
            <a:xfrm>
              <a:off x="4818484" y="961292"/>
              <a:ext cx="4020716" cy="213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pic>
          <p:nvPicPr>
            <p:cNvPr id="45" name="Picture 44"/>
            <p:cNvPicPr>
              <a:picLocks noChangeAspect="1"/>
            </p:cNvPicPr>
            <p:nvPr/>
          </p:nvPicPr>
          <p:blipFill>
            <a:blip r:embed="rId7"/>
            <a:stretch>
              <a:fillRect/>
            </a:stretch>
          </p:blipFill>
          <p:spPr>
            <a:xfrm>
              <a:off x="4880796" y="1057056"/>
              <a:ext cx="3903855" cy="1977876"/>
            </a:xfrm>
            <a:prstGeom prst="rect">
              <a:avLst/>
            </a:prstGeom>
          </p:spPr>
        </p:pic>
      </p:grpSp>
      <p:grpSp>
        <p:nvGrpSpPr>
          <p:cNvPr id="46" name="Group 45"/>
          <p:cNvGrpSpPr/>
          <p:nvPr/>
        </p:nvGrpSpPr>
        <p:grpSpPr>
          <a:xfrm>
            <a:off x="2885615" y="955430"/>
            <a:ext cx="1819003" cy="1787770"/>
            <a:chOff x="3141785" y="2344616"/>
            <a:chExt cx="2415584" cy="2108654"/>
          </a:xfrm>
        </p:grpSpPr>
        <p:sp>
          <p:nvSpPr>
            <p:cNvPr id="47" name="Rectangle 46"/>
            <p:cNvSpPr/>
            <p:nvPr/>
          </p:nvSpPr>
          <p:spPr>
            <a:xfrm>
              <a:off x="3141785" y="2344616"/>
              <a:ext cx="2415584" cy="21086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pic>
          <p:nvPicPr>
            <p:cNvPr id="48" name="Picture 47"/>
            <p:cNvPicPr>
              <a:picLocks noChangeAspect="1"/>
            </p:cNvPicPr>
            <p:nvPr/>
          </p:nvPicPr>
          <p:blipFill>
            <a:blip r:embed="rId8"/>
            <a:stretch>
              <a:fillRect/>
            </a:stretch>
          </p:blipFill>
          <p:spPr>
            <a:xfrm>
              <a:off x="3200023" y="2416935"/>
              <a:ext cx="2287008" cy="1977876"/>
            </a:xfrm>
            <a:prstGeom prst="rect">
              <a:avLst/>
            </a:prstGeom>
          </p:spPr>
        </p:pic>
      </p:grpSp>
      <p:sp>
        <p:nvSpPr>
          <p:cNvPr id="20" name="Rectangle 19"/>
          <p:cNvSpPr/>
          <p:nvPr/>
        </p:nvSpPr>
        <p:spPr>
          <a:xfrm>
            <a:off x="639911" y="3352800"/>
            <a:ext cx="1143000" cy="1143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CPU</a:t>
            </a:r>
            <a:endParaRPr lang="en-US" sz="4950" b="1" dirty="0"/>
          </a:p>
        </p:txBody>
      </p:sp>
      <p:grpSp>
        <p:nvGrpSpPr>
          <p:cNvPr id="2" name="Group 1"/>
          <p:cNvGrpSpPr/>
          <p:nvPr/>
        </p:nvGrpSpPr>
        <p:grpSpPr>
          <a:xfrm>
            <a:off x="2348655" y="3657599"/>
            <a:ext cx="4941668" cy="581026"/>
            <a:chOff x="2348655" y="3657599"/>
            <a:chExt cx="4941668" cy="581026"/>
          </a:xfrm>
        </p:grpSpPr>
        <p:sp>
          <p:nvSpPr>
            <p:cNvPr id="21" name="Rectangle 20"/>
            <p:cNvSpPr/>
            <p:nvPr/>
          </p:nvSpPr>
          <p:spPr>
            <a:xfrm>
              <a:off x="2348655" y="365760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 name="Rectangle 21"/>
            <p:cNvSpPr/>
            <p:nvPr/>
          </p:nvSpPr>
          <p:spPr>
            <a:xfrm>
              <a:off x="2555546" y="365759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 name="Rectangle 22"/>
            <p:cNvSpPr/>
            <p:nvPr/>
          </p:nvSpPr>
          <p:spPr>
            <a:xfrm>
              <a:off x="2762437" y="3657602"/>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 name="Rectangle 23"/>
            <p:cNvSpPr/>
            <p:nvPr/>
          </p:nvSpPr>
          <p:spPr>
            <a:xfrm>
              <a:off x="2969328" y="3657601"/>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5" name="Rectangle 24"/>
            <p:cNvSpPr/>
            <p:nvPr/>
          </p:nvSpPr>
          <p:spPr>
            <a:xfrm>
              <a:off x="3176219" y="365760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6" name="Rectangle 25"/>
            <p:cNvSpPr/>
            <p:nvPr/>
          </p:nvSpPr>
          <p:spPr>
            <a:xfrm>
              <a:off x="3383110" y="365759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7" name="Rectangle 26"/>
            <p:cNvSpPr/>
            <p:nvPr/>
          </p:nvSpPr>
          <p:spPr>
            <a:xfrm>
              <a:off x="3590001" y="3657602"/>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8" name="Rectangle 27"/>
            <p:cNvSpPr/>
            <p:nvPr/>
          </p:nvSpPr>
          <p:spPr>
            <a:xfrm>
              <a:off x="3796892" y="3657601"/>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9" name="Rectangle 28"/>
            <p:cNvSpPr/>
            <p:nvPr/>
          </p:nvSpPr>
          <p:spPr>
            <a:xfrm>
              <a:off x="4003783" y="3657600"/>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0" name="Rectangle 29"/>
            <p:cNvSpPr/>
            <p:nvPr/>
          </p:nvSpPr>
          <p:spPr>
            <a:xfrm>
              <a:off x="4210674" y="3657599"/>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1" name="Rectangle 30"/>
            <p:cNvSpPr/>
            <p:nvPr/>
          </p:nvSpPr>
          <p:spPr>
            <a:xfrm>
              <a:off x="4417565" y="3657602"/>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2" name="Rectangle 31"/>
            <p:cNvSpPr/>
            <p:nvPr/>
          </p:nvSpPr>
          <p:spPr>
            <a:xfrm>
              <a:off x="4624456" y="3657601"/>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3" name="Rectangle 32"/>
            <p:cNvSpPr/>
            <p:nvPr/>
          </p:nvSpPr>
          <p:spPr>
            <a:xfrm>
              <a:off x="4831347" y="365760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4" name="Rectangle 33"/>
            <p:cNvSpPr/>
            <p:nvPr/>
          </p:nvSpPr>
          <p:spPr>
            <a:xfrm>
              <a:off x="5038238" y="3657599"/>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8" name="Rectangle 37"/>
            <p:cNvSpPr/>
            <p:nvPr/>
          </p:nvSpPr>
          <p:spPr>
            <a:xfrm>
              <a:off x="5245129" y="3657602"/>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2" name="Rectangle 41"/>
            <p:cNvSpPr/>
            <p:nvPr/>
          </p:nvSpPr>
          <p:spPr>
            <a:xfrm>
              <a:off x="5452020" y="3657601"/>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52" name="Rectangle 51"/>
            <p:cNvSpPr/>
            <p:nvPr/>
          </p:nvSpPr>
          <p:spPr>
            <a:xfrm>
              <a:off x="5658911" y="3657600"/>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53" name="Rectangle 52"/>
            <p:cNvSpPr/>
            <p:nvPr/>
          </p:nvSpPr>
          <p:spPr>
            <a:xfrm>
              <a:off x="5865802" y="3657599"/>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54" name="Rectangle 53"/>
            <p:cNvSpPr/>
            <p:nvPr/>
          </p:nvSpPr>
          <p:spPr>
            <a:xfrm>
              <a:off x="6072693" y="3657602"/>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55" name="Rectangle 54"/>
            <p:cNvSpPr/>
            <p:nvPr/>
          </p:nvSpPr>
          <p:spPr>
            <a:xfrm>
              <a:off x="6279584" y="3657601"/>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56" name="Rectangle 55"/>
            <p:cNvSpPr/>
            <p:nvPr/>
          </p:nvSpPr>
          <p:spPr>
            <a:xfrm>
              <a:off x="6486475" y="3657600"/>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57" name="Rectangle 56"/>
            <p:cNvSpPr/>
            <p:nvPr/>
          </p:nvSpPr>
          <p:spPr>
            <a:xfrm>
              <a:off x="6693366" y="365759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58" name="Rectangle 57"/>
            <p:cNvSpPr/>
            <p:nvPr/>
          </p:nvSpPr>
          <p:spPr>
            <a:xfrm>
              <a:off x="6900257" y="3657602"/>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59" name="Rectangle 58"/>
            <p:cNvSpPr/>
            <p:nvPr/>
          </p:nvSpPr>
          <p:spPr>
            <a:xfrm>
              <a:off x="7107150" y="365760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grpSp>
      <p:sp>
        <p:nvSpPr>
          <p:cNvPr id="60" name="Up Arrow 59"/>
          <p:cNvSpPr/>
          <p:nvPr/>
        </p:nvSpPr>
        <p:spPr>
          <a:xfrm>
            <a:off x="2312494" y="4297237"/>
            <a:ext cx="255494" cy="509867"/>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1" name="Rectangle 60"/>
          <p:cNvSpPr/>
          <p:nvPr/>
        </p:nvSpPr>
        <p:spPr>
          <a:xfrm>
            <a:off x="639911" y="4724399"/>
            <a:ext cx="1143000" cy="1143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CPU</a:t>
            </a:r>
            <a:endParaRPr lang="en-US" sz="4950" b="1" dirty="0"/>
          </a:p>
        </p:txBody>
      </p:sp>
      <p:grpSp>
        <p:nvGrpSpPr>
          <p:cNvPr id="3" name="Group 2"/>
          <p:cNvGrpSpPr/>
          <p:nvPr/>
        </p:nvGrpSpPr>
        <p:grpSpPr>
          <a:xfrm>
            <a:off x="2348655" y="5029198"/>
            <a:ext cx="4941668" cy="581026"/>
            <a:chOff x="2348655" y="5029198"/>
            <a:chExt cx="4941668" cy="581026"/>
          </a:xfrm>
        </p:grpSpPr>
        <p:sp>
          <p:nvSpPr>
            <p:cNvPr id="62" name="Rectangle 61"/>
            <p:cNvSpPr/>
            <p:nvPr/>
          </p:nvSpPr>
          <p:spPr>
            <a:xfrm>
              <a:off x="2348655" y="5029199"/>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3" name="Rectangle 62"/>
            <p:cNvSpPr/>
            <p:nvPr/>
          </p:nvSpPr>
          <p:spPr>
            <a:xfrm>
              <a:off x="2555546" y="502919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4" name="Rectangle 63"/>
            <p:cNvSpPr/>
            <p:nvPr/>
          </p:nvSpPr>
          <p:spPr>
            <a:xfrm>
              <a:off x="2762437" y="5029201"/>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5" name="Rectangle 64"/>
            <p:cNvSpPr/>
            <p:nvPr/>
          </p:nvSpPr>
          <p:spPr>
            <a:xfrm>
              <a:off x="2969328" y="5029200"/>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6" name="Rectangle 65"/>
            <p:cNvSpPr/>
            <p:nvPr/>
          </p:nvSpPr>
          <p:spPr>
            <a:xfrm>
              <a:off x="3176219" y="502919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7" name="Rectangle 66"/>
            <p:cNvSpPr/>
            <p:nvPr/>
          </p:nvSpPr>
          <p:spPr>
            <a:xfrm>
              <a:off x="3383110" y="5029198"/>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8" name="Rectangle 67"/>
            <p:cNvSpPr/>
            <p:nvPr/>
          </p:nvSpPr>
          <p:spPr>
            <a:xfrm>
              <a:off x="3590001" y="5029201"/>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9" name="Rectangle 68"/>
            <p:cNvSpPr/>
            <p:nvPr/>
          </p:nvSpPr>
          <p:spPr>
            <a:xfrm>
              <a:off x="3796892" y="5029200"/>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0" name="Rectangle 69"/>
            <p:cNvSpPr/>
            <p:nvPr/>
          </p:nvSpPr>
          <p:spPr>
            <a:xfrm>
              <a:off x="4003783" y="502919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1" name="Rectangle 70"/>
            <p:cNvSpPr/>
            <p:nvPr/>
          </p:nvSpPr>
          <p:spPr>
            <a:xfrm>
              <a:off x="4210674" y="502919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2" name="Rectangle 71"/>
            <p:cNvSpPr/>
            <p:nvPr/>
          </p:nvSpPr>
          <p:spPr>
            <a:xfrm>
              <a:off x="4417565" y="5029201"/>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3" name="Rectangle 72"/>
            <p:cNvSpPr/>
            <p:nvPr/>
          </p:nvSpPr>
          <p:spPr>
            <a:xfrm>
              <a:off x="4624456" y="502920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4" name="Rectangle 73"/>
            <p:cNvSpPr/>
            <p:nvPr/>
          </p:nvSpPr>
          <p:spPr>
            <a:xfrm>
              <a:off x="4831347" y="5029199"/>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5" name="Rectangle 74"/>
            <p:cNvSpPr/>
            <p:nvPr/>
          </p:nvSpPr>
          <p:spPr>
            <a:xfrm>
              <a:off x="5038238" y="5029198"/>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6" name="Rectangle 75"/>
            <p:cNvSpPr/>
            <p:nvPr/>
          </p:nvSpPr>
          <p:spPr>
            <a:xfrm>
              <a:off x="5245129" y="5029201"/>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7" name="Rectangle 76"/>
            <p:cNvSpPr/>
            <p:nvPr/>
          </p:nvSpPr>
          <p:spPr>
            <a:xfrm>
              <a:off x="5452020" y="502920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8" name="Rectangle 77"/>
            <p:cNvSpPr/>
            <p:nvPr/>
          </p:nvSpPr>
          <p:spPr>
            <a:xfrm>
              <a:off x="5658911" y="502919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9" name="Rectangle 78"/>
            <p:cNvSpPr/>
            <p:nvPr/>
          </p:nvSpPr>
          <p:spPr>
            <a:xfrm>
              <a:off x="5865802" y="5029198"/>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0" name="Rectangle 79"/>
            <p:cNvSpPr/>
            <p:nvPr/>
          </p:nvSpPr>
          <p:spPr>
            <a:xfrm>
              <a:off x="6072693" y="5029201"/>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1" name="Rectangle 80"/>
            <p:cNvSpPr/>
            <p:nvPr/>
          </p:nvSpPr>
          <p:spPr>
            <a:xfrm>
              <a:off x="6279584" y="5029200"/>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2" name="Rectangle 81"/>
            <p:cNvSpPr/>
            <p:nvPr/>
          </p:nvSpPr>
          <p:spPr>
            <a:xfrm>
              <a:off x="6486475" y="5029199"/>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3" name="Rectangle 82"/>
            <p:cNvSpPr/>
            <p:nvPr/>
          </p:nvSpPr>
          <p:spPr>
            <a:xfrm>
              <a:off x="6693366" y="502919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4" name="Rectangle 83"/>
            <p:cNvSpPr/>
            <p:nvPr/>
          </p:nvSpPr>
          <p:spPr>
            <a:xfrm>
              <a:off x="6900257" y="5029201"/>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5" name="Rectangle 84"/>
            <p:cNvSpPr/>
            <p:nvPr/>
          </p:nvSpPr>
          <p:spPr>
            <a:xfrm>
              <a:off x="7107150" y="5029200"/>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grpSp>
      <p:sp>
        <p:nvSpPr>
          <p:cNvPr id="86" name="Up Arrow 85"/>
          <p:cNvSpPr/>
          <p:nvPr/>
        </p:nvSpPr>
        <p:spPr>
          <a:xfrm>
            <a:off x="2312494" y="5668836"/>
            <a:ext cx="255494" cy="509867"/>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88" name="Picture 87"/>
          <p:cNvPicPr>
            <a:picLocks noChangeAspect="1"/>
          </p:cNvPicPr>
          <p:nvPr/>
        </p:nvPicPr>
        <p:blipFill>
          <a:blip r:embed="rId9"/>
          <a:stretch>
            <a:fillRect/>
          </a:stretch>
        </p:blipFill>
        <p:spPr>
          <a:xfrm>
            <a:off x="609600" y="955430"/>
            <a:ext cx="1981200" cy="1787770"/>
          </a:xfrm>
          <a:prstGeom prst="rect">
            <a:avLst/>
          </a:prstGeom>
        </p:spPr>
      </p:pic>
    </p:spTree>
    <p:extLst>
      <p:ext uri="{BB962C8B-B14F-4D97-AF65-F5344CB8AC3E}">
        <p14:creationId xmlns:p14="http://schemas.microsoft.com/office/powerpoint/2010/main" val="2539169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fade">
                                      <p:cBhvr>
                                        <p:cTn id="23" dur="500"/>
                                        <p:tgtEl>
                                          <p:spTgt spid="60"/>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86"/>
                                        </p:tgtEl>
                                        <p:attrNameLst>
                                          <p:attrName>style.visibility</p:attrName>
                                        </p:attrNameLst>
                                      </p:cBhvr>
                                      <p:to>
                                        <p:strVal val="visible"/>
                                      </p:to>
                                    </p:set>
                                    <p:animEffect transition="in" filter="fade">
                                      <p:cBhvr>
                                        <p:cTn id="26" dur="500"/>
                                        <p:tgtEl>
                                          <p:spTgt spid="86"/>
                                        </p:tgtEl>
                                      </p:cBhvr>
                                    </p:animEffect>
                                  </p:childTnLst>
                                </p:cTn>
                              </p:par>
                            </p:childTnLst>
                          </p:cTn>
                        </p:par>
                        <p:par>
                          <p:cTn id="27" fill="hold">
                            <p:stCondLst>
                              <p:cond delay="500"/>
                            </p:stCondLst>
                            <p:childTnLst>
                              <p:par>
                                <p:cTn id="28" presetID="42" presetClass="path" presetSubtype="0" accel="50000" decel="50000" fill="hold" grpId="0" nodeType="afterEffect">
                                  <p:stCondLst>
                                    <p:cond delay="0"/>
                                  </p:stCondLst>
                                  <p:childTnLst>
                                    <p:animMotion origin="layout" path="M -2.77778E-7 2.59259E-6 L 0.5217 -0.00209 " pathEditMode="relative" rAng="0" ptsTypes="AA">
                                      <p:cBhvr>
                                        <p:cTn id="29" dur="2000" fill="hold"/>
                                        <p:tgtEl>
                                          <p:spTgt spid="60"/>
                                        </p:tgtEl>
                                        <p:attrNameLst>
                                          <p:attrName>ppt_x</p:attrName>
                                          <p:attrName>ppt_y</p:attrName>
                                        </p:attrNameLst>
                                      </p:cBhvr>
                                      <p:rCtr x="26076" y="-116"/>
                                    </p:animMotion>
                                  </p:childTnLst>
                                </p:cTn>
                              </p:par>
                              <p:par>
                                <p:cTn id="30" presetID="42" presetClass="path" presetSubtype="0" accel="50000" decel="50000" fill="hold" grpId="0" nodeType="withEffect">
                                  <p:stCondLst>
                                    <p:cond delay="0"/>
                                  </p:stCondLst>
                                  <p:childTnLst>
                                    <p:animMotion origin="layout" path="M -2.77778E-7 2.59259E-6 L 0.5217 -0.00209 " pathEditMode="relative" rAng="0" ptsTypes="AA">
                                      <p:cBhvr>
                                        <p:cTn id="31" dur="2000" fill="hold"/>
                                        <p:tgtEl>
                                          <p:spTgt spid="86"/>
                                        </p:tgtEl>
                                        <p:attrNameLst>
                                          <p:attrName>ppt_x</p:attrName>
                                          <p:attrName>ppt_y</p:attrName>
                                        </p:attrNameLst>
                                      </p:cBhvr>
                                      <p:rCtr x="26076" y="-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60" grpId="0" animBg="1"/>
      <p:bldP spid="60" grpId="1" animBg="1"/>
      <p:bldP spid="61" grpId="0" animBg="1"/>
      <p:bldP spid="86" grpId="0" animBg="1"/>
      <p:bldP spid="86"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4951102" y="961292"/>
            <a:ext cx="3563516" cy="1781908"/>
            <a:chOff x="4818484" y="961292"/>
            <a:chExt cx="4020716" cy="2133600"/>
          </a:xfrm>
        </p:grpSpPr>
        <p:sp>
          <p:nvSpPr>
            <p:cNvPr id="36" name="Rectangle 35"/>
            <p:cNvSpPr/>
            <p:nvPr/>
          </p:nvSpPr>
          <p:spPr>
            <a:xfrm>
              <a:off x="4818484" y="961292"/>
              <a:ext cx="4020716" cy="213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pic>
          <p:nvPicPr>
            <p:cNvPr id="37" name="Picture 36"/>
            <p:cNvPicPr>
              <a:picLocks noChangeAspect="1"/>
            </p:cNvPicPr>
            <p:nvPr/>
          </p:nvPicPr>
          <p:blipFill>
            <a:blip r:embed="rId3">
              <a:extLst>
                <a:ext uri="{BEBA8EAE-BF5A-486C-A8C5-ECC9F3942E4B}">
                  <a14:imgProps xmlns:a14="http://schemas.microsoft.com/office/drawing/2010/main">
                    <a14:imgLayer r:embed="rId4">
                      <a14:imgEffect>
                        <a14:brightnessContrast bright="-50000"/>
                      </a14:imgEffect>
                    </a14:imgLayer>
                  </a14:imgProps>
                </a:ext>
              </a:extLst>
            </a:blip>
            <a:stretch>
              <a:fillRect/>
            </a:stretch>
          </p:blipFill>
          <p:spPr>
            <a:xfrm>
              <a:off x="4880796" y="1057056"/>
              <a:ext cx="3903855" cy="1977876"/>
            </a:xfrm>
            <a:prstGeom prst="rect">
              <a:avLst/>
            </a:prstGeom>
          </p:spPr>
        </p:pic>
      </p:grpSp>
      <p:grpSp>
        <p:nvGrpSpPr>
          <p:cNvPr id="39" name="Group 38"/>
          <p:cNvGrpSpPr/>
          <p:nvPr/>
        </p:nvGrpSpPr>
        <p:grpSpPr>
          <a:xfrm>
            <a:off x="2885615" y="955430"/>
            <a:ext cx="1819003" cy="1787770"/>
            <a:chOff x="3141785" y="2344616"/>
            <a:chExt cx="2415584" cy="2108654"/>
          </a:xfrm>
        </p:grpSpPr>
        <p:sp>
          <p:nvSpPr>
            <p:cNvPr id="40" name="Rectangle 39"/>
            <p:cNvSpPr/>
            <p:nvPr/>
          </p:nvSpPr>
          <p:spPr>
            <a:xfrm>
              <a:off x="3141785" y="2344616"/>
              <a:ext cx="2415584" cy="21086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pic>
          <p:nvPicPr>
            <p:cNvPr id="41" name="Picture 40"/>
            <p:cNvPicPr>
              <a:picLocks noChangeAspect="1"/>
            </p:cNvPicPr>
            <p:nvPr/>
          </p:nvPicPr>
          <p:blipFill>
            <a:blip r:embed="rId5">
              <a:extLst>
                <a:ext uri="{BEBA8EAE-BF5A-486C-A8C5-ECC9F3942E4B}">
                  <a14:imgProps xmlns:a14="http://schemas.microsoft.com/office/drawing/2010/main">
                    <a14:imgLayer r:embed="rId6">
                      <a14:imgEffect>
                        <a14:brightnessContrast bright="-50000"/>
                      </a14:imgEffect>
                    </a14:imgLayer>
                  </a14:imgProps>
                </a:ext>
              </a:extLst>
            </a:blip>
            <a:stretch>
              <a:fillRect/>
            </a:stretch>
          </p:blipFill>
          <p:spPr>
            <a:xfrm>
              <a:off x="3200023" y="2416935"/>
              <a:ext cx="2287008" cy="1977876"/>
            </a:xfrm>
            <a:prstGeom prst="rect">
              <a:avLst/>
            </a:prstGeom>
          </p:spPr>
        </p:pic>
      </p:grpSp>
      <p:grpSp>
        <p:nvGrpSpPr>
          <p:cNvPr id="43" name="Group 42"/>
          <p:cNvGrpSpPr/>
          <p:nvPr/>
        </p:nvGrpSpPr>
        <p:grpSpPr>
          <a:xfrm>
            <a:off x="4951102" y="961292"/>
            <a:ext cx="3563516" cy="1781908"/>
            <a:chOff x="4818484" y="961292"/>
            <a:chExt cx="4020716" cy="2133600"/>
          </a:xfrm>
        </p:grpSpPr>
        <p:sp>
          <p:nvSpPr>
            <p:cNvPr id="44" name="Rectangle 43"/>
            <p:cNvSpPr/>
            <p:nvPr/>
          </p:nvSpPr>
          <p:spPr>
            <a:xfrm>
              <a:off x="4818484" y="961292"/>
              <a:ext cx="4020716" cy="213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pic>
          <p:nvPicPr>
            <p:cNvPr id="45" name="Picture 44"/>
            <p:cNvPicPr>
              <a:picLocks noChangeAspect="1"/>
            </p:cNvPicPr>
            <p:nvPr/>
          </p:nvPicPr>
          <p:blipFill>
            <a:blip r:embed="rId7"/>
            <a:stretch>
              <a:fillRect/>
            </a:stretch>
          </p:blipFill>
          <p:spPr>
            <a:xfrm>
              <a:off x="4880796" y="1057056"/>
              <a:ext cx="3903855" cy="1977876"/>
            </a:xfrm>
            <a:prstGeom prst="rect">
              <a:avLst/>
            </a:prstGeom>
          </p:spPr>
        </p:pic>
      </p:grpSp>
      <p:grpSp>
        <p:nvGrpSpPr>
          <p:cNvPr id="46" name="Group 45"/>
          <p:cNvGrpSpPr/>
          <p:nvPr/>
        </p:nvGrpSpPr>
        <p:grpSpPr>
          <a:xfrm>
            <a:off x="2885615" y="955430"/>
            <a:ext cx="1819003" cy="1787770"/>
            <a:chOff x="3141785" y="2344616"/>
            <a:chExt cx="2415584" cy="2108654"/>
          </a:xfrm>
        </p:grpSpPr>
        <p:sp>
          <p:nvSpPr>
            <p:cNvPr id="47" name="Rectangle 46"/>
            <p:cNvSpPr/>
            <p:nvPr/>
          </p:nvSpPr>
          <p:spPr>
            <a:xfrm>
              <a:off x="3141785" y="2344616"/>
              <a:ext cx="2415584" cy="21086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pic>
          <p:nvPicPr>
            <p:cNvPr id="48" name="Picture 47"/>
            <p:cNvPicPr>
              <a:picLocks noChangeAspect="1"/>
            </p:cNvPicPr>
            <p:nvPr/>
          </p:nvPicPr>
          <p:blipFill>
            <a:blip r:embed="rId8"/>
            <a:stretch>
              <a:fillRect/>
            </a:stretch>
          </p:blipFill>
          <p:spPr>
            <a:xfrm>
              <a:off x="3200023" y="2416935"/>
              <a:ext cx="2287008" cy="1977876"/>
            </a:xfrm>
            <a:prstGeom prst="rect">
              <a:avLst/>
            </a:prstGeom>
          </p:spPr>
        </p:pic>
      </p:grpSp>
      <p:sp>
        <p:nvSpPr>
          <p:cNvPr id="20" name="Rectangle 19"/>
          <p:cNvSpPr/>
          <p:nvPr/>
        </p:nvSpPr>
        <p:spPr>
          <a:xfrm>
            <a:off x="639911" y="3352800"/>
            <a:ext cx="807889" cy="807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CPU</a:t>
            </a:r>
            <a:endParaRPr lang="en-US" sz="4950" b="1" dirty="0"/>
          </a:p>
        </p:txBody>
      </p:sp>
      <p:sp>
        <p:nvSpPr>
          <p:cNvPr id="61" name="Rectangle 60"/>
          <p:cNvSpPr/>
          <p:nvPr/>
        </p:nvSpPr>
        <p:spPr>
          <a:xfrm>
            <a:off x="639911" y="4625253"/>
            <a:ext cx="807889" cy="807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CPU</a:t>
            </a:r>
            <a:endParaRPr lang="en-US" sz="4000" b="1" dirty="0"/>
          </a:p>
        </p:txBody>
      </p:sp>
      <p:sp>
        <p:nvSpPr>
          <p:cNvPr id="87" name="Rectangle 86"/>
          <p:cNvSpPr/>
          <p:nvPr/>
        </p:nvSpPr>
        <p:spPr>
          <a:xfrm>
            <a:off x="3896729" y="3352800"/>
            <a:ext cx="807889" cy="807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CPU</a:t>
            </a:r>
            <a:endParaRPr lang="en-US" sz="4950" b="1" dirty="0"/>
          </a:p>
        </p:txBody>
      </p:sp>
      <p:sp>
        <p:nvSpPr>
          <p:cNvPr id="99" name="Rectangle 98"/>
          <p:cNvSpPr/>
          <p:nvPr/>
        </p:nvSpPr>
        <p:spPr>
          <a:xfrm>
            <a:off x="3896729" y="4625253"/>
            <a:ext cx="807889" cy="807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CPU</a:t>
            </a:r>
            <a:endParaRPr lang="en-US" sz="4000" b="1" dirty="0"/>
          </a:p>
        </p:txBody>
      </p:sp>
      <p:pic>
        <p:nvPicPr>
          <p:cNvPr id="21" name="Picture 20"/>
          <p:cNvPicPr>
            <a:picLocks noChangeAspect="1"/>
          </p:cNvPicPr>
          <p:nvPr/>
        </p:nvPicPr>
        <p:blipFill>
          <a:blip r:embed="rId9"/>
          <a:stretch>
            <a:fillRect/>
          </a:stretch>
        </p:blipFill>
        <p:spPr>
          <a:xfrm>
            <a:off x="609600" y="955430"/>
            <a:ext cx="1981200" cy="1787770"/>
          </a:xfrm>
          <a:prstGeom prst="rect">
            <a:avLst/>
          </a:prstGeom>
        </p:spPr>
      </p:pic>
    </p:spTree>
    <p:extLst>
      <p:ext uri="{BB962C8B-B14F-4D97-AF65-F5344CB8AC3E}">
        <p14:creationId xmlns:p14="http://schemas.microsoft.com/office/powerpoint/2010/main" val="1755639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4951102" y="961292"/>
            <a:ext cx="3563516" cy="1781908"/>
            <a:chOff x="4818484" y="961292"/>
            <a:chExt cx="4020716" cy="2133600"/>
          </a:xfrm>
        </p:grpSpPr>
        <p:sp>
          <p:nvSpPr>
            <p:cNvPr id="36" name="Rectangle 35"/>
            <p:cNvSpPr/>
            <p:nvPr/>
          </p:nvSpPr>
          <p:spPr>
            <a:xfrm>
              <a:off x="4818484" y="961292"/>
              <a:ext cx="4020716" cy="213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pic>
          <p:nvPicPr>
            <p:cNvPr id="37" name="Picture 36"/>
            <p:cNvPicPr>
              <a:picLocks noChangeAspect="1"/>
            </p:cNvPicPr>
            <p:nvPr/>
          </p:nvPicPr>
          <p:blipFill>
            <a:blip r:embed="rId3">
              <a:extLst>
                <a:ext uri="{BEBA8EAE-BF5A-486C-A8C5-ECC9F3942E4B}">
                  <a14:imgProps xmlns:a14="http://schemas.microsoft.com/office/drawing/2010/main">
                    <a14:imgLayer r:embed="rId4">
                      <a14:imgEffect>
                        <a14:brightnessContrast bright="-50000"/>
                      </a14:imgEffect>
                    </a14:imgLayer>
                  </a14:imgProps>
                </a:ext>
              </a:extLst>
            </a:blip>
            <a:stretch>
              <a:fillRect/>
            </a:stretch>
          </p:blipFill>
          <p:spPr>
            <a:xfrm>
              <a:off x="4880796" y="1057056"/>
              <a:ext cx="3903855" cy="1977876"/>
            </a:xfrm>
            <a:prstGeom prst="rect">
              <a:avLst/>
            </a:prstGeom>
          </p:spPr>
        </p:pic>
      </p:grpSp>
      <p:grpSp>
        <p:nvGrpSpPr>
          <p:cNvPr id="39" name="Group 38"/>
          <p:cNvGrpSpPr/>
          <p:nvPr/>
        </p:nvGrpSpPr>
        <p:grpSpPr>
          <a:xfrm>
            <a:off x="2885615" y="955430"/>
            <a:ext cx="1819003" cy="1787770"/>
            <a:chOff x="3141785" y="2344616"/>
            <a:chExt cx="2415584" cy="2108654"/>
          </a:xfrm>
        </p:grpSpPr>
        <p:sp>
          <p:nvSpPr>
            <p:cNvPr id="40" name="Rectangle 39"/>
            <p:cNvSpPr/>
            <p:nvPr/>
          </p:nvSpPr>
          <p:spPr>
            <a:xfrm>
              <a:off x="3141785" y="2344616"/>
              <a:ext cx="2415584" cy="21086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pic>
          <p:nvPicPr>
            <p:cNvPr id="41" name="Picture 40"/>
            <p:cNvPicPr>
              <a:picLocks noChangeAspect="1"/>
            </p:cNvPicPr>
            <p:nvPr/>
          </p:nvPicPr>
          <p:blipFill>
            <a:blip r:embed="rId5">
              <a:extLst>
                <a:ext uri="{BEBA8EAE-BF5A-486C-A8C5-ECC9F3942E4B}">
                  <a14:imgProps xmlns:a14="http://schemas.microsoft.com/office/drawing/2010/main">
                    <a14:imgLayer r:embed="rId6">
                      <a14:imgEffect>
                        <a14:brightnessContrast bright="-50000"/>
                      </a14:imgEffect>
                    </a14:imgLayer>
                  </a14:imgProps>
                </a:ext>
              </a:extLst>
            </a:blip>
            <a:stretch>
              <a:fillRect/>
            </a:stretch>
          </p:blipFill>
          <p:spPr>
            <a:xfrm>
              <a:off x="3200023" y="2416935"/>
              <a:ext cx="2287008" cy="1977876"/>
            </a:xfrm>
            <a:prstGeom prst="rect">
              <a:avLst/>
            </a:prstGeom>
          </p:spPr>
        </p:pic>
      </p:grpSp>
      <p:grpSp>
        <p:nvGrpSpPr>
          <p:cNvPr id="43" name="Group 42"/>
          <p:cNvGrpSpPr/>
          <p:nvPr/>
        </p:nvGrpSpPr>
        <p:grpSpPr>
          <a:xfrm>
            <a:off x="4951102" y="961292"/>
            <a:ext cx="3563516" cy="1781908"/>
            <a:chOff x="4818484" y="961292"/>
            <a:chExt cx="4020716" cy="2133600"/>
          </a:xfrm>
        </p:grpSpPr>
        <p:sp>
          <p:nvSpPr>
            <p:cNvPr id="44" name="Rectangle 43"/>
            <p:cNvSpPr/>
            <p:nvPr/>
          </p:nvSpPr>
          <p:spPr>
            <a:xfrm>
              <a:off x="4818484" y="961292"/>
              <a:ext cx="4020716" cy="213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pic>
          <p:nvPicPr>
            <p:cNvPr id="45" name="Picture 44"/>
            <p:cNvPicPr>
              <a:picLocks noChangeAspect="1"/>
            </p:cNvPicPr>
            <p:nvPr/>
          </p:nvPicPr>
          <p:blipFill>
            <a:blip r:embed="rId7"/>
            <a:stretch>
              <a:fillRect/>
            </a:stretch>
          </p:blipFill>
          <p:spPr>
            <a:xfrm>
              <a:off x="4880796" y="1057056"/>
              <a:ext cx="3903855" cy="1977876"/>
            </a:xfrm>
            <a:prstGeom prst="rect">
              <a:avLst/>
            </a:prstGeom>
          </p:spPr>
        </p:pic>
      </p:grpSp>
      <p:grpSp>
        <p:nvGrpSpPr>
          <p:cNvPr id="46" name="Group 45"/>
          <p:cNvGrpSpPr/>
          <p:nvPr/>
        </p:nvGrpSpPr>
        <p:grpSpPr>
          <a:xfrm>
            <a:off x="2885615" y="955430"/>
            <a:ext cx="1819003" cy="1787770"/>
            <a:chOff x="3141785" y="2344616"/>
            <a:chExt cx="2415584" cy="2108654"/>
          </a:xfrm>
        </p:grpSpPr>
        <p:sp>
          <p:nvSpPr>
            <p:cNvPr id="47" name="Rectangle 46"/>
            <p:cNvSpPr/>
            <p:nvPr/>
          </p:nvSpPr>
          <p:spPr>
            <a:xfrm>
              <a:off x="3141785" y="2344616"/>
              <a:ext cx="2415584" cy="21086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pic>
          <p:nvPicPr>
            <p:cNvPr id="48" name="Picture 47"/>
            <p:cNvPicPr>
              <a:picLocks noChangeAspect="1"/>
            </p:cNvPicPr>
            <p:nvPr/>
          </p:nvPicPr>
          <p:blipFill>
            <a:blip r:embed="rId8"/>
            <a:stretch>
              <a:fillRect/>
            </a:stretch>
          </p:blipFill>
          <p:spPr>
            <a:xfrm>
              <a:off x="3200023" y="2416935"/>
              <a:ext cx="2287008" cy="1977876"/>
            </a:xfrm>
            <a:prstGeom prst="rect">
              <a:avLst/>
            </a:prstGeom>
          </p:spPr>
        </p:pic>
      </p:grpSp>
      <p:sp>
        <p:nvSpPr>
          <p:cNvPr id="20" name="Rectangle 19"/>
          <p:cNvSpPr/>
          <p:nvPr/>
        </p:nvSpPr>
        <p:spPr>
          <a:xfrm>
            <a:off x="639911" y="3352800"/>
            <a:ext cx="807889" cy="807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CPU</a:t>
            </a:r>
            <a:endParaRPr lang="en-US" sz="4950" b="1" dirty="0"/>
          </a:p>
        </p:txBody>
      </p:sp>
      <p:sp>
        <p:nvSpPr>
          <p:cNvPr id="21" name="Rectangle 20"/>
          <p:cNvSpPr/>
          <p:nvPr/>
        </p:nvSpPr>
        <p:spPr>
          <a:xfrm>
            <a:off x="1552682" y="348615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 name="Rectangle 21"/>
          <p:cNvSpPr/>
          <p:nvPr/>
        </p:nvSpPr>
        <p:spPr>
          <a:xfrm>
            <a:off x="1759573" y="3486150"/>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 name="Rectangle 22"/>
          <p:cNvSpPr/>
          <p:nvPr/>
        </p:nvSpPr>
        <p:spPr>
          <a:xfrm>
            <a:off x="1966464" y="3486153"/>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 name="Rectangle 23"/>
          <p:cNvSpPr/>
          <p:nvPr/>
        </p:nvSpPr>
        <p:spPr>
          <a:xfrm>
            <a:off x="2173355" y="3486152"/>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5" name="Rectangle 24"/>
          <p:cNvSpPr/>
          <p:nvPr/>
        </p:nvSpPr>
        <p:spPr>
          <a:xfrm>
            <a:off x="2380246" y="348615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6" name="Rectangle 25"/>
          <p:cNvSpPr/>
          <p:nvPr/>
        </p:nvSpPr>
        <p:spPr>
          <a:xfrm>
            <a:off x="2587137" y="3486150"/>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7" name="Rectangle 26"/>
          <p:cNvSpPr/>
          <p:nvPr/>
        </p:nvSpPr>
        <p:spPr>
          <a:xfrm>
            <a:off x="2794028" y="3486153"/>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8" name="Rectangle 27"/>
          <p:cNvSpPr/>
          <p:nvPr/>
        </p:nvSpPr>
        <p:spPr>
          <a:xfrm>
            <a:off x="3000919" y="3486152"/>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9" name="Rectangle 28"/>
          <p:cNvSpPr/>
          <p:nvPr/>
        </p:nvSpPr>
        <p:spPr>
          <a:xfrm>
            <a:off x="3207810" y="3486151"/>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0" name="Rectangle 29"/>
          <p:cNvSpPr/>
          <p:nvPr/>
        </p:nvSpPr>
        <p:spPr>
          <a:xfrm>
            <a:off x="3414701" y="348615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1" name="Rectangle 60"/>
          <p:cNvSpPr/>
          <p:nvPr/>
        </p:nvSpPr>
        <p:spPr>
          <a:xfrm>
            <a:off x="639911" y="4625253"/>
            <a:ext cx="807889" cy="807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CPU</a:t>
            </a:r>
            <a:endParaRPr lang="en-US" sz="4000" b="1" dirty="0"/>
          </a:p>
        </p:txBody>
      </p:sp>
      <p:sp>
        <p:nvSpPr>
          <p:cNvPr id="62" name="Rectangle 61"/>
          <p:cNvSpPr/>
          <p:nvPr/>
        </p:nvSpPr>
        <p:spPr>
          <a:xfrm>
            <a:off x="1552682" y="4857750"/>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3" name="Rectangle 62"/>
          <p:cNvSpPr/>
          <p:nvPr/>
        </p:nvSpPr>
        <p:spPr>
          <a:xfrm>
            <a:off x="1759573" y="485774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4" name="Rectangle 63"/>
          <p:cNvSpPr/>
          <p:nvPr/>
        </p:nvSpPr>
        <p:spPr>
          <a:xfrm>
            <a:off x="1966464" y="4857752"/>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5" name="Rectangle 64"/>
          <p:cNvSpPr/>
          <p:nvPr/>
        </p:nvSpPr>
        <p:spPr>
          <a:xfrm>
            <a:off x="2173355" y="4857751"/>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6" name="Rectangle 65"/>
          <p:cNvSpPr/>
          <p:nvPr/>
        </p:nvSpPr>
        <p:spPr>
          <a:xfrm>
            <a:off x="2380246" y="4857750"/>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7" name="Rectangle 66"/>
          <p:cNvSpPr/>
          <p:nvPr/>
        </p:nvSpPr>
        <p:spPr>
          <a:xfrm>
            <a:off x="2587137" y="4857749"/>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8" name="Rectangle 67"/>
          <p:cNvSpPr/>
          <p:nvPr/>
        </p:nvSpPr>
        <p:spPr>
          <a:xfrm>
            <a:off x="2794028" y="4857752"/>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9" name="Rectangle 68"/>
          <p:cNvSpPr/>
          <p:nvPr/>
        </p:nvSpPr>
        <p:spPr>
          <a:xfrm>
            <a:off x="3000919" y="4857751"/>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0" name="Rectangle 69"/>
          <p:cNvSpPr/>
          <p:nvPr/>
        </p:nvSpPr>
        <p:spPr>
          <a:xfrm>
            <a:off x="3207810" y="485775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1" name="Rectangle 70"/>
          <p:cNvSpPr/>
          <p:nvPr/>
        </p:nvSpPr>
        <p:spPr>
          <a:xfrm>
            <a:off x="3414701" y="485774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7" name="Rectangle 86"/>
          <p:cNvSpPr/>
          <p:nvPr/>
        </p:nvSpPr>
        <p:spPr>
          <a:xfrm>
            <a:off x="3896729" y="3352800"/>
            <a:ext cx="807889" cy="807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CPU</a:t>
            </a:r>
            <a:endParaRPr lang="en-US" sz="4950" b="1" dirty="0"/>
          </a:p>
        </p:txBody>
      </p:sp>
      <p:sp>
        <p:nvSpPr>
          <p:cNvPr id="88" name="Rectangle 87"/>
          <p:cNvSpPr/>
          <p:nvPr/>
        </p:nvSpPr>
        <p:spPr>
          <a:xfrm>
            <a:off x="4809500" y="3486151"/>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9" name="Rectangle 88"/>
          <p:cNvSpPr/>
          <p:nvPr/>
        </p:nvSpPr>
        <p:spPr>
          <a:xfrm>
            <a:off x="5016391" y="3486150"/>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0" name="Rectangle 89"/>
          <p:cNvSpPr/>
          <p:nvPr/>
        </p:nvSpPr>
        <p:spPr>
          <a:xfrm>
            <a:off x="5223282" y="3486153"/>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1" name="Rectangle 90"/>
          <p:cNvSpPr/>
          <p:nvPr/>
        </p:nvSpPr>
        <p:spPr>
          <a:xfrm>
            <a:off x="5430173" y="3486152"/>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2" name="Rectangle 91"/>
          <p:cNvSpPr/>
          <p:nvPr/>
        </p:nvSpPr>
        <p:spPr>
          <a:xfrm>
            <a:off x="5637064" y="3486151"/>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3" name="Rectangle 92"/>
          <p:cNvSpPr/>
          <p:nvPr/>
        </p:nvSpPr>
        <p:spPr>
          <a:xfrm>
            <a:off x="5843955" y="3486150"/>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4" name="Rectangle 93"/>
          <p:cNvSpPr/>
          <p:nvPr/>
        </p:nvSpPr>
        <p:spPr>
          <a:xfrm>
            <a:off x="6050846" y="3486153"/>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5" name="Rectangle 94"/>
          <p:cNvSpPr/>
          <p:nvPr/>
        </p:nvSpPr>
        <p:spPr>
          <a:xfrm>
            <a:off x="6257737" y="3486152"/>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6" name="Rectangle 95"/>
          <p:cNvSpPr/>
          <p:nvPr/>
        </p:nvSpPr>
        <p:spPr>
          <a:xfrm>
            <a:off x="6464628" y="3486151"/>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7" name="Rectangle 96"/>
          <p:cNvSpPr/>
          <p:nvPr/>
        </p:nvSpPr>
        <p:spPr>
          <a:xfrm>
            <a:off x="6671519" y="3486150"/>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9" name="Rectangle 98"/>
          <p:cNvSpPr/>
          <p:nvPr/>
        </p:nvSpPr>
        <p:spPr>
          <a:xfrm>
            <a:off x="3896729" y="4625253"/>
            <a:ext cx="807889" cy="807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CPU</a:t>
            </a:r>
            <a:endParaRPr lang="en-US" sz="4000" b="1" dirty="0"/>
          </a:p>
        </p:txBody>
      </p:sp>
      <p:sp>
        <p:nvSpPr>
          <p:cNvPr id="100" name="Rectangle 99"/>
          <p:cNvSpPr/>
          <p:nvPr/>
        </p:nvSpPr>
        <p:spPr>
          <a:xfrm>
            <a:off x="4809500" y="4857750"/>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1" name="Rectangle 100"/>
          <p:cNvSpPr/>
          <p:nvPr/>
        </p:nvSpPr>
        <p:spPr>
          <a:xfrm>
            <a:off x="5016391" y="4857749"/>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2" name="Rectangle 101"/>
          <p:cNvSpPr/>
          <p:nvPr/>
        </p:nvSpPr>
        <p:spPr>
          <a:xfrm>
            <a:off x="5223282" y="4857752"/>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3" name="Rectangle 102"/>
          <p:cNvSpPr/>
          <p:nvPr/>
        </p:nvSpPr>
        <p:spPr>
          <a:xfrm>
            <a:off x="5430173" y="4857751"/>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4" name="Rectangle 103"/>
          <p:cNvSpPr/>
          <p:nvPr/>
        </p:nvSpPr>
        <p:spPr>
          <a:xfrm>
            <a:off x="5637064" y="4857750"/>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5" name="Rectangle 104"/>
          <p:cNvSpPr/>
          <p:nvPr/>
        </p:nvSpPr>
        <p:spPr>
          <a:xfrm>
            <a:off x="5843955" y="4857749"/>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6" name="Rectangle 105"/>
          <p:cNvSpPr/>
          <p:nvPr/>
        </p:nvSpPr>
        <p:spPr>
          <a:xfrm>
            <a:off x="6050846" y="4857752"/>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7" name="Rectangle 106"/>
          <p:cNvSpPr/>
          <p:nvPr/>
        </p:nvSpPr>
        <p:spPr>
          <a:xfrm>
            <a:off x="6257737" y="4857751"/>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8" name="Rectangle 107"/>
          <p:cNvSpPr/>
          <p:nvPr/>
        </p:nvSpPr>
        <p:spPr>
          <a:xfrm>
            <a:off x="6464628" y="4857750"/>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9" name="Rectangle 108"/>
          <p:cNvSpPr/>
          <p:nvPr/>
        </p:nvSpPr>
        <p:spPr>
          <a:xfrm>
            <a:off x="6671519" y="4857749"/>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pic>
        <p:nvPicPr>
          <p:cNvPr id="72" name="Picture 71"/>
          <p:cNvPicPr>
            <a:picLocks noChangeAspect="1"/>
          </p:cNvPicPr>
          <p:nvPr/>
        </p:nvPicPr>
        <p:blipFill>
          <a:blip r:embed="rId9"/>
          <a:stretch>
            <a:fillRect/>
          </a:stretch>
        </p:blipFill>
        <p:spPr>
          <a:xfrm>
            <a:off x="609600" y="955430"/>
            <a:ext cx="1981200" cy="1787770"/>
          </a:xfrm>
          <a:prstGeom prst="rect">
            <a:avLst/>
          </a:prstGeom>
        </p:spPr>
      </p:pic>
    </p:spTree>
    <p:extLst>
      <p:ext uri="{BB962C8B-B14F-4D97-AF65-F5344CB8AC3E}">
        <p14:creationId xmlns:p14="http://schemas.microsoft.com/office/powerpoint/2010/main" val="1575675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4951102" y="961292"/>
            <a:ext cx="3563516" cy="1781908"/>
            <a:chOff x="4818484" y="961292"/>
            <a:chExt cx="4020716" cy="2133600"/>
          </a:xfrm>
        </p:grpSpPr>
        <p:sp>
          <p:nvSpPr>
            <p:cNvPr id="36" name="Rectangle 35"/>
            <p:cNvSpPr/>
            <p:nvPr/>
          </p:nvSpPr>
          <p:spPr>
            <a:xfrm>
              <a:off x="4818484" y="961292"/>
              <a:ext cx="4020716" cy="213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pic>
          <p:nvPicPr>
            <p:cNvPr id="37" name="Picture 36"/>
            <p:cNvPicPr>
              <a:picLocks noChangeAspect="1"/>
            </p:cNvPicPr>
            <p:nvPr/>
          </p:nvPicPr>
          <p:blipFill>
            <a:blip r:embed="rId3">
              <a:extLst>
                <a:ext uri="{BEBA8EAE-BF5A-486C-A8C5-ECC9F3942E4B}">
                  <a14:imgProps xmlns:a14="http://schemas.microsoft.com/office/drawing/2010/main">
                    <a14:imgLayer r:embed="rId4">
                      <a14:imgEffect>
                        <a14:brightnessContrast bright="-50000"/>
                      </a14:imgEffect>
                    </a14:imgLayer>
                  </a14:imgProps>
                </a:ext>
              </a:extLst>
            </a:blip>
            <a:stretch>
              <a:fillRect/>
            </a:stretch>
          </p:blipFill>
          <p:spPr>
            <a:xfrm>
              <a:off x="4880796" y="1057056"/>
              <a:ext cx="3903855" cy="1977876"/>
            </a:xfrm>
            <a:prstGeom prst="rect">
              <a:avLst/>
            </a:prstGeom>
          </p:spPr>
        </p:pic>
      </p:grpSp>
      <p:grpSp>
        <p:nvGrpSpPr>
          <p:cNvPr id="39" name="Group 38"/>
          <p:cNvGrpSpPr/>
          <p:nvPr/>
        </p:nvGrpSpPr>
        <p:grpSpPr>
          <a:xfrm>
            <a:off x="2885615" y="955430"/>
            <a:ext cx="1819003" cy="1787770"/>
            <a:chOff x="3141785" y="2344616"/>
            <a:chExt cx="2415584" cy="2108654"/>
          </a:xfrm>
        </p:grpSpPr>
        <p:sp>
          <p:nvSpPr>
            <p:cNvPr id="40" name="Rectangle 39"/>
            <p:cNvSpPr/>
            <p:nvPr/>
          </p:nvSpPr>
          <p:spPr>
            <a:xfrm>
              <a:off x="3141785" y="2344616"/>
              <a:ext cx="2415584" cy="21086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pic>
          <p:nvPicPr>
            <p:cNvPr id="41" name="Picture 40"/>
            <p:cNvPicPr>
              <a:picLocks noChangeAspect="1"/>
            </p:cNvPicPr>
            <p:nvPr/>
          </p:nvPicPr>
          <p:blipFill>
            <a:blip r:embed="rId5">
              <a:extLst>
                <a:ext uri="{BEBA8EAE-BF5A-486C-A8C5-ECC9F3942E4B}">
                  <a14:imgProps xmlns:a14="http://schemas.microsoft.com/office/drawing/2010/main">
                    <a14:imgLayer r:embed="rId6">
                      <a14:imgEffect>
                        <a14:brightnessContrast bright="-50000"/>
                      </a14:imgEffect>
                    </a14:imgLayer>
                  </a14:imgProps>
                </a:ext>
              </a:extLst>
            </a:blip>
            <a:stretch>
              <a:fillRect/>
            </a:stretch>
          </p:blipFill>
          <p:spPr>
            <a:xfrm>
              <a:off x="3200023" y="2416935"/>
              <a:ext cx="2287008" cy="1977876"/>
            </a:xfrm>
            <a:prstGeom prst="rect">
              <a:avLst/>
            </a:prstGeom>
          </p:spPr>
        </p:pic>
      </p:grpSp>
      <p:grpSp>
        <p:nvGrpSpPr>
          <p:cNvPr id="43" name="Group 42"/>
          <p:cNvGrpSpPr/>
          <p:nvPr/>
        </p:nvGrpSpPr>
        <p:grpSpPr>
          <a:xfrm>
            <a:off x="4951102" y="961292"/>
            <a:ext cx="3563516" cy="1781908"/>
            <a:chOff x="4818484" y="961292"/>
            <a:chExt cx="4020716" cy="2133600"/>
          </a:xfrm>
        </p:grpSpPr>
        <p:sp>
          <p:nvSpPr>
            <p:cNvPr id="44" name="Rectangle 43"/>
            <p:cNvSpPr/>
            <p:nvPr/>
          </p:nvSpPr>
          <p:spPr>
            <a:xfrm>
              <a:off x="4818484" y="961292"/>
              <a:ext cx="4020716" cy="213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pic>
          <p:nvPicPr>
            <p:cNvPr id="45" name="Picture 44"/>
            <p:cNvPicPr>
              <a:picLocks noChangeAspect="1"/>
            </p:cNvPicPr>
            <p:nvPr/>
          </p:nvPicPr>
          <p:blipFill>
            <a:blip r:embed="rId7"/>
            <a:stretch>
              <a:fillRect/>
            </a:stretch>
          </p:blipFill>
          <p:spPr>
            <a:xfrm>
              <a:off x="4880796" y="1057056"/>
              <a:ext cx="3903855" cy="1977876"/>
            </a:xfrm>
            <a:prstGeom prst="rect">
              <a:avLst/>
            </a:prstGeom>
          </p:spPr>
        </p:pic>
      </p:grpSp>
      <p:grpSp>
        <p:nvGrpSpPr>
          <p:cNvPr id="46" name="Group 45"/>
          <p:cNvGrpSpPr/>
          <p:nvPr/>
        </p:nvGrpSpPr>
        <p:grpSpPr>
          <a:xfrm>
            <a:off x="2885615" y="955430"/>
            <a:ext cx="1819003" cy="1787770"/>
            <a:chOff x="3141785" y="2344616"/>
            <a:chExt cx="2415584" cy="2108654"/>
          </a:xfrm>
        </p:grpSpPr>
        <p:sp>
          <p:nvSpPr>
            <p:cNvPr id="47" name="Rectangle 46"/>
            <p:cNvSpPr/>
            <p:nvPr/>
          </p:nvSpPr>
          <p:spPr>
            <a:xfrm>
              <a:off x="3141785" y="2344616"/>
              <a:ext cx="2415584" cy="21086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pic>
          <p:nvPicPr>
            <p:cNvPr id="48" name="Picture 47"/>
            <p:cNvPicPr>
              <a:picLocks noChangeAspect="1"/>
            </p:cNvPicPr>
            <p:nvPr/>
          </p:nvPicPr>
          <p:blipFill>
            <a:blip r:embed="rId8"/>
            <a:stretch>
              <a:fillRect/>
            </a:stretch>
          </p:blipFill>
          <p:spPr>
            <a:xfrm>
              <a:off x="3200023" y="2416935"/>
              <a:ext cx="2287008" cy="1977876"/>
            </a:xfrm>
            <a:prstGeom prst="rect">
              <a:avLst/>
            </a:prstGeom>
          </p:spPr>
        </p:pic>
      </p:grpSp>
      <p:sp>
        <p:nvSpPr>
          <p:cNvPr id="20" name="Rectangle 19"/>
          <p:cNvSpPr/>
          <p:nvPr/>
        </p:nvSpPr>
        <p:spPr>
          <a:xfrm>
            <a:off x="639911" y="3352800"/>
            <a:ext cx="807889" cy="807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CPU</a:t>
            </a:r>
            <a:endParaRPr lang="en-US" sz="4950" b="1" dirty="0"/>
          </a:p>
        </p:txBody>
      </p:sp>
      <p:sp>
        <p:nvSpPr>
          <p:cNvPr id="21" name="Rectangle 20"/>
          <p:cNvSpPr/>
          <p:nvPr/>
        </p:nvSpPr>
        <p:spPr>
          <a:xfrm>
            <a:off x="1552682" y="348615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 name="Rectangle 21"/>
          <p:cNvSpPr/>
          <p:nvPr/>
        </p:nvSpPr>
        <p:spPr>
          <a:xfrm>
            <a:off x="1759573" y="3486150"/>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 name="Rectangle 22"/>
          <p:cNvSpPr/>
          <p:nvPr/>
        </p:nvSpPr>
        <p:spPr>
          <a:xfrm>
            <a:off x="1966464" y="3486153"/>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 name="Rectangle 23"/>
          <p:cNvSpPr/>
          <p:nvPr/>
        </p:nvSpPr>
        <p:spPr>
          <a:xfrm>
            <a:off x="2173355" y="3486152"/>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5" name="Rectangle 24"/>
          <p:cNvSpPr/>
          <p:nvPr/>
        </p:nvSpPr>
        <p:spPr>
          <a:xfrm>
            <a:off x="2380246" y="3486151"/>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6" name="Rectangle 25"/>
          <p:cNvSpPr/>
          <p:nvPr/>
        </p:nvSpPr>
        <p:spPr>
          <a:xfrm>
            <a:off x="2587137" y="3486150"/>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7" name="Rectangle 26"/>
          <p:cNvSpPr/>
          <p:nvPr/>
        </p:nvSpPr>
        <p:spPr>
          <a:xfrm>
            <a:off x="2794028" y="3486153"/>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8" name="Rectangle 27"/>
          <p:cNvSpPr/>
          <p:nvPr/>
        </p:nvSpPr>
        <p:spPr>
          <a:xfrm>
            <a:off x="3000919" y="3486152"/>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9" name="Rectangle 28"/>
          <p:cNvSpPr/>
          <p:nvPr/>
        </p:nvSpPr>
        <p:spPr>
          <a:xfrm>
            <a:off x="3207810" y="3486151"/>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0" name="Rectangle 29"/>
          <p:cNvSpPr/>
          <p:nvPr/>
        </p:nvSpPr>
        <p:spPr>
          <a:xfrm>
            <a:off x="3414701" y="3486150"/>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0" name="Up Arrow 59"/>
          <p:cNvSpPr/>
          <p:nvPr/>
        </p:nvSpPr>
        <p:spPr>
          <a:xfrm>
            <a:off x="1516521" y="4125788"/>
            <a:ext cx="255494" cy="509867"/>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1" name="Rectangle 60"/>
          <p:cNvSpPr/>
          <p:nvPr/>
        </p:nvSpPr>
        <p:spPr>
          <a:xfrm>
            <a:off x="639911" y="4625253"/>
            <a:ext cx="807889" cy="807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CPU</a:t>
            </a:r>
            <a:endParaRPr lang="en-US" sz="4000" b="1" dirty="0"/>
          </a:p>
        </p:txBody>
      </p:sp>
      <p:sp>
        <p:nvSpPr>
          <p:cNvPr id="62" name="Rectangle 61"/>
          <p:cNvSpPr/>
          <p:nvPr/>
        </p:nvSpPr>
        <p:spPr>
          <a:xfrm>
            <a:off x="1552682" y="4857750"/>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3" name="Rectangle 62"/>
          <p:cNvSpPr/>
          <p:nvPr/>
        </p:nvSpPr>
        <p:spPr>
          <a:xfrm>
            <a:off x="1759573" y="4857749"/>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4" name="Rectangle 63"/>
          <p:cNvSpPr/>
          <p:nvPr/>
        </p:nvSpPr>
        <p:spPr>
          <a:xfrm>
            <a:off x="1966464" y="4857752"/>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5" name="Rectangle 64"/>
          <p:cNvSpPr/>
          <p:nvPr/>
        </p:nvSpPr>
        <p:spPr>
          <a:xfrm>
            <a:off x="2173355" y="4857751"/>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6" name="Rectangle 65"/>
          <p:cNvSpPr/>
          <p:nvPr/>
        </p:nvSpPr>
        <p:spPr>
          <a:xfrm>
            <a:off x="2380246" y="4857750"/>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7" name="Rectangle 66"/>
          <p:cNvSpPr/>
          <p:nvPr/>
        </p:nvSpPr>
        <p:spPr>
          <a:xfrm>
            <a:off x="2587137" y="4857749"/>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8" name="Rectangle 67"/>
          <p:cNvSpPr/>
          <p:nvPr/>
        </p:nvSpPr>
        <p:spPr>
          <a:xfrm>
            <a:off x="2794028" y="4857752"/>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9" name="Rectangle 68"/>
          <p:cNvSpPr/>
          <p:nvPr/>
        </p:nvSpPr>
        <p:spPr>
          <a:xfrm>
            <a:off x="3000919" y="4857751"/>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0" name="Rectangle 69"/>
          <p:cNvSpPr/>
          <p:nvPr/>
        </p:nvSpPr>
        <p:spPr>
          <a:xfrm>
            <a:off x="3207810" y="4857750"/>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1" name="Rectangle 70"/>
          <p:cNvSpPr/>
          <p:nvPr/>
        </p:nvSpPr>
        <p:spPr>
          <a:xfrm>
            <a:off x="3414701" y="4857749"/>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6" name="Up Arrow 85"/>
          <p:cNvSpPr/>
          <p:nvPr/>
        </p:nvSpPr>
        <p:spPr>
          <a:xfrm>
            <a:off x="1516521" y="5497387"/>
            <a:ext cx="255494" cy="509867"/>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7" name="Rectangle 86"/>
          <p:cNvSpPr/>
          <p:nvPr/>
        </p:nvSpPr>
        <p:spPr>
          <a:xfrm>
            <a:off x="3896729" y="3352800"/>
            <a:ext cx="807889" cy="807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CPU</a:t>
            </a:r>
            <a:endParaRPr lang="en-US" sz="4950" b="1" dirty="0"/>
          </a:p>
        </p:txBody>
      </p:sp>
      <p:sp>
        <p:nvSpPr>
          <p:cNvPr id="88" name="Rectangle 87"/>
          <p:cNvSpPr/>
          <p:nvPr/>
        </p:nvSpPr>
        <p:spPr>
          <a:xfrm>
            <a:off x="4809500" y="3486151"/>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9" name="Rectangle 88"/>
          <p:cNvSpPr/>
          <p:nvPr/>
        </p:nvSpPr>
        <p:spPr>
          <a:xfrm>
            <a:off x="5016391" y="3486150"/>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0" name="Rectangle 89"/>
          <p:cNvSpPr/>
          <p:nvPr/>
        </p:nvSpPr>
        <p:spPr>
          <a:xfrm>
            <a:off x="5223282" y="3486153"/>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1" name="Rectangle 90"/>
          <p:cNvSpPr/>
          <p:nvPr/>
        </p:nvSpPr>
        <p:spPr>
          <a:xfrm>
            <a:off x="5430173" y="3486152"/>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2" name="Rectangle 91"/>
          <p:cNvSpPr/>
          <p:nvPr/>
        </p:nvSpPr>
        <p:spPr>
          <a:xfrm>
            <a:off x="5637064" y="3486151"/>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3" name="Rectangle 92"/>
          <p:cNvSpPr/>
          <p:nvPr/>
        </p:nvSpPr>
        <p:spPr>
          <a:xfrm>
            <a:off x="5843955" y="3486150"/>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4" name="Rectangle 93"/>
          <p:cNvSpPr/>
          <p:nvPr/>
        </p:nvSpPr>
        <p:spPr>
          <a:xfrm>
            <a:off x="6050846" y="3486153"/>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5" name="Rectangle 94"/>
          <p:cNvSpPr/>
          <p:nvPr/>
        </p:nvSpPr>
        <p:spPr>
          <a:xfrm>
            <a:off x="6257737" y="3486152"/>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6" name="Rectangle 95"/>
          <p:cNvSpPr/>
          <p:nvPr/>
        </p:nvSpPr>
        <p:spPr>
          <a:xfrm>
            <a:off x="6464628" y="3486151"/>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7" name="Rectangle 96"/>
          <p:cNvSpPr/>
          <p:nvPr/>
        </p:nvSpPr>
        <p:spPr>
          <a:xfrm>
            <a:off x="6671519" y="3486150"/>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8" name="Up Arrow 97"/>
          <p:cNvSpPr/>
          <p:nvPr/>
        </p:nvSpPr>
        <p:spPr>
          <a:xfrm>
            <a:off x="4773339" y="4125788"/>
            <a:ext cx="255494" cy="509867"/>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9" name="Rectangle 98"/>
          <p:cNvSpPr/>
          <p:nvPr/>
        </p:nvSpPr>
        <p:spPr>
          <a:xfrm>
            <a:off x="3896729" y="4625253"/>
            <a:ext cx="807889" cy="807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CPU</a:t>
            </a:r>
            <a:endParaRPr lang="en-US" sz="4000" b="1" dirty="0"/>
          </a:p>
        </p:txBody>
      </p:sp>
      <p:sp>
        <p:nvSpPr>
          <p:cNvPr id="100" name="Rectangle 99"/>
          <p:cNvSpPr/>
          <p:nvPr/>
        </p:nvSpPr>
        <p:spPr>
          <a:xfrm>
            <a:off x="4809500" y="4857750"/>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1" name="Rectangle 100"/>
          <p:cNvSpPr/>
          <p:nvPr/>
        </p:nvSpPr>
        <p:spPr>
          <a:xfrm>
            <a:off x="5016391" y="4857749"/>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2" name="Rectangle 101"/>
          <p:cNvSpPr/>
          <p:nvPr/>
        </p:nvSpPr>
        <p:spPr>
          <a:xfrm>
            <a:off x="5223282" y="4857752"/>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3" name="Rectangle 102"/>
          <p:cNvSpPr/>
          <p:nvPr/>
        </p:nvSpPr>
        <p:spPr>
          <a:xfrm>
            <a:off x="5430173" y="4857751"/>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4" name="Rectangle 103"/>
          <p:cNvSpPr/>
          <p:nvPr/>
        </p:nvSpPr>
        <p:spPr>
          <a:xfrm>
            <a:off x="5637064" y="4857750"/>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5" name="Rectangle 104"/>
          <p:cNvSpPr/>
          <p:nvPr/>
        </p:nvSpPr>
        <p:spPr>
          <a:xfrm>
            <a:off x="5843955" y="4857749"/>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6" name="Rectangle 105"/>
          <p:cNvSpPr/>
          <p:nvPr/>
        </p:nvSpPr>
        <p:spPr>
          <a:xfrm>
            <a:off x="6050846" y="4857752"/>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7" name="Rectangle 106"/>
          <p:cNvSpPr/>
          <p:nvPr/>
        </p:nvSpPr>
        <p:spPr>
          <a:xfrm>
            <a:off x="6257737" y="4857751"/>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8" name="Rectangle 107"/>
          <p:cNvSpPr/>
          <p:nvPr/>
        </p:nvSpPr>
        <p:spPr>
          <a:xfrm>
            <a:off x="6464628" y="4857750"/>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9" name="Rectangle 108"/>
          <p:cNvSpPr/>
          <p:nvPr/>
        </p:nvSpPr>
        <p:spPr>
          <a:xfrm>
            <a:off x="6671519" y="4857749"/>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0" name="Up Arrow 109"/>
          <p:cNvSpPr/>
          <p:nvPr/>
        </p:nvSpPr>
        <p:spPr>
          <a:xfrm>
            <a:off x="4773339" y="5497387"/>
            <a:ext cx="255494" cy="509867"/>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72" name="Picture 71"/>
          <p:cNvPicPr>
            <a:picLocks noChangeAspect="1"/>
          </p:cNvPicPr>
          <p:nvPr/>
        </p:nvPicPr>
        <p:blipFill>
          <a:blip r:embed="rId9"/>
          <a:stretch>
            <a:fillRect/>
          </a:stretch>
        </p:blipFill>
        <p:spPr>
          <a:xfrm>
            <a:off x="609600" y="955430"/>
            <a:ext cx="1981200" cy="1787770"/>
          </a:xfrm>
          <a:prstGeom prst="rect">
            <a:avLst/>
          </a:prstGeom>
        </p:spPr>
      </p:pic>
    </p:spTree>
    <p:extLst>
      <p:ext uri="{BB962C8B-B14F-4D97-AF65-F5344CB8AC3E}">
        <p14:creationId xmlns:p14="http://schemas.microsoft.com/office/powerpoint/2010/main" val="1063780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86"/>
                                        </p:tgtEl>
                                        <p:attrNameLst>
                                          <p:attrName>style.visibility</p:attrName>
                                        </p:attrNameLst>
                                      </p:cBhvr>
                                      <p:to>
                                        <p:strVal val="visible"/>
                                      </p:to>
                                    </p:set>
                                    <p:animEffect transition="in" filter="fade">
                                      <p:cBhvr>
                                        <p:cTn id="10" dur="500"/>
                                        <p:tgtEl>
                                          <p:spTgt spid="86"/>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98"/>
                                        </p:tgtEl>
                                        <p:attrNameLst>
                                          <p:attrName>style.visibility</p:attrName>
                                        </p:attrNameLst>
                                      </p:cBhvr>
                                      <p:to>
                                        <p:strVal val="visible"/>
                                      </p:to>
                                    </p:set>
                                    <p:animEffect transition="in" filter="fade">
                                      <p:cBhvr>
                                        <p:cTn id="13" dur="500"/>
                                        <p:tgtEl>
                                          <p:spTgt spid="98"/>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110"/>
                                        </p:tgtEl>
                                        <p:attrNameLst>
                                          <p:attrName>style.visibility</p:attrName>
                                        </p:attrNameLst>
                                      </p:cBhvr>
                                      <p:to>
                                        <p:strVal val="visible"/>
                                      </p:to>
                                    </p:set>
                                    <p:animEffect transition="in" filter="fade">
                                      <p:cBhvr>
                                        <p:cTn id="16" dur="500"/>
                                        <p:tgtEl>
                                          <p:spTgt spid="110"/>
                                        </p:tgtEl>
                                      </p:cBhvr>
                                    </p:animEffect>
                                  </p:childTnLst>
                                </p:cTn>
                              </p:par>
                            </p:childTnLst>
                          </p:cTn>
                        </p:par>
                        <p:par>
                          <p:cTn id="17" fill="hold">
                            <p:stCondLst>
                              <p:cond delay="500"/>
                            </p:stCondLst>
                            <p:childTnLst>
                              <p:par>
                                <p:cTn id="18" presetID="42" presetClass="path" presetSubtype="0" accel="50000" decel="50000" fill="hold" grpId="0" nodeType="afterEffect">
                                  <p:stCondLst>
                                    <p:cond delay="0"/>
                                  </p:stCondLst>
                                  <p:childTnLst>
                                    <p:animMotion origin="layout" path="M 2.5E-6 2.59259E-6 L 0.19982 0.00301 " pathEditMode="relative" rAng="0" ptsTypes="AA">
                                      <p:cBhvr>
                                        <p:cTn id="19" dur="2000" fill="hold"/>
                                        <p:tgtEl>
                                          <p:spTgt spid="60"/>
                                        </p:tgtEl>
                                        <p:attrNameLst>
                                          <p:attrName>ppt_x</p:attrName>
                                          <p:attrName>ppt_y</p:attrName>
                                        </p:attrNameLst>
                                      </p:cBhvr>
                                      <p:rCtr x="9983" y="139"/>
                                    </p:animMotion>
                                  </p:childTnLst>
                                </p:cTn>
                              </p:par>
                              <p:par>
                                <p:cTn id="20" presetID="42" presetClass="path" presetSubtype="0" accel="50000" decel="50000" fill="hold" grpId="0" nodeType="withEffect">
                                  <p:stCondLst>
                                    <p:cond delay="0"/>
                                  </p:stCondLst>
                                  <p:childTnLst>
                                    <p:animMotion origin="layout" path="M 2.5E-6 2.59259E-6 L 0.19982 0.00301 " pathEditMode="relative" rAng="0" ptsTypes="AA">
                                      <p:cBhvr>
                                        <p:cTn id="21" dur="2000" fill="hold"/>
                                        <p:tgtEl>
                                          <p:spTgt spid="86"/>
                                        </p:tgtEl>
                                        <p:attrNameLst>
                                          <p:attrName>ppt_x</p:attrName>
                                          <p:attrName>ppt_y</p:attrName>
                                        </p:attrNameLst>
                                      </p:cBhvr>
                                      <p:rCtr x="9983" y="139"/>
                                    </p:animMotion>
                                  </p:childTnLst>
                                </p:cTn>
                              </p:par>
                              <p:par>
                                <p:cTn id="22" presetID="42" presetClass="path" presetSubtype="0" accel="50000" decel="50000" fill="hold" grpId="0" nodeType="withEffect">
                                  <p:stCondLst>
                                    <p:cond delay="0"/>
                                  </p:stCondLst>
                                  <p:childTnLst>
                                    <p:animMotion origin="layout" path="M 2.5E-6 2.59259E-6 L 0.19982 0.00301 " pathEditMode="relative" rAng="0" ptsTypes="AA">
                                      <p:cBhvr>
                                        <p:cTn id="23" dur="2000" fill="hold"/>
                                        <p:tgtEl>
                                          <p:spTgt spid="98"/>
                                        </p:tgtEl>
                                        <p:attrNameLst>
                                          <p:attrName>ppt_x</p:attrName>
                                          <p:attrName>ppt_y</p:attrName>
                                        </p:attrNameLst>
                                      </p:cBhvr>
                                      <p:rCtr x="9983" y="139"/>
                                    </p:animMotion>
                                  </p:childTnLst>
                                </p:cTn>
                              </p:par>
                              <p:par>
                                <p:cTn id="24" presetID="42" presetClass="path" presetSubtype="0" accel="50000" decel="50000" fill="hold" grpId="0" nodeType="withEffect">
                                  <p:stCondLst>
                                    <p:cond delay="0"/>
                                  </p:stCondLst>
                                  <p:childTnLst>
                                    <p:animMotion origin="layout" path="M 2.5E-6 2.59259E-6 L 0.19982 0.00301 " pathEditMode="relative" rAng="0" ptsTypes="AA">
                                      <p:cBhvr>
                                        <p:cTn id="25" dur="2000" fill="hold"/>
                                        <p:tgtEl>
                                          <p:spTgt spid="110"/>
                                        </p:tgtEl>
                                        <p:attrNameLst>
                                          <p:attrName>ppt_x</p:attrName>
                                          <p:attrName>ppt_y</p:attrName>
                                        </p:attrNameLst>
                                      </p:cBhvr>
                                      <p:rCtr x="9983" y="1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P spid="86" grpId="0" animBg="1"/>
      <p:bldP spid="86" grpId="1" animBg="1"/>
      <p:bldP spid="98" grpId="0" animBg="1"/>
      <p:bldP spid="98" grpId="1" animBg="1"/>
      <p:bldP spid="110" grpId="0" animBg="1"/>
      <p:bldP spid="110"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75000"/>
                    <a:lumOff val="25000"/>
                  </a:schemeClr>
                </a:solidFill>
              </a:rPr>
              <a:t>Thread</a:t>
            </a:r>
          </a:p>
        </p:txBody>
      </p:sp>
      <p:sp>
        <p:nvSpPr>
          <p:cNvPr id="3" name="Text Placeholder 2"/>
          <p:cNvSpPr>
            <a:spLocks noGrp="1"/>
          </p:cNvSpPr>
          <p:nvPr>
            <p:ph type="body" idx="1"/>
          </p:nvPr>
        </p:nvSpPr>
        <p:spPr/>
        <p:txBody>
          <a:bodyPr/>
          <a:lstStyle/>
          <a:p>
            <a:r>
              <a:rPr lang="en-US" dirty="0"/>
              <a:t>A single sequence of instructions to execute</a:t>
            </a:r>
          </a:p>
        </p:txBody>
      </p:sp>
    </p:spTree>
    <p:extLst>
      <p:ext uri="{BB962C8B-B14F-4D97-AF65-F5344CB8AC3E}">
        <p14:creationId xmlns:p14="http://schemas.microsoft.com/office/powerpoint/2010/main" val="57199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1901018"/>
            <a:ext cx="4572000" cy="3055965"/>
          </a:xfrm>
          <a:prstGeom prst="rect">
            <a:avLst/>
          </a:prstGeom>
        </p:spPr>
        <p:txBody>
          <a:bodyPr>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void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linear_execution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x = 10;</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cout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x &lt;&lt;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endl</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x *= 2;</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cout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x &lt;&lt;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endl</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37021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lumMod val="75000"/>
                    <a:lumOff val="25000"/>
                  </a:schemeClr>
                </a:solidFill>
              </a:rPr>
              <a:t>Overview</a:t>
            </a:r>
          </a:p>
        </p:txBody>
      </p:sp>
      <p:sp>
        <p:nvSpPr>
          <p:cNvPr id="3" name="Content Placeholder 2"/>
          <p:cNvSpPr>
            <a:spLocks noGrp="1"/>
          </p:cNvSpPr>
          <p:nvPr>
            <p:ph idx="1"/>
          </p:nvPr>
        </p:nvSpPr>
        <p:spPr/>
        <p:txBody>
          <a:bodyPr>
            <a:noAutofit/>
          </a:bodyPr>
          <a:lstStyle/>
          <a:p>
            <a:pPr>
              <a:spcBef>
                <a:spcPts val="900"/>
              </a:spcBef>
            </a:pPr>
            <a:r>
              <a:rPr lang="en-US" dirty="0">
                <a:solidFill>
                  <a:schemeClr val="tx1">
                    <a:lumMod val="75000"/>
                    <a:lumOff val="25000"/>
                  </a:schemeClr>
                </a:solidFill>
              </a:rPr>
              <a:t>Concurrency</a:t>
            </a:r>
          </a:p>
          <a:p>
            <a:pPr>
              <a:spcBef>
                <a:spcPts val="900"/>
              </a:spcBef>
            </a:pPr>
            <a:r>
              <a:rPr lang="en-US" dirty="0">
                <a:solidFill>
                  <a:schemeClr val="tx1">
                    <a:lumMod val="75000"/>
                    <a:lumOff val="25000"/>
                  </a:schemeClr>
                </a:solidFill>
              </a:rPr>
              <a:t>Processes</a:t>
            </a:r>
          </a:p>
          <a:p>
            <a:pPr lvl="1">
              <a:spcBef>
                <a:spcPts val="900"/>
              </a:spcBef>
            </a:pPr>
            <a:r>
              <a:rPr lang="en-US" dirty="0">
                <a:solidFill>
                  <a:schemeClr val="tx1">
                    <a:lumMod val="75000"/>
                    <a:lumOff val="25000"/>
                  </a:schemeClr>
                </a:solidFill>
              </a:rPr>
              <a:t>Single and Multi Threaded</a:t>
            </a:r>
          </a:p>
          <a:p>
            <a:pPr>
              <a:spcBef>
                <a:spcPts val="900"/>
              </a:spcBef>
            </a:pPr>
            <a:r>
              <a:rPr lang="en-US" dirty="0">
                <a:solidFill>
                  <a:schemeClr val="tx1">
                    <a:lumMod val="75000"/>
                    <a:lumOff val="25000"/>
                  </a:schemeClr>
                </a:solidFill>
              </a:rPr>
              <a:t>Threads</a:t>
            </a:r>
          </a:p>
          <a:p>
            <a:pPr>
              <a:spcBef>
                <a:spcPts val="900"/>
              </a:spcBef>
            </a:pPr>
            <a:r>
              <a:rPr lang="en-US" dirty="0">
                <a:solidFill>
                  <a:schemeClr val="tx1">
                    <a:lumMod val="75000"/>
                    <a:lumOff val="25000"/>
                  </a:schemeClr>
                </a:solidFill>
              </a:rPr>
              <a:t>Scheduling</a:t>
            </a:r>
          </a:p>
          <a:p>
            <a:pPr lvl="1">
              <a:spcBef>
                <a:spcPts val="900"/>
              </a:spcBef>
            </a:pPr>
            <a:r>
              <a:rPr lang="en-US" dirty="0">
                <a:solidFill>
                  <a:schemeClr val="tx1">
                    <a:lumMod val="75000"/>
                    <a:lumOff val="25000"/>
                  </a:schemeClr>
                </a:solidFill>
              </a:rPr>
              <a:t>Cooperative and Preemptive</a:t>
            </a:r>
          </a:p>
          <a:p>
            <a:pPr lvl="1">
              <a:spcBef>
                <a:spcPts val="900"/>
              </a:spcBef>
            </a:pPr>
            <a:r>
              <a:rPr lang="en-US" dirty="0">
                <a:solidFill>
                  <a:schemeClr val="tx1">
                    <a:lumMod val="75000"/>
                    <a:lumOff val="25000"/>
                  </a:schemeClr>
                </a:solidFill>
              </a:rPr>
              <a:t>Managed by Operating Systems</a:t>
            </a:r>
          </a:p>
        </p:txBody>
      </p:sp>
    </p:spTree>
    <p:extLst>
      <p:ext uri="{BB962C8B-B14F-4D97-AF65-F5344CB8AC3E}">
        <p14:creationId xmlns:p14="http://schemas.microsoft.com/office/powerpoint/2010/main" val="12146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143000"/>
            <a:ext cx="1365739" cy="13657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CPU</a:t>
            </a:r>
            <a:endParaRPr lang="en-US" sz="4950" b="1" dirty="0"/>
          </a:p>
        </p:txBody>
      </p:sp>
      <p:grpSp>
        <p:nvGrpSpPr>
          <p:cNvPr id="5" name="Group 4"/>
          <p:cNvGrpSpPr/>
          <p:nvPr/>
        </p:nvGrpSpPr>
        <p:grpSpPr>
          <a:xfrm>
            <a:off x="2647952" y="1535356"/>
            <a:ext cx="4941668" cy="581026"/>
            <a:chOff x="2454520" y="3176586"/>
            <a:chExt cx="4941668" cy="581026"/>
          </a:xfrm>
        </p:grpSpPr>
        <p:sp>
          <p:nvSpPr>
            <p:cNvPr id="6" name="Rectangle 5"/>
            <p:cNvSpPr/>
            <p:nvPr/>
          </p:nvSpPr>
          <p:spPr>
            <a:xfrm>
              <a:off x="2454520"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 name="Rectangle 6"/>
            <p:cNvSpPr/>
            <p:nvPr/>
          </p:nvSpPr>
          <p:spPr>
            <a:xfrm>
              <a:off x="2661411"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 name="Rectangle 7"/>
            <p:cNvSpPr/>
            <p:nvPr/>
          </p:nvSpPr>
          <p:spPr>
            <a:xfrm>
              <a:off x="2868302"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 name="Rectangle 8"/>
            <p:cNvSpPr/>
            <p:nvPr/>
          </p:nvSpPr>
          <p:spPr>
            <a:xfrm>
              <a:off x="3075193"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 name="Rectangle 9"/>
            <p:cNvSpPr/>
            <p:nvPr/>
          </p:nvSpPr>
          <p:spPr>
            <a:xfrm>
              <a:off x="3282084"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 name="Rectangle 10"/>
            <p:cNvSpPr/>
            <p:nvPr/>
          </p:nvSpPr>
          <p:spPr>
            <a:xfrm>
              <a:off x="3488975"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 name="Rectangle 11"/>
            <p:cNvSpPr/>
            <p:nvPr/>
          </p:nvSpPr>
          <p:spPr>
            <a:xfrm>
              <a:off x="3695866"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3" name="Rectangle 12"/>
            <p:cNvSpPr/>
            <p:nvPr/>
          </p:nvSpPr>
          <p:spPr>
            <a:xfrm>
              <a:off x="3902757"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4" name="Rectangle 13"/>
            <p:cNvSpPr/>
            <p:nvPr/>
          </p:nvSpPr>
          <p:spPr>
            <a:xfrm>
              <a:off x="4109648"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5" name="Rectangle 14"/>
            <p:cNvSpPr/>
            <p:nvPr/>
          </p:nvSpPr>
          <p:spPr>
            <a:xfrm>
              <a:off x="4316539"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6" name="Rectangle 15"/>
            <p:cNvSpPr/>
            <p:nvPr/>
          </p:nvSpPr>
          <p:spPr>
            <a:xfrm>
              <a:off x="4523430"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7" name="Rectangle 16"/>
            <p:cNvSpPr/>
            <p:nvPr/>
          </p:nvSpPr>
          <p:spPr>
            <a:xfrm>
              <a:off x="4730321"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8" name="Rectangle 17"/>
            <p:cNvSpPr/>
            <p:nvPr/>
          </p:nvSpPr>
          <p:spPr>
            <a:xfrm>
              <a:off x="4937212"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9" name="Rectangle 18"/>
            <p:cNvSpPr/>
            <p:nvPr/>
          </p:nvSpPr>
          <p:spPr>
            <a:xfrm>
              <a:off x="5144103"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0" name="Rectangle 19"/>
            <p:cNvSpPr/>
            <p:nvPr/>
          </p:nvSpPr>
          <p:spPr>
            <a:xfrm>
              <a:off x="5350994"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1" name="Rectangle 20"/>
            <p:cNvSpPr/>
            <p:nvPr/>
          </p:nvSpPr>
          <p:spPr>
            <a:xfrm>
              <a:off x="5557885"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 name="Rectangle 21"/>
            <p:cNvSpPr/>
            <p:nvPr/>
          </p:nvSpPr>
          <p:spPr>
            <a:xfrm>
              <a:off x="5764776"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 name="Rectangle 22"/>
            <p:cNvSpPr/>
            <p:nvPr/>
          </p:nvSpPr>
          <p:spPr>
            <a:xfrm>
              <a:off x="5971667"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 name="Rectangle 23"/>
            <p:cNvSpPr/>
            <p:nvPr/>
          </p:nvSpPr>
          <p:spPr>
            <a:xfrm>
              <a:off x="6178558"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5" name="Rectangle 24"/>
            <p:cNvSpPr/>
            <p:nvPr/>
          </p:nvSpPr>
          <p:spPr>
            <a:xfrm>
              <a:off x="6385449"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6" name="Rectangle 25"/>
            <p:cNvSpPr/>
            <p:nvPr/>
          </p:nvSpPr>
          <p:spPr>
            <a:xfrm>
              <a:off x="6592340"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7" name="Rectangle 26"/>
            <p:cNvSpPr/>
            <p:nvPr/>
          </p:nvSpPr>
          <p:spPr>
            <a:xfrm>
              <a:off x="6799231"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8" name="Rectangle 27"/>
            <p:cNvSpPr/>
            <p:nvPr/>
          </p:nvSpPr>
          <p:spPr>
            <a:xfrm>
              <a:off x="7006122"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9" name="Rectangle 28"/>
            <p:cNvSpPr/>
            <p:nvPr/>
          </p:nvSpPr>
          <p:spPr>
            <a:xfrm>
              <a:off x="7213015"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grpSp>
      <p:sp>
        <p:nvSpPr>
          <p:cNvPr id="31" name="Content Placeholder 2"/>
          <p:cNvSpPr txBox="1">
            <a:spLocks/>
          </p:cNvSpPr>
          <p:nvPr/>
        </p:nvSpPr>
        <p:spPr>
          <a:xfrm>
            <a:off x="2647952" y="844062"/>
            <a:ext cx="4941668" cy="53917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dirty="0">
                <a:solidFill>
                  <a:schemeClr val="tx1">
                    <a:lumMod val="75000"/>
                    <a:lumOff val="25000"/>
                  </a:schemeClr>
                </a:solidFill>
              </a:rPr>
              <a:t>Single Threaded</a:t>
            </a:r>
          </a:p>
        </p:txBody>
      </p:sp>
      <p:sp>
        <p:nvSpPr>
          <p:cNvPr id="32" name="Rectangle 31"/>
          <p:cNvSpPr/>
          <p:nvPr/>
        </p:nvSpPr>
        <p:spPr>
          <a:xfrm>
            <a:off x="781050" y="3276600"/>
            <a:ext cx="1365739" cy="13657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CPU</a:t>
            </a:r>
            <a:endParaRPr lang="en-US" sz="4950" b="1" dirty="0"/>
          </a:p>
        </p:txBody>
      </p:sp>
      <p:sp>
        <p:nvSpPr>
          <p:cNvPr id="58" name="Content Placeholder 2"/>
          <p:cNvSpPr txBox="1">
            <a:spLocks/>
          </p:cNvSpPr>
          <p:nvPr/>
        </p:nvSpPr>
        <p:spPr>
          <a:xfrm>
            <a:off x="2667002" y="2977662"/>
            <a:ext cx="4941668" cy="53917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dirty="0">
                <a:solidFill>
                  <a:schemeClr val="tx1">
                    <a:lumMod val="75000"/>
                    <a:lumOff val="25000"/>
                  </a:schemeClr>
                </a:solidFill>
              </a:rPr>
              <a:t>Multi Threaded</a:t>
            </a:r>
          </a:p>
        </p:txBody>
      </p:sp>
      <p:grpSp>
        <p:nvGrpSpPr>
          <p:cNvPr id="109" name="Group 108"/>
          <p:cNvGrpSpPr/>
          <p:nvPr/>
        </p:nvGrpSpPr>
        <p:grpSpPr>
          <a:xfrm>
            <a:off x="2667002" y="3668956"/>
            <a:ext cx="4941668" cy="650354"/>
            <a:chOff x="2667002" y="3668956"/>
            <a:chExt cx="4941668" cy="650354"/>
          </a:xfrm>
        </p:grpSpPr>
        <p:grpSp>
          <p:nvGrpSpPr>
            <p:cNvPr id="33" name="Group 32"/>
            <p:cNvGrpSpPr/>
            <p:nvPr/>
          </p:nvGrpSpPr>
          <p:grpSpPr>
            <a:xfrm>
              <a:off x="2667002" y="3668956"/>
              <a:ext cx="4941668" cy="293444"/>
              <a:chOff x="2454520" y="3176586"/>
              <a:chExt cx="4941668" cy="581026"/>
            </a:xfrm>
          </p:grpSpPr>
          <p:sp>
            <p:nvSpPr>
              <p:cNvPr id="34" name="Rectangle 33"/>
              <p:cNvSpPr/>
              <p:nvPr/>
            </p:nvSpPr>
            <p:spPr>
              <a:xfrm>
                <a:off x="2454520"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5" name="Rectangle 34"/>
              <p:cNvSpPr/>
              <p:nvPr/>
            </p:nvSpPr>
            <p:spPr>
              <a:xfrm>
                <a:off x="2661411"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6" name="Rectangle 35"/>
              <p:cNvSpPr/>
              <p:nvPr/>
            </p:nvSpPr>
            <p:spPr>
              <a:xfrm>
                <a:off x="2868302"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7" name="Rectangle 36"/>
              <p:cNvSpPr/>
              <p:nvPr/>
            </p:nvSpPr>
            <p:spPr>
              <a:xfrm>
                <a:off x="3075193"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8" name="Rectangle 37"/>
              <p:cNvSpPr/>
              <p:nvPr/>
            </p:nvSpPr>
            <p:spPr>
              <a:xfrm>
                <a:off x="3282084"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9" name="Rectangle 38"/>
              <p:cNvSpPr/>
              <p:nvPr/>
            </p:nvSpPr>
            <p:spPr>
              <a:xfrm>
                <a:off x="3488975"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0" name="Rectangle 39"/>
              <p:cNvSpPr/>
              <p:nvPr/>
            </p:nvSpPr>
            <p:spPr>
              <a:xfrm>
                <a:off x="3695866"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1" name="Rectangle 40"/>
              <p:cNvSpPr/>
              <p:nvPr/>
            </p:nvSpPr>
            <p:spPr>
              <a:xfrm>
                <a:off x="3902757"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2" name="Rectangle 41"/>
              <p:cNvSpPr/>
              <p:nvPr/>
            </p:nvSpPr>
            <p:spPr>
              <a:xfrm>
                <a:off x="4109648"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3" name="Rectangle 42"/>
              <p:cNvSpPr/>
              <p:nvPr/>
            </p:nvSpPr>
            <p:spPr>
              <a:xfrm>
                <a:off x="4316539"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4" name="Rectangle 43"/>
              <p:cNvSpPr/>
              <p:nvPr/>
            </p:nvSpPr>
            <p:spPr>
              <a:xfrm>
                <a:off x="4523430"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5" name="Rectangle 44"/>
              <p:cNvSpPr/>
              <p:nvPr/>
            </p:nvSpPr>
            <p:spPr>
              <a:xfrm>
                <a:off x="4730321"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6" name="Rectangle 45"/>
              <p:cNvSpPr/>
              <p:nvPr/>
            </p:nvSpPr>
            <p:spPr>
              <a:xfrm>
                <a:off x="4937212"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7" name="Rectangle 46"/>
              <p:cNvSpPr/>
              <p:nvPr/>
            </p:nvSpPr>
            <p:spPr>
              <a:xfrm>
                <a:off x="5144103"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8" name="Rectangle 47"/>
              <p:cNvSpPr/>
              <p:nvPr/>
            </p:nvSpPr>
            <p:spPr>
              <a:xfrm>
                <a:off x="5350994"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9" name="Rectangle 48"/>
              <p:cNvSpPr/>
              <p:nvPr/>
            </p:nvSpPr>
            <p:spPr>
              <a:xfrm>
                <a:off x="5557885"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50" name="Rectangle 49"/>
              <p:cNvSpPr/>
              <p:nvPr/>
            </p:nvSpPr>
            <p:spPr>
              <a:xfrm>
                <a:off x="5764776"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51" name="Rectangle 50"/>
              <p:cNvSpPr/>
              <p:nvPr/>
            </p:nvSpPr>
            <p:spPr>
              <a:xfrm>
                <a:off x="5971667"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52" name="Rectangle 51"/>
              <p:cNvSpPr/>
              <p:nvPr/>
            </p:nvSpPr>
            <p:spPr>
              <a:xfrm>
                <a:off x="6178558"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53" name="Rectangle 52"/>
              <p:cNvSpPr/>
              <p:nvPr/>
            </p:nvSpPr>
            <p:spPr>
              <a:xfrm>
                <a:off x="6385449"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54" name="Rectangle 53"/>
              <p:cNvSpPr/>
              <p:nvPr/>
            </p:nvSpPr>
            <p:spPr>
              <a:xfrm>
                <a:off x="6592340"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55" name="Rectangle 54"/>
              <p:cNvSpPr/>
              <p:nvPr/>
            </p:nvSpPr>
            <p:spPr>
              <a:xfrm>
                <a:off x="6799231"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56" name="Rectangle 55"/>
              <p:cNvSpPr/>
              <p:nvPr/>
            </p:nvSpPr>
            <p:spPr>
              <a:xfrm>
                <a:off x="7006122"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57" name="Rectangle 56"/>
              <p:cNvSpPr/>
              <p:nvPr/>
            </p:nvSpPr>
            <p:spPr>
              <a:xfrm>
                <a:off x="7213015"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grpSp>
        <p:grpSp>
          <p:nvGrpSpPr>
            <p:cNvPr id="59" name="Group 58"/>
            <p:cNvGrpSpPr/>
            <p:nvPr/>
          </p:nvGrpSpPr>
          <p:grpSpPr>
            <a:xfrm>
              <a:off x="2667002" y="4025866"/>
              <a:ext cx="4941668" cy="293444"/>
              <a:chOff x="2454520" y="3176586"/>
              <a:chExt cx="4941668" cy="581026"/>
            </a:xfrm>
          </p:grpSpPr>
          <p:sp>
            <p:nvSpPr>
              <p:cNvPr id="60" name="Rectangle 59"/>
              <p:cNvSpPr/>
              <p:nvPr/>
            </p:nvSpPr>
            <p:spPr>
              <a:xfrm>
                <a:off x="2454520"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1" name="Rectangle 60"/>
              <p:cNvSpPr/>
              <p:nvPr/>
            </p:nvSpPr>
            <p:spPr>
              <a:xfrm>
                <a:off x="2661411"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2" name="Rectangle 61"/>
              <p:cNvSpPr/>
              <p:nvPr/>
            </p:nvSpPr>
            <p:spPr>
              <a:xfrm>
                <a:off x="2868302"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3" name="Rectangle 62"/>
              <p:cNvSpPr/>
              <p:nvPr/>
            </p:nvSpPr>
            <p:spPr>
              <a:xfrm>
                <a:off x="3075193"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4" name="Rectangle 63"/>
              <p:cNvSpPr/>
              <p:nvPr/>
            </p:nvSpPr>
            <p:spPr>
              <a:xfrm>
                <a:off x="3282084"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5" name="Rectangle 64"/>
              <p:cNvSpPr/>
              <p:nvPr/>
            </p:nvSpPr>
            <p:spPr>
              <a:xfrm>
                <a:off x="3488975"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6" name="Rectangle 65"/>
              <p:cNvSpPr/>
              <p:nvPr/>
            </p:nvSpPr>
            <p:spPr>
              <a:xfrm>
                <a:off x="3695866"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7" name="Rectangle 66"/>
              <p:cNvSpPr/>
              <p:nvPr/>
            </p:nvSpPr>
            <p:spPr>
              <a:xfrm>
                <a:off x="3902757"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8" name="Rectangle 67"/>
              <p:cNvSpPr/>
              <p:nvPr/>
            </p:nvSpPr>
            <p:spPr>
              <a:xfrm>
                <a:off x="4109648"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9" name="Rectangle 68"/>
              <p:cNvSpPr/>
              <p:nvPr/>
            </p:nvSpPr>
            <p:spPr>
              <a:xfrm>
                <a:off x="4316539"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0" name="Rectangle 69"/>
              <p:cNvSpPr/>
              <p:nvPr/>
            </p:nvSpPr>
            <p:spPr>
              <a:xfrm>
                <a:off x="4523430"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1" name="Rectangle 70"/>
              <p:cNvSpPr/>
              <p:nvPr/>
            </p:nvSpPr>
            <p:spPr>
              <a:xfrm>
                <a:off x="4730321"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2" name="Rectangle 71"/>
              <p:cNvSpPr/>
              <p:nvPr/>
            </p:nvSpPr>
            <p:spPr>
              <a:xfrm>
                <a:off x="4937212"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3" name="Rectangle 72"/>
              <p:cNvSpPr/>
              <p:nvPr/>
            </p:nvSpPr>
            <p:spPr>
              <a:xfrm>
                <a:off x="5144103"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4" name="Rectangle 73"/>
              <p:cNvSpPr/>
              <p:nvPr/>
            </p:nvSpPr>
            <p:spPr>
              <a:xfrm>
                <a:off x="5350994"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5" name="Rectangle 74"/>
              <p:cNvSpPr/>
              <p:nvPr/>
            </p:nvSpPr>
            <p:spPr>
              <a:xfrm>
                <a:off x="5557885"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6" name="Rectangle 75"/>
              <p:cNvSpPr/>
              <p:nvPr/>
            </p:nvSpPr>
            <p:spPr>
              <a:xfrm>
                <a:off x="5764776"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7" name="Rectangle 76"/>
              <p:cNvSpPr/>
              <p:nvPr/>
            </p:nvSpPr>
            <p:spPr>
              <a:xfrm>
                <a:off x="5971667"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8" name="Rectangle 77"/>
              <p:cNvSpPr/>
              <p:nvPr/>
            </p:nvSpPr>
            <p:spPr>
              <a:xfrm>
                <a:off x="6178558"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9" name="Rectangle 78"/>
              <p:cNvSpPr/>
              <p:nvPr/>
            </p:nvSpPr>
            <p:spPr>
              <a:xfrm>
                <a:off x="6385449"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0" name="Rectangle 79"/>
              <p:cNvSpPr/>
              <p:nvPr/>
            </p:nvSpPr>
            <p:spPr>
              <a:xfrm>
                <a:off x="6592340"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1" name="Rectangle 80"/>
              <p:cNvSpPr/>
              <p:nvPr/>
            </p:nvSpPr>
            <p:spPr>
              <a:xfrm>
                <a:off x="6799231"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2" name="Rectangle 81"/>
              <p:cNvSpPr/>
              <p:nvPr/>
            </p:nvSpPr>
            <p:spPr>
              <a:xfrm>
                <a:off x="7006122"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3" name="Rectangle 82"/>
              <p:cNvSpPr/>
              <p:nvPr/>
            </p:nvSpPr>
            <p:spPr>
              <a:xfrm>
                <a:off x="7213015"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grpSp>
      </p:grpSp>
    </p:spTree>
    <p:extLst>
      <p:ext uri="{BB962C8B-B14F-4D97-AF65-F5344CB8AC3E}">
        <p14:creationId xmlns:p14="http://schemas.microsoft.com/office/powerpoint/2010/main" val="415101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fade">
                                      <p:cBhvr>
                                        <p:cTn id="21" dur="500"/>
                                        <p:tgtEl>
                                          <p:spTgt spid="58"/>
                                        </p:tgtEl>
                                      </p:cBhvr>
                                    </p:animEffect>
                                  </p:childTnLst>
                                </p:cTn>
                              </p:par>
                              <p:par>
                                <p:cTn id="22" presetID="10" presetClass="entr" presetSubtype="0" fill="hold" nodeType="withEffect">
                                  <p:stCondLst>
                                    <p:cond delay="0"/>
                                  </p:stCondLst>
                                  <p:childTnLst>
                                    <p:set>
                                      <p:cBhvr>
                                        <p:cTn id="23" dur="1" fill="hold">
                                          <p:stCondLst>
                                            <p:cond delay="0"/>
                                          </p:stCondLst>
                                        </p:cTn>
                                        <p:tgtEl>
                                          <p:spTgt spid="109"/>
                                        </p:tgtEl>
                                        <p:attrNameLst>
                                          <p:attrName>style.visibility</p:attrName>
                                        </p:attrNameLst>
                                      </p:cBhvr>
                                      <p:to>
                                        <p:strVal val="visible"/>
                                      </p:to>
                                    </p:set>
                                    <p:animEffect transition="in" filter="fade">
                                      <p:cBhvr>
                                        <p:cTn id="24"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1" grpId="0"/>
      <p:bldP spid="32" grpId="0" animBg="1"/>
      <p:bldP spid="5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600200" y="961293"/>
            <a:ext cx="1047314" cy="943707"/>
            <a:chOff x="2408346" y="679937"/>
            <a:chExt cx="4828115" cy="3493477"/>
          </a:xfrm>
        </p:grpSpPr>
        <p:sp>
          <p:nvSpPr>
            <p:cNvPr id="7" name="Rectangle 6"/>
            <p:cNvSpPr/>
            <p:nvPr/>
          </p:nvSpPr>
          <p:spPr>
            <a:xfrm>
              <a:off x="2408346" y="679937"/>
              <a:ext cx="4828115" cy="34934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pic>
          <p:nvPicPr>
            <p:cNvPr id="8" name="Picture 7"/>
            <p:cNvPicPr>
              <a:picLocks noChangeAspect="1"/>
            </p:cNvPicPr>
            <p:nvPr/>
          </p:nvPicPr>
          <p:blipFill>
            <a:blip r:embed="rId3"/>
            <a:stretch>
              <a:fillRect/>
            </a:stretch>
          </p:blipFill>
          <p:spPr>
            <a:xfrm>
              <a:off x="2482349" y="836735"/>
              <a:ext cx="4667250" cy="3238500"/>
            </a:xfrm>
            <a:prstGeom prst="rect">
              <a:avLst/>
            </a:prstGeom>
          </p:spPr>
        </p:pic>
      </p:grpSp>
      <p:grpSp>
        <p:nvGrpSpPr>
          <p:cNvPr id="43" name="Group 42"/>
          <p:cNvGrpSpPr/>
          <p:nvPr/>
        </p:nvGrpSpPr>
        <p:grpSpPr>
          <a:xfrm>
            <a:off x="1600200" y="3505200"/>
            <a:ext cx="1047314" cy="533400"/>
            <a:chOff x="4818484" y="961292"/>
            <a:chExt cx="4020716" cy="2133600"/>
          </a:xfrm>
        </p:grpSpPr>
        <p:sp>
          <p:nvSpPr>
            <p:cNvPr id="44" name="Rectangle 43"/>
            <p:cNvSpPr/>
            <p:nvPr/>
          </p:nvSpPr>
          <p:spPr>
            <a:xfrm>
              <a:off x="4818484" y="961292"/>
              <a:ext cx="4020716" cy="213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pic>
          <p:nvPicPr>
            <p:cNvPr id="45" name="Picture 44"/>
            <p:cNvPicPr>
              <a:picLocks noChangeAspect="1"/>
            </p:cNvPicPr>
            <p:nvPr/>
          </p:nvPicPr>
          <p:blipFill>
            <a:blip r:embed="rId4"/>
            <a:stretch>
              <a:fillRect/>
            </a:stretch>
          </p:blipFill>
          <p:spPr>
            <a:xfrm>
              <a:off x="4880796" y="1057056"/>
              <a:ext cx="3903855" cy="1977876"/>
            </a:xfrm>
            <a:prstGeom prst="rect">
              <a:avLst/>
            </a:prstGeom>
          </p:spPr>
        </p:pic>
      </p:grpSp>
      <p:grpSp>
        <p:nvGrpSpPr>
          <p:cNvPr id="46" name="Group 45"/>
          <p:cNvGrpSpPr/>
          <p:nvPr/>
        </p:nvGrpSpPr>
        <p:grpSpPr>
          <a:xfrm>
            <a:off x="1600201" y="2209800"/>
            <a:ext cx="1047314" cy="914400"/>
            <a:chOff x="3141785" y="2344616"/>
            <a:chExt cx="2415584" cy="2108654"/>
          </a:xfrm>
        </p:grpSpPr>
        <p:sp>
          <p:nvSpPr>
            <p:cNvPr id="47" name="Rectangle 46"/>
            <p:cNvSpPr/>
            <p:nvPr/>
          </p:nvSpPr>
          <p:spPr>
            <a:xfrm>
              <a:off x="3141785" y="2344616"/>
              <a:ext cx="2415584" cy="21086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pic>
          <p:nvPicPr>
            <p:cNvPr id="48" name="Picture 47"/>
            <p:cNvPicPr>
              <a:picLocks noChangeAspect="1"/>
            </p:cNvPicPr>
            <p:nvPr/>
          </p:nvPicPr>
          <p:blipFill>
            <a:blip r:embed="rId5"/>
            <a:stretch>
              <a:fillRect/>
            </a:stretch>
          </p:blipFill>
          <p:spPr>
            <a:xfrm>
              <a:off x="3200023" y="2416935"/>
              <a:ext cx="2287008" cy="1977876"/>
            </a:xfrm>
            <a:prstGeom prst="rect">
              <a:avLst/>
            </a:prstGeom>
          </p:spPr>
        </p:pic>
      </p:grpSp>
      <p:grpSp>
        <p:nvGrpSpPr>
          <p:cNvPr id="10" name="Group 9"/>
          <p:cNvGrpSpPr/>
          <p:nvPr/>
        </p:nvGrpSpPr>
        <p:grpSpPr>
          <a:xfrm>
            <a:off x="2895600" y="3415359"/>
            <a:ext cx="4941668" cy="650354"/>
            <a:chOff x="2895600" y="3415359"/>
            <a:chExt cx="4941668" cy="650354"/>
          </a:xfrm>
        </p:grpSpPr>
        <p:sp>
          <p:nvSpPr>
            <p:cNvPr id="124" name="Rectangle 123"/>
            <p:cNvSpPr/>
            <p:nvPr/>
          </p:nvSpPr>
          <p:spPr>
            <a:xfrm>
              <a:off x="2895600" y="3415360"/>
              <a:ext cx="183173" cy="2934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5" name="Rectangle 124"/>
            <p:cNvSpPr/>
            <p:nvPr/>
          </p:nvSpPr>
          <p:spPr>
            <a:xfrm>
              <a:off x="3102491" y="3415359"/>
              <a:ext cx="183173" cy="2934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6" name="Rectangle 125"/>
            <p:cNvSpPr/>
            <p:nvPr/>
          </p:nvSpPr>
          <p:spPr>
            <a:xfrm>
              <a:off x="3309382" y="3415361"/>
              <a:ext cx="183173" cy="2934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7" name="Rectangle 126"/>
            <p:cNvSpPr/>
            <p:nvPr/>
          </p:nvSpPr>
          <p:spPr>
            <a:xfrm>
              <a:off x="3516273" y="3415360"/>
              <a:ext cx="183173" cy="2934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8" name="Rectangle 127"/>
            <p:cNvSpPr/>
            <p:nvPr/>
          </p:nvSpPr>
          <p:spPr>
            <a:xfrm>
              <a:off x="3723164" y="3415360"/>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9" name="Rectangle 128"/>
            <p:cNvSpPr/>
            <p:nvPr/>
          </p:nvSpPr>
          <p:spPr>
            <a:xfrm>
              <a:off x="3930055" y="3415359"/>
              <a:ext cx="183173" cy="2934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30" name="Rectangle 129"/>
            <p:cNvSpPr/>
            <p:nvPr/>
          </p:nvSpPr>
          <p:spPr>
            <a:xfrm>
              <a:off x="4136946" y="3415361"/>
              <a:ext cx="183173" cy="2934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31" name="Rectangle 130"/>
            <p:cNvSpPr/>
            <p:nvPr/>
          </p:nvSpPr>
          <p:spPr>
            <a:xfrm>
              <a:off x="4343837" y="3415360"/>
              <a:ext cx="183173" cy="2934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32" name="Rectangle 131"/>
            <p:cNvSpPr/>
            <p:nvPr/>
          </p:nvSpPr>
          <p:spPr>
            <a:xfrm>
              <a:off x="4550728" y="3415360"/>
              <a:ext cx="183173" cy="2934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33" name="Rectangle 132"/>
            <p:cNvSpPr/>
            <p:nvPr/>
          </p:nvSpPr>
          <p:spPr>
            <a:xfrm>
              <a:off x="4757619" y="3415359"/>
              <a:ext cx="183173" cy="2934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34" name="Rectangle 133"/>
            <p:cNvSpPr/>
            <p:nvPr/>
          </p:nvSpPr>
          <p:spPr>
            <a:xfrm>
              <a:off x="4964510" y="3415361"/>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35" name="Rectangle 134"/>
            <p:cNvSpPr/>
            <p:nvPr/>
          </p:nvSpPr>
          <p:spPr>
            <a:xfrm>
              <a:off x="5171401" y="3415360"/>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36" name="Rectangle 135"/>
            <p:cNvSpPr/>
            <p:nvPr/>
          </p:nvSpPr>
          <p:spPr>
            <a:xfrm>
              <a:off x="5378292" y="3415360"/>
              <a:ext cx="183173" cy="2934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37" name="Rectangle 136"/>
            <p:cNvSpPr/>
            <p:nvPr/>
          </p:nvSpPr>
          <p:spPr>
            <a:xfrm>
              <a:off x="5585183" y="3415359"/>
              <a:ext cx="183173" cy="2934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38" name="Rectangle 137"/>
            <p:cNvSpPr/>
            <p:nvPr/>
          </p:nvSpPr>
          <p:spPr>
            <a:xfrm>
              <a:off x="5792074" y="3415361"/>
              <a:ext cx="183173" cy="2934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39" name="Rectangle 138"/>
            <p:cNvSpPr/>
            <p:nvPr/>
          </p:nvSpPr>
          <p:spPr>
            <a:xfrm>
              <a:off x="5998965" y="3415360"/>
              <a:ext cx="183173" cy="2934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40" name="Rectangle 139"/>
            <p:cNvSpPr/>
            <p:nvPr/>
          </p:nvSpPr>
          <p:spPr>
            <a:xfrm>
              <a:off x="6205856" y="3415360"/>
              <a:ext cx="183173" cy="2934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41" name="Rectangle 140"/>
            <p:cNvSpPr/>
            <p:nvPr/>
          </p:nvSpPr>
          <p:spPr>
            <a:xfrm>
              <a:off x="6412747" y="3415359"/>
              <a:ext cx="183173" cy="2934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42" name="Rectangle 141"/>
            <p:cNvSpPr/>
            <p:nvPr/>
          </p:nvSpPr>
          <p:spPr>
            <a:xfrm>
              <a:off x="6619638" y="3415361"/>
              <a:ext cx="183173" cy="2934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43" name="Rectangle 142"/>
            <p:cNvSpPr/>
            <p:nvPr/>
          </p:nvSpPr>
          <p:spPr>
            <a:xfrm>
              <a:off x="6826529" y="3415360"/>
              <a:ext cx="183173" cy="2934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44" name="Rectangle 143"/>
            <p:cNvSpPr/>
            <p:nvPr/>
          </p:nvSpPr>
          <p:spPr>
            <a:xfrm>
              <a:off x="7033420" y="3415360"/>
              <a:ext cx="183173" cy="2934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45" name="Rectangle 144"/>
            <p:cNvSpPr/>
            <p:nvPr/>
          </p:nvSpPr>
          <p:spPr>
            <a:xfrm>
              <a:off x="7240311" y="3415359"/>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46" name="Rectangle 145"/>
            <p:cNvSpPr/>
            <p:nvPr/>
          </p:nvSpPr>
          <p:spPr>
            <a:xfrm>
              <a:off x="7447202" y="3415361"/>
              <a:ext cx="183173" cy="2934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47" name="Rectangle 146"/>
            <p:cNvSpPr/>
            <p:nvPr/>
          </p:nvSpPr>
          <p:spPr>
            <a:xfrm>
              <a:off x="7654095" y="3415360"/>
              <a:ext cx="183173" cy="2934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5" name="Rectangle 74"/>
            <p:cNvSpPr/>
            <p:nvPr/>
          </p:nvSpPr>
          <p:spPr>
            <a:xfrm>
              <a:off x="2895600" y="3772270"/>
              <a:ext cx="183173" cy="2934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6" name="Rectangle 75"/>
            <p:cNvSpPr/>
            <p:nvPr/>
          </p:nvSpPr>
          <p:spPr>
            <a:xfrm>
              <a:off x="3102491" y="3772269"/>
              <a:ext cx="183173" cy="2934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7" name="Rectangle 76"/>
            <p:cNvSpPr/>
            <p:nvPr/>
          </p:nvSpPr>
          <p:spPr>
            <a:xfrm>
              <a:off x="3309382" y="3772271"/>
              <a:ext cx="183173" cy="2934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8" name="Rectangle 77"/>
            <p:cNvSpPr/>
            <p:nvPr/>
          </p:nvSpPr>
          <p:spPr>
            <a:xfrm>
              <a:off x="3516273" y="3772270"/>
              <a:ext cx="183173" cy="2934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9" name="Rectangle 78"/>
            <p:cNvSpPr/>
            <p:nvPr/>
          </p:nvSpPr>
          <p:spPr>
            <a:xfrm>
              <a:off x="3723164" y="3772270"/>
              <a:ext cx="183173" cy="2934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0" name="Rectangle 79"/>
            <p:cNvSpPr/>
            <p:nvPr/>
          </p:nvSpPr>
          <p:spPr>
            <a:xfrm>
              <a:off x="3930055" y="3772269"/>
              <a:ext cx="183173" cy="2934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1" name="Rectangle 80"/>
            <p:cNvSpPr/>
            <p:nvPr/>
          </p:nvSpPr>
          <p:spPr>
            <a:xfrm>
              <a:off x="4136946" y="3772271"/>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2" name="Rectangle 81"/>
            <p:cNvSpPr/>
            <p:nvPr/>
          </p:nvSpPr>
          <p:spPr>
            <a:xfrm>
              <a:off x="4343837" y="3772270"/>
              <a:ext cx="183173" cy="2934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3" name="Rectangle 82"/>
            <p:cNvSpPr/>
            <p:nvPr/>
          </p:nvSpPr>
          <p:spPr>
            <a:xfrm>
              <a:off x="4550728" y="3772270"/>
              <a:ext cx="183173" cy="2934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4" name="Rectangle 83"/>
            <p:cNvSpPr/>
            <p:nvPr/>
          </p:nvSpPr>
          <p:spPr>
            <a:xfrm>
              <a:off x="4757619" y="3772269"/>
              <a:ext cx="183173" cy="2934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5" name="Rectangle 84"/>
            <p:cNvSpPr/>
            <p:nvPr/>
          </p:nvSpPr>
          <p:spPr>
            <a:xfrm>
              <a:off x="4964510" y="3772271"/>
              <a:ext cx="183173" cy="2934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1" name="Rectangle 110"/>
            <p:cNvSpPr/>
            <p:nvPr/>
          </p:nvSpPr>
          <p:spPr>
            <a:xfrm>
              <a:off x="5171401" y="3772270"/>
              <a:ext cx="183173" cy="2934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2" name="Rectangle 111"/>
            <p:cNvSpPr/>
            <p:nvPr/>
          </p:nvSpPr>
          <p:spPr>
            <a:xfrm>
              <a:off x="5378292" y="3772270"/>
              <a:ext cx="183173" cy="2934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3" name="Rectangle 112"/>
            <p:cNvSpPr/>
            <p:nvPr/>
          </p:nvSpPr>
          <p:spPr>
            <a:xfrm>
              <a:off x="5585183" y="3772269"/>
              <a:ext cx="183173" cy="2934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4" name="Rectangle 113"/>
            <p:cNvSpPr/>
            <p:nvPr/>
          </p:nvSpPr>
          <p:spPr>
            <a:xfrm>
              <a:off x="5792074" y="3772271"/>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5" name="Rectangle 114"/>
            <p:cNvSpPr/>
            <p:nvPr/>
          </p:nvSpPr>
          <p:spPr>
            <a:xfrm>
              <a:off x="5998965" y="3772270"/>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6" name="Rectangle 115"/>
            <p:cNvSpPr/>
            <p:nvPr/>
          </p:nvSpPr>
          <p:spPr>
            <a:xfrm>
              <a:off x="6205856" y="3772270"/>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7" name="Rectangle 116"/>
            <p:cNvSpPr/>
            <p:nvPr/>
          </p:nvSpPr>
          <p:spPr>
            <a:xfrm>
              <a:off x="6412747" y="3772269"/>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8" name="Rectangle 117"/>
            <p:cNvSpPr/>
            <p:nvPr/>
          </p:nvSpPr>
          <p:spPr>
            <a:xfrm>
              <a:off x="6619638" y="3772271"/>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9" name="Rectangle 118"/>
            <p:cNvSpPr/>
            <p:nvPr/>
          </p:nvSpPr>
          <p:spPr>
            <a:xfrm>
              <a:off x="6826529" y="3772270"/>
              <a:ext cx="183173" cy="2934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0" name="Rectangle 119"/>
            <p:cNvSpPr/>
            <p:nvPr/>
          </p:nvSpPr>
          <p:spPr>
            <a:xfrm>
              <a:off x="7033420" y="3772270"/>
              <a:ext cx="183173" cy="2934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1" name="Rectangle 120"/>
            <p:cNvSpPr/>
            <p:nvPr/>
          </p:nvSpPr>
          <p:spPr>
            <a:xfrm>
              <a:off x="7240311" y="3772269"/>
              <a:ext cx="183173" cy="2934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2" name="Rectangle 121"/>
            <p:cNvSpPr/>
            <p:nvPr/>
          </p:nvSpPr>
          <p:spPr>
            <a:xfrm>
              <a:off x="7447202" y="3772271"/>
              <a:ext cx="183173" cy="2934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3" name="Rectangle 122"/>
            <p:cNvSpPr/>
            <p:nvPr/>
          </p:nvSpPr>
          <p:spPr>
            <a:xfrm>
              <a:off x="7654095" y="3772270"/>
              <a:ext cx="183173" cy="2934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grpSp>
      <p:grpSp>
        <p:nvGrpSpPr>
          <p:cNvPr id="9" name="Group 8"/>
          <p:cNvGrpSpPr/>
          <p:nvPr/>
        </p:nvGrpSpPr>
        <p:grpSpPr>
          <a:xfrm>
            <a:off x="2895600" y="2341823"/>
            <a:ext cx="4941668" cy="650354"/>
            <a:chOff x="2895600" y="2341823"/>
            <a:chExt cx="4941668" cy="650354"/>
          </a:xfrm>
        </p:grpSpPr>
        <p:sp>
          <p:nvSpPr>
            <p:cNvPr id="175" name="Rectangle 174"/>
            <p:cNvSpPr/>
            <p:nvPr/>
          </p:nvSpPr>
          <p:spPr>
            <a:xfrm>
              <a:off x="2895600" y="2341824"/>
              <a:ext cx="183173" cy="2934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76" name="Rectangle 175"/>
            <p:cNvSpPr/>
            <p:nvPr/>
          </p:nvSpPr>
          <p:spPr>
            <a:xfrm>
              <a:off x="3102491" y="2341823"/>
              <a:ext cx="183173" cy="2934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77" name="Rectangle 176"/>
            <p:cNvSpPr/>
            <p:nvPr/>
          </p:nvSpPr>
          <p:spPr>
            <a:xfrm>
              <a:off x="3309382" y="2341825"/>
              <a:ext cx="183173" cy="2934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78" name="Rectangle 177"/>
            <p:cNvSpPr/>
            <p:nvPr/>
          </p:nvSpPr>
          <p:spPr>
            <a:xfrm>
              <a:off x="3516273" y="2341824"/>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79" name="Rectangle 178"/>
            <p:cNvSpPr/>
            <p:nvPr/>
          </p:nvSpPr>
          <p:spPr>
            <a:xfrm>
              <a:off x="3723164" y="2341824"/>
              <a:ext cx="183173" cy="2934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80" name="Rectangle 179"/>
            <p:cNvSpPr/>
            <p:nvPr/>
          </p:nvSpPr>
          <p:spPr>
            <a:xfrm>
              <a:off x="3930055" y="2341823"/>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81" name="Rectangle 180"/>
            <p:cNvSpPr/>
            <p:nvPr/>
          </p:nvSpPr>
          <p:spPr>
            <a:xfrm>
              <a:off x="4136946" y="2341825"/>
              <a:ext cx="183173" cy="2934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82" name="Rectangle 181"/>
            <p:cNvSpPr/>
            <p:nvPr/>
          </p:nvSpPr>
          <p:spPr>
            <a:xfrm>
              <a:off x="4343837" y="2341824"/>
              <a:ext cx="183173" cy="2934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83" name="Rectangle 182"/>
            <p:cNvSpPr/>
            <p:nvPr/>
          </p:nvSpPr>
          <p:spPr>
            <a:xfrm>
              <a:off x="4550728" y="2341824"/>
              <a:ext cx="183173" cy="2934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84" name="Rectangle 183"/>
            <p:cNvSpPr/>
            <p:nvPr/>
          </p:nvSpPr>
          <p:spPr>
            <a:xfrm>
              <a:off x="4757619" y="2341823"/>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85" name="Rectangle 184"/>
            <p:cNvSpPr/>
            <p:nvPr/>
          </p:nvSpPr>
          <p:spPr>
            <a:xfrm>
              <a:off x="4964510" y="2341825"/>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86" name="Rectangle 185"/>
            <p:cNvSpPr/>
            <p:nvPr/>
          </p:nvSpPr>
          <p:spPr>
            <a:xfrm>
              <a:off x="5171401" y="2341824"/>
              <a:ext cx="183173" cy="2934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87" name="Rectangle 186"/>
            <p:cNvSpPr/>
            <p:nvPr/>
          </p:nvSpPr>
          <p:spPr>
            <a:xfrm>
              <a:off x="5378292" y="2341824"/>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88" name="Rectangle 187"/>
            <p:cNvSpPr/>
            <p:nvPr/>
          </p:nvSpPr>
          <p:spPr>
            <a:xfrm>
              <a:off x="5585183" y="2341823"/>
              <a:ext cx="183173" cy="2934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89" name="Rectangle 188"/>
            <p:cNvSpPr/>
            <p:nvPr/>
          </p:nvSpPr>
          <p:spPr>
            <a:xfrm>
              <a:off x="5792074" y="2341825"/>
              <a:ext cx="183173" cy="2934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90" name="Rectangle 189"/>
            <p:cNvSpPr/>
            <p:nvPr/>
          </p:nvSpPr>
          <p:spPr>
            <a:xfrm>
              <a:off x="5998965" y="2341824"/>
              <a:ext cx="183173" cy="2934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91" name="Rectangle 190"/>
            <p:cNvSpPr/>
            <p:nvPr/>
          </p:nvSpPr>
          <p:spPr>
            <a:xfrm>
              <a:off x="6205856" y="2341824"/>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92" name="Rectangle 191"/>
            <p:cNvSpPr/>
            <p:nvPr/>
          </p:nvSpPr>
          <p:spPr>
            <a:xfrm>
              <a:off x="6412747" y="2341823"/>
              <a:ext cx="183173" cy="2934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93" name="Rectangle 192"/>
            <p:cNvSpPr/>
            <p:nvPr/>
          </p:nvSpPr>
          <p:spPr>
            <a:xfrm>
              <a:off x="6619638" y="2341825"/>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94" name="Rectangle 193"/>
            <p:cNvSpPr/>
            <p:nvPr/>
          </p:nvSpPr>
          <p:spPr>
            <a:xfrm>
              <a:off x="6826529" y="2341824"/>
              <a:ext cx="183173" cy="2934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95" name="Rectangle 194"/>
            <p:cNvSpPr/>
            <p:nvPr/>
          </p:nvSpPr>
          <p:spPr>
            <a:xfrm>
              <a:off x="7033420" y="2341824"/>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96" name="Rectangle 195"/>
            <p:cNvSpPr/>
            <p:nvPr/>
          </p:nvSpPr>
          <p:spPr>
            <a:xfrm>
              <a:off x="7240311" y="2341823"/>
              <a:ext cx="183173" cy="2934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97" name="Rectangle 196"/>
            <p:cNvSpPr/>
            <p:nvPr/>
          </p:nvSpPr>
          <p:spPr>
            <a:xfrm>
              <a:off x="7447202" y="2341825"/>
              <a:ext cx="183173" cy="2934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98" name="Rectangle 197"/>
            <p:cNvSpPr/>
            <p:nvPr/>
          </p:nvSpPr>
          <p:spPr>
            <a:xfrm>
              <a:off x="7654095" y="2341824"/>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51" name="Rectangle 150"/>
            <p:cNvSpPr/>
            <p:nvPr/>
          </p:nvSpPr>
          <p:spPr>
            <a:xfrm>
              <a:off x="2895600" y="2698734"/>
              <a:ext cx="183173" cy="2934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52" name="Rectangle 151"/>
            <p:cNvSpPr/>
            <p:nvPr/>
          </p:nvSpPr>
          <p:spPr>
            <a:xfrm>
              <a:off x="3102491" y="2698733"/>
              <a:ext cx="183173" cy="2934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53" name="Rectangle 152"/>
            <p:cNvSpPr/>
            <p:nvPr/>
          </p:nvSpPr>
          <p:spPr>
            <a:xfrm>
              <a:off x="3309382" y="2698735"/>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54" name="Rectangle 153"/>
            <p:cNvSpPr/>
            <p:nvPr/>
          </p:nvSpPr>
          <p:spPr>
            <a:xfrm>
              <a:off x="3516273" y="2698734"/>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55" name="Rectangle 154"/>
            <p:cNvSpPr/>
            <p:nvPr/>
          </p:nvSpPr>
          <p:spPr>
            <a:xfrm>
              <a:off x="3723164" y="2698734"/>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56" name="Rectangle 155"/>
            <p:cNvSpPr/>
            <p:nvPr/>
          </p:nvSpPr>
          <p:spPr>
            <a:xfrm>
              <a:off x="3930055" y="2698733"/>
              <a:ext cx="183173" cy="2934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57" name="Rectangle 156"/>
            <p:cNvSpPr/>
            <p:nvPr/>
          </p:nvSpPr>
          <p:spPr>
            <a:xfrm>
              <a:off x="4136946" y="2698735"/>
              <a:ext cx="183173" cy="2934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58" name="Rectangle 157"/>
            <p:cNvSpPr/>
            <p:nvPr/>
          </p:nvSpPr>
          <p:spPr>
            <a:xfrm>
              <a:off x="4343837" y="2698734"/>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59" name="Rectangle 158"/>
            <p:cNvSpPr/>
            <p:nvPr/>
          </p:nvSpPr>
          <p:spPr>
            <a:xfrm>
              <a:off x="4550728" y="2698734"/>
              <a:ext cx="183173" cy="2934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60" name="Rectangle 159"/>
            <p:cNvSpPr/>
            <p:nvPr/>
          </p:nvSpPr>
          <p:spPr>
            <a:xfrm>
              <a:off x="4757619" y="2698733"/>
              <a:ext cx="183173" cy="2934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61" name="Rectangle 160"/>
            <p:cNvSpPr/>
            <p:nvPr/>
          </p:nvSpPr>
          <p:spPr>
            <a:xfrm>
              <a:off x="4964510" y="2698735"/>
              <a:ext cx="183173" cy="2934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62" name="Rectangle 161"/>
            <p:cNvSpPr/>
            <p:nvPr/>
          </p:nvSpPr>
          <p:spPr>
            <a:xfrm>
              <a:off x="5171401" y="2698734"/>
              <a:ext cx="183173" cy="2934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63" name="Rectangle 162"/>
            <p:cNvSpPr/>
            <p:nvPr/>
          </p:nvSpPr>
          <p:spPr>
            <a:xfrm>
              <a:off x="5378292" y="2698734"/>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64" name="Rectangle 163"/>
            <p:cNvSpPr/>
            <p:nvPr/>
          </p:nvSpPr>
          <p:spPr>
            <a:xfrm>
              <a:off x="5585183" y="2698733"/>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65" name="Rectangle 164"/>
            <p:cNvSpPr/>
            <p:nvPr/>
          </p:nvSpPr>
          <p:spPr>
            <a:xfrm>
              <a:off x="5792074" y="2698735"/>
              <a:ext cx="183173" cy="2934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66" name="Rectangle 165"/>
            <p:cNvSpPr/>
            <p:nvPr/>
          </p:nvSpPr>
          <p:spPr>
            <a:xfrm>
              <a:off x="5998965" y="2698734"/>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67" name="Rectangle 166"/>
            <p:cNvSpPr/>
            <p:nvPr/>
          </p:nvSpPr>
          <p:spPr>
            <a:xfrm>
              <a:off x="6205856" y="2698734"/>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68" name="Rectangle 167"/>
            <p:cNvSpPr/>
            <p:nvPr/>
          </p:nvSpPr>
          <p:spPr>
            <a:xfrm>
              <a:off x="6412747" y="2698733"/>
              <a:ext cx="183173" cy="2934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69" name="Rectangle 168"/>
            <p:cNvSpPr/>
            <p:nvPr/>
          </p:nvSpPr>
          <p:spPr>
            <a:xfrm>
              <a:off x="6619638" y="2698735"/>
              <a:ext cx="183173" cy="2934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70" name="Rectangle 169"/>
            <p:cNvSpPr/>
            <p:nvPr/>
          </p:nvSpPr>
          <p:spPr>
            <a:xfrm>
              <a:off x="6826529" y="2698734"/>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71" name="Rectangle 170"/>
            <p:cNvSpPr/>
            <p:nvPr/>
          </p:nvSpPr>
          <p:spPr>
            <a:xfrm>
              <a:off x="7033420" y="2698734"/>
              <a:ext cx="183173" cy="2934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72" name="Rectangle 171"/>
            <p:cNvSpPr/>
            <p:nvPr/>
          </p:nvSpPr>
          <p:spPr>
            <a:xfrm>
              <a:off x="7240311" y="2698733"/>
              <a:ext cx="183173" cy="2934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73" name="Rectangle 172"/>
            <p:cNvSpPr/>
            <p:nvPr/>
          </p:nvSpPr>
          <p:spPr>
            <a:xfrm>
              <a:off x="7447202" y="2698735"/>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74" name="Rectangle 173"/>
            <p:cNvSpPr/>
            <p:nvPr/>
          </p:nvSpPr>
          <p:spPr>
            <a:xfrm>
              <a:off x="7654095" y="2698734"/>
              <a:ext cx="183173" cy="2934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grpSp>
      <p:grpSp>
        <p:nvGrpSpPr>
          <p:cNvPr id="5" name="Group 4"/>
          <p:cNvGrpSpPr/>
          <p:nvPr/>
        </p:nvGrpSpPr>
        <p:grpSpPr>
          <a:xfrm>
            <a:off x="2895600" y="1115886"/>
            <a:ext cx="4941668" cy="650354"/>
            <a:chOff x="2895600" y="1115886"/>
            <a:chExt cx="4941668" cy="650354"/>
          </a:xfrm>
        </p:grpSpPr>
        <p:sp>
          <p:nvSpPr>
            <p:cNvPr id="226" name="Rectangle 225"/>
            <p:cNvSpPr/>
            <p:nvPr/>
          </p:nvSpPr>
          <p:spPr>
            <a:xfrm>
              <a:off x="2895600" y="1115887"/>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7" name="Rectangle 226"/>
            <p:cNvSpPr/>
            <p:nvPr/>
          </p:nvSpPr>
          <p:spPr>
            <a:xfrm>
              <a:off x="3102491" y="1115886"/>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8" name="Rectangle 227"/>
            <p:cNvSpPr/>
            <p:nvPr/>
          </p:nvSpPr>
          <p:spPr>
            <a:xfrm>
              <a:off x="3309382" y="1115888"/>
              <a:ext cx="183173" cy="2934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9" name="Rectangle 228"/>
            <p:cNvSpPr/>
            <p:nvPr/>
          </p:nvSpPr>
          <p:spPr>
            <a:xfrm>
              <a:off x="3516273" y="1115887"/>
              <a:ext cx="183173" cy="2934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0" name="Rectangle 229"/>
            <p:cNvSpPr/>
            <p:nvPr/>
          </p:nvSpPr>
          <p:spPr>
            <a:xfrm>
              <a:off x="3723164" y="1115887"/>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1" name="Rectangle 230"/>
            <p:cNvSpPr/>
            <p:nvPr/>
          </p:nvSpPr>
          <p:spPr>
            <a:xfrm>
              <a:off x="3930055" y="1115886"/>
              <a:ext cx="183173" cy="2934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2" name="Rectangle 231"/>
            <p:cNvSpPr/>
            <p:nvPr/>
          </p:nvSpPr>
          <p:spPr>
            <a:xfrm>
              <a:off x="4136946" y="1115888"/>
              <a:ext cx="183173" cy="2934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3" name="Rectangle 232"/>
            <p:cNvSpPr/>
            <p:nvPr/>
          </p:nvSpPr>
          <p:spPr>
            <a:xfrm>
              <a:off x="4343837" y="1115887"/>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4" name="Rectangle 233"/>
            <p:cNvSpPr/>
            <p:nvPr/>
          </p:nvSpPr>
          <p:spPr>
            <a:xfrm>
              <a:off x="4550728" y="1115887"/>
              <a:ext cx="183173" cy="2934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5" name="Rectangle 234"/>
            <p:cNvSpPr/>
            <p:nvPr/>
          </p:nvSpPr>
          <p:spPr>
            <a:xfrm>
              <a:off x="4757619" y="1115886"/>
              <a:ext cx="183173" cy="2934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6" name="Rectangle 235"/>
            <p:cNvSpPr/>
            <p:nvPr/>
          </p:nvSpPr>
          <p:spPr>
            <a:xfrm>
              <a:off x="4964510" y="1115888"/>
              <a:ext cx="183173" cy="2934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7" name="Rectangle 236"/>
            <p:cNvSpPr/>
            <p:nvPr/>
          </p:nvSpPr>
          <p:spPr>
            <a:xfrm>
              <a:off x="5171401" y="1115887"/>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8" name="Rectangle 237"/>
            <p:cNvSpPr/>
            <p:nvPr/>
          </p:nvSpPr>
          <p:spPr>
            <a:xfrm>
              <a:off x="5378292" y="1115887"/>
              <a:ext cx="183173" cy="2934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9" name="Rectangle 238"/>
            <p:cNvSpPr/>
            <p:nvPr/>
          </p:nvSpPr>
          <p:spPr>
            <a:xfrm>
              <a:off x="5585183" y="1115886"/>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0" name="Rectangle 239"/>
            <p:cNvSpPr/>
            <p:nvPr/>
          </p:nvSpPr>
          <p:spPr>
            <a:xfrm>
              <a:off x="5792074" y="1115888"/>
              <a:ext cx="183173" cy="2934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1" name="Rectangle 240"/>
            <p:cNvSpPr/>
            <p:nvPr/>
          </p:nvSpPr>
          <p:spPr>
            <a:xfrm>
              <a:off x="5998965" y="1115887"/>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2" name="Rectangle 241"/>
            <p:cNvSpPr/>
            <p:nvPr/>
          </p:nvSpPr>
          <p:spPr>
            <a:xfrm>
              <a:off x="6205856" y="1115887"/>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3" name="Rectangle 242"/>
            <p:cNvSpPr/>
            <p:nvPr/>
          </p:nvSpPr>
          <p:spPr>
            <a:xfrm>
              <a:off x="6412747" y="1115886"/>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4" name="Rectangle 243"/>
            <p:cNvSpPr/>
            <p:nvPr/>
          </p:nvSpPr>
          <p:spPr>
            <a:xfrm>
              <a:off x="6619638" y="1115888"/>
              <a:ext cx="183173" cy="2934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5" name="Rectangle 244"/>
            <p:cNvSpPr/>
            <p:nvPr/>
          </p:nvSpPr>
          <p:spPr>
            <a:xfrm>
              <a:off x="6826529" y="1115887"/>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6" name="Rectangle 245"/>
            <p:cNvSpPr/>
            <p:nvPr/>
          </p:nvSpPr>
          <p:spPr>
            <a:xfrm>
              <a:off x="7033420" y="1115887"/>
              <a:ext cx="183173" cy="2934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7" name="Rectangle 246"/>
            <p:cNvSpPr/>
            <p:nvPr/>
          </p:nvSpPr>
          <p:spPr>
            <a:xfrm>
              <a:off x="7240311" y="1115886"/>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8" name="Rectangle 247"/>
            <p:cNvSpPr/>
            <p:nvPr/>
          </p:nvSpPr>
          <p:spPr>
            <a:xfrm>
              <a:off x="7447202" y="1115888"/>
              <a:ext cx="183173" cy="2934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9" name="Rectangle 248"/>
            <p:cNvSpPr/>
            <p:nvPr/>
          </p:nvSpPr>
          <p:spPr>
            <a:xfrm>
              <a:off x="7654095" y="1115887"/>
              <a:ext cx="183173" cy="2934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02" name="Rectangle 201"/>
            <p:cNvSpPr/>
            <p:nvPr/>
          </p:nvSpPr>
          <p:spPr>
            <a:xfrm>
              <a:off x="2895600" y="1472797"/>
              <a:ext cx="183173" cy="2934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03" name="Rectangle 202"/>
            <p:cNvSpPr/>
            <p:nvPr/>
          </p:nvSpPr>
          <p:spPr>
            <a:xfrm>
              <a:off x="3102491" y="1472796"/>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04" name="Rectangle 203"/>
            <p:cNvSpPr/>
            <p:nvPr/>
          </p:nvSpPr>
          <p:spPr>
            <a:xfrm>
              <a:off x="3309382" y="1472798"/>
              <a:ext cx="183173" cy="2934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05" name="Rectangle 204"/>
            <p:cNvSpPr/>
            <p:nvPr/>
          </p:nvSpPr>
          <p:spPr>
            <a:xfrm>
              <a:off x="3516273" y="1472797"/>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06" name="Rectangle 205"/>
            <p:cNvSpPr/>
            <p:nvPr/>
          </p:nvSpPr>
          <p:spPr>
            <a:xfrm>
              <a:off x="3723164" y="1472797"/>
              <a:ext cx="183173" cy="2934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07" name="Rectangle 206"/>
            <p:cNvSpPr/>
            <p:nvPr/>
          </p:nvSpPr>
          <p:spPr>
            <a:xfrm>
              <a:off x="3930055" y="1472796"/>
              <a:ext cx="183173" cy="2934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08" name="Rectangle 207"/>
            <p:cNvSpPr/>
            <p:nvPr/>
          </p:nvSpPr>
          <p:spPr>
            <a:xfrm>
              <a:off x="4136946" y="1472798"/>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09" name="Rectangle 208"/>
            <p:cNvSpPr/>
            <p:nvPr/>
          </p:nvSpPr>
          <p:spPr>
            <a:xfrm>
              <a:off x="4343837" y="1472797"/>
              <a:ext cx="183173" cy="2934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10" name="Rectangle 209"/>
            <p:cNvSpPr/>
            <p:nvPr/>
          </p:nvSpPr>
          <p:spPr>
            <a:xfrm>
              <a:off x="4550728" y="1472797"/>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11" name="Rectangle 210"/>
            <p:cNvSpPr/>
            <p:nvPr/>
          </p:nvSpPr>
          <p:spPr>
            <a:xfrm>
              <a:off x="4757619" y="1472796"/>
              <a:ext cx="183173" cy="2934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12" name="Rectangle 211"/>
            <p:cNvSpPr/>
            <p:nvPr/>
          </p:nvSpPr>
          <p:spPr>
            <a:xfrm>
              <a:off x="4964510" y="1472798"/>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13" name="Rectangle 212"/>
            <p:cNvSpPr/>
            <p:nvPr/>
          </p:nvSpPr>
          <p:spPr>
            <a:xfrm>
              <a:off x="5171401" y="1472797"/>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14" name="Rectangle 213"/>
            <p:cNvSpPr/>
            <p:nvPr/>
          </p:nvSpPr>
          <p:spPr>
            <a:xfrm>
              <a:off x="5378292" y="1472797"/>
              <a:ext cx="183173" cy="2934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15" name="Rectangle 214"/>
            <p:cNvSpPr/>
            <p:nvPr/>
          </p:nvSpPr>
          <p:spPr>
            <a:xfrm>
              <a:off x="5585183" y="1472796"/>
              <a:ext cx="183173" cy="2934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16" name="Rectangle 215"/>
            <p:cNvSpPr/>
            <p:nvPr/>
          </p:nvSpPr>
          <p:spPr>
            <a:xfrm>
              <a:off x="5792074" y="1472798"/>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17" name="Rectangle 216"/>
            <p:cNvSpPr/>
            <p:nvPr/>
          </p:nvSpPr>
          <p:spPr>
            <a:xfrm>
              <a:off x="5998965" y="1472797"/>
              <a:ext cx="183173" cy="2934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18" name="Rectangle 217"/>
            <p:cNvSpPr/>
            <p:nvPr/>
          </p:nvSpPr>
          <p:spPr>
            <a:xfrm>
              <a:off x="6205856" y="1472797"/>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19" name="Rectangle 218"/>
            <p:cNvSpPr/>
            <p:nvPr/>
          </p:nvSpPr>
          <p:spPr>
            <a:xfrm>
              <a:off x="6412747" y="1472796"/>
              <a:ext cx="183173" cy="2934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0" name="Rectangle 219"/>
            <p:cNvSpPr/>
            <p:nvPr/>
          </p:nvSpPr>
          <p:spPr>
            <a:xfrm>
              <a:off x="6619638" y="1472798"/>
              <a:ext cx="183173" cy="2934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1" name="Rectangle 220"/>
            <p:cNvSpPr/>
            <p:nvPr/>
          </p:nvSpPr>
          <p:spPr>
            <a:xfrm>
              <a:off x="6826529" y="1472797"/>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2" name="Rectangle 221"/>
            <p:cNvSpPr/>
            <p:nvPr/>
          </p:nvSpPr>
          <p:spPr>
            <a:xfrm>
              <a:off x="7033420" y="1472797"/>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3" name="Rectangle 222"/>
            <p:cNvSpPr/>
            <p:nvPr/>
          </p:nvSpPr>
          <p:spPr>
            <a:xfrm>
              <a:off x="7240311" y="1472796"/>
              <a:ext cx="183173" cy="2934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4" name="Rectangle 223"/>
            <p:cNvSpPr/>
            <p:nvPr/>
          </p:nvSpPr>
          <p:spPr>
            <a:xfrm>
              <a:off x="7447202" y="1472798"/>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5" name="Rectangle 224"/>
            <p:cNvSpPr/>
            <p:nvPr/>
          </p:nvSpPr>
          <p:spPr>
            <a:xfrm>
              <a:off x="7654095" y="1472797"/>
              <a:ext cx="183173" cy="293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grpSp>
    </p:spTree>
    <p:extLst>
      <p:ext uri="{BB962C8B-B14F-4D97-AF65-F5344CB8AC3E}">
        <p14:creationId xmlns:p14="http://schemas.microsoft.com/office/powerpoint/2010/main" val="206851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75000"/>
                    <a:lumOff val="25000"/>
                  </a:schemeClr>
                </a:solidFill>
              </a:rPr>
              <a:t>Scheduling</a:t>
            </a:r>
          </a:p>
        </p:txBody>
      </p:sp>
      <p:sp>
        <p:nvSpPr>
          <p:cNvPr id="3" name="Text Placeholder 2"/>
          <p:cNvSpPr>
            <a:spLocks noGrp="1"/>
          </p:cNvSpPr>
          <p:nvPr>
            <p:ph type="body" idx="1"/>
          </p:nvPr>
        </p:nvSpPr>
        <p:spPr/>
        <p:txBody>
          <a:bodyPr/>
          <a:lstStyle/>
          <a:p>
            <a:r>
              <a:rPr lang="en-US" dirty="0"/>
              <a:t>How the operating system manages the execution of processes and threads.</a:t>
            </a:r>
          </a:p>
        </p:txBody>
      </p:sp>
    </p:spTree>
    <p:extLst>
      <p:ext uri="{BB962C8B-B14F-4D97-AF65-F5344CB8AC3E}">
        <p14:creationId xmlns:p14="http://schemas.microsoft.com/office/powerpoint/2010/main" val="3304255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981200"/>
            <a:ext cx="7086600" cy="2166875"/>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void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thread_function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1;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 500;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cout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"THREAD "</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endl</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2403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3800" y="1600200"/>
            <a:ext cx="2743200" cy="2998513"/>
          </a:xfrm>
          <a:prstGeom prst="rect">
            <a:avLst/>
          </a:prstGeom>
        </p:spPr>
        <p:txBody>
          <a:bodyPr wrap="square">
            <a:spAutoFit/>
          </a:bodyPr>
          <a:lstStyle/>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THREAD 0 1</a:t>
            </a:r>
          </a:p>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THREAD 0 2</a:t>
            </a:r>
          </a:p>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THREAD 0 3</a:t>
            </a:r>
          </a:p>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THREAD 0 4</a:t>
            </a:r>
          </a:p>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THREAD 0 5</a:t>
            </a:r>
          </a:p>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THREAD 0 6</a:t>
            </a:r>
          </a:p>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THREAD 0 7</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690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33800" y="745542"/>
            <a:ext cx="1524000" cy="4707827"/>
          </a:xfrm>
          <a:prstGeom prst="rect">
            <a:avLst/>
          </a:prstGeom>
        </p:spPr>
        <p:txBody>
          <a:bodyPr wrap="square">
            <a:spAutoFit/>
          </a:bodyPr>
          <a:lstStyle/>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THREAD 0 1</a:t>
            </a:r>
          </a:p>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THREAD 0 2</a:t>
            </a:r>
          </a:p>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THREAD 0 3</a:t>
            </a:r>
          </a:p>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THREAD 0 4</a:t>
            </a:r>
          </a:p>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THREAD 1 1</a:t>
            </a:r>
          </a:p>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THREAD 1 2</a:t>
            </a:r>
          </a:p>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THREAD 1 3</a:t>
            </a:r>
          </a:p>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THREAD 1 4</a:t>
            </a:r>
          </a:p>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THREAD 0 5</a:t>
            </a:r>
          </a:p>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THREAD 0 6</a:t>
            </a:r>
          </a:p>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THREAD 0 7</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Up Arrow 4"/>
          <p:cNvSpPr/>
          <p:nvPr/>
        </p:nvSpPr>
        <p:spPr>
          <a:xfrm rot="5400000">
            <a:off x="3219073" y="574469"/>
            <a:ext cx="343654" cy="6858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Up Arrow 5"/>
          <p:cNvSpPr/>
          <p:nvPr/>
        </p:nvSpPr>
        <p:spPr>
          <a:xfrm rot="5400000">
            <a:off x="3219073" y="2267327"/>
            <a:ext cx="343654" cy="6858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4188012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2"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accel="50000" decel="50000" fill="hold" grpId="0" nodeType="withEffect">
                                  <p:stCondLst>
                                    <p:cond delay="0"/>
                                  </p:stCondLst>
                                  <p:childTnLst>
                                    <p:animMotion origin="layout" path="M -3.33333E-6 3.7037E-6 L -3.33333E-6 0.18842 " pathEditMode="relative" rAng="0" ptsTypes="AA">
                                      <p:cBhvr>
                                        <p:cTn id="12" dur="2000" fill="hold"/>
                                        <p:tgtEl>
                                          <p:spTgt spid="5"/>
                                        </p:tgtEl>
                                        <p:attrNameLst>
                                          <p:attrName>ppt_x</p:attrName>
                                          <p:attrName>ppt_y</p:attrName>
                                        </p:attrNameLst>
                                      </p:cBhvr>
                                      <p:rCtr x="0" y="9421"/>
                                    </p:animMotion>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xit" presetSubtype="0" fill="hold" grpId="3" nodeType="with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5" grpId="3"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p Arrow 5"/>
          <p:cNvSpPr/>
          <p:nvPr/>
        </p:nvSpPr>
        <p:spPr>
          <a:xfrm rot="5400000">
            <a:off x="3219073" y="3029327"/>
            <a:ext cx="343654" cy="6858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Rectangle 1"/>
          <p:cNvSpPr/>
          <p:nvPr/>
        </p:nvSpPr>
        <p:spPr>
          <a:xfrm>
            <a:off x="3733800" y="1590317"/>
            <a:ext cx="3352800" cy="2383473"/>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THREAD 1 204</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THREAD 1 205</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THREAD 1 206</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THREAD 1 207</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THREAD 1 THREAD 0 267</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THREAD 0 268</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278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05000" y="228600"/>
            <a:ext cx="5943600" cy="6394058"/>
          </a:xfrm>
          <a:prstGeom prst="rect">
            <a:avLst/>
          </a:prstGeom>
        </p:spPr>
        <p:txBody>
          <a:bodyPr wrap="square">
            <a:spAutoFit/>
          </a:bodyPr>
          <a:lstStyle/>
          <a:p>
            <a:r>
              <a:rPr lang="en-US" sz="1050" dirty="0">
                <a:solidFill>
                  <a:srgbClr val="1E1E1E"/>
                </a:solidFill>
                <a:highlight>
                  <a:srgbClr val="FFFFFF"/>
                </a:highlight>
                <a:latin typeface="Consolas" panose="020B0609020204030204" pitchFamily="49" charset="0"/>
              </a:rPr>
              <a:t>void </a:t>
            </a:r>
            <a:r>
              <a:rPr lang="en-US" sz="1050" dirty="0" err="1">
                <a:solidFill>
                  <a:srgbClr val="1E1E1E"/>
                </a:solidFill>
                <a:highlight>
                  <a:srgbClr val="FFFFFF"/>
                </a:highlight>
                <a:latin typeface="Consolas" panose="020B0609020204030204" pitchFamily="49" charset="0"/>
              </a:rPr>
              <a:t>thread_function</a:t>
            </a:r>
            <a:r>
              <a:rPr lang="en-US" sz="1050" dirty="0">
                <a:solidFill>
                  <a:srgbClr val="1E1E1E"/>
                </a:solidFill>
                <a:highlight>
                  <a:srgbClr val="FFFFFF"/>
                </a:highlight>
                <a:latin typeface="Consolas" panose="020B0609020204030204" pitchFamily="49" charset="0"/>
              </a:rPr>
              <a:t>(</a:t>
            </a:r>
            <a:r>
              <a:rPr lang="en-US" sz="1050" dirty="0" err="1">
                <a:solidFill>
                  <a:srgbClr val="1E1E1E"/>
                </a:solidFill>
                <a:highlight>
                  <a:srgbClr val="FFFFFF"/>
                </a:highlight>
                <a:latin typeface="Consolas" panose="020B0609020204030204" pitchFamily="49" charset="0"/>
              </a:rPr>
              <a:t>int</a:t>
            </a:r>
            <a:r>
              <a:rPr lang="en-US" sz="1050" dirty="0">
                <a:solidFill>
                  <a:srgbClr val="1E1E1E"/>
                </a:solidFill>
                <a:highlight>
                  <a:srgbClr val="FFFFFF"/>
                </a:highlight>
                <a:latin typeface="Consolas" panose="020B0609020204030204" pitchFamily="49" charset="0"/>
              </a:rPr>
              <a:t> id)</a:t>
            </a:r>
            <a:endParaRPr lang="en-US" sz="1050" dirty="0">
              <a:solidFill>
                <a:srgbClr val="000000"/>
              </a:solidFill>
              <a:highlight>
                <a:srgbClr val="FFFFFF"/>
              </a:highlight>
              <a:latin typeface="Consolas" panose="020B0609020204030204" pitchFamily="49" charset="0"/>
            </a:endParaRPr>
          </a:p>
          <a:p>
            <a:r>
              <a:rPr lang="en-US" sz="1050" dirty="0">
                <a:solidFill>
                  <a:srgbClr val="1E1E1E"/>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555555"/>
                </a:solidFill>
                <a:highlight>
                  <a:srgbClr val="FFFFFF"/>
                </a:highlight>
                <a:latin typeface="Consolas" panose="020B0609020204030204" pitchFamily="49" charset="0"/>
              </a:rPr>
              <a:t>00F312C0  push        </a:t>
            </a:r>
            <a:r>
              <a:rPr lang="en-US" sz="1050" dirty="0" err="1">
                <a:solidFill>
                  <a:srgbClr val="555555"/>
                </a:solidFill>
                <a:highlight>
                  <a:srgbClr val="FFFFFF"/>
                </a:highlight>
                <a:latin typeface="Consolas" panose="020B0609020204030204" pitchFamily="49" charset="0"/>
              </a:rPr>
              <a:t>ebp</a:t>
            </a:r>
            <a:r>
              <a:rPr lang="en-US" sz="1050" dirty="0">
                <a:solidFill>
                  <a:srgbClr val="555555"/>
                </a:solidFill>
                <a:highlight>
                  <a:srgbClr val="FFFFFF"/>
                </a:highlight>
                <a:latin typeface="Consolas" panose="020B0609020204030204" pitchFamily="49" charset="0"/>
              </a:rPr>
              <a:t>  </a:t>
            </a:r>
            <a:endParaRPr lang="en-US" sz="1050" dirty="0">
              <a:solidFill>
                <a:srgbClr val="000000"/>
              </a:solidFill>
              <a:highlight>
                <a:srgbClr val="FFFFFF"/>
              </a:highlight>
              <a:latin typeface="Consolas" panose="020B0609020204030204" pitchFamily="49" charset="0"/>
            </a:endParaRPr>
          </a:p>
          <a:p>
            <a:r>
              <a:rPr lang="en-US" sz="1050" dirty="0">
                <a:solidFill>
                  <a:srgbClr val="555555"/>
                </a:solidFill>
                <a:highlight>
                  <a:srgbClr val="FFFFFF"/>
                </a:highlight>
                <a:latin typeface="Consolas" panose="020B0609020204030204" pitchFamily="49" charset="0"/>
              </a:rPr>
              <a:t>00F312C1  </a:t>
            </a:r>
            <a:r>
              <a:rPr lang="en-US" sz="1050" dirty="0" err="1">
                <a:solidFill>
                  <a:srgbClr val="555555"/>
                </a:solidFill>
                <a:highlight>
                  <a:srgbClr val="FFFFFF"/>
                </a:highlight>
                <a:latin typeface="Consolas" panose="020B0609020204030204" pitchFamily="49" charset="0"/>
              </a:rPr>
              <a:t>mov</a:t>
            </a:r>
            <a:r>
              <a:rPr lang="en-US" sz="1050" dirty="0">
                <a:solidFill>
                  <a:srgbClr val="555555"/>
                </a:solidFill>
                <a:highlight>
                  <a:srgbClr val="FFFFFF"/>
                </a:highlight>
                <a:latin typeface="Consolas" panose="020B0609020204030204" pitchFamily="49" charset="0"/>
              </a:rPr>
              <a:t>         </a:t>
            </a:r>
            <a:r>
              <a:rPr lang="en-US" sz="1050" dirty="0" err="1">
                <a:solidFill>
                  <a:srgbClr val="555555"/>
                </a:solidFill>
                <a:highlight>
                  <a:srgbClr val="FFFFFF"/>
                </a:highlight>
                <a:latin typeface="Consolas" panose="020B0609020204030204" pitchFamily="49" charset="0"/>
              </a:rPr>
              <a:t>ebp,esp</a:t>
            </a:r>
            <a:r>
              <a:rPr lang="en-US" sz="1050" dirty="0">
                <a:solidFill>
                  <a:srgbClr val="555555"/>
                </a:solidFill>
                <a:highlight>
                  <a:srgbClr val="FFFFFF"/>
                </a:highlight>
                <a:latin typeface="Consolas" panose="020B0609020204030204" pitchFamily="49" charset="0"/>
              </a:rPr>
              <a:t>  </a:t>
            </a:r>
            <a:endParaRPr lang="en-US" sz="1050" dirty="0">
              <a:solidFill>
                <a:srgbClr val="000000"/>
              </a:solidFill>
              <a:highlight>
                <a:srgbClr val="FFFFFF"/>
              </a:highlight>
              <a:latin typeface="Consolas" panose="020B0609020204030204" pitchFamily="49" charset="0"/>
            </a:endParaRPr>
          </a:p>
          <a:p>
            <a:r>
              <a:rPr lang="en-US" sz="1050" dirty="0">
                <a:solidFill>
                  <a:srgbClr val="555555"/>
                </a:solidFill>
                <a:highlight>
                  <a:srgbClr val="FFFFFF"/>
                </a:highlight>
                <a:latin typeface="Consolas" panose="020B0609020204030204" pitchFamily="49" charset="0"/>
              </a:rPr>
              <a:t>00F312C3  and         esp,0FFFFFFF8h  </a:t>
            </a:r>
            <a:endParaRPr lang="en-US" sz="1050" dirty="0">
              <a:solidFill>
                <a:srgbClr val="000000"/>
              </a:solidFill>
              <a:highlight>
                <a:srgbClr val="FFFFFF"/>
              </a:highlight>
              <a:latin typeface="Consolas" panose="020B0609020204030204" pitchFamily="49" charset="0"/>
            </a:endParaRPr>
          </a:p>
          <a:p>
            <a:r>
              <a:rPr lang="en-US" sz="1050" dirty="0">
                <a:solidFill>
                  <a:srgbClr val="555555"/>
                </a:solidFill>
                <a:highlight>
                  <a:srgbClr val="FFFFFF"/>
                </a:highlight>
                <a:latin typeface="Consolas" panose="020B0609020204030204" pitchFamily="49" charset="0"/>
              </a:rPr>
              <a:t>00F312C6  push        </a:t>
            </a:r>
            <a:r>
              <a:rPr lang="en-US" sz="1050" dirty="0" err="1">
                <a:solidFill>
                  <a:srgbClr val="555555"/>
                </a:solidFill>
                <a:highlight>
                  <a:srgbClr val="FFFFFF"/>
                </a:highlight>
                <a:latin typeface="Consolas" panose="020B0609020204030204" pitchFamily="49" charset="0"/>
              </a:rPr>
              <a:t>esi</a:t>
            </a:r>
            <a:r>
              <a:rPr lang="en-US" sz="1050" dirty="0">
                <a:solidFill>
                  <a:srgbClr val="555555"/>
                </a:solidFill>
                <a:highlight>
                  <a:srgbClr val="FFFFFF"/>
                </a:highlight>
                <a:latin typeface="Consolas" panose="020B0609020204030204" pitchFamily="49" charset="0"/>
              </a:rPr>
              <a:t>  </a:t>
            </a:r>
            <a:endParaRPr lang="en-US" sz="1050" dirty="0">
              <a:solidFill>
                <a:srgbClr val="000000"/>
              </a:solidFill>
              <a:highlight>
                <a:srgbClr val="FFFFFF"/>
              </a:highlight>
              <a:latin typeface="Consolas" panose="020B0609020204030204" pitchFamily="49" charset="0"/>
            </a:endParaRPr>
          </a:p>
          <a:p>
            <a:r>
              <a:rPr lang="en-US" sz="1050" dirty="0">
                <a:solidFill>
                  <a:srgbClr val="555555"/>
                </a:solidFill>
                <a:highlight>
                  <a:srgbClr val="FFFFFF"/>
                </a:highlight>
                <a:latin typeface="Consolas" panose="020B0609020204030204" pitchFamily="49" charset="0"/>
              </a:rPr>
              <a:t>00F312C7  push        </a:t>
            </a:r>
            <a:r>
              <a:rPr lang="en-US" sz="1050" dirty="0" err="1">
                <a:solidFill>
                  <a:srgbClr val="555555"/>
                </a:solidFill>
                <a:highlight>
                  <a:srgbClr val="FFFFFF"/>
                </a:highlight>
                <a:latin typeface="Consolas" panose="020B0609020204030204" pitchFamily="49" charset="0"/>
              </a:rPr>
              <a:t>edi</a:t>
            </a:r>
            <a:r>
              <a:rPr lang="en-US" sz="1050" dirty="0">
                <a:solidFill>
                  <a:srgbClr val="555555"/>
                </a:solidFill>
                <a:highlight>
                  <a:srgbClr val="FFFFFF"/>
                </a:highlight>
                <a:latin typeface="Consolas" panose="020B0609020204030204" pitchFamily="49" charset="0"/>
              </a:rPr>
              <a:t>  </a:t>
            </a:r>
            <a:endParaRPr lang="en-US" sz="1050" dirty="0">
              <a:solidFill>
                <a:srgbClr val="000000"/>
              </a:solidFill>
              <a:highlight>
                <a:srgbClr val="FFFFFF"/>
              </a:highlight>
              <a:latin typeface="Consolas" panose="020B0609020204030204" pitchFamily="49" charset="0"/>
            </a:endParaRPr>
          </a:p>
          <a:p>
            <a:r>
              <a:rPr lang="nn-NO" sz="1050" dirty="0">
                <a:solidFill>
                  <a:srgbClr val="1E1E1E"/>
                </a:solidFill>
                <a:highlight>
                  <a:srgbClr val="FFFFFF"/>
                </a:highlight>
                <a:latin typeface="Consolas" panose="020B0609020204030204" pitchFamily="49" charset="0"/>
              </a:rPr>
              <a:t>    for (int i = 1; i &lt;= 500; i++)</a:t>
            </a:r>
            <a:endParaRPr lang="nn-NO" sz="1050" dirty="0">
              <a:solidFill>
                <a:srgbClr val="000000"/>
              </a:solidFill>
              <a:highlight>
                <a:srgbClr val="FFFFFF"/>
              </a:highlight>
              <a:latin typeface="Consolas" panose="020B0609020204030204" pitchFamily="49" charset="0"/>
            </a:endParaRPr>
          </a:p>
          <a:p>
            <a:r>
              <a:rPr lang="en-US" sz="1050" dirty="0">
                <a:solidFill>
                  <a:srgbClr val="555555"/>
                </a:solidFill>
                <a:highlight>
                  <a:srgbClr val="FFFFFF"/>
                </a:highlight>
                <a:latin typeface="Consolas" panose="020B0609020204030204" pitchFamily="49" charset="0"/>
              </a:rPr>
              <a:t>00F312C8  </a:t>
            </a:r>
            <a:r>
              <a:rPr lang="en-US" sz="1050" dirty="0" err="1">
                <a:solidFill>
                  <a:srgbClr val="555555"/>
                </a:solidFill>
                <a:highlight>
                  <a:srgbClr val="FFFFFF"/>
                </a:highlight>
                <a:latin typeface="Consolas" panose="020B0609020204030204" pitchFamily="49" charset="0"/>
              </a:rPr>
              <a:t>mov</a:t>
            </a:r>
            <a:r>
              <a:rPr lang="en-US" sz="1050" dirty="0">
                <a:solidFill>
                  <a:srgbClr val="555555"/>
                </a:solidFill>
                <a:highlight>
                  <a:srgbClr val="FFFFFF"/>
                </a:highlight>
                <a:latin typeface="Consolas" panose="020B0609020204030204" pitchFamily="49" charset="0"/>
              </a:rPr>
              <a:t>         </a:t>
            </a:r>
            <a:r>
              <a:rPr lang="en-US" sz="1050" dirty="0" err="1">
                <a:solidFill>
                  <a:srgbClr val="555555"/>
                </a:solidFill>
                <a:highlight>
                  <a:srgbClr val="FFFFFF"/>
                </a:highlight>
                <a:latin typeface="Consolas" panose="020B0609020204030204" pitchFamily="49" charset="0"/>
              </a:rPr>
              <a:t>edi,dword</a:t>
            </a:r>
            <a:r>
              <a:rPr lang="en-US" sz="1050" dirty="0">
                <a:solidFill>
                  <a:srgbClr val="555555"/>
                </a:solidFill>
                <a:highlight>
                  <a:srgbClr val="FFFFFF"/>
                </a:highlight>
                <a:latin typeface="Consolas" panose="020B0609020204030204" pitchFamily="49" charset="0"/>
              </a:rPr>
              <a:t> </a:t>
            </a:r>
            <a:r>
              <a:rPr lang="en-US" sz="1050" dirty="0" err="1">
                <a:solidFill>
                  <a:srgbClr val="555555"/>
                </a:solidFill>
                <a:highlight>
                  <a:srgbClr val="FFFFFF"/>
                </a:highlight>
                <a:latin typeface="Consolas" panose="020B0609020204030204" pitchFamily="49" charset="0"/>
              </a:rPr>
              <a:t>ptr</a:t>
            </a:r>
            <a:r>
              <a:rPr lang="en-US" sz="1050" dirty="0">
                <a:solidFill>
                  <a:srgbClr val="555555"/>
                </a:solidFill>
                <a:highlight>
                  <a:srgbClr val="FFFFFF"/>
                </a:highlight>
                <a:latin typeface="Consolas" panose="020B0609020204030204" pitchFamily="49" charset="0"/>
              </a:rPr>
              <a:t> [id]  </a:t>
            </a:r>
            <a:endParaRPr lang="en-US" sz="1050" dirty="0">
              <a:solidFill>
                <a:srgbClr val="000000"/>
              </a:solidFill>
              <a:highlight>
                <a:srgbClr val="FFFFFF"/>
              </a:highlight>
              <a:latin typeface="Consolas" panose="020B0609020204030204" pitchFamily="49" charset="0"/>
            </a:endParaRPr>
          </a:p>
          <a:p>
            <a:r>
              <a:rPr lang="en-US" sz="1050" dirty="0">
                <a:solidFill>
                  <a:srgbClr val="555555"/>
                </a:solidFill>
                <a:highlight>
                  <a:srgbClr val="FFFFFF"/>
                </a:highlight>
                <a:latin typeface="Consolas" panose="020B0609020204030204" pitchFamily="49" charset="0"/>
              </a:rPr>
              <a:t>00F312CB  </a:t>
            </a:r>
            <a:r>
              <a:rPr lang="en-US" sz="1050" dirty="0" err="1">
                <a:solidFill>
                  <a:srgbClr val="555555"/>
                </a:solidFill>
                <a:highlight>
                  <a:srgbClr val="FFFFFF"/>
                </a:highlight>
                <a:latin typeface="Consolas" panose="020B0609020204030204" pitchFamily="49" charset="0"/>
              </a:rPr>
              <a:t>mov</a:t>
            </a:r>
            <a:r>
              <a:rPr lang="en-US" sz="1050" dirty="0">
                <a:solidFill>
                  <a:srgbClr val="555555"/>
                </a:solidFill>
                <a:highlight>
                  <a:srgbClr val="FFFFFF"/>
                </a:highlight>
                <a:latin typeface="Consolas" panose="020B0609020204030204" pitchFamily="49" charset="0"/>
              </a:rPr>
              <a:t>         esi,1  </a:t>
            </a:r>
            <a:endParaRPr lang="en-US" sz="1050" dirty="0">
              <a:solidFill>
                <a:srgbClr val="000000"/>
              </a:solidFill>
              <a:highlight>
                <a:srgbClr val="FFFFFF"/>
              </a:highlight>
              <a:latin typeface="Consolas" panose="020B0609020204030204" pitchFamily="49" charset="0"/>
            </a:endParaRPr>
          </a:p>
          <a:p>
            <a:r>
              <a:rPr lang="en-US" sz="1050" dirty="0">
                <a:solidFill>
                  <a:srgbClr val="1E1E1E"/>
                </a:solidFill>
                <a:highlight>
                  <a:srgbClr val="FFFFFF"/>
                </a:highlight>
                <a:latin typeface="Consolas" panose="020B0609020204030204" pitchFamily="49" charset="0"/>
              </a:rPr>
              <a:t>    {</a:t>
            </a:r>
            <a:endParaRPr lang="en-US" sz="1050" dirty="0">
              <a:solidFill>
                <a:srgbClr val="000000"/>
              </a:solidFill>
              <a:highlight>
                <a:srgbClr val="FFFFFF"/>
              </a:highlight>
              <a:latin typeface="Consolas" panose="020B0609020204030204" pitchFamily="49" charset="0"/>
            </a:endParaRPr>
          </a:p>
          <a:p>
            <a:r>
              <a:rPr lang="en-US" sz="1050" dirty="0">
                <a:solidFill>
                  <a:srgbClr val="1E1E1E"/>
                </a:solidFill>
                <a:highlight>
                  <a:srgbClr val="FFFFFF"/>
                </a:highlight>
                <a:latin typeface="Consolas" panose="020B0609020204030204" pitchFamily="49" charset="0"/>
              </a:rPr>
              <a:t>        </a:t>
            </a:r>
            <a:r>
              <a:rPr lang="en-US" sz="1050" dirty="0" err="1">
                <a:solidFill>
                  <a:srgbClr val="1E1E1E"/>
                </a:solidFill>
                <a:highlight>
                  <a:srgbClr val="FFFFFF"/>
                </a:highlight>
                <a:latin typeface="Consolas" panose="020B0609020204030204" pitchFamily="49" charset="0"/>
              </a:rPr>
              <a:t>cout</a:t>
            </a:r>
            <a:r>
              <a:rPr lang="en-US" sz="1050" dirty="0">
                <a:solidFill>
                  <a:srgbClr val="1E1E1E"/>
                </a:solidFill>
                <a:highlight>
                  <a:srgbClr val="FFFFFF"/>
                </a:highlight>
                <a:latin typeface="Consolas" panose="020B0609020204030204" pitchFamily="49" charset="0"/>
              </a:rPr>
              <a:t> &lt;&lt; "THREAD " &lt;&lt; id &lt;&lt; " " &lt;&lt; </a:t>
            </a:r>
            <a:r>
              <a:rPr lang="en-US" sz="1050" dirty="0" err="1">
                <a:solidFill>
                  <a:srgbClr val="1E1E1E"/>
                </a:solidFill>
                <a:highlight>
                  <a:srgbClr val="FFFFFF"/>
                </a:highlight>
                <a:latin typeface="Consolas" panose="020B0609020204030204" pitchFamily="49" charset="0"/>
              </a:rPr>
              <a:t>i</a:t>
            </a:r>
            <a:r>
              <a:rPr lang="en-US" sz="1050" dirty="0">
                <a:solidFill>
                  <a:srgbClr val="1E1E1E"/>
                </a:solidFill>
                <a:highlight>
                  <a:srgbClr val="FFFFFF"/>
                </a:highlight>
                <a:latin typeface="Consolas" panose="020B0609020204030204" pitchFamily="49" charset="0"/>
              </a:rPr>
              <a:t> &lt;&lt; </a:t>
            </a:r>
            <a:r>
              <a:rPr lang="en-US" sz="1050" dirty="0" err="1">
                <a:solidFill>
                  <a:srgbClr val="1E1E1E"/>
                </a:solidFill>
                <a:highlight>
                  <a:srgbClr val="FFFFFF"/>
                </a:highlight>
                <a:latin typeface="Consolas" panose="020B0609020204030204" pitchFamily="49" charset="0"/>
              </a:rPr>
              <a:t>endl</a:t>
            </a:r>
            <a:r>
              <a:rPr lang="en-US" sz="1050" dirty="0">
                <a:solidFill>
                  <a:srgbClr val="1E1E1E"/>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555555"/>
                </a:solidFill>
                <a:highlight>
                  <a:srgbClr val="FFFFFF"/>
                </a:highlight>
                <a:latin typeface="Consolas" panose="020B0609020204030204" pitchFamily="49" charset="0"/>
              </a:rPr>
              <a:t>00F312D0  push        0F31950h  </a:t>
            </a:r>
            <a:endParaRPr lang="en-US" sz="1050" dirty="0">
              <a:solidFill>
                <a:srgbClr val="000000"/>
              </a:solidFill>
              <a:highlight>
                <a:srgbClr val="FFFFFF"/>
              </a:highlight>
              <a:latin typeface="Consolas" panose="020B0609020204030204" pitchFamily="49" charset="0"/>
            </a:endParaRPr>
          </a:p>
          <a:p>
            <a:r>
              <a:rPr lang="en-US" sz="1050" dirty="0">
                <a:solidFill>
                  <a:srgbClr val="555555"/>
                </a:solidFill>
                <a:highlight>
                  <a:srgbClr val="FFFFFF"/>
                </a:highlight>
                <a:latin typeface="Consolas" panose="020B0609020204030204" pitchFamily="49" charset="0"/>
              </a:rPr>
              <a:t>00F312D5  push        </a:t>
            </a:r>
            <a:r>
              <a:rPr lang="en-US" sz="1050" dirty="0" err="1">
                <a:solidFill>
                  <a:srgbClr val="555555"/>
                </a:solidFill>
                <a:highlight>
                  <a:srgbClr val="FFFFFF"/>
                </a:highlight>
                <a:latin typeface="Consolas" panose="020B0609020204030204" pitchFamily="49" charset="0"/>
              </a:rPr>
              <a:t>esi</a:t>
            </a:r>
            <a:r>
              <a:rPr lang="en-US" sz="1050" dirty="0">
                <a:solidFill>
                  <a:srgbClr val="555555"/>
                </a:solidFill>
                <a:highlight>
                  <a:srgbClr val="FFFFFF"/>
                </a:highlight>
                <a:latin typeface="Consolas" panose="020B0609020204030204" pitchFamily="49" charset="0"/>
              </a:rPr>
              <a:t>  </a:t>
            </a:r>
            <a:endParaRPr lang="en-US" sz="1050" dirty="0">
              <a:solidFill>
                <a:srgbClr val="000000"/>
              </a:solidFill>
              <a:highlight>
                <a:srgbClr val="FFFFFF"/>
              </a:highlight>
              <a:latin typeface="Consolas" panose="020B0609020204030204" pitchFamily="49" charset="0"/>
            </a:endParaRPr>
          </a:p>
          <a:p>
            <a:r>
              <a:rPr lang="en-US" sz="1050" dirty="0">
                <a:solidFill>
                  <a:srgbClr val="555555"/>
                </a:solidFill>
                <a:highlight>
                  <a:srgbClr val="FFFFFF"/>
                </a:highlight>
                <a:latin typeface="Consolas" panose="020B0609020204030204" pitchFamily="49" charset="0"/>
              </a:rPr>
              <a:t>00F312D6  push        </a:t>
            </a:r>
            <a:r>
              <a:rPr lang="en-US" sz="1050" dirty="0" err="1">
                <a:solidFill>
                  <a:srgbClr val="555555"/>
                </a:solidFill>
                <a:highlight>
                  <a:srgbClr val="FFFFFF"/>
                </a:highlight>
                <a:latin typeface="Consolas" panose="020B0609020204030204" pitchFamily="49" charset="0"/>
              </a:rPr>
              <a:t>edi</a:t>
            </a:r>
            <a:r>
              <a:rPr lang="en-US" sz="1050" dirty="0">
                <a:solidFill>
                  <a:srgbClr val="555555"/>
                </a:solidFill>
                <a:highlight>
                  <a:srgbClr val="FFFFFF"/>
                </a:highlight>
                <a:latin typeface="Consolas" panose="020B0609020204030204" pitchFamily="49" charset="0"/>
              </a:rPr>
              <a:t>  </a:t>
            </a:r>
            <a:endParaRPr lang="en-US" sz="1050" dirty="0">
              <a:solidFill>
                <a:srgbClr val="000000"/>
              </a:solidFill>
              <a:highlight>
                <a:srgbClr val="FFFFFF"/>
              </a:highlight>
              <a:latin typeface="Consolas" panose="020B0609020204030204" pitchFamily="49" charset="0"/>
            </a:endParaRPr>
          </a:p>
          <a:p>
            <a:r>
              <a:rPr lang="en-US" sz="1050" dirty="0">
                <a:solidFill>
                  <a:srgbClr val="555555"/>
                </a:solidFill>
                <a:highlight>
                  <a:srgbClr val="FFFFFF"/>
                </a:highlight>
                <a:latin typeface="Consolas" panose="020B0609020204030204" pitchFamily="49" charset="0"/>
              </a:rPr>
              <a:t>00F312D7  push        </a:t>
            </a:r>
            <a:r>
              <a:rPr lang="en-US" sz="1050" dirty="0" err="1">
                <a:solidFill>
                  <a:srgbClr val="555555"/>
                </a:solidFill>
                <a:highlight>
                  <a:srgbClr val="FFFFFF"/>
                </a:highlight>
                <a:latin typeface="Consolas" panose="020B0609020204030204" pitchFamily="49" charset="0"/>
              </a:rPr>
              <a:t>ecx</a:t>
            </a:r>
            <a:r>
              <a:rPr lang="en-US" sz="1050" dirty="0">
                <a:solidFill>
                  <a:srgbClr val="555555"/>
                </a:solidFill>
                <a:highlight>
                  <a:srgbClr val="FFFFFF"/>
                </a:highlight>
                <a:latin typeface="Consolas" panose="020B0609020204030204" pitchFamily="49" charset="0"/>
              </a:rPr>
              <a:t>  </a:t>
            </a:r>
            <a:endParaRPr lang="en-US" sz="1050" dirty="0">
              <a:solidFill>
                <a:srgbClr val="000000"/>
              </a:solidFill>
              <a:highlight>
                <a:srgbClr val="FFFFFF"/>
              </a:highlight>
              <a:latin typeface="Consolas" panose="020B0609020204030204" pitchFamily="49" charset="0"/>
            </a:endParaRPr>
          </a:p>
          <a:p>
            <a:r>
              <a:rPr lang="en-US" sz="1050" dirty="0">
                <a:solidFill>
                  <a:srgbClr val="555555"/>
                </a:solidFill>
                <a:highlight>
                  <a:srgbClr val="FFFFFF"/>
                </a:highlight>
                <a:latin typeface="Consolas" panose="020B0609020204030204" pitchFamily="49" charset="0"/>
              </a:rPr>
              <a:t>00F312D8  </a:t>
            </a:r>
            <a:r>
              <a:rPr lang="en-US" sz="1050" dirty="0" err="1">
                <a:solidFill>
                  <a:srgbClr val="555555"/>
                </a:solidFill>
                <a:highlight>
                  <a:srgbClr val="FFFFFF"/>
                </a:highlight>
                <a:latin typeface="Consolas" panose="020B0609020204030204" pitchFamily="49" charset="0"/>
              </a:rPr>
              <a:t>mov</a:t>
            </a:r>
            <a:r>
              <a:rPr lang="en-US" sz="1050" dirty="0">
                <a:solidFill>
                  <a:srgbClr val="555555"/>
                </a:solidFill>
                <a:highlight>
                  <a:srgbClr val="FFFFFF"/>
                </a:highlight>
                <a:latin typeface="Consolas" panose="020B0609020204030204" pitchFamily="49" charset="0"/>
              </a:rPr>
              <a:t>         </a:t>
            </a:r>
            <a:r>
              <a:rPr lang="en-US" sz="1050" dirty="0" err="1">
                <a:solidFill>
                  <a:srgbClr val="555555"/>
                </a:solidFill>
                <a:highlight>
                  <a:srgbClr val="FFFFFF"/>
                </a:highlight>
                <a:latin typeface="Consolas" panose="020B0609020204030204" pitchFamily="49" charset="0"/>
              </a:rPr>
              <a:t>ecx,dword</a:t>
            </a:r>
            <a:r>
              <a:rPr lang="en-US" sz="1050" dirty="0">
                <a:solidFill>
                  <a:srgbClr val="555555"/>
                </a:solidFill>
                <a:highlight>
                  <a:srgbClr val="FFFFFF"/>
                </a:highlight>
                <a:latin typeface="Consolas" panose="020B0609020204030204" pitchFamily="49" charset="0"/>
              </a:rPr>
              <a:t> </a:t>
            </a:r>
            <a:r>
              <a:rPr lang="en-US" sz="1050" dirty="0" err="1">
                <a:solidFill>
                  <a:srgbClr val="555555"/>
                </a:solidFill>
                <a:highlight>
                  <a:srgbClr val="FFFFFF"/>
                </a:highlight>
                <a:latin typeface="Consolas" panose="020B0609020204030204" pitchFamily="49" charset="0"/>
              </a:rPr>
              <a:t>ptr</a:t>
            </a:r>
            <a:r>
              <a:rPr lang="en-US" sz="1050" dirty="0">
                <a:solidFill>
                  <a:srgbClr val="555555"/>
                </a:solidFill>
                <a:highlight>
                  <a:srgbClr val="FFFFFF"/>
                </a:highlight>
                <a:latin typeface="Consolas" panose="020B0609020204030204" pitchFamily="49" charset="0"/>
              </a:rPr>
              <a:t> ds:[0F33078h]  </a:t>
            </a:r>
            <a:endParaRPr lang="en-US" sz="1050" dirty="0">
              <a:solidFill>
                <a:srgbClr val="000000"/>
              </a:solidFill>
              <a:highlight>
                <a:srgbClr val="FFFFFF"/>
              </a:highlight>
              <a:latin typeface="Consolas" panose="020B0609020204030204" pitchFamily="49" charset="0"/>
            </a:endParaRPr>
          </a:p>
          <a:p>
            <a:r>
              <a:rPr lang="en-US" sz="1050" dirty="0">
                <a:solidFill>
                  <a:srgbClr val="555555"/>
                </a:solidFill>
                <a:highlight>
                  <a:srgbClr val="FFFFFF"/>
                </a:highlight>
                <a:latin typeface="Consolas" panose="020B0609020204030204" pitchFamily="49" charset="0"/>
              </a:rPr>
              <a:t>00F312DE  </a:t>
            </a:r>
            <a:r>
              <a:rPr lang="en-US" sz="1050" dirty="0" err="1">
                <a:solidFill>
                  <a:srgbClr val="555555"/>
                </a:solidFill>
                <a:highlight>
                  <a:srgbClr val="FFFFFF"/>
                </a:highlight>
                <a:latin typeface="Consolas" panose="020B0609020204030204" pitchFamily="49" charset="0"/>
              </a:rPr>
              <a:t>mov</a:t>
            </a:r>
            <a:r>
              <a:rPr lang="en-US" sz="1050" dirty="0">
                <a:solidFill>
                  <a:srgbClr val="555555"/>
                </a:solidFill>
                <a:highlight>
                  <a:srgbClr val="FFFFFF"/>
                </a:highlight>
                <a:latin typeface="Consolas" panose="020B0609020204030204" pitchFamily="49" charset="0"/>
              </a:rPr>
              <a:t>         edx,0F331E0h  </a:t>
            </a:r>
            <a:endParaRPr lang="en-US" sz="1050" dirty="0">
              <a:solidFill>
                <a:srgbClr val="000000"/>
              </a:solidFill>
              <a:highlight>
                <a:srgbClr val="FFFFFF"/>
              </a:highlight>
              <a:latin typeface="Consolas" panose="020B0609020204030204" pitchFamily="49" charset="0"/>
            </a:endParaRPr>
          </a:p>
          <a:p>
            <a:r>
              <a:rPr lang="en-US" sz="1050" dirty="0">
                <a:solidFill>
                  <a:srgbClr val="555555"/>
                </a:solidFill>
                <a:highlight>
                  <a:srgbClr val="FFFFFF"/>
                </a:highlight>
                <a:latin typeface="Consolas" panose="020B0609020204030204" pitchFamily="49" charset="0"/>
              </a:rPr>
              <a:t>00F312E3  call        </a:t>
            </a:r>
            <a:r>
              <a:rPr lang="en-US" sz="1050" dirty="0" err="1">
                <a:solidFill>
                  <a:srgbClr val="555555"/>
                </a:solidFill>
                <a:highlight>
                  <a:srgbClr val="FFFFFF"/>
                </a:highlight>
                <a:latin typeface="Consolas" panose="020B0609020204030204" pitchFamily="49" charset="0"/>
              </a:rPr>
              <a:t>std</a:t>
            </a:r>
            <a:r>
              <a:rPr lang="en-US" sz="1050" dirty="0">
                <a:solidFill>
                  <a:srgbClr val="555555"/>
                </a:solidFill>
                <a:highlight>
                  <a:srgbClr val="FFFFFF"/>
                </a:highlight>
                <a:latin typeface="Consolas" panose="020B0609020204030204" pitchFamily="49" charset="0"/>
              </a:rPr>
              <a:t>::operator&lt;&lt;&lt;</a:t>
            </a:r>
            <a:r>
              <a:rPr lang="en-US" sz="1050" dirty="0" err="1">
                <a:solidFill>
                  <a:srgbClr val="555555"/>
                </a:solidFill>
                <a:highlight>
                  <a:srgbClr val="FFFFFF"/>
                </a:highlight>
                <a:latin typeface="Consolas" panose="020B0609020204030204" pitchFamily="49" charset="0"/>
              </a:rPr>
              <a:t>std</a:t>
            </a:r>
            <a:r>
              <a:rPr lang="en-US" sz="1050" dirty="0">
                <a:solidFill>
                  <a:srgbClr val="555555"/>
                </a:solidFill>
                <a:highlight>
                  <a:srgbClr val="FFFFFF"/>
                </a:highlight>
                <a:latin typeface="Consolas" panose="020B0609020204030204" pitchFamily="49" charset="0"/>
              </a:rPr>
              <a:t>::</a:t>
            </a:r>
            <a:r>
              <a:rPr lang="en-US" sz="1050" dirty="0" err="1">
                <a:solidFill>
                  <a:srgbClr val="555555"/>
                </a:solidFill>
                <a:highlight>
                  <a:srgbClr val="FFFFFF"/>
                </a:highlight>
                <a:latin typeface="Consolas" panose="020B0609020204030204" pitchFamily="49" charset="0"/>
              </a:rPr>
              <a:t>char_traits</a:t>
            </a:r>
            <a:r>
              <a:rPr lang="en-US" sz="1050" dirty="0">
                <a:solidFill>
                  <a:srgbClr val="555555"/>
                </a:solidFill>
                <a:highlight>
                  <a:srgbClr val="FFFFFF"/>
                </a:highlight>
                <a:latin typeface="Consolas" panose="020B0609020204030204" pitchFamily="49" charset="0"/>
              </a:rPr>
              <a:t>&lt;char&gt; &gt; (0F31980h)  </a:t>
            </a:r>
            <a:endParaRPr lang="en-US" sz="1050" dirty="0">
              <a:solidFill>
                <a:srgbClr val="000000"/>
              </a:solidFill>
              <a:highlight>
                <a:srgbClr val="FFFFFF"/>
              </a:highlight>
              <a:latin typeface="Consolas" panose="020B0609020204030204" pitchFamily="49" charset="0"/>
            </a:endParaRPr>
          </a:p>
          <a:p>
            <a:r>
              <a:rPr lang="en-US" sz="1050" dirty="0">
                <a:solidFill>
                  <a:srgbClr val="555555"/>
                </a:solidFill>
                <a:highlight>
                  <a:srgbClr val="FFFFFF"/>
                </a:highlight>
                <a:latin typeface="Consolas" panose="020B0609020204030204" pitchFamily="49" charset="0"/>
              </a:rPr>
              <a:t>00F312E8  add         esp,4  </a:t>
            </a:r>
            <a:endParaRPr lang="en-US" sz="1050" dirty="0">
              <a:solidFill>
                <a:srgbClr val="000000"/>
              </a:solidFill>
              <a:highlight>
                <a:srgbClr val="FFFFFF"/>
              </a:highlight>
              <a:latin typeface="Consolas" panose="020B0609020204030204" pitchFamily="49" charset="0"/>
            </a:endParaRPr>
          </a:p>
          <a:p>
            <a:r>
              <a:rPr lang="en-US" sz="1050" dirty="0">
                <a:solidFill>
                  <a:srgbClr val="555555"/>
                </a:solidFill>
                <a:highlight>
                  <a:srgbClr val="FFFFFF"/>
                </a:highlight>
                <a:latin typeface="Consolas" panose="020B0609020204030204" pitchFamily="49" charset="0"/>
              </a:rPr>
              <a:t>00F312EB  </a:t>
            </a:r>
            <a:r>
              <a:rPr lang="en-US" sz="1050" dirty="0" err="1">
                <a:solidFill>
                  <a:srgbClr val="555555"/>
                </a:solidFill>
                <a:highlight>
                  <a:srgbClr val="FFFFFF"/>
                </a:highlight>
                <a:latin typeface="Consolas" panose="020B0609020204030204" pitchFamily="49" charset="0"/>
              </a:rPr>
              <a:t>mov</a:t>
            </a:r>
            <a:r>
              <a:rPr lang="en-US" sz="1050" dirty="0">
                <a:solidFill>
                  <a:srgbClr val="555555"/>
                </a:solidFill>
                <a:highlight>
                  <a:srgbClr val="FFFFFF"/>
                </a:highlight>
                <a:latin typeface="Consolas" panose="020B0609020204030204" pitchFamily="49" charset="0"/>
              </a:rPr>
              <a:t>         </a:t>
            </a:r>
            <a:r>
              <a:rPr lang="en-US" sz="1050" dirty="0" err="1">
                <a:solidFill>
                  <a:srgbClr val="555555"/>
                </a:solidFill>
                <a:highlight>
                  <a:srgbClr val="FFFFFF"/>
                </a:highlight>
                <a:latin typeface="Consolas" panose="020B0609020204030204" pitchFamily="49" charset="0"/>
              </a:rPr>
              <a:t>ecx,eax</a:t>
            </a:r>
            <a:r>
              <a:rPr lang="en-US" sz="1050" dirty="0">
                <a:solidFill>
                  <a:srgbClr val="555555"/>
                </a:solidFill>
                <a:highlight>
                  <a:srgbClr val="FFFFFF"/>
                </a:highlight>
                <a:latin typeface="Consolas" panose="020B0609020204030204" pitchFamily="49" charset="0"/>
              </a:rPr>
              <a:t>  </a:t>
            </a:r>
            <a:endParaRPr lang="en-US" sz="1050" dirty="0">
              <a:solidFill>
                <a:srgbClr val="000000"/>
              </a:solidFill>
              <a:highlight>
                <a:srgbClr val="FFFFFF"/>
              </a:highlight>
              <a:latin typeface="Consolas" panose="020B0609020204030204" pitchFamily="49" charset="0"/>
            </a:endParaRPr>
          </a:p>
          <a:p>
            <a:r>
              <a:rPr lang="en-US" sz="1050" dirty="0">
                <a:solidFill>
                  <a:srgbClr val="555555"/>
                </a:solidFill>
                <a:highlight>
                  <a:srgbClr val="FFFFFF"/>
                </a:highlight>
                <a:latin typeface="Consolas" panose="020B0609020204030204" pitchFamily="49" charset="0"/>
              </a:rPr>
              <a:t>00F312ED  call        </a:t>
            </a:r>
            <a:r>
              <a:rPr lang="en-US" sz="1050" dirty="0" err="1">
                <a:solidFill>
                  <a:srgbClr val="555555"/>
                </a:solidFill>
                <a:highlight>
                  <a:srgbClr val="FFFFFF"/>
                </a:highlight>
                <a:latin typeface="Consolas" panose="020B0609020204030204" pitchFamily="49" charset="0"/>
              </a:rPr>
              <a:t>dword</a:t>
            </a:r>
            <a:r>
              <a:rPr lang="en-US" sz="1050" dirty="0">
                <a:solidFill>
                  <a:srgbClr val="555555"/>
                </a:solidFill>
                <a:highlight>
                  <a:srgbClr val="FFFFFF"/>
                </a:highlight>
                <a:latin typeface="Consolas" panose="020B0609020204030204" pitchFamily="49" charset="0"/>
              </a:rPr>
              <a:t> </a:t>
            </a:r>
            <a:r>
              <a:rPr lang="en-US" sz="1050" dirty="0" err="1">
                <a:solidFill>
                  <a:srgbClr val="555555"/>
                </a:solidFill>
                <a:highlight>
                  <a:srgbClr val="FFFFFF"/>
                </a:highlight>
                <a:latin typeface="Consolas" panose="020B0609020204030204" pitchFamily="49" charset="0"/>
              </a:rPr>
              <a:t>ptr</a:t>
            </a:r>
            <a:r>
              <a:rPr lang="en-US" sz="1050" dirty="0">
                <a:solidFill>
                  <a:srgbClr val="555555"/>
                </a:solidFill>
                <a:highlight>
                  <a:srgbClr val="FFFFFF"/>
                </a:highlight>
                <a:latin typeface="Consolas" panose="020B0609020204030204" pitchFamily="49" charset="0"/>
              </a:rPr>
              <a:t> ds:[0F33060h]  </a:t>
            </a:r>
            <a:endParaRPr lang="en-US" sz="1050" dirty="0">
              <a:solidFill>
                <a:srgbClr val="000000"/>
              </a:solidFill>
              <a:highlight>
                <a:srgbClr val="FFFFFF"/>
              </a:highlight>
              <a:latin typeface="Consolas" panose="020B0609020204030204" pitchFamily="49" charset="0"/>
            </a:endParaRPr>
          </a:p>
          <a:p>
            <a:r>
              <a:rPr lang="en-US" sz="1050" dirty="0">
                <a:solidFill>
                  <a:srgbClr val="555555"/>
                </a:solidFill>
                <a:highlight>
                  <a:srgbClr val="FFFFFF"/>
                </a:highlight>
                <a:latin typeface="Consolas" panose="020B0609020204030204" pitchFamily="49" charset="0"/>
              </a:rPr>
              <a:t>00F312F3  </a:t>
            </a:r>
            <a:r>
              <a:rPr lang="en-US" sz="1050" dirty="0" err="1">
                <a:solidFill>
                  <a:srgbClr val="555555"/>
                </a:solidFill>
                <a:highlight>
                  <a:srgbClr val="FFFFFF"/>
                </a:highlight>
                <a:latin typeface="Consolas" panose="020B0609020204030204" pitchFamily="49" charset="0"/>
              </a:rPr>
              <a:t>mov</a:t>
            </a:r>
            <a:r>
              <a:rPr lang="en-US" sz="1050" dirty="0">
                <a:solidFill>
                  <a:srgbClr val="555555"/>
                </a:solidFill>
                <a:highlight>
                  <a:srgbClr val="FFFFFF"/>
                </a:highlight>
                <a:latin typeface="Consolas" panose="020B0609020204030204" pitchFamily="49" charset="0"/>
              </a:rPr>
              <a:t>         edx,0F331DCh  </a:t>
            </a:r>
            <a:endParaRPr lang="en-US" sz="1050" dirty="0">
              <a:solidFill>
                <a:srgbClr val="000000"/>
              </a:solidFill>
              <a:highlight>
                <a:srgbClr val="FFFFFF"/>
              </a:highlight>
              <a:latin typeface="Consolas" panose="020B0609020204030204" pitchFamily="49" charset="0"/>
            </a:endParaRPr>
          </a:p>
          <a:p>
            <a:r>
              <a:rPr lang="en-US" sz="1050" dirty="0">
                <a:solidFill>
                  <a:srgbClr val="555555"/>
                </a:solidFill>
                <a:highlight>
                  <a:srgbClr val="FFFFFF"/>
                </a:highlight>
                <a:latin typeface="Consolas" panose="020B0609020204030204" pitchFamily="49" charset="0"/>
              </a:rPr>
              <a:t>00F312F8  </a:t>
            </a:r>
            <a:r>
              <a:rPr lang="en-US" sz="1050" dirty="0" err="1">
                <a:solidFill>
                  <a:srgbClr val="555555"/>
                </a:solidFill>
                <a:highlight>
                  <a:srgbClr val="FFFFFF"/>
                </a:highlight>
                <a:latin typeface="Consolas" panose="020B0609020204030204" pitchFamily="49" charset="0"/>
              </a:rPr>
              <a:t>mov</a:t>
            </a:r>
            <a:r>
              <a:rPr lang="en-US" sz="1050" dirty="0">
                <a:solidFill>
                  <a:srgbClr val="555555"/>
                </a:solidFill>
                <a:highlight>
                  <a:srgbClr val="FFFFFF"/>
                </a:highlight>
                <a:latin typeface="Consolas" panose="020B0609020204030204" pitchFamily="49" charset="0"/>
              </a:rPr>
              <a:t>         </a:t>
            </a:r>
            <a:r>
              <a:rPr lang="en-US" sz="1050" dirty="0" err="1">
                <a:solidFill>
                  <a:srgbClr val="555555"/>
                </a:solidFill>
                <a:highlight>
                  <a:srgbClr val="FFFFFF"/>
                </a:highlight>
                <a:latin typeface="Consolas" panose="020B0609020204030204" pitchFamily="49" charset="0"/>
              </a:rPr>
              <a:t>ecx,eax</a:t>
            </a:r>
            <a:r>
              <a:rPr lang="en-US" sz="1050" dirty="0">
                <a:solidFill>
                  <a:srgbClr val="555555"/>
                </a:solidFill>
                <a:highlight>
                  <a:srgbClr val="FFFFFF"/>
                </a:highlight>
                <a:latin typeface="Consolas" panose="020B0609020204030204" pitchFamily="49" charset="0"/>
              </a:rPr>
              <a:t>  </a:t>
            </a:r>
            <a:endParaRPr lang="en-US" sz="1050" dirty="0">
              <a:solidFill>
                <a:srgbClr val="000000"/>
              </a:solidFill>
              <a:highlight>
                <a:srgbClr val="FFFFFF"/>
              </a:highlight>
              <a:latin typeface="Consolas" panose="020B0609020204030204" pitchFamily="49" charset="0"/>
            </a:endParaRPr>
          </a:p>
          <a:p>
            <a:r>
              <a:rPr lang="en-US" sz="1050" dirty="0">
                <a:solidFill>
                  <a:srgbClr val="555555"/>
                </a:solidFill>
                <a:highlight>
                  <a:srgbClr val="FFFFFF"/>
                </a:highlight>
                <a:latin typeface="Consolas" panose="020B0609020204030204" pitchFamily="49" charset="0"/>
              </a:rPr>
              <a:t>00F312FA  call        </a:t>
            </a:r>
            <a:r>
              <a:rPr lang="en-US" sz="1050" dirty="0" err="1">
                <a:solidFill>
                  <a:srgbClr val="555555"/>
                </a:solidFill>
                <a:highlight>
                  <a:srgbClr val="FFFFFF"/>
                </a:highlight>
                <a:latin typeface="Consolas" panose="020B0609020204030204" pitchFamily="49" charset="0"/>
              </a:rPr>
              <a:t>std</a:t>
            </a:r>
            <a:r>
              <a:rPr lang="en-US" sz="1050" dirty="0">
                <a:solidFill>
                  <a:srgbClr val="555555"/>
                </a:solidFill>
                <a:highlight>
                  <a:srgbClr val="FFFFFF"/>
                </a:highlight>
                <a:latin typeface="Consolas" panose="020B0609020204030204" pitchFamily="49" charset="0"/>
              </a:rPr>
              <a:t>::operator&lt;&lt;&lt;</a:t>
            </a:r>
            <a:r>
              <a:rPr lang="en-US" sz="1050" dirty="0" err="1">
                <a:solidFill>
                  <a:srgbClr val="555555"/>
                </a:solidFill>
                <a:highlight>
                  <a:srgbClr val="FFFFFF"/>
                </a:highlight>
                <a:latin typeface="Consolas" panose="020B0609020204030204" pitchFamily="49" charset="0"/>
              </a:rPr>
              <a:t>std</a:t>
            </a:r>
            <a:r>
              <a:rPr lang="en-US" sz="1050" dirty="0">
                <a:solidFill>
                  <a:srgbClr val="555555"/>
                </a:solidFill>
                <a:highlight>
                  <a:srgbClr val="FFFFFF"/>
                </a:highlight>
                <a:latin typeface="Consolas" panose="020B0609020204030204" pitchFamily="49" charset="0"/>
              </a:rPr>
              <a:t>::</a:t>
            </a:r>
            <a:r>
              <a:rPr lang="en-US" sz="1050" dirty="0" err="1">
                <a:solidFill>
                  <a:srgbClr val="555555"/>
                </a:solidFill>
                <a:highlight>
                  <a:srgbClr val="FFFFFF"/>
                </a:highlight>
                <a:latin typeface="Consolas" panose="020B0609020204030204" pitchFamily="49" charset="0"/>
              </a:rPr>
              <a:t>char_traits</a:t>
            </a:r>
            <a:r>
              <a:rPr lang="en-US" sz="1050" dirty="0">
                <a:solidFill>
                  <a:srgbClr val="555555"/>
                </a:solidFill>
                <a:highlight>
                  <a:srgbClr val="FFFFFF"/>
                </a:highlight>
                <a:latin typeface="Consolas" panose="020B0609020204030204" pitchFamily="49" charset="0"/>
              </a:rPr>
              <a:t>&lt;char&gt; &gt; (0F31980h)  </a:t>
            </a:r>
            <a:endParaRPr lang="en-US" sz="1050" dirty="0">
              <a:solidFill>
                <a:srgbClr val="000000"/>
              </a:solidFill>
              <a:highlight>
                <a:srgbClr val="FFFFFF"/>
              </a:highlight>
              <a:latin typeface="Consolas" panose="020B0609020204030204" pitchFamily="49" charset="0"/>
            </a:endParaRPr>
          </a:p>
          <a:p>
            <a:r>
              <a:rPr lang="en-US" sz="1050" dirty="0">
                <a:solidFill>
                  <a:srgbClr val="555555"/>
                </a:solidFill>
                <a:highlight>
                  <a:srgbClr val="FFFFFF"/>
                </a:highlight>
                <a:latin typeface="Consolas" panose="020B0609020204030204" pitchFamily="49" charset="0"/>
              </a:rPr>
              <a:t>00F312FF  </a:t>
            </a:r>
            <a:r>
              <a:rPr lang="en-US" sz="1050" dirty="0" err="1">
                <a:solidFill>
                  <a:srgbClr val="555555"/>
                </a:solidFill>
                <a:highlight>
                  <a:srgbClr val="FFFFFF"/>
                </a:highlight>
                <a:latin typeface="Consolas" panose="020B0609020204030204" pitchFamily="49" charset="0"/>
              </a:rPr>
              <a:t>mov</a:t>
            </a:r>
            <a:r>
              <a:rPr lang="en-US" sz="1050" dirty="0">
                <a:solidFill>
                  <a:srgbClr val="555555"/>
                </a:solidFill>
                <a:highlight>
                  <a:srgbClr val="FFFFFF"/>
                </a:highlight>
                <a:latin typeface="Consolas" panose="020B0609020204030204" pitchFamily="49" charset="0"/>
              </a:rPr>
              <a:t>         </a:t>
            </a:r>
            <a:r>
              <a:rPr lang="en-US" sz="1050" dirty="0" err="1">
                <a:solidFill>
                  <a:srgbClr val="555555"/>
                </a:solidFill>
                <a:highlight>
                  <a:srgbClr val="FFFFFF"/>
                </a:highlight>
                <a:latin typeface="Consolas" panose="020B0609020204030204" pitchFamily="49" charset="0"/>
              </a:rPr>
              <a:t>ecx,eax</a:t>
            </a:r>
            <a:r>
              <a:rPr lang="en-US" sz="1050" dirty="0">
                <a:solidFill>
                  <a:srgbClr val="555555"/>
                </a:solidFill>
                <a:highlight>
                  <a:srgbClr val="FFFFFF"/>
                </a:highlight>
                <a:latin typeface="Consolas" panose="020B0609020204030204" pitchFamily="49" charset="0"/>
              </a:rPr>
              <a:t>  </a:t>
            </a:r>
            <a:endParaRPr lang="en-US" sz="1050" dirty="0">
              <a:solidFill>
                <a:srgbClr val="000000"/>
              </a:solidFill>
              <a:highlight>
                <a:srgbClr val="FFFFFF"/>
              </a:highlight>
              <a:latin typeface="Consolas" panose="020B0609020204030204" pitchFamily="49" charset="0"/>
            </a:endParaRPr>
          </a:p>
          <a:p>
            <a:r>
              <a:rPr lang="en-US" sz="1050" dirty="0">
                <a:solidFill>
                  <a:srgbClr val="555555"/>
                </a:solidFill>
                <a:highlight>
                  <a:srgbClr val="FFFFFF"/>
                </a:highlight>
                <a:latin typeface="Consolas" panose="020B0609020204030204" pitchFamily="49" charset="0"/>
              </a:rPr>
              <a:t>00F31301  call        </a:t>
            </a:r>
            <a:r>
              <a:rPr lang="en-US" sz="1050" dirty="0" err="1">
                <a:solidFill>
                  <a:srgbClr val="555555"/>
                </a:solidFill>
                <a:highlight>
                  <a:srgbClr val="FFFFFF"/>
                </a:highlight>
                <a:latin typeface="Consolas" panose="020B0609020204030204" pitchFamily="49" charset="0"/>
              </a:rPr>
              <a:t>dword</a:t>
            </a:r>
            <a:r>
              <a:rPr lang="en-US" sz="1050" dirty="0">
                <a:solidFill>
                  <a:srgbClr val="555555"/>
                </a:solidFill>
                <a:highlight>
                  <a:srgbClr val="FFFFFF"/>
                </a:highlight>
                <a:latin typeface="Consolas" panose="020B0609020204030204" pitchFamily="49" charset="0"/>
              </a:rPr>
              <a:t> </a:t>
            </a:r>
            <a:r>
              <a:rPr lang="en-US" sz="1050" dirty="0" err="1">
                <a:solidFill>
                  <a:srgbClr val="555555"/>
                </a:solidFill>
                <a:highlight>
                  <a:srgbClr val="FFFFFF"/>
                </a:highlight>
                <a:latin typeface="Consolas" panose="020B0609020204030204" pitchFamily="49" charset="0"/>
              </a:rPr>
              <a:t>ptr</a:t>
            </a:r>
            <a:r>
              <a:rPr lang="en-US" sz="1050" dirty="0">
                <a:solidFill>
                  <a:srgbClr val="555555"/>
                </a:solidFill>
                <a:highlight>
                  <a:srgbClr val="FFFFFF"/>
                </a:highlight>
                <a:latin typeface="Consolas" panose="020B0609020204030204" pitchFamily="49" charset="0"/>
              </a:rPr>
              <a:t> ds:[0F33060h]  </a:t>
            </a:r>
            <a:endParaRPr lang="en-US" sz="1050" dirty="0">
              <a:solidFill>
                <a:srgbClr val="000000"/>
              </a:solidFill>
              <a:highlight>
                <a:srgbClr val="FFFFFF"/>
              </a:highlight>
              <a:latin typeface="Consolas" panose="020B0609020204030204" pitchFamily="49" charset="0"/>
            </a:endParaRPr>
          </a:p>
          <a:p>
            <a:r>
              <a:rPr lang="en-US" sz="1050" dirty="0">
                <a:solidFill>
                  <a:srgbClr val="555555"/>
                </a:solidFill>
                <a:highlight>
                  <a:srgbClr val="FFFFFF"/>
                </a:highlight>
                <a:latin typeface="Consolas" panose="020B0609020204030204" pitchFamily="49" charset="0"/>
              </a:rPr>
              <a:t>00F31307  </a:t>
            </a:r>
            <a:r>
              <a:rPr lang="en-US" sz="1050" dirty="0" err="1">
                <a:solidFill>
                  <a:srgbClr val="555555"/>
                </a:solidFill>
                <a:highlight>
                  <a:srgbClr val="FFFFFF"/>
                </a:highlight>
                <a:latin typeface="Consolas" panose="020B0609020204030204" pitchFamily="49" charset="0"/>
              </a:rPr>
              <a:t>mov</a:t>
            </a:r>
            <a:r>
              <a:rPr lang="en-US" sz="1050" dirty="0">
                <a:solidFill>
                  <a:srgbClr val="555555"/>
                </a:solidFill>
                <a:highlight>
                  <a:srgbClr val="FFFFFF"/>
                </a:highlight>
                <a:latin typeface="Consolas" panose="020B0609020204030204" pitchFamily="49" charset="0"/>
              </a:rPr>
              <a:t>         </a:t>
            </a:r>
            <a:r>
              <a:rPr lang="en-US" sz="1050" dirty="0" err="1">
                <a:solidFill>
                  <a:srgbClr val="555555"/>
                </a:solidFill>
                <a:highlight>
                  <a:srgbClr val="FFFFFF"/>
                </a:highlight>
                <a:latin typeface="Consolas" panose="020B0609020204030204" pitchFamily="49" charset="0"/>
              </a:rPr>
              <a:t>ecx,eax</a:t>
            </a:r>
            <a:r>
              <a:rPr lang="en-US" sz="1050" dirty="0">
                <a:solidFill>
                  <a:srgbClr val="555555"/>
                </a:solidFill>
                <a:highlight>
                  <a:srgbClr val="FFFFFF"/>
                </a:highlight>
                <a:latin typeface="Consolas" panose="020B0609020204030204" pitchFamily="49" charset="0"/>
              </a:rPr>
              <a:t>  </a:t>
            </a:r>
            <a:endParaRPr lang="en-US" sz="1050" dirty="0">
              <a:solidFill>
                <a:srgbClr val="000000"/>
              </a:solidFill>
              <a:highlight>
                <a:srgbClr val="FFFFFF"/>
              </a:highlight>
              <a:latin typeface="Consolas" panose="020B0609020204030204" pitchFamily="49" charset="0"/>
            </a:endParaRPr>
          </a:p>
          <a:p>
            <a:r>
              <a:rPr lang="en-US" sz="1050" dirty="0">
                <a:solidFill>
                  <a:srgbClr val="555555"/>
                </a:solidFill>
                <a:highlight>
                  <a:srgbClr val="FFFFFF"/>
                </a:highlight>
                <a:latin typeface="Consolas" panose="020B0609020204030204" pitchFamily="49" charset="0"/>
              </a:rPr>
              <a:t>00F31309  call        </a:t>
            </a:r>
            <a:r>
              <a:rPr lang="en-US" sz="1050" dirty="0" err="1">
                <a:solidFill>
                  <a:srgbClr val="555555"/>
                </a:solidFill>
                <a:highlight>
                  <a:srgbClr val="FFFFFF"/>
                </a:highlight>
                <a:latin typeface="Consolas" panose="020B0609020204030204" pitchFamily="49" charset="0"/>
              </a:rPr>
              <a:t>dword</a:t>
            </a:r>
            <a:r>
              <a:rPr lang="en-US" sz="1050" dirty="0">
                <a:solidFill>
                  <a:srgbClr val="555555"/>
                </a:solidFill>
                <a:highlight>
                  <a:srgbClr val="FFFFFF"/>
                </a:highlight>
                <a:latin typeface="Consolas" panose="020B0609020204030204" pitchFamily="49" charset="0"/>
              </a:rPr>
              <a:t> </a:t>
            </a:r>
            <a:r>
              <a:rPr lang="en-US" sz="1050" dirty="0" err="1">
                <a:solidFill>
                  <a:srgbClr val="555555"/>
                </a:solidFill>
                <a:highlight>
                  <a:srgbClr val="FFFFFF"/>
                </a:highlight>
                <a:latin typeface="Consolas" panose="020B0609020204030204" pitchFamily="49" charset="0"/>
              </a:rPr>
              <a:t>ptr</a:t>
            </a:r>
            <a:r>
              <a:rPr lang="en-US" sz="1050" dirty="0">
                <a:solidFill>
                  <a:srgbClr val="555555"/>
                </a:solidFill>
                <a:highlight>
                  <a:srgbClr val="FFFFFF"/>
                </a:highlight>
                <a:latin typeface="Consolas" panose="020B0609020204030204" pitchFamily="49" charset="0"/>
              </a:rPr>
              <a:t> ds:[0F33064h]  </a:t>
            </a:r>
            <a:endParaRPr lang="en-US" sz="1050" dirty="0">
              <a:solidFill>
                <a:srgbClr val="000000"/>
              </a:solidFill>
              <a:highlight>
                <a:srgbClr val="FFFFFF"/>
              </a:highlight>
              <a:latin typeface="Consolas" panose="020B0609020204030204" pitchFamily="49" charset="0"/>
            </a:endParaRPr>
          </a:p>
          <a:p>
            <a:r>
              <a:rPr lang="en-US" sz="1050" dirty="0">
                <a:solidFill>
                  <a:srgbClr val="555555"/>
                </a:solidFill>
                <a:highlight>
                  <a:srgbClr val="FFFFFF"/>
                </a:highlight>
                <a:latin typeface="Consolas" panose="020B0609020204030204" pitchFamily="49" charset="0"/>
              </a:rPr>
              <a:t>00F3130F  </a:t>
            </a:r>
            <a:r>
              <a:rPr lang="en-US" sz="1050" dirty="0" err="1">
                <a:solidFill>
                  <a:srgbClr val="555555"/>
                </a:solidFill>
                <a:highlight>
                  <a:srgbClr val="FFFFFF"/>
                </a:highlight>
                <a:latin typeface="Consolas" panose="020B0609020204030204" pitchFamily="49" charset="0"/>
              </a:rPr>
              <a:t>inc</a:t>
            </a:r>
            <a:r>
              <a:rPr lang="en-US" sz="1050" dirty="0">
                <a:solidFill>
                  <a:srgbClr val="555555"/>
                </a:solidFill>
                <a:highlight>
                  <a:srgbClr val="FFFFFF"/>
                </a:highlight>
                <a:latin typeface="Consolas" panose="020B0609020204030204" pitchFamily="49" charset="0"/>
              </a:rPr>
              <a:t>         </a:t>
            </a:r>
            <a:r>
              <a:rPr lang="en-US" sz="1050" dirty="0" err="1">
                <a:solidFill>
                  <a:srgbClr val="555555"/>
                </a:solidFill>
                <a:highlight>
                  <a:srgbClr val="FFFFFF"/>
                </a:highlight>
                <a:latin typeface="Consolas" panose="020B0609020204030204" pitchFamily="49" charset="0"/>
              </a:rPr>
              <a:t>esi</a:t>
            </a:r>
            <a:r>
              <a:rPr lang="en-US" sz="1050" dirty="0">
                <a:solidFill>
                  <a:srgbClr val="555555"/>
                </a:solidFill>
                <a:highlight>
                  <a:srgbClr val="FFFFFF"/>
                </a:highlight>
                <a:latin typeface="Consolas" panose="020B0609020204030204" pitchFamily="49" charset="0"/>
              </a:rPr>
              <a:t>  </a:t>
            </a:r>
            <a:endParaRPr lang="en-US" sz="1050" dirty="0">
              <a:solidFill>
                <a:srgbClr val="000000"/>
              </a:solidFill>
              <a:highlight>
                <a:srgbClr val="FFFFFF"/>
              </a:highlight>
              <a:latin typeface="Consolas" panose="020B0609020204030204" pitchFamily="49" charset="0"/>
            </a:endParaRPr>
          </a:p>
          <a:p>
            <a:r>
              <a:rPr lang="en-US" sz="1050" dirty="0">
                <a:solidFill>
                  <a:srgbClr val="555555"/>
                </a:solidFill>
                <a:highlight>
                  <a:srgbClr val="FFFFFF"/>
                </a:highlight>
                <a:latin typeface="Consolas" panose="020B0609020204030204" pitchFamily="49" charset="0"/>
              </a:rPr>
              <a:t>00F31310  </a:t>
            </a:r>
            <a:r>
              <a:rPr lang="en-US" sz="1050" dirty="0" err="1">
                <a:solidFill>
                  <a:srgbClr val="555555"/>
                </a:solidFill>
                <a:highlight>
                  <a:srgbClr val="FFFFFF"/>
                </a:highlight>
                <a:latin typeface="Consolas" panose="020B0609020204030204" pitchFamily="49" charset="0"/>
              </a:rPr>
              <a:t>cmp</a:t>
            </a:r>
            <a:r>
              <a:rPr lang="en-US" sz="1050" dirty="0">
                <a:solidFill>
                  <a:srgbClr val="555555"/>
                </a:solidFill>
                <a:highlight>
                  <a:srgbClr val="FFFFFF"/>
                </a:highlight>
                <a:latin typeface="Consolas" panose="020B0609020204030204" pitchFamily="49" charset="0"/>
              </a:rPr>
              <a:t>         esi,1F4h  </a:t>
            </a:r>
            <a:endParaRPr lang="en-US" sz="1050" dirty="0">
              <a:solidFill>
                <a:srgbClr val="000000"/>
              </a:solidFill>
              <a:highlight>
                <a:srgbClr val="FFFFFF"/>
              </a:highlight>
              <a:latin typeface="Consolas" panose="020B0609020204030204" pitchFamily="49" charset="0"/>
            </a:endParaRPr>
          </a:p>
          <a:p>
            <a:r>
              <a:rPr lang="en-US" sz="1050" dirty="0">
                <a:solidFill>
                  <a:srgbClr val="555555"/>
                </a:solidFill>
                <a:highlight>
                  <a:srgbClr val="FFFFFF"/>
                </a:highlight>
                <a:latin typeface="Consolas" panose="020B0609020204030204" pitchFamily="49" charset="0"/>
              </a:rPr>
              <a:t>00F31316  </a:t>
            </a:r>
            <a:r>
              <a:rPr lang="en-US" sz="1050" dirty="0" err="1">
                <a:solidFill>
                  <a:srgbClr val="555555"/>
                </a:solidFill>
                <a:highlight>
                  <a:srgbClr val="FFFFFF"/>
                </a:highlight>
                <a:latin typeface="Consolas" panose="020B0609020204030204" pitchFamily="49" charset="0"/>
              </a:rPr>
              <a:t>jle</a:t>
            </a:r>
            <a:r>
              <a:rPr lang="en-US" sz="1050" dirty="0">
                <a:solidFill>
                  <a:srgbClr val="555555"/>
                </a:solidFill>
                <a:highlight>
                  <a:srgbClr val="FFFFFF"/>
                </a:highlight>
                <a:latin typeface="Consolas" panose="020B0609020204030204" pitchFamily="49" charset="0"/>
              </a:rPr>
              <a:t>         thread_function+10h (0F312D0h)  </a:t>
            </a:r>
            <a:endParaRPr lang="en-US" sz="1050" dirty="0">
              <a:solidFill>
                <a:srgbClr val="000000"/>
              </a:solidFill>
              <a:highlight>
                <a:srgbClr val="FFFFFF"/>
              </a:highlight>
              <a:latin typeface="Consolas" panose="020B0609020204030204" pitchFamily="49" charset="0"/>
            </a:endParaRPr>
          </a:p>
          <a:p>
            <a:r>
              <a:rPr lang="en-US" sz="1050" dirty="0">
                <a:solidFill>
                  <a:srgbClr val="555555"/>
                </a:solidFill>
                <a:highlight>
                  <a:srgbClr val="FFFFFF"/>
                </a:highlight>
                <a:latin typeface="Consolas" panose="020B0609020204030204" pitchFamily="49" charset="0"/>
              </a:rPr>
              <a:t>00F31318  pop         </a:t>
            </a:r>
            <a:r>
              <a:rPr lang="en-US" sz="1050" dirty="0" err="1">
                <a:solidFill>
                  <a:srgbClr val="555555"/>
                </a:solidFill>
                <a:highlight>
                  <a:srgbClr val="FFFFFF"/>
                </a:highlight>
                <a:latin typeface="Consolas" panose="020B0609020204030204" pitchFamily="49" charset="0"/>
              </a:rPr>
              <a:t>edi</a:t>
            </a:r>
            <a:r>
              <a:rPr lang="en-US" sz="1050" dirty="0">
                <a:solidFill>
                  <a:srgbClr val="555555"/>
                </a:solidFill>
                <a:highlight>
                  <a:srgbClr val="FFFFFF"/>
                </a:highlight>
                <a:latin typeface="Consolas" panose="020B0609020204030204" pitchFamily="49" charset="0"/>
              </a:rPr>
              <a:t>  </a:t>
            </a:r>
            <a:endParaRPr lang="en-US" sz="1050" dirty="0">
              <a:solidFill>
                <a:srgbClr val="000000"/>
              </a:solidFill>
              <a:highlight>
                <a:srgbClr val="FFFFFF"/>
              </a:highlight>
              <a:latin typeface="Consolas" panose="020B0609020204030204" pitchFamily="49" charset="0"/>
            </a:endParaRPr>
          </a:p>
          <a:p>
            <a:r>
              <a:rPr lang="en-US" sz="1050" dirty="0">
                <a:solidFill>
                  <a:srgbClr val="555555"/>
                </a:solidFill>
                <a:highlight>
                  <a:srgbClr val="FFFFFF"/>
                </a:highlight>
                <a:latin typeface="Consolas" panose="020B0609020204030204" pitchFamily="49" charset="0"/>
              </a:rPr>
              <a:t>00F31319  pop         </a:t>
            </a:r>
            <a:r>
              <a:rPr lang="en-US" sz="1050" dirty="0" err="1">
                <a:solidFill>
                  <a:srgbClr val="555555"/>
                </a:solidFill>
                <a:highlight>
                  <a:srgbClr val="FFFFFF"/>
                </a:highlight>
                <a:latin typeface="Consolas" panose="020B0609020204030204" pitchFamily="49" charset="0"/>
              </a:rPr>
              <a:t>esi</a:t>
            </a:r>
            <a:r>
              <a:rPr lang="en-US" sz="1050" dirty="0">
                <a:solidFill>
                  <a:srgbClr val="555555"/>
                </a:solidFill>
                <a:highlight>
                  <a:srgbClr val="FFFFFF"/>
                </a:highlight>
                <a:latin typeface="Consolas" panose="020B0609020204030204" pitchFamily="49" charset="0"/>
              </a:rPr>
              <a:t>  </a:t>
            </a:r>
            <a:endParaRPr lang="en-US" sz="1050" dirty="0">
              <a:solidFill>
                <a:srgbClr val="000000"/>
              </a:solidFill>
              <a:highlight>
                <a:srgbClr val="FFFFFF"/>
              </a:highlight>
              <a:latin typeface="Consolas" panose="020B0609020204030204" pitchFamily="49" charset="0"/>
            </a:endParaRPr>
          </a:p>
          <a:p>
            <a:r>
              <a:rPr lang="en-US" sz="1050" dirty="0">
                <a:solidFill>
                  <a:srgbClr val="1E1E1E"/>
                </a:solidFill>
                <a:highlight>
                  <a:srgbClr val="FFFFFF"/>
                </a:highlight>
                <a:latin typeface="Consolas" panose="020B0609020204030204" pitchFamily="49" charset="0"/>
              </a:rPr>
              <a:t>    }</a:t>
            </a:r>
            <a:endParaRPr lang="en-US" sz="1050" dirty="0">
              <a:solidFill>
                <a:srgbClr val="000000"/>
              </a:solidFill>
              <a:highlight>
                <a:srgbClr val="FFFFFF"/>
              </a:highlight>
              <a:latin typeface="Consolas" panose="020B0609020204030204" pitchFamily="49" charset="0"/>
            </a:endParaRPr>
          </a:p>
          <a:p>
            <a:r>
              <a:rPr lang="en-US" sz="1050" dirty="0">
                <a:solidFill>
                  <a:srgbClr val="1E1E1E"/>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555555"/>
                </a:solidFill>
                <a:highlight>
                  <a:srgbClr val="FFFFFF"/>
                </a:highlight>
                <a:latin typeface="Consolas" panose="020B0609020204030204" pitchFamily="49" charset="0"/>
              </a:rPr>
              <a:t>00F3131A  </a:t>
            </a:r>
            <a:r>
              <a:rPr lang="en-US" sz="1050" dirty="0" err="1">
                <a:solidFill>
                  <a:srgbClr val="555555"/>
                </a:solidFill>
                <a:highlight>
                  <a:srgbClr val="FFFFFF"/>
                </a:highlight>
                <a:latin typeface="Consolas" panose="020B0609020204030204" pitchFamily="49" charset="0"/>
              </a:rPr>
              <a:t>mov</a:t>
            </a:r>
            <a:r>
              <a:rPr lang="en-US" sz="1050" dirty="0">
                <a:solidFill>
                  <a:srgbClr val="555555"/>
                </a:solidFill>
                <a:highlight>
                  <a:srgbClr val="FFFFFF"/>
                </a:highlight>
                <a:latin typeface="Consolas" panose="020B0609020204030204" pitchFamily="49" charset="0"/>
              </a:rPr>
              <a:t>         </a:t>
            </a:r>
            <a:r>
              <a:rPr lang="en-US" sz="1050" dirty="0" err="1">
                <a:solidFill>
                  <a:srgbClr val="555555"/>
                </a:solidFill>
                <a:highlight>
                  <a:srgbClr val="FFFFFF"/>
                </a:highlight>
                <a:latin typeface="Consolas" panose="020B0609020204030204" pitchFamily="49" charset="0"/>
              </a:rPr>
              <a:t>esp,ebp</a:t>
            </a:r>
            <a:r>
              <a:rPr lang="en-US" sz="1050" dirty="0">
                <a:solidFill>
                  <a:srgbClr val="555555"/>
                </a:solidFill>
                <a:highlight>
                  <a:srgbClr val="FFFFFF"/>
                </a:highlight>
                <a:latin typeface="Consolas" panose="020B0609020204030204" pitchFamily="49" charset="0"/>
              </a:rPr>
              <a:t>  </a:t>
            </a:r>
            <a:endParaRPr lang="en-US" sz="1050" dirty="0">
              <a:solidFill>
                <a:srgbClr val="000000"/>
              </a:solidFill>
              <a:highlight>
                <a:srgbClr val="FFFFFF"/>
              </a:highlight>
              <a:latin typeface="Consolas" panose="020B0609020204030204" pitchFamily="49" charset="0"/>
            </a:endParaRPr>
          </a:p>
          <a:p>
            <a:r>
              <a:rPr lang="en-US" sz="1050" dirty="0">
                <a:solidFill>
                  <a:srgbClr val="555555"/>
                </a:solidFill>
                <a:highlight>
                  <a:srgbClr val="FFFFFF"/>
                </a:highlight>
                <a:latin typeface="Consolas" panose="020B0609020204030204" pitchFamily="49" charset="0"/>
              </a:rPr>
              <a:t>00F3131C  pop         </a:t>
            </a:r>
            <a:r>
              <a:rPr lang="en-US" sz="1050" dirty="0" err="1">
                <a:solidFill>
                  <a:srgbClr val="555555"/>
                </a:solidFill>
                <a:highlight>
                  <a:srgbClr val="FFFFFF"/>
                </a:highlight>
                <a:latin typeface="Consolas" panose="020B0609020204030204" pitchFamily="49" charset="0"/>
              </a:rPr>
              <a:t>ebp</a:t>
            </a:r>
            <a:r>
              <a:rPr lang="en-US" sz="1050" dirty="0">
                <a:solidFill>
                  <a:srgbClr val="555555"/>
                </a:solidFill>
                <a:highlight>
                  <a:srgbClr val="FFFFFF"/>
                </a:highlight>
                <a:latin typeface="Consolas" panose="020B0609020204030204" pitchFamily="49" charset="0"/>
              </a:rPr>
              <a:t>  </a:t>
            </a:r>
            <a:endParaRPr lang="en-US" sz="1050" dirty="0">
              <a:solidFill>
                <a:srgbClr val="000000"/>
              </a:solidFill>
              <a:highlight>
                <a:srgbClr val="FFFFFF"/>
              </a:highlight>
              <a:latin typeface="Consolas" panose="020B0609020204030204" pitchFamily="49" charset="0"/>
            </a:endParaRPr>
          </a:p>
          <a:p>
            <a:r>
              <a:rPr lang="en-US" sz="1050" dirty="0">
                <a:solidFill>
                  <a:srgbClr val="555555"/>
                </a:solidFill>
                <a:highlight>
                  <a:srgbClr val="FFFFFF"/>
                </a:highlight>
                <a:latin typeface="Consolas" panose="020B0609020204030204" pitchFamily="49" charset="0"/>
              </a:rPr>
              <a:t>00F3131D  ret </a:t>
            </a:r>
            <a:endParaRPr lang="en-US" sz="1050" dirty="0"/>
          </a:p>
        </p:txBody>
      </p:sp>
      <p:sp>
        <p:nvSpPr>
          <p:cNvPr id="6" name="Up Arrow 5"/>
          <p:cNvSpPr/>
          <p:nvPr/>
        </p:nvSpPr>
        <p:spPr>
          <a:xfrm rot="5400000">
            <a:off x="1302350" y="4172327"/>
            <a:ext cx="343654" cy="6858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Up Arrow 6"/>
          <p:cNvSpPr/>
          <p:nvPr/>
        </p:nvSpPr>
        <p:spPr>
          <a:xfrm rot="5400000">
            <a:off x="1302350" y="4514473"/>
            <a:ext cx="343654" cy="6858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4182548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xit" presetSubtype="0" fill="hold" grpId="1" nodeType="with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lumMod val="75000"/>
                    <a:lumOff val="25000"/>
                  </a:schemeClr>
                </a:solidFill>
              </a:rPr>
              <a:t>Summary</a:t>
            </a:r>
          </a:p>
        </p:txBody>
      </p:sp>
      <p:sp>
        <p:nvSpPr>
          <p:cNvPr id="3" name="Content Placeholder 2"/>
          <p:cNvSpPr>
            <a:spLocks noGrp="1"/>
          </p:cNvSpPr>
          <p:nvPr>
            <p:ph idx="1"/>
          </p:nvPr>
        </p:nvSpPr>
        <p:spPr/>
        <p:txBody>
          <a:bodyPr>
            <a:noAutofit/>
          </a:bodyPr>
          <a:lstStyle/>
          <a:p>
            <a:pPr>
              <a:spcBef>
                <a:spcPts val="900"/>
              </a:spcBef>
            </a:pPr>
            <a:r>
              <a:rPr lang="en-US" dirty="0">
                <a:solidFill>
                  <a:schemeClr val="tx1">
                    <a:lumMod val="75000"/>
                    <a:lumOff val="25000"/>
                  </a:schemeClr>
                </a:solidFill>
              </a:rPr>
              <a:t>Concurrency</a:t>
            </a:r>
          </a:p>
          <a:p>
            <a:pPr>
              <a:spcBef>
                <a:spcPts val="900"/>
              </a:spcBef>
            </a:pPr>
            <a:r>
              <a:rPr lang="en-US" dirty="0">
                <a:solidFill>
                  <a:schemeClr val="tx1">
                    <a:lumMod val="75000"/>
                    <a:lumOff val="25000"/>
                  </a:schemeClr>
                </a:solidFill>
              </a:rPr>
              <a:t>Processes</a:t>
            </a:r>
          </a:p>
          <a:p>
            <a:pPr lvl="1">
              <a:spcBef>
                <a:spcPts val="900"/>
              </a:spcBef>
            </a:pPr>
            <a:r>
              <a:rPr lang="en-US" dirty="0">
                <a:solidFill>
                  <a:schemeClr val="tx1">
                    <a:lumMod val="75000"/>
                    <a:lumOff val="25000"/>
                  </a:schemeClr>
                </a:solidFill>
              </a:rPr>
              <a:t>Single and Multi Threaded</a:t>
            </a:r>
          </a:p>
          <a:p>
            <a:pPr>
              <a:spcBef>
                <a:spcPts val="900"/>
              </a:spcBef>
            </a:pPr>
            <a:r>
              <a:rPr lang="en-US" dirty="0">
                <a:solidFill>
                  <a:schemeClr val="tx1">
                    <a:lumMod val="75000"/>
                    <a:lumOff val="25000"/>
                  </a:schemeClr>
                </a:solidFill>
              </a:rPr>
              <a:t>Threads</a:t>
            </a:r>
          </a:p>
          <a:p>
            <a:pPr>
              <a:spcBef>
                <a:spcPts val="900"/>
              </a:spcBef>
            </a:pPr>
            <a:r>
              <a:rPr lang="en-US" dirty="0">
                <a:solidFill>
                  <a:schemeClr val="tx1">
                    <a:lumMod val="75000"/>
                    <a:lumOff val="25000"/>
                  </a:schemeClr>
                </a:solidFill>
              </a:rPr>
              <a:t>Scheduling</a:t>
            </a:r>
          </a:p>
          <a:p>
            <a:pPr lvl="1">
              <a:spcBef>
                <a:spcPts val="900"/>
              </a:spcBef>
            </a:pPr>
            <a:r>
              <a:rPr lang="en-US" dirty="0">
                <a:solidFill>
                  <a:schemeClr val="tx1">
                    <a:lumMod val="75000"/>
                    <a:lumOff val="25000"/>
                  </a:schemeClr>
                </a:solidFill>
              </a:rPr>
              <a:t>Cooperative and Preemptive</a:t>
            </a:r>
          </a:p>
          <a:p>
            <a:pPr lvl="1">
              <a:spcBef>
                <a:spcPts val="900"/>
              </a:spcBef>
            </a:pPr>
            <a:r>
              <a:rPr lang="en-US" dirty="0">
                <a:solidFill>
                  <a:schemeClr val="tx1">
                    <a:lumMod val="75000"/>
                    <a:lumOff val="25000"/>
                  </a:schemeClr>
                </a:solidFill>
              </a:rPr>
              <a:t>Managed by Operating Systems</a:t>
            </a:r>
          </a:p>
        </p:txBody>
      </p:sp>
    </p:spTree>
    <p:extLst>
      <p:ext uri="{BB962C8B-B14F-4D97-AF65-F5344CB8AC3E}">
        <p14:creationId xmlns:p14="http://schemas.microsoft.com/office/powerpoint/2010/main" val="323341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75000"/>
                    <a:lumOff val="25000"/>
                  </a:schemeClr>
                </a:solidFill>
              </a:rPr>
              <a:t>Concurrency</a:t>
            </a:r>
          </a:p>
        </p:txBody>
      </p:sp>
      <p:sp>
        <p:nvSpPr>
          <p:cNvPr id="3" name="Text Placeholder 2"/>
          <p:cNvSpPr>
            <a:spLocks noGrp="1"/>
          </p:cNvSpPr>
          <p:nvPr>
            <p:ph type="body" idx="1"/>
          </p:nvPr>
        </p:nvSpPr>
        <p:spPr/>
        <p:txBody>
          <a:bodyPr/>
          <a:lstStyle/>
          <a:p>
            <a:r>
              <a:rPr lang="en-US" dirty="0"/>
              <a:t>Executing multiple operations at the same time.</a:t>
            </a:r>
          </a:p>
        </p:txBody>
      </p:sp>
    </p:spTree>
    <p:extLst>
      <p:ext uri="{BB962C8B-B14F-4D97-AF65-F5344CB8AC3E}">
        <p14:creationId xmlns:p14="http://schemas.microsoft.com/office/powerpoint/2010/main" val="3423657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8568" y="2784230"/>
            <a:ext cx="1365739" cy="13657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CPU</a:t>
            </a:r>
            <a:endParaRPr lang="en-US" sz="4950" b="1" dirty="0"/>
          </a:p>
        </p:txBody>
      </p:sp>
      <p:grpSp>
        <p:nvGrpSpPr>
          <p:cNvPr id="2" name="Group 1"/>
          <p:cNvGrpSpPr/>
          <p:nvPr/>
        </p:nvGrpSpPr>
        <p:grpSpPr>
          <a:xfrm>
            <a:off x="2454520" y="3176586"/>
            <a:ext cx="4941668" cy="581026"/>
            <a:chOff x="2454520" y="3176586"/>
            <a:chExt cx="4941668" cy="581026"/>
          </a:xfrm>
        </p:grpSpPr>
        <p:sp>
          <p:nvSpPr>
            <p:cNvPr id="6" name="Rectangle 5"/>
            <p:cNvSpPr/>
            <p:nvPr/>
          </p:nvSpPr>
          <p:spPr>
            <a:xfrm>
              <a:off x="2454520"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 name="Rectangle 6"/>
            <p:cNvSpPr/>
            <p:nvPr/>
          </p:nvSpPr>
          <p:spPr>
            <a:xfrm>
              <a:off x="2661411"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 name="Rectangle 7"/>
            <p:cNvSpPr/>
            <p:nvPr/>
          </p:nvSpPr>
          <p:spPr>
            <a:xfrm>
              <a:off x="2868302"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 name="Rectangle 8"/>
            <p:cNvSpPr/>
            <p:nvPr/>
          </p:nvSpPr>
          <p:spPr>
            <a:xfrm>
              <a:off x="3075193"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 name="Rectangle 9"/>
            <p:cNvSpPr/>
            <p:nvPr/>
          </p:nvSpPr>
          <p:spPr>
            <a:xfrm>
              <a:off x="3282084"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 name="Rectangle 10"/>
            <p:cNvSpPr/>
            <p:nvPr/>
          </p:nvSpPr>
          <p:spPr>
            <a:xfrm>
              <a:off x="3488975"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 name="Rectangle 11"/>
            <p:cNvSpPr/>
            <p:nvPr/>
          </p:nvSpPr>
          <p:spPr>
            <a:xfrm>
              <a:off x="3695866"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3" name="Rectangle 12"/>
            <p:cNvSpPr/>
            <p:nvPr/>
          </p:nvSpPr>
          <p:spPr>
            <a:xfrm>
              <a:off x="3902757"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4" name="Rectangle 13"/>
            <p:cNvSpPr/>
            <p:nvPr/>
          </p:nvSpPr>
          <p:spPr>
            <a:xfrm>
              <a:off x="4109648"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5" name="Rectangle 14"/>
            <p:cNvSpPr/>
            <p:nvPr/>
          </p:nvSpPr>
          <p:spPr>
            <a:xfrm>
              <a:off x="4316539"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6" name="Rectangle 15"/>
            <p:cNvSpPr/>
            <p:nvPr/>
          </p:nvSpPr>
          <p:spPr>
            <a:xfrm>
              <a:off x="4523430"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7" name="Rectangle 16"/>
            <p:cNvSpPr/>
            <p:nvPr/>
          </p:nvSpPr>
          <p:spPr>
            <a:xfrm>
              <a:off x="4730321"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8" name="Rectangle 17"/>
            <p:cNvSpPr/>
            <p:nvPr/>
          </p:nvSpPr>
          <p:spPr>
            <a:xfrm>
              <a:off x="4937212"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9" name="Rectangle 18"/>
            <p:cNvSpPr/>
            <p:nvPr/>
          </p:nvSpPr>
          <p:spPr>
            <a:xfrm>
              <a:off x="5144103"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0" name="Rectangle 19"/>
            <p:cNvSpPr/>
            <p:nvPr/>
          </p:nvSpPr>
          <p:spPr>
            <a:xfrm>
              <a:off x="5350994"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1" name="Rectangle 20"/>
            <p:cNvSpPr/>
            <p:nvPr/>
          </p:nvSpPr>
          <p:spPr>
            <a:xfrm>
              <a:off x="5557885"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 name="Rectangle 21"/>
            <p:cNvSpPr/>
            <p:nvPr/>
          </p:nvSpPr>
          <p:spPr>
            <a:xfrm>
              <a:off x="5764776"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 name="Rectangle 22"/>
            <p:cNvSpPr/>
            <p:nvPr/>
          </p:nvSpPr>
          <p:spPr>
            <a:xfrm>
              <a:off x="5971667"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 name="Rectangle 23"/>
            <p:cNvSpPr/>
            <p:nvPr/>
          </p:nvSpPr>
          <p:spPr>
            <a:xfrm>
              <a:off x="6178558"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5" name="Rectangle 24"/>
            <p:cNvSpPr/>
            <p:nvPr/>
          </p:nvSpPr>
          <p:spPr>
            <a:xfrm>
              <a:off x="6385449"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6" name="Rectangle 25"/>
            <p:cNvSpPr/>
            <p:nvPr/>
          </p:nvSpPr>
          <p:spPr>
            <a:xfrm>
              <a:off x="6592340"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7" name="Rectangle 26"/>
            <p:cNvSpPr/>
            <p:nvPr/>
          </p:nvSpPr>
          <p:spPr>
            <a:xfrm>
              <a:off x="6799231"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8" name="Rectangle 27"/>
            <p:cNvSpPr/>
            <p:nvPr/>
          </p:nvSpPr>
          <p:spPr>
            <a:xfrm>
              <a:off x="7006122"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9" name="Rectangle 28"/>
            <p:cNvSpPr/>
            <p:nvPr/>
          </p:nvSpPr>
          <p:spPr>
            <a:xfrm>
              <a:off x="7213015"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grpSp>
      <p:sp>
        <p:nvSpPr>
          <p:cNvPr id="30" name="Up Arrow 29"/>
          <p:cNvSpPr/>
          <p:nvPr/>
        </p:nvSpPr>
        <p:spPr>
          <a:xfrm>
            <a:off x="2405917" y="3909733"/>
            <a:ext cx="255494" cy="509867"/>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1" name="Content Placeholder 2"/>
          <p:cNvSpPr txBox="1">
            <a:spLocks/>
          </p:cNvSpPr>
          <p:nvPr/>
        </p:nvSpPr>
        <p:spPr>
          <a:xfrm>
            <a:off x="2454520" y="2485292"/>
            <a:ext cx="4941668" cy="53917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dirty="0">
                <a:solidFill>
                  <a:schemeClr val="tx1">
                    <a:lumMod val="75000"/>
                    <a:lumOff val="25000"/>
                  </a:schemeClr>
                </a:solidFill>
              </a:rPr>
              <a:t>Instructions</a:t>
            </a:r>
          </a:p>
        </p:txBody>
      </p:sp>
    </p:spTree>
    <p:extLst>
      <p:ext uri="{BB962C8B-B14F-4D97-AF65-F5344CB8AC3E}">
        <p14:creationId xmlns:p14="http://schemas.microsoft.com/office/powerpoint/2010/main" val="3553338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par>
                          <p:cTn id="14" fill="hold">
                            <p:stCondLst>
                              <p:cond delay="500"/>
                            </p:stCondLst>
                            <p:childTnLst>
                              <p:par>
                                <p:cTn id="15" presetID="42" presetClass="path" presetSubtype="0" accel="50000" decel="50000" fill="hold" grpId="0" nodeType="afterEffect">
                                  <p:stCondLst>
                                    <p:cond delay="0"/>
                                  </p:stCondLst>
                                  <p:childTnLst>
                                    <p:animMotion origin="layout" path="M -3.33333E-6 4.07407E-6 L 0.5217 -0.00209 " pathEditMode="relative" rAng="0" ptsTypes="AA">
                                      <p:cBhvr>
                                        <p:cTn id="16" dur="2000" fill="hold"/>
                                        <p:tgtEl>
                                          <p:spTgt spid="30"/>
                                        </p:tgtEl>
                                        <p:attrNameLst>
                                          <p:attrName>ppt_x</p:attrName>
                                          <p:attrName>ppt_y</p:attrName>
                                        </p:attrNameLst>
                                      </p:cBhvr>
                                      <p:rCtr x="26076" y="-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8568" y="2784230"/>
            <a:ext cx="1365739" cy="13657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CPU</a:t>
            </a:r>
            <a:endParaRPr lang="en-US" sz="4950" b="1" dirty="0"/>
          </a:p>
        </p:txBody>
      </p:sp>
      <p:grpSp>
        <p:nvGrpSpPr>
          <p:cNvPr id="2" name="Group 1"/>
          <p:cNvGrpSpPr/>
          <p:nvPr/>
        </p:nvGrpSpPr>
        <p:grpSpPr>
          <a:xfrm>
            <a:off x="2454520" y="3176586"/>
            <a:ext cx="4941668" cy="581026"/>
            <a:chOff x="2454520" y="3176586"/>
            <a:chExt cx="4941668" cy="581026"/>
          </a:xfrm>
        </p:grpSpPr>
        <p:sp>
          <p:nvSpPr>
            <p:cNvPr id="6" name="Rectangle 5"/>
            <p:cNvSpPr/>
            <p:nvPr/>
          </p:nvSpPr>
          <p:spPr>
            <a:xfrm>
              <a:off x="2454520"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 name="Rectangle 6"/>
            <p:cNvSpPr/>
            <p:nvPr/>
          </p:nvSpPr>
          <p:spPr>
            <a:xfrm>
              <a:off x="2661411"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 name="Rectangle 7"/>
            <p:cNvSpPr/>
            <p:nvPr/>
          </p:nvSpPr>
          <p:spPr>
            <a:xfrm>
              <a:off x="2868302"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 name="Rectangle 8"/>
            <p:cNvSpPr/>
            <p:nvPr/>
          </p:nvSpPr>
          <p:spPr>
            <a:xfrm>
              <a:off x="3075193"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 name="Rectangle 9"/>
            <p:cNvSpPr/>
            <p:nvPr/>
          </p:nvSpPr>
          <p:spPr>
            <a:xfrm>
              <a:off x="3282084"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 name="Rectangle 10"/>
            <p:cNvSpPr/>
            <p:nvPr/>
          </p:nvSpPr>
          <p:spPr>
            <a:xfrm>
              <a:off x="3488975"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 name="Rectangle 11"/>
            <p:cNvSpPr/>
            <p:nvPr/>
          </p:nvSpPr>
          <p:spPr>
            <a:xfrm>
              <a:off x="3695866"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3" name="Rectangle 12"/>
            <p:cNvSpPr/>
            <p:nvPr/>
          </p:nvSpPr>
          <p:spPr>
            <a:xfrm>
              <a:off x="3902757"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4" name="Rectangle 13"/>
            <p:cNvSpPr/>
            <p:nvPr/>
          </p:nvSpPr>
          <p:spPr>
            <a:xfrm>
              <a:off x="4109648"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5" name="Rectangle 14"/>
            <p:cNvSpPr/>
            <p:nvPr/>
          </p:nvSpPr>
          <p:spPr>
            <a:xfrm>
              <a:off x="4316539"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6" name="Rectangle 15"/>
            <p:cNvSpPr/>
            <p:nvPr/>
          </p:nvSpPr>
          <p:spPr>
            <a:xfrm>
              <a:off x="4523430"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7" name="Rectangle 16"/>
            <p:cNvSpPr/>
            <p:nvPr/>
          </p:nvSpPr>
          <p:spPr>
            <a:xfrm>
              <a:off x="4730321"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8" name="Rectangle 17"/>
            <p:cNvSpPr/>
            <p:nvPr/>
          </p:nvSpPr>
          <p:spPr>
            <a:xfrm>
              <a:off x="4937212"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9" name="Rectangle 18"/>
            <p:cNvSpPr/>
            <p:nvPr/>
          </p:nvSpPr>
          <p:spPr>
            <a:xfrm>
              <a:off x="5144103"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0" name="Rectangle 19"/>
            <p:cNvSpPr/>
            <p:nvPr/>
          </p:nvSpPr>
          <p:spPr>
            <a:xfrm>
              <a:off x="5350994"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1" name="Rectangle 20"/>
            <p:cNvSpPr/>
            <p:nvPr/>
          </p:nvSpPr>
          <p:spPr>
            <a:xfrm>
              <a:off x="5557885"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 name="Rectangle 21"/>
            <p:cNvSpPr/>
            <p:nvPr/>
          </p:nvSpPr>
          <p:spPr>
            <a:xfrm>
              <a:off x="5764776"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 name="Rectangle 22"/>
            <p:cNvSpPr/>
            <p:nvPr/>
          </p:nvSpPr>
          <p:spPr>
            <a:xfrm>
              <a:off x="5971667"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 name="Rectangle 23"/>
            <p:cNvSpPr/>
            <p:nvPr/>
          </p:nvSpPr>
          <p:spPr>
            <a:xfrm>
              <a:off x="6178558"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5" name="Rectangle 24"/>
            <p:cNvSpPr/>
            <p:nvPr/>
          </p:nvSpPr>
          <p:spPr>
            <a:xfrm>
              <a:off x="6385449"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6" name="Rectangle 25"/>
            <p:cNvSpPr/>
            <p:nvPr/>
          </p:nvSpPr>
          <p:spPr>
            <a:xfrm>
              <a:off x="6592340"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7" name="Rectangle 26"/>
            <p:cNvSpPr/>
            <p:nvPr/>
          </p:nvSpPr>
          <p:spPr>
            <a:xfrm>
              <a:off x="6799231"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8" name="Rectangle 27"/>
            <p:cNvSpPr/>
            <p:nvPr/>
          </p:nvSpPr>
          <p:spPr>
            <a:xfrm>
              <a:off x="7006122"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9" name="Rectangle 28"/>
            <p:cNvSpPr/>
            <p:nvPr/>
          </p:nvSpPr>
          <p:spPr>
            <a:xfrm>
              <a:off x="7213015"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grpSp>
    </p:spTree>
    <p:extLst>
      <p:ext uri="{BB962C8B-B14F-4D97-AF65-F5344CB8AC3E}">
        <p14:creationId xmlns:p14="http://schemas.microsoft.com/office/powerpoint/2010/main" val="2135894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 0 L 0 0.25 E" pathEditMode="relative" ptsTypes="">
                                      <p:cBhvr>
                                        <p:cTn id="6" dur="2000" fill="hold"/>
                                        <p:tgtEl>
                                          <p:spTgt spid="2"/>
                                        </p:tgtEl>
                                        <p:attrNameLst>
                                          <p:attrName>ppt_x</p:attrName>
                                          <p:attrName>ppt_y</p:attrName>
                                        </p:attrNameLst>
                                      </p:cBhvr>
                                    </p:animMotion>
                                  </p:childTnLst>
                                </p:cTn>
                              </p:par>
                              <p:par>
                                <p:cTn id="7" presetID="42" presetClass="path" presetSubtype="0" accel="50000" decel="50000" fill="hold" grpId="0" nodeType="withEffect">
                                  <p:stCondLst>
                                    <p:cond delay="0"/>
                                  </p:stCondLst>
                                  <p:childTnLst>
                                    <p:animMotion origin="layout" path="M 0 0 L 0 0.25 E" pathEditMode="relative" ptsTypes="">
                                      <p:cBhvr>
                                        <p:cTn id="8"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08346" y="677739"/>
            <a:ext cx="4829175" cy="3495675"/>
          </a:xfrm>
          <a:prstGeom prst="rect">
            <a:avLst/>
          </a:prstGeom>
        </p:spPr>
      </p:pic>
      <p:sp>
        <p:nvSpPr>
          <p:cNvPr id="56" name="Rectangle 55"/>
          <p:cNvSpPr/>
          <p:nvPr/>
        </p:nvSpPr>
        <p:spPr>
          <a:xfrm>
            <a:off x="568568" y="4495799"/>
            <a:ext cx="1365739" cy="13657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CPU</a:t>
            </a:r>
            <a:endParaRPr lang="en-US" sz="4950" b="1" dirty="0"/>
          </a:p>
        </p:txBody>
      </p:sp>
      <p:sp>
        <p:nvSpPr>
          <p:cNvPr id="58" name="Rectangle 57"/>
          <p:cNvSpPr/>
          <p:nvPr/>
        </p:nvSpPr>
        <p:spPr>
          <a:xfrm>
            <a:off x="2454520" y="4888156"/>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59" name="Rectangle 58"/>
          <p:cNvSpPr/>
          <p:nvPr/>
        </p:nvSpPr>
        <p:spPr>
          <a:xfrm>
            <a:off x="2661411" y="4888155"/>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0" name="Rectangle 59"/>
          <p:cNvSpPr/>
          <p:nvPr/>
        </p:nvSpPr>
        <p:spPr>
          <a:xfrm>
            <a:off x="2868302" y="4888158"/>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1" name="Rectangle 60"/>
          <p:cNvSpPr/>
          <p:nvPr/>
        </p:nvSpPr>
        <p:spPr>
          <a:xfrm>
            <a:off x="3075193" y="4888157"/>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2" name="Rectangle 61"/>
          <p:cNvSpPr/>
          <p:nvPr/>
        </p:nvSpPr>
        <p:spPr>
          <a:xfrm>
            <a:off x="3282084" y="4888156"/>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3" name="Rectangle 62"/>
          <p:cNvSpPr/>
          <p:nvPr/>
        </p:nvSpPr>
        <p:spPr>
          <a:xfrm>
            <a:off x="3488975" y="4888155"/>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4" name="Rectangle 63"/>
          <p:cNvSpPr/>
          <p:nvPr/>
        </p:nvSpPr>
        <p:spPr>
          <a:xfrm>
            <a:off x="3695866" y="4888158"/>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5" name="Rectangle 64"/>
          <p:cNvSpPr/>
          <p:nvPr/>
        </p:nvSpPr>
        <p:spPr>
          <a:xfrm>
            <a:off x="3902757" y="4888157"/>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6" name="Rectangle 65"/>
          <p:cNvSpPr/>
          <p:nvPr/>
        </p:nvSpPr>
        <p:spPr>
          <a:xfrm>
            <a:off x="4109648" y="4888156"/>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7" name="Rectangle 66"/>
          <p:cNvSpPr/>
          <p:nvPr/>
        </p:nvSpPr>
        <p:spPr>
          <a:xfrm>
            <a:off x="4316539" y="4888155"/>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8" name="Rectangle 67"/>
          <p:cNvSpPr/>
          <p:nvPr/>
        </p:nvSpPr>
        <p:spPr>
          <a:xfrm>
            <a:off x="4523430" y="488815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9" name="Rectangle 68"/>
          <p:cNvSpPr/>
          <p:nvPr/>
        </p:nvSpPr>
        <p:spPr>
          <a:xfrm>
            <a:off x="4730321" y="488815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0" name="Rectangle 69"/>
          <p:cNvSpPr/>
          <p:nvPr/>
        </p:nvSpPr>
        <p:spPr>
          <a:xfrm>
            <a:off x="4937212" y="4888156"/>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1" name="Rectangle 70"/>
          <p:cNvSpPr/>
          <p:nvPr/>
        </p:nvSpPr>
        <p:spPr>
          <a:xfrm>
            <a:off x="5144103" y="4888155"/>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2" name="Rectangle 71"/>
          <p:cNvSpPr/>
          <p:nvPr/>
        </p:nvSpPr>
        <p:spPr>
          <a:xfrm>
            <a:off x="5350994" y="4888158"/>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3" name="Rectangle 72"/>
          <p:cNvSpPr/>
          <p:nvPr/>
        </p:nvSpPr>
        <p:spPr>
          <a:xfrm>
            <a:off x="5557885" y="488815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4" name="Rectangle 73"/>
          <p:cNvSpPr/>
          <p:nvPr/>
        </p:nvSpPr>
        <p:spPr>
          <a:xfrm>
            <a:off x="5764776" y="4888156"/>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5" name="Rectangle 74"/>
          <p:cNvSpPr/>
          <p:nvPr/>
        </p:nvSpPr>
        <p:spPr>
          <a:xfrm>
            <a:off x="5971667" y="4888155"/>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6" name="Rectangle 75"/>
          <p:cNvSpPr/>
          <p:nvPr/>
        </p:nvSpPr>
        <p:spPr>
          <a:xfrm>
            <a:off x="6178558" y="4888158"/>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7" name="Rectangle 76"/>
          <p:cNvSpPr/>
          <p:nvPr/>
        </p:nvSpPr>
        <p:spPr>
          <a:xfrm>
            <a:off x="6385449" y="4888157"/>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8" name="Rectangle 77"/>
          <p:cNvSpPr/>
          <p:nvPr/>
        </p:nvSpPr>
        <p:spPr>
          <a:xfrm>
            <a:off x="6592340" y="4888156"/>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9" name="Rectangle 78"/>
          <p:cNvSpPr/>
          <p:nvPr/>
        </p:nvSpPr>
        <p:spPr>
          <a:xfrm>
            <a:off x="6799231" y="4888155"/>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0" name="Rectangle 79"/>
          <p:cNvSpPr/>
          <p:nvPr/>
        </p:nvSpPr>
        <p:spPr>
          <a:xfrm>
            <a:off x="7006122" y="4888158"/>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1" name="Rectangle 80"/>
          <p:cNvSpPr/>
          <p:nvPr/>
        </p:nvSpPr>
        <p:spPr>
          <a:xfrm>
            <a:off x="7213015" y="488815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3" name="Up Arrow 82"/>
          <p:cNvSpPr/>
          <p:nvPr/>
        </p:nvSpPr>
        <p:spPr>
          <a:xfrm>
            <a:off x="2418359" y="5527793"/>
            <a:ext cx="255494" cy="509867"/>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44290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1.38889E-6 4.44444E-6 L 0.5217 -0.00209 " pathEditMode="relative" rAng="0" ptsTypes="AA">
                                      <p:cBhvr>
                                        <p:cTn id="10" dur="2000" fill="hold"/>
                                        <p:tgtEl>
                                          <p:spTgt spid="83"/>
                                        </p:tgtEl>
                                        <p:attrNameLst>
                                          <p:attrName>ppt_x</p:attrName>
                                          <p:attrName>ppt_y</p:attrName>
                                        </p:attrNameLst>
                                      </p:cBhvr>
                                      <p:rCtr x="26076" y="-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3"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3"/>
          <a:stretch>
            <a:fillRect/>
          </a:stretch>
        </p:blipFill>
        <p:spPr>
          <a:xfrm>
            <a:off x="476982" y="970817"/>
            <a:ext cx="2988275" cy="2163110"/>
          </a:xfrm>
          <a:prstGeom prst="rect">
            <a:avLst/>
          </a:prstGeom>
        </p:spPr>
      </p:pic>
      <p:sp>
        <p:nvSpPr>
          <p:cNvPr id="56" name="Rectangle 55"/>
          <p:cNvSpPr/>
          <p:nvPr/>
        </p:nvSpPr>
        <p:spPr>
          <a:xfrm>
            <a:off x="568568" y="4495799"/>
            <a:ext cx="1365739" cy="13657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CPU</a:t>
            </a:r>
            <a:endParaRPr lang="en-US" sz="4950" b="1" dirty="0"/>
          </a:p>
        </p:txBody>
      </p:sp>
      <p:grpSp>
        <p:nvGrpSpPr>
          <p:cNvPr id="4" name="Group 3"/>
          <p:cNvGrpSpPr/>
          <p:nvPr/>
        </p:nvGrpSpPr>
        <p:grpSpPr>
          <a:xfrm>
            <a:off x="2454520" y="4888155"/>
            <a:ext cx="4941668" cy="581026"/>
            <a:chOff x="2454520" y="4888155"/>
            <a:chExt cx="4941668" cy="581026"/>
          </a:xfrm>
        </p:grpSpPr>
        <p:sp>
          <p:nvSpPr>
            <p:cNvPr id="58" name="Rectangle 57"/>
            <p:cNvSpPr/>
            <p:nvPr/>
          </p:nvSpPr>
          <p:spPr>
            <a:xfrm>
              <a:off x="2454520" y="4888156"/>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59" name="Rectangle 58"/>
            <p:cNvSpPr/>
            <p:nvPr/>
          </p:nvSpPr>
          <p:spPr>
            <a:xfrm>
              <a:off x="2661411" y="4888155"/>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0" name="Rectangle 59"/>
            <p:cNvSpPr/>
            <p:nvPr/>
          </p:nvSpPr>
          <p:spPr>
            <a:xfrm>
              <a:off x="2868302" y="4888158"/>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1" name="Rectangle 60"/>
            <p:cNvSpPr/>
            <p:nvPr/>
          </p:nvSpPr>
          <p:spPr>
            <a:xfrm>
              <a:off x="3075193" y="4888157"/>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2" name="Rectangle 61"/>
            <p:cNvSpPr/>
            <p:nvPr/>
          </p:nvSpPr>
          <p:spPr>
            <a:xfrm>
              <a:off x="3282084" y="4888156"/>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3" name="Rectangle 62"/>
            <p:cNvSpPr/>
            <p:nvPr/>
          </p:nvSpPr>
          <p:spPr>
            <a:xfrm>
              <a:off x="3488975" y="4888155"/>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4" name="Rectangle 63"/>
            <p:cNvSpPr/>
            <p:nvPr/>
          </p:nvSpPr>
          <p:spPr>
            <a:xfrm>
              <a:off x="3695866" y="488815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5" name="Rectangle 64"/>
            <p:cNvSpPr/>
            <p:nvPr/>
          </p:nvSpPr>
          <p:spPr>
            <a:xfrm>
              <a:off x="3902757" y="4888157"/>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6" name="Rectangle 65"/>
            <p:cNvSpPr/>
            <p:nvPr/>
          </p:nvSpPr>
          <p:spPr>
            <a:xfrm>
              <a:off x="4109648" y="4888156"/>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7" name="Rectangle 66"/>
            <p:cNvSpPr/>
            <p:nvPr/>
          </p:nvSpPr>
          <p:spPr>
            <a:xfrm>
              <a:off x="4316539" y="4888155"/>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8" name="Rectangle 67"/>
            <p:cNvSpPr/>
            <p:nvPr/>
          </p:nvSpPr>
          <p:spPr>
            <a:xfrm>
              <a:off x="4523430" y="4888158"/>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9" name="Rectangle 68"/>
            <p:cNvSpPr/>
            <p:nvPr/>
          </p:nvSpPr>
          <p:spPr>
            <a:xfrm>
              <a:off x="4730321" y="488815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0" name="Rectangle 69"/>
            <p:cNvSpPr/>
            <p:nvPr/>
          </p:nvSpPr>
          <p:spPr>
            <a:xfrm>
              <a:off x="4937212" y="4888156"/>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1" name="Rectangle 70"/>
            <p:cNvSpPr/>
            <p:nvPr/>
          </p:nvSpPr>
          <p:spPr>
            <a:xfrm>
              <a:off x="5144103" y="4888155"/>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2" name="Rectangle 71"/>
            <p:cNvSpPr/>
            <p:nvPr/>
          </p:nvSpPr>
          <p:spPr>
            <a:xfrm>
              <a:off x="5350994" y="4888158"/>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3" name="Rectangle 72"/>
            <p:cNvSpPr/>
            <p:nvPr/>
          </p:nvSpPr>
          <p:spPr>
            <a:xfrm>
              <a:off x="5557885" y="4888157"/>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4" name="Rectangle 73"/>
            <p:cNvSpPr/>
            <p:nvPr/>
          </p:nvSpPr>
          <p:spPr>
            <a:xfrm>
              <a:off x="5764776" y="488815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5" name="Rectangle 74"/>
            <p:cNvSpPr/>
            <p:nvPr/>
          </p:nvSpPr>
          <p:spPr>
            <a:xfrm>
              <a:off x="5971667" y="4888155"/>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6" name="Rectangle 75"/>
            <p:cNvSpPr/>
            <p:nvPr/>
          </p:nvSpPr>
          <p:spPr>
            <a:xfrm>
              <a:off x="6178558" y="4888158"/>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7" name="Rectangle 76"/>
            <p:cNvSpPr/>
            <p:nvPr/>
          </p:nvSpPr>
          <p:spPr>
            <a:xfrm>
              <a:off x="6385449" y="4888157"/>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8" name="Rectangle 77"/>
            <p:cNvSpPr/>
            <p:nvPr/>
          </p:nvSpPr>
          <p:spPr>
            <a:xfrm>
              <a:off x="6592340" y="4888156"/>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9" name="Rectangle 78"/>
            <p:cNvSpPr/>
            <p:nvPr/>
          </p:nvSpPr>
          <p:spPr>
            <a:xfrm>
              <a:off x="6799231" y="4888155"/>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0" name="Rectangle 79"/>
            <p:cNvSpPr/>
            <p:nvPr/>
          </p:nvSpPr>
          <p:spPr>
            <a:xfrm>
              <a:off x="7006122" y="4888158"/>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1" name="Rectangle 80"/>
            <p:cNvSpPr/>
            <p:nvPr/>
          </p:nvSpPr>
          <p:spPr>
            <a:xfrm>
              <a:off x="7213015" y="4888157"/>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grpSp>
      <p:grpSp>
        <p:nvGrpSpPr>
          <p:cNvPr id="5" name="Group 4"/>
          <p:cNvGrpSpPr/>
          <p:nvPr/>
        </p:nvGrpSpPr>
        <p:grpSpPr>
          <a:xfrm>
            <a:off x="4818484" y="961292"/>
            <a:ext cx="4020716" cy="2133600"/>
            <a:chOff x="4818484" y="961292"/>
            <a:chExt cx="4020716" cy="2133600"/>
          </a:xfrm>
        </p:grpSpPr>
        <p:sp>
          <p:nvSpPr>
            <p:cNvPr id="31" name="Rectangle 30"/>
            <p:cNvSpPr/>
            <p:nvPr/>
          </p:nvSpPr>
          <p:spPr>
            <a:xfrm>
              <a:off x="4818484" y="961292"/>
              <a:ext cx="4020716" cy="213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pic>
          <p:nvPicPr>
            <p:cNvPr id="2" name="Picture 1"/>
            <p:cNvPicPr>
              <a:picLocks noChangeAspect="1"/>
            </p:cNvPicPr>
            <p:nvPr/>
          </p:nvPicPr>
          <p:blipFill>
            <a:blip r:embed="rId4"/>
            <a:stretch>
              <a:fillRect/>
            </a:stretch>
          </p:blipFill>
          <p:spPr>
            <a:xfrm>
              <a:off x="4880796" y="1057056"/>
              <a:ext cx="3903855" cy="1977876"/>
            </a:xfrm>
            <a:prstGeom prst="rect">
              <a:avLst/>
            </a:prstGeom>
          </p:spPr>
        </p:pic>
      </p:grpSp>
      <p:sp>
        <p:nvSpPr>
          <p:cNvPr id="37" name="Up Arrow 36"/>
          <p:cNvSpPr/>
          <p:nvPr/>
        </p:nvSpPr>
        <p:spPr>
          <a:xfrm>
            <a:off x="2418359" y="5527793"/>
            <a:ext cx="255494" cy="509867"/>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93635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1.38889E-6 4.44444E-6 L 0.5217 -0.00209 " pathEditMode="relative" rAng="0" ptsTypes="AA">
                                      <p:cBhvr>
                                        <p:cTn id="10" dur="2000" fill="hold"/>
                                        <p:tgtEl>
                                          <p:spTgt spid="37"/>
                                        </p:tgtEl>
                                        <p:attrNameLst>
                                          <p:attrName>ppt_x</p:attrName>
                                          <p:attrName>ppt_y</p:attrName>
                                        </p:attrNameLst>
                                      </p:cBhvr>
                                      <p:rCtr x="26076" y="-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7"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p:cNvPicPr>
            <a:picLocks noChangeAspect="1"/>
          </p:cNvPicPr>
          <p:nvPr/>
        </p:nvPicPr>
        <p:blipFill>
          <a:blip r:embed="rId3"/>
          <a:stretch>
            <a:fillRect/>
          </a:stretch>
        </p:blipFill>
        <p:spPr>
          <a:xfrm>
            <a:off x="609600" y="955430"/>
            <a:ext cx="1943413" cy="1787770"/>
          </a:xfrm>
          <a:prstGeom prst="rect">
            <a:avLst/>
          </a:prstGeom>
        </p:spPr>
      </p:pic>
      <p:sp>
        <p:nvSpPr>
          <p:cNvPr id="56" name="Rectangle 55"/>
          <p:cNvSpPr/>
          <p:nvPr/>
        </p:nvSpPr>
        <p:spPr>
          <a:xfrm>
            <a:off x="568568" y="4495799"/>
            <a:ext cx="1365739" cy="13657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CPU</a:t>
            </a:r>
            <a:endParaRPr lang="en-US" sz="4950" b="1" dirty="0"/>
          </a:p>
        </p:txBody>
      </p:sp>
      <p:grpSp>
        <p:nvGrpSpPr>
          <p:cNvPr id="4" name="Group 3"/>
          <p:cNvGrpSpPr/>
          <p:nvPr/>
        </p:nvGrpSpPr>
        <p:grpSpPr>
          <a:xfrm>
            <a:off x="2454520" y="4888155"/>
            <a:ext cx="4941668" cy="581026"/>
            <a:chOff x="2454520" y="4888155"/>
            <a:chExt cx="4941668" cy="581026"/>
          </a:xfrm>
        </p:grpSpPr>
        <p:sp>
          <p:nvSpPr>
            <p:cNvPr id="58" name="Rectangle 57"/>
            <p:cNvSpPr/>
            <p:nvPr/>
          </p:nvSpPr>
          <p:spPr>
            <a:xfrm>
              <a:off x="2454520" y="4888156"/>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59" name="Rectangle 58"/>
            <p:cNvSpPr/>
            <p:nvPr/>
          </p:nvSpPr>
          <p:spPr>
            <a:xfrm>
              <a:off x="2661411" y="4888155"/>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0" name="Rectangle 59"/>
            <p:cNvSpPr/>
            <p:nvPr/>
          </p:nvSpPr>
          <p:spPr>
            <a:xfrm>
              <a:off x="2868302" y="488815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1" name="Rectangle 60"/>
            <p:cNvSpPr/>
            <p:nvPr/>
          </p:nvSpPr>
          <p:spPr>
            <a:xfrm>
              <a:off x="3075193" y="4888157"/>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2" name="Rectangle 61"/>
            <p:cNvSpPr/>
            <p:nvPr/>
          </p:nvSpPr>
          <p:spPr>
            <a:xfrm>
              <a:off x="3282084" y="4888156"/>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3" name="Rectangle 62"/>
            <p:cNvSpPr/>
            <p:nvPr/>
          </p:nvSpPr>
          <p:spPr>
            <a:xfrm>
              <a:off x="3488975" y="4888155"/>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4" name="Rectangle 63"/>
            <p:cNvSpPr/>
            <p:nvPr/>
          </p:nvSpPr>
          <p:spPr>
            <a:xfrm>
              <a:off x="3695866" y="488815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5" name="Rectangle 64"/>
            <p:cNvSpPr/>
            <p:nvPr/>
          </p:nvSpPr>
          <p:spPr>
            <a:xfrm>
              <a:off x="3902757" y="4888157"/>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6" name="Rectangle 65"/>
            <p:cNvSpPr/>
            <p:nvPr/>
          </p:nvSpPr>
          <p:spPr>
            <a:xfrm>
              <a:off x="4109648" y="4888156"/>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7" name="Rectangle 66"/>
            <p:cNvSpPr/>
            <p:nvPr/>
          </p:nvSpPr>
          <p:spPr>
            <a:xfrm>
              <a:off x="4316539" y="4888155"/>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8" name="Rectangle 67"/>
            <p:cNvSpPr/>
            <p:nvPr/>
          </p:nvSpPr>
          <p:spPr>
            <a:xfrm>
              <a:off x="4523430" y="488815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9" name="Rectangle 68"/>
            <p:cNvSpPr/>
            <p:nvPr/>
          </p:nvSpPr>
          <p:spPr>
            <a:xfrm>
              <a:off x="4730321" y="488815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0" name="Rectangle 69"/>
            <p:cNvSpPr/>
            <p:nvPr/>
          </p:nvSpPr>
          <p:spPr>
            <a:xfrm>
              <a:off x="4937212" y="4888156"/>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1" name="Rectangle 70"/>
            <p:cNvSpPr/>
            <p:nvPr/>
          </p:nvSpPr>
          <p:spPr>
            <a:xfrm>
              <a:off x="5144103" y="4888155"/>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2" name="Rectangle 71"/>
            <p:cNvSpPr/>
            <p:nvPr/>
          </p:nvSpPr>
          <p:spPr>
            <a:xfrm>
              <a:off x="5350994" y="4888158"/>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3" name="Rectangle 72"/>
            <p:cNvSpPr/>
            <p:nvPr/>
          </p:nvSpPr>
          <p:spPr>
            <a:xfrm>
              <a:off x="5557885" y="4888157"/>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4" name="Rectangle 73"/>
            <p:cNvSpPr/>
            <p:nvPr/>
          </p:nvSpPr>
          <p:spPr>
            <a:xfrm>
              <a:off x="5764776" y="488815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5" name="Rectangle 74"/>
            <p:cNvSpPr/>
            <p:nvPr/>
          </p:nvSpPr>
          <p:spPr>
            <a:xfrm>
              <a:off x="5971667" y="4888155"/>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6" name="Rectangle 75"/>
            <p:cNvSpPr/>
            <p:nvPr/>
          </p:nvSpPr>
          <p:spPr>
            <a:xfrm>
              <a:off x="6178558" y="488815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7" name="Rectangle 76"/>
            <p:cNvSpPr/>
            <p:nvPr/>
          </p:nvSpPr>
          <p:spPr>
            <a:xfrm>
              <a:off x="6385449" y="4888157"/>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8" name="Rectangle 77"/>
            <p:cNvSpPr/>
            <p:nvPr/>
          </p:nvSpPr>
          <p:spPr>
            <a:xfrm>
              <a:off x="6592340" y="4888156"/>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9" name="Rectangle 78"/>
            <p:cNvSpPr/>
            <p:nvPr/>
          </p:nvSpPr>
          <p:spPr>
            <a:xfrm>
              <a:off x="6799231" y="4888155"/>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0" name="Rectangle 79"/>
            <p:cNvSpPr/>
            <p:nvPr/>
          </p:nvSpPr>
          <p:spPr>
            <a:xfrm>
              <a:off x="7006122" y="4888158"/>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1" name="Rectangle 80"/>
            <p:cNvSpPr/>
            <p:nvPr/>
          </p:nvSpPr>
          <p:spPr>
            <a:xfrm>
              <a:off x="7213015" y="4888157"/>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grpSp>
      <p:grpSp>
        <p:nvGrpSpPr>
          <p:cNvPr id="5" name="Group 4"/>
          <p:cNvGrpSpPr/>
          <p:nvPr/>
        </p:nvGrpSpPr>
        <p:grpSpPr>
          <a:xfrm>
            <a:off x="4951102" y="961292"/>
            <a:ext cx="3563516" cy="1781908"/>
            <a:chOff x="4818484" y="961292"/>
            <a:chExt cx="4020716" cy="2133600"/>
          </a:xfrm>
        </p:grpSpPr>
        <p:sp>
          <p:nvSpPr>
            <p:cNvPr id="31" name="Rectangle 30"/>
            <p:cNvSpPr/>
            <p:nvPr/>
          </p:nvSpPr>
          <p:spPr>
            <a:xfrm>
              <a:off x="4818484" y="961292"/>
              <a:ext cx="4020716" cy="213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pic>
          <p:nvPicPr>
            <p:cNvPr id="2" name="Picture 1"/>
            <p:cNvPicPr>
              <a:picLocks noChangeAspect="1"/>
            </p:cNvPicPr>
            <p:nvPr/>
          </p:nvPicPr>
          <p:blipFill>
            <a:blip r:embed="rId4"/>
            <a:stretch>
              <a:fillRect/>
            </a:stretch>
          </p:blipFill>
          <p:spPr>
            <a:xfrm>
              <a:off x="4880796" y="1057056"/>
              <a:ext cx="3903855" cy="1977876"/>
            </a:xfrm>
            <a:prstGeom prst="rect">
              <a:avLst/>
            </a:prstGeom>
          </p:spPr>
        </p:pic>
      </p:grpSp>
      <p:sp>
        <p:nvSpPr>
          <p:cNvPr id="37" name="Up Arrow 36"/>
          <p:cNvSpPr/>
          <p:nvPr/>
        </p:nvSpPr>
        <p:spPr>
          <a:xfrm>
            <a:off x="2418359" y="5527793"/>
            <a:ext cx="255494" cy="509867"/>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6" name="Group 5"/>
          <p:cNvGrpSpPr/>
          <p:nvPr/>
        </p:nvGrpSpPr>
        <p:grpSpPr>
          <a:xfrm>
            <a:off x="2885615" y="955430"/>
            <a:ext cx="1819003" cy="1787770"/>
            <a:chOff x="3141785" y="2344616"/>
            <a:chExt cx="2415584" cy="2108654"/>
          </a:xfrm>
        </p:grpSpPr>
        <p:sp>
          <p:nvSpPr>
            <p:cNvPr id="36" name="Rectangle 35"/>
            <p:cNvSpPr/>
            <p:nvPr/>
          </p:nvSpPr>
          <p:spPr>
            <a:xfrm>
              <a:off x="3141785" y="2344616"/>
              <a:ext cx="2415584" cy="21086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pic>
          <p:nvPicPr>
            <p:cNvPr id="3" name="Picture 2"/>
            <p:cNvPicPr>
              <a:picLocks noChangeAspect="1"/>
            </p:cNvPicPr>
            <p:nvPr/>
          </p:nvPicPr>
          <p:blipFill>
            <a:blip r:embed="rId5"/>
            <a:stretch>
              <a:fillRect/>
            </a:stretch>
          </p:blipFill>
          <p:spPr>
            <a:xfrm>
              <a:off x="3200023" y="2416935"/>
              <a:ext cx="2287008" cy="1977876"/>
            </a:xfrm>
            <a:prstGeom prst="rect">
              <a:avLst/>
            </a:prstGeom>
          </p:spPr>
        </p:pic>
      </p:grpSp>
    </p:spTree>
    <p:extLst>
      <p:ext uri="{BB962C8B-B14F-4D97-AF65-F5344CB8AC3E}">
        <p14:creationId xmlns:p14="http://schemas.microsoft.com/office/powerpoint/2010/main" val="388573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1.38889E-6 4.44444E-6 L 0.5217 -0.00209 " pathEditMode="relative" rAng="0" ptsTypes="AA">
                                      <p:cBhvr>
                                        <p:cTn id="10" dur="2000" fill="hold"/>
                                        <p:tgtEl>
                                          <p:spTgt spid="37"/>
                                        </p:tgtEl>
                                        <p:attrNameLst>
                                          <p:attrName>ppt_x</p:attrName>
                                          <p:attrName>ppt_y</p:attrName>
                                        </p:attrNameLst>
                                      </p:cBhvr>
                                      <p:rCtr x="26076" y="-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7"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10232" y="962025"/>
            <a:ext cx="1981200" cy="1790700"/>
          </a:xfrm>
          <a:prstGeom prst="rect">
            <a:avLst/>
          </a:prstGeom>
        </p:spPr>
      </p:pic>
      <p:pic>
        <p:nvPicPr>
          <p:cNvPr id="2" name="Picture 1"/>
          <p:cNvPicPr>
            <a:picLocks noChangeAspect="1"/>
          </p:cNvPicPr>
          <p:nvPr/>
        </p:nvPicPr>
        <p:blipFill>
          <a:blip r:embed="rId4"/>
          <a:stretch>
            <a:fillRect/>
          </a:stretch>
        </p:blipFill>
        <p:spPr>
          <a:xfrm>
            <a:off x="609600" y="962025"/>
            <a:ext cx="1981200" cy="1781175"/>
          </a:xfrm>
          <a:prstGeom prst="rect">
            <a:avLst/>
          </a:prstGeom>
        </p:spPr>
      </p:pic>
      <p:sp>
        <p:nvSpPr>
          <p:cNvPr id="9" name="Rectangle 8"/>
          <p:cNvSpPr/>
          <p:nvPr/>
        </p:nvSpPr>
        <p:spPr>
          <a:xfrm>
            <a:off x="568568" y="4495799"/>
            <a:ext cx="1365739" cy="13657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CPU</a:t>
            </a:r>
            <a:endParaRPr lang="en-US" sz="4950" b="1" dirty="0"/>
          </a:p>
        </p:txBody>
      </p:sp>
      <p:sp>
        <p:nvSpPr>
          <p:cNvPr id="11" name="Rectangle 10"/>
          <p:cNvSpPr/>
          <p:nvPr/>
        </p:nvSpPr>
        <p:spPr>
          <a:xfrm>
            <a:off x="2454520" y="488815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grpSp>
        <p:nvGrpSpPr>
          <p:cNvPr id="53" name="Group 52"/>
          <p:cNvGrpSpPr/>
          <p:nvPr/>
        </p:nvGrpSpPr>
        <p:grpSpPr>
          <a:xfrm>
            <a:off x="2661411" y="4888155"/>
            <a:ext cx="596955" cy="581026"/>
            <a:chOff x="2661411" y="4888155"/>
            <a:chExt cx="596955" cy="581026"/>
          </a:xfrm>
        </p:grpSpPr>
        <p:sp>
          <p:nvSpPr>
            <p:cNvPr id="12" name="Rectangle 11"/>
            <p:cNvSpPr/>
            <p:nvPr/>
          </p:nvSpPr>
          <p:spPr>
            <a:xfrm>
              <a:off x="2661411" y="4888155"/>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3" name="Rectangle 12"/>
            <p:cNvSpPr/>
            <p:nvPr/>
          </p:nvSpPr>
          <p:spPr>
            <a:xfrm>
              <a:off x="2868302" y="4888158"/>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4" name="Rectangle 13"/>
            <p:cNvSpPr/>
            <p:nvPr/>
          </p:nvSpPr>
          <p:spPr>
            <a:xfrm>
              <a:off x="3075193" y="4888157"/>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grpSp>
      <p:grpSp>
        <p:nvGrpSpPr>
          <p:cNvPr id="54" name="Group 53"/>
          <p:cNvGrpSpPr/>
          <p:nvPr/>
        </p:nvGrpSpPr>
        <p:grpSpPr>
          <a:xfrm>
            <a:off x="3282084" y="4888155"/>
            <a:ext cx="4114104" cy="581026"/>
            <a:chOff x="3282084" y="4888155"/>
            <a:chExt cx="4114104" cy="581026"/>
          </a:xfrm>
        </p:grpSpPr>
        <p:sp>
          <p:nvSpPr>
            <p:cNvPr id="15" name="Rectangle 14"/>
            <p:cNvSpPr/>
            <p:nvPr/>
          </p:nvSpPr>
          <p:spPr>
            <a:xfrm>
              <a:off x="3282084" y="4888156"/>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6" name="Rectangle 15"/>
            <p:cNvSpPr/>
            <p:nvPr/>
          </p:nvSpPr>
          <p:spPr>
            <a:xfrm>
              <a:off x="3488975" y="4888155"/>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7" name="Rectangle 16"/>
            <p:cNvSpPr/>
            <p:nvPr/>
          </p:nvSpPr>
          <p:spPr>
            <a:xfrm>
              <a:off x="3695866" y="488815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8" name="Rectangle 17"/>
            <p:cNvSpPr/>
            <p:nvPr/>
          </p:nvSpPr>
          <p:spPr>
            <a:xfrm>
              <a:off x="3902757" y="4888157"/>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9" name="Rectangle 18"/>
            <p:cNvSpPr/>
            <p:nvPr/>
          </p:nvSpPr>
          <p:spPr>
            <a:xfrm>
              <a:off x="4109648" y="4888156"/>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0" name="Rectangle 19"/>
            <p:cNvSpPr/>
            <p:nvPr/>
          </p:nvSpPr>
          <p:spPr>
            <a:xfrm>
              <a:off x="4316539" y="4888155"/>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1" name="Rectangle 20"/>
            <p:cNvSpPr/>
            <p:nvPr/>
          </p:nvSpPr>
          <p:spPr>
            <a:xfrm>
              <a:off x="4523430" y="488815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 name="Rectangle 21"/>
            <p:cNvSpPr/>
            <p:nvPr/>
          </p:nvSpPr>
          <p:spPr>
            <a:xfrm>
              <a:off x="4730321" y="488815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 name="Rectangle 22"/>
            <p:cNvSpPr/>
            <p:nvPr/>
          </p:nvSpPr>
          <p:spPr>
            <a:xfrm>
              <a:off x="4937212" y="4888156"/>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 name="Rectangle 23"/>
            <p:cNvSpPr/>
            <p:nvPr/>
          </p:nvSpPr>
          <p:spPr>
            <a:xfrm>
              <a:off x="5144103" y="4888155"/>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5" name="Rectangle 24"/>
            <p:cNvSpPr/>
            <p:nvPr/>
          </p:nvSpPr>
          <p:spPr>
            <a:xfrm>
              <a:off x="5350994" y="4888158"/>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6" name="Rectangle 25"/>
            <p:cNvSpPr/>
            <p:nvPr/>
          </p:nvSpPr>
          <p:spPr>
            <a:xfrm>
              <a:off x="5557885" y="4888157"/>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7" name="Rectangle 26"/>
            <p:cNvSpPr/>
            <p:nvPr/>
          </p:nvSpPr>
          <p:spPr>
            <a:xfrm>
              <a:off x="5764776" y="488815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8" name="Rectangle 27"/>
            <p:cNvSpPr/>
            <p:nvPr/>
          </p:nvSpPr>
          <p:spPr>
            <a:xfrm>
              <a:off x="5971667" y="4888155"/>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9" name="Rectangle 28"/>
            <p:cNvSpPr/>
            <p:nvPr/>
          </p:nvSpPr>
          <p:spPr>
            <a:xfrm>
              <a:off x="6178558" y="488815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0" name="Rectangle 29"/>
            <p:cNvSpPr/>
            <p:nvPr/>
          </p:nvSpPr>
          <p:spPr>
            <a:xfrm>
              <a:off x="6385449" y="4888157"/>
              <a:ext cx="183173" cy="5810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1" name="Rectangle 30"/>
            <p:cNvSpPr/>
            <p:nvPr/>
          </p:nvSpPr>
          <p:spPr>
            <a:xfrm>
              <a:off x="6592340" y="4888156"/>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2" name="Rectangle 31"/>
            <p:cNvSpPr/>
            <p:nvPr/>
          </p:nvSpPr>
          <p:spPr>
            <a:xfrm>
              <a:off x="6799231" y="4888155"/>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3" name="Rectangle 32"/>
            <p:cNvSpPr/>
            <p:nvPr/>
          </p:nvSpPr>
          <p:spPr>
            <a:xfrm>
              <a:off x="7006122" y="4888158"/>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4" name="Rectangle 33"/>
            <p:cNvSpPr/>
            <p:nvPr/>
          </p:nvSpPr>
          <p:spPr>
            <a:xfrm>
              <a:off x="7213015" y="4888157"/>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grpSp>
      <p:grpSp>
        <p:nvGrpSpPr>
          <p:cNvPr id="35" name="Group 34"/>
          <p:cNvGrpSpPr/>
          <p:nvPr/>
        </p:nvGrpSpPr>
        <p:grpSpPr>
          <a:xfrm>
            <a:off x="4951102" y="961292"/>
            <a:ext cx="3563516" cy="1781908"/>
            <a:chOff x="4818484" y="961292"/>
            <a:chExt cx="4020716" cy="2133600"/>
          </a:xfrm>
        </p:grpSpPr>
        <p:sp>
          <p:nvSpPr>
            <p:cNvPr id="36" name="Rectangle 35"/>
            <p:cNvSpPr/>
            <p:nvPr/>
          </p:nvSpPr>
          <p:spPr>
            <a:xfrm>
              <a:off x="4818484" y="961292"/>
              <a:ext cx="4020716" cy="213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pic>
          <p:nvPicPr>
            <p:cNvPr id="37" name="Picture 36"/>
            <p:cNvPicPr>
              <a:picLocks noChangeAspect="1"/>
            </p:cNvPicPr>
            <p:nvPr/>
          </p:nvPicPr>
          <p:blipFill>
            <a:blip r:embed="rId5">
              <a:extLst>
                <a:ext uri="{BEBA8EAE-BF5A-486C-A8C5-ECC9F3942E4B}">
                  <a14:imgProps xmlns:a14="http://schemas.microsoft.com/office/drawing/2010/main">
                    <a14:imgLayer r:embed="rId6">
                      <a14:imgEffect>
                        <a14:brightnessContrast bright="-50000"/>
                      </a14:imgEffect>
                    </a14:imgLayer>
                  </a14:imgProps>
                </a:ext>
              </a:extLst>
            </a:blip>
            <a:stretch>
              <a:fillRect/>
            </a:stretch>
          </p:blipFill>
          <p:spPr>
            <a:xfrm>
              <a:off x="4880796" y="1057056"/>
              <a:ext cx="3903855" cy="1977876"/>
            </a:xfrm>
            <a:prstGeom prst="rect">
              <a:avLst/>
            </a:prstGeom>
          </p:spPr>
        </p:pic>
      </p:grpSp>
      <p:sp>
        <p:nvSpPr>
          <p:cNvPr id="38" name="Up Arrow 37"/>
          <p:cNvSpPr/>
          <p:nvPr/>
        </p:nvSpPr>
        <p:spPr>
          <a:xfrm>
            <a:off x="2418359" y="5527793"/>
            <a:ext cx="255494" cy="509867"/>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39" name="Group 38"/>
          <p:cNvGrpSpPr/>
          <p:nvPr/>
        </p:nvGrpSpPr>
        <p:grpSpPr>
          <a:xfrm>
            <a:off x="2885615" y="955430"/>
            <a:ext cx="1819003" cy="1787770"/>
            <a:chOff x="3141785" y="2344616"/>
            <a:chExt cx="2415584" cy="2108654"/>
          </a:xfrm>
        </p:grpSpPr>
        <p:sp>
          <p:nvSpPr>
            <p:cNvPr id="40" name="Rectangle 39"/>
            <p:cNvSpPr/>
            <p:nvPr/>
          </p:nvSpPr>
          <p:spPr>
            <a:xfrm>
              <a:off x="3141785" y="2344616"/>
              <a:ext cx="2415584" cy="21086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pic>
          <p:nvPicPr>
            <p:cNvPr id="41" name="Picture 40"/>
            <p:cNvPicPr>
              <a:picLocks noChangeAspect="1"/>
            </p:cNvPicPr>
            <p:nvPr/>
          </p:nvPicPr>
          <p:blipFill>
            <a:blip r:embed="rId7">
              <a:extLst>
                <a:ext uri="{BEBA8EAE-BF5A-486C-A8C5-ECC9F3942E4B}">
                  <a14:imgProps xmlns:a14="http://schemas.microsoft.com/office/drawing/2010/main">
                    <a14:imgLayer r:embed="rId8">
                      <a14:imgEffect>
                        <a14:brightnessContrast bright="-50000"/>
                      </a14:imgEffect>
                    </a14:imgLayer>
                  </a14:imgProps>
                </a:ext>
              </a:extLst>
            </a:blip>
            <a:stretch>
              <a:fillRect/>
            </a:stretch>
          </p:blipFill>
          <p:spPr>
            <a:xfrm>
              <a:off x="3200023" y="2416935"/>
              <a:ext cx="2287008" cy="1977876"/>
            </a:xfrm>
            <a:prstGeom prst="rect">
              <a:avLst/>
            </a:prstGeom>
          </p:spPr>
        </p:pic>
      </p:grpSp>
      <p:grpSp>
        <p:nvGrpSpPr>
          <p:cNvPr id="43" name="Group 42"/>
          <p:cNvGrpSpPr/>
          <p:nvPr/>
        </p:nvGrpSpPr>
        <p:grpSpPr>
          <a:xfrm>
            <a:off x="4951102" y="961292"/>
            <a:ext cx="3563516" cy="1781908"/>
            <a:chOff x="4818484" y="961292"/>
            <a:chExt cx="4020716" cy="2133600"/>
          </a:xfrm>
        </p:grpSpPr>
        <p:sp>
          <p:nvSpPr>
            <p:cNvPr id="44" name="Rectangle 43"/>
            <p:cNvSpPr/>
            <p:nvPr/>
          </p:nvSpPr>
          <p:spPr>
            <a:xfrm>
              <a:off x="4818484" y="961292"/>
              <a:ext cx="4020716" cy="213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pic>
          <p:nvPicPr>
            <p:cNvPr id="45" name="Picture 44"/>
            <p:cNvPicPr>
              <a:picLocks noChangeAspect="1"/>
            </p:cNvPicPr>
            <p:nvPr/>
          </p:nvPicPr>
          <p:blipFill>
            <a:blip r:embed="rId9"/>
            <a:stretch>
              <a:fillRect/>
            </a:stretch>
          </p:blipFill>
          <p:spPr>
            <a:xfrm>
              <a:off x="4880796" y="1057056"/>
              <a:ext cx="3903855" cy="1977876"/>
            </a:xfrm>
            <a:prstGeom prst="rect">
              <a:avLst/>
            </a:prstGeom>
          </p:spPr>
        </p:pic>
      </p:grpSp>
      <p:grpSp>
        <p:nvGrpSpPr>
          <p:cNvPr id="46" name="Group 45"/>
          <p:cNvGrpSpPr/>
          <p:nvPr/>
        </p:nvGrpSpPr>
        <p:grpSpPr>
          <a:xfrm>
            <a:off x="2885615" y="955430"/>
            <a:ext cx="1819003" cy="1787770"/>
            <a:chOff x="3141785" y="2344616"/>
            <a:chExt cx="2415584" cy="2108654"/>
          </a:xfrm>
        </p:grpSpPr>
        <p:sp>
          <p:nvSpPr>
            <p:cNvPr id="47" name="Rectangle 46"/>
            <p:cNvSpPr/>
            <p:nvPr/>
          </p:nvSpPr>
          <p:spPr>
            <a:xfrm>
              <a:off x="3141785" y="2344616"/>
              <a:ext cx="2415584" cy="21086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pic>
          <p:nvPicPr>
            <p:cNvPr id="48" name="Picture 47"/>
            <p:cNvPicPr>
              <a:picLocks noChangeAspect="1"/>
            </p:cNvPicPr>
            <p:nvPr/>
          </p:nvPicPr>
          <p:blipFill>
            <a:blip r:embed="rId10"/>
            <a:stretch>
              <a:fillRect/>
            </a:stretch>
          </p:blipFill>
          <p:spPr>
            <a:xfrm>
              <a:off x="3200023" y="2416935"/>
              <a:ext cx="2287008" cy="1977876"/>
            </a:xfrm>
            <a:prstGeom prst="rect">
              <a:avLst/>
            </a:prstGeom>
          </p:spPr>
        </p:pic>
      </p:grpSp>
    </p:spTree>
    <p:extLst>
      <p:ext uri="{BB962C8B-B14F-4D97-AF65-F5344CB8AC3E}">
        <p14:creationId xmlns:p14="http://schemas.microsoft.com/office/powerpoint/2010/main" val="223591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500"/>
                                        <p:tgtEl>
                                          <p:spTgt spid="53"/>
                                        </p:tgtEl>
                                      </p:cBhvr>
                                    </p:animEffect>
                                  </p:childTnLst>
                                </p:cTn>
                              </p:par>
                              <p:par>
                                <p:cTn id="13" presetID="42" presetClass="path" presetSubtype="0" accel="50000" decel="50000" fill="hold" grpId="0" nodeType="withEffect">
                                  <p:stCondLst>
                                    <p:cond delay="0"/>
                                  </p:stCondLst>
                                  <p:childTnLst>
                                    <p:animMotion origin="layout" path="M 1.38889E-6 4.44444E-6 L 0.06701 0.00138 " pathEditMode="relative" rAng="0" ptsTypes="AA">
                                      <p:cBhvr>
                                        <p:cTn id="14" dur="2000" fill="hold"/>
                                        <p:tgtEl>
                                          <p:spTgt spid="38"/>
                                        </p:tgtEl>
                                        <p:attrNameLst>
                                          <p:attrName>ppt_x</p:attrName>
                                          <p:attrName>ppt_y</p:attrName>
                                        </p:attrNameLst>
                                      </p:cBhvr>
                                      <p:rCtr x="3351" y="69"/>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500"/>
                                        <p:tgtEl>
                                          <p:spTgt spid="46"/>
                                        </p:tgtEl>
                                      </p:cBhvr>
                                    </p:animEffect>
                                  </p:childTnLst>
                                </p:cTn>
                              </p:par>
                            </p:childTnLst>
                          </p:cTn>
                        </p:par>
                        <p:par>
                          <p:cTn id="20" fill="hold">
                            <p:stCondLst>
                              <p:cond delay="500"/>
                            </p:stCondLst>
                            <p:childTnLst>
                              <p:par>
                                <p:cTn id="21" presetID="42" presetClass="path" presetSubtype="0" accel="50000" decel="50000" fill="hold" grpId="1" nodeType="afterEffect">
                                  <p:stCondLst>
                                    <p:cond delay="0"/>
                                  </p:stCondLst>
                                  <p:childTnLst>
                                    <p:animMotion origin="layout" path="M 0.06701 0.00138 L 0.5217 0.00138 " pathEditMode="relative" rAng="0" ptsTypes="AA">
                                      <p:cBhvr>
                                        <p:cTn id="22" dur="2000" fill="hold"/>
                                        <p:tgtEl>
                                          <p:spTgt spid="38"/>
                                        </p:tgtEl>
                                        <p:attrNameLst>
                                          <p:attrName>ppt_x</p:attrName>
                                          <p:attrName>ppt_y</p:attrName>
                                        </p:attrNameLst>
                                      </p:cBhvr>
                                      <p:rCtr x="22726" y="0"/>
                                    </p:animMotion>
                                  </p:childTnLst>
                                </p:cTn>
                              </p:par>
                              <p:par>
                                <p:cTn id="23" presetID="10" presetClass="entr" presetSubtype="0" fill="hold" nodeType="with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fade">
                                      <p:cBhvr>
                                        <p:cTn id="25"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7292</TotalTime>
  <Words>2138</Words>
  <Application>Microsoft Office PowerPoint</Application>
  <PresentationFormat>On-screen Show (4:3)</PresentationFormat>
  <Paragraphs>258</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Consolas</vt:lpstr>
      <vt:lpstr>Times New Roman</vt:lpstr>
      <vt:lpstr>Office Theme</vt:lpstr>
      <vt:lpstr>Concurrent Programming Overview</vt:lpstr>
      <vt:lpstr>Overview</vt:lpstr>
      <vt:lpstr>Concurrency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Preemptive Multitasking</vt:lpstr>
      <vt:lpstr>Cooperative Multitasking</vt:lpstr>
      <vt:lpstr>PowerPoint Presentation</vt:lpstr>
      <vt:lpstr>PowerPoint Presentation</vt:lpstr>
      <vt:lpstr>PowerPoint Presentation</vt:lpstr>
      <vt:lpstr>PowerPoint Presentation</vt:lpstr>
      <vt:lpstr>PowerPoint Presentation</vt:lpstr>
      <vt:lpstr>Thread</vt:lpstr>
      <vt:lpstr>PowerPoint Presentation</vt:lpstr>
      <vt:lpstr>PowerPoint Presentation</vt:lpstr>
      <vt:lpstr>PowerPoint Presentation</vt:lpstr>
      <vt:lpstr>Scheduling</vt:lpstr>
      <vt:lpstr>PowerPoint Presentation</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Horvick</dc:creator>
  <cp:lastModifiedBy>Robert Horvick</cp:lastModifiedBy>
  <cp:revision>88</cp:revision>
  <dcterms:created xsi:type="dcterms:W3CDTF">2013-11-20T18:16:21Z</dcterms:created>
  <dcterms:modified xsi:type="dcterms:W3CDTF">2016-04-04T14:20:30Z</dcterms:modified>
</cp:coreProperties>
</file>