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93" r:id="rId3"/>
    <p:sldId id="294" r:id="rId4"/>
    <p:sldId id="379" r:id="rId5"/>
    <p:sldId id="386" r:id="rId6"/>
    <p:sldId id="387" r:id="rId7"/>
    <p:sldId id="388" r:id="rId8"/>
    <p:sldId id="389" r:id="rId9"/>
    <p:sldId id="394" r:id="rId10"/>
    <p:sldId id="390" r:id="rId11"/>
    <p:sldId id="395" r:id="rId12"/>
    <p:sldId id="393" r:id="rId13"/>
    <p:sldId id="396" r:id="rId14"/>
    <p:sldId id="397" r:id="rId15"/>
    <p:sldId id="398" r:id="rId16"/>
    <p:sldId id="399" r:id="rId17"/>
    <p:sldId id="400" r:id="rId18"/>
    <p:sldId id="401" r:id="rId19"/>
    <p:sldId id="402" r:id="rId20"/>
    <p:sldId id="403" r:id="rId21"/>
    <p:sldId id="406" r:id="rId22"/>
    <p:sldId id="404" r:id="rId23"/>
    <p:sldId id="405" r:id="rId24"/>
    <p:sldId id="407" r:id="rId25"/>
    <p:sldId id="408" r:id="rId26"/>
    <p:sldId id="409" r:id="rId27"/>
    <p:sldId id="410" r:id="rId28"/>
    <p:sldId id="411" r:id="rId29"/>
    <p:sldId id="412" r:id="rId30"/>
    <p:sldId id="413" r:id="rId31"/>
    <p:sldId id="414" r:id="rId32"/>
    <p:sldId id="415" r:id="rId33"/>
    <p:sldId id="417" r:id="rId34"/>
    <p:sldId id="418" r:id="rId35"/>
    <p:sldId id="419" r:id="rId36"/>
    <p:sldId id="420" r:id="rId37"/>
    <p:sldId id="421" r:id="rId38"/>
    <p:sldId id="422" r:id="rId39"/>
    <p:sldId id="423" r:id="rId40"/>
    <p:sldId id="424" r:id="rId41"/>
    <p:sldId id="33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4453" autoAdjust="0"/>
  </p:normalViewPr>
  <p:slideViewPr>
    <p:cSldViewPr>
      <p:cViewPr varScale="1">
        <p:scale>
          <a:sx n="62" d="100"/>
          <a:sy n="62" d="100"/>
        </p:scale>
        <p:origin x="1574" y="53"/>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4/25/2016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back to the Multi-threaded overview course.  In this module we are going to take a deeper look at thread synchronization.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One thing that might not be obvious about the lock function is that it does not necessarily return immediately.  If another thread holds the </a:t>
            </a:r>
            <a:r>
              <a:rPr lang="en-US" baseline="0" dirty="0" err="1"/>
              <a:t>mutex</a:t>
            </a:r>
            <a:r>
              <a:rPr lang="en-US" baseline="0" dirty="0"/>
              <a:t> lock, the call to the lock function won’t return until that thread calls the unlock function – and even then there might be other threads waiting on the same </a:t>
            </a:r>
            <a:r>
              <a:rPr lang="en-US" baseline="0" dirty="0" err="1"/>
              <a:t>mutex</a:t>
            </a:r>
            <a:r>
              <a:rPr lang="en-US" baseline="0" dirty="0"/>
              <a:t>.  What this all boils down to is that the lock function might not return for a very long time.</a:t>
            </a:r>
          </a:p>
          <a:p>
            <a:endParaRPr lang="en-US" baseline="0" dirty="0"/>
          </a:p>
          <a:p>
            <a:r>
              <a:rPr lang="en-US" baseline="0" dirty="0"/>
              <a:t>So how can we handle not knowing how quickly lock will return?  Well, we can use the </a:t>
            </a:r>
            <a:r>
              <a:rPr lang="en-US" baseline="0" dirty="0" err="1"/>
              <a:t>try_lock</a:t>
            </a:r>
            <a:r>
              <a:rPr lang="en-US" baseline="0" dirty="0"/>
              <a:t> function.</a:t>
            </a:r>
          </a:p>
          <a:p>
            <a:endParaRPr lang="en-US" baseline="0" dirty="0"/>
          </a:p>
          <a:p>
            <a:r>
              <a:rPr lang="en-US" baseline="0" dirty="0" err="1"/>
              <a:t>Try_lock</a:t>
            </a:r>
            <a:r>
              <a:rPr lang="en-US" baseline="0" dirty="0"/>
              <a:t> immediately returns a Boolean value – true if the lock was taken or false if was not.  With this additional behavior we can now write code that performs other actions while waiting for the lock to become available.  </a:t>
            </a:r>
          </a:p>
          <a:p>
            <a:r>
              <a:rPr lang="en-US" baseline="0" dirty="0"/>
              <a:t>** Here’s we’ve slightly modified the </a:t>
            </a:r>
            <a:r>
              <a:rPr lang="en-US" baseline="0" dirty="0" err="1"/>
              <a:t>write_to_console</a:t>
            </a:r>
            <a:r>
              <a:rPr lang="en-US" baseline="0" dirty="0"/>
              <a:t> function to call the </a:t>
            </a:r>
            <a:r>
              <a:rPr lang="en-US" baseline="0" dirty="0" err="1"/>
              <a:t>try_lock</a:t>
            </a:r>
            <a:r>
              <a:rPr lang="en-US" baseline="0" dirty="0"/>
              <a:t> function inside of a while loop.  While the </a:t>
            </a:r>
            <a:r>
              <a:rPr lang="en-US" baseline="0" dirty="0" err="1"/>
              <a:t>try_lock</a:t>
            </a:r>
            <a:r>
              <a:rPr lang="en-US" baseline="0" dirty="0"/>
              <a:t> function returns false, meaning the lock has not been taken and someone else is writing to the console,</a:t>
            </a:r>
          </a:p>
          <a:p>
            <a:r>
              <a:rPr lang="en-US" baseline="0" dirty="0"/>
              <a:t>** We are able to perform other tasks.  Perhaps your application has low-priority maintenance tasks that can be run while waiting on a lock, or the thread could be used to perform other tasks.  The point is that by not blocking, we have given ourselves the option of choosing how the application should behave based on the state of the </a:t>
            </a:r>
            <a:r>
              <a:rPr lang="en-US" baseline="0" dirty="0" err="1"/>
              <a:t>mutex</a:t>
            </a:r>
            <a:r>
              <a:rPr lang="en-US" baseline="0" dirty="0"/>
              <a:t>.</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265722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unlock function is called when the lock no longer needs to be held.</a:t>
            </a:r>
          </a:p>
          <a:p>
            <a:r>
              <a:rPr lang="en-US" baseline="0" dirty="0"/>
              <a:t>** In this example we locked the </a:t>
            </a:r>
            <a:r>
              <a:rPr lang="en-US" baseline="0" dirty="0" err="1"/>
              <a:t>mutex</a:t>
            </a:r>
            <a:endParaRPr lang="en-US" baseline="0" dirty="0"/>
          </a:p>
          <a:p>
            <a:r>
              <a:rPr lang="en-US" baseline="0" dirty="0"/>
              <a:t>** and then we unlocked the </a:t>
            </a:r>
            <a:r>
              <a:rPr lang="en-US" baseline="0" dirty="0" err="1"/>
              <a:t>mutex</a:t>
            </a:r>
            <a:r>
              <a:rPr lang="en-US" baseline="0" dirty="0"/>
              <a:t>, making it available to other threads.</a:t>
            </a:r>
          </a:p>
          <a:p>
            <a:r>
              <a:rPr lang="en-US" baseline="0" dirty="0"/>
              <a:t>Every time a </a:t>
            </a:r>
            <a:r>
              <a:rPr lang="en-US" baseline="0" dirty="0" err="1"/>
              <a:t>mutex</a:t>
            </a:r>
            <a:r>
              <a:rPr lang="en-US" baseline="0" dirty="0"/>
              <a:t> is locked, whether by calling the lock or </a:t>
            </a:r>
            <a:r>
              <a:rPr lang="en-US" baseline="0" dirty="0" err="1"/>
              <a:t>try_lock</a:t>
            </a:r>
            <a:r>
              <a:rPr lang="en-US" baseline="0" dirty="0"/>
              <a:t> functions, the unlock function must be called to release the lock.</a:t>
            </a:r>
          </a:p>
          <a:p>
            <a:r>
              <a:rPr lang="en-US" baseline="0" dirty="0"/>
              <a:t>If the </a:t>
            </a:r>
            <a:r>
              <a:rPr lang="en-US" baseline="0" dirty="0" err="1"/>
              <a:t>mutex</a:t>
            </a:r>
            <a:r>
              <a:rPr lang="en-US" baseline="0" dirty="0"/>
              <a:t> destructor executes while the </a:t>
            </a:r>
            <a:r>
              <a:rPr lang="en-US" baseline="0" dirty="0" err="1"/>
              <a:t>mutex</a:t>
            </a:r>
            <a:r>
              <a:rPr lang="en-US" baseline="0" dirty="0"/>
              <a:t> is still locked, undefined behavior will occur.  Commonly this manifests as a deadlock but it could have other results such as an assertion, an exception or even standard terminate being called.  </a:t>
            </a:r>
          </a:p>
          <a:p>
            <a:r>
              <a:rPr lang="en-US" baseline="0" dirty="0"/>
              <a:t>The critical point is that every successfully call to lock or </a:t>
            </a:r>
            <a:r>
              <a:rPr lang="en-US" baseline="0" dirty="0" err="1"/>
              <a:t>try_lock</a:t>
            </a:r>
            <a:r>
              <a:rPr lang="en-US" baseline="0" dirty="0"/>
              <a:t> must be balanced by a call to unlock.  This raises the question, how can we reliably ensure that unlock is always called?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90870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that every call to lock and unlocked are balanced, we will take</a:t>
            </a:r>
            <a:r>
              <a:rPr lang="en-US" baseline="0" dirty="0"/>
              <a:t> advantage of </a:t>
            </a:r>
            <a:r>
              <a:rPr lang="en-US" dirty="0"/>
              <a:t>RAII, or Resource Acquisition</a:t>
            </a:r>
            <a:r>
              <a:rPr lang="en-US" baseline="0" dirty="0"/>
              <a:t> Is Initialization.  </a:t>
            </a:r>
          </a:p>
          <a:p>
            <a:endParaRPr lang="en-US" baseline="0" dirty="0"/>
          </a:p>
          <a:p>
            <a:r>
              <a:rPr lang="en-US" baseline="0" dirty="0"/>
              <a:t>** Using the standard lock guard type, we can initialize a new </a:t>
            </a:r>
            <a:r>
              <a:rPr lang="en-US" baseline="0" dirty="0" err="1"/>
              <a:t>lock_guard</a:t>
            </a:r>
            <a:r>
              <a:rPr lang="en-US" baseline="0" dirty="0"/>
              <a:t> instance providing our </a:t>
            </a:r>
            <a:r>
              <a:rPr lang="en-US" baseline="0" dirty="0" err="1"/>
              <a:t>mutex</a:t>
            </a:r>
            <a:r>
              <a:rPr lang="en-US" baseline="0" dirty="0"/>
              <a:t> as the constructor argument.  The constructor calls the lock function before returning control back to our function.</a:t>
            </a:r>
          </a:p>
          <a:p>
            <a:r>
              <a:rPr lang="en-US" baseline="0" dirty="0"/>
              <a:t>** When the </a:t>
            </a:r>
            <a:r>
              <a:rPr lang="en-US" baseline="0" dirty="0" err="1"/>
              <a:t>lock_guard</a:t>
            </a:r>
            <a:r>
              <a:rPr lang="en-US" baseline="0" dirty="0"/>
              <a:t> destructor runs at the end of our function, the balancing call to unlock is performed releasing the lock on the </a:t>
            </a:r>
            <a:r>
              <a:rPr lang="en-US" baseline="0" dirty="0" err="1"/>
              <a:t>mutex</a:t>
            </a:r>
            <a:r>
              <a:rPr lang="en-US" baseline="0" dirty="0"/>
              <a:t>.  This will even happen if an exception is thrown.</a:t>
            </a:r>
          </a:p>
          <a:p>
            <a:endParaRPr lang="en-US" baseline="0" dirty="0"/>
          </a:p>
          <a:p>
            <a:r>
              <a:rPr lang="en-US" baseline="0" dirty="0"/>
              <a:t>In fact, you will find that it is often not typical to work directly with the </a:t>
            </a:r>
            <a:r>
              <a:rPr lang="en-US" baseline="0" dirty="0" err="1"/>
              <a:t>mutex</a:t>
            </a:r>
            <a:r>
              <a:rPr lang="en-US" baseline="0" dirty="0"/>
              <a:t> object but rather to always use a wrapper class such as </a:t>
            </a:r>
            <a:r>
              <a:rPr lang="en-US" baseline="0" dirty="0" err="1"/>
              <a:t>lock_guard</a:t>
            </a:r>
            <a:r>
              <a:rPr lang="en-US" baseline="0" dirty="0"/>
              <a:t> to ensure that the calls to lock and unlock are always handled correctly.</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9257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two types that provide RAII safety to </a:t>
            </a:r>
            <a:r>
              <a:rPr lang="en-US" baseline="0" dirty="0" err="1"/>
              <a:t>mutex</a:t>
            </a:r>
            <a:r>
              <a:rPr lang="en-US" baseline="0" dirty="0"/>
              <a:t> lock acquisition.  Lock guard is a slim class that is used to very simply call lock and unlock while </a:t>
            </a:r>
            <a:r>
              <a:rPr lang="en-US" baseline="0" dirty="0" err="1"/>
              <a:t>unique_lock</a:t>
            </a:r>
            <a:r>
              <a:rPr lang="en-US" baseline="0" dirty="0"/>
              <a:t> provides a richer set of behaviors to not just ensure that unlock is called correctly, but to allow more options for how the </a:t>
            </a:r>
            <a:r>
              <a:rPr lang="en-US" baseline="0" dirty="0" err="1"/>
              <a:t>mutex</a:t>
            </a:r>
            <a:r>
              <a:rPr lang="en-US" baseline="0" dirty="0"/>
              <a:t> is locked in the first place.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2530643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We’ve seen the basic usage of </a:t>
            </a:r>
            <a:r>
              <a:rPr lang="en-US" baseline="0" dirty="0" err="1"/>
              <a:t>lock_guard</a:t>
            </a:r>
            <a:r>
              <a:rPr lang="en-US" baseline="0" dirty="0"/>
              <a:t>, letting the constructor and destructor handle the calls to lock and unlock.  This is great, and a huge step towards ensuring that our calls are balanced, but what if I did not want to call lock but rather use </a:t>
            </a:r>
            <a:r>
              <a:rPr lang="en-US" baseline="0" dirty="0" err="1"/>
              <a:t>try_lock</a:t>
            </a:r>
            <a:r>
              <a:rPr lang="en-US" baseline="0" dirty="0"/>
              <a:t>?</a:t>
            </a: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425297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t>
            </a:r>
            <a:r>
              <a:rPr lang="en-US" baseline="0" dirty="0" err="1"/>
              <a:t>lock_gaurd</a:t>
            </a:r>
            <a:r>
              <a:rPr lang="en-US" baseline="0" dirty="0"/>
              <a:t> constructor does not handle calling </a:t>
            </a:r>
            <a:r>
              <a:rPr lang="en-US" baseline="0" dirty="0" err="1"/>
              <a:t>try_lock</a:t>
            </a:r>
            <a:r>
              <a:rPr lang="en-US" baseline="0" dirty="0"/>
              <a:t> but it does allow you to provide a </a:t>
            </a:r>
            <a:r>
              <a:rPr lang="en-US" baseline="0" dirty="0" err="1"/>
              <a:t>mutex</a:t>
            </a:r>
            <a:r>
              <a:rPr lang="en-US" baseline="0" dirty="0"/>
              <a:t> that is already locked by the current thread. </a:t>
            </a:r>
          </a:p>
          <a:p>
            <a:r>
              <a:rPr lang="en-US" baseline="0" dirty="0"/>
              <a:t>** As we saw earlier, we can use </a:t>
            </a:r>
            <a:r>
              <a:rPr lang="en-US" baseline="0" dirty="0" err="1"/>
              <a:t>try_lock</a:t>
            </a:r>
            <a:r>
              <a:rPr lang="en-US" baseline="0" dirty="0"/>
              <a:t> to repeatedly attempt to take ownership of the </a:t>
            </a:r>
            <a:r>
              <a:rPr lang="en-US" baseline="0" dirty="0" err="1"/>
              <a:t>mutex</a:t>
            </a:r>
            <a:r>
              <a:rPr lang="en-US" baseline="0" dirty="0"/>
              <a:t> lock.  Until we get the lock we can perform other tasks.</a:t>
            </a:r>
          </a:p>
          <a:p>
            <a:r>
              <a:rPr lang="en-US" baseline="0" dirty="0"/>
              <a:t>** Once we have ownership we can now create our </a:t>
            </a:r>
            <a:r>
              <a:rPr lang="en-US" baseline="0" dirty="0" err="1"/>
              <a:t>lock_guard</a:t>
            </a:r>
            <a:r>
              <a:rPr lang="en-US" baseline="0" dirty="0"/>
              <a:t> instance.  To make sure that we don’t call lock a second time, causing a system error exception to be thrown, </a:t>
            </a:r>
          </a:p>
          <a:p>
            <a:r>
              <a:rPr lang="en-US" baseline="0" dirty="0"/>
              <a:t>** we provide the standard </a:t>
            </a:r>
            <a:r>
              <a:rPr lang="en-US" baseline="0" dirty="0" err="1"/>
              <a:t>adopt_lock</a:t>
            </a:r>
            <a:r>
              <a:rPr lang="en-US" baseline="0" dirty="0"/>
              <a:t> as the second constructor argument.  This tells the </a:t>
            </a:r>
            <a:r>
              <a:rPr lang="en-US" baseline="0" dirty="0" err="1"/>
              <a:t>lock_guard</a:t>
            </a:r>
            <a:r>
              <a:rPr lang="en-US" baseline="0" dirty="0"/>
              <a:t> class that the lock is already being held by the current thread.</a:t>
            </a:r>
          </a:p>
          <a:p>
            <a:r>
              <a:rPr lang="en-US" baseline="0" dirty="0"/>
              <a:t>Now when the function exists, the </a:t>
            </a:r>
            <a:r>
              <a:rPr lang="en-US" baseline="0" dirty="0" err="1"/>
              <a:t>mutex</a:t>
            </a:r>
            <a:r>
              <a:rPr lang="en-US" baseline="0" dirty="0"/>
              <a:t> unlock function will be called in the </a:t>
            </a:r>
            <a:r>
              <a:rPr lang="en-US" baseline="0" dirty="0" err="1"/>
              <a:t>lock_guard</a:t>
            </a:r>
            <a:r>
              <a:rPr lang="en-US" baseline="0" dirty="0"/>
              <a:t> destructor.</a:t>
            </a:r>
          </a:p>
          <a:p>
            <a:endParaRPr lang="en-US" baseline="0" dirty="0"/>
          </a:p>
          <a:p>
            <a:r>
              <a:rPr lang="en-US" baseline="0" dirty="0"/>
              <a:t>With that example shown, please don’t use </a:t>
            </a:r>
            <a:r>
              <a:rPr lang="en-US" baseline="0" dirty="0" err="1"/>
              <a:t>adopt_lock</a:t>
            </a:r>
            <a:r>
              <a:rPr lang="en-US" baseline="0" dirty="0"/>
              <a:t> in order to call </a:t>
            </a:r>
            <a:r>
              <a:rPr lang="en-US" baseline="0" dirty="0" err="1"/>
              <a:t>try_lock</a:t>
            </a:r>
            <a:r>
              <a:rPr lang="en-US" baseline="0" dirty="0"/>
              <a:t> before creating the </a:t>
            </a:r>
            <a:r>
              <a:rPr lang="en-US" baseline="0" dirty="0" err="1"/>
              <a:t>lock_guard</a:t>
            </a:r>
            <a:r>
              <a:rPr lang="en-US" baseline="0" dirty="0"/>
              <a:t>.  Instead, use the </a:t>
            </a:r>
            <a:r>
              <a:rPr lang="en-US" baseline="0" dirty="0" err="1"/>
              <a:t>unique_lock</a:t>
            </a:r>
            <a:r>
              <a:rPr lang="en-US" baseline="0" dirty="0"/>
              <a:t> type as we will see in a few moments.</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3129134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Unique lock is similar to lock guard in that is provides balanced calls to lock and unlock using RAII – however it adds several other features that make it quite useful in some circumstances.</a:t>
            </a:r>
          </a:p>
          <a:p>
            <a:r>
              <a:rPr lang="en-US" baseline="0" dirty="0"/>
              <a:t>** In it’s most basic usage, we could simply replace the usage of </a:t>
            </a:r>
            <a:r>
              <a:rPr lang="en-US" baseline="0" dirty="0" err="1"/>
              <a:t>lock_guard</a:t>
            </a:r>
            <a:r>
              <a:rPr lang="en-US" baseline="0" dirty="0"/>
              <a:t> with </a:t>
            </a:r>
            <a:r>
              <a:rPr lang="en-US" baseline="0" dirty="0" err="1"/>
              <a:t>unique_lock</a:t>
            </a:r>
            <a:r>
              <a:rPr lang="en-US" baseline="0" dirty="0"/>
              <a:t>.  The </a:t>
            </a:r>
            <a:r>
              <a:rPr lang="en-US" baseline="0" dirty="0" err="1"/>
              <a:t>mutex</a:t>
            </a:r>
            <a:r>
              <a:rPr lang="en-US" baseline="0" dirty="0"/>
              <a:t> is locked when the instance is constructed and unlocked when the </a:t>
            </a:r>
            <a:r>
              <a:rPr lang="en-US" baseline="0" dirty="0" err="1"/>
              <a:t>unique_lock</a:t>
            </a:r>
            <a:r>
              <a:rPr lang="en-US" baseline="0" dirty="0"/>
              <a:t> is destructed.  But if that is all you want to do, you can convey that intent more clearly using the </a:t>
            </a:r>
            <a:r>
              <a:rPr lang="en-US" baseline="0" dirty="0" err="1"/>
              <a:t>lock_guard</a:t>
            </a:r>
            <a:r>
              <a:rPr lang="en-US" baseline="0" dirty="0"/>
              <a:t> type.</a:t>
            </a:r>
          </a:p>
          <a:p>
            <a:endParaRPr lang="en-US" baseline="0" dirty="0"/>
          </a:p>
          <a:p>
            <a:r>
              <a:rPr lang="en-US" baseline="0" dirty="0"/>
              <a:t>So what should the </a:t>
            </a:r>
            <a:r>
              <a:rPr lang="en-US" baseline="0" dirty="0" err="1"/>
              <a:t>unique_lock</a:t>
            </a:r>
            <a:r>
              <a:rPr lang="en-US" baseline="0" dirty="0"/>
              <a:t> be used for?</a:t>
            </a: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78598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few moments ago we saw how </a:t>
            </a:r>
            <a:r>
              <a:rPr lang="en-US" baseline="0" dirty="0" err="1"/>
              <a:t>lock_guard</a:t>
            </a:r>
            <a:r>
              <a:rPr lang="en-US" baseline="0" dirty="0"/>
              <a:t> could be used to adopt an existing lock and how you could use that to call </a:t>
            </a:r>
            <a:r>
              <a:rPr lang="en-US" baseline="0" dirty="0" err="1"/>
              <a:t>try_lock</a:t>
            </a:r>
            <a:r>
              <a:rPr lang="en-US" baseline="0" dirty="0"/>
              <a:t> prior to acquiring the lock.</a:t>
            </a:r>
          </a:p>
          <a:p>
            <a:r>
              <a:rPr lang="en-US" baseline="0" dirty="0"/>
              <a:t>** The first thing we need to do is create our </a:t>
            </a:r>
            <a:r>
              <a:rPr lang="en-US" baseline="0" dirty="0" err="1"/>
              <a:t>unique_lock</a:t>
            </a:r>
            <a:r>
              <a:rPr lang="en-US" baseline="0" dirty="0"/>
              <a:t> instance.  But this time we don’t just pass in the </a:t>
            </a:r>
            <a:r>
              <a:rPr lang="en-US" baseline="0" dirty="0" err="1"/>
              <a:t>mutex</a:t>
            </a:r>
            <a:r>
              <a:rPr lang="en-US" baseline="0" dirty="0"/>
              <a:t> we want to lock,</a:t>
            </a:r>
          </a:p>
          <a:p>
            <a:r>
              <a:rPr lang="en-US" baseline="0" dirty="0"/>
              <a:t>** we also pass in the </a:t>
            </a:r>
            <a:r>
              <a:rPr lang="en-US" baseline="0" dirty="0" err="1"/>
              <a:t>try_to_lock</a:t>
            </a:r>
            <a:r>
              <a:rPr lang="en-US" baseline="0" dirty="0"/>
              <a:t> hint which says to call </a:t>
            </a:r>
            <a:r>
              <a:rPr lang="en-US" baseline="0" dirty="0" err="1"/>
              <a:t>try_lock</a:t>
            </a:r>
            <a:r>
              <a:rPr lang="en-US" baseline="0" dirty="0"/>
              <a:t> instead of lock.  But if the constructor calls </a:t>
            </a:r>
            <a:r>
              <a:rPr lang="en-US" baseline="0" dirty="0" err="1"/>
              <a:t>try_lock</a:t>
            </a:r>
            <a:r>
              <a:rPr lang="en-US" baseline="0" dirty="0"/>
              <a:t>, how do we know if the </a:t>
            </a:r>
            <a:r>
              <a:rPr lang="en-US" baseline="0" dirty="0" err="1"/>
              <a:t>mutex</a:t>
            </a:r>
            <a:r>
              <a:rPr lang="en-US" baseline="0" dirty="0"/>
              <a:t> lock was taken?</a:t>
            </a:r>
          </a:p>
          <a:p>
            <a:r>
              <a:rPr lang="en-US" baseline="0" dirty="0"/>
              <a:t>** After the </a:t>
            </a:r>
            <a:r>
              <a:rPr lang="en-US" baseline="0" dirty="0" err="1"/>
              <a:t>unique_lock</a:t>
            </a:r>
            <a:r>
              <a:rPr lang="en-US" baseline="0" dirty="0"/>
              <a:t> instance is created, because we passed in the </a:t>
            </a:r>
            <a:r>
              <a:rPr lang="en-US" baseline="0" dirty="0" err="1"/>
              <a:t>try_to_lock</a:t>
            </a:r>
            <a:r>
              <a:rPr lang="en-US" baseline="0" dirty="0"/>
              <a:t> hint, we need to call the </a:t>
            </a:r>
            <a:r>
              <a:rPr lang="en-US" baseline="0" dirty="0" err="1"/>
              <a:t>owns_lock</a:t>
            </a:r>
            <a:r>
              <a:rPr lang="en-US" baseline="0" dirty="0"/>
              <a:t> member function to test if ownership of the </a:t>
            </a:r>
            <a:r>
              <a:rPr lang="en-US" baseline="0" dirty="0" err="1"/>
              <a:t>mutex</a:t>
            </a:r>
            <a:r>
              <a:rPr lang="en-US" baseline="0" dirty="0"/>
              <a:t> lock was successfully taken.</a:t>
            </a:r>
          </a:p>
          <a:p>
            <a:endParaRPr lang="en-US" baseline="0" dirty="0"/>
          </a:p>
          <a:p>
            <a:r>
              <a:rPr lang="en-US" baseline="0" dirty="0"/>
              <a:t>If the lock was taken we can go down one code path, otherwise we can go down another.  In either case the </a:t>
            </a:r>
            <a:r>
              <a:rPr lang="en-US" baseline="0" dirty="0" err="1"/>
              <a:t>unique_lock</a:t>
            </a:r>
            <a:r>
              <a:rPr lang="en-US" baseline="0" dirty="0"/>
              <a:t> destructor will do the correct thing when the instances is destroyed.</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4067419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previous example we use the </a:t>
            </a:r>
            <a:r>
              <a:rPr lang="en-US" baseline="0" dirty="0" err="1"/>
              <a:t>try_to_lock</a:t>
            </a:r>
            <a:r>
              <a:rPr lang="en-US" baseline="0" dirty="0"/>
              <a:t> hint to call the </a:t>
            </a:r>
            <a:r>
              <a:rPr lang="en-US" baseline="0" dirty="0" err="1"/>
              <a:t>mutex</a:t>
            </a:r>
            <a:r>
              <a:rPr lang="en-US" baseline="0" dirty="0"/>
              <a:t> </a:t>
            </a:r>
            <a:r>
              <a:rPr lang="en-US" baseline="0" dirty="0" err="1"/>
              <a:t>try_lock</a:t>
            </a:r>
            <a:r>
              <a:rPr lang="en-US" baseline="0" dirty="0"/>
              <a:t> function instead of lock during the </a:t>
            </a:r>
            <a:r>
              <a:rPr lang="en-US" baseline="0" dirty="0" err="1"/>
              <a:t>unique_lock</a:t>
            </a:r>
            <a:r>
              <a:rPr lang="en-US" baseline="0" dirty="0"/>
              <a:t> constructor.  There is one last hint that can be provided – standard </a:t>
            </a:r>
            <a:r>
              <a:rPr lang="en-US" baseline="0" dirty="0" err="1"/>
              <a:t>defer_lock</a:t>
            </a:r>
            <a:r>
              <a:rPr lang="en-US" baseline="0" dirty="0"/>
              <a:t>.</a:t>
            </a:r>
          </a:p>
          <a:p>
            <a:endParaRPr lang="en-US" baseline="0" dirty="0"/>
          </a:p>
          <a:p>
            <a:r>
              <a:rPr lang="en-US" baseline="0" dirty="0"/>
              <a:t>Defer lock says to not call lock or </a:t>
            </a:r>
            <a:r>
              <a:rPr lang="en-US" baseline="0" dirty="0" err="1"/>
              <a:t>try_lock</a:t>
            </a:r>
            <a:r>
              <a:rPr lang="en-US" baseline="0" dirty="0"/>
              <a:t> but still provide the RAII unlock mechanism should the lock be taken later.</a:t>
            </a:r>
          </a:p>
          <a:p>
            <a:endParaRPr lang="en-US" baseline="0" dirty="0"/>
          </a:p>
          <a:p>
            <a:r>
              <a:rPr lang="en-US" baseline="0" dirty="0"/>
              <a:t>** To use this behavior you create the </a:t>
            </a:r>
            <a:r>
              <a:rPr lang="en-US" baseline="0" dirty="0" err="1"/>
              <a:t>unique_lock</a:t>
            </a:r>
            <a:r>
              <a:rPr lang="en-US" baseline="0" dirty="0"/>
              <a:t> instance just as before</a:t>
            </a:r>
          </a:p>
          <a:p>
            <a:r>
              <a:rPr lang="en-US" baseline="0" dirty="0"/>
              <a:t>** only this time you use the </a:t>
            </a:r>
            <a:r>
              <a:rPr lang="en-US" baseline="0" dirty="0" err="1"/>
              <a:t>defer_lock</a:t>
            </a:r>
            <a:r>
              <a:rPr lang="en-US" baseline="0" dirty="0"/>
              <a:t> hint as the second constructor argument.  When this returns the </a:t>
            </a:r>
            <a:r>
              <a:rPr lang="en-US" baseline="0" dirty="0" err="1"/>
              <a:t>unique_lock</a:t>
            </a:r>
            <a:r>
              <a:rPr lang="en-US" baseline="0" dirty="0"/>
              <a:t> instance is created but the </a:t>
            </a:r>
            <a:r>
              <a:rPr lang="en-US" baseline="0" dirty="0" err="1"/>
              <a:t>mutex</a:t>
            </a:r>
            <a:r>
              <a:rPr lang="en-US" baseline="0" dirty="0"/>
              <a:t> lock is not held.</a:t>
            </a:r>
          </a:p>
          <a:p>
            <a:r>
              <a:rPr lang="en-US" baseline="0" dirty="0"/>
              <a:t>** And now we can call the lock or </a:t>
            </a:r>
            <a:r>
              <a:rPr lang="en-US" baseline="0" dirty="0" err="1"/>
              <a:t>try_lock</a:t>
            </a:r>
            <a:r>
              <a:rPr lang="en-US" baseline="0" dirty="0"/>
              <a:t> functions on the </a:t>
            </a:r>
            <a:r>
              <a:rPr lang="en-US" baseline="0" dirty="0" err="1"/>
              <a:t>unique_lock</a:t>
            </a:r>
            <a:r>
              <a:rPr lang="en-US" baseline="0" dirty="0"/>
              <a:t> instance to take the lock.</a:t>
            </a:r>
          </a:p>
          <a:p>
            <a:endParaRPr lang="en-US" baseline="0" dirty="0"/>
          </a:p>
          <a:p>
            <a:r>
              <a:rPr lang="en-US" baseline="0" dirty="0"/>
              <a:t>It is important that the lock function on the </a:t>
            </a:r>
            <a:r>
              <a:rPr lang="en-US" baseline="0" dirty="0" err="1"/>
              <a:t>unique_lock</a:t>
            </a:r>
            <a:r>
              <a:rPr lang="en-US" baseline="0" dirty="0"/>
              <a:t> instance be called and not the lock function directly on the </a:t>
            </a:r>
            <a:r>
              <a:rPr lang="en-US" baseline="0" dirty="0" err="1"/>
              <a:t>mutex</a:t>
            </a:r>
            <a:r>
              <a:rPr lang="en-US" baseline="0" dirty="0"/>
              <a:t>.  The </a:t>
            </a:r>
            <a:r>
              <a:rPr lang="en-US" baseline="0" dirty="0" err="1"/>
              <a:t>unique_lock</a:t>
            </a:r>
            <a:r>
              <a:rPr lang="en-US" baseline="0" dirty="0"/>
              <a:t> needs to maintain appropriate state to ensure that the destructor can properly call the unlock function if necessary.</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1179259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we’ve seen, the </a:t>
            </a:r>
            <a:r>
              <a:rPr lang="en-US" baseline="0" dirty="0" err="1"/>
              <a:t>unique_lock</a:t>
            </a:r>
            <a:r>
              <a:rPr lang="en-US" baseline="0" dirty="0"/>
              <a:t> type exposes some of the </a:t>
            </a:r>
            <a:r>
              <a:rPr lang="en-US" baseline="0" dirty="0" err="1"/>
              <a:t>mutex</a:t>
            </a:r>
            <a:r>
              <a:rPr lang="en-US" baseline="0" dirty="0"/>
              <a:t> functions such as lock – let’s look at some of it’s other functions.</a:t>
            </a:r>
          </a:p>
          <a:p>
            <a:r>
              <a:rPr lang="en-US" baseline="0" dirty="0"/>
              <a:t>Most of these will look pretty familiar – lock, </a:t>
            </a:r>
            <a:r>
              <a:rPr lang="en-US" baseline="0" dirty="0" err="1"/>
              <a:t>try_lock</a:t>
            </a:r>
            <a:r>
              <a:rPr lang="en-US" baseline="0" dirty="0"/>
              <a:t> and unlock work exactly like the </a:t>
            </a:r>
            <a:r>
              <a:rPr lang="en-US" baseline="0" dirty="0" err="1"/>
              <a:t>mutex</a:t>
            </a:r>
            <a:r>
              <a:rPr lang="en-US" baseline="0" dirty="0"/>
              <a:t> functions with the same names.</a:t>
            </a:r>
          </a:p>
          <a:p>
            <a:r>
              <a:rPr lang="en-US" baseline="0" dirty="0" err="1"/>
              <a:t>Try_lock_for</a:t>
            </a:r>
            <a:r>
              <a:rPr lang="en-US" baseline="0" dirty="0"/>
              <a:t> and </a:t>
            </a:r>
            <a:r>
              <a:rPr lang="en-US" baseline="0" dirty="0" err="1"/>
              <a:t>Try_lock_until</a:t>
            </a:r>
            <a:r>
              <a:rPr lang="en-US" baseline="0" dirty="0"/>
              <a:t> are functions that are available if the </a:t>
            </a:r>
            <a:r>
              <a:rPr lang="en-US" baseline="0" dirty="0" err="1"/>
              <a:t>mutex</a:t>
            </a:r>
            <a:r>
              <a:rPr lang="en-US" baseline="0" dirty="0"/>
              <a:t> type provided is a </a:t>
            </a:r>
            <a:r>
              <a:rPr lang="en-US" baseline="0" dirty="0" err="1"/>
              <a:t>timed_mutex</a:t>
            </a:r>
            <a:r>
              <a:rPr lang="en-US" baseline="0" dirty="0"/>
              <a:t> – we will learn more about those functions later in this module.</a:t>
            </a:r>
          </a:p>
          <a:p>
            <a:r>
              <a:rPr lang="en-US" baseline="0" dirty="0"/>
              <a:t>Swap allows two </a:t>
            </a:r>
            <a:r>
              <a:rPr lang="en-US" baseline="0" dirty="0" err="1"/>
              <a:t>unique_lock</a:t>
            </a:r>
            <a:r>
              <a:rPr lang="en-US" baseline="0" dirty="0"/>
              <a:t> instances to swap their state.</a:t>
            </a:r>
          </a:p>
          <a:p>
            <a:r>
              <a:rPr lang="en-US" baseline="0" dirty="0"/>
              <a:t>Release disassociates the underlying </a:t>
            </a:r>
            <a:r>
              <a:rPr lang="en-US" baseline="0" dirty="0" err="1"/>
              <a:t>mutex</a:t>
            </a:r>
            <a:r>
              <a:rPr lang="en-US" baseline="0" dirty="0"/>
              <a:t> from the </a:t>
            </a:r>
            <a:r>
              <a:rPr lang="en-US" baseline="0" dirty="0" err="1"/>
              <a:t>unique_lock</a:t>
            </a:r>
            <a:r>
              <a:rPr lang="en-US" baseline="0" dirty="0"/>
              <a:t> instance.  This means that when the destructor executes unlock will not be called because the </a:t>
            </a:r>
            <a:r>
              <a:rPr lang="en-US" baseline="0" dirty="0" err="1"/>
              <a:t>mutex</a:t>
            </a:r>
            <a:r>
              <a:rPr lang="en-US" baseline="0" dirty="0"/>
              <a:t> will no longer be associated with the </a:t>
            </a:r>
            <a:r>
              <a:rPr lang="en-US" baseline="0" dirty="0" err="1"/>
              <a:t>unique_lock</a:t>
            </a:r>
            <a:r>
              <a:rPr lang="en-US" baseline="0" dirty="0"/>
              <a:t> instance.</a:t>
            </a:r>
          </a:p>
          <a:p>
            <a:r>
              <a:rPr lang="en-US" baseline="0" dirty="0" err="1"/>
              <a:t>Mutex</a:t>
            </a:r>
            <a:r>
              <a:rPr lang="en-US" baseline="0" dirty="0"/>
              <a:t> returns the underlying </a:t>
            </a:r>
            <a:r>
              <a:rPr lang="en-US" baseline="0" dirty="0" err="1"/>
              <a:t>mutex</a:t>
            </a:r>
            <a:r>
              <a:rPr lang="en-US" baseline="0" dirty="0"/>
              <a:t> but does not alter it.</a:t>
            </a:r>
          </a:p>
          <a:p>
            <a:r>
              <a:rPr lang="en-US" baseline="0" dirty="0"/>
              <a:t>Owns lock and operator </a:t>
            </a:r>
            <a:r>
              <a:rPr lang="en-US" baseline="0" dirty="0" err="1"/>
              <a:t>bool</a:t>
            </a:r>
            <a:r>
              <a:rPr lang="en-US" baseline="0" dirty="0"/>
              <a:t> both return true if the </a:t>
            </a:r>
            <a:r>
              <a:rPr lang="en-US" baseline="0" dirty="0" err="1"/>
              <a:t>mutex</a:t>
            </a:r>
            <a:r>
              <a:rPr lang="en-US" baseline="0" dirty="0"/>
              <a:t> lock is held or false otherwise.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87715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We will start with the standard </a:t>
            </a:r>
            <a:r>
              <a:rPr lang="en-US" baseline="0" dirty="0" err="1"/>
              <a:t>mutex</a:t>
            </a:r>
            <a:r>
              <a:rPr lang="en-US" baseline="0" dirty="0"/>
              <a:t> class.  We’ve already seen this class earlier in the module, but now we’ll dig a little deeper.</a:t>
            </a:r>
          </a:p>
          <a:p>
            <a:r>
              <a:rPr lang="en-US" baseline="0" dirty="0"/>
              <a:t>** We’ll look at other types of </a:t>
            </a:r>
            <a:r>
              <a:rPr lang="en-US" baseline="0" dirty="0" err="1"/>
              <a:t>mutexs</a:t>
            </a:r>
            <a:r>
              <a:rPr lang="en-US" baseline="0" dirty="0"/>
              <a:t> including timed and recursive </a:t>
            </a:r>
            <a:r>
              <a:rPr lang="en-US" baseline="0" dirty="0" err="1"/>
              <a:t>mutex</a:t>
            </a:r>
            <a:r>
              <a:rPr lang="en-US" baseline="0" dirty="0"/>
              <a:t> types.</a:t>
            </a:r>
          </a:p>
          <a:p>
            <a:r>
              <a:rPr lang="en-US" baseline="0" dirty="0"/>
              <a:t>** We’ll see how </a:t>
            </a:r>
            <a:r>
              <a:rPr lang="en-US" baseline="0" dirty="0" err="1"/>
              <a:t>mutexes</a:t>
            </a:r>
            <a:r>
              <a:rPr lang="en-US" baseline="0" dirty="0"/>
              <a:t> are not generally used directly but rather with the RAII types </a:t>
            </a:r>
            <a:r>
              <a:rPr lang="en-US" baseline="0" dirty="0" err="1"/>
              <a:t>unique_lock</a:t>
            </a:r>
            <a:r>
              <a:rPr lang="en-US" baseline="0" dirty="0"/>
              <a:t> and </a:t>
            </a:r>
            <a:r>
              <a:rPr lang="en-US" baseline="0" dirty="0" err="1"/>
              <a:t>lock_guard</a:t>
            </a:r>
            <a:endParaRPr lang="en-US" baseline="0" dirty="0"/>
          </a:p>
          <a:p>
            <a:r>
              <a:rPr lang="en-US" baseline="0" dirty="0"/>
              <a:t>** Finally, we’ll take a look at how the standard </a:t>
            </a:r>
            <a:r>
              <a:rPr lang="en-US" baseline="0" dirty="0" err="1"/>
              <a:t>call_once</a:t>
            </a:r>
            <a:r>
              <a:rPr lang="en-US" baseline="0" dirty="0"/>
              <a:t> function can help with performing one-time initialization actions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568518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we’ve dug into the standard </a:t>
            </a:r>
            <a:r>
              <a:rPr lang="en-US" baseline="0" dirty="0" err="1"/>
              <a:t>mutex</a:t>
            </a:r>
            <a:r>
              <a:rPr lang="en-US" baseline="0" dirty="0"/>
              <a:t> class and seeing how the </a:t>
            </a:r>
            <a:r>
              <a:rPr lang="en-US" baseline="0" dirty="0" err="1"/>
              <a:t>lock_guard</a:t>
            </a:r>
            <a:r>
              <a:rPr lang="en-US" baseline="0" dirty="0"/>
              <a:t> and </a:t>
            </a:r>
            <a:r>
              <a:rPr lang="en-US" baseline="0" dirty="0" err="1"/>
              <a:t>unique_lock</a:t>
            </a:r>
            <a:r>
              <a:rPr lang="en-US" baseline="0" dirty="0"/>
              <a:t> classes provide RAII lifetime management, let’s take a look at some of the other </a:t>
            </a:r>
            <a:r>
              <a:rPr lang="en-US" baseline="0" dirty="0" err="1"/>
              <a:t>mutex</a:t>
            </a:r>
            <a:r>
              <a:rPr lang="en-US" baseline="0" dirty="0"/>
              <a:t> types that C++ provides.  Each type implements the </a:t>
            </a:r>
            <a:r>
              <a:rPr lang="en-US" baseline="0" dirty="0" err="1"/>
              <a:t>behvaiors</a:t>
            </a:r>
            <a:r>
              <a:rPr lang="en-US" baseline="0" dirty="0"/>
              <a:t> </a:t>
            </a:r>
          </a:p>
          <a:p>
            <a:r>
              <a:rPr lang="en-US" baseline="0" dirty="0"/>
              <a:t>The </a:t>
            </a:r>
            <a:r>
              <a:rPr lang="en-US" baseline="0" dirty="0" err="1"/>
              <a:t>timed_mutex</a:t>
            </a:r>
            <a:r>
              <a:rPr lang="en-US" baseline="0" dirty="0"/>
              <a:t> class builds on the standard </a:t>
            </a:r>
            <a:r>
              <a:rPr lang="en-US" baseline="0" dirty="0" err="1"/>
              <a:t>mutex</a:t>
            </a:r>
            <a:r>
              <a:rPr lang="en-US" baseline="0" dirty="0"/>
              <a:t> by adding timed-based </a:t>
            </a:r>
            <a:r>
              <a:rPr lang="en-US" baseline="0" dirty="0" err="1"/>
              <a:t>try_lock</a:t>
            </a:r>
            <a:r>
              <a:rPr lang="en-US" baseline="0" dirty="0"/>
              <a:t> behaviors.  These allow attempting to take ownership of the </a:t>
            </a:r>
            <a:r>
              <a:rPr lang="en-US" baseline="0" dirty="0" err="1"/>
              <a:t>mutex</a:t>
            </a:r>
            <a:r>
              <a:rPr lang="en-US" baseline="0" dirty="0"/>
              <a:t> lock with a timeout.</a:t>
            </a:r>
          </a:p>
          <a:p>
            <a:r>
              <a:rPr lang="en-US" baseline="0" dirty="0"/>
              <a:t>The </a:t>
            </a:r>
            <a:r>
              <a:rPr lang="en-US" baseline="0" dirty="0" err="1"/>
              <a:t>recursive_mutex</a:t>
            </a:r>
            <a:r>
              <a:rPr lang="en-US" baseline="0" dirty="0"/>
              <a:t> class, which allows the current thread to recursively lock and unlock the </a:t>
            </a:r>
            <a:r>
              <a:rPr lang="en-US" baseline="0" dirty="0" err="1"/>
              <a:t>mutex</a:t>
            </a:r>
            <a:r>
              <a:rPr lang="en-US" baseline="0" dirty="0"/>
              <a:t>.</a:t>
            </a:r>
          </a:p>
          <a:p>
            <a:r>
              <a:rPr lang="en-US" baseline="0" dirty="0"/>
              <a:t>And the recursive timed </a:t>
            </a:r>
            <a:r>
              <a:rPr lang="en-US" baseline="0" dirty="0" err="1"/>
              <a:t>mutex</a:t>
            </a:r>
            <a:r>
              <a:rPr lang="en-US" baseline="0" dirty="0"/>
              <a:t> combines the </a:t>
            </a:r>
            <a:r>
              <a:rPr lang="en-US" baseline="0" dirty="0" err="1"/>
              <a:t>functionalit</a:t>
            </a:r>
            <a:r>
              <a:rPr lang="en-US" baseline="0" dirty="0"/>
              <a:t> of both the timed and recursive </a:t>
            </a:r>
            <a:r>
              <a:rPr lang="en-US" baseline="0" dirty="0" err="1"/>
              <a:t>mutexes</a:t>
            </a:r>
            <a:r>
              <a:rPr lang="en-US" baseline="0" dirty="0"/>
              <a:t>.</a:t>
            </a:r>
          </a:p>
          <a:p>
            <a:r>
              <a:rPr lang="en-US" baseline="0" dirty="0"/>
              <a:t>Let’s take a look at how these added behaviors function.</a:t>
            </a: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4209669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We’ll first look at the standard </a:t>
            </a:r>
            <a:r>
              <a:rPr lang="en-US" baseline="0" dirty="0" err="1"/>
              <a:t>timed_mutex</a:t>
            </a:r>
            <a:r>
              <a:rPr lang="en-US" baseline="0" dirty="0"/>
              <a:t> type.  In addition to the standard </a:t>
            </a:r>
            <a:r>
              <a:rPr lang="en-US" baseline="0" dirty="0" err="1"/>
              <a:t>mutex</a:t>
            </a:r>
            <a:r>
              <a:rPr lang="en-US" baseline="0" dirty="0"/>
              <a:t> functions, it adds two additional ways to try to take ownership of the </a:t>
            </a:r>
            <a:r>
              <a:rPr lang="en-US" baseline="0" dirty="0" err="1"/>
              <a:t>mutex</a:t>
            </a:r>
            <a:r>
              <a:rPr lang="en-US" baseline="0" dirty="0"/>
              <a:t> lock.  </a:t>
            </a:r>
            <a:r>
              <a:rPr lang="en-US" baseline="0" dirty="0" err="1"/>
              <a:t>Try_lock_for</a:t>
            </a:r>
            <a:r>
              <a:rPr lang="en-US" baseline="0" dirty="0"/>
              <a:t> attempts to acquire the lock for a specific duration of time and </a:t>
            </a:r>
            <a:r>
              <a:rPr lang="en-US" baseline="0" dirty="0" err="1"/>
              <a:t>try_lock_until</a:t>
            </a:r>
            <a:r>
              <a:rPr lang="en-US" baseline="0" dirty="0"/>
              <a:t> attempts to acquire the lock until the specified time.</a:t>
            </a: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091306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by taking a look at </a:t>
            </a:r>
            <a:r>
              <a:rPr lang="en-US" baseline="0" dirty="0" err="1"/>
              <a:t>try_lock_for</a:t>
            </a:r>
            <a:r>
              <a:rPr lang="en-US" baseline="0" dirty="0"/>
              <a:t>.</a:t>
            </a:r>
          </a:p>
          <a:p>
            <a:r>
              <a:rPr lang="en-US" baseline="0" dirty="0"/>
              <a:t>** We start by creating a </a:t>
            </a:r>
            <a:r>
              <a:rPr lang="en-US" baseline="0" dirty="0" err="1"/>
              <a:t>timed_mutex</a:t>
            </a:r>
            <a:r>
              <a:rPr lang="en-US" baseline="0" dirty="0"/>
              <a:t> instance rather than a standard </a:t>
            </a:r>
            <a:r>
              <a:rPr lang="en-US" baseline="0" dirty="0" err="1"/>
              <a:t>mutex</a:t>
            </a:r>
            <a:r>
              <a:rPr lang="en-US" baseline="0" dirty="0"/>
              <a:t> instance.  Using this instance, which we’ve named </a:t>
            </a:r>
            <a:r>
              <a:rPr lang="en-US" baseline="0" dirty="0" err="1"/>
              <a:t>shared_lock</a:t>
            </a:r>
            <a:r>
              <a:rPr lang="en-US" baseline="0" dirty="0"/>
              <a:t>, </a:t>
            </a:r>
          </a:p>
          <a:p>
            <a:r>
              <a:rPr lang="en-US" baseline="0" dirty="0"/>
              <a:t>** We can call the </a:t>
            </a:r>
            <a:r>
              <a:rPr lang="en-US" baseline="0" dirty="0" err="1"/>
              <a:t>try_lock_for</a:t>
            </a:r>
            <a:r>
              <a:rPr lang="en-US" baseline="0" dirty="0"/>
              <a:t> member function</a:t>
            </a:r>
          </a:p>
          <a:p>
            <a:r>
              <a:rPr lang="en-US" baseline="0" dirty="0"/>
              <a:t>** passing a duration instance indicating that </a:t>
            </a:r>
            <a:r>
              <a:rPr lang="en-US" baseline="0" dirty="0" err="1"/>
              <a:t>mutex</a:t>
            </a:r>
            <a:r>
              <a:rPr lang="en-US" baseline="0" dirty="0"/>
              <a:t> should attempt to acquire the </a:t>
            </a:r>
            <a:r>
              <a:rPr lang="en-US" baseline="0" dirty="0" err="1"/>
              <a:t>mutex</a:t>
            </a:r>
            <a:r>
              <a:rPr lang="en-US" baseline="0" dirty="0"/>
              <a:t> lock for 5 seconds before returning a Boolean indicating if the </a:t>
            </a:r>
            <a:r>
              <a:rPr lang="en-US" baseline="0" dirty="0" err="1"/>
              <a:t>mutex</a:t>
            </a:r>
            <a:r>
              <a:rPr lang="en-US" baseline="0" dirty="0"/>
              <a:t> lock was acquired or not.</a:t>
            </a:r>
          </a:p>
          <a:p>
            <a:r>
              <a:rPr lang="en-US" baseline="0" dirty="0"/>
              <a:t>** With the call completed, we can now test the return value.  </a:t>
            </a:r>
          </a:p>
          <a:p>
            <a:r>
              <a:rPr lang="en-US" baseline="0" dirty="0"/>
              <a:t>** If true is returned, the </a:t>
            </a:r>
            <a:r>
              <a:rPr lang="en-US" baseline="0" dirty="0" err="1"/>
              <a:t>mutex</a:t>
            </a:r>
            <a:r>
              <a:rPr lang="en-US" baseline="0" dirty="0"/>
              <a:t> lock was acquired successfully.  In this case we need to make sure that we unlock the </a:t>
            </a:r>
            <a:r>
              <a:rPr lang="en-US" baseline="0" dirty="0" err="1"/>
              <a:t>timed_mutex</a:t>
            </a:r>
            <a:endParaRPr lang="en-US" baseline="0" dirty="0"/>
          </a:p>
          <a:p>
            <a:r>
              <a:rPr lang="en-US" baseline="0" dirty="0"/>
              <a:t>** But if false is returned the </a:t>
            </a:r>
            <a:r>
              <a:rPr lang="en-US" baseline="0" dirty="0" err="1"/>
              <a:t>mutex</a:t>
            </a:r>
            <a:r>
              <a:rPr lang="en-US" baseline="0" dirty="0"/>
              <a:t> lock was never acquired so unlock does not need to be called.</a:t>
            </a: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3087708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saw earlier, however, we should generally not use the </a:t>
            </a:r>
            <a:r>
              <a:rPr lang="en-US" baseline="0" dirty="0" err="1"/>
              <a:t>mutex</a:t>
            </a:r>
            <a:r>
              <a:rPr lang="en-US" baseline="0" dirty="0"/>
              <a:t> lock and unlock functions directly.</a:t>
            </a:r>
          </a:p>
          <a:p>
            <a:r>
              <a:rPr lang="en-US" baseline="0" dirty="0"/>
              <a:t>** Instead we will use the </a:t>
            </a:r>
            <a:r>
              <a:rPr lang="en-US" baseline="0" dirty="0" err="1"/>
              <a:t>unique_lock</a:t>
            </a:r>
            <a:r>
              <a:rPr lang="en-US" baseline="0" dirty="0"/>
              <a:t> class by creating and instance named guard that is associated with the </a:t>
            </a:r>
            <a:r>
              <a:rPr lang="en-US" baseline="0" dirty="0" err="1"/>
              <a:t>shared_Lock</a:t>
            </a:r>
            <a:r>
              <a:rPr lang="en-US" baseline="0" dirty="0"/>
              <a:t> </a:t>
            </a:r>
            <a:r>
              <a:rPr lang="en-US" baseline="0" dirty="0" err="1"/>
              <a:t>mutex</a:t>
            </a:r>
            <a:r>
              <a:rPr lang="en-US" baseline="0" dirty="0"/>
              <a:t>.</a:t>
            </a:r>
          </a:p>
          <a:p>
            <a:r>
              <a:rPr lang="en-US" baseline="0" dirty="0"/>
              <a:t>** We can then use the </a:t>
            </a:r>
            <a:r>
              <a:rPr lang="en-US" baseline="0" dirty="0" err="1"/>
              <a:t>try_lock_for</a:t>
            </a:r>
            <a:r>
              <a:rPr lang="en-US" baseline="0" dirty="0"/>
              <a:t> function on the </a:t>
            </a:r>
            <a:r>
              <a:rPr lang="en-US" baseline="0" dirty="0" err="1"/>
              <a:t>unique_lock</a:t>
            </a:r>
            <a:r>
              <a:rPr lang="en-US" baseline="0" dirty="0"/>
              <a:t> instance.  This will behave just like using the </a:t>
            </a:r>
            <a:r>
              <a:rPr lang="en-US" baseline="0" dirty="0" err="1"/>
              <a:t>timed_mutex</a:t>
            </a:r>
            <a:r>
              <a:rPr lang="en-US" baseline="0" dirty="0"/>
              <a:t> directly except that we get the benefit of RAII ensuring that the </a:t>
            </a:r>
            <a:r>
              <a:rPr lang="en-US" baseline="0" dirty="0" err="1"/>
              <a:t>timed_mutex</a:t>
            </a:r>
            <a:r>
              <a:rPr lang="en-US" baseline="0" dirty="0"/>
              <a:t> will be unlocked if the lock was successfully taken.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666617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let’s take a look at the </a:t>
            </a:r>
            <a:r>
              <a:rPr lang="en-US" baseline="0" dirty="0" err="1"/>
              <a:t>try_lock_for</a:t>
            </a:r>
            <a:r>
              <a:rPr lang="en-US" baseline="0" dirty="0"/>
              <a:t> member function.</a:t>
            </a:r>
          </a:p>
          <a:p>
            <a:r>
              <a:rPr lang="en-US" baseline="0" dirty="0"/>
              <a:t>** As before, we start by creating a </a:t>
            </a:r>
            <a:r>
              <a:rPr lang="en-US" baseline="0" dirty="0" err="1"/>
              <a:t>timed_mutex</a:t>
            </a:r>
            <a:r>
              <a:rPr lang="en-US" baseline="0" dirty="0"/>
              <a:t> instance rather than a standard </a:t>
            </a:r>
            <a:r>
              <a:rPr lang="en-US" baseline="0" dirty="0" err="1"/>
              <a:t>mutex</a:t>
            </a:r>
            <a:r>
              <a:rPr lang="en-US" baseline="0" dirty="0"/>
              <a:t> instance.</a:t>
            </a:r>
          </a:p>
          <a:p>
            <a:r>
              <a:rPr lang="en-US" baseline="0" dirty="0"/>
              <a:t>** The </a:t>
            </a:r>
            <a:r>
              <a:rPr lang="en-US" baseline="0" dirty="0" err="1"/>
              <a:t>try_lock_until</a:t>
            </a:r>
            <a:r>
              <a:rPr lang="en-US" baseline="0" dirty="0"/>
              <a:t> function differs from </a:t>
            </a:r>
            <a:r>
              <a:rPr lang="en-US" baseline="0" dirty="0" err="1"/>
              <a:t>try_lock_for</a:t>
            </a:r>
            <a:r>
              <a:rPr lang="en-US" baseline="0" dirty="0"/>
              <a:t> in that it is not waiting for a specified duration, for example 5 seconds, but rather until a specific time – for example 5 seconds from now.</a:t>
            </a:r>
          </a:p>
          <a:p>
            <a:r>
              <a:rPr lang="en-US" baseline="0" dirty="0"/>
              <a:t>** Next, we can call the </a:t>
            </a:r>
            <a:r>
              <a:rPr lang="en-US" baseline="0" dirty="0" err="1"/>
              <a:t>try_lock_for</a:t>
            </a:r>
            <a:r>
              <a:rPr lang="en-US" baseline="0" dirty="0"/>
              <a:t> member function passing the time that we should attempt to acquire the </a:t>
            </a:r>
            <a:r>
              <a:rPr lang="en-US" baseline="0" dirty="0" err="1"/>
              <a:t>mutex</a:t>
            </a:r>
            <a:r>
              <a:rPr lang="en-US" baseline="0" dirty="0"/>
              <a:t> lock until.</a:t>
            </a:r>
          </a:p>
          <a:p>
            <a:r>
              <a:rPr lang="en-US" baseline="0" dirty="0"/>
              <a:t>** With the call completed, we can now test the return value.  </a:t>
            </a:r>
          </a:p>
          <a:p>
            <a:r>
              <a:rPr lang="en-US" baseline="0" dirty="0"/>
              <a:t>** If true is returned, the </a:t>
            </a:r>
            <a:r>
              <a:rPr lang="en-US" baseline="0" dirty="0" err="1"/>
              <a:t>mutex</a:t>
            </a:r>
            <a:r>
              <a:rPr lang="en-US" baseline="0" dirty="0"/>
              <a:t> lock was acquired successfully.  In this case we need to make sure that we unlock the </a:t>
            </a:r>
            <a:r>
              <a:rPr lang="en-US" baseline="0" dirty="0" err="1"/>
              <a:t>timed_mutex</a:t>
            </a:r>
            <a:endParaRPr lang="en-US" baseline="0" dirty="0"/>
          </a:p>
          <a:p>
            <a:r>
              <a:rPr lang="en-US" baseline="0" dirty="0"/>
              <a:t>** But if false is returned the </a:t>
            </a:r>
            <a:r>
              <a:rPr lang="en-US" baseline="0" dirty="0" err="1"/>
              <a:t>mutex</a:t>
            </a:r>
            <a:r>
              <a:rPr lang="en-US" baseline="0" dirty="0"/>
              <a:t> lock was never acquired so unlock does not need to be called.</a:t>
            </a: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1369998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Finally, let’s briefly look at how </a:t>
            </a:r>
            <a:r>
              <a:rPr lang="en-US" baseline="0" dirty="0" err="1"/>
              <a:t>unique_lock</a:t>
            </a:r>
            <a:r>
              <a:rPr lang="en-US" baseline="0" dirty="0"/>
              <a:t> can provide us deterministic unlocking through RAII.</a:t>
            </a:r>
          </a:p>
          <a:p>
            <a:r>
              <a:rPr lang="en-US" baseline="0" dirty="0"/>
              <a:t>** Instead of using the </a:t>
            </a:r>
            <a:r>
              <a:rPr lang="en-US" baseline="0" dirty="0" err="1"/>
              <a:t>timed_mutex</a:t>
            </a:r>
            <a:r>
              <a:rPr lang="en-US" baseline="0" dirty="0"/>
              <a:t> instance directly, we now create a </a:t>
            </a:r>
            <a:r>
              <a:rPr lang="en-US" baseline="0" dirty="0" err="1"/>
              <a:t>unique_lock</a:t>
            </a:r>
            <a:r>
              <a:rPr lang="en-US" baseline="0" dirty="0"/>
              <a:t> instance providing the </a:t>
            </a:r>
            <a:r>
              <a:rPr lang="en-US" baseline="0" dirty="0" err="1"/>
              <a:t>timed_mutex</a:t>
            </a:r>
            <a:r>
              <a:rPr lang="en-US" baseline="0" dirty="0"/>
              <a:t> as the constructor argument.</a:t>
            </a:r>
          </a:p>
          <a:p>
            <a:r>
              <a:rPr lang="en-US" baseline="0" dirty="0"/>
              <a:t>** And then we use the </a:t>
            </a:r>
            <a:r>
              <a:rPr lang="en-US" baseline="0" dirty="0" err="1"/>
              <a:t>unique_lock’s</a:t>
            </a:r>
            <a:r>
              <a:rPr lang="en-US" baseline="0" dirty="0"/>
              <a:t> </a:t>
            </a:r>
            <a:r>
              <a:rPr lang="en-US" baseline="0" dirty="0" err="1"/>
              <a:t>try_lock_until</a:t>
            </a:r>
            <a:r>
              <a:rPr lang="en-US" baseline="0" dirty="0"/>
              <a:t> member function to attempt to acquire the lock</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2085043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t>
            </a:r>
            <a:r>
              <a:rPr lang="en-US" baseline="0" dirty="0" err="1"/>
              <a:t>recursive_mutex</a:t>
            </a:r>
            <a:r>
              <a:rPr lang="en-US" baseline="0" dirty="0"/>
              <a:t> class does not add any new member functions to the </a:t>
            </a:r>
            <a:r>
              <a:rPr lang="en-US" baseline="0" dirty="0" err="1"/>
              <a:t>mutex</a:t>
            </a:r>
            <a:r>
              <a:rPr lang="en-US" baseline="0" dirty="0"/>
              <a:t> class, but it does change the behavior of the lock, </a:t>
            </a:r>
            <a:r>
              <a:rPr lang="en-US" baseline="0" dirty="0" err="1"/>
              <a:t>try_lock</a:t>
            </a:r>
            <a:r>
              <a:rPr lang="en-US" baseline="0" dirty="0"/>
              <a:t> and unlock member functions by allowing recursive calls.  So just what is a recursive call?</a:t>
            </a:r>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3001816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we’re talking about a recursive call, we’re talking about calling the </a:t>
            </a:r>
            <a:r>
              <a:rPr lang="en-US" baseline="0" dirty="0" err="1"/>
              <a:t>mutex</a:t>
            </a:r>
            <a:r>
              <a:rPr lang="en-US" baseline="0" dirty="0"/>
              <a:t> member functions repeatedly from the same thread.  We learned earlier that when using a non-recursive </a:t>
            </a:r>
            <a:r>
              <a:rPr lang="en-US" baseline="0" dirty="0" err="1"/>
              <a:t>mutex</a:t>
            </a:r>
            <a:r>
              <a:rPr lang="en-US" baseline="0" dirty="0"/>
              <a:t> this would generate an error.  For example</a:t>
            </a:r>
          </a:p>
          <a:p>
            <a:r>
              <a:rPr lang="en-US" baseline="0" dirty="0"/>
              <a:t>** Here we have a standard </a:t>
            </a:r>
            <a:r>
              <a:rPr lang="en-US" baseline="0" dirty="0" err="1"/>
              <a:t>mutex</a:t>
            </a:r>
            <a:endParaRPr lang="en-US" baseline="0" dirty="0"/>
          </a:p>
          <a:p>
            <a:r>
              <a:rPr lang="en-US" baseline="0" dirty="0"/>
              <a:t>** Which we associate with a </a:t>
            </a:r>
            <a:r>
              <a:rPr lang="en-US" baseline="0" dirty="0" err="1"/>
              <a:t>unique_lock</a:t>
            </a:r>
            <a:r>
              <a:rPr lang="en-US" baseline="0" dirty="0"/>
              <a:t> instance.</a:t>
            </a:r>
          </a:p>
          <a:p>
            <a:r>
              <a:rPr lang="en-US" baseline="0" dirty="0"/>
              <a:t>** We pass in the </a:t>
            </a:r>
            <a:r>
              <a:rPr lang="en-US" baseline="0" dirty="0" err="1"/>
              <a:t>defer_lock</a:t>
            </a:r>
            <a:r>
              <a:rPr lang="en-US" baseline="0" dirty="0"/>
              <a:t> hint which tells the </a:t>
            </a:r>
            <a:r>
              <a:rPr lang="en-US" baseline="0" dirty="0" err="1"/>
              <a:t>unique_lock</a:t>
            </a:r>
            <a:r>
              <a:rPr lang="en-US" baseline="0" dirty="0"/>
              <a:t> instance to not take the lock during the constructor.  So our </a:t>
            </a:r>
            <a:r>
              <a:rPr lang="en-US" baseline="0" dirty="0" err="1"/>
              <a:t>mutex</a:t>
            </a:r>
            <a:r>
              <a:rPr lang="en-US" baseline="0" dirty="0"/>
              <a:t> is associated with the </a:t>
            </a:r>
            <a:r>
              <a:rPr lang="en-US" baseline="0" dirty="0" err="1"/>
              <a:t>unique_lock</a:t>
            </a:r>
            <a:r>
              <a:rPr lang="en-US" baseline="0" dirty="0"/>
              <a:t> but is not locked.</a:t>
            </a:r>
          </a:p>
          <a:p>
            <a:r>
              <a:rPr lang="en-US" baseline="0" dirty="0"/>
              <a:t>** We now explicitly acquire the </a:t>
            </a:r>
            <a:r>
              <a:rPr lang="en-US" baseline="0" dirty="0" err="1"/>
              <a:t>mutex</a:t>
            </a:r>
            <a:r>
              <a:rPr lang="en-US" baseline="0" dirty="0"/>
              <a:t> lock using the lock member function</a:t>
            </a:r>
          </a:p>
          <a:p>
            <a:r>
              <a:rPr lang="en-US" baseline="0" dirty="0"/>
              <a:t>** Finally we call lock again.  Since this is a non-recursive </a:t>
            </a:r>
            <a:r>
              <a:rPr lang="en-US" baseline="0" dirty="0" err="1"/>
              <a:t>mutex</a:t>
            </a:r>
            <a:r>
              <a:rPr lang="en-US" baseline="0" dirty="0"/>
              <a:t> and the </a:t>
            </a:r>
            <a:r>
              <a:rPr lang="en-US" baseline="0" dirty="0" err="1"/>
              <a:t>mutex</a:t>
            </a:r>
            <a:r>
              <a:rPr lang="en-US" baseline="0" dirty="0"/>
              <a:t> is already locked, we have an error condition.  Attempting to lock the already-locked </a:t>
            </a:r>
            <a:r>
              <a:rPr lang="en-US" baseline="0" dirty="0" err="1"/>
              <a:t>mutex</a:t>
            </a:r>
            <a:r>
              <a:rPr lang="en-US" baseline="0" dirty="0"/>
              <a:t> may cause a deadlock or throw an exception or perhaps some other undefined behavior.  What we know for sure is that this is not going to give us a desirable behavior.</a:t>
            </a: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2728393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how do we fix this?</a:t>
            </a:r>
          </a:p>
          <a:p>
            <a:r>
              <a:rPr lang="en-US" baseline="0" dirty="0"/>
              <a:t>** Well, it would seem logical that we would start by changing the </a:t>
            </a:r>
            <a:r>
              <a:rPr lang="en-US" baseline="0" dirty="0" err="1"/>
              <a:t>mutex</a:t>
            </a:r>
            <a:r>
              <a:rPr lang="en-US" baseline="0" dirty="0"/>
              <a:t> type from standard </a:t>
            </a:r>
            <a:r>
              <a:rPr lang="en-US" baseline="0" dirty="0" err="1"/>
              <a:t>mutex</a:t>
            </a:r>
            <a:r>
              <a:rPr lang="en-US" baseline="0" dirty="0"/>
              <a:t> to standard </a:t>
            </a:r>
            <a:r>
              <a:rPr lang="en-US" baseline="0" dirty="0" err="1"/>
              <a:t>recursive_mutex</a:t>
            </a:r>
            <a:r>
              <a:rPr lang="en-US" baseline="0" dirty="0"/>
              <a:t>.</a:t>
            </a:r>
          </a:p>
          <a:p>
            <a:r>
              <a:rPr lang="en-US" baseline="0" dirty="0"/>
              <a:t>** Now when we create our </a:t>
            </a:r>
            <a:r>
              <a:rPr lang="en-US" baseline="0" dirty="0" err="1"/>
              <a:t>unique_lock</a:t>
            </a:r>
            <a:endParaRPr lang="en-US" baseline="0" dirty="0"/>
          </a:p>
          <a:p>
            <a:r>
              <a:rPr lang="en-US" baseline="0" dirty="0"/>
              <a:t>** We can call lock acquiring the lock</a:t>
            </a:r>
          </a:p>
          <a:p>
            <a:r>
              <a:rPr lang="en-US" baseline="0" dirty="0"/>
              <a:t>** And then call lock a second time recursively acquiring the lock</a:t>
            </a:r>
          </a:p>
          <a:p>
            <a:r>
              <a:rPr lang="en-US" baseline="0" dirty="0"/>
              <a:t>** So did this work?  Well, unfortunately not.  We’ve called lock twice but the </a:t>
            </a:r>
            <a:r>
              <a:rPr lang="en-US" baseline="0" dirty="0" err="1"/>
              <a:t>unique_lock</a:t>
            </a:r>
            <a:r>
              <a:rPr lang="en-US" baseline="0" dirty="0"/>
              <a:t> class will only call unlock once.  In this example the </a:t>
            </a:r>
            <a:r>
              <a:rPr lang="en-US" baseline="0" dirty="0" err="1"/>
              <a:t>recursive_mutex</a:t>
            </a:r>
            <a:r>
              <a:rPr lang="en-US" baseline="0" dirty="0"/>
              <a:t> destructor will notice the lock is still held and throw a </a:t>
            </a:r>
            <a:r>
              <a:rPr lang="en-US" baseline="0" dirty="0" err="1"/>
              <a:t>system_error</a:t>
            </a:r>
            <a:r>
              <a:rPr lang="en-US" baseline="0" dirty="0"/>
              <a:t> exception.  It is important to remember that lock and unlock calls must be balance even when acquiring the </a:t>
            </a:r>
            <a:r>
              <a:rPr lang="en-US" baseline="0" dirty="0" err="1"/>
              <a:t>mutex</a:t>
            </a:r>
            <a:r>
              <a:rPr lang="en-US" baseline="0" dirty="0"/>
              <a:t> recursively.</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272646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Balancing locks is usually pretty easy – especially when using the </a:t>
            </a:r>
            <a:r>
              <a:rPr lang="en-US" baseline="0" dirty="0" err="1"/>
              <a:t>unique_lock</a:t>
            </a:r>
            <a:r>
              <a:rPr lang="en-US" baseline="0" dirty="0"/>
              <a:t> or </a:t>
            </a:r>
            <a:r>
              <a:rPr lang="en-US" baseline="0" dirty="0" err="1"/>
              <a:t>lock_guard</a:t>
            </a:r>
            <a:r>
              <a:rPr lang="en-US" baseline="0" dirty="0"/>
              <a:t> classes to ensure calls to lock and unique are balanced.</a:t>
            </a:r>
          </a:p>
          <a:p>
            <a:r>
              <a:rPr lang="en-US" baseline="0" dirty="0"/>
              <a:t>** In this example we are passing a </a:t>
            </a:r>
            <a:r>
              <a:rPr lang="en-US" baseline="0" dirty="0" err="1"/>
              <a:t>recursive_mutex</a:t>
            </a:r>
            <a:r>
              <a:rPr lang="en-US" baseline="0" dirty="0"/>
              <a:t> reference and an integer into our function.  We don’t know if the recursive </a:t>
            </a:r>
            <a:r>
              <a:rPr lang="en-US" baseline="0" dirty="0" err="1"/>
              <a:t>mutex</a:t>
            </a:r>
            <a:r>
              <a:rPr lang="en-US" baseline="0" dirty="0"/>
              <a:t> is already locked and we don’t need to know.</a:t>
            </a:r>
          </a:p>
          <a:p>
            <a:r>
              <a:rPr lang="en-US" baseline="0" dirty="0"/>
              <a:t>** Regardless of the state when the function is called, we will simply create our </a:t>
            </a:r>
            <a:r>
              <a:rPr lang="en-US" baseline="0" dirty="0" err="1"/>
              <a:t>lock_guard</a:t>
            </a:r>
            <a:r>
              <a:rPr lang="en-US" baseline="0" dirty="0"/>
              <a:t> instance.</a:t>
            </a:r>
          </a:p>
          <a:p>
            <a:r>
              <a:rPr lang="en-US" baseline="0" dirty="0"/>
              <a:t>** Next, if we’ve called this function less than 10 times, </a:t>
            </a:r>
          </a:p>
          <a:p>
            <a:r>
              <a:rPr lang="en-US" baseline="0" dirty="0"/>
              <a:t>** We make a recursive call to our </a:t>
            </a:r>
            <a:r>
              <a:rPr lang="en-US" baseline="0" dirty="0" err="1"/>
              <a:t>recursive_lock</a:t>
            </a:r>
            <a:r>
              <a:rPr lang="en-US" baseline="0" dirty="0"/>
              <a:t> function where we will recursively acquire the </a:t>
            </a:r>
            <a:r>
              <a:rPr lang="en-US" baseline="0" dirty="0" err="1"/>
              <a:t>mutex</a:t>
            </a:r>
            <a:r>
              <a:rPr lang="en-US" baseline="0" dirty="0"/>
              <a:t> lock.</a:t>
            </a:r>
          </a:p>
          <a:p>
            <a:r>
              <a:rPr lang="en-US" baseline="0" dirty="0"/>
              <a:t>As each recursive call completes, the recursive </a:t>
            </a:r>
            <a:r>
              <a:rPr lang="en-US" baseline="0" dirty="0" err="1"/>
              <a:t>mutex</a:t>
            </a:r>
            <a:r>
              <a:rPr lang="en-US" baseline="0" dirty="0"/>
              <a:t> will be unlocked ensuring that the calls to lock and unlock are balanced.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145574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standard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class provides a mechanism to obtain exclusive access to data or a section of code.</a:t>
            </a: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3697595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one last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type –</a:t>
            </a:r>
            <a:r>
              <a:rPr lang="en-US" sz="1200" kern="1200" baseline="0" dirty="0">
                <a:solidFill>
                  <a:schemeClr val="tx1"/>
                </a:solidFill>
                <a:effectLst/>
                <a:latin typeface="+mn-lt"/>
                <a:ea typeface="+mn-ea"/>
                <a:cs typeface="+mn-cs"/>
              </a:rPr>
              <a:t> the standard </a:t>
            </a:r>
            <a:r>
              <a:rPr lang="en-US" sz="1200" kern="1200" baseline="0" dirty="0" err="1">
                <a:solidFill>
                  <a:schemeClr val="tx1"/>
                </a:solidFill>
                <a:effectLst/>
                <a:latin typeface="+mn-lt"/>
                <a:ea typeface="+mn-ea"/>
                <a:cs typeface="+mn-cs"/>
              </a:rPr>
              <a:t>recursive_timed_mutex</a:t>
            </a:r>
            <a:r>
              <a:rPr lang="en-US" sz="1200" kern="1200" baseline="0" dirty="0">
                <a:solidFill>
                  <a:schemeClr val="tx1"/>
                </a:solidFill>
                <a:effectLst/>
                <a:latin typeface="+mn-lt"/>
                <a:ea typeface="+mn-ea"/>
                <a:cs typeface="+mn-cs"/>
              </a:rPr>
              <a:t>.  This type combines the behaviors of both the recursive and timed </a:t>
            </a:r>
            <a:r>
              <a:rPr lang="en-US" sz="1200" kern="1200" baseline="0" dirty="0" err="1">
                <a:solidFill>
                  <a:schemeClr val="tx1"/>
                </a:solidFill>
                <a:effectLst/>
                <a:latin typeface="+mn-lt"/>
                <a:ea typeface="+mn-ea"/>
                <a:cs typeface="+mn-cs"/>
              </a:rPr>
              <a:t>mutex</a:t>
            </a:r>
            <a:r>
              <a:rPr lang="en-US" sz="1200" kern="1200" baseline="0" dirty="0">
                <a:solidFill>
                  <a:schemeClr val="tx1"/>
                </a:solidFill>
                <a:effectLst/>
                <a:latin typeface="+mn-lt"/>
                <a:ea typeface="+mn-ea"/>
                <a:cs typeface="+mn-cs"/>
              </a:rPr>
              <a:t> classes.  With this type you can both acquire the </a:t>
            </a:r>
            <a:r>
              <a:rPr lang="en-US" sz="1200" kern="1200" baseline="0" dirty="0" err="1">
                <a:solidFill>
                  <a:schemeClr val="tx1"/>
                </a:solidFill>
                <a:effectLst/>
                <a:latin typeface="+mn-lt"/>
                <a:ea typeface="+mn-ea"/>
                <a:cs typeface="+mn-cs"/>
              </a:rPr>
              <a:t>mutex</a:t>
            </a:r>
            <a:r>
              <a:rPr lang="en-US" sz="1200" kern="1200" baseline="0" dirty="0">
                <a:solidFill>
                  <a:schemeClr val="tx1"/>
                </a:solidFill>
                <a:effectLst/>
                <a:latin typeface="+mn-lt"/>
                <a:ea typeface="+mn-ea"/>
                <a:cs typeface="+mn-cs"/>
              </a:rPr>
              <a:t> lock recursively and you can use the </a:t>
            </a:r>
            <a:r>
              <a:rPr lang="en-US" sz="1200" kern="1200" baseline="0" dirty="0" err="1">
                <a:solidFill>
                  <a:schemeClr val="tx1"/>
                </a:solidFill>
                <a:effectLst/>
                <a:latin typeface="+mn-lt"/>
                <a:ea typeface="+mn-ea"/>
                <a:cs typeface="+mn-cs"/>
              </a:rPr>
              <a:t>try_lock_for</a:t>
            </a:r>
            <a:r>
              <a:rPr lang="en-US" sz="1200" kern="1200" baseline="0" dirty="0">
                <a:solidFill>
                  <a:schemeClr val="tx1"/>
                </a:solidFill>
                <a:effectLst/>
                <a:latin typeface="+mn-lt"/>
                <a:ea typeface="+mn-ea"/>
                <a:cs typeface="+mn-cs"/>
              </a:rPr>
              <a:t> and </a:t>
            </a:r>
            <a:r>
              <a:rPr lang="en-US" sz="1200" kern="1200" baseline="0" dirty="0" err="1">
                <a:solidFill>
                  <a:schemeClr val="tx1"/>
                </a:solidFill>
                <a:effectLst/>
                <a:latin typeface="+mn-lt"/>
                <a:ea typeface="+mn-ea"/>
                <a:cs typeface="+mn-cs"/>
              </a:rPr>
              <a:t>try_lock_until</a:t>
            </a:r>
            <a:r>
              <a:rPr lang="en-US" sz="1200" kern="1200" baseline="0" dirty="0">
                <a:solidFill>
                  <a:schemeClr val="tx1"/>
                </a:solidFill>
                <a:effectLst/>
                <a:latin typeface="+mn-lt"/>
                <a:ea typeface="+mn-ea"/>
                <a:cs typeface="+mn-cs"/>
              </a:rPr>
              <a:t> member functions to control how long to attempt to acquire the </a:t>
            </a:r>
            <a:r>
              <a:rPr lang="en-US" sz="1200" kern="1200" baseline="0" dirty="0" err="1">
                <a:solidFill>
                  <a:schemeClr val="tx1"/>
                </a:solidFill>
                <a:effectLst/>
                <a:latin typeface="+mn-lt"/>
                <a:ea typeface="+mn-ea"/>
                <a:cs typeface="+mn-cs"/>
              </a:rPr>
              <a:t>mutex</a:t>
            </a:r>
            <a:r>
              <a:rPr lang="en-US" sz="1200" kern="1200" baseline="0" dirty="0">
                <a:solidFill>
                  <a:schemeClr val="tx1"/>
                </a:solidFill>
                <a:effectLst/>
                <a:latin typeface="+mn-lt"/>
                <a:ea typeface="+mn-ea"/>
                <a:cs typeface="+mn-cs"/>
              </a:rPr>
              <a:t> lock.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299221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last</a:t>
            </a:r>
            <a:r>
              <a:rPr lang="en-US" sz="1200" kern="1200" baseline="0" dirty="0">
                <a:solidFill>
                  <a:schemeClr val="tx1"/>
                </a:solidFill>
                <a:effectLst/>
                <a:latin typeface="+mn-lt"/>
                <a:ea typeface="+mn-ea"/>
                <a:cs typeface="+mn-cs"/>
              </a:rPr>
              <a:t> thing I want to introduce in this module is the standard </a:t>
            </a:r>
            <a:r>
              <a:rPr lang="en-US" sz="1200" kern="1200" baseline="0" dirty="0" err="1">
                <a:solidFill>
                  <a:schemeClr val="tx1"/>
                </a:solidFill>
                <a:effectLst/>
                <a:latin typeface="+mn-lt"/>
                <a:ea typeface="+mn-ea"/>
                <a:cs typeface="+mn-cs"/>
              </a:rPr>
              <a:t>call_once</a:t>
            </a:r>
            <a:r>
              <a:rPr lang="en-US" sz="1200" kern="1200" baseline="0" dirty="0">
                <a:solidFill>
                  <a:schemeClr val="tx1"/>
                </a:solidFill>
                <a:effectLst/>
                <a:latin typeface="+mn-lt"/>
                <a:ea typeface="+mn-ea"/>
                <a:cs typeface="+mn-cs"/>
              </a:rPr>
              <a:t> type.  </a:t>
            </a:r>
            <a:r>
              <a:rPr lang="en-US" sz="1200" kern="1200" baseline="0" dirty="0" err="1">
                <a:solidFill>
                  <a:schemeClr val="tx1"/>
                </a:solidFill>
                <a:effectLst/>
                <a:latin typeface="+mn-lt"/>
                <a:ea typeface="+mn-ea"/>
                <a:cs typeface="+mn-cs"/>
              </a:rPr>
              <a:t>Call_once</a:t>
            </a:r>
            <a:r>
              <a:rPr lang="en-US" sz="1200" kern="1200" baseline="0" dirty="0">
                <a:solidFill>
                  <a:schemeClr val="tx1"/>
                </a:solidFill>
                <a:effectLst/>
                <a:latin typeface="+mn-lt"/>
                <a:ea typeface="+mn-ea"/>
                <a:cs typeface="+mn-cs"/>
              </a:rPr>
              <a:t> makes it possible to write code that is guaranteed to execute only once.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471398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assume we have a function named log which accepts a string reference and writes it out to a log file.</a:t>
            </a:r>
          </a:p>
          <a:p>
            <a:r>
              <a:rPr lang="en-US" baseline="0" dirty="0"/>
              <a:t>** We start by having an </a:t>
            </a:r>
            <a:r>
              <a:rPr lang="en-US" baseline="0" dirty="0" err="1"/>
              <a:t>ofstream</a:t>
            </a:r>
            <a:r>
              <a:rPr lang="en-US" baseline="0" dirty="0"/>
              <a:t> instance</a:t>
            </a:r>
          </a:p>
          <a:p>
            <a:r>
              <a:rPr lang="en-US" baseline="0" dirty="0"/>
              <a:t>** And when the log function is called we check if the log file is open</a:t>
            </a:r>
          </a:p>
          <a:p>
            <a:r>
              <a:rPr lang="en-US" baseline="0" dirty="0"/>
              <a:t>** And if not, we open the file</a:t>
            </a:r>
          </a:p>
          <a:p>
            <a:r>
              <a:rPr lang="en-US" baseline="0" dirty="0"/>
              <a:t>** Finally we write the message out to the </a:t>
            </a:r>
            <a:r>
              <a:rPr lang="en-US" baseline="0" dirty="0" err="1"/>
              <a:t>logfile</a:t>
            </a:r>
            <a:r>
              <a:rPr lang="en-US" baseline="0" dirty="0"/>
              <a:t>.</a:t>
            </a:r>
          </a:p>
          <a:p>
            <a:r>
              <a:rPr lang="en-US" baseline="0" dirty="0"/>
              <a:t>This might look alright, but it has some problems.  First, what would happen if multiple threads were calling log at the same time?  It is possible that multiple threads would try opening the file at the same time – one would succeed and others could fail.  We could try and solve this by adding a </a:t>
            </a:r>
            <a:r>
              <a:rPr lang="en-US" baseline="0" dirty="0" err="1"/>
              <a:t>mutex</a:t>
            </a:r>
            <a:r>
              <a:rPr lang="en-US" baseline="0" dirty="0"/>
              <a:t>.</a:t>
            </a: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992454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Adding our </a:t>
            </a:r>
            <a:r>
              <a:rPr lang="en-US" baseline="0" dirty="0" err="1"/>
              <a:t>mutex</a:t>
            </a:r>
            <a:r>
              <a:rPr lang="en-US" baseline="0" dirty="0"/>
              <a:t> is straight-forward.  </a:t>
            </a:r>
          </a:p>
          <a:p>
            <a:r>
              <a:rPr lang="en-US" baseline="0" dirty="0"/>
              <a:t>** We simple define our </a:t>
            </a:r>
            <a:r>
              <a:rPr lang="en-US" baseline="0" dirty="0" err="1"/>
              <a:t>mutex</a:t>
            </a:r>
            <a:r>
              <a:rPr lang="en-US" baseline="0" dirty="0"/>
              <a:t> instance </a:t>
            </a:r>
          </a:p>
          <a:p>
            <a:r>
              <a:rPr lang="en-US" baseline="0" dirty="0"/>
              <a:t>** and then we use the </a:t>
            </a:r>
            <a:r>
              <a:rPr lang="en-US" baseline="0" dirty="0" err="1"/>
              <a:t>lock_guard</a:t>
            </a:r>
            <a:r>
              <a:rPr lang="en-US" baseline="0" dirty="0"/>
              <a:t> class to serialize access to the initialization code.</a:t>
            </a:r>
          </a:p>
          <a:p>
            <a:r>
              <a:rPr lang="en-US" baseline="0" dirty="0"/>
              <a:t>So while we now have thread-safe code, we have create an inefficiency.  The </a:t>
            </a:r>
            <a:r>
              <a:rPr lang="en-US" baseline="0" dirty="0" err="1"/>
              <a:t>mutex</a:t>
            </a:r>
            <a:r>
              <a:rPr lang="en-US" baseline="0" dirty="0"/>
              <a:t> will serialize access to the entire log function.  So we might be tempted to move the lock and initialization code to another function to limit the scope of the lock.</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2516068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Here we’ve moved the </a:t>
            </a:r>
            <a:r>
              <a:rPr lang="en-US" baseline="0" dirty="0" err="1"/>
              <a:t>mutex</a:t>
            </a:r>
            <a:r>
              <a:rPr lang="en-US" baseline="0" dirty="0"/>
              <a:t> lock acquisition and log file opening to another function.</a:t>
            </a:r>
          </a:p>
          <a:p>
            <a:r>
              <a:rPr lang="en-US" baseline="0" dirty="0"/>
              <a:t>** We then call the initialization function during the call to log.</a:t>
            </a:r>
          </a:p>
          <a:p>
            <a:r>
              <a:rPr lang="en-US" baseline="0" dirty="0"/>
              <a:t>This ensures that the </a:t>
            </a:r>
            <a:r>
              <a:rPr lang="en-US" baseline="0" dirty="0" err="1"/>
              <a:t>mutex</a:t>
            </a:r>
            <a:r>
              <a:rPr lang="en-US" baseline="0" dirty="0"/>
              <a:t> is not held for longer than the initialization code requires.  … Or does it?  Once the </a:t>
            </a:r>
            <a:r>
              <a:rPr lang="en-US" baseline="0" dirty="0" err="1"/>
              <a:t>logfile</a:t>
            </a:r>
            <a:r>
              <a:rPr lang="en-US" baseline="0" dirty="0"/>
              <a:t> is opened do we even need to take the lock?</a:t>
            </a: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836038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Well, we could use a check-lock-check pattern to ensure that we only take the </a:t>
            </a:r>
            <a:r>
              <a:rPr lang="en-US" baseline="0" dirty="0" err="1"/>
              <a:t>mutex</a:t>
            </a:r>
            <a:r>
              <a:rPr lang="en-US" baseline="0" dirty="0"/>
              <a:t> lock when we need to.</a:t>
            </a:r>
          </a:p>
          <a:p>
            <a:r>
              <a:rPr lang="en-US" baseline="0" dirty="0"/>
              <a:t>** We first check if the file is open.  If the file is already open then we don’t need to ever take the lock.</a:t>
            </a:r>
          </a:p>
          <a:p>
            <a:r>
              <a:rPr lang="en-US" baseline="0" dirty="0"/>
              <a:t>** But if the file is not open we then acquire the </a:t>
            </a:r>
            <a:r>
              <a:rPr lang="en-US" baseline="0" dirty="0" err="1"/>
              <a:t>mutex</a:t>
            </a:r>
            <a:r>
              <a:rPr lang="en-US" baseline="0" dirty="0"/>
              <a:t> lock to ensure that no one else is running the code that follows concurrently.</a:t>
            </a:r>
          </a:p>
          <a:p>
            <a:r>
              <a:rPr lang="en-US" baseline="0" dirty="0"/>
              <a:t>** Then we check again if the file is open.  Why do we check again?  Because the file may have been opened on another thread after the first check but before the </a:t>
            </a:r>
            <a:r>
              <a:rPr lang="en-US" baseline="0" dirty="0" err="1"/>
              <a:t>mutex</a:t>
            </a:r>
            <a:r>
              <a:rPr lang="en-US" baseline="0" dirty="0"/>
              <a:t> was acquired on this thread.</a:t>
            </a:r>
          </a:p>
          <a:p>
            <a:r>
              <a:rPr lang="en-US" baseline="0" dirty="0"/>
              <a:t>This is why it is a check-lock-check pattern.</a:t>
            </a:r>
          </a:p>
          <a:p>
            <a:r>
              <a:rPr lang="en-US" baseline="0" dirty="0"/>
              <a:t>If the file has not been opened yet then we know we can safely open it because we are protected by the </a:t>
            </a:r>
            <a:r>
              <a:rPr lang="en-US" baseline="0" dirty="0" err="1"/>
              <a:t>mutex</a:t>
            </a:r>
            <a:r>
              <a:rPr lang="en-US" baseline="0" dirty="0"/>
              <a:t> lock.</a:t>
            </a:r>
          </a:p>
          <a:p>
            <a:r>
              <a:rPr lang="en-US" baseline="0" dirty="0"/>
              <a:t>And now we have a thread-safe and lock-efficient mechanism to initialize the log file.  I don’t know about you, but to me this seems like a lot of hoops to jump through to do something like this.  So let’s try and make a more generic version.</a:t>
            </a:r>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4227936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by creating a structure that contains the two things we know we need to generically writing one-time initialization code.  We need our </a:t>
            </a:r>
            <a:r>
              <a:rPr lang="en-US" baseline="0" dirty="0" err="1"/>
              <a:t>mutex</a:t>
            </a:r>
            <a:r>
              <a:rPr lang="en-US" baseline="0" dirty="0"/>
              <a:t> and we need a Boolean that indicates if the initialization logic has already run.</a:t>
            </a:r>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456295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now we can add a template function named initialize.  This function takes a reference to an </a:t>
            </a:r>
            <a:r>
              <a:rPr lang="en-US" baseline="0" dirty="0" err="1"/>
              <a:t>initialize_state</a:t>
            </a:r>
            <a:r>
              <a:rPr lang="en-US" baseline="0" dirty="0"/>
              <a:t> instance and a callback function reference.</a:t>
            </a:r>
          </a:p>
          <a:p>
            <a:r>
              <a:rPr lang="en-US" baseline="0" dirty="0"/>
              <a:t>** Now we can use our state to implement the check-lock-check pattern </a:t>
            </a:r>
          </a:p>
          <a:p>
            <a:r>
              <a:rPr lang="en-US" baseline="0" dirty="0"/>
              <a:t>** And if necessary, we can call the </a:t>
            </a:r>
            <a:r>
              <a:rPr lang="en-US" baseline="0" dirty="0" err="1"/>
              <a:t>init</a:t>
            </a:r>
            <a:r>
              <a:rPr lang="en-US" baseline="0" dirty="0"/>
              <a:t> callback and indicate that initialization is complete by setting the state’s done Boolean to true.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40720023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 the implementation done</a:t>
            </a:r>
          </a:p>
          <a:p>
            <a:r>
              <a:rPr lang="en-US" baseline="0" dirty="0"/>
              <a:t>** We can create our </a:t>
            </a:r>
            <a:r>
              <a:rPr lang="en-US" baseline="0" dirty="0" err="1"/>
              <a:t>initialize_state</a:t>
            </a:r>
            <a:r>
              <a:rPr lang="en-US" baseline="0" dirty="0"/>
              <a:t> instance</a:t>
            </a:r>
          </a:p>
          <a:p>
            <a:r>
              <a:rPr lang="en-US" baseline="0" dirty="0"/>
              <a:t>** and define our initialization function.  Notice that this function now is only concerned with opening the file – it no longer is worried about checking and locking</a:t>
            </a:r>
          </a:p>
          <a:p>
            <a:r>
              <a:rPr lang="en-US" baseline="0" dirty="0"/>
              <a:t>** And finally we call our initialize function providing the state and initialization function</a:t>
            </a:r>
          </a:p>
          <a:p>
            <a:r>
              <a:rPr lang="en-US" baseline="0" dirty="0"/>
              <a:t>We now have a thread-safe, efficient and re-usable initialization mechanism for writing clean initialization code.</a:t>
            </a:r>
          </a:p>
          <a:p>
            <a:r>
              <a:rPr lang="en-US" baseline="0" dirty="0"/>
              <a:t>Seems pretty useful, right?  Well, the standard authors must agree because they added the standard </a:t>
            </a:r>
            <a:r>
              <a:rPr lang="en-US" baseline="0" dirty="0" err="1"/>
              <a:t>call_once</a:t>
            </a:r>
            <a:r>
              <a:rPr lang="en-US" baseline="0" dirty="0"/>
              <a:t> function which does almost exactly what we just described.</a:t>
            </a:r>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26184464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fact, we only need to make two changes.</a:t>
            </a:r>
          </a:p>
          <a:p>
            <a:r>
              <a:rPr lang="en-US" baseline="0" dirty="0"/>
              <a:t>** The </a:t>
            </a:r>
            <a:r>
              <a:rPr lang="en-US" baseline="0" dirty="0" err="1"/>
              <a:t>c++</a:t>
            </a:r>
            <a:r>
              <a:rPr lang="en-US" baseline="0" dirty="0"/>
              <a:t> standard named the state type “</a:t>
            </a:r>
            <a:r>
              <a:rPr lang="en-US" baseline="0" dirty="0" err="1"/>
              <a:t>once_flag</a:t>
            </a:r>
            <a:r>
              <a:rPr lang="en-US" baseline="0" dirty="0"/>
              <a:t>” – so we change the type name.</a:t>
            </a:r>
          </a:p>
          <a:p>
            <a:r>
              <a:rPr lang="en-US" baseline="0" dirty="0"/>
              <a:t>** And the function is named </a:t>
            </a:r>
            <a:r>
              <a:rPr lang="en-US" baseline="0" dirty="0" err="1"/>
              <a:t>call_once</a:t>
            </a:r>
            <a:r>
              <a:rPr lang="en-US" baseline="0" dirty="0"/>
              <a:t>.</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122105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Earlier</a:t>
            </a:r>
            <a:r>
              <a:rPr lang="en-US" sz="1200" kern="1200" baseline="0" dirty="0">
                <a:solidFill>
                  <a:schemeClr val="tx1"/>
                </a:solidFill>
                <a:effectLst/>
                <a:latin typeface="+mn-lt"/>
                <a:ea typeface="+mn-ea"/>
                <a:cs typeface="+mn-cs"/>
              </a:rPr>
              <a:t> in this course we looked at an example of a race condition in the code shown.</a:t>
            </a:r>
          </a:p>
          <a:p>
            <a:r>
              <a:rPr lang="en-US" sz="1200" kern="1200" baseline="0" dirty="0">
                <a:solidFill>
                  <a:schemeClr val="tx1"/>
                </a:solidFill>
                <a:effectLst/>
                <a:latin typeface="+mn-lt"/>
                <a:ea typeface="+mn-ea"/>
                <a:cs typeface="+mn-cs"/>
              </a:rPr>
              <a:t>** The specific issue is that a string stream is populated with some data</a:t>
            </a:r>
          </a:p>
          <a:p>
            <a:r>
              <a:rPr lang="en-US" sz="1200" kern="1200" baseline="0" dirty="0">
                <a:solidFill>
                  <a:schemeClr val="tx1"/>
                </a:solidFill>
                <a:effectLst/>
                <a:latin typeface="+mn-lt"/>
                <a:ea typeface="+mn-ea"/>
                <a:cs typeface="+mn-cs"/>
              </a:rPr>
              <a:t>** and then the value is pushed to the back of a shared vector.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race condition is that during the </a:t>
            </a:r>
            <a:r>
              <a:rPr lang="en-US" sz="1200" kern="1200" baseline="0" dirty="0" err="1">
                <a:solidFill>
                  <a:schemeClr val="tx1"/>
                </a:solidFill>
                <a:effectLst/>
                <a:latin typeface="+mn-lt"/>
                <a:ea typeface="+mn-ea"/>
                <a:cs typeface="+mn-cs"/>
              </a:rPr>
              <a:t>push_back</a:t>
            </a:r>
            <a:r>
              <a:rPr lang="en-US" sz="1200" kern="1200" baseline="0" dirty="0">
                <a:solidFill>
                  <a:schemeClr val="tx1"/>
                </a:solidFill>
                <a:effectLst/>
                <a:latin typeface="+mn-lt"/>
                <a:ea typeface="+mn-ea"/>
                <a:cs typeface="+mn-cs"/>
              </a:rPr>
              <a:t> operation, the vector could become corrupted if multiple threads were to attempt to modify the vector concurrently.</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Let’s quickly refresh how we resolved this issue using a </a:t>
            </a:r>
            <a:r>
              <a:rPr lang="en-US" sz="1200" kern="1200" baseline="0" dirty="0" err="1">
                <a:solidFill>
                  <a:schemeClr val="tx1"/>
                </a:solidFill>
                <a:effectLst/>
                <a:latin typeface="+mn-lt"/>
                <a:ea typeface="+mn-ea"/>
                <a:cs typeface="+mn-cs"/>
              </a:rPr>
              <a:t>mutex</a:t>
            </a:r>
            <a:r>
              <a:rPr lang="en-US" sz="120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990336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module we learned about the </a:t>
            </a:r>
            <a:r>
              <a:rPr lang="en-US" dirty="0" err="1"/>
              <a:t>mutex</a:t>
            </a:r>
            <a:r>
              <a:rPr lang="en-US" dirty="0"/>
              <a:t> class and dug into it’s ability</a:t>
            </a:r>
            <a:r>
              <a:rPr lang="en-US" baseline="0" dirty="0"/>
              <a:t> to acquire and release locks.</a:t>
            </a:r>
            <a:endParaRPr lang="en-US" dirty="0"/>
          </a:p>
          <a:p>
            <a:r>
              <a:rPr lang="en-US" dirty="0"/>
              <a:t>** We learned about the other </a:t>
            </a:r>
            <a:r>
              <a:rPr lang="en-US" dirty="0" err="1"/>
              <a:t>mutex</a:t>
            </a:r>
            <a:r>
              <a:rPr lang="en-US" dirty="0"/>
              <a:t> types</a:t>
            </a:r>
            <a:r>
              <a:rPr lang="en-US" baseline="0" dirty="0"/>
              <a:t> include timed and recursive </a:t>
            </a:r>
            <a:r>
              <a:rPr lang="en-US" baseline="0" dirty="0" err="1"/>
              <a:t>mutexes</a:t>
            </a:r>
            <a:endParaRPr lang="en-US" baseline="0" dirty="0"/>
          </a:p>
          <a:p>
            <a:r>
              <a:rPr lang="en-US" baseline="0" dirty="0"/>
              <a:t>** We saw how the </a:t>
            </a:r>
            <a:r>
              <a:rPr lang="en-US" baseline="0" dirty="0" err="1"/>
              <a:t>unique_lock</a:t>
            </a:r>
            <a:r>
              <a:rPr lang="en-US" baseline="0" dirty="0"/>
              <a:t> and </a:t>
            </a:r>
            <a:r>
              <a:rPr lang="en-US" baseline="0" dirty="0" err="1"/>
              <a:t>lock_guard</a:t>
            </a:r>
            <a:r>
              <a:rPr lang="en-US" baseline="0" dirty="0"/>
              <a:t> types use RAII to ensure that calls to lock and unlock are balanced properly.</a:t>
            </a:r>
          </a:p>
          <a:p>
            <a:r>
              <a:rPr lang="en-US" baseline="0" dirty="0"/>
              <a:t>** And we learned about the standard </a:t>
            </a:r>
            <a:r>
              <a:rPr lang="en-US" baseline="0" dirty="0" err="1"/>
              <a:t>call_once</a:t>
            </a:r>
            <a:r>
              <a:rPr lang="en-US" baseline="0" dirty="0"/>
              <a:t> function and even implemented our own simple version of it.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136637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284849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We first added a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at the same scope as our shared vector.  </a:t>
            </a:r>
          </a:p>
          <a:p>
            <a:r>
              <a:rPr lang="en-US" sz="1200" kern="1200" dirty="0">
                <a:solidFill>
                  <a:schemeClr val="tx1"/>
                </a:solidFill>
                <a:effectLst/>
                <a:latin typeface="+mn-lt"/>
                <a:ea typeface="+mn-ea"/>
                <a:cs typeface="+mn-cs"/>
              </a:rPr>
              <a:t>This is the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object that will be used to serialize access to our vector.</a:t>
            </a:r>
          </a:p>
          <a:p>
            <a:r>
              <a:rPr lang="en-US" sz="1200" kern="1200" dirty="0">
                <a:solidFill>
                  <a:schemeClr val="tx1"/>
                </a:solidFill>
                <a:effectLst/>
                <a:latin typeface="+mn-lt"/>
                <a:ea typeface="+mn-ea"/>
                <a:cs typeface="+mn-cs"/>
              </a:rPr>
              <a:t>** Next we used use the </a:t>
            </a:r>
            <a:r>
              <a:rPr lang="en-US" sz="1200" kern="1200" dirty="0" err="1">
                <a:solidFill>
                  <a:schemeClr val="tx1"/>
                </a:solidFill>
                <a:effectLst/>
                <a:latin typeface="+mn-lt"/>
                <a:ea typeface="+mn-ea"/>
                <a:cs typeface="+mn-cs"/>
              </a:rPr>
              <a:t>mutex’s</a:t>
            </a:r>
            <a:r>
              <a:rPr lang="en-US" sz="1200" kern="1200" dirty="0">
                <a:solidFill>
                  <a:schemeClr val="tx1"/>
                </a:solidFill>
                <a:effectLst/>
                <a:latin typeface="+mn-lt"/>
                <a:ea typeface="+mn-ea"/>
                <a:cs typeface="+mn-cs"/>
              </a:rPr>
              <a:t> lock function to take and hold the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lock.</a:t>
            </a:r>
            <a:r>
              <a:rPr lang="en-US" sz="1200" kern="1200" baseline="0" dirty="0">
                <a:solidFill>
                  <a:schemeClr val="tx1"/>
                </a:solidFill>
                <a:effectLst/>
                <a:latin typeface="+mn-lt"/>
                <a:ea typeface="+mn-ea"/>
                <a:cs typeface="+mn-cs"/>
              </a:rPr>
              <a:t>   When lock returns we have a guarantee that no other thread is holding the lock which means that no other thread could be executing the code the follow.</a:t>
            </a:r>
          </a:p>
          <a:p>
            <a:r>
              <a:rPr lang="en-US" sz="1200" kern="1200" dirty="0">
                <a:solidFill>
                  <a:schemeClr val="tx1"/>
                </a:solidFill>
                <a:effectLst/>
                <a:latin typeface="+mn-lt"/>
                <a:ea typeface="+mn-ea"/>
                <a:cs typeface="+mn-cs"/>
              </a:rPr>
              <a:t>** Now that we are holding the lock,</a:t>
            </a:r>
            <a:r>
              <a:rPr lang="en-US" sz="1200" kern="1200" baseline="0" dirty="0">
                <a:solidFill>
                  <a:schemeClr val="tx1"/>
                </a:solidFill>
                <a:effectLst/>
                <a:latin typeface="+mn-lt"/>
                <a:ea typeface="+mn-ea"/>
                <a:cs typeface="+mn-cs"/>
              </a:rPr>
              <a:t> we safely called the </a:t>
            </a:r>
            <a:r>
              <a:rPr lang="en-US" sz="1200" kern="1200" baseline="0" dirty="0" err="1">
                <a:solidFill>
                  <a:schemeClr val="tx1"/>
                </a:solidFill>
                <a:effectLst/>
                <a:latin typeface="+mn-lt"/>
                <a:ea typeface="+mn-ea"/>
                <a:cs typeface="+mn-cs"/>
              </a:rPr>
              <a:t>push_back</a:t>
            </a:r>
            <a:r>
              <a:rPr lang="en-US" sz="1200" kern="1200" baseline="0" dirty="0">
                <a:solidFill>
                  <a:schemeClr val="tx1"/>
                </a:solidFill>
                <a:effectLst/>
                <a:latin typeface="+mn-lt"/>
                <a:ea typeface="+mn-ea"/>
                <a:cs typeface="+mn-cs"/>
              </a:rPr>
              <a:t> function.</a:t>
            </a:r>
          </a:p>
          <a:p>
            <a:r>
              <a:rPr lang="en-US" sz="1200" kern="1200" baseline="0" dirty="0">
                <a:solidFill>
                  <a:schemeClr val="tx1"/>
                </a:solidFill>
                <a:effectLst/>
                <a:latin typeface="+mn-lt"/>
                <a:ea typeface="+mn-ea"/>
                <a:cs typeface="+mn-cs"/>
              </a:rPr>
              <a:t>** With our non-thread safe section of code finished, we called the unlock function allowing other threads to take ahold of the </a:t>
            </a:r>
            <a:r>
              <a:rPr lang="en-US" sz="1200" kern="1200" baseline="0" dirty="0" err="1">
                <a:solidFill>
                  <a:schemeClr val="tx1"/>
                </a:solidFill>
                <a:effectLst/>
                <a:latin typeface="+mn-lt"/>
                <a:ea typeface="+mn-ea"/>
                <a:cs typeface="+mn-cs"/>
              </a:rPr>
              <a:t>mutex</a:t>
            </a:r>
            <a:r>
              <a:rPr lang="en-US" sz="1200" kern="1200" baseline="0" dirty="0">
                <a:solidFill>
                  <a:schemeClr val="tx1"/>
                </a:solidFill>
                <a:effectLst/>
                <a:latin typeface="+mn-lt"/>
                <a:ea typeface="+mn-ea"/>
                <a:cs typeface="+mn-cs"/>
              </a:rPr>
              <a:t> lock.</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We now have thread-safe access to the shared vector – and there was just one more piece to the puzzle.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would happen if an exception were thrown while the lock was being held?  The unlock method would not be called and every thread waiting on the lock would be blocked.</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340858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We addressed this by using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template class.  This class uses RAII, or Resource Acquisition Is Initialization, to manage the locking and unlocking through object lifetime.</a:t>
            </a:r>
          </a:p>
          <a:p>
            <a:r>
              <a:rPr lang="en-US" sz="1200" kern="1200" dirty="0">
                <a:solidFill>
                  <a:schemeClr val="tx1"/>
                </a:solidFill>
                <a:effectLst/>
                <a:latin typeface="+mn-lt"/>
                <a:ea typeface="+mn-ea"/>
                <a:cs typeface="+mn-cs"/>
              </a:rPr>
              <a:t>We will be looking at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in more detail later in this module.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107109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Mutexs</a:t>
            </a:r>
            <a:r>
              <a:rPr lang="en-US" dirty="0"/>
              <a:t> have three functions which can be used to control the lock</a:t>
            </a:r>
            <a:r>
              <a:rPr lang="en-US" baseline="0" dirty="0"/>
              <a:t> state of the </a:t>
            </a:r>
            <a:r>
              <a:rPr lang="en-US" baseline="0" dirty="0" err="1"/>
              <a:t>mutex</a:t>
            </a:r>
            <a:r>
              <a:rPr lang="en-US" baseline="0" dirty="0"/>
              <a:t>.</a:t>
            </a:r>
          </a:p>
          <a:p>
            <a:r>
              <a:rPr lang="en-US" baseline="0" dirty="0"/>
              <a:t>Lock, </a:t>
            </a:r>
            <a:r>
              <a:rPr lang="en-US" baseline="0" dirty="0" err="1"/>
              <a:t>try_lock</a:t>
            </a:r>
            <a:r>
              <a:rPr lang="en-US" baseline="0" dirty="0"/>
              <a:t> and unlock.  Let’s start by looking at lock.</a:t>
            </a:r>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12292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lock function</a:t>
            </a:r>
            <a:r>
              <a:rPr lang="en-US" baseline="0" dirty="0"/>
              <a:t> takes no parameters and returns when the </a:t>
            </a:r>
            <a:r>
              <a:rPr lang="en-US" baseline="0" dirty="0" err="1"/>
              <a:t>mutex</a:t>
            </a:r>
            <a:r>
              <a:rPr lang="en-US" baseline="0" dirty="0"/>
              <a:t> lock is being held by the current thread.  If the lock cannot be taken or an error occurs, a standard </a:t>
            </a:r>
            <a:r>
              <a:rPr lang="en-US" baseline="0" dirty="0" err="1"/>
              <a:t>system_error</a:t>
            </a:r>
            <a:r>
              <a:rPr lang="en-US" baseline="0" dirty="0"/>
              <a:t> exception is </a:t>
            </a:r>
            <a:r>
              <a:rPr lang="en-US" baseline="0" dirty="0" err="1"/>
              <a:t>thown</a:t>
            </a:r>
            <a:r>
              <a:rPr lang="en-US" baseline="0" dirty="0"/>
              <a:t> leaving the lock state unchanged.</a:t>
            </a:r>
          </a:p>
          <a:p>
            <a:endParaRPr lang="en-US" baseline="0" dirty="0"/>
          </a:p>
          <a:p>
            <a:r>
              <a:rPr lang="en-US" baseline="0" dirty="0"/>
              <a:t>In this example we are using the </a:t>
            </a:r>
            <a:r>
              <a:rPr lang="en-US" baseline="0" dirty="0" err="1"/>
              <a:t>mutex</a:t>
            </a:r>
            <a:r>
              <a:rPr lang="en-US" baseline="0" dirty="0"/>
              <a:t> named </a:t>
            </a:r>
            <a:r>
              <a:rPr lang="en-US" baseline="0" dirty="0" err="1"/>
              <a:t>output_mutex</a:t>
            </a:r>
            <a:r>
              <a:rPr lang="en-US" baseline="0" dirty="0"/>
              <a:t> to serialize access to the console output stream when multiple threads are writing to the stream.</a:t>
            </a:r>
          </a:p>
          <a:p>
            <a:endParaRPr lang="en-US" baseline="0" dirty="0"/>
          </a:p>
          <a:p>
            <a:r>
              <a:rPr lang="en-US" baseline="0" dirty="0"/>
              <a:t>** Before writing to the output stream, the </a:t>
            </a:r>
            <a:r>
              <a:rPr lang="en-US" baseline="0" dirty="0" err="1"/>
              <a:t>mutex</a:t>
            </a:r>
            <a:r>
              <a:rPr lang="en-US" baseline="0" dirty="0"/>
              <a:t> lock function is called.</a:t>
            </a:r>
          </a:p>
          <a:p>
            <a:r>
              <a:rPr lang="en-US" baseline="0" dirty="0"/>
              <a:t>** After the write is complete and the lock is no longer needed, the unlock function is called releasing the lock so another thread can hold it.</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402664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have to be careful when using the standard </a:t>
            </a:r>
            <a:r>
              <a:rPr lang="en-US" baseline="0" dirty="0" err="1"/>
              <a:t>mutex</a:t>
            </a:r>
            <a:r>
              <a:rPr lang="en-US" baseline="0" dirty="0"/>
              <a:t> to make sure to not call the lock function when the current thread already holds the lock.</a:t>
            </a:r>
          </a:p>
          <a:p>
            <a:endParaRPr lang="en-US" baseline="0" dirty="0"/>
          </a:p>
          <a:p>
            <a:r>
              <a:rPr lang="en-US" baseline="0" dirty="0"/>
              <a:t>For example</a:t>
            </a:r>
          </a:p>
          <a:p>
            <a:r>
              <a:rPr lang="en-US" baseline="0" dirty="0"/>
              <a:t>** Here the </a:t>
            </a:r>
            <a:r>
              <a:rPr lang="en-US" baseline="0" dirty="0" err="1"/>
              <a:t>output_mutex</a:t>
            </a:r>
            <a:r>
              <a:rPr lang="en-US" baseline="0" dirty="0"/>
              <a:t> lock function is called.  When it returns the current thread now holds that </a:t>
            </a:r>
            <a:r>
              <a:rPr lang="en-US" baseline="0" dirty="0" err="1"/>
              <a:t>mutex</a:t>
            </a:r>
            <a:r>
              <a:rPr lang="en-US" baseline="0" dirty="0"/>
              <a:t> lock.</a:t>
            </a:r>
          </a:p>
          <a:p>
            <a:r>
              <a:rPr lang="en-US" baseline="0" dirty="0"/>
              <a:t>** If this same thread were to call the lock function again on the same </a:t>
            </a:r>
            <a:r>
              <a:rPr lang="en-US" baseline="0" dirty="0" err="1"/>
              <a:t>mutex</a:t>
            </a:r>
            <a:r>
              <a:rPr lang="en-US" baseline="0" dirty="0"/>
              <a:t> instance while the lock was still held, a system error exception would be thrown.  We will see later that there is another </a:t>
            </a:r>
            <a:r>
              <a:rPr lang="en-US" baseline="0" dirty="0" err="1"/>
              <a:t>mutex</a:t>
            </a:r>
            <a:r>
              <a:rPr lang="en-US" baseline="0" dirty="0"/>
              <a:t> type, the recursive </a:t>
            </a:r>
            <a:r>
              <a:rPr lang="en-US" baseline="0" dirty="0" err="1"/>
              <a:t>mutex</a:t>
            </a:r>
            <a:r>
              <a:rPr lang="en-US" baseline="0" dirty="0"/>
              <a:t>, that can be used to address this.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901557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4/25/2016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Concurrent Programming Overview</a:t>
            </a:r>
          </a:p>
        </p:txBody>
      </p:sp>
      <p:sp>
        <p:nvSpPr>
          <p:cNvPr id="3" name="Subtitle 2"/>
          <p:cNvSpPr>
            <a:spLocks noGrp="1"/>
          </p:cNvSpPr>
          <p:nvPr>
            <p:ph type="subTitle" idx="1"/>
          </p:nvPr>
        </p:nvSpPr>
        <p:spPr/>
        <p:txBody>
          <a:bodyPr/>
          <a:lstStyle/>
          <a:p>
            <a:r>
              <a:rPr lang="en-US" dirty="0"/>
              <a:t>Thread Synchronization</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03859" y="2171105"/>
            <a:ext cx="648895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write_to_console</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while</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output_mutex.try_lock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 perform other tasks while waiting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::cout &lt;&lt;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output_mutex.unlock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2" name="Title 1"/>
          <p:cNvSpPr>
            <a:spLocks noGrp="1"/>
          </p:cNvSpPr>
          <p:nvPr>
            <p:ph type="title"/>
          </p:nvPr>
        </p:nvSpPr>
        <p:spPr/>
        <p:txBody>
          <a:bodyPr/>
          <a:lstStyle/>
          <a:p>
            <a:r>
              <a:rPr lang="en-US" dirty="0" err="1"/>
              <a:t>std</a:t>
            </a:r>
            <a:r>
              <a:rPr lang="en-US" dirty="0"/>
              <a:t>::</a:t>
            </a:r>
            <a:r>
              <a:rPr lang="en-US" dirty="0" err="1"/>
              <a:t>mutex</a:t>
            </a:r>
            <a:r>
              <a:rPr lang="en-US" dirty="0"/>
              <a:t>::</a:t>
            </a:r>
            <a:r>
              <a:rPr lang="en-US" dirty="0" err="1"/>
              <a:t>try_lock</a:t>
            </a:r>
            <a:endParaRPr lang="en-US" dirty="0"/>
          </a:p>
        </p:txBody>
      </p:sp>
      <p:sp>
        <p:nvSpPr>
          <p:cNvPr id="11" name="Up Arrow 10"/>
          <p:cNvSpPr/>
          <p:nvPr/>
        </p:nvSpPr>
        <p:spPr>
          <a:xfrm rot="5400000">
            <a:off x="1485900" y="330067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1485900" y="390495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2937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grpId="1"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ChangeArrowheads="1"/>
          </p:cNvSpPr>
          <p:nvPr/>
        </p:nvSpPr>
        <p:spPr bwMode="auto">
          <a:xfrm>
            <a:off x="1524000" y="2180034"/>
            <a:ext cx="6488956"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write_to_console</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::cout &lt;&lt;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output_mutex.unlock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2" name="Title 1"/>
          <p:cNvSpPr>
            <a:spLocks noGrp="1"/>
          </p:cNvSpPr>
          <p:nvPr>
            <p:ph type="title"/>
          </p:nvPr>
        </p:nvSpPr>
        <p:spPr/>
        <p:txBody>
          <a:bodyPr/>
          <a:lstStyle/>
          <a:p>
            <a:r>
              <a:rPr lang="en-US" dirty="0" err="1"/>
              <a:t>std</a:t>
            </a:r>
            <a:r>
              <a:rPr lang="en-US" dirty="0"/>
              <a:t>::</a:t>
            </a:r>
            <a:r>
              <a:rPr lang="en-US" dirty="0" err="1"/>
              <a:t>mutex</a:t>
            </a:r>
            <a:r>
              <a:rPr lang="en-US" dirty="0"/>
              <a:t>::unlock</a:t>
            </a:r>
          </a:p>
        </p:txBody>
      </p:sp>
      <p:sp>
        <p:nvSpPr>
          <p:cNvPr id="9" name="Up Arrow 8"/>
          <p:cNvSpPr/>
          <p:nvPr/>
        </p:nvSpPr>
        <p:spPr>
          <a:xfrm rot="5400000">
            <a:off x="1485900" y="332007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485900" y="456051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911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990600" y="2169855"/>
            <a:ext cx="766107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write_to_console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&amp; </a:t>
            </a:r>
            <a:r>
              <a:rPr kumimoji="0" lang="en-US" altLang="en-US" sz="20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lock_guard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 guard(</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::cout &lt;&lt; </a:t>
            </a:r>
            <a:r>
              <a:rPr kumimoji="0" lang="en-US" altLang="en-US" sz="20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&lt;&lt;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Using RAII To Call Unlock</a:t>
            </a:r>
          </a:p>
        </p:txBody>
      </p:sp>
      <p:sp>
        <p:nvSpPr>
          <p:cNvPr id="9" name="Up Arrow 8"/>
          <p:cNvSpPr/>
          <p:nvPr/>
        </p:nvSpPr>
        <p:spPr>
          <a:xfrm rot="5400000">
            <a:off x="1192192" y="334797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571500" y="427636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62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r>
              <a:rPr lang="en-US" dirty="0"/>
              <a:t> RAII Types</a:t>
            </a:r>
          </a:p>
        </p:txBody>
      </p:sp>
      <p:graphicFrame>
        <p:nvGraphicFramePr>
          <p:cNvPr id="4" name="Table 3"/>
          <p:cNvGraphicFramePr>
            <a:graphicFrameLocks noGrp="1"/>
          </p:cNvGraphicFramePr>
          <p:nvPr>
            <p:extLst>
              <p:ext uri="{D42A27DB-BD31-4B8C-83A1-F6EECF244321}">
                <p14:modId xmlns:p14="http://schemas.microsoft.com/office/powerpoint/2010/main" val="2486442153"/>
              </p:ext>
            </p:extLst>
          </p:nvPr>
        </p:nvGraphicFramePr>
        <p:xfrm>
          <a:off x="914400" y="2438400"/>
          <a:ext cx="7315200" cy="16560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lock_guard</a:t>
                      </a:r>
                      <a:endParaRPr lang="en-US" dirty="0"/>
                    </a:p>
                  </a:txBody>
                  <a:tcPr/>
                </a:tc>
                <a:tc>
                  <a:txBody>
                    <a:bodyPr/>
                    <a:lstStyle/>
                    <a:p>
                      <a:r>
                        <a:rPr lang="en-US" dirty="0"/>
                        <a:t>Locks and unlocks the </a:t>
                      </a:r>
                      <a:r>
                        <a:rPr lang="en-US" dirty="0" err="1"/>
                        <a:t>mutex</a:t>
                      </a:r>
                      <a:r>
                        <a:rPr lang="en-US" baseline="0" dirty="0"/>
                        <a:t> using RAII.</a:t>
                      </a:r>
                      <a:endParaRPr lang="en-US" dirty="0"/>
                    </a:p>
                  </a:txBody>
                  <a:tcPr/>
                </a:tc>
                <a:extLst>
                  <a:ext uri="{0D108BD9-81ED-4DB2-BD59-A6C34878D82A}">
                    <a16:rowId xmlns:a16="http://schemas.microsoft.com/office/drawing/2014/main" val="10001"/>
                  </a:ext>
                </a:extLst>
              </a:tr>
              <a:tr h="370840">
                <a:tc>
                  <a:txBody>
                    <a:bodyPr/>
                    <a:lstStyle/>
                    <a:p>
                      <a:r>
                        <a:rPr lang="en-US" dirty="0" err="1"/>
                        <a:t>unique_lock</a:t>
                      </a:r>
                      <a:endParaRPr lang="en-US" dirty="0"/>
                    </a:p>
                  </a:txBody>
                  <a:tcPr/>
                </a:tc>
                <a:tc>
                  <a:txBody>
                    <a:bodyPr/>
                    <a:lstStyle/>
                    <a:p>
                      <a:r>
                        <a:rPr lang="en-US" dirty="0"/>
                        <a:t>Provides an RAII</a:t>
                      </a:r>
                      <a:r>
                        <a:rPr lang="en-US" baseline="0" dirty="0"/>
                        <a:t> mechanism to ensure balanced lock/unlock calls while also providing more fine-grained control of the </a:t>
                      </a:r>
                      <a:r>
                        <a:rPr lang="en-US" baseline="0" dirty="0" err="1"/>
                        <a:t>mutex</a:t>
                      </a:r>
                      <a:r>
                        <a:rPr lang="en-US" baseline="0" dirty="0"/>
                        <a: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757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lock_guard</a:t>
            </a:r>
            <a:endParaRPr lang="en-US" dirty="0"/>
          </a:p>
        </p:txBody>
      </p:sp>
      <p:sp>
        <p:nvSpPr>
          <p:cNvPr id="5" name="Rectangle 3"/>
          <p:cNvSpPr>
            <a:spLocks noChangeArrowheads="1"/>
          </p:cNvSpPr>
          <p:nvPr/>
        </p:nvSpPr>
        <p:spPr bwMode="auto">
          <a:xfrm>
            <a:off x="990600" y="2169855"/>
            <a:ext cx="766107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write_to_console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&amp; </a:t>
            </a:r>
            <a:r>
              <a:rPr kumimoji="0" lang="en-US" altLang="en-US" sz="20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lock_guard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 guard(</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::cout &lt;&lt; </a:t>
            </a:r>
            <a:r>
              <a:rPr kumimoji="0" lang="en-US" altLang="en-US" sz="20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&lt;&lt;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7687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lock_guard</a:t>
            </a:r>
            <a:endParaRPr lang="en-US" dirty="0"/>
          </a:p>
        </p:txBody>
      </p:sp>
      <p:sp>
        <p:nvSpPr>
          <p:cNvPr id="5" name="Rectangle 3"/>
          <p:cNvSpPr>
            <a:spLocks noChangeArrowheads="1"/>
          </p:cNvSpPr>
          <p:nvPr/>
        </p:nvSpPr>
        <p:spPr bwMode="auto">
          <a:xfrm>
            <a:off x="990600" y="2133600"/>
            <a:ext cx="7927170"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write_to_console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const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&amp; </a:t>
            </a:r>
            <a:r>
              <a:rPr kumimoji="0" lang="en-US" altLang="en-US" sz="16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   while</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err="1">
                <a:solidFill>
                  <a:srgbClr val="000000"/>
                </a:solidFill>
                <a:latin typeface="Consolas" panose="020B0609020204030204" pitchFamily="49" charset="0"/>
                <a:cs typeface="Consolas" panose="020B0609020204030204" pitchFamily="49" charset="0"/>
              </a:rPr>
              <a:t>output_mutex.try_lock</a:t>
            </a:r>
            <a:r>
              <a:rPr lang="en-US" altLang="en-US" sz="16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perform other tasks while waiting</a:t>
            </a:r>
            <a:endParaRPr lang="en-US" altLang="en-US" sz="16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endPar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lock_guard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 guard(</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adopt_lock</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::cout &lt;&lt; </a:t>
            </a:r>
            <a:r>
              <a:rPr kumimoji="0" lang="en-US" altLang="en-US" sz="16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&lt;&lt;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Up Arrow 3"/>
          <p:cNvSpPr/>
          <p:nvPr/>
        </p:nvSpPr>
        <p:spPr>
          <a:xfrm rot="5400000">
            <a:off x="952500" y="304006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952500" y="428156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a:off x="7848600" y="471030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40468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1104900" y="2133600"/>
            <a:ext cx="780213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write_to_console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&amp; </a:t>
            </a:r>
            <a:r>
              <a:rPr kumimoji="0" lang="en-US" altLang="en-US" sz="20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unique_lock</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 guard(</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::cout &lt;&lt; </a:t>
            </a:r>
            <a:r>
              <a:rPr kumimoji="0" lang="en-US" altLang="en-US" sz="20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&lt;&lt;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unique_lock</a:t>
            </a:r>
            <a:endParaRPr lang="en-US" dirty="0"/>
          </a:p>
        </p:txBody>
      </p:sp>
      <p:sp>
        <p:nvSpPr>
          <p:cNvPr id="4" name="Up Arrow 3"/>
          <p:cNvSpPr/>
          <p:nvPr/>
        </p:nvSpPr>
        <p:spPr>
          <a:xfrm rot="5400000">
            <a:off x="1333500" y="331126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19933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997266" y="2171105"/>
            <a:ext cx="7518084"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my_mutex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try_to_lock_example</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unique_lock</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guard(</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my_mutex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try_to_lock</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guard.owns_lock</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 the lock is held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 the lock is not held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7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a:t>std</a:t>
            </a:r>
            <a:r>
              <a:rPr lang="en-US" dirty="0"/>
              <a:t>::</a:t>
            </a:r>
            <a:r>
              <a:rPr lang="en-US" dirty="0" err="1"/>
              <a:t>unique_lock</a:t>
            </a:r>
            <a:endParaRPr lang="en-US" dirty="0"/>
          </a:p>
        </p:txBody>
      </p:sp>
      <p:sp>
        <p:nvSpPr>
          <p:cNvPr id="4" name="Up Arrow 3"/>
          <p:cNvSpPr/>
          <p:nvPr/>
        </p:nvSpPr>
        <p:spPr>
          <a:xfrm rot="5400000">
            <a:off x="876300" y="303319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a:off x="7391400" y="356659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876300" y="350534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30344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087291" y="2286000"/>
            <a:ext cx="7405874" cy="227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my_mutex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defer_lock_example</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unique_lock</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guard(</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my_mutex</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defer_lock</a:t>
            </a: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p>
          <a:p>
            <a:pPr lvl="0" eaLnBrk="0" fontAlgn="base" hangingPunct="0">
              <a:spcBef>
                <a:spcPct val="0"/>
              </a:spcBef>
              <a:spcAft>
                <a:spcPct val="0"/>
              </a:spcAft>
            </a:pPr>
            <a:r>
              <a:rPr lang="en-US" alt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guard.lock</a:t>
            </a:r>
            <a:r>
              <a:rPr lang="en-US" alt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7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a:t>std</a:t>
            </a:r>
            <a:r>
              <a:rPr lang="en-US" dirty="0"/>
              <a:t>::</a:t>
            </a:r>
            <a:r>
              <a:rPr lang="en-US" dirty="0" err="1"/>
              <a:t>unique_lock</a:t>
            </a:r>
            <a:endParaRPr lang="en-US" dirty="0"/>
          </a:p>
        </p:txBody>
      </p:sp>
      <p:sp>
        <p:nvSpPr>
          <p:cNvPr id="4" name="Up Arrow 3"/>
          <p:cNvSpPr/>
          <p:nvPr/>
        </p:nvSpPr>
        <p:spPr>
          <a:xfrm rot="5400000">
            <a:off x="952500" y="315807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a:off x="7391400" y="363939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952500" y="363939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0860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unique_lock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7556201"/>
              </p:ext>
            </p:extLst>
          </p:nvPr>
        </p:nvGraphicFramePr>
        <p:xfrm>
          <a:off x="914400" y="1447800"/>
          <a:ext cx="73152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a:t>lock</a:t>
                      </a:r>
                    </a:p>
                  </a:txBody>
                  <a:tcPr/>
                </a:tc>
                <a:tc>
                  <a:txBody>
                    <a:bodyPr/>
                    <a:lstStyle/>
                    <a:p>
                      <a:r>
                        <a:rPr lang="en-US" dirty="0"/>
                        <a:t>Acquires the </a:t>
                      </a:r>
                      <a:r>
                        <a:rPr lang="en-US" dirty="0" err="1"/>
                        <a:t>mutex</a:t>
                      </a:r>
                      <a:r>
                        <a:rPr lang="en-US" dirty="0"/>
                        <a:t> lock</a:t>
                      </a:r>
                    </a:p>
                  </a:txBody>
                  <a:tcPr/>
                </a:tc>
                <a:extLst>
                  <a:ext uri="{0D108BD9-81ED-4DB2-BD59-A6C34878D82A}">
                    <a16:rowId xmlns:a16="http://schemas.microsoft.com/office/drawing/2014/main" val="10001"/>
                  </a:ext>
                </a:extLst>
              </a:tr>
              <a:tr h="370840">
                <a:tc>
                  <a:txBody>
                    <a:bodyPr/>
                    <a:lstStyle/>
                    <a:p>
                      <a:r>
                        <a:rPr lang="en-US" dirty="0" err="1"/>
                        <a:t>try_lock</a:t>
                      </a:r>
                      <a:endParaRPr lang="en-US" dirty="0"/>
                    </a:p>
                  </a:txBody>
                  <a:tcPr/>
                </a:tc>
                <a:tc>
                  <a:txBody>
                    <a:bodyPr/>
                    <a:lstStyle/>
                    <a:p>
                      <a:r>
                        <a:rPr lang="en-US" dirty="0"/>
                        <a:t>Attempts to acquire the </a:t>
                      </a:r>
                      <a:r>
                        <a:rPr lang="en-US" dirty="0" err="1"/>
                        <a:t>mutex</a:t>
                      </a:r>
                      <a:r>
                        <a:rPr lang="en-US" dirty="0"/>
                        <a:t> lock</a:t>
                      </a:r>
                    </a:p>
                  </a:txBody>
                  <a:tcPr/>
                </a:tc>
                <a:extLst>
                  <a:ext uri="{0D108BD9-81ED-4DB2-BD59-A6C34878D82A}">
                    <a16:rowId xmlns:a16="http://schemas.microsoft.com/office/drawing/2014/main" val="10002"/>
                  </a:ext>
                </a:extLst>
              </a:tr>
              <a:tr h="370840">
                <a:tc>
                  <a:txBody>
                    <a:bodyPr/>
                    <a:lstStyle/>
                    <a:p>
                      <a:r>
                        <a:rPr lang="en-US" dirty="0" err="1"/>
                        <a:t>try_lock_for</a:t>
                      </a:r>
                      <a:r>
                        <a:rPr lang="en-US" dirty="0"/>
                        <a:t>*</a:t>
                      </a:r>
                    </a:p>
                  </a:txBody>
                  <a:tcPr/>
                </a:tc>
                <a:tc>
                  <a:txBody>
                    <a:bodyPr/>
                    <a:lstStyle/>
                    <a:p>
                      <a:r>
                        <a:rPr lang="en-US" dirty="0"/>
                        <a:t>Timed lock acquisition</a:t>
                      </a:r>
                    </a:p>
                  </a:txBody>
                  <a:tcPr/>
                </a:tc>
                <a:extLst>
                  <a:ext uri="{0D108BD9-81ED-4DB2-BD59-A6C34878D82A}">
                    <a16:rowId xmlns:a16="http://schemas.microsoft.com/office/drawing/2014/main" val="10003"/>
                  </a:ext>
                </a:extLst>
              </a:tr>
              <a:tr h="370840">
                <a:tc>
                  <a:txBody>
                    <a:bodyPr/>
                    <a:lstStyle/>
                    <a:p>
                      <a:r>
                        <a:rPr lang="en-US" dirty="0" err="1"/>
                        <a:t>try_lock_until</a:t>
                      </a:r>
                      <a:r>
                        <a:rPr lang="en-US" dirty="0"/>
                        <a:t>*</a:t>
                      </a:r>
                    </a:p>
                  </a:txBody>
                  <a:tcPr/>
                </a:tc>
                <a:tc>
                  <a:txBody>
                    <a:bodyPr/>
                    <a:lstStyle/>
                    <a:p>
                      <a:r>
                        <a:rPr lang="en-US" dirty="0"/>
                        <a:t>Timed lock</a:t>
                      </a:r>
                      <a:r>
                        <a:rPr lang="en-US" baseline="0" dirty="0"/>
                        <a:t> acquisition</a:t>
                      </a:r>
                      <a:endParaRPr lang="en-US" dirty="0"/>
                    </a:p>
                  </a:txBody>
                  <a:tcPr/>
                </a:tc>
                <a:extLst>
                  <a:ext uri="{0D108BD9-81ED-4DB2-BD59-A6C34878D82A}">
                    <a16:rowId xmlns:a16="http://schemas.microsoft.com/office/drawing/2014/main" val="10004"/>
                  </a:ext>
                </a:extLst>
              </a:tr>
              <a:tr h="370840">
                <a:tc>
                  <a:txBody>
                    <a:bodyPr/>
                    <a:lstStyle/>
                    <a:p>
                      <a:r>
                        <a:rPr lang="en-US" dirty="0"/>
                        <a:t>unlock</a:t>
                      </a:r>
                    </a:p>
                  </a:txBody>
                  <a:tcPr/>
                </a:tc>
                <a:tc>
                  <a:txBody>
                    <a:bodyPr/>
                    <a:lstStyle/>
                    <a:p>
                      <a:r>
                        <a:rPr lang="en-US" dirty="0"/>
                        <a:t>Unlocks the </a:t>
                      </a:r>
                      <a:r>
                        <a:rPr lang="en-US" dirty="0" err="1"/>
                        <a:t>mutex</a:t>
                      </a:r>
                      <a:endParaRPr lang="en-US" dirty="0"/>
                    </a:p>
                  </a:txBody>
                  <a:tcPr/>
                </a:tc>
                <a:extLst>
                  <a:ext uri="{0D108BD9-81ED-4DB2-BD59-A6C34878D82A}">
                    <a16:rowId xmlns:a16="http://schemas.microsoft.com/office/drawing/2014/main" val="10005"/>
                  </a:ext>
                </a:extLst>
              </a:tr>
              <a:tr h="370840">
                <a:tc>
                  <a:txBody>
                    <a:bodyPr/>
                    <a:lstStyle/>
                    <a:p>
                      <a:r>
                        <a:rPr lang="en-US" dirty="0"/>
                        <a:t>swap</a:t>
                      </a:r>
                    </a:p>
                  </a:txBody>
                  <a:tcPr/>
                </a:tc>
                <a:tc>
                  <a:txBody>
                    <a:bodyPr/>
                    <a:lstStyle/>
                    <a:p>
                      <a:r>
                        <a:rPr lang="en-US" dirty="0"/>
                        <a:t>Swaps the </a:t>
                      </a:r>
                      <a:r>
                        <a:rPr lang="en-US" dirty="0" err="1"/>
                        <a:t>unique_lock</a:t>
                      </a:r>
                      <a:r>
                        <a:rPr lang="en-US" dirty="0"/>
                        <a:t> with another instance</a:t>
                      </a:r>
                    </a:p>
                  </a:txBody>
                  <a:tcPr/>
                </a:tc>
                <a:extLst>
                  <a:ext uri="{0D108BD9-81ED-4DB2-BD59-A6C34878D82A}">
                    <a16:rowId xmlns:a16="http://schemas.microsoft.com/office/drawing/2014/main" val="10006"/>
                  </a:ext>
                </a:extLst>
              </a:tr>
              <a:tr h="370840">
                <a:tc>
                  <a:txBody>
                    <a:bodyPr/>
                    <a:lstStyle/>
                    <a:p>
                      <a:r>
                        <a:rPr lang="en-US" dirty="0"/>
                        <a:t>release</a:t>
                      </a:r>
                    </a:p>
                  </a:txBody>
                  <a:tcPr/>
                </a:tc>
                <a:tc>
                  <a:txBody>
                    <a:bodyPr/>
                    <a:lstStyle/>
                    <a:p>
                      <a:r>
                        <a:rPr lang="en-US" dirty="0"/>
                        <a:t>Disassociates the </a:t>
                      </a:r>
                      <a:r>
                        <a:rPr lang="en-US" dirty="0" err="1"/>
                        <a:t>mutex</a:t>
                      </a:r>
                      <a:r>
                        <a:rPr lang="en-US" dirty="0"/>
                        <a:t> without unlocking</a:t>
                      </a:r>
                    </a:p>
                  </a:txBody>
                  <a:tcPr/>
                </a:tc>
                <a:extLst>
                  <a:ext uri="{0D108BD9-81ED-4DB2-BD59-A6C34878D82A}">
                    <a16:rowId xmlns:a16="http://schemas.microsoft.com/office/drawing/2014/main" val="10007"/>
                  </a:ext>
                </a:extLst>
              </a:tr>
              <a:tr h="370840">
                <a:tc>
                  <a:txBody>
                    <a:bodyPr/>
                    <a:lstStyle/>
                    <a:p>
                      <a:r>
                        <a:rPr lang="en-US" dirty="0" err="1"/>
                        <a:t>mutex</a:t>
                      </a:r>
                      <a:endParaRPr lang="en-US" dirty="0"/>
                    </a:p>
                  </a:txBody>
                  <a:tcPr/>
                </a:tc>
                <a:tc>
                  <a:txBody>
                    <a:bodyPr/>
                    <a:lstStyle/>
                    <a:p>
                      <a:r>
                        <a:rPr lang="en-US" dirty="0"/>
                        <a:t>Returns the underlying </a:t>
                      </a:r>
                      <a:r>
                        <a:rPr lang="en-US" dirty="0" err="1"/>
                        <a:t>mutex</a:t>
                      </a:r>
                      <a:endParaRPr lang="en-US" dirty="0"/>
                    </a:p>
                  </a:txBody>
                  <a:tcPr/>
                </a:tc>
                <a:extLst>
                  <a:ext uri="{0D108BD9-81ED-4DB2-BD59-A6C34878D82A}">
                    <a16:rowId xmlns:a16="http://schemas.microsoft.com/office/drawing/2014/main" val="10008"/>
                  </a:ext>
                </a:extLst>
              </a:tr>
              <a:tr h="370840">
                <a:tc>
                  <a:txBody>
                    <a:bodyPr/>
                    <a:lstStyle/>
                    <a:p>
                      <a:r>
                        <a:rPr lang="en-US" dirty="0" err="1"/>
                        <a:t>owns_lock</a:t>
                      </a:r>
                      <a:endParaRPr lang="en-US" dirty="0"/>
                    </a:p>
                  </a:txBody>
                  <a:tcPr/>
                </a:tc>
                <a:tc>
                  <a:txBody>
                    <a:bodyPr/>
                    <a:lstStyle/>
                    <a:p>
                      <a:r>
                        <a:rPr lang="en-US" dirty="0"/>
                        <a:t>True if the </a:t>
                      </a:r>
                      <a:r>
                        <a:rPr lang="en-US" dirty="0" err="1"/>
                        <a:t>mutex</a:t>
                      </a:r>
                      <a:r>
                        <a:rPr lang="en-US" dirty="0"/>
                        <a:t> lock is held, false</a:t>
                      </a:r>
                      <a:r>
                        <a:rPr lang="en-US" baseline="0" dirty="0"/>
                        <a:t> otherwise</a:t>
                      </a:r>
                      <a:endParaRPr lang="en-US" dirty="0"/>
                    </a:p>
                  </a:txBody>
                  <a:tcPr/>
                </a:tc>
                <a:extLst>
                  <a:ext uri="{0D108BD9-81ED-4DB2-BD59-A6C34878D82A}">
                    <a16:rowId xmlns:a16="http://schemas.microsoft.com/office/drawing/2014/main" val="10009"/>
                  </a:ext>
                </a:extLst>
              </a:tr>
              <a:tr h="370840">
                <a:tc>
                  <a:txBody>
                    <a:bodyPr/>
                    <a:lstStyle/>
                    <a:p>
                      <a:r>
                        <a:rPr lang="en-US" dirty="0"/>
                        <a:t>operator </a:t>
                      </a:r>
                      <a:r>
                        <a:rPr lang="en-US" dirty="0" err="1"/>
                        <a:t>bool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True if the </a:t>
                      </a:r>
                      <a:r>
                        <a:rPr lang="en-US" dirty="0" err="1"/>
                        <a:t>mutex</a:t>
                      </a:r>
                      <a:r>
                        <a:rPr lang="en-US" dirty="0"/>
                        <a:t> lock is held, false</a:t>
                      </a:r>
                      <a:r>
                        <a:rPr lang="en-US" baseline="0" dirty="0"/>
                        <a:t> otherwise</a:t>
                      </a:r>
                      <a:endParaRPr lang="en-US"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838200" y="5562600"/>
            <a:ext cx="5334000" cy="369332"/>
          </a:xfrm>
          <a:prstGeom prst="rect">
            <a:avLst/>
          </a:prstGeom>
          <a:noFill/>
        </p:spPr>
        <p:txBody>
          <a:bodyPr wrap="square" rtlCol="0">
            <a:spAutoFit/>
          </a:bodyPr>
          <a:lstStyle/>
          <a:p>
            <a:r>
              <a:rPr lang="en-US" i="1" dirty="0"/>
              <a:t>*Used with </a:t>
            </a:r>
            <a:r>
              <a:rPr lang="en-US" i="1" dirty="0" err="1"/>
              <a:t>std</a:t>
            </a:r>
            <a:r>
              <a:rPr lang="en-US" i="1" dirty="0"/>
              <a:t>::</a:t>
            </a:r>
            <a:r>
              <a:rPr lang="en-US" i="1" dirty="0" err="1"/>
              <a:t>timed_mutex</a:t>
            </a:r>
            <a:endParaRPr lang="en-US" i="1" dirty="0"/>
          </a:p>
        </p:txBody>
      </p:sp>
    </p:spTree>
    <p:extLst>
      <p:ext uri="{BB962C8B-B14F-4D97-AF65-F5344CB8AC3E}">
        <p14:creationId xmlns:p14="http://schemas.microsoft.com/office/powerpoint/2010/main" val="21499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err="1">
                <a:solidFill>
                  <a:schemeClr val="tx1">
                    <a:lumMod val="75000"/>
                    <a:lumOff val="25000"/>
                  </a:schemeClr>
                </a:solidFill>
              </a:rPr>
              <a:t>Mutex</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Overview</a:t>
            </a:r>
          </a:p>
          <a:p>
            <a:pPr>
              <a:spcBef>
                <a:spcPts val="1200"/>
              </a:spcBef>
            </a:pPr>
            <a:r>
              <a:rPr lang="en-US" dirty="0">
                <a:solidFill>
                  <a:schemeClr val="tx1">
                    <a:lumMod val="75000"/>
                    <a:lumOff val="25000"/>
                  </a:schemeClr>
                </a:solidFill>
              </a:rPr>
              <a:t>Types</a:t>
            </a:r>
          </a:p>
          <a:p>
            <a:pPr lvl="1">
              <a:spcBef>
                <a:spcPts val="1200"/>
              </a:spcBef>
            </a:pPr>
            <a:r>
              <a:rPr lang="en-US" dirty="0">
                <a:solidFill>
                  <a:schemeClr val="tx1">
                    <a:lumMod val="75000"/>
                    <a:lumOff val="25000"/>
                  </a:schemeClr>
                </a:solidFill>
              </a:rPr>
              <a:t>Timed</a:t>
            </a:r>
          </a:p>
          <a:p>
            <a:pPr lvl="1">
              <a:spcBef>
                <a:spcPts val="1200"/>
              </a:spcBef>
            </a:pPr>
            <a:r>
              <a:rPr lang="en-US" dirty="0">
                <a:solidFill>
                  <a:schemeClr val="tx1">
                    <a:lumMod val="75000"/>
                    <a:lumOff val="25000"/>
                  </a:schemeClr>
                </a:solidFill>
              </a:rPr>
              <a:t>Recursive</a:t>
            </a:r>
          </a:p>
          <a:p>
            <a:pPr>
              <a:spcBef>
                <a:spcPts val="1200"/>
              </a:spcBef>
            </a:pPr>
            <a:r>
              <a:rPr lang="en-US" dirty="0">
                <a:solidFill>
                  <a:schemeClr val="tx1">
                    <a:lumMod val="75000"/>
                    <a:lumOff val="25000"/>
                  </a:schemeClr>
                </a:solidFill>
              </a:rPr>
              <a:t>Usage</a:t>
            </a:r>
          </a:p>
          <a:p>
            <a:pPr lvl="1">
              <a:spcBef>
                <a:spcPts val="1200"/>
              </a:spcBef>
            </a:pPr>
            <a:r>
              <a:rPr lang="en-US" dirty="0" err="1">
                <a:solidFill>
                  <a:schemeClr val="tx1">
                    <a:lumMod val="75000"/>
                    <a:lumOff val="25000"/>
                  </a:schemeClr>
                </a:solidFill>
              </a:rPr>
              <a:t>unique_lock</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lock_guard</a:t>
            </a:r>
            <a:endParaRPr lang="en-US" dirty="0">
              <a:solidFill>
                <a:schemeClr val="tx1">
                  <a:lumMod val="75000"/>
                  <a:lumOff val="25000"/>
                </a:schemeClr>
              </a:solidFill>
            </a:endParaRPr>
          </a:p>
          <a:p>
            <a:pPr>
              <a:spcBef>
                <a:spcPts val="1200"/>
              </a:spcBef>
            </a:pPr>
            <a:r>
              <a:rPr lang="en-US" dirty="0">
                <a:solidFill>
                  <a:schemeClr val="tx1">
                    <a:lumMod val="75000"/>
                    <a:lumOff val="25000"/>
                  </a:schemeClr>
                </a:solidFill>
              </a:rPr>
              <a:t>Call once</a:t>
            </a:r>
          </a:p>
          <a:p>
            <a:pPr lvl="1">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29792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r>
              <a:rPr lang="en-US" dirty="0"/>
              <a:t> Types</a:t>
            </a:r>
          </a:p>
        </p:txBody>
      </p:sp>
      <p:graphicFrame>
        <p:nvGraphicFramePr>
          <p:cNvPr id="4" name="Table 3"/>
          <p:cNvGraphicFramePr>
            <a:graphicFrameLocks noGrp="1"/>
          </p:cNvGraphicFramePr>
          <p:nvPr>
            <p:extLst>
              <p:ext uri="{D42A27DB-BD31-4B8C-83A1-F6EECF244321}">
                <p14:modId xmlns:p14="http://schemas.microsoft.com/office/powerpoint/2010/main" val="603125134"/>
              </p:ext>
            </p:extLst>
          </p:nvPr>
        </p:nvGraphicFramePr>
        <p:xfrm>
          <a:off x="914400" y="1564640"/>
          <a:ext cx="7315200" cy="320548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dirty="0"/>
                        <a:t>Type</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std</a:t>
                      </a:r>
                      <a:r>
                        <a:rPr lang="en-US" dirty="0"/>
                        <a:t>::</a:t>
                      </a:r>
                      <a:r>
                        <a:rPr lang="en-US" dirty="0" err="1"/>
                        <a:t>mutex</a:t>
                      </a:r>
                      <a:endParaRPr lang="en-US" dirty="0"/>
                    </a:p>
                  </a:txBody>
                  <a:tcPr/>
                </a:tc>
                <a:tc>
                  <a:txBody>
                    <a:bodyPr/>
                    <a:lstStyle/>
                    <a:p>
                      <a:r>
                        <a:rPr lang="en-US" dirty="0"/>
                        <a:t>The default </a:t>
                      </a:r>
                      <a:r>
                        <a:rPr lang="en-US" dirty="0" err="1"/>
                        <a:t>mutex</a:t>
                      </a:r>
                      <a:r>
                        <a:rPr lang="en-US" dirty="0"/>
                        <a:t> type.  Supports lock, </a:t>
                      </a:r>
                      <a:r>
                        <a:rPr lang="en-US" dirty="0" err="1"/>
                        <a:t>try_lock</a:t>
                      </a:r>
                      <a:r>
                        <a:rPr lang="en-US" dirty="0"/>
                        <a:t> and unlock.</a:t>
                      </a:r>
                    </a:p>
                  </a:txBody>
                  <a:tcPr/>
                </a:tc>
                <a:extLst>
                  <a:ext uri="{0D108BD9-81ED-4DB2-BD59-A6C34878D82A}">
                    <a16:rowId xmlns:a16="http://schemas.microsoft.com/office/drawing/2014/main" val="10001"/>
                  </a:ext>
                </a:extLst>
              </a:tr>
              <a:tr h="370840">
                <a:tc>
                  <a:txBody>
                    <a:bodyPr/>
                    <a:lstStyle/>
                    <a:p>
                      <a:r>
                        <a:rPr lang="en-US" dirty="0" err="1"/>
                        <a:t>std</a:t>
                      </a:r>
                      <a:r>
                        <a:rPr lang="en-US" dirty="0"/>
                        <a:t>::</a:t>
                      </a:r>
                      <a:r>
                        <a:rPr lang="en-US" dirty="0" err="1"/>
                        <a:t>timed_mutex</a:t>
                      </a:r>
                      <a:endParaRPr lang="en-US" dirty="0"/>
                    </a:p>
                  </a:txBody>
                  <a:tcPr/>
                </a:tc>
                <a:tc>
                  <a:txBody>
                    <a:bodyPr/>
                    <a:lstStyle/>
                    <a:p>
                      <a:r>
                        <a:rPr lang="en-US" dirty="0"/>
                        <a:t>Supports </a:t>
                      </a:r>
                      <a:r>
                        <a:rPr lang="en-US" dirty="0" err="1"/>
                        <a:t>std</a:t>
                      </a:r>
                      <a:r>
                        <a:rPr lang="en-US" dirty="0"/>
                        <a:t>::</a:t>
                      </a:r>
                      <a:r>
                        <a:rPr lang="en-US" dirty="0" err="1"/>
                        <a:t>mutex</a:t>
                      </a:r>
                      <a:r>
                        <a:rPr lang="en-US" dirty="0"/>
                        <a:t> behaviors as well as adding </a:t>
                      </a:r>
                      <a:r>
                        <a:rPr lang="en-US" dirty="0" err="1"/>
                        <a:t>try_lock</a:t>
                      </a:r>
                      <a:r>
                        <a:rPr lang="en-US" dirty="0"/>
                        <a:t>_*</a:t>
                      </a:r>
                      <a:r>
                        <a:rPr lang="en-US" baseline="0" dirty="0"/>
                        <a:t> overloads supporting timed-based behaviors.</a:t>
                      </a:r>
                      <a:endParaRPr lang="en-US" dirty="0"/>
                    </a:p>
                  </a:txBody>
                  <a:tcPr/>
                </a:tc>
                <a:extLst>
                  <a:ext uri="{0D108BD9-81ED-4DB2-BD59-A6C34878D82A}">
                    <a16:rowId xmlns:a16="http://schemas.microsoft.com/office/drawing/2014/main" val="10002"/>
                  </a:ext>
                </a:extLst>
              </a:tr>
              <a:tr h="370840">
                <a:tc>
                  <a:txBody>
                    <a:bodyPr/>
                    <a:lstStyle/>
                    <a:p>
                      <a:r>
                        <a:rPr lang="en-US" dirty="0" err="1"/>
                        <a:t>std</a:t>
                      </a:r>
                      <a:r>
                        <a:rPr lang="en-US" dirty="0"/>
                        <a:t>::</a:t>
                      </a:r>
                      <a:r>
                        <a:rPr lang="en-US" dirty="0" err="1"/>
                        <a:t>recursive_mutex</a:t>
                      </a:r>
                      <a:endParaRPr lang="en-US" dirty="0"/>
                    </a:p>
                  </a:txBody>
                  <a:tcPr/>
                </a:tc>
                <a:tc>
                  <a:txBody>
                    <a:bodyPr/>
                    <a:lstStyle/>
                    <a:p>
                      <a:r>
                        <a:rPr lang="en-US" dirty="0"/>
                        <a:t>Supports </a:t>
                      </a:r>
                      <a:r>
                        <a:rPr lang="en-US" dirty="0" err="1"/>
                        <a:t>std</a:t>
                      </a:r>
                      <a:r>
                        <a:rPr lang="en-US" dirty="0"/>
                        <a:t>::</a:t>
                      </a:r>
                      <a:r>
                        <a:rPr lang="en-US" dirty="0" err="1"/>
                        <a:t>mutex</a:t>
                      </a:r>
                      <a:r>
                        <a:rPr lang="en-US" baseline="0" dirty="0"/>
                        <a:t> behaviors as well as the ability to recursively call lock and </a:t>
                      </a:r>
                      <a:r>
                        <a:rPr lang="en-US" baseline="0" dirty="0" err="1"/>
                        <a:t>try_lock</a:t>
                      </a:r>
                      <a:r>
                        <a:rPr lang="en-US" baseline="0" dirty="0"/>
                        <a:t>.</a:t>
                      </a:r>
                      <a:endParaRPr lang="en-US" dirty="0"/>
                    </a:p>
                  </a:txBody>
                  <a:tcPr/>
                </a:tc>
                <a:extLst>
                  <a:ext uri="{0D108BD9-81ED-4DB2-BD59-A6C34878D82A}">
                    <a16:rowId xmlns:a16="http://schemas.microsoft.com/office/drawing/2014/main" val="10003"/>
                  </a:ext>
                </a:extLst>
              </a:tr>
              <a:tr h="370840">
                <a:tc>
                  <a:txBody>
                    <a:bodyPr/>
                    <a:lstStyle/>
                    <a:p>
                      <a:r>
                        <a:rPr lang="en-US" dirty="0" err="1"/>
                        <a:t>std</a:t>
                      </a:r>
                      <a:r>
                        <a:rPr lang="en-US" dirty="0"/>
                        <a:t>::</a:t>
                      </a:r>
                      <a:r>
                        <a:rPr lang="en-US" dirty="0" err="1"/>
                        <a:t>recursive_timed_mutex</a:t>
                      </a:r>
                      <a:endParaRPr lang="en-US" dirty="0"/>
                    </a:p>
                  </a:txBody>
                  <a:tcPr/>
                </a:tc>
                <a:tc>
                  <a:txBody>
                    <a:bodyPr/>
                    <a:lstStyle/>
                    <a:p>
                      <a:r>
                        <a:rPr lang="en-US" dirty="0"/>
                        <a:t>Supports both</a:t>
                      </a:r>
                      <a:r>
                        <a:rPr lang="en-US" baseline="0" dirty="0"/>
                        <a:t> </a:t>
                      </a:r>
                      <a:r>
                        <a:rPr lang="en-US" baseline="0" dirty="0" err="1"/>
                        <a:t>std</a:t>
                      </a:r>
                      <a:r>
                        <a:rPr lang="en-US" baseline="0" dirty="0"/>
                        <a:t>::</a:t>
                      </a:r>
                      <a:r>
                        <a:rPr lang="en-US" baseline="0" dirty="0" err="1"/>
                        <a:t>timed_mutex</a:t>
                      </a:r>
                      <a:r>
                        <a:rPr lang="en-US" baseline="0" dirty="0"/>
                        <a:t> and </a:t>
                      </a:r>
                      <a:r>
                        <a:rPr lang="en-US" baseline="0" dirty="0" err="1"/>
                        <a:t>std</a:t>
                      </a:r>
                      <a:r>
                        <a:rPr lang="en-US" baseline="0" dirty="0"/>
                        <a:t>::</a:t>
                      </a:r>
                      <a:r>
                        <a:rPr lang="en-US" baseline="0" dirty="0" err="1"/>
                        <a:t>recursive_mutex</a:t>
                      </a:r>
                      <a:r>
                        <a:rPr lang="en-US" baseline="0" dirty="0"/>
                        <a:t> behaviors.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644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timed_mutex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54282022"/>
              </p:ext>
            </p:extLst>
          </p:nvPr>
        </p:nvGraphicFramePr>
        <p:xfrm>
          <a:off x="914400" y="1564640"/>
          <a:ext cx="7315200" cy="16510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try_lock_for</a:t>
                      </a:r>
                      <a:endParaRPr lang="en-US" dirty="0"/>
                    </a:p>
                  </a:txBody>
                  <a:tcPr/>
                </a:tc>
                <a:tc>
                  <a:txBody>
                    <a:bodyPr/>
                    <a:lstStyle/>
                    <a:p>
                      <a:r>
                        <a:rPr lang="en-US" dirty="0"/>
                        <a:t>Attempts</a:t>
                      </a:r>
                      <a:r>
                        <a:rPr lang="en-US" baseline="0" dirty="0"/>
                        <a:t> to acquire the </a:t>
                      </a:r>
                      <a:r>
                        <a:rPr lang="en-US" baseline="0" dirty="0" err="1"/>
                        <a:t>mutex</a:t>
                      </a:r>
                      <a:r>
                        <a:rPr lang="en-US" baseline="0" dirty="0"/>
                        <a:t> lock for the specified duration of time.</a:t>
                      </a:r>
                      <a:endParaRPr lang="en-US" dirty="0"/>
                    </a:p>
                  </a:txBody>
                  <a:tcPr/>
                </a:tc>
                <a:extLst>
                  <a:ext uri="{0D108BD9-81ED-4DB2-BD59-A6C34878D82A}">
                    <a16:rowId xmlns:a16="http://schemas.microsoft.com/office/drawing/2014/main" val="10001"/>
                  </a:ext>
                </a:extLst>
              </a:tr>
              <a:tr h="370840">
                <a:tc>
                  <a:txBody>
                    <a:bodyPr/>
                    <a:lstStyle/>
                    <a:p>
                      <a:r>
                        <a:rPr lang="en-US" dirty="0" err="1"/>
                        <a:t>try_lock_until</a:t>
                      </a:r>
                      <a:endParaRPr lang="en-US" dirty="0"/>
                    </a:p>
                  </a:txBody>
                  <a:tcPr/>
                </a:tc>
                <a:tc>
                  <a:txBody>
                    <a:bodyPr/>
                    <a:lstStyle/>
                    <a:p>
                      <a:r>
                        <a:rPr lang="en-US" dirty="0"/>
                        <a:t>Attempts to acquire the </a:t>
                      </a:r>
                      <a:r>
                        <a:rPr lang="en-US" dirty="0" err="1"/>
                        <a:t>mutex</a:t>
                      </a:r>
                      <a:r>
                        <a:rPr lang="en-US" dirty="0"/>
                        <a:t> lock until the specified time.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357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1751" y="1524000"/>
            <a:ext cx="7315200" cy="443903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timed_mutex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try_lock_for_duration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shared_lock.try_lock_for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chrono</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seconds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(5)))</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"We locked the </a:t>
            </a:r>
            <a:r>
              <a:rPr lang="en-US"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shared_lock.unlock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"We could not lock the </a:t>
            </a:r>
            <a:r>
              <a:rPr lang="en-US"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err="1"/>
              <a:t>std</a:t>
            </a:r>
            <a:r>
              <a:rPr lang="en-US" dirty="0"/>
              <a:t>::</a:t>
            </a:r>
            <a:r>
              <a:rPr lang="en-US" dirty="0" err="1"/>
              <a:t>timed_mutex</a:t>
            </a:r>
            <a:r>
              <a:rPr lang="en-US" dirty="0"/>
              <a:t>::</a:t>
            </a:r>
            <a:r>
              <a:rPr lang="en-US" dirty="0" err="1"/>
              <a:t>try_lock_for</a:t>
            </a:r>
            <a:endParaRPr lang="en-US" dirty="0"/>
          </a:p>
        </p:txBody>
      </p:sp>
      <p:sp>
        <p:nvSpPr>
          <p:cNvPr id="4" name="Up Arrow 3"/>
          <p:cNvSpPr/>
          <p:nvPr/>
        </p:nvSpPr>
        <p:spPr>
          <a:xfrm rot="5400000">
            <a:off x="571500" y="1485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181100" y="2628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4267200" y="308368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a:off x="6553200" y="308368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392338" y="340776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392338" y="471903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04261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9" grpId="0" animBg="1"/>
      <p:bldP spid="9" grpId="1" animBg="1"/>
      <p:bldP spid="8" grpId="0" animBg="1"/>
      <p:bldP spid="8" grpId="1" animBg="1"/>
      <p:bldP spid="10" grpId="0" animBg="1"/>
      <p:bldP spid="10" grpId="1"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49438" y="1524000"/>
            <a:ext cx="7677150" cy="473539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timed_mutex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try_lock_for_duration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unique_lock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timed_mutex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guard(</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guard.try_lock_for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chrono</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seconds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(5)))</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"We locked the </a:t>
            </a:r>
            <a:r>
              <a:rPr lang="en-US"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"We could not lock the </a:t>
            </a:r>
            <a:r>
              <a:rPr lang="en-US"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err="1"/>
              <a:t>std</a:t>
            </a:r>
            <a:r>
              <a:rPr lang="en-US" dirty="0"/>
              <a:t>::</a:t>
            </a:r>
            <a:r>
              <a:rPr lang="en-US" dirty="0" err="1"/>
              <a:t>timed_mutex</a:t>
            </a:r>
            <a:r>
              <a:rPr lang="en-US" dirty="0"/>
              <a:t>::</a:t>
            </a:r>
            <a:r>
              <a:rPr lang="en-US" dirty="0" err="1"/>
              <a:t>try_lock_for</a:t>
            </a:r>
            <a:endParaRPr lang="en-US" dirty="0"/>
          </a:p>
        </p:txBody>
      </p:sp>
      <p:sp>
        <p:nvSpPr>
          <p:cNvPr id="4" name="Up Arrow 3"/>
          <p:cNvSpPr/>
          <p:nvPr/>
        </p:nvSpPr>
        <p:spPr>
          <a:xfrm rot="5400000">
            <a:off x="1104900" y="2628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104900" y="3238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9692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1251" y="1527079"/>
            <a:ext cx="8229600" cy="42947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timed_mutex</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shared_lock</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void</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try_lock_until_time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auto</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until_time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chrono</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err="1">
                <a:solidFill>
                  <a:srgbClr val="2B91AF"/>
                </a:solidFill>
                <a:latin typeface="Consolas" panose="020B0609020204030204" pitchFamily="49" charset="0"/>
                <a:ea typeface="Times New Roman" panose="02020603050405020304" pitchFamily="18" charset="0"/>
                <a:cs typeface="Consolas" panose="020B0609020204030204" pitchFamily="49" charset="0"/>
              </a:rPr>
              <a:t>steady_clock</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::now() +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chrono</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2B91AF"/>
                </a:solidFill>
                <a:latin typeface="Consolas" panose="020B0609020204030204" pitchFamily="49" charset="0"/>
                <a:ea typeface="Times New Roman" panose="02020603050405020304" pitchFamily="18" charset="0"/>
                <a:cs typeface="Consolas" panose="020B0609020204030204" pitchFamily="49" charset="0"/>
              </a:rPr>
              <a:t>seconds</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(5);</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if</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shared_lock.try_lock_until</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until_time</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cout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&lt;&lt; </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"We locked the </a:t>
            </a:r>
            <a:r>
              <a:rPr lang="en-US" sz="16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mutex</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&lt;&lt;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endl</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shared_lock.unlock</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else</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cout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&lt;&lt; </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"We could not lock the </a:t>
            </a:r>
            <a:r>
              <a:rPr lang="en-US" sz="1600"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mutex</a:t>
            </a:r>
            <a:r>
              <a:rPr lang="en-US" sz="1600"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&lt;&lt; </a:t>
            </a:r>
            <a:r>
              <a:rPr lang="en-US" sz="16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endl</a:t>
            </a: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600" dirty="0">
                <a:latin typeface="Consolas" panose="020B0609020204030204" pitchFamily="49" charset="0"/>
                <a:ea typeface="Calibri" panose="020F0502020204030204" pitchFamily="34" charset="0"/>
                <a:cs typeface="Consolas" panose="020B0609020204030204" pitchFamily="49" charset="0"/>
              </a:rPr>
              <a:t> </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2" name="Title 1"/>
          <p:cNvSpPr>
            <a:spLocks noGrp="1"/>
          </p:cNvSpPr>
          <p:nvPr>
            <p:ph type="title"/>
          </p:nvPr>
        </p:nvSpPr>
        <p:spPr/>
        <p:txBody>
          <a:bodyPr/>
          <a:lstStyle/>
          <a:p>
            <a:r>
              <a:rPr lang="en-US" dirty="0" err="1"/>
              <a:t>std</a:t>
            </a:r>
            <a:r>
              <a:rPr lang="en-US" dirty="0"/>
              <a:t>::</a:t>
            </a:r>
            <a:r>
              <a:rPr lang="en-US" dirty="0" err="1"/>
              <a:t>timed_mutex</a:t>
            </a:r>
            <a:r>
              <a:rPr lang="en-US" dirty="0"/>
              <a:t>::</a:t>
            </a:r>
            <a:r>
              <a:rPr lang="en-US" dirty="0" err="1"/>
              <a:t>try_lock_until</a:t>
            </a:r>
            <a:endParaRPr lang="en-US" dirty="0"/>
          </a:p>
        </p:txBody>
      </p:sp>
      <p:sp>
        <p:nvSpPr>
          <p:cNvPr id="4" name="Up Arrow 3"/>
          <p:cNvSpPr/>
          <p:nvPr/>
        </p:nvSpPr>
        <p:spPr>
          <a:xfrm rot="5400000">
            <a:off x="340851" y="142398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858938" y="252198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858938" y="275711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a:off x="5306028" y="322286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333500" y="340776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333500" y="459733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5780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9" grpId="0" animBg="1"/>
      <p:bldP spid="9" grpId="1" animBg="1"/>
      <p:bldP spid="8" grpId="0" animBg="1"/>
      <p:bldP spid="8"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5202" y="1600200"/>
            <a:ext cx="8288798" cy="4216539"/>
          </a:xfrm>
          <a:prstGeom prst="rect">
            <a:avLst/>
          </a:prstGeom>
        </p:spPr>
        <p:txBody>
          <a:bodyPr wrap="square">
            <a:spAutoFit/>
          </a:bodyPr>
          <a:lstStyle/>
          <a:p>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timed_mutex</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shared_lock</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solidFill>
                <a:srgbClr val="0000FF"/>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try_lock_until_time</a:t>
            </a:r>
            <a:r>
              <a:rPr lang="en-US" sz="1600" dirty="0">
                <a:solidFill>
                  <a:srgbClr val="000000"/>
                </a:solidFill>
                <a:highlight>
                  <a:srgbClr val="FFFFFF"/>
                </a:highlight>
                <a:latin typeface="Consolas" panose="020B0609020204030204" pitchFamily="49" charset="0"/>
              </a:rPr>
              <a:t>()</a:t>
            </a:r>
          </a:p>
          <a:p>
            <a:r>
              <a:rPr lang="en" sz="1600" dirty="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auto</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until_time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chrono</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steady_clock</a:t>
            </a:r>
            <a:r>
              <a:rPr lang="en-US" sz="1600" dirty="0">
                <a:solidFill>
                  <a:srgbClr val="000000"/>
                </a:solidFill>
                <a:highlight>
                  <a:srgbClr val="FFFFFF"/>
                </a:highlight>
                <a:latin typeface="Consolas" panose="020B0609020204030204" pitchFamily="49" charset="0"/>
              </a:rPr>
              <a:t>::now() + </a:t>
            </a:r>
            <a:r>
              <a:rPr lang="en-US" sz="1600" dirty="0" err="1">
                <a:solidFill>
                  <a:srgbClr val="000000"/>
                </a:solidFill>
                <a:highlight>
                  <a:srgbClr val="FFFFFF"/>
                </a:highlight>
                <a:latin typeface="Consolas" panose="020B0609020204030204" pitchFamily="49" charset="0"/>
              </a:rPr>
              <a:t>chrono</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seconds</a:t>
            </a:r>
            <a:r>
              <a:rPr lang="en-US" sz="1600" dirty="0">
                <a:solidFill>
                  <a:srgbClr val="000000"/>
                </a:solidFill>
                <a:highlight>
                  <a:srgbClr val="FFFFFF"/>
                </a:highlight>
                <a:latin typeface="Consolas" panose="020B0609020204030204" pitchFamily="49" charset="0"/>
              </a:rPr>
              <a:t>(5);</a:t>
            </a:r>
          </a:p>
          <a:p>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unique_lock</a:t>
            </a:r>
            <a:r>
              <a:rPr lang="en-US" sz="1600" dirty="0">
                <a:solidFill>
                  <a:srgbClr val="000000"/>
                </a:solidFill>
                <a:highlight>
                  <a:srgbClr val="FFFFFF"/>
                </a:highlight>
                <a:latin typeface="Consolas" panose="020B0609020204030204" pitchFamily="49" charset="0"/>
              </a:rPr>
              <a:t>&lt;</a:t>
            </a:r>
            <a:r>
              <a:rPr lang="en-US" sz="1600" dirty="0" err="1">
                <a:solidFill>
                  <a:srgbClr val="2B91AF"/>
                </a:solidFill>
                <a:highlight>
                  <a:srgbClr val="FFFFFF"/>
                </a:highlight>
                <a:latin typeface="Consolas" panose="020B0609020204030204" pitchFamily="49" charset="0"/>
              </a:rPr>
              <a:t>timed_mutex</a:t>
            </a:r>
            <a:r>
              <a:rPr lang="en-US" sz="1600" dirty="0">
                <a:solidFill>
                  <a:srgbClr val="000000"/>
                </a:solidFill>
                <a:highlight>
                  <a:srgbClr val="FFFFFF"/>
                </a:highlight>
                <a:latin typeface="Consolas" panose="020B0609020204030204" pitchFamily="49" charset="0"/>
              </a:rPr>
              <a:t>&gt; guard(</a:t>
            </a:r>
            <a:r>
              <a:rPr lang="en-US" sz="1600" dirty="0" err="1">
                <a:solidFill>
                  <a:srgbClr val="000000"/>
                </a:solidFill>
                <a:highlight>
                  <a:srgbClr val="FFFFFF"/>
                </a:highlight>
                <a:latin typeface="Consolas" panose="020B0609020204030204" pitchFamily="49" charset="0"/>
              </a:rPr>
              <a:t>shared_lock</a:t>
            </a:r>
            <a:r>
              <a:rPr lang="en-US" sz="1600" dirty="0">
                <a:solidFill>
                  <a:srgbClr val="000000"/>
                </a:solidFill>
                <a:highlight>
                  <a:srgbClr val="FFFFFF"/>
                </a:highlight>
                <a:latin typeface="Consolas" panose="020B0609020204030204" pitchFamily="49" charset="0"/>
              </a:rPr>
              <a:t>);</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guard.try_lock_until</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until_time</a:t>
            </a:r>
            <a:r>
              <a:rPr lang="en-US" sz="1600" dirty="0">
                <a:solidFill>
                  <a:srgbClr val="000000"/>
                </a:solidFill>
                <a:highlight>
                  <a:srgbClr val="FFFFFF"/>
                </a:highlight>
                <a:latin typeface="Consolas" panose="020B0609020204030204" pitchFamily="49" charset="0"/>
              </a:rPr>
              <a:t>))</a:t>
            </a:r>
          </a:p>
          <a:p>
            <a:r>
              <a:rPr lang="en"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A31515"/>
                </a:solidFill>
                <a:highlight>
                  <a:srgbClr val="FFFFFF"/>
                </a:highlight>
                <a:latin typeface="Consolas" panose="020B0609020204030204" pitchFamily="49" charset="0"/>
              </a:rPr>
              <a:t>"We locked the </a:t>
            </a:r>
            <a:r>
              <a:rPr lang="en-US" sz="1600" dirty="0" err="1">
                <a:solidFill>
                  <a:srgbClr val="A31515"/>
                </a:solidFill>
                <a:highlight>
                  <a:srgbClr val="FFFFFF"/>
                </a:highlight>
                <a:latin typeface="Consolas" panose="020B0609020204030204" pitchFamily="49" charset="0"/>
              </a:rPr>
              <a:t>mutex</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&lt;&lt;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r>
              <a:rPr lang="en"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else</a:t>
            </a:r>
            <a:endParaRPr lang="en-US" sz="1600" dirty="0">
              <a:solidFill>
                <a:srgbClr val="000000"/>
              </a:solidFill>
              <a:highlight>
                <a:srgbClr val="FFFFFF"/>
              </a:highlight>
              <a:latin typeface="Consolas" panose="020B0609020204030204" pitchFamily="49" charset="0"/>
            </a:endParaRPr>
          </a:p>
          <a:p>
            <a:r>
              <a:rPr lang="en"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A31515"/>
                </a:solidFill>
                <a:highlight>
                  <a:srgbClr val="FFFFFF"/>
                </a:highlight>
                <a:latin typeface="Consolas" panose="020B0609020204030204" pitchFamily="49" charset="0"/>
              </a:rPr>
              <a:t>"We could not lock the </a:t>
            </a:r>
            <a:r>
              <a:rPr lang="en-US" sz="1600" dirty="0" err="1">
                <a:solidFill>
                  <a:srgbClr val="A31515"/>
                </a:solidFill>
                <a:highlight>
                  <a:srgbClr val="FFFFFF"/>
                </a:highlight>
                <a:latin typeface="Consolas" panose="020B0609020204030204" pitchFamily="49" charset="0"/>
              </a:rPr>
              <a:t>mutex</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&lt;&lt;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r>
              <a:rPr lang="en" sz="1600" dirty="0">
                <a:solidFill>
                  <a:srgbClr val="000000"/>
                </a:solidFill>
                <a:highlight>
                  <a:srgbClr val="FFFFFF"/>
                </a:highlight>
                <a:latin typeface="Consolas" panose="020B0609020204030204" pitchFamily="49" charset="0"/>
              </a:rPr>
              <a:t>    }</a:t>
            </a:r>
          </a:p>
          <a:p>
            <a:r>
              <a:rPr lang="en" sz="1600" dirty="0">
                <a:solidFill>
                  <a:srgbClr val="000000"/>
                </a:solidFill>
                <a:highlight>
                  <a:srgbClr val="FFFFFF"/>
                </a:highlight>
                <a:latin typeface="Consolas" panose="020B0609020204030204" pitchFamily="49" charset="0"/>
              </a:rPr>
              <a:t>}</a:t>
            </a:r>
          </a:p>
          <a:p>
            <a:endParaRPr lang="en" sz="12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timed_mutex</a:t>
            </a:r>
            <a:r>
              <a:rPr lang="en-US" dirty="0"/>
              <a:t>::</a:t>
            </a:r>
            <a:r>
              <a:rPr lang="en-US" dirty="0" err="1"/>
              <a:t>try_lock_until</a:t>
            </a:r>
            <a:endParaRPr lang="en-US" dirty="0"/>
          </a:p>
        </p:txBody>
      </p:sp>
      <p:sp>
        <p:nvSpPr>
          <p:cNvPr id="9" name="Up Arrow 8"/>
          <p:cNvSpPr/>
          <p:nvPr/>
        </p:nvSpPr>
        <p:spPr>
          <a:xfrm rot="5400000">
            <a:off x="858938" y="2705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858938" y="318221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27327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recursive_mutex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8531535"/>
              </p:ext>
            </p:extLst>
          </p:nvPr>
        </p:nvGraphicFramePr>
        <p:xfrm>
          <a:off x="914400" y="1564640"/>
          <a:ext cx="7315200" cy="283972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a:t>lock</a:t>
                      </a:r>
                    </a:p>
                  </a:txBody>
                  <a:tcPr/>
                </a:tc>
                <a:tc>
                  <a:txBody>
                    <a:bodyPr/>
                    <a:lstStyle/>
                    <a:p>
                      <a:r>
                        <a:rPr lang="en-US" dirty="0"/>
                        <a:t>Acquires</a:t>
                      </a:r>
                      <a:r>
                        <a:rPr lang="en-US" baseline="0" dirty="0"/>
                        <a:t> the </a:t>
                      </a:r>
                      <a:r>
                        <a:rPr lang="en-US" baseline="0" dirty="0" err="1"/>
                        <a:t>recursive_mutex</a:t>
                      </a:r>
                      <a:r>
                        <a:rPr lang="en-US" baseline="0" dirty="0"/>
                        <a:t> lock allowing recursive calls.</a:t>
                      </a:r>
                      <a:endParaRPr lang="en-US" dirty="0"/>
                    </a:p>
                  </a:txBody>
                  <a:tcPr/>
                </a:tc>
                <a:extLst>
                  <a:ext uri="{0D108BD9-81ED-4DB2-BD59-A6C34878D82A}">
                    <a16:rowId xmlns:a16="http://schemas.microsoft.com/office/drawing/2014/main" val="10001"/>
                  </a:ext>
                </a:extLst>
              </a:tr>
              <a:tr h="370840">
                <a:tc>
                  <a:txBody>
                    <a:bodyPr/>
                    <a:lstStyle/>
                    <a:p>
                      <a:r>
                        <a:rPr lang="en-US" dirty="0" err="1"/>
                        <a:t>try_lock</a:t>
                      </a:r>
                      <a:endParaRPr lang="en-US" dirty="0"/>
                    </a:p>
                  </a:txBody>
                  <a:tcPr/>
                </a:tc>
                <a:tc>
                  <a:txBody>
                    <a:bodyPr/>
                    <a:lstStyle/>
                    <a:p>
                      <a:r>
                        <a:rPr lang="en-US" dirty="0"/>
                        <a:t>Attempts to acquire </a:t>
                      </a:r>
                      <a:r>
                        <a:rPr lang="en-US" baseline="0" dirty="0"/>
                        <a:t>the </a:t>
                      </a:r>
                      <a:r>
                        <a:rPr lang="en-US" baseline="0" dirty="0" err="1"/>
                        <a:t>recursive_mutex</a:t>
                      </a:r>
                      <a:r>
                        <a:rPr lang="en-US" baseline="0" dirty="0"/>
                        <a:t> lock allowing recursive calls.</a:t>
                      </a:r>
                      <a:endParaRPr lang="en-US" dirty="0"/>
                    </a:p>
                  </a:txBody>
                  <a:tcPr/>
                </a:tc>
                <a:extLst>
                  <a:ext uri="{0D108BD9-81ED-4DB2-BD59-A6C34878D82A}">
                    <a16:rowId xmlns:a16="http://schemas.microsoft.com/office/drawing/2014/main" val="10002"/>
                  </a:ext>
                </a:extLst>
              </a:tr>
              <a:tr h="370840">
                <a:tc>
                  <a:txBody>
                    <a:bodyPr/>
                    <a:lstStyle/>
                    <a:p>
                      <a:r>
                        <a:rPr lang="en-US" dirty="0"/>
                        <a:t>Unlock</a:t>
                      </a:r>
                    </a:p>
                  </a:txBody>
                  <a:tcPr/>
                </a:tc>
                <a:tc>
                  <a:txBody>
                    <a:bodyPr/>
                    <a:lstStyle/>
                    <a:p>
                      <a:r>
                        <a:rPr lang="en-US" dirty="0"/>
                        <a:t>Releases the acquired lock.  If the lock was acquired</a:t>
                      </a:r>
                      <a:r>
                        <a:rPr lang="en-US" baseline="0" dirty="0"/>
                        <a:t> recursively it decrements the lock count rather, releasing the lock when there are no more recursive callers.</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4274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1582341"/>
            <a:ext cx="7696200"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recursive_error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non_recursive</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nr(</a:t>
            </a:r>
            <a:r>
              <a:rPr lang="en-US" dirty="0" err="1">
                <a:solidFill>
                  <a:srgbClr val="000000"/>
                </a:solidFill>
                <a:highlight>
                  <a:srgbClr val="FFFFFF"/>
                </a:highlight>
                <a:latin typeface="Consolas" panose="020B0609020204030204" pitchFamily="49" charset="0"/>
              </a:rPr>
              <a:t>non_recursive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defer_lock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takes the lock</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nr.lock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fails because non-recursive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nr.lock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recursive_mutex</a:t>
            </a:r>
            <a:endParaRPr lang="en-US" dirty="0"/>
          </a:p>
        </p:txBody>
      </p:sp>
      <p:sp>
        <p:nvSpPr>
          <p:cNvPr id="9" name="Up Arrow 8"/>
          <p:cNvSpPr/>
          <p:nvPr/>
        </p:nvSpPr>
        <p:spPr>
          <a:xfrm rot="5400000">
            <a:off x="1181100" y="207450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181100" y="259542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a:off x="7467600" y="307025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181100" y="346120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181100" y="4229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4576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7" grpId="0" animBg="1"/>
      <p:bldP spid="7" grpId="1" animBg="1"/>
      <p:bldP spid="8" grpId="0" animBg="1"/>
      <p:bldP spid="8" grpId="1"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1582341"/>
            <a:ext cx="7696200"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recursive_another_attempt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recursive_mutex</a:t>
            </a:r>
            <a:r>
              <a:rPr lang="en-US" dirty="0">
                <a:solidFill>
                  <a:srgbClr val="000000"/>
                </a:solidFill>
                <a:highlight>
                  <a:srgbClr val="FFFFFF"/>
                </a:highlight>
                <a:latin typeface="Consolas" panose="020B0609020204030204" pitchFamily="49" charset="0"/>
              </a:rPr>
              <a:t> recursive;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unique_lock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r(recursive,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defer_lock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takes the lock</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r.lock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recursively takes the lock</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r.lock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recursive_mutex</a:t>
            </a:r>
            <a:endParaRPr lang="en-US" dirty="0"/>
          </a:p>
        </p:txBody>
      </p:sp>
      <p:sp>
        <p:nvSpPr>
          <p:cNvPr id="9" name="Up Arrow 8"/>
          <p:cNvSpPr/>
          <p:nvPr/>
        </p:nvSpPr>
        <p:spPr>
          <a:xfrm rot="5400000">
            <a:off x="1181100" y="207450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181100" y="259542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181100" y="346120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181100" y="4229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2456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8" grpId="0" animBg="1"/>
      <p:bldP spid="8" grpId="1" animBg="1"/>
      <p:bldP spid="11" grpId="0" animBg="1"/>
      <p:bldP spid="11"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3547" y="1819632"/>
            <a:ext cx="7239000" cy="280076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recursive_lock</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recursive_mutex</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lock</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attempt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2B91AF"/>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lock_guard</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recursive_mutex</a:t>
            </a:r>
            <a:r>
              <a:rPr lang="en-US" dirty="0">
                <a:solidFill>
                  <a:srgbClr val="000000"/>
                </a:solidFill>
                <a:highlight>
                  <a:srgbClr val="FFFFFF"/>
                </a:highlight>
                <a:latin typeface="Consolas" panose="020B0609020204030204" pitchFamily="49" charset="0"/>
              </a:rPr>
              <a:t>&gt; guard(</a:t>
            </a:r>
            <a:r>
              <a:rPr lang="en-US" dirty="0">
                <a:solidFill>
                  <a:srgbClr val="808080"/>
                </a:solidFill>
                <a:highlight>
                  <a:srgbClr val="FFFFFF"/>
                </a:highlight>
                <a:latin typeface="Consolas" panose="020B0609020204030204" pitchFamily="49" charset="0"/>
              </a:rPr>
              <a:t>lock</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attempt</a:t>
            </a:r>
            <a:r>
              <a:rPr lang="en-US" dirty="0">
                <a:solidFill>
                  <a:srgbClr val="000000"/>
                </a:solidFill>
                <a:highlight>
                  <a:srgbClr val="FFFFFF"/>
                </a:highlight>
                <a:latin typeface="Consolas" panose="020B0609020204030204" pitchFamily="49" charset="0"/>
              </a:rPr>
              <a:t> &lt; 10)</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recursive_lock</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lock</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attempt</a:t>
            </a:r>
            <a:r>
              <a:rPr lang="en-US" dirty="0">
                <a:solidFill>
                  <a:srgbClr val="000000"/>
                </a:solidFill>
                <a:highlight>
                  <a:srgbClr val="FFFFFF"/>
                </a:highlight>
                <a:latin typeface="Consolas" panose="020B0609020204030204" pitchFamily="49" charset="0"/>
              </a:rPr>
              <a:t> + 1);</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recursive_mutex</a:t>
            </a:r>
            <a:endParaRPr lang="en-US" dirty="0"/>
          </a:p>
        </p:txBody>
      </p:sp>
      <p:sp>
        <p:nvSpPr>
          <p:cNvPr id="9" name="Up Arrow 8"/>
          <p:cNvSpPr/>
          <p:nvPr/>
        </p:nvSpPr>
        <p:spPr>
          <a:xfrm rot="5400000">
            <a:off x="1139625" y="178110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562100" y="2324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562100" y="282290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2074762" y="337910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04526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8" grpId="0" animBg="1"/>
      <p:bldP spid="8" grpId="1" animBg="1"/>
      <p:bldP spid="11" grpId="0" animBg="1"/>
      <p:bldP spid="1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a:t>
            </a:r>
            <a:r>
              <a:rPr lang="en-US" dirty="0" err="1">
                <a:solidFill>
                  <a:schemeClr val="tx1">
                    <a:lumMod val="85000"/>
                    <a:lumOff val="15000"/>
                  </a:schemeClr>
                </a:solidFill>
              </a:rPr>
              <a:t>mutex</a:t>
            </a:r>
            <a:endParaRPr lang="en-US" dirty="0">
              <a:solidFill>
                <a:schemeClr val="tx1">
                  <a:lumMod val="85000"/>
                  <a:lumOff val="15000"/>
                </a:schemeClr>
              </a:solidFill>
            </a:endParaRP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The C++11 class that provides exclusive access to resources (data or code) at runtime.</a:t>
            </a:r>
          </a:p>
        </p:txBody>
      </p:sp>
    </p:spTree>
    <p:extLst>
      <p:ext uri="{BB962C8B-B14F-4D97-AF65-F5344CB8AC3E}">
        <p14:creationId xmlns:p14="http://schemas.microsoft.com/office/powerpoint/2010/main" val="372180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a:t>
            </a:r>
            <a:r>
              <a:rPr lang="en-US" dirty="0" err="1">
                <a:solidFill>
                  <a:schemeClr val="tx1">
                    <a:lumMod val="85000"/>
                    <a:lumOff val="15000"/>
                  </a:schemeClr>
                </a:solidFill>
              </a:rPr>
              <a:t>recursive_timed_mutex</a:t>
            </a:r>
            <a:endParaRPr lang="en-US" dirty="0">
              <a:solidFill>
                <a:schemeClr val="tx1">
                  <a:lumMod val="85000"/>
                  <a:lumOff val="15000"/>
                </a:schemeClr>
              </a:solidFill>
            </a:endParaRP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Combines the behaviors of the recursive and timed </a:t>
            </a:r>
            <a:r>
              <a:rPr lang="en-US" dirty="0" err="1">
                <a:solidFill>
                  <a:schemeClr val="tx1">
                    <a:lumMod val="75000"/>
                    <a:lumOff val="25000"/>
                  </a:schemeClr>
                </a:solidFill>
              </a:rPr>
              <a:t>mutex</a:t>
            </a:r>
            <a:r>
              <a:rPr lang="en-US" dirty="0">
                <a:solidFill>
                  <a:schemeClr val="tx1">
                    <a:lumMod val="75000"/>
                    <a:lumOff val="25000"/>
                  </a:schemeClr>
                </a:solidFill>
              </a:rPr>
              <a:t> types.</a:t>
            </a:r>
          </a:p>
        </p:txBody>
      </p:sp>
    </p:spTree>
    <p:extLst>
      <p:ext uri="{BB962C8B-B14F-4D97-AF65-F5344CB8AC3E}">
        <p14:creationId xmlns:p14="http://schemas.microsoft.com/office/powerpoint/2010/main" val="3274179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a:t>
            </a:r>
            <a:r>
              <a:rPr lang="en-US" dirty="0" err="1">
                <a:solidFill>
                  <a:schemeClr val="tx1">
                    <a:lumMod val="85000"/>
                    <a:lumOff val="15000"/>
                  </a:schemeClr>
                </a:solidFill>
              </a:rPr>
              <a:t>call_once</a:t>
            </a:r>
            <a:endParaRPr lang="en-US" dirty="0">
              <a:solidFill>
                <a:schemeClr val="tx1">
                  <a:lumMod val="85000"/>
                  <a:lumOff val="15000"/>
                </a:schemeClr>
              </a:solidFill>
            </a:endParaRP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Provides the ability to ensure that code is run exactly one time and that it completes prior to any code that follows it.</a:t>
            </a:r>
          </a:p>
        </p:txBody>
      </p:sp>
    </p:spTree>
    <p:extLst>
      <p:ext uri="{BB962C8B-B14F-4D97-AF65-F5344CB8AC3E}">
        <p14:creationId xmlns:p14="http://schemas.microsoft.com/office/powerpoint/2010/main" val="150019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1564618"/>
            <a:ext cx="5943600" cy="3354765"/>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ofstream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log(</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logfile.is_open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"logfile.txt"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9" name="Up Arrow 8"/>
          <p:cNvSpPr/>
          <p:nvPr/>
        </p:nvSpPr>
        <p:spPr>
          <a:xfrm rot="5400000">
            <a:off x="1070659" y="149304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562100" y="257149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541362" y="3127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547632" y="395459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32718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8" grpId="0" animBg="1"/>
      <p:bldP spid="8" grpId="1" animBg="1"/>
      <p:bldP spid="11" grpId="0" animBg="1"/>
      <p:bldP spid="1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440019"/>
            <a:ext cx="7025590" cy="4462760"/>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ofstream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initialization_lock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log(</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lock_guard</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guard(</a:t>
            </a:r>
            <a:r>
              <a:rPr lang="en-US" dirty="0" err="1">
                <a:solidFill>
                  <a:srgbClr val="000000"/>
                </a:solidFill>
                <a:highlight>
                  <a:srgbClr val="FFFFFF"/>
                </a:highlight>
                <a:latin typeface="Consolas" panose="020B0609020204030204" pitchFamily="49" charset="0"/>
              </a:rPr>
              <a:t>initialization_lock</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logfile.is_open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"logfile.txt"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9" name="Up Arrow 8"/>
          <p:cNvSpPr/>
          <p:nvPr/>
        </p:nvSpPr>
        <p:spPr>
          <a:xfrm rot="5400000">
            <a:off x="1007962" y="192154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541362" y="302198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5429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60462" y="1447800"/>
            <a:ext cx="6629400" cy="5016758"/>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ofstream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initialization_lock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open_logfile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lock_guard</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guard(</a:t>
            </a:r>
            <a:r>
              <a:rPr lang="en-US" dirty="0" err="1">
                <a:solidFill>
                  <a:srgbClr val="000000"/>
                </a:solidFill>
                <a:highlight>
                  <a:srgbClr val="FFFFFF"/>
                </a:highlight>
                <a:latin typeface="Consolas" panose="020B0609020204030204" pitchFamily="49" charset="0"/>
              </a:rPr>
              <a:t>initialization_lock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logfile.is_open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"logfile.txt"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log(</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open_logfile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9" name="Up Arrow 8"/>
          <p:cNvSpPr/>
          <p:nvPr/>
        </p:nvSpPr>
        <p:spPr>
          <a:xfrm rot="5400000">
            <a:off x="1485900" y="2171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2019300" y="5219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98228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1828800"/>
            <a:ext cx="7239000" cy="313932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open_logfile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logfile.is_open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lock_guard</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&gt; guard(</a:t>
            </a:r>
            <a:r>
              <a:rPr lang="en-US" dirty="0" err="1">
                <a:solidFill>
                  <a:srgbClr val="000000"/>
                </a:solidFill>
                <a:highlight>
                  <a:srgbClr val="FFFFFF"/>
                </a:highlight>
                <a:latin typeface="Consolas" panose="020B0609020204030204" pitchFamily="49" charset="0"/>
              </a:rPr>
              <a:t>initialization_lock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logfile.is_open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"logfile.txt"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9" name="Up Arrow 8"/>
          <p:cNvSpPr/>
          <p:nvPr/>
        </p:nvSpPr>
        <p:spPr>
          <a:xfrm rot="5400000">
            <a:off x="1409700" y="2324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943100" y="2857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943100" y="313176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35351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4" name="Rectangle 3"/>
          <p:cNvSpPr/>
          <p:nvPr/>
        </p:nvSpPr>
        <p:spPr>
          <a:xfrm>
            <a:off x="1371600" y="1447800"/>
            <a:ext cx="4572000" cy="1692771"/>
          </a:xfrm>
          <a:prstGeom prst="rect">
            <a:avLst/>
          </a:prstGeom>
        </p:spPr>
        <p:txBody>
          <a:bodyPr>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initialize_state</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lock;</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861358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4" name="Rectangle 3"/>
          <p:cNvSpPr/>
          <p:nvPr/>
        </p:nvSpPr>
        <p:spPr>
          <a:xfrm>
            <a:off x="1371600" y="1447800"/>
            <a:ext cx="4572000" cy="1692771"/>
          </a:xfrm>
          <a:prstGeom prst="rect">
            <a:avLst/>
          </a:prstGeom>
        </p:spPr>
        <p:txBody>
          <a:bodyPr>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initialize_state</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lock;</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done;</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3" name="Rectangle 2"/>
          <p:cNvSpPr/>
          <p:nvPr/>
        </p:nvSpPr>
        <p:spPr>
          <a:xfrm>
            <a:off x="1371600" y="2971800"/>
            <a:ext cx="74676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callback</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initialize(</a:t>
            </a:r>
            <a:r>
              <a:rPr lang="en-US" dirty="0" err="1">
                <a:solidFill>
                  <a:srgbClr val="2B91AF"/>
                </a:solidFill>
                <a:highlight>
                  <a:srgbClr val="FFFFFF"/>
                </a:highlight>
                <a:latin typeface="Consolas" panose="020B0609020204030204" pitchFamily="49" charset="0"/>
              </a:rPr>
              <a:t>initialize_state</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state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callback</a:t>
            </a:r>
            <a:r>
              <a:rPr lang="en-US" dirty="0">
                <a:solidFill>
                  <a:srgbClr val="000000"/>
                </a:solidFill>
                <a:highlight>
                  <a:srgbClr val="FFFFFF"/>
                </a:highlight>
                <a:latin typeface="Consolas" panose="020B0609020204030204" pitchFamily="49" charset="0"/>
              </a:rPr>
              <a:t> &amp;&amp;</a:t>
            </a:r>
            <a:r>
              <a:rPr lang="en-US" dirty="0" err="1">
                <a:solidFill>
                  <a:srgbClr val="808080"/>
                </a:solidFill>
                <a:highlight>
                  <a:srgbClr val="FFFFFF"/>
                </a:highlight>
                <a:latin typeface="Consolas" panose="020B0609020204030204" pitchFamily="49" charset="0"/>
              </a:rPr>
              <a:t>init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state</a:t>
            </a:r>
            <a:r>
              <a:rPr lang="en-US" dirty="0" err="1">
                <a:solidFill>
                  <a:srgbClr val="000000"/>
                </a:solidFill>
                <a:highlight>
                  <a:srgbClr val="FFFFFF"/>
                </a:highlight>
                <a:latin typeface="Consolas" panose="020B0609020204030204" pitchFamily="49" charset="0"/>
              </a:rPr>
              <a:t>.done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state</a:t>
            </a:r>
            <a:r>
              <a:rPr lang="en-US" dirty="0" err="1">
                <a:solidFill>
                  <a:srgbClr val="000000"/>
                </a:solidFill>
                <a:highlight>
                  <a:srgbClr val="FFFFFF"/>
                </a:highlight>
                <a:latin typeface="Consolas" panose="020B0609020204030204" pitchFamily="49" charset="0"/>
              </a:rPr>
              <a:t>.lock.lock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state</a:t>
            </a:r>
            <a:r>
              <a:rPr lang="en-US" dirty="0" err="1">
                <a:solidFill>
                  <a:srgbClr val="000000"/>
                </a:solidFill>
                <a:highlight>
                  <a:srgbClr val="FFFFFF"/>
                </a:highlight>
                <a:latin typeface="Consolas" panose="020B0609020204030204" pitchFamily="49" charset="0"/>
              </a:rPr>
              <a:t>.done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init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state</a:t>
            </a:r>
            <a:r>
              <a:rPr lang="en-US" dirty="0" err="1">
                <a:solidFill>
                  <a:srgbClr val="000000"/>
                </a:solidFill>
                <a:highlight>
                  <a:srgbClr val="FFFFFF"/>
                </a:highlight>
                <a:latin typeface="Consolas" panose="020B0609020204030204" pitchFamily="49" charset="0"/>
              </a:rPr>
              <a:t>.done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1333500" y="3695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2400300" y="5067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2899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1655965"/>
            <a:ext cx="6253464" cy="390876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initialize_state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init_flag</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ofstream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open_logfile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"logfile.txt"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log(</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initialize(</a:t>
            </a:r>
            <a:r>
              <a:rPr lang="en-US" dirty="0" err="1">
                <a:solidFill>
                  <a:srgbClr val="000000"/>
                </a:solidFill>
                <a:highlight>
                  <a:srgbClr val="FFFFFF"/>
                </a:highlight>
                <a:latin typeface="Consolas" panose="020B0609020204030204" pitchFamily="49" charset="0"/>
              </a:rPr>
              <a:t>init_flag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open_logfile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5" name="Up Arrow 4"/>
          <p:cNvSpPr/>
          <p:nvPr/>
        </p:nvSpPr>
        <p:spPr>
          <a:xfrm rot="5400000">
            <a:off x="1181100" y="159182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181100" y="2400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714500" y="4305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8407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1655965"/>
            <a:ext cx="6253464" cy="390876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once_flag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init_flag</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ofstream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open_logfile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"logfile.txt"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log(</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call_once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init_flag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open_logfile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logfile</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message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std</a:t>
            </a:r>
            <a:r>
              <a:rPr lang="en-US" dirty="0"/>
              <a:t>::</a:t>
            </a:r>
            <a:r>
              <a:rPr lang="en-US" dirty="0" err="1"/>
              <a:t>call_once</a:t>
            </a:r>
            <a:endParaRPr lang="en-US" dirty="0"/>
          </a:p>
        </p:txBody>
      </p:sp>
      <p:sp>
        <p:nvSpPr>
          <p:cNvPr id="5" name="Up Arrow 4"/>
          <p:cNvSpPr/>
          <p:nvPr/>
        </p:nvSpPr>
        <p:spPr>
          <a:xfrm rot="5400000">
            <a:off x="1181100" y="159182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714500" y="4305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31688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4338" y="855546"/>
            <a:ext cx="3857146"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vector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shared;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600200" y="1617546"/>
            <a:ext cx="7010400" cy="394505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use_shared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stringstream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[37627] 1 calls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calls"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sstm.str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Up Arrow 3"/>
          <p:cNvSpPr/>
          <p:nvPr/>
        </p:nvSpPr>
        <p:spPr>
          <a:xfrm rot="5400000">
            <a:off x="2095500" y="3619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095500" y="4533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110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Summary</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err="1">
                <a:solidFill>
                  <a:schemeClr val="tx1">
                    <a:lumMod val="75000"/>
                    <a:lumOff val="25000"/>
                  </a:schemeClr>
                </a:solidFill>
              </a:rPr>
              <a:t>Mutex</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Overview</a:t>
            </a:r>
          </a:p>
          <a:p>
            <a:pPr>
              <a:spcBef>
                <a:spcPts val="1200"/>
              </a:spcBef>
            </a:pPr>
            <a:r>
              <a:rPr lang="en-US" dirty="0">
                <a:solidFill>
                  <a:schemeClr val="tx1">
                    <a:lumMod val="75000"/>
                    <a:lumOff val="25000"/>
                  </a:schemeClr>
                </a:solidFill>
              </a:rPr>
              <a:t>Types</a:t>
            </a:r>
          </a:p>
          <a:p>
            <a:pPr lvl="1">
              <a:spcBef>
                <a:spcPts val="1200"/>
              </a:spcBef>
            </a:pPr>
            <a:r>
              <a:rPr lang="en-US" dirty="0">
                <a:solidFill>
                  <a:schemeClr val="tx1">
                    <a:lumMod val="75000"/>
                    <a:lumOff val="25000"/>
                  </a:schemeClr>
                </a:solidFill>
              </a:rPr>
              <a:t>Timed</a:t>
            </a:r>
          </a:p>
          <a:p>
            <a:pPr lvl="1">
              <a:spcBef>
                <a:spcPts val="1200"/>
              </a:spcBef>
            </a:pPr>
            <a:r>
              <a:rPr lang="en-US" dirty="0">
                <a:solidFill>
                  <a:schemeClr val="tx1">
                    <a:lumMod val="75000"/>
                    <a:lumOff val="25000"/>
                  </a:schemeClr>
                </a:solidFill>
              </a:rPr>
              <a:t>Recursive</a:t>
            </a:r>
          </a:p>
          <a:p>
            <a:pPr>
              <a:spcBef>
                <a:spcPts val="1200"/>
              </a:spcBef>
            </a:pPr>
            <a:r>
              <a:rPr lang="en-US" dirty="0">
                <a:solidFill>
                  <a:schemeClr val="tx1">
                    <a:lumMod val="75000"/>
                    <a:lumOff val="25000"/>
                  </a:schemeClr>
                </a:solidFill>
              </a:rPr>
              <a:t>Usage</a:t>
            </a:r>
          </a:p>
          <a:p>
            <a:pPr lvl="1">
              <a:spcBef>
                <a:spcPts val="1200"/>
              </a:spcBef>
            </a:pPr>
            <a:r>
              <a:rPr lang="en-US" dirty="0" err="1">
                <a:solidFill>
                  <a:schemeClr val="tx1">
                    <a:lumMod val="75000"/>
                    <a:lumOff val="25000"/>
                  </a:schemeClr>
                </a:solidFill>
              </a:rPr>
              <a:t>unique_lock</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lock_guard</a:t>
            </a:r>
            <a:endParaRPr lang="en-US" dirty="0">
              <a:solidFill>
                <a:schemeClr val="tx1">
                  <a:lumMod val="75000"/>
                  <a:lumOff val="25000"/>
                </a:schemeClr>
              </a:solidFill>
            </a:endParaRPr>
          </a:p>
          <a:p>
            <a:pPr>
              <a:spcBef>
                <a:spcPts val="1200"/>
              </a:spcBef>
            </a:pPr>
            <a:r>
              <a:rPr lang="en-US" dirty="0">
                <a:solidFill>
                  <a:schemeClr val="tx1">
                    <a:lumMod val="75000"/>
                    <a:lumOff val="25000"/>
                  </a:schemeClr>
                </a:solidFill>
              </a:rPr>
              <a:t>Call once</a:t>
            </a:r>
          </a:p>
          <a:p>
            <a:pPr lvl="1">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339356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END</a:t>
            </a:r>
          </a:p>
        </p:txBody>
      </p:sp>
    </p:spTree>
    <p:extLst>
      <p:ext uri="{BB962C8B-B14F-4D97-AF65-F5344CB8AC3E}">
        <p14:creationId xmlns:p14="http://schemas.microsoft.com/office/powerpoint/2010/main" val="243376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990600"/>
            <a:ext cx="3477234"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828800" y="1676400"/>
            <a:ext cx="7086600" cy="424141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stringstream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[37627] 1 calls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calls"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sstm.str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shared_mutex.unlock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Up Arrow 3"/>
          <p:cNvSpPr/>
          <p:nvPr/>
        </p:nvSpPr>
        <p:spPr>
          <a:xfrm rot="5400000">
            <a:off x="1333500" y="91824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790700" y="3924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790700" y="4533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790700" y="5143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p:cNvSpPr/>
          <p:nvPr/>
        </p:nvSpPr>
        <p:spPr>
          <a:xfrm>
            <a:off x="1828800" y="685800"/>
            <a:ext cx="3857146"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vector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shared;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047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676872"/>
            <a:ext cx="7086600" cy="335232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stringstream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[37627] 1 calls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calls"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lock(</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sstm.str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1866900" y="4000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05442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mutex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1372770"/>
              </p:ext>
            </p:extLst>
          </p:nvPr>
        </p:nvGraphicFramePr>
        <p:xfrm>
          <a:off x="914400" y="2438400"/>
          <a:ext cx="7315200" cy="22961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a:t>lock()</a:t>
                      </a:r>
                    </a:p>
                  </a:txBody>
                  <a:tcPr/>
                </a:tc>
                <a:tc>
                  <a:txBody>
                    <a:bodyPr/>
                    <a:lstStyle/>
                    <a:p>
                      <a:r>
                        <a:rPr lang="en-US" dirty="0"/>
                        <a:t>Takes</a:t>
                      </a:r>
                      <a:r>
                        <a:rPr lang="en-US" baseline="0" dirty="0"/>
                        <a:t> hold of the </a:t>
                      </a:r>
                      <a:r>
                        <a:rPr lang="en-US" baseline="0" dirty="0" err="1"/>
                        <a:t>mutex</a:t>
                      </a:r>
                      <a:r>
                        <a:rPr lang="en-US" baseline="0" dirty="0"/>
                        <a:t> lock, returning when the lock is held.</a:t>
                      </a:r>
                      <a:endParaRPr lang="en-US" dirty="0"/>
                    </a:p>
                  </a:txBody>
                  <a:tcPr/>
                </a:tc>
                <a:extLst>
                  <a:ext uri="{0D108BD9-81ED-4DB2-BD59-A6C34878D82A}">
                    <a16:rowId xmlns:a16="http://schemas.microsoft.com/office/drawing/2014/main" val="10001"/>
                  </a:ext>
                </a:extLst>
              </a:tr>
              <a:tr h="370840">
                <a:tc>
                  <a:txBody>
                    <a:bodyPr/>
                    <a:lstStyle/>
                    <a:p>
                      <a:r>
                        <a:rPr lang="en-US" dirty="0" err="1"/>
                        <a:t>try_lock</a:t>
                      </a:r>
                      <a:r>
                        <a:rPr lang="en-US" dirty="0"/>
                        <a:t>()</a:t>
                      </a:r>
                    </a:p>
                  </a:txBody>
                  <a:tcPr/>
                </a:tc>
                <a:tc>
                  <a:txBody>
                    <a:bodyPr/>
                    <a:lstStyle/>
                    <a:p>
                      <a:r>
                        <a:rPr lang="en-US" dirty="0"/>
                        <a:t>Attempts to take hold of the </a:t>
                      </a:r>
                      <a:r>
                        <a:rPr lang="en-US" dirty="0" err="1"/>
                        <a:t>mutex</a:t>
                      </a:r>
                      <a:r>
                        <a:rPr lang="en-US" dirty="0"/>
                        <a:t> lock, returning true</a:t>
                      </a:r>
                      <a:r>
                        <a:rPr lang="en-US" baseline="0" dirty="0"/>
                        <a:t> if the lock is taken or false otherwise.</a:t>
                      </a:r>
                      <a:endParaRPr lang="en-US" dirty="0"/>
                    </a:p>
                  </a:txBody>
                  <a:tcPr/>
                </a:tc>
                <a:extLst>
                  <a:ext uri="{0D108BD9-81ED-4DB2-BD59-A6C34878D82A}">
                    <a16:rowId xmlns:a16="http://schemas.microsoft.com/office/drawing/2014/main" val="10002"/>
                  </a:ext>
                </a:extLst>
              </a:tr>
              <a:tr h="370840">
                <a:tc>
                  <a:txBody>
                    <a:bodyPr/>
                    <a:lstStyle/>
                    <a:p>
                      <a:r>
                        <a:rPr lang="en-US" dirty="0"/>
                        <a:t>unlock()</a:t>
                      </a:r>
                    </a:p>
                  </a:txBody>
                  <a:tcPr/>
                </a:tc>
                <a:tc>
                  <a:txBody>
                    <a:bodyPr/>
                    <a:lstStyle/>
                    <a:p>
                      <a:r>
                        <a:rPr lang="en-US" dirty="0"/>
                        <a:t>Releases the held </a:t>
                      </a:r>
                      <a:r>
                        <a:rPr lang="en-US" dirty="0" err="1"/>
                        <a:t>mutex</a:t>
                      </a:r>
                      <a:r>
                        <a:rPr lang="en-US" dirty="0"/>
                        <a:t> lock.</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3526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ChangeArrowheads="1"/>
          </p:cNvSpPr>
          <p:nvPr/>
        </p:nvSpPr>
        <p:spPr bwMode="auto">
          <a:xfrm>
            <a:off x="1524000" y="2180034"/>
            <a:ext cx="6488956"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write_to_console</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::cout &lt;&lt;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output_mutex.unlock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2" name="Title 1"/>
          <p:cNvSpPr>
            <a:spLocks noGrp="1"/>
          </p:cNvSpPr>
          <p:nvPr>
            <p:ph type="title"/>
          </p:nvPr>
        </p:nvSpPr>
        <p:spPr/>
        <p:txBody>
          <a:bodyPr/>
          <a:lstStyle/>
          <a:p>
            <a:r>
              <a:rPr lang="en-US" dirty="0" err="1"/>
              <a:t>std</a:t>
            </a:r>
            <a:r>
              <a:rPr lang="en-US" dirty="0"/>
              <a:t>::</a:t>
            </a:r>
            <a:r>
              <a:rPr lang="en-US" dirty="0" err="1"/>
              <a:t>mutex</a:t>
            </a:r>
            <a:r>
              <a:rPr lang="en-US" dirty="0"/>
              <a:t>::lock</a:t>
            </a:r>
          </a:p>
        </p:txBody>
      </p:sp>
      <p:sp>
        <p:nvSpPr>
          <p:cNvPr id="9" name="Up Arrow 8"/>
          <p:cNvSpPr/>
          <p:nvPr/>
        </p:nvSpPr>
        <p:spPr>
          <a:xfrm rot="5400000">
            <a:off x="1485900" y="332007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485900" y="456051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17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ChangeArrowheads="1"/>
          </p:cNvSpPr>
          <p:nvPr/>
        </p:nvSpPr>
        <p:spPr bwMode="auto">
          <a:xfrm>
            <a:off x="1524000" y="2174081"/>
            <a:ext cx="648895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write_to_console</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eaLnBrk="0" fontAlgn="base" hangingPunct="0">
              <a:spcBef>
                <a:spcPct val="0"/>
              </a:spcBef>
              <a:spcAft>
                <a:spcPct val="0"/>
              </a:spcAft>
            </a:pPr>
            <a:endParaRPr lang="en-US" alt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alt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output_mutex.lock</a:t>
            </a:r>
            <a:r>
              <a:rPr lang="en-US" alt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::cout &lt;&lt; </a:t>
            </a:r>
            <a:r>
              <a:rPr kumimoji="0" lang="en-US" altLang="en-US" sz="20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::endl;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output_mutex.unlock</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2" name="Title 1"/>
          <p:cNvSpPr>
            <a:spLocks noGrp="1"/>
          </p:cNvSpPr>
          <p:nvPr>
            <p:ph type="title"/>
          </p:nvPr>
        </p:nvSpPr>
        <p:spPr/>
        <p:txBody>
          <a:bodyPr/>
          <a:lstStyle/>
          <a:p>
            <a:r>
              <a:rPr lang="en-US" dirty="0" err="1"/>
              <a:t>std</a:t>
            </a:r>
            <a:r>
              <a:rPr lang="en-US" dirty="0"/>
              <a:t>::</a:t>
            </a:r>
            <a:r>
              <a:rPr lang="en-US" dirty="0" err="1"/>
              <a:t>mutex</a:t>
            </a:r>
            <a:r>
              <a:rPr lang="en-US" dirty="0"/>
              <a:t>::lock</a:t>
            </a:r>
          </a:p>
        </p:txBody>
      </p:sp>
      <p:sp>
        <p:nvSpPr>
          <p:cNvPr id="9" name="Up Arrow 8"/>
          <p:cNvSpPr/>
          <p:nvPr/>
        </p:nvSpPr>
        <p:spPr>
          <a:xfrm rot="5400000">
            <a:off x="1485900" y="332692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485900" y="390644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390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14600</TotalTime>
  <Words>5024</Words>
  <Application>Microsoft Office PowerPoint</Application>
  <PresentationFormat>On-screen Show (4:3)</PresentationFormat>
  <Paragraphs>684</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Consolas</vt:lpstr>
      <vt:lpstr>Times New Roman</vt:lpstr>
      <vt:lpstr>Office Theme</vt:lpstr>
      <vt:lpstr>Concurrent Programming Overview</vt:lpstr>
      <vt:lpstr>Overview</vt:lpstr>
      <vt:lpstr>std::mutex</vt:lpstr>
      <vt:lpstr>PowerPoint Presentation</vt:lpstr>
      <vt:lpstr>PowerPoint Presentation</vt:lpstr>
      <vt:lpstr>PowerPoint Presentation</vt:lpstr>
      <vt:lpstr>std::mutex</vt:lpstr>
      <vt:lpstr>std::mutex::lock</vt:lpstr>
      <vt:lpstr>std::mutex::lock</vt:lpstr>
      <vt:lpstr>std::mutex::try_lock</vt:lpstr>
      <vt:lpstr>std::mutex::unlock</vt:lpstr>
      <vt:lpstr>Using RAII To Call Unlock</vt:lpstr>
      <vt:lpstr>Mutex RAII Types</vt:lpstr>
      <vt:lpstr>std::lock_guard</vt:lpstr>
      <vt:lpstr>std::lock_guard</vt:lpstr>
      <vt:lpstr>std::unique_lock</vt:lpstr>
      <vt:lpstr>std::unique_lock</vt:lpstr>
      <vt:lpstr>std::unique_lock</vt:lpstr>
      <vt:lpstr>std::unique_lock</vt:lpstr>
      <vt:lpstr>Mutex Types</vt:lpstr>
      <vt:lpstr>std::timed_mutex</vt:lpstr>
      <vt:lpstr>std::timed_mutex::try_lock_for</vt:lpstr>
      <vt:lpstr>std::timed_mutex::try_lock_for</vt:lpstr>
      <vt:lpstr>std::timed_mutex::try_lock_until</vt:lpstr>
      <vt:lpstr>std::timed_mutex::try_lock_until</vt:lpstr>
      <vt:lpstr>std::recursive_mutex</vt:lpstr>
      <vt:lpstr>std::recursive_mutex</vt:lpstr>
      <vt:lpstr>std::recursive_mutex</vt:lpstr>
      <vt:lpstr>std::recursive_mutex</vt:lpstr>
      <vt:lpstr>std::recursive_timed_mutex</vt:lpstr>
      <vt:lpstr>std::call_once</vt:lpstr>
      <vt:lpstr>std::call_once</vt:lpstr>
      <vt:lpstr>std::call_once</vt:lpstr>
      <vt:lpstr>std::call_once</vt:lpstr>
      <vt:lpstr>std::call_once</vt:lpstr>
      <vt:lpstr>std::call_once</vt:lpstr>
      <vt:lpstr>std::call_once</vt:lpstr>
      <vt:lpstr>std::call_once</vt:lpstr>
      <vt:lpstr>std::call_once</vt:lpstr>
      <vt:lpstr>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275</cp:revision>
  <dcterms:created xsi:type="dcterms:W3CDTF">2013-11-20T18:16:21Z</dcterms:created>
  <dcterms:modified xsi:type="dcterms:W3CDTF">2016-04-28T14:41:21Z</dcterms:modified>
</cp:coreProperties>
</file>