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93" r:id="rId3"/>
    <p:sldId id="426" r:id="rId4"/>
    <p:sldId id="437" r:id="rId5"/>
    <p:sldId id="439" r:id="rId6"/>
    <p:sldId id="440" r:id="rId7"/>
    <p:sldId id="441" r:id="rId8"/>
    <p:sldId id="443" r:id="rId9"/>
    <p:sldId id="446" r:id="rId10"/>
    <p:sldId id="447" r:id="rId11"/>
    <p:sldId id="448" r:id="rId12"/>
    <p:sldId id="449" r:id="rId13"/>
    <p:sldId id="450" r:id="rId14"/>
    <p:sldId id="427" r:id="rId15"/>
    <p:sldId id="428" r:id="rId16"/>
    <p:sldId id="430" r:id="rId17"/>
    <p:sldId id="431" r:id="rId18"/>
    <p:sldId id="433" r:id="rId19"/>
    <p:sldId id="434" r:id="rId20"/>
    <p:sldId id="432" r:id="rId21"/>
    <p:sldId id="435" r:id="rId22"/>
    <p:sldId id="436" r:id="rId23"/>
    <p:sldId id="425" r:id="rId24"/>
    <p:sldId id="452" r:id="rId25"/>
    <p:sldId id="454" r:id="rId26"/>
    <p:sldId id="455" r:id="rId27"/>
    <p:sldId id="456" r:id="rId28"/>
    <p:sldId id="458" r:id="rId29"/>
    <p:sldId id="459" r:id="rId30"/>
    <p:sldId id="462" r:id="rId31"/>
    <p:sldId id="461" r:id="rId32"/>
    <p:sldId id="463" r:id="rId33"/>
    <p:sldId id="464" r:id="rId34"/>
    <p:sldId id="465" r:id="rId35"/>
    <p:sldId id="466" r:id="rId36"/>
    <p:sldId id="46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84" autoAdjust="0"/>
    <p:restoredTop sz="74453" autoAdjust="0"/>
  </p:normalViewPr>
  <p:slideViewPr>
    <p:cSldViewPr>
      <p:cViewPr varScale="1">
        <p:scale>
          <a:sx n="81" d="100"/>
          <a:sy n="81" d="100"/>
        </p:scale>
        <p:origin x="2634" y="96"/>
      </p:cViewPr>
      <p:guideLst>
        <p:guide orient="horz" pos="22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4/30/2016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Welcome back to the Multi-threaded overview course.  In this module we are going to take a deeper look at condition variables.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To use our predicate we’ll modify the code by adding a global Boolean named </a:t>
            </a:r>
            <a:r>
              <a:rPr lang="en-US" baseline="0" dirty="0" err="1"/>
              <a:t>ping_sent</a:t>
            </a:r>
            <a:r>
              <a:rPr lang="en-US" baseline="0" dirty="0"/>
              <a:t>.  I’m not advocating the usage of a global variable in your code, this example uses one for brevity.</a:t>
            </a:r>
          </a:p>
          <a:p>
            <a:r>
              <a:rPr lang="en-US" baseline="0" dirty="0"/>
              <a:t>** And then before calling </a:t>
            </a:r>
            <a:r>
              <a:rPr lang="en-US" baseline="0" dirty="0" err="1"/>
              <a:t>notify_one</a:t>
            </a:r>
            <a:r>
              <a:rPr lang="en-US" baseline="0" dirty="0"/>
              <a:t> we set the </a:t>
            </a:r>
            <a:r>
              <a:rPr lang="en-US" baseline="0" dirty="0" err="1"/>
              <a:t>ping_sent</a:t>
            </a:r>
            <a:r>
              <a:rPr lang="en-US" baseline="0" dirty="0"/>
              <a:t> Boolean to true indicating that we have set the value.</a:t>
            </a:r>
          </a:p>
          <a:p>
            <a:r>
              <a:rPr lang="en-US" baseline="0" dirty="0"/>
              <a:t>** Then call </a:t>
            </a:r>
            <a:r>
              <a:rPr lang="en-US" baseline="0" dirty="0" err="1"/>
              <a:t>notify_one</a:t>
            </a:r>
            <a:endParaRPr lang="en-US" baseline="0" dirty="0"/>
          </a:p>
          <a:p>
            <a:r>
              <a:rPr lang="en-US" baseline="0" dirty="0"/>
              <a:t>** And now our call to wait evaluates the predicate checking to see if </a:t>
            </a:r>
            <a:r>
              <a:rPr lang="en-US" baseline="0" dirty="0" err="1"/>
              <a:t>ping_sent</a:t>
            </a:r>
            <a:r>
              <a:rPr lang="en-US" baseline="0" dirty="0"/>
              <a:t> has been set.  Since it has, wait returns.  But if it hadn’t, wait would have started waiting again.</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3466020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as we just learned, that evaluates to something like this.  While the ping has not been sent, wait on the lock.</a:t>
            </a:r>
          </a:p>
          <a:p>
            <a:endParaRPr lang="en-US" baseline="0" dirty="0"/>
          </a:p>
          <a:p>
            <a:r>
              <a:rPr lang="en-US" baseline="0" dirty="0"/>
              <a:t>And this is closer – but we still have that same race condition!</a:t>
            </a:r>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1174551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We’ll fix the last race condition by adding locking to the </a:t>
            </a:r>
            <a:r>
              <a:rPr lang="en-US" baseline="0" dirty="0" err="1"/>
              <a:t>pinger</a:t>
            </a:r>
            <a:r>
              <a:rPr lang="en-US" baseline="0" dirty="0"/>
              <a:t> function as well.  We will take hold of the </a:t>
            </a:r>
            <a:r>
              <a:rPr lang="en-US" baseline="0" dirty="0" err="1"/>
              <a:t>ping_mutex</a:t>
            </a:r>
            <a:r>
              <a:rPr lang="en-US" baseline="0" dirty="0"/>
              <a:t> lock using </a:t>
            </a:r>
            <a:r>
              <a:rPr lang="en-US" baseline="0" dirty="0" err="1"/>
              <a:t>unique_lock</a:t>
            </a:r>
            <a:r>
              <a:rPr lang="en-US" baseline="0" dirty="0"/>
              <a:t> instance.</a:t>
            </a:r>
          </a:p>
          <a:p>
            <a:r>
              <a:rPr lang="en-US" baseline="0" dirty="0"/>
              <a:t>** Now when the thread is created we can be sure that it won’t be able to call the wait function until we are ready.</a:t>
            </a:r>
          </a:p>
          <a:p>
            <a:r>
              <a:rPr lang="en-US" baseline="0" dirty="0"/>
              <a:t>** Next, while still locked, we set he </a:t>
            </a:r>
            <a:r>
              <a:rPr lang="en-US" baseline="0" dirty="0" err="1"/>
              <a:t>ping_sent</a:t>
            </a:r>
            <a:r>
              <a:rPr lang="en-US" baseline="0" dirty="0"/>
              <a:t> variable to true.</a:t>
            </a:r>
          </a:p>
          <a:p>
            <a:r>
              <a:rPr lang="en-US" baseline="0" dirty="0"/>
              <a:t>** Now that we have updated our shared state we can unlock the </a:t>
            </a:r>
            <a:r>
              <a:rPr lang="en-US" baseline="0" dirty="0" err="1"/>
              <a:t>mutex</a:t>
            </a:r>
            <a:endParaRPr lang="en-US" baseline="0" dirty="0"/>
          </a:p>
          <a:p>
            <a:r>
              <a:rPr lang="en-US" baseline="0" dirty="0"/>
              <a:t>** And then call </a:t>
            </a:r>
            <a:r>
              <a:rPr lang="en-US" baseline="0" dirty="0" err="1"/>
              <a:t>notify_one</a:t>
            </a:r>
            <a:r>
              <a:rPr lang="en-US" baseline="0" dirty="0"/>
              <a:t>.</a:t>
            </a:r>
          </a:p>
          <a:p>
            <a:endParaRPr lang="en-US" baseline="0" dirty="0"/>
          </a:p>
          <a:p>
            <a:r>
              <a:rPr lang="en-US" baseline="0" dirty="0"/>
              <a:t>Now we can be assured that the interaction will work as expected.  If between calling unlock and </a:t>
            </a:r>
            <a:r>
              <a:rPr lang="en-US" baseline="0" dirty="0" err="1"/>
              <a:t>notify_one</a:t>
            </a:r>
            <a:r>
              <a:rPr lang="en-US" baseline="0" dirty="0"/>
              <a:t>, the </a:t>
            </a:r>
            <a:r>
              <a:rPr lang="en-US" baseline="0" dirty="0" err="1"/>
              <a:t>start_after_ping</a:t>
            </a:r>
            <a:r>
              <a:rPr lang="en-US" baseline="0" dirty="0"/>
              <a:t> function were able to call wait, then the </a:t>
            </a:r>
            <a:r>
              <a:rPr lang="en-US" baseline="0" dirty="0" err="1"/>
              <a:t>notify_one</a:t>
            </a:r>
            <a:r>
              <a:rPr lang="en-US" baseline="0" dirty="0"/>
              <a:t> function will cause wake to return.  However if the </a:t>
            </a:r>
            <a:r>
              <a:rPr lang="en-US" baseline="0" dirty="0" err="1"/>
              <a:t>start_after_ping</a:t>
            </a:r>
            <a:r>
              <a:rPr lang="en-US" baseline="0" dirty="0"/>
              <a:t> function does not call wait until after </a:t>
            </a:r>
            <a:r>
              <a:rPr lang="en-US" baseline="0" dirty="0" err="1"/>
              <a:t>notify_one</a:t>
            </a:r>
            <a:r>
              <a:rPr lang="en-US" baseline="0" dirty="0"/>
              <a:t> is called, the start of </a:t>
            </a:r>
            <a:r>
              <a:rPr lang="en-US" baseline="0" dirty="0" err="1"/>
              <a:t>ping_sent</a:t>
            </a:r>
            <a:r>
              <a:rPr lang="en-US" baseline="0" dirty="0"/>
              <a:t> will be used to ensure that the wait function returns.  In either case the right thing will happen.</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3574583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that we’ve seen a basic example of using conditional variables, let’s look at a more practical example that adds some real value to a program.  Specifically we’ll look at a scenario where using a blocking queue will be helpful and see how condition</a:t>
            </a:r>
            <a:r>
              <a:rPr lang="en-US" sz="1200" kern="1200" baseline="0" dirty="0">
                <a:solidFill>
                  <a:schemeClr val="tx1"/>
                </a:solidFill>
                <a:effectLst/>
                <a:latin typeface="+mn-lt"/>
                <a:ea typeface="+mn-ea"/>
                <a:cs typeface="+mn-cs"/>
              </a:rPr>
              <a:t> variables can make this easy to implement.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4224945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assume we have a process that reads data from a network connection and the processes it.  This application does this over and over again – reading and processing.  </a:t>
            </a:r>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1075681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might look something like this.</a:t>
            </a:r>
          </a:p>
          <a:p>
            <a:r>
              <a:rPr lang="en-US" dirty="0"/>
              <a:t>While we aren’t done,</a:t>
            </a:r>
            <a:r>
              <a:rPr lang="en-US" baseline="0" dirty="0"/>
              <a:t> read data from the network and then process the data.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is a pretty simple pattern but it makes an important assumption: that the reading and processing can keep up with each other.</a:t>
            </a:r>
            <a:endParaRPr lang="en-US"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858218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visualize that example code.</a:t>
            </a:r>
          </a:p>
          <a:p>
            <a:r>
              <a:rPr lang="en-US" dirty="0"/>
              <a:t>** At some point a packet</a:t>
            </a:r>
            <a:r>
              <a:rPr lang="en-US" baseline="0" dirty="0"/>
              <a:t> of data arrives.</a:t>
            </a:r>
          </a:p>
          <a:p>
            <a:r>
              <a:rPr lang="en-US" baseline="0" dirty="0"/>
              <a:t>** The reading thread notices the packet and sends it for processing.</a:t>
            </a:r>
          </a:p>
          <a:p>
            <a:r>
              <a:rPr lang="en-US" baseline="0" dirty="0"/>
              <a:t>** And then processing completes.</a:t>
            </a:r>
          </a:p>
          <a:p>
            <a:r>
              <a:rPr lang="en-US" baseline="0" dirty="0"/>
              <a:t>** Now another piece of data arrives</a:t>
            </a:r>
          </a:p>
          <a:p>
            <a:r>
              <a:rPr lang="en-US" baseline="0" dirty="0"/>
              <a:t>** And we begin processing</a:t>
            </a:r>
          </a:p>
          <a:p>
            <a:r>
              <a:rPr lang="en-US" baseline="0" dirty="0"/>
              <a:t>** But then another piece arrives</a:t>
            </a:r>
          </a:p>
          <a:p>
            <a:r>
              <a:rPr lang="en-US" baseline="0" dirty="0"/>
              <a:t>** And another</a:t>
            </a:r>
          </a:p>
          <a:p>
            <a:r>
              <a:rPr lang="en-US" baseline="0" dirty="0"/>
              <a:t>** And before you know it – you have data coming in faster than you are able to process it.  The best case scenario is that things slow down and we catch up.  But if not, the network layer might start dropping packets or our processing will get so far behind that it will no longer be an acceptable solution.</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167960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address the problem of the network layer dropping data.</a:t>
            </a:r>
            <a:r>
              <a:rPr lang="en-US" baseline="0" dirty="0"/>
              <a:t>  Obviously we can’t have the reading and processing be on the same thread – that is how we got backed up to begin with.  So we need some way for the data we read to get over the processing thread.  Since we probably want to process the data in the order is received, let’s put it into a queue shared by both the reading and processing threads.</a:t>
            </a:r>
          </a:p>
          <a:p>
            <a:r>
              <a:rPr lang="en-US" baseline="0" dirty="0"/>
              <a:t>** Now when a packet comes in on the network</a:t>
            </a:r>
          </a:p>
          <a:p>
            <a:r>
              <a:rPr lang="en-US" baseline="0" dirty="0"/>
              <a:t>** Even if they are coming quickly</a:t>
            </a:r>
          </a:p>
          <a:p>
            <a:r>
              <a:rPr lang="en-US" baseline="0" dirty="0"/>
              <a:t>** They can be read into the shared buffer</a:t>
            </a:r>
          </a:p>
          <a:p>
            <a:r>
              <a:rPr lang="en-US" baseline="0" dirty="0"/>
              <a:t>** Over and over</a:t>
            </a:r>
          </a:p>
          <a:p>
            <a:r>
              <a:rPr lang="en-US" baseline="0" dirty="0"/>
              <a:t>** until the processing thread</a:t>
            </a:r>
          </a:p>
          <a:p>
            <a:r>
              <a:rPr lang="en-US" baseline="0" dirty="0"/>
              <a:t>** is ready</a:t>
            </a:r>
          </a:p>
          <a:p>
            <a:r>
              <a:rPr lang="en-US" baseline="0" dirty="0"/>
              <a:t>** And then the processing thread can remove it from the shared buffer and process it.</a:t>
            </a:r>
          </a:p>
          <a:p>
            <a:r>
              <a:rPr lang="en-US" baseline="0" dirty="0"/>
              <a:t>We haven’t fixed every problem, but at least now we don’t need to worry about our network buffer, which are generally relatively small, filling up before processing completes.  But we still might have a problem if the data is being read into the shared buffer faster than it can be processed.  Sure, we aren’t losing packets but we might be processing them so slowly that they might as well be lost.</a:t>
            </a:r>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351520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this look like in code?  Well – probably</a:t>
            </a:r>
            <a:r>
              <a:rPr lang="en-US" baseline="0" dirty="0"/>
              <a:t> something like this.</a:t>
            </a:r>
          </a:p>
          <a:p>
            <a:r>
              <a:rPr lang="en-US" baseline="0" dirty="0"/>
              <a:t>** We have our shared buffer which is a queue of our packet type</a:t>
            </a:r>
          </a:p>
          <a:p>
            <a:r>
              <a:rPr lang="en-US" baseline="0" dirty="0"/>
              <a:t>** And we have a </a:t>
            </a:r>
            <a:r>
              <a:rPr lang="en-US" baseline="0" dirty="0" err="1"/>
              <a:t>mutex</a:t>
            </a:r>
            <a:r>
              <a:rPr lang="en-US" baseline="0" dirty="0"/>
              <a:t>.  Since we’re accessing the buffer from multiple threads we need to synchronize the access concurrency bugs.</a:t>
            </a:r>
          </a:p>
          <a:p>
            <a:r>
              <a:rPr lang="en-US" baseline="0" dirty="0"/>
              <a:t>** The read function then reads the data from the network</a:t>
            </a:r>
          </a:p>
          <a:p>
            <a:r>
              <a:rPr lang="en-US" baseline="0" dirty="0"/>
              <a:t>** Takes the </a:t>
            </a:r>
            <a:r>
              <a:rPr lang="en-US" baseline="0" dirty="0" err="1"/>
              <a:t>sared</a:t>
            </a:r>
            <a:r>
              <a:rPr lang="en-US" baseline="0" dirty="0"/>
              <a:t> buffer </a:t>
            </a:r>
            <a:r>
              <a:rPr lang="en-US" baseline="0" dirty="0" err="1"/>
              <a:t>mutex</a:t>
            </a:r>
            <a:r>
              <a:rPr lang="en-US" baseline="0" dirty="0"/>
              <a:t> lock to ensure that the processing threads aren’t modifying the queue at the same time</a:t>
            </a:r>
          </a:p>
          <a:p>
            <a:r>
              <a:rPr lang="en-US" baseline="0" dirty="0"/>
              <a:t>** and then the data is added to the shared queue.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38800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processing code is pretty straight forward as well.</a:t>
            </a:r>
          </a:p>
          <a:p>
            <a:r>
              <a:rPr lang="en-US" baseline="0" dirty="0"/>
              <a:t>** Since we are using a queue shared by multiple threads we start by locking our </a:t>
            </a:r>
            <a:r>
              <a:rPr lang="en-US" baseline="0" dirty="0" err="1"/>
              <a:t>mutex</a:t>
            </a:r>
            <a:r>
              <a:rPr lang="en-US" baseline="0" dirty="0"/>
              <a:t>.  Notice that this time we used a unique lock instead of a </a:t>
            </a:r>
            <a:r>
              <a:rPr lang="en-US" baseline="0" dirty="0" err="1"/>
              <a:t>lock_guard</a:t>
            </a:r>
            <a:r>
              <a:rPr lang="en-US" baseline="0" dirty="0"/>
              <a:t>.  We’ll see why in a moment.</a:t>
            </a:r>
          </a:p>
          <a:p>
            <a:r>
              <a:rPr lang="en-US" baseline="0" dirty="0"/>
              <a:t>** Next, if the queue is not empty, we remove the front packet</a:t>
            </a:r>
          </a:p>
          <a:p>
            <a:r>
              <a:rPr lang="en-US" baseline="0" dirty="0"/>
              <a:t>** And since we are now done with the queue, we unlock the </a:t>
            </a:r>
            <a:r>
              <a:rPr lang="en-US" baseline="0" dirty="0" err="1"/>
              <a:t>mutex</a:t>
            </a:r>
            <a:r>
              <a:rPr lang="en-US" baseline="0" dirty="0"/>
              <a:t> and process the data.</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338786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We’ll start by looking at condition variables and get a quick feel for the types of problems they can help solve.  We will look at the </a:t>
            </a:r>
            <a:r>
              <a:rPr lang="en-US" dirty="0" err="1"/>
              <a:t>notify_one</a:t>
            </a:r>
            <a:r>
              <a:rPr lang="en-US" dirty="0"/>
              <a:t> and wait member functions.</a:t>
            </a:r>
          </a:p>
          <a:p>
            <a:r>
              <a:rPr lang="en-US" dirty="0"/>
              <a:t>**</a:t>
            </a:r>
            <a:r>
              <a:rPr lang="en-US" baseline="0" dirty="0"/>
              <a:t> Next we will create a blocking queue class using condition variables</a:t>
            </a:r>
          </a:p>
          <a:p>
            <a:r>
              <a:rPr lang="en-US" baseline="0" dirty="0"/>
              <a:t>** Finally we will look at the </a:t>
            </a:r>
            <a:r>
              <a:rPr lang="en-US" baseline="0" dirty="0" err="1"/>
              <a:t>notify_all</a:t>
            </a:r>
            <a:r>
              <a:rPr lang="en-US" baseline="0" dirty="0"/>
              <a:t> member function and how to wait with timeouts.</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568518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that we’ve re-architected our solution to use a processing thread, as long as the packets can be processed independent of each other, we can simply add more threads that read data from the shared buffer.</a:t>
            </a:r>
          </a:p>
          <a:p>
            <a:r>
              <a:rPr lang="en-US" baseline="0" dirty="0"/>
              <a:t>** As data is read from the network</a:t>
            </a:r>
          </a:p>
          <a:p>
            <a:r>
              <a:rPr lang="en-US" baseline="0" dirty="0"/>
              <a:t>** and moved to the shared buffer</a:t>
            </a:r>
          </a:p>
          <a:p>
            <a:r>
              <a:rPr lang="en-US" baseline="0" dirty="0"/>
              <a:t>** Both processing threads can now being pulling data and process it in parallel.</a:t>
            </a:r>
          </a:p>
          <a:p>
            <a:r>
              <a:rPr lang="en-US" baseline="0" dirty="0"/>
              <a:t>We can continue adding processing threads as needed to keep up with the rate of incoming data.</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2273270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any of this have to do with condition variables?</a:t>
            </a:r>
          </a:p>
          <a:p>
            <a:endParaRPr lang="en-US" dirty="0"/>
          </a:p>
          <a:p>
            <a:r>
              <a:rPr lang="en-US" dirty="0"/>
              <a:t>Well – let’s look at this function in a little more detail.  What</a:t>
            </a:r>
            <a:r>
              <a:rPr lang="en-US" baseline="0" dirty="0"/>
              <a:t> happens when the buffer is empty?</a:t>
            </a:r>
          </a:p>
          <a:p>
            <a:endParaRPr lang="en-US" dirty="0"/>
          </a:p>
          <a:p>
            <a:r>
              <a:rPr lang="en-US" dirty="0"/>
              <a:t>** First we take our</a:t>
            </a:r>
            <a:r>
              <a:rPr lang="en-US" baseline="0" dirty="0"/>
              <a:t> lock</a:t>
            </a:r>
          </a:p>
          <a:p>
            <a:r>
              <a:rPr lang="en-US" baseline="0" dirty="0"/>
              <a:t>** Then we check if the buffer is empty – and it is</a:t>
            </a:r>
          </a:p>
          <a:p>
            <a:r>
              <a:rPr lang="en-US" baseline="0" dirty="0"/>
              <a:t>** So we continue the loop – implicitly releasing the lock when the </a:t>
            </a:r>
            <a:r>
              <a:rPr lang="en-US" baseline="0" dirty="0" err="1"/>
              <a:t>unique_lock</a:t>
            </a:r>
            <a:r>
              <a:rPr lang="en-US" baseline="0" dirty="0"/>
              <a:t> instance goes out of scope.</a:t>
            </a:r>
          </a:p>
          <a:p>
            <a:endParaRPr lang="en-US" baseline="0" dirty="0"/>
          </a:p>
          <a:p>
            <a:r>
              <a:rPr lang="en-US" baseline="0" dirty="0"/>
              <a:t>How long does that whole process take?  A millisecond?  A microsecond?  Not much, anyway.  In fact, this becomes a really </a:t>
            </a:r>
            <a:r>
              <a:rPr lang="en-US" baseline="0" dirty="0" err="1"/>
              <a:t>really</a:t>
            </a:r>
            <a:r>
              <a:rPr lang="en-US" baseline="0" dirty="0"/>
              <a:t> busy loop that chews up processing power.  And if you added more processing threads, each one would chew up more and more processing power.  That’s not the outcome we wanted.</a:t>
            </a:r>
          </a:p>
          <a:p>
            <a:endParaRPr lang="en-US" baseline="0" dirty="0"/>
          </a:p>
          <a:p>
            <a:r>
              <a:rPr lang="en-US" baseline="0" dirty="0"/>
              <a:t>Further, we’ve taken our simple read and process function and turned it into something much more complex.</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2213756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a:t>
            </a:r>
            <a:r>
              <a:rPr lang="en-US" baseline="0" dirty="0"/>
              <a:t>we would have a way to move all of that synchronization and waiting logic out of our read and process functions and into our queue – and we could do it in a way that did not cause busy waits.  In that scenario we would probably end up with something like this – a read function that reads and </a:t>
            </a:r>
            <a:r>
              <a:rPr lang="en-US" baseline="0" dirty="0" err="1"/>
              <a:t>enqueues</a:t>
            </a:r>
            <a:r>
              <a:rPr lang="en-US" baseline="0" dirty="0"/>
              <a:t>, and a process function that simply </a:t>
            </a:r>
            <a:r>
              <a:rPr lang="en-US" baseline="0" dirty="0" err="1"/>
              <a:t>deques</a:t>
            </a:r>
            <a:r>
              <a:rPr lang="en-US" baseline="0" dirty="0"/>
              <a:t> and processes the data.</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26294821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a:t>
            </a:r>
            <a:r>
              <a:rPr lang="en-US" baseline="0" dirty="0"/>
              <a:t> looking at the declaration for our blocking queue class.  It is a template class with </a:t>
            </a:r>
          </a:p>
          <a:p>
            <a:r>
              <a:rPr lang="en-US" baseline="0" dirty="0"/>
              <a:t>** Three private fields.  A </a:t>
            </a:r>
            <a:r>
              <a:rPr lang="en-US" baseline="0" dirty="0" err="1"/>
              <a:t>mutex</a:t>
            </a:r>
            <a:r>
              <a:rPr lang="en-US" baseline="0" dirty="0"/>
              <a:t>, a standard queue and a condition variable.</a:t>
            </a:r>
          </a:p>
          <a:p>
            <a:r>
              <a:rPr lang="en-US" baseline="0" dirty="0"/>
              <a:t>** There are two member functions – </a:t>
            </a:r>
            <a:r>
              <a:rPr lang="en-US" baseline="0" dirty="0" err="1"/>
              <a:t>enqueue</a:t>
            </a:r>
            <a:r>
              <a:rPr lang="en-US" baseline="0" dirty="0"/>
              <a:t>, which adds an item to the queue, and </a:t>
            </a:r>
            <a:r>
              <a:rPr lang="en-US" baseline="0" dirty="0" err="1"/>
              <a:t>deque</a:t>
            </a:r>
            <a:r>
              <a:rPr lang="en-US" baseline="0" dirty="0"/>
              <a:t>, which removes the front item.</a:t>
            </a:r>
          </a:p>
          <a:p>
            <a:r>
              <a:rPr lang="en-US" baseline="0" dirty="0"/>
              <a:t>Having just these two member functions is sufficient for demonstration purposes, but it should be clear that for production use a much more complete container type would be created.</a:t>
            </a:r>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810875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enqueue</a:t>
            </a:r>
            <a:r>
              <a:rPr lang="en-US" baseline="0" dirty="0"/>
              <a:t> member function performs the same basic steps that we saw in the ping example earlier - </a:t>
            </a:r>
          </a:p>
          <a:p>
            <a:r>
              <a:rPr lang="en-US" baseline="0" dirty="0"/>
              <a:t>** First it takes hold of the shared </a:t>
            </a:r>
            <a:r>
              <a:rPr lang="en-US" baseline="0" dirty="0" err="1"/>
              <a:t>mutex</a:t>
            </a:r>
            <a:r>
              <a:rPr lang="en-US" baseline="0" dirty="0"/>
              <a:t> lock.  </a:t>
            </a:r>
          </a:p>
          <a:p>
            <a:r>
              <a:rPr lang="en-US" baseline="0" dirty="0"/>
              <a:t>** This is to prevent concurrent access to the standard queue when the push member function is called.</a:t>
            </a:r>
          </a:p>
          <a:p>
            <a:r>
              <a:rPr lang="en-US" baseline="0" dirty="0"/>
              <a:t>** With the queue access finished, we unlock the shared </a:t>
            </a:r>
            <a:r>
              <a:rPr lang="en-US" baseline="0" dirty="0" err="1"/>
              <a:t>mutex</a:t>
            </a:r>
            <a:endParaRPr lang="en-US" baseline="0" dirty="0"/>
          </a:p>
          <a:p>
            <a:r>
              <a:rPr lang="en-US" baseline="0" dirty="0"/>
              <a:t>** And now we can notify the condition variable that an item has been added to the queue.  This will alert any listening threads that the queue has a new item.</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3758463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deque</a:t>
            </a:r>
            <a:r>
              <a:rPr lang="en-US" dirty="0"/>
              <a:t> member function also follows the pattern we saw in the ping example for waiting on an event.</a:t>
            </a:r>
          </a:p>
          <a:p>
            <a:r>
              <a:rPr lang="en-US" baseline="0" dirty="0"/>
              <a:t>** First the shared </a:t>
            </a:r>
            <a:r>
              <a:rPr lang="en-US" baseline="0" dirty="0" err="1"/>
              <a:t>mutex</a:t>
            </a:r>
            <a:r>
              <a:rPr lang="en-US" baseline="0" dirty="0"/>
              <a:t> is taken.  Remember, the lock must be held when wait is called.</a:t>
            </a:r>
          </a:p>
          <a:p>
            <a:r>
              <a:rPr lang="en-US" baseline="0" dirty="0"/>
              <a:t>** Next the conditional variable wait member function is </a:t>
            </a:r>
            <a:r>
              <a:rPr lang="en-US" baseline="0" dirty="0" err="1"/>
              <a:t>valled</a:t>
            </a:r>
            <a:r>
              <a:rPr lang="en-US" baseline="0" dirty="0"/>
              <a:t> passing in the unique lock and a predicate that checks if the container is empty.</a:t>
            </a:r>
          </a:p>
          <a:p>
            <a:r>
              <a:rPr lang="en-US" baseline="0" dirty="0"/>
              <a:t>** The front value of the queue is copied to the reference parameter</a:t>
            </a:r>
          </a:p>
          <a:p>
            <a:r>
              <a:rPr lang="en-US" baseline="0" dirty="0"/>
              <a:t>** And the value is popped from the queue</a:t>
            </a:r>
          </a:p>
          <a:p>
            <a:endParaRPr lang="en-US" baseline="0" dirty="0"/>
          </a:p>
          <a:p>
            <a:r>
              <a:rPr lang="en-US" baseline="0" dirty="0"/>
              <a:t>So how does this all work?</a:t>
            </a:r>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768547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two threads concurrently calling </a:t>
            </a:r>
            <a:r>
              <a:rPr lang="en-US" dirty="0" err="1"/>
              <a:t>enqueue</a:t>
            </a:r>
            <a:r>
              <a:rPr lang="en-US" baseline="0" dirty="0"/>
              <a:t> and </a:t>
            </a:r>
            <a:r>
              <a:rPr lang="en-US" baseline="0" dirty="0" err="1"/>
              <a:t>deque</a:t>
            </a:r>
            <a:r>
              <a:rPr lang="en-US" baseline="0" dirty="0"/>
              <a:t> might function.</a:t>
            </a:r>
          </a:p>
          <a:p>
            <a:r>
              <a:rPr lang="en-US" baseline="0" dirty="0"/>
              <a:t>** The </a:t>
            </a:r>
            <a:r>
              <a:rPr lang="en-US" baseline="0" dirty="0" err="1"/>
              <a:t>enqueue</a:t>
            </a:r>
            <a:r>
              <a:rPr lang="en-US" baseline="0" dirty="0"/>
              <a:t> thread starts by taking hold of the </a:t>
            </a:r>
            <a:r>
              <a:rPr lang="en-US" baseline="0" dirty="0" err="1"/>
              <a:t>mutex</a:t>
            </a:r>
            <a:r>
              <a:rPr lang="en-US" baseline="0" dirty="0"/>
              <a:t> lock.  This is the lock that synchronizes access to the shared queue.</a:t>
            </a:r>
          </a:p>
          <a:p>
            <a:r>
              <a:rPr lang="en-US" baseline="0" dirty="0"/>
              <a:t>** With the lock held, the data item is push onto the queue.</a:t>
            </a:r>
          </a:p>
          <a:p>
            <a:r>
              <a:rPr lang="en-US" baseline="0" dirty="0"/>
              <a:t>** And now the lock can be released.</a:t>
            </a:r>
          </a:p>
          <a:p>
            <a:r>
              <a:rPr lang="en-US" dirty="0"/>
              <a:t>**</a:t>
            </a:r>
            <a:r>
              <a:rPr lang="en-US" baseline="0" dirty="0"/>
              <a:t> While all this was going on, the </a:t>
            </a:r>
            <a:r>
              <a:rPr lang="en-US" baseline="0" dirty="0" err="1"/>
              <a:t>deque</a:t>
            </a:r>
            <a:r>
              <a:rPr lang="en-US" baseline="0" dirty="0"/>
              <a:t> thread was waiting on the </a:t>
            </a:r>
            <a:r>
              <a:rPr lang="en-US" baseline="0" dirty="0" err="1"/>
              <a:t>mutex</a:t>
            </a:r>
            <a:r>
              <a:rPr lang="en-US" baseline="0" dirty="0"/>
              <a:t> lock – it is now available so lock can return.</a:t>
            </a:r>
          </a:p>
          <a:p>
            <a:r>
              <a:rPr lang="en-US" dirty="0"/>
              <a:t>**</a:t>
            </a:r>
            <a:r>
              <a:rPr lang="en-US" baseline="0" dirty="0"/>
              <a:t> With the lock held, it can call the condition variable wait member function.</a:t>
            </a:r>
          </a:p>
          <a:p>
            <a:r>
              <a:rPr lang="en-US" baseline="0" dirty="0"/>
              <a:t>** With the </a:t>
            </a:r>
            <a:r>
              <a:rPr lang="en-US" baseline="0" dirty="0" err="1"/>
              <a:t>deque</a:t>
            </a:r>
            <a:r>
              <a:rPr lang="en-US" baseline="0" dirty="0"/>
              <a:t> thread waiting, the </a:t>
            </a:r>
            <a:r>
              <a:rPr lang="en-US" baseline="0" dirty="0" err="1"/>
              <a:t>enqueue</a:t>
            </a:r>
            <a:r>
              <a:rPr lang="en-US" baseline="0" dirty="0"/>
              <a:t> thread can start up again and call </a:t>
            </a:r>
            <a:r>
              <a:rPr lang="en-US" baseline="0" dirty="0" err="1"/>
              <a:t>notify_one</a:t>
            </a:r>
            <a:endParaRPr lang="en-US" baseline="0" dirty="0"/>
          </a:p>
          <a:p>
            <a:r>
              <a:rPr lang="en-US" baseline="0" dirty="0"/>
              <a:t>** And then back to the </a:t>
            </a:r>
            <a:r>
              <a:rPr lang="en-US" baseline="0" dirty="0" err="1"/>
              <a:t>deque</a:t>
            </a:r>
            <a:r>
              <a:rPr lang="en-US" baseline="0" dirty="0"/>
              <a:t> thread.  Since </a:t>
            </a:r>
            <a:r>
              <a:rPr lang="en-US" baseline="0" dirty="0" err="1"/>
              <a:t>notify_one</a:t>
            </a:r>
            <a:r>
              <a:rPr lang="en-US" baseline="0" dirty="0"/>
              <a:t> has been called, wait can return.  When wait returns the lock is again being held so the </a:t>
            </a:r>
            <a:r>
              <a:rPr lang="en-US" baseline="0" dirty="0" err="1"/>
              <a:t>deque</a:t>
            </a:r>
            <a:r>
              <a:rPr lang="en-US" baseline="0" dirty="0"/>
              <a:t> thread can safely remove the item from the queue by calling the front and pop member functions.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13158101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a:t>
            </a:r>
            <a:r>
              <a:rPr lang="en-US" baseline="0" dirty="0"/>
              <a:t> course that is just one way the concurrent operations might process.  The point here is to write code that will function regardless of how the code executes.  Let’s look at another path.</a:t>
            </a:r>
          </a:p>
          <a:p>
            <a:r>
              <a:rPr lang="en-US" baseline="0" dirty="0"/>
              <a:t>** In this example the </a:t>
            </a:r>
            <a:r>
              <a:rPr lang="en-US" baseline="0" dirty="0" err="1"/>
              <a:t>deque</a:t>
            </a:r>
            <a:r>
              <a:rPr lang="en-US" baseline="0" dirty="0"/>
              <a:t> thread calls lock before </a:t>
            </a:r>
            <a:r>
              <a:rPr lang="en-US" baseline="0" dirty="0" err="1"/>
              <a:t>enqueue</a:t>
            </a:r>
            <a:r>
              <a:rPr lang="en-US" baseline="0" dirty="0"/>
              <a:t> begins.</a:t>
            </a:r>
          </a:p>
          <a:p>
            <a:r>
              <a:rPr lang="en-US" baseline="0" dirty="0"/>
              <a:t>** With the lock held it calls the condition variable wait member function.  Recall that the wait member function releases the lock when it s called and requires it before returning.</a:t>
            </a:r>
          </a:p>
          <a:p>
            <a:r>
              <a:rPr lang="en-US" baseline="0" dirty="0"/>
              <a:t>** Since the </a:t>
            </a:r>
            <a:r>
              <a:rPr lang="en-US" baseline="0" dirty="0" err="1"/>
              <a:t>deque</a:t>
            </a:r>
            <a:r>
              <a:rPr lang="en-US" baseline="0" dirty="0"/>
              <a:t> thread is waiting, the </a:t>
            </a:r>
            <a:r>
              <a:rPr lang="en-US" baseline="0" dirty="0" err="1"/>
              <a:t>enqueue</a:t>
            </a:r>
            <a:r>
              <a:rPr lang="en-US" baseline="0" dirty="0"/>
              <a:t> thread begins.  It starts by locking the </a:t>
            </a:r>
            <a:r>
              <a:rPr lang="en-US" baseline="0" dirty="0" err="1"/>
              <a:t>mutex</a:t>
            </a:r>
            <a:r>
              <a:rPr lang="en-US" baseline="0" dirty="0"/>
              <a:t>.  Since the condition variable wait member function releases the lock when called, the </a:t>
            </a:r>
            <a:r>
              <a:rPr lang="en-US" baseline="0" dirty="0" err="1"/>
              <a:t>enqueue</a:t>
            </a:r>
            <a:r>
              <a:rPr lang="en-US" baseline="0" dirty="0"/>
              <a:t> thread is able to take hold of the lock.</a:t>
            </a:r>
          </a:p>
          <a:p>
            <a:r>
              <a:rPr lang="en-US" baseline="0" dirty="0"/>
              <a:t>** With the lock held the data is pushed into the shared queue.</a:t>
            </a:r>
          </a:p>
          <a:p>
            <a:r>
              <a:rPr lang="en-US" baseline="0" dirty="0"/>
              <a:t>** And then unlocked is called.  We need to release the lock here otherwise the wait member function won’t be able to reacquire the lock.</a:t>
            </a:r>
          </a:p>
          <a:p>
            <a:r>
              <a:rPr lang="en-US" baseline="0" dirty="0"/>
              <a:t>** Then </a:t>
            </a:r>
            <a:r>
              <a:rPr lang="en-US" baseline="0" dirty="0" err="1"/>
              <a:t>notify_one</a:t>
            </a:r>
            <a:r>
              <a:rPr lang="en-US" baseline="0" dirty="0"/>
              <a:t> is called.</a:t>
            </a:r>
          </a:p>
          <a:p>
            <a:r>
              <a:rPr lang="en-US" baseline="0" dirty="0"/>
              <a:t>** Back on the </a:t>
            </a:r>
            <a:r>
              <a:rPr lang="en-US" baseline="0" dirty="0" err="1"/>
              <a:t>deque</a:t>
            </a:r>
            <a:r>
              <a:rPr lang="en-US" baseline="0" dirty="0"/>
              <a:t> thread, wait returns and with the lock held can safely remove the front item from the queue.</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3347693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more execution</a:t>
            </a:r>
            <a:r>
              <a:rPr lang="en-US" baseline="0" dirty="0"/>
              <a:t> order I want to demonstrate.</a:t>
            </a:r>
            <a:endParaRPr lang="en-US" dirty="0"/>
          </a:p>
          <a:p>
            <a:endParaRPr lang="en-US" dirty="0"/>
          </a:p>
          <a:p>
            <a:r>
              <a:rPr lang="en-US" baseline="0" dirty="0"/>
              <a:t>** The </a:t>
            </a:r>
            <a:r>
              <a:rPr lang="en-US" baseline="0" dirty="0" err="1"/>
              <a:t>enqueue</a:t>
            </a:r>
            <a:r>
              <a:rPr lang="en-US" baseline="0" dirty="0"/>
              <a:t> thread starts by taking hold of the </a:t>
            </a:r>
            <a:r>
              <a:rPr lang="en-US" baseline="0" dirty="0" err="1"/>
              <a:t>mutex</a:t>
            </a:r>
            <a:r>
              <a:rPr lang="en-US" baseline="0" dirty="0"/>
              <a:t> lock.  This is the lock that synchronizes access to the shared queue.</a:t>
            </a:r>
          </a:p>
          <a:p>
            <a:r>
              <a:rPr lang="en-US" baseline="0" dirty="0"/>
              <a:t>** With the lock held, the data item is push onto the queue.</a:t>
            </a:r>
          </a:p>
          <a:p>
            <a:r>
              <a:rPr lang="en-US" baseline="0" dirty="0"/>
              <a:t>** And now the lock can be released.</a:t>
            </a:r>
          </a:p>
          <a:p>
            <a:r>
              <a:rPr lang="en-US" baseline="0" dirty="0"/>
              <a:t>** Now </a:t>
            </a:r>
            <a:r>
              <a:rPr lang="en-US" baseline="0" dirty="0" err="1"/>
              <a:t>notify_one</a:t>
            </a:r>
            <a:r>
              <a:rPr lang="en-US" baseline="0" dirty="0"/>
              <a:t> can be called.</a:t>
            </a:r>
          </a:p>
          <a:p>
            <a:endParaRPr lang="en-US" baseline="0" dirty="0"/>
          </a:p>
          <a:p>
            <a:r>
              <a:rPr lang="en-US" baseline="0" dirty="0"/>
              <a:t>But what happens when notify is called an no one is waiting?  Well – nothing.  There was no one to notify.  So what happens next?</a:t>
            </a:r>
          </a:p>
          <a:p>
            <a:endParaRPr lang="en-US" baseline="0" dirty="0"/>
          </a:p>
          <a:p>
            <a:r>
              <a:rPr lang="en-US" dirty="0"/>
              <a:t>**</a:t>
            </a:r>
            <a:r>
              <a:rPr lang="en-US" baseline="0" dirty="0"/>
              <a:t> The </a:t>
            </a:r>
            <a:r>
              <a:rPr lang="en-US" baseline="0" dirty="0" err="1"/>
              <a:t>deque</a:t>
            </a:r>
            <a:r>
              <a:rPr lang="en-US" baseline="0" dirty="0"/>
              <a:t> thread now begins and starts by taking hold of the </a:t>
            </a:r>
            <a:r>
              <a:rPr lang="en-US" baseline="0" dirty="0" err="1"/>
              <a:t>mutex</a:t>
            </a:r>
            <a:r>
              <a:rPr lang="en-US" baseline="0" dirty="0"/>
              <a:t> lock</a:t>
            </a:r>
          </a:p>
          <a:p>
            <a:r>
              <a:rPr lang="en-US" dirty="0"/>
              <a:t>**</a:t>
            </a:r>
            <a:r>
              <a:rPr lang="en-US" baseline="0" dirty="0"/>
              <a:t> With the lock held, it can call the condition variable wait member function.  Now we know that notify that has already been called – so how will wait know to return?  It is because of our predicate function which determines if the queue is no empty.  If the queue has any data in it then the wait member function can return without even needing to wait.</a:t>
            </a:r>
          </a:p>
          <a:p>
            <a:r>
              <a:rPr lang="en-US" baseline="0" dirty="0"/>
              <a:t>** When wait returns the lock is again being held so the </a:t>
            </a:r>
            <a:r>
              <a:rPr lang="en-US" baseline="0" dirty="0" err="1"/>
              <a:t>deque</a:t>
            </a:r>
            <a:r>
              <a:rPr lang="en-US" baseline="0" dirty="0"/>
              <a:t> thread can safely remove the item from the queue by calling the front and pop member functions.</a:t>
            </a:r>
          </a:p>
          <a:p>
            <a:endParaRPr lang="en-US" dirty="0"/>
          </a:p>
          <a:p>
            <a:r>
              <a:rPr lang="en-US" dirty="0"/>
              <a:t>In this</a:t>
            </a:r>
            <a:r>
              <a:rPr lang="en-US" baseline="0" dirty="0"/>
              <a:t> example we saw how the predicate allows us to ensure that even if the notify and wait calls occur out of order, our blocking queue still behaves as we would hope.  It also makes it clearer that even though the condition variable wait member function does release the </a:t>
            </a:r>
            <a:r>
              <a:rPr lang="en-US" baseline="0" dirty="0" err="1"/>
              <a:t>mutex</a:t>
            </a:r>
            <a:r>
              <a:rPr lang="en-US" baseline="0" dirty="0"/>
              <a:t> lock, it does ensure that the predicate is executed under the protection of the lock.  If it did not we would not be able to safely access our shared queue.</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3081736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should have a pretty good idea of how condition variables work – so before wrapping it up, let’s take a quick look at the remaining notify and wait member functions.</a:t>
            </a:r>
          </a:p>
          <a:p>
            <a:r>
              <a:rPr lang="en-US" baseline="0" dirty="0"/>
              <a:t>Let’s start with </a:t>
            </a:r>
            <a:r>
              <a:rPr lang="en-US" baseline="0" dirty="0" err="1"/>
              <a:t>notify_all</a:t>
            </a:r>
            <a:r>
              <a:rPr lang="en-US" baseline="0" dirty="0"/>
              <a:t>.</a:t>
            </a:r>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543111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Condition variables</a:t>
            </a:r>
            <a:r>
              <a:rPr lang="en-US" sz="1200" kern="1200" baseline="0" dirty="0">
                <a:solidFill>
                  <a:schemeClr val="tx1"/>
                </a:solidFill>
                <a:effectLst/>
                <a:latin typeface="+mn-lt"/>
                <a:ea typeface="+mn-ea"/>
                <a:cs typeface="+mn-cs"/>
              </a:rPr>
              <a:t> are a synchronization primitive that blocks one or more threads until a notification or timeout occurs.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6403303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this point we’ve seen how </a:t>
            </a:r>
            <a:r>
              <a:rPr lang="en-US" dirty="0" err="1"/>
              <a:t>notify_one</a:t>
            </a:r>
            <a:r>
              <a:rPr lang="en-US" dirty="0"/>
              <a:t> will notify a single</a:t>
            </a:r>
            <a:r>
              <a:rPr lang="en-US" baseline="0" dirty="0"/>
              <a:t> waiting thread.</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20220759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if</a:t>
            </a:r>
            <a:r>
              <a:rPr lang="en-US" baseline="0" dirty="0"/>
              <a:t> there were multiple threads waiting?</a:t>
            </a:r>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899287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Notify_one</a:t>
            </a:r>
            <a:r>
              <a:rPr lang="en-US" dirty="0"/>
              <a:t> will simply notify one of the threads.  Which one specifically is implementation defined – your code should not attempt to predict</a:t>
            </a:r>
            <a:r>
              <a:rPr lang="en-US" baseline="0" dirty="0"/>
              <a:t> this.</a:t>
            </a:r>
          </a:p>
          <a:p>
            <a:endParaRPr lang="en-US" baseline="0" dirty="0"/>
          </a:p>
          <a:p>
            <a:r>
              <a:rPr lang="en-US" baseline="0" dirty="0"/>
              <a:t>But what if you wanted to notify all of the waiting threads?</a:t>
            </a:r>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26583279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the </a:t>
            </a:r>
            <a:r>
              <a:rPr lang="en-US" dirty="0" err="1"/>
              <a:t>notify_all</a:t>
            </a:r>
            <a:r>
              <a:rPr lang="en-US" dirty="0"/>
              <a:t> function comes in. </a:t>
            </a:r>
            <a:r>
              <a:rPr lang="en-US" baseline="0" dirty="0"/>
              <a:t> </a:t>
            </a:r>
            <a:r>
              <a:rPr lang="en-US" baseline="0" dirty="0" err="1"/>
              <a:t>Notify_all</a:t>
            </a:r>
            <a:r>
              <a:rPr lang="en-US" baseline="0" dirty="0"/>
              <a:t> is just like </a:t>
            </a:r>
            <a:r>
              <a:rPr lang="en-US" baseline="0" dirty="0" err="1"/>
              <a:t>notify_one</a:t>
            </a:r>
            <a:r>
              <a:rPr lang="en-US" baseline="0" dirty="0"/>
              <a:t> except that it broadcasts the notification to all threads waiting on the condition variable.  Each of the waiting threads will be woken, their predicate evaluated and, if appropriate, they will return while holding the lock they held when wait was called.</a:t>
            </a:r>
          </a:p>
          <a:p>
            <a:endParaRPr lang="en-US" baseline="0" dirty="0"/>
          </a:p>
          <a:p>
            <a:r>
              <a:rPr lang="en-US" baseline="0" dirty="0"/>
              <a:t>Whether or not you should use </a:t>
            </a:r>
            <a:r>
              <a:rPr lang="en-US" baseline="0" dirty="0" err="1"/>
              <a:t>notify_one</a:t>
            </a:r>
            <a:r>
              <a:rPr lang="en-US" baseline="0" dirty="0"/>
              <a:t> or </a:t>
            </a:r>
            <a:r>
              <a:rPr lang="en-US" baseline="0" dirty="0" err="1"/>
              <a:t>notify_all</a:t>
            </a:r>
            <a:r>
              <a:rPr lang="en-US" baseline="0" dirty="0"/>
              <a:t> depends on your need.  In our blocking queue example using </a:t>
            </a:r>
            <a:r>
              <a:rPr lang="en-US" baseline="0" dirty="0" err="1"/>
              <a:t>notify_one</a:t>
            </a:r>
            <a:r>
              <a:rPr lang="en-US" baseline="0" dirty="0"/>
              <a:t> works because we know that the </a:t>
            </a:r>
            <a:r>
              <a:rPr lang="en-US" baseline="0" dirty="0" err="1"/>
              <a:t>enqueue</a:t>
            </a:r>
            <a:r>
              <a:rPr lang="en-US" baseline="0" dirty="0"/>
              <a:t> operation should notify a single </a:t>
            </a:r>
            <a:r>
              <a:rPr lang="en-US" baseline="0" dirty="0" err="1"/>
              <a:t>deque</a:t>
            </a:r>
            <a:r>
              <a:rPr lang="en-US" baseline="0" dirty="0"/>
              <a:t> operation.  But perhaps we wanted to have a worker thread notify any listener when it completes – the worker thread does not know if it should be notifying one or ten or fifty listeners – it just knows that here may be threads interested in knowing when it completes.  In that case, </a:t>
            </a:r>
            <a:r>
              <a:rPr lang="en-US" baseline="0" dirty="0" err="1"/>
              <a:t>notify_all</a:t>
            </a:r>
            <a:r>
              <a:rPr lang="en-US" baseline="0" dirty="0"/>
              <a:t> would be appropriate since it would wake all waiting threads.</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158083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two member functions are </a:t>
            </a:r>
            <a:r>
              <a:rPr lang="en-US" dirty="0" err="1"/>
              <a:t>wait_for</a:t>
            </a:r>
            <a:r>
              <a:rPr lang="en-US" baseline="0" dirty="0"/>
              <a:t> and </a:t>
            </a:r>
            <a:r>
              <a:rPr lang="en-US" baseline="0" dirty="0" err="1"/>
              <a:t>wait_until</a:t>
            </a:r>
            <a:r>
              <a:rPr lang="en-US" baseline="0" dirty="0"/>
              <a:t>.  We’ve seen member functions with the for and until pattern before and these work the same way.  Let’s see how we might modify our blocking queue to allow the </a:t>
            </a:r>
            <a:r>
              <a:rPr lang="en-US" baseline="0" dirty="0" err="1"/>
              <a:t>deque</a:t>
            </a:r>
            <a:r>
              <a:rPr lang="en-US" baseline="0" dirty="0"/>
              <a:t> member function only wait for a specific amount of time.</a:t>
            </a:r>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273493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t>
            </a:r>
            <a:r>
              <a:rPr lang="en-US" dirty="0" err="1"/>
              <a:t>deque</a:t>
            </a:r>
            <a:r>
              <a:rPr lang="en-US" baseline="0" dirty="0"/>
              <a:t> member function that supports timing out only needs to make a few minor changes.</a:t>
            </a:r>
          </a:p>
          <a:p>
            <a:r>
              <a:rPr lang="en-US" baseline="0" dirty="0"/>
              <a:t>** First, the </a:t>
            </a:r>
            <a:r>
              <a:rPr lang="en-US" baseline="0" dirty="0" err="1"/>
              <a:t>deque</a:t>
            </a:r>
            <a:r>
              <a:rPr lang="en-US" baseline="0" dirty="0"/>
              <a:t> function signature needs to change.  We’ll rename the function to </a:t>
            </a:r>
            <a:r>
              <a:rPr lang="en-US" baseline="0" dirty="0" err="1"/>
              <a:t>try_deque</a:t>
            </a:r>
            <a:r>
              <a:rPr lang="en-US" baseline="0" dirty="0"/>
              <a:t> and have it return a Boolean indicating if the value was </a:t>
            </a:r>
            <a:r>
              <a:rPr lang="en-US" baseline="0" dirty="0" err="1"/>
              <a:t>dequed</a:t>
            </a:r>
            <a:r>
              <a:rPr lang="en-US" baseline="0" dirty="0"/>
              <a:t> or not.  We’ll also accept a </a:t>
            </a:r>
            <a:r>
              <a:rPr lang="en-US" baseline="0" dirty="0" err="1"/>
              <a:t>const</a:t>
            </a:r>
            <a:r>
              <a:rPr lang="en-US" baseline="0" dirty="0"/>
              <a:t> duration – in this case a millisecond duration.</a:t>
            </a:r>
          </a:p>
          <a:p>
            <a:r>
              <a:rPr lang="en-US" baseline="0" dirty="0"/>
              <a:t>** Now that we have our duration, we update our function to call the condition variable’s </a:t>
            </a:r>
            <a:r>
              <a:rPr lang="en-US" baseline="0" dirty="0" err="1"/>
              <a:t>wait_for</a:t>
            </a:r>
            <a:r>
              <a:rPr lang="en-US" baseline="0" dirty="0"/>
              <a:t> function</a:t>
            </a:r>
          </a:p>
          <a:p>
            <a:r>
              <a:rPr lang="en-US" baseline="0" dirty="0"/>
              <a:t>** Passing in the duration indicating the length of time the </a:t>
            </a:r>
          </a:p>
          <a:p>
            <a:r>
              <a:rPr lang="en-US" baseline="0" dirty="0"/>
              <a:t>** </a:t>
            </a:r>
            <a:r>
              <a:rPr lang="en-US" baseline="0" dirty="0" err="1"/>
              <a:t>Wait_for</a:t>
            </a:r>
            <a:r>
              <a:rPr lang="en-US" baseline="0" dirty="0"/>
              <a:t> has a few possible outcomes – it could be signaled and the predicate return true, or signaled and the predicate return false, or the wait could time out.  Despite being three possible states, only a Boolean is returned.  If the return value is true then wait is indicating that the notification occurred and the predicate returned true.  In our case this means the queue has an item in it.</a:t>
            </a:r>
          </a:p>
          <a:p>
            <a:r>
              <a:rPr lang="en-US" baseline="0" dirty="0"/>
              <a:t>** If </a:t>
            </a:r>
            <a:r>
              <a:rPr lang="en-US" baseline="0" dirty="0" err="1"/>
              <a:t>wait_for</a:t>
            </a:r>
            <a:r>
              <a:rPr lang="en-US" baseline="0" dirty="0"/>
              <a:t> returned true then we can get the value from the queue.</a:t>
            </a:r>
          </a:p>
          <a:p>
            <a:r>
              <a:rPr lang="en-US" baseline="0" dirty="0"/>
              <a:t>** And in either case, we return the notified Boolean so the caller knows if </a:t>
            </a:r>
            <a:r>
              <a:rPr lang="en-US" baseline="0" dirty="0" err="1"/>
              <a:t>deque</a:t>
            </a:r>
            <a:r>
              <a:rPr lang="en-US" baseline="0" dirty="0"/>
              <a:t> retrieved a value or timed out.</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31032023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this module we started by looking at condition variables and the </a:t>
            </a:r>
            <a:r>
              <a:rPr lang="en-US" dirty="0" err="1"/>
              <a:t>notify_one</a:t>
            </a:r>
            <a:r>
              <a:rPr lang="en-US" dirty="0"/>
              <a:t> and wait member functions.</a:t>
            </a:r>
          </a:p>
          <a:p>
            <a:r>
              <a:rPr lang="en-US" dirty="0"/>
              <a:t>**</a:t>
            </a:r>
            <a:r>
              <a:rPr lang="en-US" baseline="0" dirty="0"/>
              <a:t> Next we created a blocking queue class using condition variables</a:t>
            </a:r>
          </a:p>
          <a:p>
            <a:r>
              <a:rPr lang="en-US" baseline="0" dirty="0"/>
              <a:t>** Finally we looked at the </a:t>
            </a:r>
            <a:r>
              <a:rPr lang="en-US" baseline="0" dirty="0" err="1"/>
              <a:t>notify_all</a:t>
            </a:r>
            <a:r>
              <a:rPr lang="en-US" baseline="0" dirty="0"/>
              <a:t> member function and how to wait with timeouts.</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860930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condition variable class has two basic functions – waiting and notifying.  The </a:t>
            </a:r>
            <a:r>
              <a:rPr lang="en-US" baseline="0" dirty="0"/>
              <a:t>functions </a:t>
            </a:r>
            <a:r>
              <a:rPr lang="en-US" baseline="0" dirty="0" err="1"/>
              <a:t>notify_one</a:t>
            </a:r>
            <a:r>
              <a:rPr lang="en-US" baseline="0" dirty="0"/>
              <a:t> and </a:t>
            </a:r>
            <a:r>
              <a:rPr lang="en-US" baseline="0" dirty="0" err="1"/>
              <a:t>notify_all</a:t>
            </a:r>
            <a:r>
              <a:rPr lang="en-US" baseline="0" dirty="0"/>
              <a:t>, are used to notify one or more threads that are waiting using the wait, </a:t>
            </a:r>
            <a:r>
              <a:rPr lang="en-US" baseline="0" dirty="0" err="1"/>
              <a:t>wait_for</a:t>
            </a:r>
            <a:r>
              <a:rPr lang="en-US" baseline="0" dirty="0"/>
              <a:t> or </a:t>
            </a:r>
            <a:r>
              <a:rPr lang="en-US" baseline="0" dirty="0" err="1"/>
              <a:t>wait_until</a:t>
            </a:r>
            <a:r>
              <a:rPr lang="en-US" baseline="0" dirty="0"/>
              <a:t> functions.  Let’s start by looking at the wait function.</a:t>
            </a:r>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2066369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wait function accepts one,</a:t>
            </a:r>
            <a:r>
              <a:rPr lang="en-US" baseline="0" dirty="0"/>
              <a:t> and optionally two, parameters.  The first is a </a:t>
            </a:r>
            <a:r>
              <a:rPr lang="en-US" baseline="0" dirty="0" err="1"/>
              <a:t>unique_lock</a:t>
            </a:r>
            <a:r>
              <a:rPr lang="en-US" baseline="0" dirty="0"/>
              <a:t> which must be locked before the wait function is called.  The associated </a:t>
            </a:r>
            <a:r>
              <a:rPr lang="en-US" baseline="0" dirty="0" err="1"/>
              <a:t>mutex</a:t>
            </a:r>
            <a:r>
              <a:rPr lang="en-US" baseline="0" dirty="0"/>
              <a:t> will be unlocked after wait is called and will be reacquired before wait returns.  This means that while waiting, the </a:t>
            </a:r>
            <a:r>
              <a:rPr lang="en-US" baseline="0" dirty="0" err="1"/>
              <a:t>mutex</a:t>
            </a:r>
            <a:r>
              <a:rPr lang="en-US" baseline="0" dirty="0"/>
              <a:t> is unlocked so other threads can execute.</a:t>
            </a:r>
          </a:p>
          <a:p>
            <a:endParaRPr lang="en-US" baseline="0" dirty="0"/>
          </a:p>
          <a:p>
            <a:r>
              <a:rPr lang="en-US" baseline="0" dirty="0"/>
              <a:t>The second, optional, parameter is a predicate that is called when the condition variable is notified. If this predicate returns false, the wait will be called again otherwise wait can return.  We’ll see how this is used in a moment, but first let’s look at the version with only a single argument.</a:t>
            </a:r>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1150268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two functions,</a:t>
            </a:r>
            <a:r>
              <a:rPr lang="en-US" baseline="0" dirty="0"/>
              <a:t> each running in a separate thread.  One thread, </a:t>
            </a:r>
            <a:r>
              <a:rPr lang="en-US" baseline="0" dirty="0" err="1"/>
              <a:t>start_after_ping</a:t>
            </a:r>
            <a:r>
              <a:rPr lang="en-US" baseline="0" dirty="0"/>
              <a:t>, is going to wait until a ping is sent from the </a:t>
            </a:r>
            <a:r>
              <a:rPr lang="en-US" baseline="0" dirty="0" err="1"/>
              <a:t>pinger</a:t>
            </a:r>
            <a:r>
              <a:rPr lang="en-US" baseline="0" dirty="0"/>
              <a:t> function.</a:t>
            </a:r>
          </a:p>
          <a:p>
            <a:endParaRPr lang="en-US" baseline="0" dirty="0"/>
          </a:p>
          <a:p>
            <a:r>
              <a:rPr lang="en-US" baseline="0" dirty="0"/>
              <a:t>** The interaction begins in the </a:t>
            </a:r>
            <a:r>
              <a:rPr lang="en-US" baseline="0" dirty="0" err="1"/>
              <a:t>pinger</a:t>
            </a:r>
            <a:r>
              <a:rPr lang="en-US" baseline="0" dirty="0"/>
              <a:t> function where a thread executing the </a:t>
            </a:r>
            <a:r>
              <a:rPr lang="en-US" baseline="0" dirty="0" err="1"/>
              <a:t>start_after_ping</a:t>
            </a:r>
            <a:r>
              <a:rPr lang="en-US" baseline="0" dirty="0"/>
              <a:t> function is created.  </a:t>
            </a:r>
          </a:p>
          <a:p>
            <a:r>
              <a:rPr lang="en-US" baseline="0" dirty="0"/>
              <a:t>** In the </a:t>
            </a:r>
            <a:r>
              <a:rPr lang="en-US" baseline="0" dirty="0" err="1"/>
              <a:t>start_after_ping</a:t>
            </a:r>
            <a:r>
              <a:rPr lang="en-US" baseline="0" dirty="0"/>
              <a:t> function we start by taking hold of the </a:t>
            </a:r>
            <a:r>
              <a:rPr lang="en-US" baseline="0" dirty="0" err="1"/>
              <a:t>ping_mutex</a:t>
            </a:r>
            <a:r>
              <a:rPr lang="en-US" baseline="0" dirty="0"/>
              <a:t> lock with a </a:t>
            </a:r>
            <a:r>
              <a:rPr lang="en-US" baseline="0" dirty="0" err="1"/>
              <a:t>unique_lock</a:t>
            </a:r>
            <a:r>
              <a:rPr lang="en-US" baseline="0" dirty="0"/>
              <a:t> instance.</a:t>
            </a:r>
          </a:p>
          <a:p>
            <a:r>
              <a:rPr lang="en-US" baseline="0" dirty="0"/>
              <a:t>** Next we start waiting the ping condition variable passing in the locked </a:t>
            </a:r>
            <a:r>
              <a:rPr lang="en-US" baseline="0" dirty="0" err="1"/>
              <a:t>mutex</a:t>
            </a:r>
            <a:r>
              <a:rPr lang="en-US" baseline="0" dirty="0"/>
              <a:t>.  This function will return when the condition variable has been notified by another thread.</a:t>
            </a:r>
          </a:p>
          <a:p>
            <a:r>
              <a:rPr lang="en-US" baseline="0" dirty="0"/>
              <a:t>** Back in the </a:t>
            </a:r>
            <a:r>
              <a:rPr lang="en-US" baseline="0" dirty="0" err="1"/>
              <a:t>pinger</a:t>
            </a:r>
            <a:r>
              <a:rPr lang="en-US" baseline="0" dirty="0"/>
              <a:t> function, the ping condition variable </a:t>
            </a:r>
            <a:r>
              <a:rPr lang="en-US" baseline="0" dirty="0" err="1"/>
              <a:t>notify_one</a:t>
            </a:r>
            <a:r>
              <a:rPr lang="en-US" baseline="0" dirty="0"/>
              <a:t> function is invoked.</a:t>
            </a:r>
          </a:p>
          <a:p>
            <a:r>
              <a:rPr lang="en-US" baseline="0" dirty="0"/>
              <a:t>** With the notification made, the call to wait now returns and the ping received message is displayed</a:t>
            </a:r>
          </a:p>
          <a:p>
            <a:r>
              <a:rPr lang="en-US" baseline="0" dirty="0"/>
              <a:t>** And finally the child thread exits</a:t>
            </a:r>
          </a:p>
          <a:p>
            <a:endParaRPr lang="en-US" baseline="0" dirty="0"/>
          </a:p>
          <a:p>
            <a:r>
              <a:rPr lang="en-US" baseline="0" dirty="0"/>
              <a:t>This really simplistic, overly simplistic actually, example has shown how a condition variable can be used to send a notification to another thread.  Let’s dig one step deeper and understand what is happening here.</a:t>
            </a:r>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2710807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are calling the version of the condition variable wait function that accepts only the </a:t>
            </a:r>
            <a:r>
              <a:rPr lang="en-US" baseline="0" dirty="0" err="1"/>
              <a:t>unique_lock</a:t>
            </a:r>
            <a:r>
              <a:rPr lang="en-US" baseline="0" dirty="0"/>
              <a:t>.  But why is a lock needed at all?  And what is the predicate used for?</a:t>
            </a:r>
          </a:p>
          <a:p>
            <a:endParaRPr lang="en-US" baseline="0" dirty="0"/>
          </a:p>
          <a:p>
            <a:r>
              <a:rPr lang="en-US" baseline="0" dirty="0"/>
              <a:t>Well – if you think about what is happening here it is basically coordinated interactions between two threads.  Our example did not require any locking because it was so simple, but when performing concurrent operations, especially ones that require a degree of orchestrated coordination, locking will become important very quickly.</a:t>
            </a:r>
          </a:p>
          <a:p>
            <a:endParaRPr lang="en-US" baseline="0" dirty="0"/>
          </a:p>
          <a:p>
            <a:r>
              <a:rPr lang="en-US" baseline="0" dirty="0"/>
              <a:t>So to answer our questions, let’s look back at our example and see if we can spot the race condition.</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3815648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We again start at the thread creation – but this time instead of entering the new thread, let’s assume that execution continues on the current thread.</a:t>
            </a:r>
          </a:p>
          <a:p>
            <a:r>
              <a:rPr lang="en-US" baseline="0" dirty="0"/>
              <a:t>** We next call the </a:t>
            </a:r>
            <a:r>
              <a:rPr lang="en-US" baseline="0" dirty="0" err="1"/>
              <a:t>notify_one</a:t>
            </a:r>
            <a:r>
              <a:rPr lang="en-US" baseline="0" dirty="0"/>
              <a:t> function.  Since there are no child thread waiting, there is no one to </a:t>
            </a:r>
            <a:r>
              <a:rPr lang="en-US" baseline="0" dirty="0" err="1"/>
              <a:t>notfy</a:t>
            </a:r>
            <a:r>
              <a:rPr lang="en-US" baseline="0" dirty="0"/>
              <a:t>.</a:t>
            </a:r>
          </a:p>
          <a:p>
            <a:r>
              <a:rPr lang="en-US" baseline="0" dirty="0"/>
              <a:t>** Now the child thread starts and takes the lock</a:t>
            </a:r>
          </a:p>
          <a:p>
            <a:r>
              <a:rPr lang="en-US" baseline="0" dirty="0"/>
              <a:t>** And then calls wait.</a:t>
            </a:r>
          </a:p>
          <a:p>
            <a:endParaRPr lang="en-US" baseline="0" dirty="0"/>
          </a:p>
          <a:p>
            <a:r>
              <a:rPr lang="en-US" baseline="0" dirty="0"/>
              <a:t>What happens now?  Well, </a:t>
            </a:r>
            <a:r>
              <a:rPr lang="en-US" baseline="0" dirty="0" err="1"/>
              <a:t>Notify_one</a:t>
            </a:r>
            <a:r>
              <a:rPr lang="en-US" baseline="0" dirty="0"/>
              <a:t> was called before wait was called so that call was missed.  Wait will now wait until it is called again.  Unfortunately it is never called again so the wait function will never return and we will have a deadlocked thread.</a:t>
            </a:r>
          </a:p>
          <a:p>
            <a:endParaRPr lang="en-US" baseline="0" dirty="0"/>
          </a:p>
          <a:p>
            <a:r>
              <a:rPr lang="en-US" baseline="0" dirty="0"/>
              <a:t>How can we prevent that? </a:t>
            </a:r>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1991679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Recall that the overload of wait that accepts a predicate takes both the </a:t>
            </a:r>
            <a:r>
              <a:rPr lang="en-US" baseline="0" dirty="0" err="1"/>
              <a:t>unique_lock</a:t>
            </a:r>
            <a:r>
              <a:rPr lang="en-US" baseline="0" dirty="0"/>
              <a:t> and the predicate.  </a:t>
            </a:r>
          </a:p>
          <a:p>
            <a:r>
              <a:rPr lang="en-US" baseline="0" dirty="0"/>
              <a:t>** This ends up looking something like this.  While the predicate is not true, the lock is waited on by calling the wait function – perhaps we can take advantage of this to re-enforce our intent.</a:t>
            </a:r>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78719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4/30/2016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4/30/2016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4/30/2016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4/30/2016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4/30/2016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4/30/2016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4/30/2016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4/30/2016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t>Concurrent Programming Overview</a:t>
            </a:r>
          </a:p>
        </p:txBody>
      </p:sp>
      <p:sp>
        <p:nvSpPr>
          <p:cNvPr id="3" name="Subtitle 2"/>
          <p:cNvSpPr>
            <a:spLocks noGrp="1"/>
          </p:cNvSpPr>
          <p:nvPr>
            <p:ph type="subTitle" idx="1"/>
          </p:nvPr>
        </p:nvSpPr>
        <p:spPr/>
        <p:txBody>
          <a:bodyPr/>
          <a:lstStyle/>
          <a:p>
            <a:r>
              <a:rPr lang="en-US" dirty="0"/>
              <a:t>Conditional Variables</a:t>
            </a:r>
          </a:p>
        </p:txBody>
      </p:sp>
    </p:spTree>
    <p:extLst>
      <p:ext uri="{BB962C8B-B14F-4D97-AF65-F5344CB8AC3E}">
        <p14:creationId xmlns:p14="http://schemas.microsoft.com/office/powerpoint/2010/main" val="428492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914400"/>
            <a:ext cx="6553200" cy="5355312"/>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ping_sent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start_after_ping</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unique_lock</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lock(</a:t>
            </a:r>
            <a:r>
              <a:rPr lang="en-US" dirty="0" err="1">
                <a:solidFill>
                  <a:srgbClr val="000000"/>
                </a:solidFill>
                <a:highlight>
                  <a:srgbClr val="FFFFFF"/>
                </a:highlight>
                <a:latin typeface="Consolas" panose="020B0609020204030204" pitchFamily="49" charset="0"/>
              </a:rPr>
              <a:t>ping_mutex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ping.wait</a:t>
            </a:r>
            <a:r>
              <a:rPr lang="en-US" dirty="0">
                <a:solidFill>
                  <a:srgbClr val="000000"/>
                </a:solidFill>
                <a:highlight>
                  <a:srgbClr val="FFFFFF"/>
                </a:highlight>
                <a:latin typeface="Consolas" panose="020B0609020204030204" pitchFamily="49" charset="0"/>
              </a:rPr>
              <a:t>(lock,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ping_sent</a:t>
            </a:r>
            <a:r>
              <a:rPr lang="en-US"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"ping received"</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pinger</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wait_thread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start_after_ping</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ping_sent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ping.notify_one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wait_thread.join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1714500" y="856537"/>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2295163" y="4686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2295163" y="4990135"/>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2295163" y="2247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2707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0900" y="2667000"/>
            <a:ext cx="2552700" cy="120032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ping_sent</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wait(lock);</a:t>
            </a:r>
          </a:p>
          <a:p>
            <a:r>
              <a:rPr lang="en" dirty="0">
                <a:solidFill>
                  <a:srgbClr val="000000"/>
                </a:solidFill>
                <a:highlight>
                  <a:srgbClr val="FFFFFF"/>
                </a:highlight>
                <a:latin typeface="Consolas" panose="020B0609020204030204" pitchFamily="49" charset="0"/>
              </a:rPr>
              <a: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800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685800"/>
            <a:ext cx="6629400" cy="563231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start_after_ping</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unique_lock</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lock(</a:t>
            </a:r>
            <a:r>
              <a:rPr lang="en-US" dirty="0" err="1">
                <a:solidFill>
                  <a:srgbClr val="000000"/>
                </a:solidFill>
                <a:highlight>
                  <a:srgbClr val="FFFFFF"/>
                </a:highlight>
                <a:latin typeface="Consolas" panose="020B0609020204030204" pitchFamily="49" charset="0"/>
              </a:rPr>
              <a:t>ping_mutex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ping.wait</a:t>
            </a:r>
            <a:r>
              <a:rPr lang="en-US" dirty="0">
                <a:solidFill>
                  <a:srgbClr val="000000"/>
                </a:solidFill>
                <a:highlight>
                  <a:srgbClr val="FFFFFF"/>
                </a:highlight>
                <a:latin typeface="Consolas" panose="020B0609020204030204" pitchFamily="49" charset="0"/>
              </a:rPr>
              <a:t>(lock,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ping_sent</a:t>
            </a:r>
            <a:r>
              <a:rPr lang="en-US"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"ping received"</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pinger</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unique_lock</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lock(</a:t>
            </a:r>
            <a:r>
              <a:rPr lang="en-US" dirty="0" err="1">
                <a:solidFill>
                  <a:srgbClr val="000000"/>
                </a:solidFill>
                <a:highlight>
                  <a:srgbClr val="FFFFFF"/>
                </a:highlight>
                <a:latin typeface="Consolas" panose="020B0609020204030204" pitchFamily="49" charset="0"/>
              </a:rPr>
              <a:t>ping_mutex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wait_thread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start_after_ping</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ping_sent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lock.unlock</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ping.notify_one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wait_thread.join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2561863" y="3387655"/>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2562346" y="417973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2567650" y="4686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2561863" y="504046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2561863" y="1427458"/>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03816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xit" presetSubtype="0" fill="hold" grpId="1" nodeType="withEffect">
                                  <p:stCondLst>
                                    <p:cond delay="0"/>
                                  </p:stCondLst>
                                  <p:childTnLst>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3352800"/>
            <a:ext cx="7886700" cy="1209676"/>
          </a:xfrm>
        </p:spPr>
        <p:txBody>
          <a:bodyPr/>
          <a:lstStyle/>
          <a:p>
            <a:r>
              <a:rPr lang="en-US" dirty="0">
                <a:solidFill>
                  <a:schemeClr val="tx1">
                    <a:lumMod val="85000"/>
                    <a:lumOff val="15000"/>
                  </a:schemeClr>
                </a:solidFill>
              </a:rPr>
              <a:t>Blocking Queue</a:t>
            </a:r>
          </a:p>
        </p:txBody>
      </p:sp>
      <p:sp>
        <p:nvSpPr>
          <p:cNvPr id="3" name="Text Placeholder 2"/>
          <p:cNvSpPr txBox="1">
            <a:spLocks/>
          </p:cNvSpPr>
          <p:nvPr/>
        </p:nvSpPr>
        <p:spPr>
          <a:xfrm>
            <a:off x="623888" y="4589464"/>
            <a:ext cx="78867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rPr>
              <a:t>A queue that blocks calls to </a:t>
            </a:r>
            <a:r>
              <a:rPr lang="en-US" dirty="0" err="1">
                <a:solidFill>
                  <a:schemeClr val="tx1">
                    <a:lumMod val="75000"/>
                    <a:lumOff val="25000"/>
                  </a:schemeClr>
                </a:solidFill>
              </a:rPr>
              <a:t>deque</a:t>
            </a:r>
            <a:r>
              <a:rPr lang="en-US" dirty="0">
                <a:solidFill>
                  <a:schemeClr val="tx1">
                    <a:lumMod val="75000"/>
                    <a:lumOff val="25000"/>
                  </a:schemeClr>
                </a:solidFill>
              </a:rPr>
              <a:t> until data is available.</a:t>
            </a:r>
          </a:p>
        </p:txBody>
      </p:sp>
    </p:spTree>
    <p:extLst>
      <p:ext uri="{BB962C8B-B14F-4D97-AF65-F5344CB8AC3E}">
        <p14:creationId xmlns:p14="http://schemas.microsoft.com/office/powerpoint/2010/main" val="330096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971802"/>
            <a:ext cx="3657600" cy="830997"/>
          </a:xfrm>
          <a:prstGeom prst="rect">
            <a:avLst/>
          </a:prstGeom>
          <a:noFill/>
        </p:spPr>
        <p:txBody>
          <a:bodyPr wrap="square" rtlCol="0">
            <a:spAutoFit/>
          </a:bodyPr>
          <a:lstStyle/>
          <a:p>
            <a:pPr algn="ctr"/>
            <a:r>
              <a:rPr lang="en-US" sz="4800" dirty="0">
                <a:solidFill>
                  <a:schemeClr val="tx1">
                    <a:lumMod val="85000"/>
                    <a:lumOff val="15000"/>
                  </a:schemeClr>
                </a:solidFill>
              </a:rPr>
              <a:t>Read</a:t>
            </a:r>
            <a:endParaRPr lang="en-US" sz="3600" dirty="0">
              <a:solidFill>
                <a:schemeClr val="tx1">
                  <a:lumMod val="85000"/>
                  <a:lumOff val="15000"/>
                </a:schemeClr>
              </a:solidFill>
            </a:endParaRPr>
          </a:p>
        </p:txBody>
      </p:sp>
      <p:sp>
        <p:nvSpPr>
          <p:cNvPr id="5" name="TextBox 4"/>
          <p:cNvSpPr txBox="1"/>
          <p:nvPr/>
        </p:nvSpPr>
        <p:spPr>
          <a:xfrm>
            <a:off x="4572000" y="2971801"/>
            <a:ext cx="3657600" cy="830997"/>
          </a:xfrm>
          <a:prstGeom prst="rect">
            <a:avLst/>
          </a:prstGeom>
          <a:noFill/>
        </p:spPr>
        <p:txBody>
          <a:bodyPr wrap="square" rtlCol="0">
            <a:spAutoFit/>
          </a:bodyPr>
          <a:lstStyle/>
          <a:p>
            <a:pPr algn="ctr"/>
            <a:r>
              <a:rPr lang="en-US" sz="4800" dirty="0">
                <a:solidFill>
                  <a:schemeClr val="tx1">
                    <a:lumMod val="85000"/>
                    <a:lumOff val="15000"/>
                  </a:schemeClr>
                </a:solidFill>
              </a:rPr>
              <a:t>Process</a:t>
            </a:r>
            <a:endParaRPr lang="en-US" sz="3600" dirty="0">
              <a:solidFill>
                <a:schemeClr val="tx1">
                  <a:lumMod val="85000"/>
                  <a:lumOff val="15000"/>
                </a:schemeClr>
              </a:solidFill>
            </a:endParaRPr>
          </a:p>
        </p:txBody>
      </p:sp>
      <p:sp>
        <p:nvSpPr>
          <p:cNvPr id="6" name="Curved Down Arrow 5"/>
          <p:cNvSpPr/>
          <p:nvPr/>
        </p:nvSpPr>
        <p:spPr>
          <a:xfrm>
            <a:off x="2667000" y="1752600"/>
            <a:ext cx="3810000" cy="12192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Down Arrow 6"/>
          <p:cNvSpPr/>
          <p:nvPr/>
        </p:nvSpPr>
        <p:spPr>
          <a:xfrm rot="10800000">
            <a:off x="2514600" y="3877581"/>
            <a:ext cx="3810000" cy="12192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33788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286000" y="2209800"/>
            <a:ext cx="5715000" cy="2523768"/>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read_and_process</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(!done)</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packet data = </a:t>
            </a:r>
            <a:r>
              <a:rPr lang="en-US" dirty="0" err="1">
                <a:solidFill>
                  <a:srgbClr val="000000"/>
                </a:solidFill>
                <a:highlight>
                  <a:srgbClr val="FFFFFF"/>
                </a:highlight>
                <a:latin typeface="Consolas" panose="020B0609020204030204" pitchFamily="49" charset="0"/>
              </a:rPr>
              <a:t>read_from_network</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process(data);</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1750419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895600"/>
            <a:ext cx="7315200" cy="914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66800" y="3009900"/>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66800" y="3009900"/>
            <a:ext cx="685800" cy="685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66800" y="3009900"/>
            <a:ext cx="685800" cy="685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905000" y="3009900"/>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905000" y="3009900"/>
            <a:ext cx="685800" cy="685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743200" y="3009900"/>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581400" y="3009900"/>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419600" y="3009900"/>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8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7" grpId="0" animBg="1"/>
      <p:bldP spid="18" grpId="0" animBg="1"/>
      <p:bldP spid="22" grpId="0" animBg="1"/>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914400"/>
            <a:ext cx="6400800" cy="914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828800" y="3581400"/>
            <a:ext cx="6400800" cy="914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 y="1109990"/>
            <a:ext cx="1295400" cy="523220"/>
          </a:xfrm>
          <a:prstGeom prst="rect">
            <a:avLst/>
          </a:prstGeom>
          <a:noFill/>
        </p:spPr>
        <p:txBody>
          <a:bodyPr wrap="square" rtlCol="0">
            <a:spAutoFit/>
          </a:bodyPr>
          <a:lstStyle/>
          <a:p>
            <a:pPr algn="r"/>
            <a:r>
              <a:rPr lang="en-US" sz="2800" dirty="0">
                <a:solidFill>
                  <a:schemeClr val="tx1">
                    <a:lumMod val="85000"/>
                    <a:lumOff val="15000"/>
                  </a:schemeClr>
                </a:solidFill>
              </a:rPr>
              <a:t>Read</a:t>
            </a:r>
            <a:endParaRPr lang="en-US" dirty="0">
              <a:solidFill>
                <a:schemeClr val="tx1">
                  <a:lumMod val="85000"/>
                  <a:lumOff val="15000"/>
                </a:schemeClr>
              </a:solidFill>
            </a:endParaRPr>
          </a:p>
        </p:txBody>
      </p:sp>
      <p:sp>
        <p:nvSpPr>
          <p:cNvPr id="10" name="TextBox 9"/>
          <p:cNvSpPr txBox="1"/>
          <p:nvPr/>
        </p:nvSpPr>
        <p:spPr>
          <a:xfrm>
            <a:off x="457200" y="3776990"/>
            <a:ext cx="1295400" cy="523220"/>
          </a:xfrm>
          <a:prstGeom prst="rect">
            <a:avLst/>
          </a:prstGeom>
          <a:noFill/>
        </p:spPr>
        <p:txBody>
          <a:bodyPr wrap="square" rtlCol="0">
            <a:spAutoFit/>
          </a:bodyPr>
          <a:lstStyle/>
          <a:p>
            <a:pPr algn="r"/>
            <a:r>
              <a:rPr lang="en-US" sz="2800" dirty="0">
                <a:solidFill>
                  <a:schemeClr val="tx1">
                    <a:lumMod val="85000"/>
                    <a:lumOff val="15000"/>
                  </a:schemeClr>
                </a:solidFill>
              </a:rPr>
              <a:t>Process</a:t>
            </a:r>
            <a:endParaRPr lang="en-US" dirty="0">
              <a:solidFill>
                <a:schemeClr val="tx1">
                  <a:lumMod val="85000"/>
                  <a:lumOff val="15000"/>
                </a:schemeClr>
              </a:solidFill>
            </a:endParaRPr>
          </a:p>
        </p:txBody>
      </p:sp>
      <p:sp>
        <p:nvSpPr>
          <p:cNvPr id="6" name="Rectangle 5"/>
          <p:cNvSpPr/>
          <p:nvPr/>
        </p:nvSpPr>
        <p:spPr>
          <a:xfrm>
            <a:off x="1828800" y="2247900"/>
            <a:ext cx="6400800" cy="914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200" y="2443490"/>
            <a:ext cx="1295400" cy="523220"/>
          </a:xfrm>
          <a:prstGeom prst="rect">
            <a:avLst/>
          </a:prstGeom>
          <a:noFill/>
        </p:spPr>
        <p:txBody>
          <a:bodyPr wrap="square" rtlCol="0">
            <a:spAutoFit/>
          </a:bodyPr>
          <a:lstStyle/>
          <a:p>
            <a:pPr algn="r"/>
            <a:r>
              <a:rPr lang="en-US" sz="2800" dirty="0">
                <a:solidFill>
                  <a:schemeClr val="tx1">
                    <a:lumMod val="85000"/>
                    <a:lumOff val="15000"/>
                  </a:schemeClr>
                </a:solidFill>
              </a:rPr>
              <a:t>Buffer</a:t>
            </a:r>
            <a:endParaRPr lang="en-US" dirty="0">
              <a:solidFill>
                <a:schemeClr val="tx1">
                  <a:lumMod val="85000"/>
                  <a:lumOff val="15000"/>
                </a:schemeClr>
              </a:solidFill>
            </a:endParaRPr>
          </a:p>
        </p:txBody>
      </p:sp>
      <p:sp>
        <p:nvSpPr>
          <p:cNvPr id="11" name="Rectangle 10"/>
          <p:cNvSpPr/>
          <p:nvPr/>
        </p:nvSpPr>
        <p:spPr>
          <a:xfrm>
            <a:off x="1905000" y="1028700"/>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905000" y="2362200"/>
            <a:ext cx="685800" cy="685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905000" y="3695700"/>
            <a:ext cx="685800" cy="685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43200" y="1028700"/>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581400" y="1028700"/>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43200" y="2362200"/>
            <a:ext cx="685800" cy="685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581400" y="2362200"/>
            <a:ext cx="685800" cy="685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76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xit" presetSubtype="0" fill="hold" grpId="1" nodeType="with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xit" presetSubtype="0" fill="hold" grpId="1" nodeType="with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xit" presetSubtype="0" fill="hold" grpId="1" nodeType="withEffect">
                                  <p:stCondLst>
                                    <p:cond delay="0"/>
                                  </p:stCondLst>
                                  <p:childTnLst>
                                    <p:animEffect transition="out" filter="fade">
                                      <p:cBhvr>
                                        <p:cTn id="40" dur="500"/>
                                        <p:tgtEl>
                                          <p:spTgt spid="15"/>
                                        </p:tgtEl>
                                      </p:cBhvr>
                                    </p:animEffect>
                                    <p:set>
                                      <p:cBhvr>
                                        <p:cTn id="41" dur="1" fill="hold">
                                          <p:stCondLst>
                                            <p:cond delay="499"/>
                                          </p:stCondLst>
                                        </p:cTn>
                                        <p:tgtEl>
                                          <p:spTgt spid="1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xit" presetSubtype="0" fill="hold" grpId="1" nodeType="withEffect">
                                  <p:stCondLst>
                                    <p:cond delay="0"/>
                                  </p:stCondLst>
                                  <p:childTnLst>
                                    <p:animEffect transition="out" filter="fade">
                                      <p:cBhvr>
                                        <p:cTn id="48" dur="500"/>
                                        <p:tgtEl>
                                          <p:spTgt spid="12"/>
                                        </p:tgtEl>
                                      </p:cBhvr>
                                    </p:animEffect>
                                    <p:set>
                                      <p:cBhvr>
                                        <p:cTn id="49"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4" grpId="0" animBg="1"/>
      <p:bldP spid="14" grpId="1" animBg="1"/>
      <p:bldP spid="15" grpId="0" animBg="1"/>
      <p:bldP spid="15" grpId="1" animBg="1"/>
      <p:bldP spid="16"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305342"/>
            <a:ext cx="7010400" cy="3693319"/>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queue</a:t>
            </a:r>
            <a:r>
              <a:rPr lang="en-US" dirty="0">
                <a:solidFill>
                  <a:srgbClr val="000000"/>
                </a:solidFill>
                <a:highlight>
                  <a:srgbClr val="FFFFFF"/>
                </a:highlight>
                <a:latin typeface="Consolas" panose="020B0609020204030204" pitchFamily="49" charset="0"/>
              </a:rPr>
              <a:t>&lt;packet&gt; </a:t>
            </a:r>
            <a:r>
              <a:rPr lang="en-US" dirty="0" err="1">
                <a:solidFill>
                  <a:srgbClr val="000000"/>
                </a:solidFill>
                <a:highlight>
                  <a:srgbClr val="FFFFFF"/>
                </a:highlight>
                <a:latin typeface="Consolas" panose="020B0609020204030204" pitchFamily="49" charset="0"/>
              </a:rPr>
              <a:t>shared_buffer</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shared_buffer_mutex</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read()</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(!done)</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packet data = </a:t>
            </a:r>
            <a:r>
              <a:rPr lang="en-US" dirty="0" err="1">
                <a:solidFill>
                  <a:srgbClr val="000000"/>
                </a:solidFill>
                <a:highlight>
                  <a:srgbClr val="FFFFFF"/>
                </a:highlight>
                <a:latin typeface="Consolas" panose="020B0609020204030204" pitchFamily="49" charset="0"/>
              </a:rPr>
              <a:t>read_from_network</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lock_guard</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lock(</a:t>
            </a:r>
            <a:r>
              <a:rPr lang="en-US" dirty="0" err="1">
                <a:solidFill>
                  <a:srgbClr val="000000"/>
                </a:solidFill>
                <a:highlight>
                  <a:srgbClr val="FFFFFF"/>
                </a:highlight>
                <a:latin typeface="Consolas" panose="020B0609020204030204" pitchFamily="49" charset="0"/>
              </a:rPr>
              <a:t>shared_buffer_mutex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shared_buffer.push</a:t>
            </a:r>
            <a:r>
              <a:rPr lang="en-US" dirty="0">
                <a:solidFill>
                  <a:srgbClr val="000000"/>
                </a:solidFill>
                <a:highlight>
                  <a:srgbClr val="FFFFFF"/>
                </a:highlight>
                <a:latin typeface="Consolas" panose="020B0609020204030204" pitchFamily="49" charset="0"/>
              </a:rPr>
              <a:t>(data);</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1104900" y="1257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1104900" y="1485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2019300" y="3162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2019300" y="3711778"/>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2019300" y="3986677"/>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14552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xit" presetSubtype="0" fill="hold" grpId="1" nodeType="with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9433" y="838200"/>
            <a:ext cx="6994967" cy="5078313"/>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queue</a:t>
            </a:r>
            <a:r>
              <a:rPr lang="en-US" dirty="0">
                <a:solidFill>
                  <a:srgbClr val="000000"/>
                </a:solidFill>
                <a:highlight>
                  <a:srgbClr val="FFFFFF"/>
                </a:highlight>
                <a:latin typeface="Consolas" panose="020B0609020204030204" pitchFamily="49" charset="0"/>
              </a:rPr>
              <a:t>&lt;data&gt; </a:t>
            </a:r>
            <a:r>
              <a:rPr lang="en-US" dirty="0" err="1">
                <a:solidFill>
                  <a:srgbClr val="000000"/>
                </a:solidFill>
                <a:highlight>
                  <a:srgbClr val="FFFFFF"/>
                </a:highlight>
                <a:latin typeface="Consolas" panose="020B0609020204030204" pitchFamily="49" charset="0"/>
              </a:rPr>
              <a:t>shared_buffer</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shared_buffer_mutex</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process()</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(!done)</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unique_lock</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lock(</a:t>
            </a:r>
            <a:r>
              <a:rPr lang="en-US" dirty="0" err="1">
                <a:solidFill>
                  <a:srgbClr val="000000"/>
                </a:solidFill>
                <a:highlight>
                  <a:srgbClr val="FFFFFF"/>
                </a:highlight>
                <a:latin typeface="Consolas" panose="020B0609020204030204" pitchFamily="49" charset="0"/>
              </a:rPr>
              <a:t>shared_buffer_mutex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shared_buffer.empty</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packet data = </a:t>
            </a:r>
            <a:r>
              <a:rPr lang="en-US" dirty="0" err="1">
                <a:solidFill>
                  <a:srgbClr val="000000"/>
                </a:solidFill>
                <a:highlight>
                  <a:srgbClr val="FFFFFF"/>
                </a:highlight>
                <a:latin typeface="Consolas" panose="020B0609020204030204" pitchFamily="49" charset="0"/>
              </a:rPr>
              <a:t>shared_buffer.front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shared_buffer.pop</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lock.unlock</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process_data</a:t>
            </a:r>
            <a:r>
              <a:rPr lang="en-US" dirty="0">
                <a:solidFill>
                  <a:srgbClr val="000000"/>
                </a:solidFill>
                <a:highlight>
                  <a:srgbClr val="FFFFFF"/>
                </a:highlight>
                <a:latin typeface="Consolas" panose="020B0609020204030204" pitchFamily="49" charset="0"/>
              </a:rPr>
              <a:t>(data);</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endParaRPr lang="en" dirty="0">
              <a:solidFill>
                <a:srgbClr val="0000FF"/>
              </a:solidFill>
              <a:highlight>
                <a:srgbClr val="FFFFFF"/>
              </a:highlight>
              <a:latin typeface="Consolas" panose="020B0609020204030204" pitchFamily="49" charset="0"/>
            </a:endParaRPr>
          </a:p>
        </p:txBody>
      </p:sp>
      <p:sp>
        <p:nvSpPr>
          <p:cNvPr id="6" name="Up Arrow 5"/>
          <p:cNvSpPr/>
          <p:nvPr/>
        </p:nvSpPr>
        <p:spPr>
          <a:xfrm rot="5400000">
            <a:off x="2019300" y="271357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2515082" y="3546907"/>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2515082" y="4380235"/>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17823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a:solidFill>
                  <a:schemeClr val="tx1">
                    <a:lumMod val="75000"/>
                    <a:lumOff val="25000"/>
                  </a:schemeClr>
                </a:solidFill>
              </a:rPr>
              <a:t>Overview</a:t>
            </a: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a:solidFill>
                  <a:schemeClr val="tx1">
                    <a:lumMod val="75000"/>
                    <a:lumOff val="25000"/>
                  </a:schemeClr>
                </a:solidFill>
              </a:rPr>
              <a:t>Condition Variables</a:t>
            </a:r>
          </a:p>
          <a:p>
            <a:pPr lvl="1">
              <a:spcBef>
                <a:spcPts val="1200"/>
              </a:spcBef>
            </a:pPr>
            <a:r>
              <a:rPr lang="en-US" dirty="0">
                <a:solidFill>
                  <a:schemeClr val="tx1">
                    <a:lumMod val="75000"/>
                    <a:lumOff val="25000"/>
                  </a:schemeClr>
                </a:solidFill>
              </a:rPr>
              <a:t>Overview</a:t>
            </a:r>
          </a:p>
          <a:p>
            <a:pPr lvl="1">
              <a:spcBef>
                <a:spcPts val="1200"/>
              </a:spcBef>
            </a:pPr>
            <a:r>
              <a:rPr lang="en-US" dirty="0" err="1">
                <a:solidFill>
                  <a:schemeClr val="tx1">
                    <a:lumMod val="75000"/>
                    <a:lumOff val="25000"/>
                  </a:schemeClr>
                </a:solidFill>
              </a:rPr>
              <a:t>notify_one</a:t>
            </a:r>
            <a:r>
              <a:rPr lang="en-US" dirty="0">
                <a:solidFill>
                  <a:schemeClr val="tx1">
                    <a:lumMod val="75000"/>
                    <a:lumOff val="25000"/>
                  </a:schemeClr>
                </a:solidFill>
              </a:rPr>
              <a:t>, wait</a:t>
            </a:r>
          </a:p>
          <a:p>
            <a:pPr>
              <a:spcBef>
                <a:spcPts val="1200"/>
              </a:spcBef>
            </a:pPr>
            <a:r>
              <a:rPr lang="en-US" dirty="0">
                <a:solidFill>
                  <a:schemeClr val="tx1">
                    <a:lumMod val="75000"/>
                    <a:lumOff val="25000"/>
                  </a:schemeClr>
                </a:solidFill>
              </a:rPr>
              <a:t>Blocking Queue</a:t>
            </a:r>
          </a:p>
          <a:p>
            <a:pPr>
              <a:spcBef>
                <a:spcPts val="1200"/>
              </a:spcBef>
            </a:pPr>
            <a:r>
              <a:rPr lang="en-US" dirty="0">
                <a:solidFill>
                  <a:schemeClr val="tx1">
                    <a:lumMod val="75000"/>
                    <a:lumOff val="25000"/>
                  </a:schemeClr>
                </a:solidFill>
              </a:rPr>
              <a:t>More Notifying and Waiting</a:t>
            </a:r>
          </a:p>
          <a:p>
            <a:pPr lvl="1">
              <a:spcBef>
                <a:spcPts val="1200"/>
              </a:spcBef>
            </a:pPr>
            <a:r>
              <a:rPr lang="en-US" dirty="0" err="1">
                <a:solidFill>
                  <a:schemeClr val="tx1">
                    <a:lumMod val="75000"/>
                    <a:lumOff val="25000"/>
                  </a:schemeClr>
                </a:solidFill>
              </a:rPr>
              <a:t>notify_all</a:t>
            </a:r>
            <a:endParaRPr lang="en-US" dirty="0">
              <a:solidFill>
                <a:schemeClr val="tx1">
                  <a:lumMod val="75000"/>
                  <a:lumOff val="25000"/>
                </a:schemeClr>
              </a:solidFill>
            </a:endParaRPr>
          </a:p>
          <a:p>
            <a:pPr lvl="1">
              <a:spcBef>
                <a:spcPts val="1200"/>
              </a:spcBef>
            </a:pPr>
            <a:r>
              <a:rPr lang="en-US" dirty="0" err="1">
                <a:solidFill>
                  <a:schemeClr val="tx1">
                    <a:lumMod val="75000"/>
                    <a:lumOff val="25000"/>
                  </a:schemeClr>
                </a:solidFill>
              </a:rPr>
              <a:t>wait_for</a:t>
            </a:r>
            <a:r>
              <a:rPr lang="en-US" dirty="0">
                <a:solidFill>
                  <a:schemeClr val="tx1">
                    <a:lumMod val="75000"/>
                    <a:lumOff val="25000"/>
                  </a:schemeClr>
                </a:solidFill>
              </a:rPr>
              <a:t>, </a:t>
            </a:r>
            <a:r>
              <a:rPr lang="en-US" dirty="0" err="1">
                <a:solidFill>
                  <a:schemeClr val="tx1">
                    <a:lumMod val="75000"/>
                    <a:lumOff val="25000"/>
                  </a:schemeClr>
                </a:solidFill>
              </a:rPr>
              <a:t>wait_until</a:t>
            </a: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297926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914400"/>
            <a:ext cx="6400800" cy="914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828800" y="3581400"/>
            <a:ext cx="6400800" cy="914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 y="1109990"/>
            <a:ext cx="1295400" cy="523220"/>
          </a:xfrm>
          <a:prstGeom prst="rect">
            <a:avLst/>
          </a:prstGeom>
          <a:noFill/>
        </p:spPr>
        <p:txBody>
          <a:bodyPr wrap="square" rtlCol="0">
            <a:spAutoFit/>
          </a:bodyPr>
          <a:lstStyle/>
          <a:p>
            <a:pPr algn="r"/>
            <a:r>
              <a:rPr lang="en-US" sz="2800" dirty="0">
                <a:solidFill>
                  <a:schemeClr val="tx1">
                    <a:lumMod val="85000"/>
                    <a:lumOff val="15000"/>
                  </a:schemeClr>
                </a:solidFill>
              </a:rPr>
              <a:t>Read</a:t>
            </a:r>
            <a:endParaRPr lang="en-US" dirty="0">
              <a:solidFill>
                <a:schemeClr val="tx1">
                  <a:lumMod val="85000"/>
                  <a:lumOff val="15000"/>
                </a:schemeClr>
              </a:solidFill>
            </a:endParaRPr>
          </a:p>
        </p:txBody>
      </p:sp>
      <p:sp>
        <p:nvSpPr>
          <p:cNvPr id="10" name="TextBox 9"/>
          <p:cNvSpPr txBox="1"/>
          <p:nvPr/>
        </p:nvSpPr>
        <p:spPr>
          <a:xfrm>
            <a:off x="152400" y="3776990"/>
            <a:ext cx="1600200" cy="523220"/>
          </a:xfrm>
          <a:prstGeom prst="rect">
            <a:avLst/>
          </a:prstGeom>
          <a:noFill/>
        </p:spPr>
        <p:txBody>
          <a:bodyPr wrap="square" rtlCol="0">
            <a:spAutoFit/>
          </a:bodyPr>
          <a:lstStyle/>
          <a:p>
            <a:pPr algn="r"/>
            <a:r>
              <a:rPr lang="en-US" sz="2800" dirty="0">
                <a:solidFill>
                  <a:schemeClr val="tx1">
                    <a:lumMod val="85000"/>
                    <a:lumOff val="15000"/>
                  </a:schemeClr>
                </a:solidFill>
              </a:rPr>
              <a:t>Process 1</a:t>
            </a:r>
            <a:endParaRPr lang="en-US" dirty="0">
              <a:solidFill>
                <a:schemeClr val="tx1">
                  <a:lumMod val="85000"/>
                  <a:lumOff val="15000"/>
                </a:schemeClr>
              </a:solidFill>
            </a:endParaRPr>
          </a:p>
        </p:txBody>
      </p:sp>
      <p:sp>
        <p:nvSpPr>
          <p:cNvPr id="6" name="Rectangle 5"/>
          <p:cNvSpPr/>
          <p:nvPr/>
        </p:nvSpPr>
        <p:spPr>
          <a:xfrm>
            <a:off x="1828800" y="2247900"/>
            <a:ext cx="6400800" cy="914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200" y="2443490"/>
            <a:ext cx="1295400" cy="523220"/>
          </a:xfrm>
          <a:prstGeom prst="rect">
            <a:avLst/>
          </a:prstGeom>
          <a:noFill/>
        </p:spPr>
        <p:txBody>
          <a:bodyPr wrap="square" rtlCol="0">
            <a:spAutoFit/>
          </a:bodyPr>
          <a:lstStyle/>
          <a:p>
            <a:pPr algn="r"/>
            <a:r>
              <a:rPr lang="en-US" sz="2800" dirty="0">
                <a:solidFill>
                  <a:schemeClr val="tx1">
                    <a:lumMod val="85000"/>
                    <a:lumOff val="15000"/>
                  </a:schemeClr>
                </a:solidFill>
              </a:rPr>
              <a:t>Buffer</a:t>
            </a:r>
            <a:endParaRPr lang="en-US" dirty="0">
              <a:solidFill>
                <a:schemeClr val="tx1">
                  <a:lumMod val="85000"/>
                  <a:lumOff val="15000"/>
                </a:schemeClr>
              </a:solidFill>
            </a:endParaRPr>
          </a:p>
        </p:txBody>
      </p:sp>
      <p:sp>
        <p:nvSpPr>
          <p:cNvPr id="11" name="Rectangle 10"/>
          <p:cNvSpPr/>
          <p:nvPr/>
        </p:nvSpPr>
        <p:spPr>
          <a:xfrm>
            <a:off x="1905000" y="1028700"/>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905000" y="2362200"/>
            <a:ext cx="685800" cy="685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905000" y="3695700"/>
            <a:ext cx="685800" cy="685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43200" y="1028700"/>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581400" y="1028700"/>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43200" y="2362200"/>
            <a:ext cx="685800" cy="685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581400" y="2362200"/>
            <a:ext cx="685800" cy="685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828800" y="4914900"/>
            <a:ext cx="6400800" cy="914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52400" y="5110490"/>
            <a:ext cx="1600200" cy="523220"/>
          </a:xfrm>
          <a:prstGeom prst="rect">
            <a:avLst/>
          </a:prstGeom>
          <a:noFill/>
        </p:spPr>
        <p:txBody>
          <a:bodyPr wrap="square" rtlCol="0">
            <a:spAutoFit/>
          </a:bodyPr>
          <a:lstStyle/>
          <a:p>
            <a:pPr algn="r"/>
            <a:r>
              <a:rPr lang="en-US" sz="2800" dirty="0">
                <a:solidFill>
                  <a:schemeClr val="tx1">
                    <a:lumMod val="85000"/>
                    <a:lumOff val="15000"/>
                  </a:schemeClr>
                </a:solidFill>
              </a:rPr>
              <a:t>Process2</a:t>
            </a:r>
            <a:endParaRPr lang="en-US" dirty="0">
              <a:solidFill>
                <a:schemeClr val="tx1">
                  <a:lumMod val="85000"/>
                  <a:lumOff val="15000"/>
                </a:schemeClr>
              </a:solidFill>
            </a:endParaRPr>
          </a:p>
        </p:txBody>
      </p:sp>
      <p:sp>
        <p:nvSpPr>
          <p:cNvPr id="20" name="Rectangle 19"/>
          <p:cNvSpPr/>
          <p:nvPr/>
        </p:nvSpPr>
        <p:spPr>
          <a:xfrm>
            <a:off x="1905000" y="5029200"/>
            <a:ext cx="685800" cy="685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57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xit" presetSubtype="0" fill="hold" grpId="1" nodeType="with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xit" presetSubtype="0" fill="hold" grpId="1" nodeType="withEffect">
                                  <p:stCondLst>
                                    <p:cond delay="0"/>
                                  </p:stCondLst>
                                  <p:childTnLst>
                                    <p:animEffect transition="out" filter="fade">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6"/>
                                        </p:tgtEl>
                                      </p:cBhvr>
                                    </p:animEffect>
                                    <p:set>
                                      <p:cBhvr>
                                        <p:cTn id="4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4" grpId="0" animBg="1"/>
      <p:bldP spid="14" grpId="1" animBg="1"/>
      <p:bldP spid="15" grpId="0" animBg="1"/>
      <p:bldP spid="15" grpId="1" animBg="1"/>
      <p:bldP spid="16" grpId="0" animBg="1"/>
      <p:bldP spid="16" grpId="1" animBg="1"/>
      <p:bldP spid="19"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9433" y="1286921"/>
            <a:ext cx="6994967" cy="5078313"/>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queue</a:t>
            </a:r>
            <a:r>
              <a:rPr lang="en-US" dirty="0">
                <a:solidFill>
                  <a:srgbClr val="000000"/>
                </a:solidFill>
                <a:highlight>
                  <a:srgbClr val="FFFFFF"/>
                </a:highlight>
                <a:latin typeface="Consolas" panose="020B0609020204030204" pitchFamily="49" charset="0"/>
              </a:rPr>
              <a:t>&lt;data&gt; </a:t>
            </a:r>
            <a:r>
              <a:rPr lang="en-US" dirty="0" err="1">
                <a:solidFill>
                  <a:srgbClr val="000000"/>
                </a:solidFill>
                <a:highlight>
                  <a:srgbClr val="FFFFFF"/>
                </a:highlight>
                <a:latin typeface="Consolas" panose="020B0609020204030204" pitchFamily="49" charset="0"/>
              </a:rPr>
              <a:t>shared_buffer</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shared_buffer_mutex</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process()</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(!done)</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unique_lock</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lock(</a:t>
            </a:r>
            <a:r>
              <a:rPr lang="en-US" dirty="0" err="1">
                <a:solidFill>
                  <a:srgbClr val="000000"/>
                </a:solidFill>
                <a:highlight>
                  <a:srgbClr val="FFFFFF"/>
                </a:highlight>
                <a:latin typeface="Consolas" panose="020B0609020204030204" pitchFamily="49" charset="0"/>
              </a:rPr>
              <a:t>shared_buffer_mutex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shared_buffer.empty</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packet data = </a:t>
            </a:r>
            <a:r>
              <a:rPr lang="en-US" dirty="0" err="1">
                <a:solidFill>
                  <a:srgbClr val="000000"/>
                </a:solidFill>
                <a:highlight>
                  <a:srgbClr val="FFFFFF"/>
                </a:highlight>
                <a:latin typeface="Consolas" panose="020B0609020204030204" pitchFamily="49" charset="0"/>
              </a:rPr>
              <a:t>shared_buffer.front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shared_buffer.pop</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lock.unlock</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process(data);</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endParaRPr lang="en" dirty="0">
              <a:solidFill>
                <a:srgbClr val="0000FF"/>
              </a:solidFill>
              <a:highlight>
                <a:srgbClr val="FFFFFF"/>
              </a:highlight>
              <a:latin typeface="Consolas" panose="020B0609020204030204" pitchFamily="49" charset="0"/>
            </a:endParaRPr>
          </a:p>
        </p:txBody>
      </p:sp>
      <p:sp>
        <p:nvSpPr>
          <p:cNvPr id="9" name="Rectangle 8"/>
          <p:cNvSpPr/>
          <p:nvPr/>
        </p:nvSpPr>
        <p:spPr>
          <a:xfrm>
            <a:off x="1539433" y="1286921"/>
            <a:ext cx="6994967" cy="5078313"/>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queue</a:t>
            </a:r>
            <a:r>
              <a:rPr lang="en-US" dirty="0">
                <a:solidFill>
                  <a:srgbClr val="000000"/>
                </a:solidFill>
                <a:highlight>
                  <a:srgbClr val="FFFFFF"/>
                </a:highlight>
                <a:latin typeface="Consolas" panose="020B0609020204030204" pitchFamily="49" charset="0"/>
              </a:rPr>
              <a:t>&lt;data&gt; </a:t>
            </a:r>
            <a:r>
              <a:rPr lang="en-US" dirty="0" err="1">
                <a:solidFill>
                  <a:srgbClr val="000000"/>
                </a:solidFill>
                <a:highlight>
                  <a:srgbClr val="FFFFFF"/>
                </a:highlight>
                <a:latin typeface="Consolas" panose="020B0609020204030204" pitchFamily="49" charset="0"/>
              </a:rPr>
              <a:t>shared_buffer</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shared_buffer_mutex</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process()</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(!done)</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unique_lock</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lock(</a:t>
            </a:r>
            <a:r>
              <a:rPr lang="en-US" dirty="0" err="1">
                <a:solidFill>
                  <a:srgbClr val="000000"/>
                </a:solidFill>
                <a:highlight>
                  <a:srgbClr val="FFFFFF"/>
                </a:highlight>
                <a:latin typeface="Consolas" panose="020B0609020204030204" pitchFamily="49" charset="0"/>
              </a:rPr>
              <a:t>shared_buffer_mutex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shared_buffer.empty</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packet data = </a:t>
            </a:r>
            <a:r>
              <a:rPr lang="en-US" dirty="0" err="1">
                <a:solidFill>
                  <a:srgbClr val="000000"/>
                </a:solidFill>
                <a:highlight>
                  <a:srgbClr val="FFFFFF"/>
                </a:highlight>
                <a:latin typeface="Consolas" panose="020B0609020204030204" pitchFamily="49" charset="0"/>
              </a:rPr>
              <a:t>shared_buffer.front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shared_buffer.pop</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lock.unlock</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process_data</a:t>
            </a:r>
            <a:r>
              <a:rPr lang="en-US" dirty="0">
                <a:solidFill>
                  <a:srgbClr val="000000"/>
                </a:solidFill>
                <a:highlight>
                  <a:srgbClr val="FFFFFF"/>
                </a:highlight>
                <a:latin typeface="Consolas" panose="020B0609020204030204" pitchFamily="49" charset="0"/>
              </a:rPr>
              <a:t>(data);</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endParaRPr lang="en" dirty="0">
              <a:solidFill>
                <a:srgbClr val="0000FF"/>
              </a:solidFill>
              <a:highlight>
                <a:srgbClr val="FFFFFF"/>
              </a:highlight>
              <a:latin typeface="Consolas" panose="020B0609020204030204" pitchFamily="49" charset="0"/>
            </a:endParaRPr>
          </a:p>
        </p:txBody>
      </p:sp>
      <p:sp>
        <p:nvSpPr>
          <p:cNvPr id="10" name="Up Arrow 9"/>
          <p:cNvSpPr/>
          <p:nvPr/>
        </p:nvSpPr>
        <p:spPr>
          <a:xfrm rot="5400000">
            <a:off x="2019300" y="3162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2019300" y="3406977"/>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11"/>
          <p:cNvSpPr/>
          <p:nvPr/>
        </p:nvSpPr>
        <p:spPr>
          <a:xfrm rot="5400000">
            <a:off x="1670130" y="2582762"/>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05830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grpId="1"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796022"/>
            <a:ext cx="5638800" cy="5293757"/>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read()</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(!done)</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packet data = </a:t>
            </a:r>
            <a:r>
              <a:rPr lang="en-US" dirty="0" err="1">
                <a:solidFill>
                  <a:srgbClr val="000000"/>
                </a:solidFill>
                <a:highlight>
                  <a:srgbClr val="FFFFFF"/>
                </a:highlight>
                <a:latin typeface="Consolas" panose="020B0609020204030204" pitchFamily="49" charset="0"/>
              </a:rPr>
              <a:t>read_from_network</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shared_buffer.enqueue</a:t>
            </a:r>
            <a:r>
              <a:rPr lang="en-US" dirty="0">
                <a:solidFill>
                  <a:srgbClr val="000000"/>
                </a:solidFill>
                <a:highlight>
                  <a:srgbClr val="FFFFFF"/>
                </a:highlight>
                <a:latin typeface="Consolas" panose="020B0609020204030204" pitchFamily="49" charset="0"/>
              </a:rPr>
              <a:t>(data);</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process()</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(!done)</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packet data;</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shared_buffer.deque</a:t>
            </a:r>
            <a:r>
              <a:rPr lang="en-US" dirty="0">
                <a:solidFill>
                  <a:srgbClr val="000000"/>
                </a:solidFill>
                <a:highlight>
                  <a:srgbClr val="FFFFFF"/>
                </a:highlight>
                <a:latin typeface="Consolas" panose="020B0609020204030204" pitchFamily="49" charset="0"/>
              </a:rPr>
              <a:t>(data);</a:t>
            </a:r>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process_data</a:t>
            </a:r>
            <a:r>
              <a:rPr lang="en-US" dirty="0">
                <a:solidFill>
                  <a:srgbClr val="000000"/>
                </a:solidFill>
                <a:highlight>
                  <a:srgbClr val="FFFFFF"/>
                </a:highlight>
                <a:latin typeface="Consolas" panose="020B0609020204030204" pitchFamily="49" charset="0"/>
              </a:rPr>
              <a:t>(data);</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501336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4600" y="2021681"/>
            <a:ext cx="5029200" cy="3416320"/>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_T</a:t>
            </a:r>
            <a:r>
              <a:rPr lang="en-US" dirty="0">
                <a:solidFill>
                  <a:srgbClr val="000000"/>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blocking_queue</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private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lock;</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queue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_T</a:t>
            </a:r>
            <a:r>
              <a:rPr lang="en-US" dirty="0">
                <a:solidFill>
                  <a:srgbClr val="000000"/>
                </a:solidFill>
                <a:highlight>
                  <a:srgbClr val="FFFFFF"/>
                </a:highlight>
                <a:latin typeface="Consolas" panose="020B0609020204030204" pitchFamily="49" charset="0"/>
              </a:rPr>
              <a:t>&gt; data;</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condition_variable</a:t>
            </a:r>
            <a:r>
              <a:rPr lang="en-US" dirty="0">
                <a:solidFill>
                  <a:srgbClr val="000000"/>
                </a:solidFill>
                <a:highlight>
                  <a:srgbClr val="FFFFFF"/>
                </a:highlight>
                <a:latin typeface="Consolas" panose="020B0609020204030204" pitchFamily="49" charset="0"/>
              </a:rPr>
              <a:t> notify;</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enqueue</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_T</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deque</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_T</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5" name="Title 1"/>
          <p:cNvSpPr>
            <a:spLocks noGrp="1"/>
          </p:cNvSpPr>
          <p:nvPr>
            <p:ph type="title"/>
          </p:nvPr>
        </p:nvSpPr>
        <p:spPr>
          <a:xfrm>
            <a:off x="628650" y="365126"/>
            <a:ext cx="7886700" cy="1325563"/>
          </a:xfrm>
        </p:spPr>
        <p:txBody>
          <a:bodyPr/>
          <a:lstStyle/>
          <a:p>
            <a:r>
              <a:rPr lang="en-US" dirty="0" err="1"/>
              <a:t>blocking_queue</a:t>
            </a:r>
            <a:endParaRPr lang="en-US" dirty="0"/>
          </a:p>
        </p:txBody>
      </p:sp>
      <p:grpSp>
        <p:nvGrpSpPr>
          <p:cNvPr id="10" name="Group 9"/>
          <p:cNvGrpSpPr/>
          <p:nvPr/>
        </p:nvGrpSpPr>
        <p:grpSpPr>
          <a:xfrm>
            <a:off x="1828800" y="3142852"/>
            <a:ext cx="1273215" cy="877093"/>
            <a:chOff x="1828800" y="3142852"/>
            <a:chExt cx="1273215" cy="877093"/>
          </a:xfrm>
        </p:grpSpPr>
        <p:sp>
          <p:nvSpPr>
            <p:cNvPr id="6" name="Up Arrow 5"/>
            <p:cNvSpPr/>
            <p:nvPr/>
          </p:nvSpPr>
          <p:spPr>
            <a:xfrm rot="5400000">
              <a:off x="1943100" y="3314698"/>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Left Brace 7"/>
            <p:cNvSpPr/>
            <p:nvPr/>
          </p:nvSpPr>
          <p:spPr>
            <a:xfrm>
              <a:off x="2492415" y="3142852"/>
              <a:ext cx="609600" cy="877093"/>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p:cNvGrpSpPr/>
          <p:nvPr/>
        </p:nvGrpSpPr>
        <p:grpSpPr>
          <a:xfrm>
            <a:off x="1828800" y="4550169"/>
            <a:ext cx="1273215" cy="479031"/>
            <a:chOff x="1828800" y="4550169"/>
            <a:chExt cx="1273215" cy="479031"/>
          </a:xfrm>
        </p:grpSpPr>
        <p:sp>
          <p:nvSpPr>
            <p:cNvPr id="7" name="Up Arrow 6"/>
            <p:cNvSpPr/>
            <p:nvPr/>
          </p:nvSpPr>
          <p:spPr>
            <a:xfrm rot="5400000">
              <a:off x="1943100" y="452298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Left Brace 8"/>
            <p:cNvSpPr/>
            <p:nvPr/>
          </p:nvSpPr>
          <p:spPr>
            <a:xfrm>
              <a:off x="2492415" y="4550169"/>
              <a:ext cx="609600" cy="479031"/>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26921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err="1"/>
              <a:t>blocking_queue</a:t>
            </a:r>
            <a:r>
              <a:rPr lang="en-US" dirty="0"/>
              <a:t>::</a:t>
            </a:r>
            <a:r>
              <a:rPr lang="en-US" dirty="0" err="1"/>
              <a:t>enqueue</a:t>
            </a:r>
            <a:endParaRPr lang="en-US" dirty="0"/>
          </a:p>
        </p:txBody>
      </p:sp>
      <p:sp>
        <p:nvSpPr>
          <p:cNvPr id="3" name="Rectangle 2"/>
          <p:cNvSpPr/>
          <p:nvPr/>
        </p:nvSpPr>
        <p:spPr>
          <a:xfrm>
            <a:off x="2133600" y="2057400"/>
            <a:ext cx="6019800" cy="286232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enqueue</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_T</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unique_lock</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guard(lock);</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data.push</a:t>
            </a:r>
            <a:r>
              <a:rPr lang="en-US" dirty="0">
                <a:solidFill>
                  <a:srgbClr val="00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guard.unlock</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notify.notify_one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15" name="Up Arrow 14"/>
          <p:cNvSpPr/>
          <p:nvPr/>
        </p:nvSpPr>
        <p:spPr>
          <a:xfrm rot="5400000">
            <a:off x="2095500" y="2552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Up Arrow 15"/>
          <p:cNvSpPr/>
          <p:nvPr/>
        </p:nvSpPr>
        <p:spPr>
          <a:xfrm rot="5400000">
            <a:off x="2095500" y="307181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Up Arrow 16"/>
          <p:cNvSpPr/>
          <p:nvPr/>
        </p:nvSpPr>
        <p:spPr>
          <a:xfrm rot="5400000">
            <a:off x="2095500" y="363381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Up Arrow 17"/>
          <p:cNvSpPr/>
          <p:nvPr/>
        </p:nvSpPr>
        <p:spPr>
          <a:xfrm rot="5400000">
            <a:off x="2095500" y="419824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11501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xit" presetSubtype="0" fill="hold" grpId="1" nodeType="withEffect">
                                  <p:stCondLst>
                                    <p:cond delay="0"/>
                                  </p:stCondLst>
                                  <p:childTnLst>
                                    <p:animEffect transition="out" filter="fade">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xit" presetSubtype="0" fill="hold" grpId="1" nodeType="with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xit" presetSubtype="0" fill="hold" grpId="1" nodeType="withEffect">
                                  <p:stCondLst>
                                    <p:cond delay="0"/>
                                  </p:st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err="1"/>
              <a:t>blocking_queue</a:t>
            </a:r>
            <a:r>
              <a:rPr lang="en-US" dirty="0"/>
              <a:t>::</a:t>
            </a:r>
            <a:r>
              <a:rPr lang="en-US" dirty="0" err="1"/>
              <a:t>deque</a:t>
            </a:r>
            <a:endParaRPr lang="en-US" dirty="0"/>
          </a:p>
        </p:txBody>
      </p:sp>
      <p:sp>
        <p:nvSpPr>
          <p:cNvPr id="2" name="Rectangle 1"/>
          <p:cNvSpPr/>
          <p:nvPr/>
        </p:nvSpPr>
        <p:spPr>
          <a:xfrm>
            <a:off x="1295400" y="2090678"/>
            <a:ext cx="7162800" cy="286232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deque</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_T</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unique_lock</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guard(lock);</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notify.wait</a:t>
            </a:r>
            <a:r>
              <a:rPr lang="en-US" dirty="0">
                <a:solidFill>
                  <a:srgbClr val="000000"/>
                </a:solidFill>
                <a:highlight>
                  <a:srgbClr val="FFFFFF"/>
                </a:highlight>
                <a:latin typeface="Consolas" panose="020B0609020204030204" pitchFamily="49" charset="0"/>
              </a:rPr>
              <a:t>(guard,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data.empty</a:t>
            </a:r>
            <a:r>
              <a:rPr lang="en-US"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data.front</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data.pop</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15" name="Up Arrow 14"/>
          <p:cNvSpPr/>
          <p:nvPr/>
        </p:nvSpPr>
        <p:spPr>
          <a:xfrm rot="5400000">
            <a:off x="1333500" y="2552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Up Arrow 15"/>
          <p:cNvSpPr/>
          <p:nvPr/>
        </p:nvSpPr>
        <p:spPr>
          <a:xfrm rot="5400000">
            <a:off x="1333500" y="307181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Up Arrow 16"/>
          <p:cNvSpPr/>
          <p:nvPr/>
        </p:nvSpPr>
        <p:spPr>
          <a:xfrm rot="5400000">
            <a:off x="1333500" y="363381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Up Arrow 17"/>
          <p:cNvSpPr/>
          <p:nvPr/>
        </p:nvSpPr>
        <p:spPr>
          <a:xfrm rot="5400000">
            <a:off x="1333500" y="419824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42419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xit" presetSubtype="0" fill="hold" grpId="1" nodeType="withEffect">
                                  <p:stCondLst>
                                    <p:cond delay="0"/>
                                  </p:stCondLst>
                                  <p:childTnLst>
                                    <p:animEffect transition="out" filter="fade">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xit" presetSubtype="0" fill="hold" grpId="1" nodeType="with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xit" presetSubtype="0" fill="hold" grpId="1" nodeType="withEffect">
                                  <p:stCondLst>
                                    <p:cond delay="0"/>
                                  </p:st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513818" y="1512332"/>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Rectangle 16"/>
          <p:cNvSpPr/>
          <p:nvPr/>
        </p:nvSpPr>
        <p:spPr>
          <a:xfrm>
            <a:off x="2513818" y="2057400"/>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8" name="Rectangle 17"/>
          <p:cNvSpPr/>
          <p:nvPr/>
        </p:nvSpPr>
        <p:spPr>
          <a:xfrm>
            <a:off x="2513818" y="2629940"/>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9" name="Rectangle 18"/>
          <p:cNvSpPr/>
          <p:nvPr/>
        </p:nvSpPr>
        <p:spPr>
          <a:xfrm>
            <a:off x="2513818" y="4228569"/>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0" name="Rectangle 19"/>
          <p:cNvSpPr/>
          <p:nvPr/>
        </p:nvSpPr>
        <p:spPr>
          <a:xfrm>
            <a:off x="6249793" y="3101921"/>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1" name="Rectangle 20"/>
          <p:cNvSpPr/>
          <p:nvPr/>
        </p:nvSpPr>
        <p:spPr>
          <a:xfrm>
            <a:off x="6249793" y="3638165"/>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2" name="Rectangle 21"/>
          <p:cNvSpPr/>
          <p:nvPr/>
        </p:nvSpPr>
        <p:spPr>
          <a:xfrm>
            <a:off x="6249793" y="4724400"/>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4" name="Rectangle 3"/>
          <p:cNvSpPr/>
          <p:nvPr/>
        </p:nvSpPr>
        <p:spPr>
          <a:xfrm>
            <a:off x="2206554" y="1371600"/>
            <a:ext cx="304800" cy="4800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 name="Rectangle 4"/>
          <p:cNvSpPr/>
          <p:nvPr/>
        </p:nvSpPr>
        <p:spPr>
          <a:xfrm>
            <a:off x="5940354" y="1371600"/>
            <a:ext cx="304800" cy="4800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6" name="TextBox 5"/>
          <p:cNvSpPr txBox="1"/>
          <p:nvPr/>
        </p:nvSpPr>
        <p:spPr>
          <a:xfrm>
            <a:off x="2511354" y="1524000"/>
            <a:ext cx="561372" cy="369332"/>
          </a:xfrm>
          <a:prstGeom prst="rect">
            <a:avLst/>
          </a:prstGeom>
          <a:noFill/>
        </p:spPr>
        <p:txBody>
          <a:bodyPr wrap="none" rtlCol="0">
            <a:spAutoFit/>
          </a:bodyPr>
          <a:lstStyle/>
          <a:p>
            <a:r>
              <a:rPr lang="en-US" dirty="0">
                <a:solidFill>
                  <a:schemeClr val="tx1">
                    <a:lumMod val="75000"/>
                    <a:lumOff val="25000"/>
                  </a:schemeClr>
                </a:solidFill>
              </a:rPr>
              <a:t>lock</a:t>
            </a:r>
          </a:p>
        </p:txBody>
      </p:sp>
      <p:sp>
        <p:nvSpPr>
          <p:cNvPr id="7" name="TextBox 6"/>
          <p:cNvSpPr txBox="1"/>
          <p:nvPr/>
        </p:nvSpPr>
        <p:spPr>
          <a:xfrm>
            <a:off x="6339276" y="3113589"/>
            <a:ext cx="561372" cy="369332"/>
          </a:xfrm>
          <a:prstGeom prst="rect">
            <a:avLst/>
          </a:prstGeom>
          <a:noFill/>
        </p:spPr>
        <p:txBody>
          <a:bodyPr wrap="none" rtlCol="0">
            <a:spAutoFit/>
          </a:bodyPr>
          <a:lstStyle/>
          <a:p>
            <a:r>
              <a:rPr lang="en-US" dirty="0">
                <a:solidFill>
                  <a:schemeClr val="tx1">
                    <a:lumMod val="75000"/>
                    <a:lumOff val="25000"/>
                  </a:schemeClr>
                </a:solidFill>
              </a:rPr>
              <a:t>lock</a:t>
            </a:r>
          </a:p>
        </p:txBody>
      </p:sp>
      <p:sp>
        <p:nvSpPr>
          <p:cNvPr id="8" name="TextBox 7"/>
          <p:cNvSpPr txBox="1"/>
          <p:nvPr/>
        </p:nvSpPr>
        <p:spPr>
          <a:xfrm>
            <a:off x="2511354" y="2069068"/>
            <a:ext cx="639919" cy="369332"/>
          </a:xfrm>
          <a:prstGeom prst="rect">
            <a:avLst/>
          </a:prstGeom>
          <a:noFill/>
        </p:spPr>
        <p:txBody>
          <a:bodyPr wrap="none" rtlCol="0">
            <a:spAutoFit/>
          </a:bodyPr>
          <a:lstStyle/>
          <a:p>
            <a:r>
              <a:rPr lang="en-US" dirty="0">
                <a:solidFill>
                  <a:schemeClr val="tx1">
                    <a:lumMod val="75000"/>
                    <a:lumOff val="25000"/>
                  </a:schemeClr>
                </a:solidFill>
              </a:rPr>
              <a:t>push</a:t>
            </a:r>
          </a:p>
        </p:txBody>
      </p:sp>
      <p:sp>
        <p:nvSpPr>
          <p:cNvPr id="9" name="TextBox 8"/>
          <p:cNvSpPr txBox="1"/>
          <p:nvPr/>
        </p:nvSpPr>
        <p:spPr>
          <a:xfrm>
            <a:off x="2511354" y="2641608"/>
            <a:ext cx="805029" cy="369332"/>
          </a:xfrm>
          <a:prstGeom prst="rect">
            <a:avLst/>
          </a:prstGeom>
          <a:noFill/>
        </p:spPr>
        <p:txBody>
          <a:bodyPr wrap="none" rtlCol="0">
            <a:spAutoFit/>
          </a:bodyPr>
          <a:lstStyle/>
          <a:p>
            <a:r>
              <a:rPr lang="en-US" dirty="0">
                <a:solidFill>
                  <a:schemeClr val="tx1">
                    <a:lumMod val="75000"/>
                    <a:lumOff val="25000"/>
                  </a:schemeClr>
                </a:solidFill>
              </a:rPr>
              <a:t>unlock</a:t>
            </a:r>
          </a:p>
        </p:txBody>
      </p:sp>
      <p:sp>
        <p:nvSpPr>
          <p:cNvPr id="10" name="TextBox 9"/>
          <p:cNvSpPr txBox="1"/>
          <p:nvPr/>
        </p:nvSpPr>
        <p:spPr>
          <a:xfrm>
            <a:off x="2547005" y="4240237"/>
            <a:ext cx="1208536" cy="369332"/>
          </a:xfrm>
          <a:prstGeom prst="rect">
            <a:avLst/>
          </a:prstGeom>
          <a:noFill/>
        </p:spPr>
        <p:txBody>
          <a:bodyPr wrap="none" rtlCol="0">
            <a:spAutoFit/>
          </a:bodyPr>
          <a:lstStyle/>
          <a:p>
            <a:r>
              <a:rPr lang="en-US" dirty="0" err="1">
                <a:solidFill>
                  <a:schemeClr val="tx1">
                    <a:lumMod val="75000"/>
                    <a:lumOff val="25000"/>
                  </a:schemeClr>
                </a:solidFill>
              </a:rPr>
              <a:t>notify_one</a:t>
            </a:r>
            <a:endParaRPr lang="en-US" dirty="0">
              <a:solidFill>
                <a:schemeClr val="tx1">
                  <a:lumMod val="75000"/>
                  <a:lumOff val="25000"/>
                </a:schemeClr>
              </a:solidFill>
            </a:endParaRPr>
          </a:p>
        </p:txBody>
      </p:sp>
      <p:sp>
        <p:nvSpPr>
          <p:cNvPr id="11" name="TextBox 10"/>
          <p:cNvSpPr txBox="1"/>
          <p:nvPr/>
        </p:nvSpPr>
        <p:spPr>
          <a:xfrm>
            <a:off x="6349894" y="3649833"/>
            <a:ext cx="587661" cy="369332"/>
          </a:xfrm>
          <a:prstGeom prst="rect">
            <a:avLst/>
          </a:prstGeom>
          <a:noFill/>
        </p:spPr>
        <p:txBody>
          <a:bodyPr wrap="none" rtlCol="0">
            <a:spAutoFit/>
          </a:bodyPr>
          <a:lstStyle/>
          <a:p>
            <a:r>
              <a:rPr lang="en-US" dirty="0">
                <a:solidFill>
                  <a:schemeClr val="tx1">
                    <a:lumMod val="75000"/>
                    <a:lumOff val="25000"/>
                  </a:schemeClr>
                </a:solidFill>
              </a:rPr>
              <a:t>wait</a:t>
            </a:r>
          </a:p>
        </p:txBody>
      </p:sp>
      <p:sp>
        <p:nvSpPr>
          <p:cNvPr id="12" name="TextBox 11"/>
          <p:cNvSpPr txBox="1"/>
          <p:nvPr/>
        </p:nvSpPr>
        <p:spPr>
          <a:xfrm>
            <a:off x="6349894" y="4736068"/>
            <a:ext cx="1105367" cy="369332"/>
          </a:xfrm>
          <a:prstGeom prst="rect">
            <a:avLst/>
          </a:prstGeom>
          <a:noFill/>
        </p:spPr>
        <p:txBody>
          <a:bodyPr wrap="none" rtlCol="0">
            <a:spAutoFit/>
          </a:bodyPr>
          <a:lstStyle/>
          <a:p>
            <a:r>
              <a:rPr lang="en-US" dirty="0">
                <a:solidFill>
                  <a:schemeClr val="tx1">
                    <a:lumMod val="75000"/>
                    <a:lumOff val="25000"/>
                  </a:schemeClr>
                </a:solidFill>
              </a:rPr>
              <a:t>front/pop</a:t>
            </a:r>
          </a:p>
        </p:txBody>
      </p:sp>
      <p:sp>
        <p:nvSpPr>
          <p:cNvPr id="14" name="TextBox 13"/>
          <p:cNvSpPr txBox="1"/>
          <p:nvPr/>
        </p:nvSpPr>
        <p:spPr>
          <a:xfrm>
            <a:off x="1524000" y="412404"/>
            <a:ext cx="1661032" cy="584775"/>
          </a:xfrm>
          <a:prstGeom prst="rect">
            <a:avLst/>
          </a:prstGeom>
          <a:noFill/>
        </p:spPr>
        <p:txBody>
          <a:bodyPr wrap="none" rtlCol="0">
            <a:spAutoFit/>
          </a:bodyPr>
          <a:lstStyle/>
          <a:p>
            <a:r>
              <a:rPr lang="en-US" sz="3200" dirty="0" err="1">
                <a:solidFill>
                  <a:schemeClr val="tx1">
                    <a:lumMod val="75000"/>
                    <a:lumOff val="25000"/>
                  </a:schemeClr>
                </a:solidFill>
              </a:rPr>
              <a:t>enqueue</a:t>
            </a:r>
            <a:endParaRPr lang="en-US" sz="3200" dirty="0">
              <a:solidFill>
                <a:schemeClr val="tx1">
                  <a:lumMod val="75000"/>
                  <a:lumOff val="25000"/>
                </a:schemeClr>
              </a:solidFill>
            </a:endParaRPr>
          </a:p>
        </p:txBody>
      </p:sp>
      <p:sp>
        <p:nvSpPr>
          <p:cNvPr id="15" name="TextBox 14"/>
          <p:cNvSpPr txBox="1"/>
          <p:nvPr/>
        </p:nvSpPr>
        <p:spPr>
          <a:xfrm>
            <a:off x="5472231" y="412404"/>
            <a:ext cx="1241045" cy="584775"/>
          </a:xfrm>
          <a:prstGeom prst="rect">
            <a:avLst/>
          </a:prstGeom>
          <a:noFill/>
        </p:spPr>
        <p:txBody>
          <a:bodyPr wrap="none" rtlCol="0">
            <a:spAutoFit/>
          </a:bodyPr>
          <a:lstStyle/>
          <a:p>
            <a:r>
              <a:rPr lang="en-US" sz="3200" dirty="0" err="1">
                <a:solidFill>
                  <a:schemeClr val="tx1">
                    <a:lumMod val="75000"/>
                    <a:lumOff val="25000"/>
                  </a:schemeClr>
                </a:solidFill>
              </a:rPr>
              <a:t>deque</a:t>
            </a:r>
            <a:endParaRPr lang="en-US" sz="3200" dirty="0">
              <a:solidFill>
                <a:schemeClr val="tx1">
                  <a:lumMod val="75000"/>
                  <a:lumOff val="25000"/>
                </a:schemeClr>
              </a:solidFill>
            </a:endParaRPr>
          </a:p>
        </p:txBody>
      </p:sp>
      <p:cxnSp>
        <p:nvCxnSpPr>
          <p:cNvPr id="24" name="Straight Arrow Connector 23"/>
          <p:cNvCxnSpPr>
            <a:stCxn id="18" idx="3"/>
            <a:endCxn id="20" idx="1"/>
          </p:cNvCxnSpPr>
          <p:nvPr/>
        </p:nvCxnSpPr>
        <p:spPr>
          <a:xfrm>
            <a:off x="4206803" y="2826274"/>
            <a:ext cx="2042990" cy="471981"/>
          </a:xfrm>
          <a:prstGeom prst="straightConnector1">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3"/>
            <a:endCxn id="21" idx="1"/>
          </p:cNvCxnSpPr>
          <p:nvPr/>
        </p:nvCxnSpPr>
        <p:spPr>
          <a:xfrm flipV="1">
            <a:off x="4206803" y="3834499"/>
            <a:ext cx="2042990" cy="590404"/>
          </a:xfrm>
          <a:prstGeom prst="straightConnector1">
            <a:avLst/>
          </a:prstGeom>
          <a:ln w="19050">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206803" y="4464559"/>
            <a:ext cx="2042990" cy="471981"/>
          </a:xfrm>
          <a:prstGeom prst="straightConnector1">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245154" y="5199327"/>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6" name="TextBox 25"/>
          <p:cNvSpPr txBox="1"/>
          <p:nvPr/>
        </p:nvSpPr>
        <p:spPr>
          <a:xfrm>
            <a:off x="6334637" y="5210995"/>
            <a:ext cx="805029" cy="369332"/>
          </a:xfrm>
          <a:prstGeom prst="rect">
            <a:avLst/>
          </a:prstGeom>
          <a:noFill/>
        </p:spPr>
        <p:txBody>
          <a:bodyPr wrap="none" rtlCol="0">
            <a:spAutoFit/>
          </a:bodyPr>
          <a:lstStyle/>
          <a:p>
            <a:r>
              <a:rPr lang="en-US" dirty="0">
                <a:solidFill>
                  <a:schemeClr val="tx1">
                    <a:lumMod val="75000"/>
                    <a:lumOff val="25000"/>
                  </a:schemeClr>
                </a:solidFill>
              </a:rPr>
              <a:t>unlock</a:t>
            </a:r>
          </a:p>
        </p:txBody>
      </p:sp>
    </p:spTree>
    <p:extLst>
      <p:ext uri="{BB962C8B-B14F-4D97-AF65-F5344CB8AC3E}">
        <p14:creationId xmlns:p14="http://schemas.microsoft.com/office/powerpoint/2010/main" val="116271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xit" presetSubtype="0" fill="hold" grpId="1" nodeType="with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xit" presetSubtype="0" fill="hold" grpId="1" nodeType="withEffect">
                                  <p:stCondLst>
                                    <p:cond delay="0"/>
                                  </p:stCondLst>
                                  <p:childTnLst>
                                    <p:animEffect transition="out" filter="fad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xit" presetSubtype="0" fill="hold" grpId="1" nodeType="withEffect">
                                  <p:stCondLst>
                                    <p:cond delay="0"/>
                                  </p:stCondLst>
                                  <p:childTnLst>
                                    <p:animEffect transition="out" filter="fade">
                                      <p:cBhvr>
                                        <p:cTn id="53" dur="500"/>
                                        <p:tgtEl>
                                          <p:spTgt spid="18"/>
                                        </p:tgtEl>
                                      </p:cBhvr>
                                    </p:animEffect>
                                    <p:set>
                                      <p:cBhvr>
                                        <p:cTn id="54" dur="1" fill="hold">
                                          <p:stCondLst>
                                            <p:cond delay="499"/>
                                          </p:stCondLst>
                                        </p:cTn>
                                        <p:tgtEl>
                                          <p:spTgt spid="1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24"/>
                                        </p:tgtEl>
                                      </p:cBhvr>
                                    </p:animEffect>
                                    <p:set>
                                      <p:cBhvr>
                                        <p:cTn id="57" dur="1" fill="hold">
                                          <p:stCondLst>
                                            <p:cond delay="499"/>
                                          </p:stCondLst>
                                        </p:cTn>
                                        <p:tgtEl>
                                          <p:spTgt spid="24"/>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0"/>
                                        </p:tgtEl>
                                      </p:cBhvr>
                                    </p:animEffect>
                                    <p:set>
                                      <p:cBhvr>
                                        <p:cTn id="60" dur="1" fill="hold">
                                          <p:stCondLst>
                                            <p:cond delay="499"/>
                                          </p:stCondLst>
                                        </p:cTn>
                                        <p:tgtEl>
                                          <p:spTgt spid="2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par>
                                <p:cTn id="80" presetID="10" presetClass="exit" presetSubtype="0" fill="hold" grpId="1" nodeType="withEffect">
                                  <p:stCondLst>
                                    <p:cond delay="0"/>
                                  </p:stCondLst>
                                  <p:childTnLst>
                                    <p:animEffect transition="out" filter="fade">
                                      <p:cBhvr>
                                        <p:cTn id="81" dur="500"/>
                                        <p:tgtEl>
                                          <p:spTgt spid="21"/>
                                        </p:tgtEl>
                                      </p:cBhvr>
                                    </p:animEffect>
                                    <p:set>
                                      <p:cBhvr>
                                        <p:cTn id="82" dur="1" fill="hold">
                                          <p:stCondLst>
                                            <p:cond delay="499"/>
                                          </p:stCondLst>
                                        </p:cTn>
                                        <p:tgtEl>
                                          <p:spTgt spid="21"/>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25"/>
                                        </p:tgtEl>
                                      </p:cBhvr>
                                    </p:animEffect>
                                    <p:set>
                                      <p:cBhvr>
                                        <p:cTn id="85" dur="1" fill="hold">
                                          <p:stCondLst>
                                            <p:cond delay="499"/>
                                          </p:stCondLst>
                                        </p:cTn>
                                        <p:tgtEl>
                                          <p:spTgt spid="25"/>
                                        </p:tgtEl>
                                        <p:attrNameLst>
                                          <p:attrName>style.visibility</p:attrName>
                                        </p:attrNameLst>
                                      </p:cBhvr>
                                      <p:to>
                                        <p:strVal val="hidden"/>
                                      </p:to>
                                    </p:se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19"/>
                                        </p:tgtEl>
                                      </p:cBhvr>
                                    </p:animEffect>
                                    <p:set>
                                      <p:cBhvr>
                                        <p:cTn id="93" dur="1" fill="hold">
                                          <p:stCondLst>
                                            <p:cond delay="499"/>
                                          </p:stCondLst>
                                        </p:cTn>
                                        <p:tgtEl>
                                          <p:spTgt spid="19"/>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28"/>
                                        </p:tgtEl>
                                      </p:cBhvr>
                                    </p:animEffect>
                                    <p:set>
                                      <p:cBhvr>
                                        <p:cTn id="96" dur="1" fill="hold">
                                          <p:stCondLst>
                                            <p:cond delay="499"/>
                                          </p:stCondLst>
                                        </p:cTn>
                                        <p:tgtEl>
                                          <p:spTgt spid="2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fade">
                                      <p:cBhvr>
                                        <p:cTn id="104" dur="500"/>
                                        <p:tgtEl>
                                          <p:spTgt spid="23"/>
                                        </p:tgtEl>
                                      </p:cBhvr>
                                    </p:animEffect>
                                  </p:childTnLst>
                                </p:cTn>
                              </p:par>
                              <p:par>
                                <p:cTn id="105" presetID="10" presetClass="exit" presetSubtype="0" fill="hold" grpId="1" nodeType="withEffect">
                                  <p:stCondLst>
                                    <p:cond delay="0"/>
                                  </p:stCondLst>
                                  <p:childTnLst>
                                    <p:animEffect transition="out" filter="fade">
                                      <p:cBhvr>
                                        <p:cTn id="106" dur="500"/>
                                        <p:tgtEl>
                                          <p:spTgt spid="23"/>
                                        </p:tgtEl>
                                      </p:cBhvr>
                                    </p:animEffect>
                                    <p:set>
                                      <p:cBhvr>
                                        <p:cTn id="107"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6" grpId="0"/>
      <p:bldP spid="7" grpId="0"/>
      <p:bldP spid="8" grpId="0"/>
      <p:bldP spid="9" grpId="0"/>
      <p:bldP spid="10" grpId="0"/>
      <p:bldP spid="11" grpId="0"/>
      <p:bldP spid="12" grpId="0"/>
      <p:bldP spid="23" grpId="0" animBg="1"/>
      <p:bldP spid="23" grpId="1" animBg="1"/>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513818" y="2631487"/>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Rectangle 16"/>
          <p:cNvSpPr/>
          <p:nvPr/>
        </p:nvSpPr>
        <p:spPr>
          <a:xfrm>
            <a:off x="2513818" y="3176555"/>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8" name="Rectangle 17"/>
          <p:cNvSpPr/>
          <p:nvPr/>
        </p:nvSpPr>
        <p:spPr>
          <a:xfrm>
            <a:off x="2513818" y="3749095"/>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9" name="Rectangle 18"/>
          <p:cNvSpPr/>
          <p:nvPr/>
        </p:nvSpPr>
        <p:spPr>
          <a:xfrm>
            <a:off x="2513818" y="4255532"/>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0" name="Rectangle 19"/>
          <p:cNvSpPr/>
          <p:nvPr/>
        </p:nvSpPr>
        <p:spPr>
          <a:xfrm>
            <a:off x="6249793" y="1588532"/>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1" name="Rectangle 20"/>
          <p:cNvSpPr/>
          <p:nvPr/>
        </p:nvSpPr>
        <p:spPr>
          <a:xfrm>
            <a:off x="6249793" y="2133600"/>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2" name="Rectangle 21"/>
          <p:cNvSpPr/>
          <p:nvPr/>
        </p:nvSpPr>
        <p:spPr>
          <a:xfrm>
            <a:off x="6249793" y="4724400"/>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4" name="Rectangle 3"/>
          <p:cNvSpPr/>
          <p:nvPr/>
        </p:nvSpPr>
        <p:spPr>
          <a:xfrm>
            <a:off x="2206554" y="1371600"/>
            <a:ext cx="304800" cy="4800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 name="Rectangle 4"/>
          <p:cNvSpPr/>
          <p:nvPr/>
        </p:nvSpPr>
        <p:spPr>
          <a:xfrm>
            <a:off x="5940354" y="1371600"/>
            <a:ext cx="304800" cy="4800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6" name="TextBox 5"/>
          <p:cNvSpPr txBox="1"/>
          <p:nvPr/>
        </p:nvSpPr>
        <p:spPr>
          <a:xfrm>
            <a:off x="2511354" y="2643155"/>
            <a:ext cx="561372" cy="369332"/>
          </a:xfrm>
          <a:prstGeom prst="rect">
            <a:avLst/>
          </a:prstGeom>
          <a:noFill/>
        </p:spPr>
        <p:txBody>
          <a:bodyPr wrap="none" rtlCol="0">
            <a:spAutoFit/>
          </a:bodyPr>
          <a:lstStyle/>
          <a:p>
            <a:r>
              <a:rPr lang="en-US" dirty="0">
                <a:solidFill>
                  <a:schemeClr val="tx1">
                    <a:lumMod val="75000"/>
                    <a:lumOff val="25000"/>
                  </a:schemeClr>
                </a:solidFill>
              </a:rPr>
              <a:t>lock</a:t>
            </a:r>
          </a:p>
        </p:txBody>
      </p:sp>
      <p:sp>
        <p:nvSpPr>
          <p:cNvPr id="7" name="TextBox 6"/>
          <p:cNvSpPr txBox="1"/>
          <p:nvPr/>
        </p:nvSpPr>
        <p:spPr>
          <a:xfrm>
            <a:off x="6339276" y="1600200"/>
            <a:ext cx="561372" cy="369332"/>
          </a:xfrm>
          <a:prstGeom prst="rect">
            <a:avLst/>
          </a:prstGeom>
          <a:noFill/>
        </p:spPr>
        <p:txBody>
          <a:bodyPr wrap="none" rtlCol="0">
            <a:spAutoFit/>
          </a:bodyPr>
          <a:lstStyle/>
          <a:p>
            <a:r>
              <a:rPr lang="en-US" dirty="0">
                <a:solidFill>
                  <a:schemeClr val="tx1">
                    <a:lumMod val="75000"/>
                    <a:lumOff val="25000"/>
                  </a:schemeClr>
                </a:solidFill>
              </a:rPr>
              <a:t>lock</a:t>
            </a:r>
          </a:p>
        </p:txBody>
      </p:sp>
      <p:sp>
        <p:nvSpPr>
          <p:cNvPr id="8" name="TextBox 7"/>
          <p:cNvSpPr txBox="1"/>
          <p:nvPr/>
        </p:nvSpPr>
        <p:spPr>
          <a:xfrm>
            <a:off x="2511354" y="3188223"/>
            <a:ext cx="639919" cy="369332"/>
          </a:xfrm>
          <a:prstGeom prst="rect">
            <a:avLst/>
          </a:prstGeom>
          <a:noFill/>
        </p:spPr>
        <p:txBody>
          <a:bodyPr wrap="none" rtlCol="0">
            <a:spAutoFit/>
          </a:bodyPr>
          <a:lstStyle/>
          <a:p>
            <a:r>
              <a:rPr lang="en-US" dirty="0">
                <a:solidFill>
                  <a:schemeClr val="tx1">
                    <a:lumMod val="75000"/>
                    <a:lumOff val="25000"/>
                  </a:schemeClr>
                </a:solidFill>
              </a:rPr>
              <a:t>push</a:t>
            </a:r>
          </a:p>
        </p:txBody>
      </p:sp>
      <p:sp>
        <p:nvSpPr>
          <p:cNvPr id="9" name="TextBox 8"/>
          <p:cNvSpPr txBox="1"/>
          <p:nvPr/>
        </p:nvSpPr>
        <p:spPr>
          <a:xfrm>
            <a:off x="2511354" y="3760763"/>
            <a:ext cx="805029" cy="369332"/>
          </a:xfrm>
          <a:prstGeom prst="rect">
            <a:avLst/>
          </a:prstGeom>
          <a:noFill/>
        </p:spPr>
        <p:txBody>
          <a:bodyPr wrap="none" rtlCol="0">
            <a:spAutoFit/>
          </a:bodyPr>
          <a:lstStyle/>
          <a:p>
            <a:r>
              <a:rPr lang="en-US" dirty="0">
                <a:solidFill>
                  <a:schemeClr val="tx1">
                    <a:lumMod val="75000"/>
                    <a:lumOff val="25000"/>
                  </a:schemeClr>
                </a:solidFill>
              </a:rPr>
              <a:t>unlock</a:t>
            </a:r>
          </a:p>
        </p:txBody>
      </p:sp>
      <p:sp>
        <p:nvSpPr>
          <p:cNvPr id="10" name="TextBox 9"/>
          <p:cNvSpPr txBox="1"/>
          <p:nvPr/>
        </p:nvSpPr>
        <p:spPr>
          <a:xfrm>
            <a:off x="2547005" y="4267200"/>
            <a:ext cx="1208536" cy="369332"/>
          </a:xfrm>
          <a:prstGeom prst="rect">
            <a:avLst/>
          </a:prstGeom>
          <a:noFill/>
        </p:spPr>
        <p:txBody>
          <a:bodyPr wrap="none" rtlCol="0">
            <a:spAutoFit/>
          </a:bodyPr>
          <a:lstStyle/>
          <a:p>
            <a:r>
              <a:rPr lang="en-US" dirty="0" err="1">
                <a:solidFill>
                  <a:schemeClr val="tx1">
                    <a:lumMod val="75000"/>
                    <a:lumOff val="25000"/>
                  </a:schemeClr>
                </a:solidFill>
              </a:rPr>
              <a:t>notify_one</a:t>
            </a:r>
            <a:endParaRPr lang="en-US" dirty="0">
              <a:solidFill>
                <a:schemeClr val="tx1">
                  <a:lumMod val="75000"/>
                  <a:lumOff val="25000"/>
                </a:schemeClr>
              </a:solidFill>
            </a:endParaRPr>
          </a:p>
        </p:txBody>
      </p:sp>
      <p:sp>
        <p:nvSpPr>
          <p:cNvPr id="11" name="TextBox 10"/>
          <p:cNvSpPr txBox="1"/>
          <p:nvPr/>
        </p:nvSpPr>
        <p:spPr>
          <a:xfrm>
            <a:off x="6349894" y="2145268"/>
            <a:ext cx="587661" cy="369332"/>
          </a:xfrm>
          <a:prstGeom prst="rect">
            <a:avLst/>
          </a:prstGeom>
          <a:noFill/>
        </p:spPr>
        <p:txBody>
          <a:bodyPr wrap="none" rtlCol="0">
            <a:spAutoFit/>
          </a:bodyPr>
          <a:lstStyle/>
          <a:p>
            <a:r>
              <a:rPr lang="en-US" dirty="0">
                <a:solidFill>
                  <a:schemeClr val="tx1">
                    <a:lumMod val="75000"/>
                    <a:lumOff val="25000"/>
                  </a:schemeClr>
                </a:solidFill>
              </a:rPr>
              <a:t>wait</a:t>
            </a:r>
          </a:p>
        </p:txBody>
      </p:sp>
      <p:sp>
        <p:nvSpPr>
          <p:cNvPr id="12" name="TextBox 11"/>
          <p:cNvSpPr txBox="1"/>
          <p:nvPr/>
        </p:nvSpPr>
        <p:spPr>
          <a:xfrm>
            <a:off x="6349894" y="4736068"/>
            <a:ext cx="1105367" cy="369332"/>
          </a:xfrm>
          <a:prstGeom prst="rect">
            <a:avLst/>
          </a:prstGeom>
          <a:noFill/>
        </p:spPr>
        <p:txBody>
          <a:bodyPr wrap="none" rtlCol="0">
            <a:spAutoFit/>
          </a:bodyPr>
          <a:lstStyle/>
          <a:p>
            <a:r>
              <a:rPr lang="en-US" dirty="0">
                <a:solidFill>
                  <a:schemeClr val="tx1">
                    <a:lumMod val="75000"/>
                    <a:lumOff val="25000"/>
                  </a:schemeClr>
                </a:solidFill>
              </a:rPr>
              <a:t>front/pop</a:t>
            </a:r>
          </a:p>
        </p:txBody>
      </p:sp>
      <p:sp>
        <p:nvSpPr>
          <p:cNvPr id="14" name="TextBox 13"/>
          <p:cNvSpPr txBox="1"/>
          <p:nvPr/>
        </p:nvSpPr>
        <p:spPr>
          <a:xfrm>
            <a:off x="1524000" y="412404"/>
            <a:ext cx="1661032" cy="584775"/>
          </a:xfrm>
          <a:prstGeom prst="rect">
            <a:avLst/>
          </a:prstGeom>
          <a:noFill/>
        </p:spPr>
        <p:txBody>
          <a:bodyPr wrap="none" rtlCol="0">
            <a:spAutoFit/>
          </a:bodyPr>
          <a:lstStyle/>
          <a:p>
            <a:r>
              <a:rPr lang="en-US" sz="3200" dirty="0" err="1">
                <a:solidFill>
                  <a:schemeClr val="tx1">
                    <a:lumMod val="75000"/>
                    <a:lumOff val="25000"/>
                  </a:schemeClr>
                </a:solidFill>
              </a:rPr>
              <a:t>enqueue</a:t>
            </a:r>
            <a:endParaRPr lang="en-US" sz="3200" dirty="0">
              <a:solidFill>
                <a:schemeClr val="tx1">
                  <a:lumMod val="75000"/>
                  <a:lumOff val="25000"/>
                </a:schemeClr>
              </a:solidFill>
            </a:endParaRPr>
          </a:p>
        </p:txBody>
      </p:sp>
      <p:sp>
        <p:nvSpPr>
          <p:cNvPr id="15" name="TextBox 14"/>
          <p:cNvSpPr txBox="1"/>
          <p:nvPr/>
        </p:nvSpPr>
        <p:spPr>
          <a:xfrm>
            <a:off x="5472231" y="412404"/>
            <a:ext cx="1241045" cy="584775"/>
          </a:xfrm>
          <a:prstGeom prst="rect">
            <a:avLst/>
          </a:prstGeom>
          <a:noFill/>
        </p:spPr>
        <p:txBody>
          <a:bodyPr wrap="none" rtlCol="0">
            <a:spAutoFit/>
          </a:bodyPr>
          <a:lstStyle/>
          <a:p>
            <a:r>
              <a:rPr lang="en-US" sz="3200" dirty="0" err="1">
                <a:solidFill>
                  <a:schemeClr val="tx1">
                    <a:lumMod val="75000"/>
                    <a:lumOff val="25000"/>
                  </a:schemeClr>
                </a:solidFill>
              </a:rPr>
              <a:t>deque</a:t>
            </a:r>
            <a:endParaRPr lang="en-US" sz="3200" dirty="0">
              <a:solidFill>
                <a:schemeClr val="tx1">
                  <a:lumMod val="75000"/>
                  <a:lumOff val="25000"/>
                </a:schemeClr>
              </a:solidFill>
            </a:endParaRPr>
          </a:p>
        </p:txBody>
      </p:sp>
      <p:cxnSp>
        <p:nvCxnSpPr>
          <p:cNvPr id="24" name="Straight Arrow Connector 23"/>
          <p:cNvCxnSpPr>
            <a:endCxn id="21" idx="1"/>
          </p:cNvCxnSpPr>
          <p:nvPr/>
        </p:nvCxnSpPr>
        <p:spPr>
          <a:xfrm flipV="1">
            <a:off x="4206803" y="2329934"/>
            <a:ext cx="2042990" cy="565666"/>
          </a:xfrm>
          <a:prstGeom prst="straightConnector1">
            <a:avLst/>
          </a:prstGeom>
          <a:ln w="19050">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206803" y="4464559"/>
            <a:ext cx="2042990" cy="471981"/>
          </a:xfrm>
          <a:prstGeom prst="straightConnector1">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245154" y="5199327"/>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6" name="TextBox 25"/>
          <p:cNvSpPr txBox="1"/>
          <p:nvPr/>
        </p:nvSpPr>
        <p:spPr>
          <a:xfrm>
            <a:off x="6334637" y="5210995"/>
            <a:ext cx="805029" cy="369332"/>
          </a:xfrm>
          <a:prstGeom prst="rect">
            <a:avLst/>
          </a:prstGeom>
          <a:noFill/>
        </p:spPr>
        <p:txBody>
          <a:bodyPr wrap="none" rtlCol="0">
            <a:spAutoFit/>
          </a:bodyPr>
          <a:lstStyle/>
          <a:p>
            <a:r>
              <a:rPr lang="en-US" dirty="0">
                <a:solidFill>
                  <a:schemeClr val="tx1">
                    <a:lumMod val="75000"/>
                    <a:lumOff val="25000"/>
                  </a:schemeClr>
                </a:solidFill>
              </a:rPr>
              <a:t>unlock</a:t>
            </a:r>
          </a:p>
        </p:txBody>
      </p:sp>
    </p:spTree>
    <p:extLst>
      <p:ext uri="{BB962C8B-B14F-4D97-AF65-F5344CB8AC3E}">
        <p14:creationId xmlns:p14="http://schemas.microsoft.com/office/powerpoint/2010/main" val="74710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xit" presetSubtype="0" fill="hold" grpId="1" nodeType="withEffect">
                                  <p:stCondLst>
                                    <p:cond delay="0"/>
                                  </p:stCondLst>
                                  <p:childTnLst>
                                    <p:animEffect transition="out" filter="fade">
                                      <p:cBhvr>
                                        <p:cTn id="20" dur="500"/>
                                        <p:tgtEl>
                                          <p:spTgt spid="20"/>
                                        </p:tgtEl>
                                      </p:cBhvr>
                                    </p:animEffect>
                                    <p:set>
                                      <p:cBhvr>
                                        <p:cTn id="21" dur="1" fill="hold">
                                          <p:stCondLst>
                                            <p:cond delay="499"/>
                                          </p:stCondLst>
                                        </p:cTn>
                                        <p:tgtEl>
                                          <p:spTgt spid="2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xit" presetSubtype="0" fill="hold" grpId="1" nodeType="withEffect">
                                  <p:stCondLst>
                                    <p:cond delay="0"/>
                                  </p:stCondLst>
                                  <p:childTnLst>
                                    <p:animEffect transition="out" filter="fade">
                                      <p:cBhvr>
                                        <p:cTn id="39" dur="500"/>
                                        <p:tgtEl>
                                          <p:spTgt spid="21"/>
                                        </p:tgtEl>
                                      </p:cBhvr>
                                    </p:animEffect>
                                    <p:set>
                                      <p:cBhvr>
                                        <p:cTn id="40" dur="1" fill="hold">
                                          <p:stCondLst>
                                            <p:cond delay="499"/>
                                          </p:stCondLst>
                                        </p:cTn>
                                        <p:tgtEl>
                                          <p:spTgt spid="21"/>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6"/>
                                        </p:tgtEl>
                                      </p:cBhvr>
                                    </p:animEffect>
                                    <p:set>
                                      <p:cBhvr>
                                        <p:cTn id="46" dur="1" fill="hold">
                                          <p:stCondLst>
                                            <p:cond delay="499"/>
                                          </p:stCondLst>
                                        </p:cTn>
                                        <p:tgtEl>
                                          <p:spTgt spid="16"/>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xit" presetSubtype="0" fill="hold" grpId="1" nodeType="withEffect">
                                  <p:stCondLst>
                                    <p:cond delay="0"/>
                                  </p:stCondLst>
                                  <p:childTnLst>
                                    <p:animEffect transition="out" filter="fade">
                                      <p:cBhvr>
                                        <p:cTn id="59" dur="500"/>
                                        <p:tgtEl>
                                          <p:spTgt spid="17"/>
                                        </p:tgtEl>
                                      </p:cBhvr>
                                    </p:animEffect>
                                    <p:set>
                                      <p:cBhvr>
                                        <p:cTn id="60" dur="1" fill="hold">
                                          <p:stCondLst>
                                            <p:cond delay="499"/>
                                          </p:stCondLst>
                                        </p:cTn>
                                        <p:tgtEl>
                                          <p:spTgt spid="1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10" presetClass="exit" presetSubtype="0" fill="hold" grpId="1" nodeType="withEffect">
                                  <p:stCondLst>
                                    <p:cond delay="0"/>
                                  </p:stCondLst>
                                  <p:childTnLst>
                                    <p:animEffect transition="out" filter="fade">
                                      <p:cBhvr>
                                        <p:cTn id="67" dur="500"/>
                                        <p:tgtEl>
                                          <p:spTgt spid="18"/>
                                        </p:tgtEl>
                                      </p:cBhvr>
                                    </p:animEffect>
                                    <p:set>
                                      <p:cBhvr>
                                        <p:cTn id="68" dur="1" fill="hold">
                                          <p:stCondLst>
                                            <p:cond delay="499"/>
                                          </p:stCondLst>
                                        </p:cTn>
                                        <p:tgtEl>
                                          <p:spTgt spid="18"/>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par>
                                <p:cTn id="77" presetID="10"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19"/>
                                        </p:tgtEl>
                                      </p:cBhvr>
                                    </p:animEffect>
                                    <p:set>
                                      <p:cBhvr>
                                        <p:cTn id="87" dur="1" fill="hold">
                                          <p:stCondLst>
                                            <p:cond delay="499"/>
                                          </p:stCondLst>
                                        </p:cTn>
                                        <p:tgtEl>
                                          <p:spTgt spid="19"/>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28"/>
                                        </p:tgtEl>
                                      </p:cBhvr>
                                    </p:animEffect>
                                    <p:set>
                                      <p:cBhvr>
                                        <p:cTn id="90" dur="1" fill="hold">
                                          <p:stCondLst>
                                            <p:cond delay="499"/>
                                          </p:stCondLst>
                                        </p:cTn>
                                        <p:tgtEl>
                                          <p:spTgt spid="2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fade">
                                      <p:cBhvr>
                                        <p:cTn id="95" dur="500"/>
                                        <p:tgtEl>
                                          <p:spTgt spid="2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500"/>
                                        <p:tgtEl>
                                          <p:spTgt spid="25"/>
                                        </p:tgtEl>
                                      </p:cBhvr>
                                    </p:animEffect>
                                  </p:childTnLst>
                                </p:cTn>
                              </p:par>
                              <p:par>
                                <p:cTn id="99" presetID="10" presetClass="exit" presetSubtype="0" fill="hold" grpId="1" nodeType="withEffect">
                                  <p:stCondLst>
                                    <p:cond delay="0"/>
                                  </p:stCondLst>
                                  <p:childTnLst>
                                    <p:animEffect transition="out" filter="fade">
                                      <p:cBhvr>
                                        <p:cTn id="100" dur="500"/>
                                        <p:tgtEl>
                                          <p:spTgt spid="25"/>
                                        </p:tgtEl>
                                      </p:cBhvr>
                                    </p:animEffect>
                                    <p:set>
                                      <p:cBhvr>
                                        <p:cTn id="101"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6" grpId="0"/>
      <p:bldP spid="7" grpId="0"/>
      <p:bldP spid="8" grpId="0"/>
      <p:bldP spid="9" grpId="0"/>
      <p:bldP spid="10" grpId="0"/>
      <p:bldP spid="11" grpId="0"/>
      <p:bldP spid="12" grpId="0"/>
      <p:bldP spid="25" grpId="0" animBg="1"/>
      <p:bldP spid="25" grpId="1" animBg="1"/>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513818" y="1512332"/>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Rectangle 16"/>
          <p:cNvSpPr/>
          <p:nvPr/>
        </p:nvSpPr>
        <p:spPr>
          <a:xfrm>
            <a:off x="2513818" y="2057400"/>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8" name="Rectangle 17"/>
          <p:cNvSpPr/>
          <p:nvPr/>
        </p:nvSpPr>
        <p:spPr>
          <a:xfrm>
            <a:off x="2513818" y="2629940"/>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9" name="Rectangle 18"/>
          <p:cNvSpPr/>
          <p:nvPr/>
        </p:nvSpPr>
        <p:spPr>
          <a:xfrm>
            <a:off x="2513818" y="3124200"/>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0" name="Rectangle 19"/>
          <p:cNvSpPr/>
          <p:nvPr/>
        </p:nvSpPr>
        <p:spPr>
          <a:xfrm>
            <a:off x="6249793" y="3643088"/>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1" name="Rectangle 20"/>
          <p:cNvSpPr/>
          <p:nvPr/>
        </p:nvSpPr>
        <p:spPr>
          <a:xfrm>
            <a:off x="6249793" y="4179332"/>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2" name="Rectangle 21"/>
          <p:cNvSpPr/>
          <p:nvPr/>
        </p:nvSpPr>
        <p:spPr>
          <a:xfrm>
            <a:off x="6249793" y="4724400"/>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4" name="Rectangle 3"/>
          <p:cNvSpPr/>
          <p:nvPr/>
        </p:nvSpPr>
        <p:spPr>
          <a:xfrm>
            <a:off x="2206554" y="1371600"/>
            <a:ext cx="304800" cy="4800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 name="Rectangle 4"/>
          <p:cNvSpPr/>
          <p:nvPr/>
        </p:nvSpPr>
        <p:spPr>
          <a:xfrm>
            <a:off x="5940354" y="1371600"/>
            <a:ext cx="304800" cy="4800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6" name="TextBox 5"/>
          <p:cNvSpPr txBox="1"/>
          <p:nvPr/>
        </p:nvSpPr>
        <p:spPr>
          <a:xfrm>
            <a:off x="2511354" y="1524000"/>
            <a:ext cx="561372" cy="369332"/>
          </a:xfrm>
          <a:prstGeom prst="rect">
            <a:avLst/>
          </a:prstGeom>
          <a:noFill/>
        </p:spPr>
        <p:txBody>
          <a:bodyPr wrap="none" rtlCol="0">
            <a:spAutoFit/>
          </a:bodyPr>
          <a:lstStyle/>
          <a:p>
            <a:r>
              <a:rPr lang="en-US" dirty="0">
                <a:solidFill>
                  <a:schemeClr val="tx1">
                    <a:lumMod val="75000"/>
                    <a:lumOff val="25000"/>
                  </a:schemeClr>
                </a:solidFill>
              </a:rPr>
              <a:t>lock</a:t>
            </a:r>
          </a:p>
        </p:txBody>
      </p:sp>
      <p:sp>
        <p:nvSpPr>
          <p:cNvPr id="7" name="TextBox 6"/>
          <p:cNvSpPr txBox="1"/>
          <p:nvPr/>
        </p:nvSpPr>
        <p:spPr>
          <a:xfrm>
            <a:off x="6339276" y="3654756"/>
            <a:ext cx="561372" cy="369332"/>
          </a:xfrm>
          <a:prstGeom prst="rect">
            <a:avLst/>
          </a:prstGeom>
          <a:noFill/>
        </p:spPr>
        <p:txBody>
          <a:bodyPr wrap="none" rtlCol="0">
            <a:spAutoFit/>
          </a:bodyPr>
          <a:lstStyle/>
          <a:p>
            <a:r>
              <a:rPr lang="en-US" dirty="0">
                <a:solidFill>
                  <a:schemeClr val="tx1">
                    <a:lumMod val="75000"/>
                    <a:lumOff val="25000"/>
                  </a:schemeClr>
                </a:solidFill>
              </a:rPr>
              <a:t>lock</a:t>
            </a:r>
          </a:p>
        </p:txBody>
      </p:sp>
      <p:sp>
        <p:nvSpPr>
          <p:cNvPr id="8" name="TextBox 7"/>
          <p:cNvSpPr txBox="1"/>
          <p:nvPr/>
        </p:nvSpPr>
        <p:spPr>
          <a:xfrm>
            <a:off x="2511354" y="2069068"/>
            <a:ext cx="639919" cy="369332"/>
          </a:xfrm>
          <a:prstGeom prst="rect">
            <a:avLst/>
          </a:prstGeom>
          <a:noFill/>
        </p:spPr>
        <p:txBody>
          <a:bodyPr wrap="none" rtlCol="0">
            <a:spAutoFit/>
          </a:bodyPr>
          <a:lstStyle/>
          <a:p>
            <a:r>
              <a:rPr lang="en-US" dirty="0">
                <a:solidFill>
                  <a:schemeClr val="tx1">
                    <a:lumMod val="75000"/>
                    <a:lumOff val="25000"/>
                  </a:schemeClr>
                </a:solidFill>
              </a:rPr>
              <a:t>push</a:t>
            </a:r>
          </a:p>
        </p:txBody>
      </p:sp>
      <p:sp>
        <p:nvSpPr>
          <p:cNvPr id="9" name="TextBox 8"/>
          <p:cNvSpPr txBox="1"/>
          <p:nvPr/>
        </p:nvSpPr>
        <p:spPr>
          <a:xfrm>
            <a:off x="2511354" y="2641608"/>
            <a:ext cx="805029" cy="369332"/>
          </a:xfrm>
          <a:prstGeom prst="rect">
            <a:avLst/>
          </a:prstGeom>
          <a:noFill/>
        </p:spPr>
        <p:txBody>
          <a:bodyPr wrap="none" rtlCol="0">
            <a:spAutoFit/>
          </a:bodyPr>
          <a:lstStyle/>
          <a:p>
            <a:r>
              <a:rPr lang="en-US" dirty="0">
                <a:solidFill>
                  <a:schemeClr val="tx1">
                    <a:lumMod val="75000"/>
                    <a:lumOff val="25000"/>
                  </a:schemeClr>
                </a:solidFill>
              </a:rPr>
              <a:t>unlock</a:t>
            </a:r>
          </a:p>
        </p:txBody>
      </p:sp>
      <p:sp>
        <p:nvSpPr>
          <p:cNvPr id="10" name="TextBox 9"/>
          <p:cNvSpPr txBox="1"/>
          <p:nvPr/>
        </p:nvSpPr>
        <p:spPr>
          <a:xfrm>
            <a:off x="2547005" y="3135868"/>
            <a:ext cx="1208536" cy="369332"/>
          </a:xfrm>
          <a:prstGeom prst="rect">
            <a:avLst/>
          </a:prstGeom>
          <a:noFill/>
        </p:spPr>
        <p:txBody>
          <a:bodyPr wrap="none" rtlCol="0">
            <a:spAutoFit/>
          </a:bodyPr>
          <a:lstStyle/>
          <a:p>
            <a:r>
              <a:rPr lang="en-US" dirty="0" err="1">
                <a:solidFill>
                  <a:schemeClr val="tx1">
                    <a:lumMod val="75000"/>
                    <a:lumOff val="25000"/>
                  </a:schemeClr>
                </a:solidFill>
              </a:rPr>
              <a:t>notify_one</a:t>
            </a:r>
            <a:endParaRPr lang="en-US" dirty="0">
              <a:solidFill>
                <a:schemeClr val="tx1">
                  <a:lumMod val="75000"/>
                  <a:lumOff val="25000"/>
                </a:schemeClr>
              </a:solidFill>
            </a:endParaRPr>
          </a:p>
        </p:txBody>
      </p:sp>
      <p:sp>
        <p:nvSpPr>
          <p:cNvPr id="11" name="TextBox 10"/>
          <p:cNvSpPr txBox="1"/>
          <p:nvPr/>
        </p:nvSpPr>
        <p:spPr>
          <a:xfrm>
            <a:off x="6349894" y="4191000"/>
            <a:ext cx="1546834" cy="369332"/>
          </a:xfrm>
          <a:prstGeom prst="rect">
            <a:avLst/>
          </a:prstGeom>
          <a:noFill/>
        </p:spPr>
        <p:txBody>
          <a:bodyPr wrap="none" rtlCol="0">
            <a:spAutoFit/>
          </a:bodyPr>
          <a:lstStyle/>
          <a:p>
            <a:r>
              <a:rPr lang="en-US" dirty="0">
                <a:solidFill>
                  <a:schemeClr val="tx1">
                    <a:lumMod val="75000"/>
                    <a:lumOff val="25000"/>
                  </a:schemeClr>
                </a:solidFill>
              </a:rPr>
              <a:t>wait(!empty())</a:t>
            </a:r>
          </a:p>
        </p:txBody>
      </p:sp>
      <p:sp>
        <p:nvSpPr>
          <p:cNvPr id="12" name="TextBox 11"/>
          <p:cNvSpPr txBox="1"/>
          <p:nvPr/>
        </p:nvSpPr>
        <p:spPr>
          <a:xfrm>
            <a:off x="6349894" y="4736068"/>
            <a:ext cx="1105367" cy="369332"/>
          </a:xfrm>
          <a:prstGeom prst="rect">
            <a:avLst/>
          </a:prstGeom>
          <a:noFill/>
        </p:spPr>
        <p:txBody>
          <a:bodyPr wrap="none" rtlCol="0">
            <a:spAutoFit/>
          </a:bodyPr>
          <a:lstStyle/>
          <a:p>
            <a:r>
              <a:rPr lang="en-US" dirty="0">
                <a:solidFill>
                  <a:schemeClr val="tx1">
                    <a:lumMod val="75000"/>
                    <a:lumOff val="25000"/>
                  </a:schemeClr>
                </a:solidFill>
              </a:rPr>
              <a:t>front/pop</a:t>
            </a:r>
          </a:p>
        </p:txBody>
      </p:sp>
      <p:sp>
        <p:nvSpPr>
          <p:cNvPr id="14" name="TextBox 13"/>
          <p:cNvSpPr txBox="1"/>
          <p:nvPr/>
        </p:nvSpPr>
        <p:spPr>
          <a:xfrm>
            <a:off x="1524000" y="412404"/>
            <a:ext cx="1661032" cy="584775"/>
          </a:xfrm>
          <a:prstGeom prst="rect">
            <a:avLst/>
          </a:prstGeom>
          <a:noFill/>
        </p:spPr>
        <p:txBody>
          <a:bodyPr wrap="none" rtlCol="0">
            <a:spAutoFit/>
          </a:bodyPr>
          <a:lstStyle/>
          <a:p>
            <a:r>
              <a:rPr lang="en-US" sz="3200" dirty="0" err="1">
                <a:solidFill>
                  <a:schemeClr val="tx1">
                    <a:lumMod val="75000"/>
                    <a:lumOff val="25000"/>
                  </a:schemeClr>
                </a:solidFill>
              </a:rPr>
              <a:t>enqueue</a:t>
            </a:r>
            <a:endParaRPr lang="en-US" sz="3200" dirty="0">
              <a:solidFill>
                <a:schemeClr val="tx1">
                  <a:lumMod val="75000"/>
                  <a:lumOff val="25000"/>
                </a:schemeClr>
              </a:solidFill>
            </a:endParaRPr>
          </a:p>
        </p:txBody>
      </p:sp>
      <p:sp>
        <p:nvSpPr>
          <p:cNvPr id="15" name="TextBox 14"/>
          <p:cNvSpPr txBox="1"/>
          <p:nvPr/>
        </p:nvSpPr>
        <p:spPr>
          <a:xfrm>
            <a:off x="5472231" y="412404"/>
            <a:ext cx="1241045" cy="584775"/>
          </a:xfrm>
          <a:prstGeom prst="rect">
            <a:avLst/>
          </a:prstGeom>
          <a:noFill/>
        </p:spPr>
        <p:txBody>
          <a:bodyPr wrap="none" rtlCol="0">
            <a:spAutoFit/>
          </a:bodyPr>
          <a:lstStyle/>
          <a:p>
            <a:r>
              <a:rPr lang="en-US" sz="3200" dirty="0" err="1">
                <a:solidFill>
                  <a:schemeClr val="tx1">
                    <a:lumMod val="75000"/>
                    <a:lumOff val="25000"/>
                  </a:schemeClr>
                </a:solidFill>
              </a:rPr>
              <a:t>deque</a:t>
            </a:r>
            <a:endParaRPr lang="en-US" sz="3200" dirty="0">
              <a:solidFill>
                <a:schemeClr val="tx1">
                  <a:lumMod val="75000"/>
                  <a:lumOff val="25000"/>
                </a:schemeClr>
              </a:solidFill>
            </a:endParaRPr>
          </a:p>
        </p:txBody>
      </p:sp>
      <p:cxnSp>
        <p:nvCxnSpPr>
          <p:cNvPr id="28" name="Straight Arrow Connector 27"/>
          <p:cNvCxnSpPr/>
          <p:nvPr/>
        </p:nvCxnSpPr>
        <p:spPr>
          <a:xfrm>
            <a:off x="4202164" y="3316895"/>
            <a:ext cx="2042990" cy="471981"/>
          </a:xfrm>
          <a:prstGeom prst="straightConnector1">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245154" y="5199327"/>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4" name="TextBox 23"/>
          <p:cNvSpPr txBox="1"/>
          <p:nvPr/>
        </p:nvSpPr>
        <p:spPr>
          <a:xfrm>
            <a:off x="6334637" y="5210995"/>
            <a:ext cx="805029" cy="369332"/>
          </a:xfrm>
          <a:prstGeom prst="rect">
            <a:avLst/>
          </a:prstGeom>
          <a:noFill/>
        </p:spPr>
        <p:txBody>
          <a:bodyPr wrap="none" rtlCol="0">
            <a:spAutoFit/>
          </a:bodyPr>
          <a:lstStyle/>
          <a:p>
            <a:r>
              <a:rPr lang="en-US" dirty="0">
                <a:solidFill>
                  <a:schemeClr val="tx1">
                    <a:lumMod val="75000"/>
                    <a:lumOff val="25000"/>
                  </a:schemeClr>
                </a:solidFill>
              </a:rPr>
              <a:t>unlock</a:t>
            </a:r>
          </a:p>
        </p:txBody>
      </p:sp>
    </p:spTree>
    <p:extLst>
      <p:ext uri="{BB962C8B-B14F-4D97-AF65-F5344CB8AC3E}">
        <p14:creationId xmlns:p14="http://schemas.microsoft.com/office/powerpoint/2010/main" val="225645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xit" presetSubtype="0" fill="hold" grpId="1" nodeType="with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xit" presetSubtype="0" fill="hold" grpId="1" nodeType="withEffect">
                                  <p:stCondLst>
                                    <p:cond delay="0"/>
                                  </p:stCondLst>
                                  <p:childTnLst>
                                    <p:animEffect transition="out" filter="fad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xit" presetSubtype="0" fill="hold" grpId="1" nodeType="withEffect">
                                  <p:stCondLst>
                                    <p:cond delay="0"/>
                                  </p:stCondLst>
                                  <p:childTnLst>
                                    <p:animEffect transition="out" filter="fade">
                                      <p:cBhvr>
                                        <p:cTn id="42" dur="500"/>
                                        <p:tgtEl>
                                          <p:spTgt spid="18"/>
                                        </p:tgtEl>
                                      </p:cBhvr>
                                    </p:animEffect>
                                    <p:set>
                                      <p:cBhvr>
                                        <p:cTn id="43" dur="1" fill="hold">
                                          <p:stCondLst>
                                            <p:cond delay="499"/>
                                          </p:stCondLst>
                                        </p:cTn>
                                        <p:tgtEl>
                                          <p:spTgt spid="1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par>
                                <p:cTn id="49" presetID="10"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par>
                                <p:cTn id="60" presetID="10" presetClass="exit" presetSubtype="0" fill="hold" grpId="1" nodeType="withEffect">
                                  <p:stCondLst>
                                    <p:cond delay="0"/>
                                  </p:stCondLst>
                                  <p:childTnLst>
                                    <p:animEffect transition="out" filter="fade">
                                      <p:cBhvr>
                                        <p:cTn id="61" dur="500"/>
                                        <p:tgtEl>
                                          <p:spTgt spid="19"/>
                                        </p:tgtEl>
                                      </p:cBhvr>
                                    </p:animEffect>
                                    <p:set>
                                      <p:cBhvr>
                                        <p:cTn id="62" dur="1" fill="hold">
                                          <p:stCondLst>
                                            <p:cond delay="499"/>
                                          </p:stCondLst>
                                        </p:cTn>
                                        <p:tgtEl>
                                          <p:spTgt spid="19"/>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8"/>
                                        </p:tgtEl>
                                      </p:cBhvr>
                                    </p:animEffect>
                                    <p:set>
                                      <p:cBhvr>
                                        <p:cTn id="65" dur="1" fill="hold">
                                          <p:stCondLst>
                                            <p:cond delay="499"/>
                                          </p:stCondLst>
                                        </p:cTn>
                                        <p:tgtEl>
                                          <p:spTgt spid="28"/>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xit" presetSubtype="0" fill="hold" grpId="1" nodeType="withEffect">
                                  <p:stCondLst>
                                    <p:cond delay="0"/>
                                  </p:stCondLst>
                                  <p:childTnLst>
                                    <p:animEffect transition="out" filter="fade">
                                      <p:cBhvr>
                                        <p:cTn id="70" dur="500"/>
                                        <p:tgtEl>
                                          <p:spTgt spid="20"/>
                                        </p:tgtEl>
                                      </p:cBhvr>
                                    </p:animEffect>
                                    <p:set>
                                      <p:cBhvr>
                                        <p:cTn id="71" dur="1" fill="hold">
                                          <p:stCondLst>
                                            <p:cond delay="499"/>
                                          </p:stCondLst>
                                        </p:cTn>
                                        <p:tgtEl>
                                          <p:spTgt spid="2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par>
                                <p:cTn id="80" presetID="10" presetClass="exit" presetSubtype="0" fill="hold" grpId="1" nodeType="withEffect">
                                  <p:stCondLst>
                                    <p:cond delay="0"/>
                                  </p:stCondLst>
                                  <p:childTnLst>
                                    <p:animEffect transition="out" filter="fade">
                                      <p:cBhvr>
                                        <p:cTn id="81" dur="500"/>
                                        <p:tgtEl>
                                          <p:spTgt spid="21"/>
                                        </p:tgtEl>
                                      </p:cBhvr>
                                    </p:animEffect>
                                    <p:set>
                                      <p:cBhvr>
                                        <p:cTn id="82" dur="1" fill="hold">
                                          <p:stCondLst>
                                            <p:cond delay="499"/>
                                          </p:stCondLst>
                                        </p:cTn>
                                        <p:tgtEl>
                                          <p:spTgt spid="21"/>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500"/>
                                        <p:tgtEl>
                                          <p:spTgt spid="23"/>
                                        </p:tgtEl>
                                      </p:cBhvr>
                                    </p:animEffect>
                                  </p:childTnLst>
                                </p:cTn>
                              </p:par>
                              <p:par>
                                <p:cTn id="91" presetID="10" presetClass="exit" presetSubtype="0" fill="hold" grpId="1" nodeType="withEffect">
                                  <p:stCondLst>
                                    <p:cond delay="0"/>
                                  </p:stCondLst>
                                  <p:childTnLst>
                                    <p:animEffect transition="out" filter="fade">
                                      <p:cBhvr>
                                        <p:cTn id="92" dur="500"/>
                                        <p:tgtEl>
                                          <p:spTgt spid="23"/>
                                        </p:tgtEl>
                                      </p:cBhvr>
                                    </p:animEffect>
                                    <p:set>
                                      <p:cBhvr>
                                        <p:cTn id="93"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6" grpId="0"/>
      <p:bldP spid="7" grpId="0"/>
      <p:bldP spid="8" grpId="0"/>
      <p:bldP spid="9" grpId="0"/>
      <p:bldP spid="10" grpId="0"/>
      <p:bldP spid="11" grpId="0"/>
      <p:bldP spid="12" grpId="0"/>
      <p:bldP spid="23" grpId="0" animBg="1"/>
      <p:bldP spid="23" grpId="1" animBg="1"/>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condition_variable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55248149"/>
              </p:ext>
            </p:extLst>
          </p:nvPr>
        </p:nvGraphicFramePr>
        <p:xfrm>
          <a:off x="914400" y="1828800"/>
          <a:ext cx="7315200" cy="30327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70840">
                <a:tc>
                  <a:txBody>
                    <a:bodyPr/>
                    <a:lstStyle/>
                    <a:p>
                      <a:r>
                        <a:rPr lang="en-US" dirty="0" err="1"/>
                        <a:t>notify_one</a:t>
                      </a:r>
                      <a:endParaRPr lang="en-US" dirty="0"/>
                    </a:p>
                  </a:txBody>
                  <a:tcPr/>
                </a:tc>
                <a:tc>
                  <a:txBody>
                    <a:bodyPr/>
                    <a:lstStyle/>
                    <a:p>
                      <a:r>
                        <a:rPr lang="en-US" dirty="0"/>
                        <a:t>Notifies one waiting thread</a:t>
                      </a:r>
                      <a:r>
                        <a:rPr lang="en-US" baseline="0" dirty="0"/>
                        <a:t>.</a:t>
                      </a:r>
                      <a:endParaRPr lang="en-US" dirty="0"/>
                    </a:p>
                  </a:txBody>
                  <a:tcPr/>
                </a:tc>
                <a:extLst>
                  <a:ext uri="{0D108BD9-81ED-4DB2-BD59-A6C34878D82A}">
                    <a16:rowId xmlns:a16="http://schemas.microsoft.com/office/drawing/2014/main" val="10001"/>
                  </a:ext>
                </a:extLst>
              </a:tr>
              <a:tr h="370840">
                <a:tc>
                  <a:txBody>
                    <a:bodyPr/>
                    <a:lstStyle/>
                    <a:p>
                      <a:r>
                        <a:rPr lang="en-US" dirty="0" err="1"/>
                        <a:t>notify_all</a:t>
                      </a:r>
                      <a:endParaRPr lang="en-US" dirty="0"/>
                    </a:p>
                  </a:txBody>
                  <a:tcPr/>
                </a:tc>
                <a:tc>
                  <a:txBody>
                    <a:bodyPr/>
                    <a:lstStyle/>
                    <a:p>
                      <a:r>
                        <a:rPr lang="en-US" dirty="0"/>
                        <a:t>Notifies all waiting threads.</a:t>
                      </a:r>
                    </a:p>
                  </a:txBody>
                  <a:tcPr/>
                </a:tc>
                <a:extLst>
                  <a:ext uri="{0D108BD9-81ED-4DB2-BD59-A6C34878D82A}">
                    <a16:rowId xmlns:a16="http://schemas.microsoft.com/office/drawing/2014/main" val="10002"/>
                  </a:ext>
                </a:extLst>
              </a:tr>
              <a:tr h="370840">
                <a:tc>
                  <a:txBody>
                    <a:bodyPr/>
                    <a:lstStyle/>
                    <a:p>
                      <a:r>
                        <a:rPr lang="en-US" dirty="0"/>
                        <a:t>wait</a:t>
                      </a:r>
                    </a:p>
                  </a:txBody>
                  <a:tcPr/>
                </a:tc>
                <a:tc>
                  <a:txBody>
                    <a:bodyPr/>
                    <a:lstStyle/>
                    <a:p>
                      <a:r>
                        <a:rPr lang="en-US" dirty="0"/>
                        <a:t>Waits</a:t>
                      </a:r>
                      <a:r>
                        <a:rPr lang="en-US" baseline="0" dirty="0"/>
                        <a:t> until the thread is notified by the condition variable.</a:t>
                      </a:r>
                      <a:endParaRPr lang="en-US" dirty="0"/>
                    </a:p>
                  </a:txBody>
                  <a:tcPr/>
                </a:tc>
                <a:extLst>
                  <a:ext uri="{0D108BD9-81ED-4DB2-BD59-A6C34878D82A}">
                    <a16:rowId xmlns:a16="http://schemas.microsoft.com/office/drawing/2014/main" val="10003"/>
                  </a:ext>
                </a:extLst>
              </a:tr>
              <a:tr h="370840">
                <a:tc>
                  <a:txBody>
                    <a:bodyPr/>
                    <a:lstStyle/>
                    <a:p>
                      <a:r>
                        <a:rPr lang="en-US" dirty="0" err="1"/>
                        <a:t>wait_for</a:t>
                      </a:r>
                      <a:endParaRPr lang="en-US" dirty="0"/>
                    </a:p>
                  </a:txBody>
                  <a:tcPr/>
                </a:tc>
                <a:tc>
                  <a:txBody>
                    <a:bodyPr/>
                    <a:lstStyle/>
                    <a:p>
                      <a:r>
                        <a:rPr lang="en-US" dirty="0"/>
                        <a:t>Waits until the thread is notified or until</a:t>
                      </a:r>
                      <a:r>
                        <a:rPr lang="en-US" baseline="0" dirty="0"/>
                        <a:t> the specified duration of time elapses.</a:t>
                      </a:r>
                      <a:endParaRPr lang="en-US" dirty="0"/>
                    </a:p>
                  </a:txBody>
                  <a:tcPr/>
                </a:tc>
                <a:extLst>
                  <a:ext uri="{0D108BD9-81ED-4DB2-BD59-A6C34878D82A}">
                    <a16:rowId xmlns:a16="http://schemas.microsoft.com/office/drawing/2014/main" val="10004"/>
                  </a:ext>
                </a:extLst>
              </a:tr>
              <a:tr h="370840">
                <a:tc>
                  <a:txBody>
                    <a:bodyPr/>
                    <a:lstStyle/>
                    <a:p>
                      <a:r>
                        <a:rPr lang="en-US" dirty="0" err="1"/>
                        <a:t>wait_until</a:t>
                      </a:r>
                      <a:endParaRPr lang="en-US" dirty="0"/>
                    </a:p>
                  </a:txBody>
                  <a:tcPr/>
                </a:tc>
                <a:tc>
                  <a:txBody>
                    <a:bodyPr/>
                    <a:lstStyle/>
                    <a:p>
                      <a:r>
                        <a:rPr lang="en-US" dirty="0"/>
                        <a:t>Waits until</a:t>
                      </a:r>
                      <a:r>
                        <a:rPr lang="en-US" baseline="0" dirty="0"/>
                        <a:t> the thread is notified or until the specified time is reached. </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399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3352800"/>
            <a:ext cx="7886700" cy="1209676"/>
          </a:xfrm>
        </p:spPr>
        <p:txBody>
          <a:bodyPr/>
          <a:lstStyle/>
          <a:p>
            <a:r>
              <a:rPr lang="en-US" dirty="0">
                <a:solidFill>
                  <a:schemeClr val="tx1">
                    <a:lumMod val="85000"/>
                    <a:lumOff val="15000"/>
                  </a:schemeClr>
                </a:solidFill>
              </a:rPr>
              <a:t>Condition Variables</a:t>
            </a:r>
          </a:p>
        </p:txBody>
      </p:sp>
      <p:sp>
        <p:nvSpPr>
          <p:cNvPr id="3" name="Text Placeholder 2"/>
          <p:cNvSpPr txBox="1">
            <a:spLocks/>
          </p:cNvSpPr>
          <p:nvPr/>
        </p:nvSpPr>
        <p:spPr>
          <a:xfrm>
            <a:off x="623888" y="4589464"/>
            <a:ext cx="78867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rPr>
              <a:t>Blocks one or more threads until a notification or timeout occurs.</a:t>
            </a:r>
          </a:p>
        </p:txBody>
      </p:sp>
    </p:spTree>
    <p:extLst>
      <p:ext uri="{BB962C8B-B14F-4D97-AF65-F5344CB8AC3E}">
        <p14:creationId xmlns:p14="http://schemas.microsoft.com/office/powerpoint/2010/main" val="4135806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err="1"/>
              <a:t>std</a:t>
            </a:r>
            <a:r>
              <a:rPr lang="en-US" dirty="0"/>
              <a:t>::</a:t>
            </a:r>
            <a:r>
              <a:rPr lang="en-US" dirty="0" err="1"/>
              <a:t>condition_variable</a:t>
            </a:r>
            <a:r>
              <a:rPr lang="en-US" dirty="0"/>
              <a:t>::</a:t>
            </a:r>
            <a:r>
              <a:rPr lang="en-US" dirty="0" err="1"/>
              <a:t>notify_all</a:t>
            </a:r>
            <a:endParaRPr lang="en-US" dirty="0"/>
          </a:p>
        </p:txBody>
      </p:sp>
      <p:sp>
        <p:nvSpPr>
          <p:cNvPr id="5" name="TextBox 4"/>
          <p:cNvSpPr txBox="1"/>
          <p:nvPr/>
        </p:nvSpPr>
        <p:spPr>
          <a:xfrm>
            <a:off x="3581400" y="1981200"/>
            <a:ext cx="2004459" cy="584775"/>
          </a:xfrm>
          <a:prstGeom prst="rect">
            <a:avLst/>
          </a:prstGeom>
          <a:noFill/>
        </p:spPr>
        <p:txBody>
          <a:bodyPr wrap="none" rtlCol="0">
            <a:spAutoFit/>
          </a:bodyPr>
          <a:lstStyle/>
          <a:p>
            <a:r>
              <a:rPr lang="en-US" sz="3200" dirty="0" err="1">
                <a:solidFill>
                  <a:schemeClr val="tx1">
                    <a:lumMod val="75000"/>
                    <a:lumOff val="25000"/>
                  </a:schemeClr>
                </a:solidFill>
              </a:rPr>
              <a:t>notify_one</a:t>
            </a:r>
            <a:endParaRPr lang="en-US" sz="3200" dirty="0">
              <a:solidFill>
                <a:schemeClr val="tx1">
                  <a:lumMod val="75000"/>
                  <a:lumOff val="25000"/>
                </a:schemeClr>
              </a:solidFill>
            </a:endParaRPr>
          </a:p>
        </p:txBody>
      </p:sp>
      <p:sp>
        <p:nvSpPr>
          <p:cNvPr id="6" name="TextBox 5"/>
          <p:cNvSpPr txBox="1"/>
          <p:nvPr/>
        </p:nvSpPr>
        <p:spPr>
          <a:xfrm>
            <a:off x="4132128" y="4419600"/>
            <a:ext cx="903004" cy="584775"/>
          </a:xfrm>
          <a:prstGeom prst="rect">
            <a:avLst/>
          </a:prstGeom>
          <a:noFill/>
        </p:spPr>
        <p:txBody>
          <a:bodyPr wrap="none" rtlCol="0">
            <a:spAutoFit/>
          </a:bodyPr>
          <a:lstStyle/>
          <a:p>
            <a:r>
              <a:rPr lang="en-US" sz="3200" dirty="0">
                <a:solidFill>
                  <a:schemeClr val="tx1">
                    <a:lumMod val="75000"/>
                    <a:lumOff val="25000"/>
                  </a:schemeClr>
                </a:solidFill>
              </a:rPr>
              <a:t>wait</a:t>
            </a:r>
          </a:p>
        </p:txBody>
      </p:sp>
      <p:sp>
        <p:nvSpPr>
          <p:cNvPr id="12" name="Down Arrow 11"/>
          <p:cNvSpPr/>
          <p:nvPr/>
        </p:nvSpPr>
        <p:spPr>
          <a:xfrm>
            <a:off x="4457698" y="2617501"/>
            <a:ext cx="228601" cy="1853625"/>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8968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err="1"/>
              <a:t>std</a:t>
            </a:r>
            <a:r>
              <a:rPr lang="en-US" dirty="0"/>
              <a:t>::</a:t>
            </a:r>
            <a:r>
              <a:rPr lang="en-US" dirty="0" err="1"/>
              <a:t>condition_variable</a:t>
            </a:r>
            <a:r>
              <a:rPr lang="en-US" dirty="0"/>
              <a:t>::</a:t>
            </a:r>
            <a:r>
              <a:rPr lang="en-US" dirty="0" err="1"/>
              <a:t>notify_all</a:t>
            </a:r>
            <a:endParaRPr lang="en-US" dirty="0"/>
          </a:p>
        </p:txBody>
      </p:sp>
      <p:sp>
        <p:nvSpPr>
          <p:cNvPr id="5" name="TextBox 4"/>
          <p:cNvSpPr txBox="1"/>
          <p:nvPr/>
        </p:nvSpPr>
        <p:spPr>
          <a:xfrm>
            <a:off x="3581400" y="1981200"/>
            <a:ext cx="2004459" cy="584775"/>
          </a:xfrm>
          <a:prstGeom prst="rect">
            <a:avLst/>
          </a:prstGeom>
          <a:noFill/>
        </p:spPr>
        <p:txBody>
          <a:bodyPr wrap="none" rtlCol="0">
            <a:spAutoFit/>
          </a:bodyPr>
          <a:lstStyle/>
          <a:p>
            <a:r>
              <a:rPr lang="en-US" sz="3200" dirty="0" err="1">
                <a:solidFill>
                  <a:schemeClr val="tx1">
                    <a:lumMod val="75000"/>
                    <a:lumOff val="25000"/>
                  </a:schemeClr>
                </a:solidFill>
              </a:rPr>
              <a:t>notify_one</a:t>
            </a:r>
            <a:endParaRPr lang="en-US" sz="3200" dirty="0">
              <a:solidFill>
                <a:schemeClr val="tx1">
                  <a:lumMod val="75000"/>
                  <a:lumOff val="25000"/>
                </a:schemeClr>
              </a:solidFill>
            </a:endParaRPr>
          </a:p>
        </p:txBody>
      </p:sp>
      <p:grpSp>
        <p:nvGrpSpPr>
          <p:cNvPr id="2" name="Group 1"/>
          <p:cNvGrpSpPr/>
          <p:nvPr/>
        </p:nvGrpSpPr>
        <p:grpSpPr>
          <a:xfrm>
            <a:off x="1820318" y="4419600"/>
            <a:ext cx="5526622" cy="584775"/>
            <a:chOff x="1777182" y="4522652"/>
            <a:chExt cx="5526622" cy="584775"/>
          </a:xfrm>
        </p:grpSpPr>
        <p:sp>
          <p:nvSpPr>
            <p:cNvPr id="6" name="TextBox 5"/>
            <p:cNvSpPr txBox="1"/>
            <p:nvPr/>
          </p:nvSpPr>
          <p:spPr>
            <a:xfrm>
              <a:off x="4088992" y="4522652"/>
              <a:ext cx="903004" cy="584775"/>
            </a:xfrm>
            <a:prstGeom prst="rect">
              <a:avLst/>
            </a:prstGeom>
            <a:noFill/>
          </p:spPr>
          <p:txBody>
            <a:bodyPr wrap="none" rtlCol="0">
              <a:spAutoFit/>
            </a:bodyPr>
            <a:lstStyle/>
            <a:p>
              <a:r>
                <a:rPr lang="en-US" sz="3200" dirty="0">
                  <a:solidFill>
                    <a:schemeClr val="tx1">
                      <a:lumMod val="75000"/>
                      <a:lumOff val="25000"/>
                    </a:schemeClr>
                  </a:solidFill>
                </a:rPr>
                <a:t>wait</a:t>
              </a:r>
            </a:p>
          </p:txBody>
        </p:sp>
        <p:sp>
          <p:nvSpPr>
            <p:cNvPr id="8" name="TextBox 7"/>
            <p:cNvSpPr txBox="1"/>
            <p:nvPr/>
          </p:nvSpPr>
          <p:spPr>
            <a:xfrm>
              <a:off x="5244897" y="4522652"/>
              <a:ext cx="903004" cy="584775"/>
            </a:xfrm>
            <a:prstGeom prst="rect">
              <a:avLst/>
            </a:prstGeom>
            <a:noFill/>
          </p:spPr>
          <p:txBody>
            <a:bodyPr wrap="none" rtlCol="0">
              <a:spAutoFit/>
            </a:bodyPr>
            <a:lstStyle/>
            <a:p>
              <a:r>
                <a:rPr lang="en-US" sz="3200" dirty="0">
                  <a:solidFill>
                    <a:schemeClr val="tx1">
                      <a:lumMod val="75000"/>
                      <a:lumOff val="25000"/>
                    </a:schemeClr>
                  </a:solidFill>
                </a:rPr>
                <a:t>wait</a:t>
              </a:r>
            </a:p>
          </p:txBody>
        </p:sp>
        <p:sp>
          <p:nvSpPr>
            <p:cNvPr id="9" name="TextBox 8"/>
            <p:cNvSpPr txBox="1"/>
            <p:nvPr/>
          </p:nvSpPr>
          <p:spPr>
            <a:xfrm>
              <a:off x="6400800" y="4522652"/>
              <a:ext cx="903004" cy="584775"/>
            </a:xfrm>
            <a:prstGeom prst="rect">
              <a:avLst/>
            </a:prstGeom>
            <a:noFill/>
          </p:spPr>
          <p:txBody>
            <a:bodyPr wrap="none" rtlCol="0">
              <a:spAutoFit/>
            </a:bodyPr>
            <a:lstStyle/>
            <a:p>
              <a:r>
                <a:rPr lang="en-US" sz="3200" dirty="0">
                  <a:solidFill>
                    <a:schemeClr val="tx1">
                      <a:lumMod val="75000"/>
                      <a:lumOff val="25000"/>
                    </a:schemeClr>
                  </a:solidFill>
                </a:rPr>
                <a:t>wait</a:t>
              </a:r>
            </a:p>
          </p:txBody>
        </p:sp>
        <p:sp>
          <p:nvSpPr>
            <p:cNvPr id="10" name="TextBox 9"/>
            <p:cNvSpPr txBox="1"/>
            <p:nvPr/>
          </p:nvSpPr>
          <p:spPr>
            <a:xfrm>
              <a:off x="2933087" y="4522652"/>
              <a:ext cx="903004" cy="584775"/>
            </a:xfrm>
            <a:prstGeom prst="rect">
              <a:avLst/>
            </a:prstGeom>
            <a:noFill/>
          </p:spPr>
          <p:txBody>
            <a:bodyPr wrap="none" rtlCol="0">
              <a:spAutoFit/>
            </a:bodyPr>
            <a:lstStyle/>
            <a:p>
              <a:r>
                <a:rPr lang="en-US" sz="3200" dirty="0">
                  <a:solidFill>
                    <a:schemeClr val="tx1">
                      <a:lumMod val="75000"/>
                      <a:lumOff val="25000"/>
                    </a:schemeClr>
                  </a:solidFill>
                </a:rPr>
                <a:t>wait</a:t>
              </a:r>
            </a:p>
          </p:txBody>
        </p:sp>
        <p:sp>
          <p:nvSpPr>
            <p:cNvPr id="11" name="TextBox 10"/>
            <p:cNvSpPr txBox="1"/>
            <p:nvPr/>
          </p:nvSpPr>
          <p:spPr>
            <a:xfrm>
              <a:off x="1777182" y="4522652"/>
              <a:ext cx="903004" cy="584775"/>
            </a:xfrm>
            <a:prstGeom prst="rect">
              <a:avLst/>
            </a:prstGeom>
            <a:noFill/>
          </p:spPr>
          <p:txBody>
            <a:bodyPr wrap="none" rtlCol="0">
              <a:spAutoFit/>
            </a:bodyPr>
            <a:lstStyle/>
            <a:p>
              <a:r>
                <a:rPr lang="en-US" sz="3200" dirty="0">
                  <a:solidFill>
                    <a:schemeClr val="tx1">
                      <a:lumMod val="75000"/>
                      <a:lumOff val="25000"/>
                    </a:schemeClr>
                  </a:solidFill>
                </a:rPr>
                <a:t>wait</a:t>
              </a:r>
            </a:p>
          </p:txBody>
        </p:sp>
      </p:grpSp>
    </p:spTree>
    <p:extLst>
      <p:ext uri="{BB962C8B-B14F-4D97-AF65-F5344CB8AC3E}">
        <p14:creationId xmlns:p14="http://schemas.microsoft.com/office/powerpoint/2010/main" val="3243813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err="1"/>
              <a:t>std</a:t>
            </a:r>
            <a:r>
              <a:rPr lang="en-US" dirty="0"/>
              <a:t>::</a:t>
            </a:r>
            <a:r>
              <a:rPr lang="en-US" dirty="0" err="1"/>
              <a:t>condition_variable</a:t>
            </a:r>
            <a:r>
              <a:rPr lang="en-US" dirty="0"/>
              <a:t>::</a:t>
            </a:r>
            <a:r>
              <a:rPr lang="en-US" dirty="0" err="1"/>
              <a:t>notify_all</a:t>
            </a:r>
            <a:endParaRPr lang="en-US" dirty="0"/>
          </a:p>
        </p:txBody>
      </p:sp>
      <p:sp>
        <p:nvSpPr>
          <p:cNvPr id="5" name="TextBox 4"/>
          <p:cNvSpPr txBox="1"/>
          <p:nvPr/>
        </p:nvSpPr>
        <p:spPr>
          <a:xfrm>
            <a:off x="3581400" y="1981200"/>
            <a:ext cx="2004459" cy="584775"/>
          </a:xfrm>
          <a:prstGeom prst="rect">
            <a:avLst/>
          </a:prstGeom>
          <a:noFill/>
        </p:spPr>
        <p:txBody>
          <a:bodyPr wrap="none" rtlCol="0">
            <a:spAutoFit/>
          </a:bodyPr>
          <a:lstStyle/>
          <a:p>
            <a:r>
              <a:rPr lang="en-US" sz="3200" dirty="0" err="1">
                <a:solidFill>
                  <a:schemeClr val="tx1">
                    <a:lumMod val="75000"/>
                    <a:lumOff val="25000"/>
                  </a:schemeClr>
                </a:solidFill>
              </a:rPr>
              <a:t>notify_one</a:t>
            </a:r>
            <a:endParaRPr lang="en-US" sz="3200" dirty="0">
              <a:solidFill>
                <a:schemeClr val="tx1">
                  <a:lumMod val="75000"/>
                  <a:lumOff val="25000"/>
                </a:schemeClr>
              </a:solidFill>
            </a:endParaRPr>
          </a:p>
        </p:txBody>
      </p:sp>
      <p:grpSp>
        <p:nvGrpSpPr>
          <p:cNvPr id="2" name="Group 1"/>
          <p:cNvGrpSpPr/>
          <p:nvPr/>
        </p:nvGrpSpPr>
        <p:grpSpPr>
          <a:xfrm>
            <a:off x="1820318" y="4419600"/>
            <a:ext cx="5526622" cy="584775"/>
            <a:chOff x="1777182" y="4522652"/>
            <a:chExt cx="5526622" cy="584775"/>
          </a:xfrm>
        </p:grpSpPr>
        <p:sp>
          <p:nvSpPr>
            <p:cNvPr id="6" name="TextBox 5"/>
            <p:cNvSpPr txBox="1"/>
            <p:nvPr/>
          </p:nvSpPr>
          <p:spPr>
            <a:xfrm>
              <a:off x="4088992" y="4522652"/>
              <a:ext cx="903004" cy="584775"/>
            </a:xfrm>
            <a:prstGeom prst="rect">
              <a:avLst/>
            </a:prstGeom>
            <a:noFill/>
          </p:spPr>
          <p:txBody>
            <a:bodyPr wrap="none" rtlCol="0">
              <a:spAutoFit/>
            </a:bodyPr>
            <a:lstStyle/>
            <a:p>
              <a:r>
                <a:rPr lang="en-US" sz="3200" dirty="0">
                  <a:solidFill>
                    <a:schemeClr val="tx1">
                      <a:lumMod val="75000"/>
                      <a:lumOff val="25000"/>
                    </a:schemeClr>
                  </a:solidFill>
                </a:rPr>
                <a:t>wait</a:t>
              </a:r>
            </a:p>
          </p:txBody>
        </p:sp>
        <p:sp>
          <p:nvSpPr>
            <p:cNvPr id="8" name="TextBox 7"/>
            <p:cNvSpPr txBox="1"/>
            <p:nvPr/>
          </p:nvSpPr>
          <p:spPr>
            <a:xfrm>
              <a:off x="5244897" y="4522652"/>
              <a:ext cx="903004" cy="584775"/>
            </a:xfrm>
            <a:prstGeom prst="rect">
              <a:avLst/>
            </a:prstGeom>
            <a:noFill/>
          </p:spPr>
          <p:txBody>
            <a:bodyPr wrap="none" rtlCol="0">
              <a:spAutoFit/>
            </a:bodyPr>
            <a:lstStyle/>
            <a:p>
              <a:r>
                <a:rPr lang="en-US" sz="3200" dirty="0">
                  <a:solidFill>
                    <a:schemeClr val="tx1">
                      <a:lumMod val="75000"/>
                      <a:lumOff val="25000"/>
                    </a:schemeClr>
                  </a:solidFill>
                </a:rPr>
                <a:t>wait</a:t>
              </a:r>
            </a:p>
          </p:txBody>
        </p:sp>
        <p:sp>
          <p:nvSpPr>
            <p:cNvPr id="9" name="TextBox 8"/>
            <p:cNvSpPr txBox="1"/>
            <p:nvPr/>
          </p:nvSpPr>
          <p:spPr>
            <a:xfrm>
              <a:off x="6400800" y="4522652"/>
              <a:ext cx="903004" cy="584775"/>
            </a:xfrm>
            <a:prstGeom prst="rect">
              <a:avLst/>
            </a:prstGeom>
            <a:noFill/>
          </p:spPr>
          <p:txBody>
            <a:bodyPr wrap="none" rtlCol="0">
              <a:spAutoFit/>
            </a:bodyPr>
            <a:lstStyle/>
            <a:p>
              <a:r>
                <a:rPr lang="en-US" sz="3200" dirty="0">
                  <a:solidFill>
                    <a:schemeClr val="tx1">
                      <a:lumMod val="75000"/>
                      <a:lumOff val="25000"/>
                    </a:schemeClr>
                  </a:solidFill>
                </a:rPr>
                <a:t>wait</a:t>
              </a:r>
            </a:p>
          </p:txBody>
        </p:sp>
        <p:sp>
          <p:nvSpPr>
            <p:cNvPr id="10" name="TextBox 9"/>
            <p:cNvSpPr txBox="1"/>
            <p:nvPr/>
          </p:nvSpPr>
          <p:spPr>
            <a:xfrm>
              <a:off x="2933087" y="4522652"/>
              <a:ext cx="903004" cy="584775"/>
            </a:xfrm>
            <a:prstGeom prst="rect">
              <a:avLst/>
            </a:prstGeom>
            <a:noFill/>
          </p:spPr>
          <p:txBody>
            <a:bodyPr wrap="none" rtlCol="0">
              <a:spAutoFit/>
            </a:bodyPr>
            <a:lstStyle/>
            <a:p>
              <a:r>
                <a:rPr lang="en-US" sz="3200" dirty="0">
                  <a:solidFill>
                    <a:schemeClr val="tx1">
                      <a:lumMod val="75000"/>
                      <a:lumOff val="25000"/>
                    </a:schemeClr>
                  </a:solidFill>
                </a:rPr>
                <a:t>wait</a:t>
              </a:r>
            </a:p>
          </p:txBody>
        </p:sp>
        <p:sp>
          <p:nvSpPr>
            <p:cNvPr id="11" name="TextBox 10"/>
            <p:cNvSpPr txBox="1"/>
            <p:nvPr/>
          </p:nvSpPr>
          <p:spPr>
            <a:xfrm>
              <a:off x="1777182" y="4522652"/>
              <a:ext cx="903004" cy="584775"/>
            </a:xfrm>
            <a:prstGeom prst="rect">
              <a:avLst/>
            </a:prstGeom>
            <a:noFill/>
          </p:spPr>
          <p:txBody>
            <a:bodyPr wrap="none" rtlCol="0">
              <a:spAutoFit/>
            </a:bodyPr>
            <a:lstStyle/>
            <a:p>
              <a:r>
                <a:rPr lang="en-US" sz="3200" dirty="0">
                  <a:solidFill>
                    <a:schemeClr val="tx1">
                      <a:lumMod val="75000"/>
                      <a:lumOff val="25000"/>
                    </a:schemeClr>
                  </a:solidFill>
                </a:rPr>
                <a:t>wait</a:t>
              </a:r>
            </a:p>
          </p:txBody>
        </p:sp>
      </p:grpSp>
      <p:sp>
        <p:nvSpPr>
          <p:cNvPr id="12" name="Down Arrow 11"/>
          <p:cNvSpPr/>
          <p:nvPr/>
        </p:nvSpPr>
        <p:spPr>
          <a:xfrm rot="1817538">
            <a:off x="3850804" y="2470499"/>
            <a:ext cx="250794" cy="2090639"/>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5540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err="1"/>
              <a:t>std</a:t>
            </a:r>
            <a:r>
              <a:rPr lang="en-US" dirty="0"/>
              <a:t>::</a:t>
            </a:r>
            <a:r>
              <a:rPr lang="en-US" dirty="0" err="1"/>
              <a:t>condition_variable</a:t>
            </a:r>
            <a:r>
              <a:rPr lang="en-US" dirty="0"/>
              <a:t>::</a:t>
            </a:r>
            <a:r>
              <a:rPr lang="en-US" dirty="0" err="1"/>
              <a:t>notify_all</a:t>
            </a:r>
            <a:endParaRPr lang="en-US" dirty="0"/>
          </a:p>
        </p:txBody>
      </p:sp>
      <p:sp>
        <p:nvSpPr>
          <p:cNvPr id="5" name="TextBox 4"/>
          <p:cNvSpPr txBox="1"/>
          <p:nvPr/>
        </p:nvSpPr>
        <p:spPr>
          <a:xfrm>
            <a:off x="3581400" y="1981200"/>
            <a:ext cx="1754391" cy="584775"/>
          </a:xfrm>
          <a:prstGeom prst="rect">
            <a:avLst/>
          </a:prstGeom>
          <a:noFill/>
        </p:spPr>
        <p:txBody>
          <a:bodyPr wrap="none" rtlCol="0">
            <a:spAutoFit/>
          </a:bodyPr>
          <a:lstStyle/>
          <a:p>
            <a:r>
              <a:rPr lang="en-US" sz="3200" dirty="0" err="1">
                <a:solidFill>
                  <a:schemeClr val="tx1">
                    <a:lumMod val="75000"/>
                    <a:lumOff val="25000"/>
                  </a:schemeClr>
                </a:solidFill>
              </a:rPr>
              <a:t>notify_all</a:t>
            </a:r>
            <a:endParaRPr lang="en-US" sz="3200" dirty="0">
              <a:solidFill>
                <a:schemeClr val="tx1">
                  <a:lumMod val="75000"/>
                  <a:lumOff val="25000"/>
                </a:schemeClr>
              </a:solidFill>
            </a:endParaRPr>
          </a:p>
        </p:txBody>
      </p:sp>
      <p:grpSp>
        <p:nvGrpSpPr>
          <p:cNvPr id="2" name="Group 1"/>
          <p:cNvGrpSpPr/>
          <p:nvPr/>
        </p:nvGrpSpPr>
        <p:grpSpPr>
          <a:xfrm>
            <a:off x="1820318" y="4419600"/>
            <a:ext cx="5526622" cy="584775"/>
            <a:chOff x="1777182" y="4522652"/>
            <a:chExt cx="5526622" cy="584775"/>
          </a:xfrm>
        </p:grpSpPr>
        <p:sp>
          <p:nvSpPr>
            <p:cNvPr id="6" name="TextBox 5"/>
            <p:cNvSpPr txBox="1"/>
            <p:nvPr/>
          </p:nvSpPr>
          <p:spPr>
            <a:xfrm>
              <a:off x="4088992" y="4522652"/>
              <a:ext cx="903004" cy="584775"/>
            </a:xfrm>
            <a:prstGeom prst="rect">
              <a:avLst/>
            </a:prstGeom>
            <a:noFill/>
          </p:spPr>
          <p:txBody>
            <a:bodyPr wrap="none" rtlCol="0">
              <a:spAutoFit/>
            </a:bodyPr>
            <a:lstStyle/>
            <a:p>
              <a:r>
                <a:rPr lang="en-US" sz="3200" dirty="0">
                  <a:solidFill>
                    <a:schemeClr val="tx1">
                      <a:lumMod val="75000"/>
                      <a:lumOff val="25000"/>
                    </a:schemeClr>
                  </a:solidFill>
                </a:rPr>
                <a:t>wait</a:t>
              </a:r>
            </a:p>
          </p:txBody>
        </p:sp>
        <p:sp>
          <p:nvSpPr>
            <p:cNvPr id="8" name="TextBox 7"/>
            <p:cNvSpPr txBox="1"/>
            <p:nvPr/>
          </p:nvSpPr>
          <p:spPr>
            <a:xfrm>
              <a:off x="5244897" y="4522652"/>
              <a:ext cx="903004" cy="584775"/>
            </a:xfrm>
            <a:prstGeom prst="rect">
              <a:avLst/>
            </a:prstGeom>
            <a:noFill/>
          </p:spPr>
          <p:txBody>
            <a:bodyPr wrap="none" rtlCol="0">
              <a:spAutoFit/>
            </a:bodyPr>
            <a:lstStyle/>
            <a:p>
              <a:r>
                <a:rPr lang="en-US" sz="3200" dirty="0">
                  <a:solidFill>
                    <a:schemeClr val="tx1">
                      <a:lumMod val="75000"/>
                      <a:lumOff val="25000"/>
                    </a:schemeClr>
                  </a:solidFill>
                </a:rPr>
                <a:t>wait</a:t>
              </a:r>
            </a:p>
          </p:txBody>
        </p:sp>
        <p:sp>
          <p:nvSpPr>
            <p:cNvPr id="9" name="TextBox 8"/>
            <p:cNvSpPr txBox="1"/>
            <p:nvPr/>
          </p:nvSpPr>
          <p:spPr>
            <a:xfrm>
              <a:off x="6400800" y="4522652"/>
              <a:ext cx="903004" cy="584775"/>
            </a:xfrm>
            <a:prstGeom prst="rect">
              <a:avLst/>
            </a:prstGeom>
            <a:noFill/>
          </p:spPr>
          <p:txBody>
            <a:bodyPr wrap="none" rtlCol="0">
              <a:spAutoFit/>
            </a:bodyPr>
            <a:lstStyle/>
            <a:p>
              <a:r>
                <a:rPr lang="en-US" sz="3200" dirty="0">
                  <a:solidFill>
                    <a:schemeClr val="tx1">
                      <a:lumMod val="75000"/>
                      <a:lumOff val="25000"/>
                    </a:schemeClr>
                  </a:solidFill>
                </a:rPr>
                <a:t>wait</a:t>
              </a:r>
            </a:p>
          </p:txBody>
        </p:sp>
        <p:sp>
          <p:nvSpPr>
            <p:cNvPr id="10" name="TextBox 9"/>
            <p:cNvSpPr txBox="1"/>
            <p:nvPr/>
          </p:nvSpPr>
          <p:spPr>
            <a:xfrm>
              <a:off x="2933087" y="4522652"/>
              <a:ext cx="903004" cy="584775"/>
            </a:xfrm>
            <a:prstGeom prst="rect">
              <a:avLst/>
            </a:prstGeom>
            <a:noFill/>
          </p:spPr>
          <p:txBody>
            <a:bodyPr wrap="none" rtlCol="0">
              <a:spAutoFit/>
            </a:bodyPr>
            <a:lstStyle/>
            <a:p>
              <a:r>
                <a:rPr lang="en-US" sz="3200" dirty="0">
                  <a:solidFill>
                    <a:schemeClr val="tx1">
                      <a:lumMod val="75000"/>
                      <a:lumOff val="25000"/>
                    </a:schemeClr>
                  </a:solidFill>
                </a:rPr>
                <a:t>wait</a:t>
              </a:r>
            </a:p>
          </p:txBody>
        </p:sp>
        <p:sp>
          <p:nvSpPr>
            <p:cNvPr id="11" name="TextBox 10"/>
            <p:cNvSpPr txBox="1"/>
            <p:nvPr/>
          </p:nvSpPr>
          <p:spPr>
            <a:xfrm>
              <a:off x="1777182" y="4522652"/>
              <a:ext cx="903004" cy="584775"/>
            </a:xfrm>
            <a:prstGeom prst="rect">
              <a:avLst/>
            </a:prstGeom>
            <a:noFill/>
          </p:spPr>
          <p:txBody>
            <a:bodyPr wrap="none" rtlCol="0">
              <a:spAutoFit/>
            </a:bodyPr>
            <a:lstStyle/>
            <a:p>
              <a:r>
                <a:rPr lang="en-US" sz="3200" dirty="0">
                  <a:solidFill>
                    <a:schemeClr val="tx1">
                      <a:lumMod val="75000"/>
                      <a:lumOff val="25000"/>
                    </a:schemeClr>
                  </a:solidFill>
                </a:rPr>
                <a:t>wait</a:t>
              </a:r>
            </a:p>
          </p:txBody>
        </p:sp>
      </p:grpSp>
      <p:sp>
        <p:nvSpPr>
          <p:cNvPr id="12" name="Down Arrow 11"/>
          <p:cNvSpPr/>
          <p:nvPr/>
        </p:nvSpPr>
        <p:spPr>
          <a:xfrm rot="1817538">
            <a:off x="3863900" y="2448653"/>
            <a:ext cx="288413" cy="2028530"/>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rot="2780120">
            <a:off x="3526169" y="2218752"/>
            <a:ext cx="256197" cy="2508767"/>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2760000">
            <a:off x="5349485" y="2221524"/>
            <a:ext cx="256197" cy="2508767"/>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800000">
            <a:off x="4976507" y="2445702"/>
            <a:ext cx="280908" cy="2051080"/>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4427284" y="2565975"/>
            <a:ext cx="243280" cy="1767592"/>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9637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condition_variable</a:t>
            </a:r>
            <a:endParaRPr lang="en-US" dirty="0"/>
          </a:p>
        </p:txBody>
      </p:sp>
      <p:graphicFrame>
        <p:nvGraphicFramePr>
          <p:cNvPr id="4" name="Table 3"/>
          <p:cNvGraphicFramePr>
            <a:graphicFrameLocks noGrp="1"/>
          </p:cNvGraphicFramePr>
          <p:nvPr>
            <p:extLst/>
          </p:nvPr>
        </p:nvGraphicFramePr>
        <p:xfrm>
          <a:off x="914400" y="1828800"/>
          <a:ext cx="7315200" cy="30327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70840">
                <a:tc>
                  <a:txBody>
                    <a:bodyPr/>
                    <a:lstStyle/>
                    <a:p>
                      <a:r>
                        <a:rPr lang="en-US" dirty="0" err="1"/>
                        <a:t>notify_one</a:t>
                      </a:r>
                      <a:endParaRPr lang="en-US" dirty="0"/>
                    </a:p>
                  </a:txBody>
                  <a:tcPr/>
                </a:tc>
                <a:tc>
                  <a:txBody>
                    <a:bodyPr/>
                    <a:lstStyle/>
                    <a:p>
                      <a:r>
                        <a:rPr lang="en-US" dirty="0"/>
                        <a:t>Notifies one waiting thread</a:t>
                      </a:r>
                      <a:r>
                        <a:rPr lang="en-US" baseline="0" dirty="0"/>
                        <a:t>.</a:t>
                      </a:r>
                      <a:endParaRPr lang="en-US" dirty="0"/>
                    </a:p>
                  </a:txBody>
                  <a:tcPr/>
                </a:tc>
                <a:extLst>
                  <a:ext uri="{0D108BD9-81ED-4DB2-BD59-A6C34878D82A}">
                    <a16:rowId xmlns:a16="http://schemas.microsoft.com/office/drawing/2014/main" val="10001"/>
                  </a:ext>
                </a:extLst>
              </a:tr>
              <a:tr h="370840">
                <a:tc>
                  <a:txBody>
                    <a:bodyPr/>
                    <a:lstStyle/>
                    <a:p>
                      <a:r>
                        <a:rPr lang="en-US" dirty="0" err="1"/>
                        <a:t>notify_all</a:t>
                      </a:r>
                      <a:endParaRPr lang="en-US" dirty="0"/>
                    </a:p>
                  </a:txBody>
                  <a:tcPr/>
                </a:tc>
                <a:tc>
                  <a:txBody>
                    <a:bodyPr/>
                    <a:lstStyle/>
                    <a:p>
                      <a:r>
                        <a:rPr lang="en-US" dirty="0"/>
                        <a:t>Notifies all waiting threads.</a:t>
                      </a:r>
                    </a:p>
                  </a:txBody>
                  <a:tcPr/>
                </a:tc>
                <a:extLst>
                  <a:ext uri="{0D108BD9-81ED-4DB2-BD59-A6C34878D82A}">
                    <a16:rowId xmlns:a16="http://schemas.microsoft.com/office/drawing/2014/main" val="10002"/>
                  </a:ext>
                </a:extLst>
              </a:tr>
              <a:tr h="370840">
                <a:tc>
                  <a:txBody>
                    <a:bodyPr/>
                    <a:lstStyle/>
                    <a:p>
                      <a:r>
                        <a:rPr lang="en-US" dirty="0"/>
                        <a:t>wait</a:t>
                      </a:r>
                    </a:p>
                  </a:txBody>
                  <a:tcPr/>
                </a:tc>
                <a:tc>
                  <a:txBody>
                    <a:bodyPr/>
                    <a:lstStyle/>
                    <a:p>
                      <a:r>
                        <a:rPr lang="en-US" dirty="0"/>
                        <a:t>Waits</a:t>
                      </a:r>
                      <a:r>
                        <a:rPr lang="en-US" baseline="0" dirty="0"/>
                        <a:t> until the thread is notified by the condition variable.</a:t>
                      </a:r>
                      <a:endParaRPr lang="en-US" dirty="0"/>
                    </a:p>
                  </a:txBody>
                  <a:tcPr/>
                </a:tc>
                <a:extLst>
                  <a:ext uri="{0D108BD9-81ED-4DB2-BD59-A6C34878D82A}">
                    <a16:rowId xmlns:a16="http://schemas.microsoft.com/office/drawing/2014/main" val="10003"/>
                  </a:ext>
                </a:extLst>
              </a:tr>
              <a:tr h="370840">
                <a:tc>
                  <a:txBody>
                    <a:bodyPr/>
                    <a:lstStyle/>
                    <a:p>
                      <a:r>
                        <a:rPr lang="en-US" dirty="0" err="1"/>
                        <a:t>wait_for</a:t>
                      </a:r>
                      <a:endParaRPr lang="en-US" dirty="0"/>
                    </a:p>
                  </a:txBody>
                  <a:tcPr/>
                </a:tc>
                <a:tc>
                  <a:txBody>
                    <a:bodyPr/>
                    <a:lstStyle/>
                    <a:p>
                      <a:r>
                        <a:rPr lang="en-US" dirty="0"/>
                        <a:t>Waits until the thread is notified or until</a:t>
                      </a:r>
                      <a:r>
                        <a:rPr lang="en-US" baseline="0" dirty="0"/>
                        <a:t> the specified duration of time elapses.</a:t>
                      </a:r>
                      <a:endParaRPr lang="en-US" dirty="0"/>
                    </a:p>
                  </a:txBody>
                  <a:tcPr/>
                </a:tc>
                <a:extLst>
                  <a:ext uri="{0D108BD9-81ED-4DB2-BD59-A6C34878D82A}">
                    <a16:rowId xmlns:a16="http://schemas.microsoft.com/office/drawing/2014/main" val="10004"/>
                  </a:ext>
                </a:extLst>
              </a:tr>
              <a:tr h="370840">
                <a:tc>
                  <a:txBody>
                    <a:bodyPr/>
                    <a:lstStyle/>
                    <a:p>
                      <a:r>
                        <a:rPr lang="en-US" dirty="0" err="1"/>
                        <a:t>wait_until</a:t>
                      </a:r>
                      <a:endParaRPr lang="en-US" dirty="0"/>
                    </a:p>
                  </a:txBody>
                  <a:tcPr/>
                </a:tc>
                <a:tc>
                  <a:txBody>
                    <a:bodyPr/>
                    <a:lstStyle/>
                    <a:p>
                      <a:r>
                        <a:rPr lang="en-US" dirty="0"/>
                        <a:t>Waits until</a:t>
                      </a:r>
                      <a:r>
                        <a:rPr lang="en-US" baseline="0" dirty="0"/>
                        <a:t> the thread is notified or until the specified time is reached. </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09587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0600" y="975241"/>
            <a:ext cx="7924800" cy="4370427"/>
          </a:xfrm>
          <a:prstGeom prst="rect">
            <a:avLst/>
          </a:prstGeom>
        </p:spPr>
        <p:txBody>
          <a:bodyPr wrap="square">
            <a:spAutoFit/>
          </a:bodyPr>
          <a:lstStyle/>
          <a:p>
            <a:r>
              <a:rPr lang="en-US" sz="1600" dirty="0" err="1">
                <a:solidFill>
                  <a:srgbClr val="0000FF"/>
                </a:solidFill>
                <a:highlight>
                  <a:srgbClr val="FFFFFF"/>
                </a:highlight>
                <a:latin typeface="Consolas" panose="020B0609020204030204" pitchFamily="49" charset="0"/>
              </a:rPr>
              <a:t>bool</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try_deque</a:t>
            </a:r>
            <a:r>
              <a:rPr lang="en-US" sz="1600" dirty="0">
                <a:solidFill>
                  <a:srgbClr val="000000"/>
                </a:solidFill>
                <a:highlight>
                  <a:srgbClr val="FFFFFF"/>
                </a:highlight>
                <a:latin typeface="Consolas" panose="020B0609020204030204" pitchFamily="49" charset="0"/>
              </a:rPr>
              <a:t>(</a:t>
            </a:r>
            <a:r>
              <a:rPr lang="en-US" sz="1600" dirty="0">
                <a:solidFill>
                  <a:srgbClr val="2B91AF"/>
                </a:solidFill>
                <a:highlight>
                  <a:srgbClr val="FFFFFF"/>
                </a:highlight>
                <a:latin typeface="Consolas" panose="020B0609020204030204" pitchFamily="49" charset="0"/>
              </a:rPr>
              <a:t>_T</a:t>
            </a:r>
            <a:r>
              <a:rPr lang="en-US" sz="1600" dirty="0">
                <a:solidFill>
                  <a:srgbClr val="000000"/>
                </a:solidFill>
                <a:highlight>
                  <a:srgbClr val="FFFFFF"/>
                </a:highlight>
                <a:latin typeface="Consolas" panose="020B0609020204030204" pitchFamily="49" charset="0"/>
              </a:rPr>
              <a:t>&amp; </a:t>
            </a:r>
            <a:r>
              <a:rPr lang="en-US" sz="1600" dirty="0">
                <a:solidFill>
                  <a:srgbClr val="808080"/>
                </a:solidFill>
                <a:highlight>
                  <a:srgbClr val="FFFFFF"/>
                </a:highlight>
                <a:latin typeface="Consolas" panose="020B0609020204030204" pitchFamily="49" charset="0"/>
              </a:rPr>
              <a:t>value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const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std</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chrono</a:t>
            </a:r>
            <a:r>
              <a:rPr lang="en-US" sz="1600" dirty="0">
                <a:solidFill>
                  <a:srgbClr val="000000"/>
                </a:solidFill>
                <a:highlight>
                  <a:srgbClr val="FFFFFF"/>
                </a:highlight>
                <a:latin typeface="Consolas" panose="020B0609020204030204" pitchFamily="49" charset="0"/>
              </a:rPr>
              <a:t>::</a:t>
            </a:r>
            <a:r>
              <a:rPr lang="en-US" sz="1600" dirty="0">
                <a:solidFill>
                  <a:srgbClr val="2B91AF"/>
                </a:solidFill>
                <a:highlight>
                  <a:srgbClr val="FFFFFF"/>
                </a:highlight>
                <a:latin typeface="Consolas" panose="020B0609020204030204" pitchFamily="49" charset="0"/>
              </a:rPr>
              <a:t>milliseconds</a:t>
            </a:r>
            <a:r>
              <a:rPr lang="en-US" sz="1600" dirty="0">
                <a:solidFill>
                  <a:srgbClr val="000000"/>
                </a:solidFill>
                <a:highlight>
                  <a:srgbClr val="FFFFFF"/>
                </a:highlight>
                <a:latin typeface="Consolas" panose="020B0609020204030204" pitchFamily="49" charset="0"/>
              </a:rPr>
              <a:t> &amp;</a:t>
            </a:r>
            <a:r>
              <a:rPr lang="en-US" sz="1600" dirty="0">
                <a:solidFill>
                  <a:srgbClr val="808080"/>
                </a:solidFill>
                <a:highlight>
                  <a:srgbClr val="FFFFFF"/>
                </a:highlight>
                <a:latin typeface="Consolas" panose="020B0609020204030204" pitchFamily="49" charset="0"/>
              </a:rPr>
              <a:t>duration</a:t>
            </a:r>
            <a:r>
              <a:rPr lang="en-US" sz="1600" dirty="0">
                <a:solidFill>
                  <a:srgbClr val="000000"/>
                </a:solidFill>
                <a:highlight>
                  <a:srgbClr val="FFFFFF"/>
                </a:highlight>
                <a:latin typeface="Consolas" panose="020B0609020204030204" pitchFamily="49" charset="0"/>
              </a:rPr>
              <a:t>)</a:t>
            </a:r>
          </a:p>
          <a:p>
            <a:r>
              <a:rPr lang="en"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std</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unique_lock</a:t>
            </a:r>
            <a:r>
              <a:rPr lang="en-US" sz="1600" dirty="0">
                <a:solidFill>
                  <a:srgbClr val="000000"/>
                </a:solidFill>
                <a:highlight>
                  <a:srgbClr val="FFFFFF"/>
                </a:highlight>
                <a:latin typeface="Consolas" panose="020B0609020204030204" pitchFamily="49" charset="0"/>
              </a:rPr>
              <a:t>&lt;</a:t>
            </a:r>
            <a:r>
              <a:rPr lang="en-US" sz="1600" dirty="0" err="1">
                <a:solidFill>
                  <a:srgbClr val="000000"/>
                </a:solidFill>
                <a:highlight>
                  <a:srgbClr val="FFFFFF"/>
                </a:highlight>
                <a:latin typeface="Consolas" panose="020B0609020204030204" pitchFamily="49" charset="0"/>
              </a:rPr>
              <a:t>std</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mutex</a:t>
            </a:r>
            <a:r>
              <a:rPr lang="en-US" sz="1600" dirty="0">
                <a:solidFill>
                  <a:srgbClr val="000000"/>
                </a:solidFill>
                <a:highlight>
                  <a:srgbClr val="FFFFFF"/>
                </a:highlight>
                <a:latin typeface="Consolas" panose="020B0609020204030204" pitchFamily="49" charset="0"/>
              </a:rPr>
              <a:t>&gt; guard(lock);</a:t>
            </a:r>
          </a:p>
          <a:p>
            <a:endParaRPr lang="en"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bool</a:t>
            </a:r>
            <a:r>
              <a:rPr lang="en-US" sz="1600" dirty="0">
                <a:solidFill>
                  <a:srgbClr val="000000"/>
                </a:solidFill>
                <a:highlight>
                  <a:srgbClr val="FFFFFF"/>
                </a:highlight>
                <a:latin typeface="Consolas" panose="020B0609020204030204" pitchFamily="49" charset="0"/>
              </a:rPr>
              <a:t> notified = </a:t>
            </a:r>
            <a:r>
              <a:rPr lang="en-US" sz="1600" dirty="0" err="1">
                <a:solidFill>
                  <a:srgbClr val="000000"/>
                </a:solidFill>
                <a:highlight>
                  <a:srgbClr val="FFFFFF"/>
                </a:highlight>
                <a:latin typeface="Consolas" panose="020B0609020204030204" pitchFamily="49" charset="0"/>
              </a:rPr>
              <a:t>notify.wait_for</a:t>
            </a:r>
            <a:r>
              <a:rPr lang="en-US" sz="1600" dirty="0">
                <a:solidFill>
                  <a:srgbClr val="000000"/>
                </a:solidFill>
                <a:highlight>
                  <a:srgbClr val="FFFFFF"/>
                </a:highlight>
                <a:latin typeface="Consolas" panose="020B0609020204030204" pitchFamily="49" charset="0"/>
              </a:rPr>
              <a:t>(guard, </a:t>
            </a:r>
            <a:r>
              <a:rPr lang="en-US" sz="1600" dirty="0">
                <a:solidFill>
                  <a:srgbClr val="808080"/>
                </a:solidFill>
                <a:highlight>
                  <a:srgbClr val="FFFFFF"/>
                </a:highlight>
                <a:latin typeface="Consolas" panose="020B0609020204030204" pitchFamily="49" charset="0"/>
              </a:rPr>
              <a:t>duration</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this</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data.empty</a:t>
            </a:r>
            <a:r>
              <a:rPr lang="en-US" sz="1600" dirty="0">
                <a:solidFill>
                  <a:srgbClr val="000000"/>
                </a:solidFill>
                <a:highlight>
                  <a:srgbClr val="FFFFFF"/>
                </a:highlight>
                <a:latin typeface="Consolas" panose="020B0609020204030204" pitchFamily="49" charset="0"/>
              </a:rPr>
              <a:t>(); });</a:t>
            </a:r>
          </a:p>
          <a:p>
            <a:endParaRPr lang="en"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(notified)</a:t>
            </a:r>
          </a:p>
          <a:p>
            <a:r>
              <a:rPr lang="en"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value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data.front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data.pop</a:t>
            </a:r>
            <a:r>
              <a:rPr lang="en-US" sz="1600" dirty="0">
                <a:solidFill>
                  <a:srgbClr val="000000"/>
                </a:solidFill>
                <a:highlight>
                  <a:srgbClr val="FFFFFF"/>
                </a:highlight>
                <a:latin typeface="Consolas" panose="020B0609020204030204" pitchFamily="49" charset="0"/>
              </a:rPr>
              <a:t>();</a:t>
            </a:r>
          </a:p>
          <a:p>
            <a:r>
              <a:rPr lang="en" sz="1600" dirty="0">
                <a:solidFill>
                  <a:srgbClr val="000000"/>
                </a:solidFill>
                <a:highlight>
                  <a:srgbClr val="FFFFFF"/>
                </a:highlight>
                <a:latin typeface="Consolas" panose="020B0609020204030204" pitchFamily="49" charset="0"/>
              </a:rPr>
              <a:t>    }</a:t>
            </a:r>
          </a:p>
          <a:p>
            <a:endParaRPr lang="en"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notified;</a:t>
            </a:r>
          </a:p>
          <a:p>
            <a:r>
              <a:rPr lang="en" sz="1600" dirty="0">
                <a:solidFill>
                  <a:srgbClr val="000000"/>
                </a:solidFill>
                <a:highlight>
                  <a:srgbClr val="FFFFFF"/>
                </a:highlight>
                <a:latin typeface="Consolas" panose="020B0609020204030204" pitchFamily="49" charset="0"/>
              </a:rPr>
              <a:t>}</a:t>
            </a:r>
          </a:p>
          <a:p>
            <a:endParaRPr lang="en" sz="1200" dirty="0">
              <a:solidFill>
                <a:prstClr val="black"/>
              </a:solidFill>
              <a:highlight>
                <a:srgbClr val="FFFFFF"/>
              </a:highlight>
              <a:latin typeface="Calibri" panose="020F0502020204030204" pitchFamily="34" charset="0"/>
            </a:endParaRPr>
          </a:p>
        </p:txBody>
      </p:sp>
      <p:sp>
        <p:nvSpPr>
          <p:cNvPr id="15" name="Up Arrow 14"/>
          <p:cNvSpPr/>
          <p:nvPr/>
        </p:nvSpPr>
        <p:spPr>
          <a:xfrm>
            <a:off x="6781800" y="15240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Up Arrow 15"/>
          <p:cNvSpPr/>
          <p:nvPr/>
        </p:nvSpPr>
        <p:spPr>
          <a:xfrm>
            <a:off x="4419600" y="256146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Up Arrow 16"/>
          <p:cNvSpPr/>
          <p:nvPr/>
        </p:nvSpPr>
        <p:spPr>
          <a:xfrm rot="16200000">
            <a:off x="7053323" y="2095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16200000">
            <a:off x="3162300" y="285750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11"/>
          <p:cNvSpPr/>
          <p:nvPr/>
        </p:nvSpPr>
        <p:spPr>
          <a:xfrm>
            <a:off x="2590800" y="46482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9811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xit" presetSubtype="0" fill="hold" grpId="1" nodeType="withEffect">
                                  <p:stCondLst>
                                    <p:cond delay="0"/>
                                  </p:stCondLst>
                                  <p:childTnLst>
                                    <p:animEffect transition="out" filter="fade">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xit" presetSubtype="0" fill="hold" grpId="1" nodeType="with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xit" presetSubtype="0" fill="hold" grpId="1" nodeType="withEffect">
                                  <p:stCondLst>
                                    <p:cond delay="0"/>
                                  </p:st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xit" presetSubtype="0" fill="hold" grpId="1" nodeType="with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1" grpId="0" animBg="1"/>
      <p:bldP spid="11" grpId="1"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a:solidFill>
                  <a:schemeClr val="tx1">
                    <a:lumMod val="75000"/>
                    <a:lumOff val="25000"/>
                  </a:schemeClr>
                </a:solidFill>
              </a:rPr>
              <a:t>Summary</a:t>
            </a: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a:solidFill>
                  <a:schemeClr val="tx1">
                    <a:lumMod val="75000"/>
                    <a:lumOff val="25000"/>
                  </a:schemeClr>
                </a:solidFill>
              </a:rPr>
              <a:t>Condition Variables</a:t>
            </a:r>
          </a:p>
          <a:p>
            <a:pPr lvl="1">
              <a:spcBef>
                <a:spcPts val="1200"/>
              </a:spcBef>
            </a:pPr>
            <a:r>
              <a:rPr lang="en-US" dirty="0">
                <a:solidFill>
                  <a:schemeClr val="tx1">
                    <a:lumMod val="75000"/>
                    <a:lumOff val="25000"/>
                  </a:schemeClr>
                </a:solidFill>
              </a:rPr>
              <a:t>Overview</a:t>
            </a:r>
          </a:p>
          <a:p>
            <a:pPr lvl="1">
              <a:spcBef>
                <a:spcPts val="1200"/>
              </a:spcBef>
            </a:pPr>
            <a:r>
              <a:rPr lang="en-US" dirty="0" err="1">
                <a:solidFill>
                  <a:schemeClr val="tx1">
                    <a:lumMod val="75000"/>
                    <a:lumOff val="25000"/>
                  </a:schemeClr>
                </a:solidFill>
              </a:rPr>
              <a:t>notify_one</a:t>
            </a:r>
            <a:r>
              <a:rPr lang="en-US" dirty="0">
                <a:solidFill>
                  <a:schemeClr val="tx1">
                    <a:lumMod val="75000"/>
                    <a:lumOff val="25000"/>
                  </a:schemeClr>
                </a:solidFill>
              </a:rPr>
              <a:t>, wait</a:t>
            </a:r>
          </a:p>
          <a:p>
            <a:pPr>
              <a:spcBef>
                <a:spcPts val="1200"/>
              </a:spcBef>
            </a:pPr>
            <a:r>
              <a:rPr lang="en-US" dirty="0">
                <a:solidFill>
                  <a:schemeClr val="tx1">
                    <a:lumMod val="75000"/>
                    <a:lumOff val="25000"/>
                  </a:schemeClr>
                </a:solidFill>
              </a:rPr>
              <a:t>Blocking Queue</a:t>
            </a:r>
          </a:p>
          <a:p>
            <a:pPr>
              <a:spcBef>
                <a:spcPts val="1200"/>
              </a:spcBef>
            </a:pPr>
            <a:r>
              <a:rPr lang="en-US" dirty="0">
                <a:solidFill>
                  <a:schemeClr val="tx1">
                    <a:lumMod val="75000"/>
                    <a:lumOff val="25000"/>
                  </a:schemeClr>
                </a:solidFill>
              </a:rPr>
              <a:t>More Notifying and Waiting</a:t>
            </a:r>
          </a:p>
          <a:p>
            <a:pPr lvl="1">
              <a:spcBef>
                <a:spcPts val="1200"/>
              </a:spcBef>
            </a:pPr>
            <a:r>
              <a:rPr lang="en-US" dirty="0" err="1">
                <a:solidFill>
                  <a:schemeClr val="tx1">
                    <a:lumMod val="75000"/>
                    <a:lumOff val="25000"/>
                  </a:schemeClr>
                </a:solidFill>
              </a:rPr>
              <a:t>notify_all</a:t>
            </a:r>
            <a:endParaRPr lang="en-US" dirty="0">
              <a:solidFill>
                <a:schemeClr val="tx1">
                  <a:lumMod val="75000"/>
                  <a:lumOff val="25000"/>
                </a:schemeClr>
              </a:solidFill>
            </a:endParaRPr>
          </a:p>
          <a:p>
            <a:pPr lvl="1">
              <a:spcBef>
                <a:spcPts val="1200"/>
              </a:spcBef>
            </a:pPr>
            <a:r>
              <a:rPr lang="en-US" dirty="0" err="1">
                <a:solidFill>
                  <a:schemeClr val="tx1">
                    <a:lumMod val="75000"/>
                    <a:lumOff val="25000"/>
                  </a:schemeClr>
                </a:solidFill>
              </a:rPr>
              <a:t>wait_for</a:t>
            </a:r>
            <a:r>
              <a:rPr lang="en-US" dirty="0">
                <a:solidFill>
                  <a:schemeClr val="tx1">
                    <a:lumMod val="75000"/>
                    <a:lumOff val="25000"/>
                  </a:schemeClr>
                </a:solidFill>
              </a:rPr>
              <a:t>, </a:t>
            </a:r>
            <a:r>
              <a:rPr lang="en-US" dirty="0" err="1">
                <a:solidFill>
                  <a:schemeClr val="tx1">
                    <a:lumMod val="75000"/>
                    <a:lumOff val="25000"/>
                  </a:schemeClr>
                </a:solidFill>
              </a:rPr>
              <a:t>wait_until</a:t>
            </a: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392427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condition_variable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93611592"/>
              </p:ext>
            </p:extLst>
          </p:nvPr>
        </p:nvGraphicFramePr>
        <p:xfrm>
          <a:off x="914400" y="1828800"/>
          <a:ext cx="7315200" cy="30327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70840">
                <a:tc>
                  <a:txBody>
                    <a:bodyPr/>
                    <a:lstStyle/>
                    <a:p>
                      <a:r>
                        <a:rPr lang="en-US" dirty="0" err="1"/>
                        <a:t>notify_one</a:t>
                      </a:r>
                      <a:endParaRPr lang="en-US" dirty="0"/>
                    </a:p>
                  </a:txBody>
                  <a:tcPr/>
                </a:tc>
                <a:tc>
                  <a:txBody>
                    <a:bodyPr/>
                    <a:lstStyle/>
                    <a:p>
                      <a:r>
                        <a:rPr lang="en-US" dirty="0"/>
                        <a:t>Notifies one waiting thread</a:t>
                      </a:r>
                      <a:r>
                        <a:rPr lang="en-US" baseline="0" dirty="0"/>
                        <a:t>.</a:t>
                      </a:r>
                      <a:endParaRPr lang="en-US" dirty="0"/>
                    </a:p>
                  </a:txBody>
                  <a:tcPr/>
                </a:tc>
                <a:extLst>
                  <a:ext uri="{0D108BD9-81ED-4DB2-BD59-A6C34878D82A}">
                    <a16:rowId xmlns:a16="http://schemas.microsoft.com/office/drawing/2014/main" val="10001"/>
                  </a:ext>
                </a:extLst>
              </a:tr>
              <a:tr h="370840">
                <a:tc>
                  <a:txBody>
                    <a:bodyPr/>
                    <a:lstStyle/>
                    <a:p>
                      <a:r>
                        <a:rPr lang="en-US" dirty="0" err="1"/>
                        <a:t>notify_all</a:t>
                      </a:r>
                      <a:endParaRPr lang="en-US" dirty="0"/>
                    </a:p>
                  </a:txBody>
                  <a:tcPr/>
                </a:tc>
                <a:tc>
                  <a:txBody>
                    <a:bodyPr/>
                    <a:lstStyle/>
                    <a:p>
                      <a:r>
                        <a:rPr lang="en-US" dirty="0"/>
                        <a:t>Notifies all waiting threads.</a:t>
                      </a:r>
                    </a:p>
                  </a:txBody>
                  <a:tcPr/>
                </a:tc>
                <a:extLst>
                  <a:ext uri="{0D108BD9-81ED-4DB2-BD59-A6C34878D82A}">
                    <a16:rowId xmlns:a16="http://schemas.microsoft.com/office/drawing/2014/main" val="10002"/>
                  </a:ext>
                </a:extLst>
              </a:tr>
              <a:tr h="370840">
                <a:tc>
                  <a:txBody>
                    <a:bodyPr/>
                    <a:lstStyle/>
                    <a:p>
                      <a:r>
                        <a:rPr lang="en-US" dirty="0"/>
                        <a:t>wait</a:t>
                      </a:r>
                    </a:p>
                  </a:txBody>
                  <a:tcPr/>
                </a:tc>
                <a:tc>
                  <a:txBody>
                    <a:bodyPr/>
                    <a:lstStyle/>
                    <a:p>
                      <a:r>
                        <a:rPr lang="en-US" dirty="0"/>
                        <a:t>Waits</a:t>
                      </a:r>
                      <a:r>
                        <a:rPr lang="en-US" baseline="0" dirty="0"/>
                        <a:t> until the thread is notified by the condition variable.*</a:t>
                      </a:r>
                      <a:endParaRPr lang="en-US" dirty="0"/>
                    </a:p>
                  </a:txBody>
                  <a:tcPr/>
                </a:tc>
                <a:extLst>
                  <a:ext uri="{0D108BD9-81ED-4DB2-BD59-A6C34878D82A}">
                    <a16:rowId xmlns:a16="http://schemas.microsoft.com/office/drawing/2014/main" val="10003"/>
                  </a:ext>
                </a:extLst>
              </a:tr>
              <a:tr h="370840">
                <a:tc>
                  <a:txBody>
                    <a:bodyPr/>
                    <a:lstStyle/>
                    <a:p>
                      <a:r>
                        <a:rPr lang="en-US" dirty="0" err="1"/>
                        <a:t>wait_for</a:t>
                      </a:r>
                      <a:endParaRPr lang="en-US" dirty="0"/>
                    </a:p>
                  </a:txBody>
                  <a:tcPr/>
                </a:tc>
                <a:tc>
                  <a:txBody>
                    <a:bodyPr/>
                    <a:lstStyle/>
                    <a:p>
                      <a:r>
                        <a:rPr lang="en-US" dirty="0"/>
                        <a:t>Waits until the thread is notified or until</a:t>
                      </a:r>
                      <a:r>
                        <a:rPr lang="en-US" baseline="0" dirty="0"/>
                        <a:t> the specified duration of time elapses.*</a:t>
                      </a:r>
                      <a:endParaRPr lang="en-US" dirty="0"/>
                    </a:p>
                  </a:txBody>
                  <a:tcPr/>
                </a:tc>
                <a:extLst>
                  <a:ext uri="{0D108BD9-81ED-4DB2-BD59-A6C34878D82A}">
                    <a16:rowId xmlns:a16="http://schemas.microsoft.com/office/drawing/2014/main" val="10004"/>
                  </a:ext>
                </a:extLst>
              </a:tr>
              <a:tr h="370840">
                <a:tc>
                  <a:txBody>
                    <a:bodyPr/>
                    <a:lstStyle/>
                    <a:p>
                      <a:r>
                        <a:rPr lang="en-US" dirty="0" err="1"/>
                        <a:t>wait_until</a:t>
                      </a:r>
                      <a:endParaRPr lang="en-US" dirty="0"/>
                    </a:p>
                  </a:txBody>
                  <a:tcPr/>
                </a:tc>
                <a:tc>
                  <a:txBody>
                    <a:bodyPr/>
                    <a:lstStyle/>
                    <a:p>
                      <a:r>
                        <a:rPr lang="en-US" dirty="0"/>
                        <a:t>Waits until</a:t>
                      </a:r>
                      <a:r>
                        <a:rPr lang="en-US" baseline="0" dirty="0"/>
                        <a:t> the thread is notified or until the specified time is reached. *</a:t>
                      </a:r>
                      <a:endParaRPr lang="en-US" dirty="0"/>
                    </a:p>
                  </a:txBody>
                  <a:tcPr/>
                </a:tc>
                <a:extLst>
                  <a:ext uri="{0D108BD9-81ED-4DB2-BD59-A6C34878D82A}">
                    <a16:rowId xmlns:a16="http://schemas.microsoft.com/office/drawing/2014/main" val="10005"/>
                  </a:ext>
                </a:extLst>
              </a:tr>
            </a:tbl>
          </a:graphicData>
        </a:graphic>
      </p:graphicFrame>
      <p:sp>
        <p:nvSpPr>
          <p:cNvPr id="3" name="TextBox 2"/>
          <p:cNvSpPr txBox="1"/>
          <p:nvPr/>
        </p:nvSpPr>
        <p:spPr>
          <a:xfrm>
            <a:off x="914400" y="5105400"/>
            <a:ext cx="7315200" cy="369332"/>
          </a:xfrm>
          <a:prstGeom prst="rect">
            <a:avLst/>
          </a:prstGeom>
          <a:noFill/>
        </p:spPr>
        <p:txBody>
          <a:bodyPr wrap="square" rtlCol="0">
            <a:spAutoFit/>
          </a:bodyPr>
          <a:lstStyle/>
          <a:p>
            <a:r>
              <a:rPr lang="en-US" dirty="0"/>
              <a:t>*Or until spuriously woken.</a:t>
            </a:r>
          </a:p>
        </p:txBody>
      </p:sp>
    </p:spTree>
    <p:extLst>
      <p:ext uri="{BB962C8B-B14F-4D97-AF65-F5344CB8AC3E}">
        <p14:creationId xmlns:p14="http://schemas.microsoft.com/office/powerpoint/2010/main" val="3372054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condition_variable</a:t>
            </a:r>
            <a:r>
              <a:rPr lang="en-US" dirty="0"/>
              <a:t>::wait</a:t>
            </a:r>
          </a:p>
        </p:txBody>
      </p:sp>
      <p:graphicFrame>
        <p:nvGraphicFramePr>
          <p:cNvPr id="5" name="Table 4"/>
          <p:cNvGraphicFramePr>
            <a:graphicFrameLocks noGrp="1"/>
          </p:cNvGraphicFramePr>
          <p:nvPr>
            <p:extLst>
              <p:ext uri="{D42A27DB-BD31-4B8C-83A1-F6EECF244321}">
                <p14:modId xmlns:p14="http://schemas.microsoft.com/office/powerpoint/2010/main" val="373087730"/>
              </p:ext>
            </p:extLst>
          </p:nvPr>
        </p:nvGraphicFramePr>
        <p:xfrm>
          <a:off x="914400" y="1828800"/>
          <a:ext cx="7315201" cy="19253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810001">
                  <a:extLst>
                    <a:ext uri="{9D8B030D-6E8A-4147-A177-3AD203B41FA5}">
                      <a16:colId xmlns:a16="http://schemas.microsoft.com/office/drawing/2014/main" val="20002"/>
                    </a:ext>
                  </a:extLst>
                </a:gridCol>
              </a:tblGrid>
              <a:tr h="370840">
                <a:tc>
                  <a:txBody>
                    <a:bodyPr/>
                    <a:lstStyle/>
                    <a:p>
                      <a:r>
                        <a:rPr lang="en-US" dirty="0"/>
                        <a:t>Argument</a:t>
                      </a:r>
                    </a:p>
                  </a:txBody>
                  <a:tcPr/>
                </a:tc>
                <a:tc>
                  <a:txBody>
                    <a:bodyPr/>
                    <a:lstStyle/>
                    <a:p>
                      <a:r>
                        <a:rPr lang="en-US" dirty="0"/>
                        <a:t>Type</a:t>
                      </a:r>
                    </a:p>
                  </a:txBody>
                  <a:tcPr/>
                </a:tc>
                <a:tc>
                  <a:txBody>
                    <a:bodyPr/>
                    <a:lstStyle/>
                    <a:p>
                      <a:r>
                        <a:rPr lang="en-US" dirty="0"/>
                        <a:t>Purpose</a:t>
                      </a:r>
                    </a:p>
                  </a:txBody>
                  <a:tcPr/>
                </a:tc>
                <a:extLst>
                  <a:ext uri="{0D108BD9-81ED-4DB2-BD59-A6C34878D82A}">
                    <a16:rowId xmlns:a16="http://schemas.microsoft.com/office/drawing/2014/main" val="10000"/>
                  </a:ext>
                </a:extLst>
              </a:tr>
              <a:tr h="370840">
                <a:tc>
                  <a:txBody>
                    <a:bodyPr/>
                    <a:lstStyle/>
                    <a:p>
                      <a:r>
                        <a:rPr lang="en-US" dirty="0"/>
                        <a:t>lock</a:t>
                      </a:r>
                    </a:p>
                  </a:txBody>
                  <a:tcPr/>
                </a:tc>
                <a:tc>
                  <a:txBody>
                    <a:bodyPr/>
                    <a:lstStyle/>
                    <a:p>
                      <a:r>
                        <a:rPr lang="en-US" dirty="0" err="1"/>
                        <a:t>unique_lock</a:t>
                      </a:r>
                      <a:r>
                        <a:rPr lang="en-US" dirty="0"/>
                        <a:t>&lt;</a:t>
                      </a:r>
                      <a:r>
                        <a:rPr lang="en-US" dirty="0" err="1"/>
                        <a:t>mutex</a:t>
                      </a:r>
                      <a:r>
                        <a:rPr lang="en-US" dirty="0"/>
                        <a:t>&gt;</a:t>
                      </a:r>
                    </a:p>
                  </a:txBody>
                  <a:tcPr/>
                </a:tc>
                <a:tc>
                  <a:txBody>
                    <a:bodyPr/>
                    <a:lstStyle/>
                    <a:p>
                      <a:r>
                        <a:rPr lang="en-US" dirty="0"/>
                        <a:t>The</a:t>
                      </a:r>
                      <a:r>
                        <a:rPr lang="en-US" baseline="0" dirty="0"/>
                        <a:t> lock that will be released when wait is called and reacquired before it returns.</a:t>
                      </a:r>
                      <a:endParaRPr lang="en-US" dirty="0"/>
                    </a:p>
                  </a:txBody>
                  <a:tcPr/>
                </a:tc>
                <a:extLst>
                  <a:ext uri="{0D108BD9-81ED-4DB2-BD59-A6C34878D82A}">
                    <a16:rowId xmlns:a16="http://schemas.microsoft.com/office/drawing/2014/main" val="10001"/>
                  </a:ext>
                </a:extLst>
              </a:tr>
              <a:tr h="370840">
                <a:tc>
                  <a:txBody>
                    <a:bodyPr/>
                    <a:lstStyle/>
                    <a:p>
                      <a:r>
                        <a:rPr lang="en-US" dirty="0" err="1"/>
                        <a:t>pred</a:t>
                      </a:r>
                      <a:endParaRPr lang="en-US" dirty="0"/>
                    </a:p>
                  </a:txBody>
                  <a:tcPr/>
                </a:tc>
                <a:tc>
                  <a:txBody>
                    <a:bodyPr/>
                    <a:lstStyle/>
                    <a:p>
                      <a:r>
                        <a:rPr lang="en-US" dirty="0"/>
                        <a:t>Predicate</a:t>
                      </a:r>
                    </a:p>
                  </a:txBody>
                  <a:tcPr/>
                </a:tc>
                <a:tc>
                  <a:txBody>
                    <a:bodyPr/>
                    <a:lstStyle/>
                    <a:p>
                      <a:r>
                        <a:rPr lang="en-US" dirty="0"/>
                        <a:t>[Optional]</a:t>
                      </a:r>
                      <a:r>
                        <a:rPr lang="en-US" baseline="0" dirty="0"/>
                        <a:t> Tested before returning (avoids spurious wakeups)</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3389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9800" y="664488"/>
            <a:ext cx="6477000" cy="5355312"/>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condition_variable</a:t>
            </a:r>
            <a:r>
              <a:rPr lang="en-US" dirty="0">
                <a:solidFill>
                  <a:srgbClr val="000000"/>
                </a:solidFill>
                <a:highlight>
                  <a:srgbClr val="FFFFFF"/>
                </a:highlight>
                <a:latin typeface="Consolas" panose="020B0609020204030204" pitchFamily="49" charset="0"/>
              </a:rPr>
              <a:t> ping;</a:t>
            </a:r>
          </a:p>
          <a:p>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ping_mutex</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start_after_ping</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unique_lock</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lock(</a:t>
            </a:r>
            <a:r>
              <a:rPr lang="en-US" dirty="0" err="1">
                <a:solidFill>
                  <a:srgbClr val="000000"/>
                </a:solidFill>
                <a:highlight>
                  <a:srgbClr val="FFFFFF"/>
                </a:highlight>
                <a:latin typeface="Consolas" panose="020B0609020204030204" pitchFamily="49" charset="0"/>
              </a:rPr>
              <a:t>ping_mutex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ping.wait</a:t>
            </a:r>
            <a:r>
              <a:rPr lang="en-US" dirty="0">
                <a:solidFill>
                  <a:srgbClr val="000000"/>
                </a:solidFill>
                <a:highlight>
                  <a:srgbClr val="FFFFFF"/>
                </a:highlight>
                <a:latin typeface="Consolas" panose="020B0609020204030204" pitchFamily="49" charset="0"/>
              </a:rPr>
              <a:t>(lock);</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"ping received"</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pinger</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wait_thread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start_after_ping</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ping.notify_one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wait_thread.join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2247900" y="4158382"/>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2247900" y="1943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2247900" y="2223978"/>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2247900" y="4724247"/>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2247900" y="2812728"/>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2247900" y="5278232"/>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5711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xit" presetSubtype="0" fill="hold" grpId="1" nodeType="withEffect">
                                  <p:stCondLst>
                                    <p:cond delay="0"/>
                                  </p:stCondLst>
                                  <p:childTnLst>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xit" presetSubtype="0" fill="hold" grpId="1" nodeType="withEffect">
                                  <p:stCondLst>
                                    <p:cond delay="0"/>
                                  </p:stCondLst>
                                  <p:childTnLst>
                                    <p:animEffect transition="out" filter="fade">
                                      <p:cBhvr>
                                        <p:cTn id="46" dur="500"/>
                                        <p:tgtEl>
                                          <p:spTgt spid="9"/>
                                        </p:tgtEl>
                                      </p:cBhvr>
                                    </p:animEffect>
                                    <p:set>
                                      <p:cBhvr>
                                        <p:cTn id="4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9800" y="664488"/>
            <a:ext cx="6477000" cy="5355312"/>
          </a:xfrm>
          <a:prstGeom prst="rect">
            <a:avLst/>
          </a:prstGeom>
        </p:spPr>
        <p:txBody>
          <a:bodyPr wrap="square">
            <a:spAutoFit/>
          </a:bodyPr>
          <a:lstStyle/>
          <a:p>
            <a:r>
              <a:rPr lang="en-US" dirty="0" err="1">
                <a:solidFill>
                  <a:schemeClr val="bg1">
                    <a:lumMod val="85000"/>
                  </a:schemeClr>
                </a:solidFill>
                <a:highlight>
                  <a:srgbClr val="FFFFFF"/>
                </a:highlight>
                <a:latin typeface="Consolas" panose="020B0609020204030204" pitchFamily="49" charset="0"/>
              </a:rPr>
              <a:t>condition_variable</a:t>
            </a:r>
            <a:r>
              <a:rPr lang="en-US" dirty="0">
                <a:solidFill>
                  <a:schemeClr val="bg1">
                    <a:lumMod val="85000"/>
                  </a:schemeClr>
                </a:solidFill>
                <a:highlight>
                  <a:srgbClr val="FFFFFF"/>
                </a:highlight>
                <a:latin typeface="Consolas" panose="020B0609020204030204" pitchFamily="49" charset="0"/>
              </a:rPr>
              <a:t> ping;</a:t>
            </a:r>
          </a:p>
          <a:p>
            <a:r>
              <a:rPr lang="en-US" dirty="0" err="1">
                <a:solidFill>
                  <a:schemeClr val="bg1">
                    <a:lumMod val="85000"/>
                  </a:schemeClr>
                </a:solidFill>
                <a:highlight>
                  <a:srgbClr val="FFFFFF"/>
                </a:highlight>
                <a:latin typeface="Consolas" panose="020B0609020204030204" pitchFamily="49" charset="0"/>
              </a:rPr>
              <a:t>mutex</a:t>
            </a:r>
            <a:r>
              <a:rPr lang="en-US" dirty="0">
                <a:solidFill>
                  <a:schemeClr val="bg1">
                    <a:lumMod val="85000"/>
                  </a:schemeClr>
                </a:solidFill>
                <a:highlight>
                  <a:srgbClr val="FFFFFF"/>
                </a:highlight>
                <a:latin typeface="Consolas" panose="020B0609020204030204" pitchFamily="49" charset="0"/>
              </a:rPr>
              <a:t> </a:t>
            </a:r>
            <a:r>
              <a:rPr lang="en-US" dirty="0" err="1">
                <a:solidFill>
                  <a:schemeClr val="bg1">
                    <a:lumMod val="85000"/>
                  </a:schemeClr>
                </a:solidFill>
                <a:highlight>
                  <a:srgbClr val="FFFFFF"/>
                </a:highlight>
                <a:latin typeface="Consolas" panose="020B0609020204030204" pitchFamily="49" charset="0"/>
              </a:rPr>
              <a:t>ping_mutex</a:t>
            </a:r>
            <a:r>
              <a:rPr lang="en-US" dirty="0">
                <a:solidFill>
                  <a:schemeClr val="bg1">
                    <a:lumMod val="85000"/>
                  </a:schemeClr>
                </a:solidFill>
                <a:highlight>
                  <a:srgbClr val="FFFFFF"/>
                </a:highlight>
                <a:latin typeface="Consolas" panose="020B0609020204030204" pitchFamily="49" charset="0"/>
              </a:rPr>
              <a:t>;</a:t>
            </a:r>
          </a:p>
          <a:p>
            <a:endParaRPr lang="en" dirty="0">
              <a:solidFill>
                <a:schemeClr val="bg1">
                  <a:lumMod val="85000"/>
                </a:schemeClr>
              </a:solidFill>
              <a:highlight>
                <a:srgbClr val="FFFFFF"/>
              </a:highlight>
              <a:latin typeface="Consolas" panose="020B0609020204030204" pitchFamily="49" charset="0"/>
            </a:endParaRPr>
          </a:p>
          <a:p>
            <a:r>
              <a:rPr lang="en-US" dirty="0">
                <a:solidFill>
                  <a:schemeClr val="bg1">
                    <a:lumMod val="85000"/>
                  </a:schemeClr>
                </a:solidFill>
                <a:highlight>
                  <a:srgbClr val="FFFFFF"/>
                </a:highlight>
                <a:latin typeface="Consolas" panose="020B0609020204030204" pitchFamily="49" charset="0"/>
              </a:rPr>
              <a:t>void </a:t>
            </a:r>
            <a:r>
              <a:rPr lang="en-US" dirty="0" err="1">
                <a:solidFill>
                  <a:schemeClr val="bg1">
                    <a:lumMod val="85000"/>
                  </a:schemeClr>
                </a:solidFill>
                <a:highlight>
                  <a:srgbClr val="FFFFFF"/>
                </a:highlight>
                <a:latin typeface="Consolas" panose="020B0609020204030204" pitchFamily="49" charset="0"/>
              </a:rPr>
              <a:t>start_after_ping</a:t>
            </a:r>
            <a:r>
              <a:rPr lang="en-US" dirty="0">
                <a:solidFill>
                  <a:schemeClr val="bg1">
                    <a:lumMod val="85000"/>
                  </a:schemeClr>
                </a:solidFill>
                <a:highlight>
                  <a:srgbClr val="FFFFFF"/>
                </a:highlight>
                <a:latin typeface="Consolas" panose="020B0609020204030204" pitchFamily="49" charset="0"/>
              </a:rPr>
              <a:t>()</a:t>
            </a:r>
          </a:p>
          <a:p>
            <a:r>
              <a:rPr lang="en" dirty="0">
                <a:solidFill>
                  <a:schemeClr val="bg1">
                    <a:lumMod val="85000"/>
                  </a:schemeClr>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unique_lock</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lock(</a:t>
            </a:r>
            <a:r>
              <a:rPr lang="en-US" dirty="0" err="1">
                <a:solidFill>
                  <a:srgbClr val="000000"/>
                </a:solidFill>
                <a:highlight>
                  <a:srgbClr val="FFFFFF"/>
                </a:highlight>
                <a:latin typeface="Consolas" panose="020B0609020204030204" pitchFamily="49" charset="0"/>
              </a:rPr>
              <a:t>ping_mutex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ping.wait</a:t>
            </a:r>
            <a:r>
              <a:rPr lang="en-US" dirty="0">
                <a:solidFill>
                  <a:srgbClr val="000000"/>
                </a:solidFill>
                <a:highlight>
                  <a:srgbClr val="FFFFFF"/>
                </a:highlight>
                <a:latin typeface="Consolas" panose="020B0609020204030204" pitchFamily="49" charset="0"/>
              </a:rPr>
              <a:t>(lock);</a:t>
            </a:r>
          </a:p>
          <a:p>
            <a:endParaRPr lang="en" dirty="0">
              <a:solidFill>
                <a:schemeClr val="bg1">
                  <a:lumMod val="75000"/>
                </a:schemeClr>
              </a:solidFill>
              <a:highlight>
                <a:srgbClr val="FFFFFF"/>
              </a:highlight>
              <a:latin typeface="Consolas" panose="020B0609020204030204" pitchFamily="49" charset="0"/>
            </a:endParaRPr>
          </a:p>
          <a:p>
            <a:r>
              <a:rPr lang="en-US" dirty="0">
                <a:solidFill>
                  <a:schemeClr val="bg1">
                    <a:lumMod val="75000"/>
                  </a:schemeClr>
                </a:solidFill>
                <a:highlight>
                  <a:srgbClr val="FFFFFF"/>
                </a:highlight>
                <a:latin typeface="Consolas" panose="020B0609020204030204" pitchFamily="49" charset="0"/>
              </a:rPr>
              <a:t>    </a:t>
            </a:r>
            <a:r>
              <a:rPr lang="en-US" dirty="0" err="1">
                <a:solidFill>
                  <a:schemeClr val="bg1">
                    <a:lumMod val="75000"/>
                  </a:schemeClr>
                </a:solidFill>
                <a:highlight>
                  <a:srgbClr val="FFFFFF"/>
                </a:highlight>
                <a:latin typeface="Consolas" panose="020B0609020204030204" pitchFamily="49" charset="0"/>
              </a:rPr>
              <a:t>cout</a:t>
            </a:r>
            <a:r>
              <a:rPr lang="en-US" dirty="0">
                <a:solidFill>
                  <a:schemeClr val="bg1">
                    <a:lumMod val="75000"/>
                  </a:schemeClr>
                </a:solidFill>
                <a:highlight>
                  <a:srgbClr val="FFFFFF"/>
                </a:highlight>
                <a:latin typeface="Consolas" panose="020B0609020204030204" pitchFamily="49" charset="0"/>
              </a:rPr>
              <a:t> &lt;&lt; "ping received" &lt;&lt; </a:t>
            </a:r>
            <a:r>
              <a:rPr lang="en-US" dirty="0" err="1">
                <a:solidFill>
                  <a:schemeClr val="bg1">
                    <a:lumMod val="75000"/>
                  </a:schemeClr>
                </a:solidFill>
                <a:highlight>
                  <a:srgbClr val="FFFFFF"/>
                </a:highlight>
                <a:latin typeface="Consolas" panose="020B0609020204030204" pitchFamily="49" charset="0"/>
              </a:rPr>
              <a:t>endl</a:t>
            </a:r>
            <a:r>
              <a:rPr lang="en-US" dirty="0">
                <a:solidFill>
                  <a:schemeClr val="bg1">
                    <a:lumMod val="75000"/>
                  </a:schemeClr>
                </a:solidFill>
                <a:highlight>
                  <a:srgbClr val="FFFFFF"/>
                </a:highlight>
                <a:latin typeface="Consolas" panose="020B0609020204030204" pitchFamily="49" charset="0"/>
              </a:rPr>
              <a:t>;</a:t>
            </a:r>
          </a:p>
          <a:p>
            <a:r>
              <a:rPr lang="en" dirty="0">
                <a:solidFill>
                  <a:schemeClr val="bg1">
                    <a:lumMod val="75000"/>
                  </a:schemeClr>
                </a:solidFill>
                <a:highlight>
                  <a:srgbClr val="FFFFFF"/>
                </a:highlight>
                <a:latin typeface="Consolas" panose="020B0609020204030204" pitchFamily="49" charset="0"/>
              </a:rPr>
              <a:t>}</a:t>
            </a:r>
          </a:p>
          <a:p>
            <a:endParaRPr lang="en" dirty="0">
              <a:solidFill>
                <a:schemeClr val="bg1">
                  <a:lumMod val="75000"/>
                </a:schemeClr>
              </a:solidFill>
              <a:highlight>
                <a:srgbClr val="FFFFFF"/>
              </a:highlight>
              <a:latin typeface="Consolas" panose="020B0609020204030204" pitchFamily="49" charset="0"/>
            </a:endParaRPr>
          </a:p>
          <a:p>
            <a:r>
              <a:rPr lang="en-US" dirty="0">
                <a:solidFill>
                  <a:schemeClr val="bg1">
                    <a:lumMod val="75000"/>
                  </a:schemeClr>
                </a:solidFill>
                <a:highlight>
                  <a:srgbClr val="FFFFFF"/>
                </a:highlight>
                <a:latin typeface="Consolas" panose="020B0609020204030204" pitchFamily="49" charset="0"/>
              </a:rPr>
              <a:t>void </a:t>
            </a:r>
            <a:r>
              <a:rPr lang="en-US" dirty="0" err="1">
                <a:solidFill>
                  <a:schemeClr val="bg1">
                    <a:lumMod val="75000"/>
                  </a:schemeClr>
                </a:solidFill>
                <a:highlight>
                  <a:srgbClr val="FFFFFF"/>
                </a:highlight>
                <a:latin typeface="Consolas" panose="020B0609020204030204" pitchFamily="49" charset="0"/>
              </a:rPr>
              <a:t>pinger</a:t>
            </a:r>
            <a:r>
              <a:rPr lang="en-US" dirty="0">
                <a:solidFill>
                  <a:schemeClr val="bg1">
                    <a:lumMod val="75000"/>
                  </a:schemeClr>
                </a:solidFill>
                <a:highlight>
                  <a:srgbClr val="FFFFFF"/>
                </a:highlight>
                <a:latin typeface="Consolas" panose="020B0609020204030204" pitchFamily="49" charset="0"/>
              </a:rPr>
              <a:t>()</a:t>
            </a:r>
          </a:p>
          <a:p>
            <a:r>
              <a:rPr lang="en" dirty="0">
                <a:solidFill>
                  <a:schemeClr val="bg1">
                    <a:lumMod val="75000"/>
                  </a:schemeClr>
                </a:solidFill>
                <a:highlight>
                  <a:srgbClr val="FFFFFF"/>
                </a:highlight>
                <a:latin typeface="Consolas" panose="020B0609020204030204" pitchFamily="49" charset="0"/>
              </a:rPr>
              <a:t>{</a:t>
            </a:r>
          </a:p>
          <a:p>
            <a:r>
              <a:rPr lang="en-US" dirty="0">
                <a:solidFill>
                  <a:schemeClr val="bg1">
                    <a:lumMod val="75000"/>
                  </a:schemeClr>
                </a:solidFill>
                <a:highlight>
                  <a:srgbClr val="FFFFFF"/>
                </a:highlight>
                <a:latin typeface="Consolas" panose="020B0609020204030204" pitchFamily="49" charset="0"/>
              </a:rPr>
              <a:t>    thread </a:t>
            </a:r>
            <a:r>
              <a:rPr lang="en-US" dirty="0" err="1">
                <a:solidFill>
                  <a:schemeClr val="bg1">
                    <a:lumMod val="75000"/>
                  </a:schemeClr>
                </a:solidFill>
                <a:highlight>
                  <a:srgbClr val="FFFFFF"/>
                </a:highlight>
                <a:latin typeface="Consolas" panose="020B0609020204030204" pitchFamily="49" charset="0"/>
              </a:rPr>
              <a:t>wait_thread</a:t>
            </a:r>
            <a:r>
              <a:rPr lang="en-US" dirty="0">
                <a:solidFill>
                  <a:schemeClr val="bg1">
                    <a:lumMod val="75000"/>
                  </a:schemeClr>
                </a:solidFill>
                <a:highlight>
                  <a:srgbClr val="FFFFFF"/>
                </a:highlight>
                <a:latin typeface="Consolas" panose="020B0609020204030204" pitchFamily="49" charset="0"/>
              </a:rPr>
              <a:t>(</a:t>
            </a:r>
            <a:r>
              <a:rPr lang="en-US" dirty="0" err="1">
                <a:solidFill>
                  <a:schemeClr val="bg1">
                    <a:lumMod val="75000"/>
                  </a:schemeClr>
                </a:solidFill>
                <a:highlight>
                  <a:srgbClr val="FFFFFF"/>
                </a:highlight>
                <a:latin typeface="Consolas" panose="020B0609020204030204" pitchFamily="49" charset="0"/>
              </a:rPr>
              <a:t>start_after_ping</a:t>
            </a:r>
            <a:r>
              <a:rPr lang="en-US" dirty="0">
                <a:solidFill>
                  <a:schemeClr val="bg1">
                    <a:lumMod val="75000"/>
                  </a:schemeClr>
                </a:solidFill>
                <a:highlight>
                  <a:srgbClr val="FFFFFF"/>
                </a:highlight>
                <a:latin typeface="Consolas" panose="020B0609020204030204" pitchFamily="49" charset="0"/>
              </a:rPr>
              <a:t>);</a:t>
            </a:r>
          </a:p>
          <a:p>
            <a:endParaRPr lang="en" dirty="0">
              <a:solidFill>
                <a:schemeClr val="bg1">
                  <a:lumMod val="75000"/>
                </a:schemeClr>
              </a:solidFill>
              <a:highlight>
                <a:srgbClr val="FFFFFF"/>
              </a:highlight>
              <a:latin typeface="Consolas" panose="020B0609020204030204" pitchFamily="49" charset="0"/>
            </a:endParaRPr>
          </a:p>
          <a:p>
            <a:r>
              <a:rPr lang="en-US" dirty="0">
                <a:solidFill>
                  <a:schemeClr val="bg1">
                    <a:lumMod val="75000"/>
                  </a:schemeClr>
                </a:solidFill>
                <a:highlight>
                  <a:srgbClr val="FFFFFF"/>
                </a:highlight>
                <a:latin typeface="Consolas" panose="020B0609020204030204" pitchFamily="49" charset="0"/>
              </a:rPr>
              <a:t>    </a:t>
            </a:r>
            <a:r>
              <a:rPr lang="en-US" dirty="0" err="1">
                <a:solidFill>
                  <a:schemeClr val="bg1">
                    <a:lumMod val="75000"/>
                  </a:schemeClr>
                </a:solidFill>
                <a:highlight>
                  <a:srgbClr val="FFFFFF"/>
                </a:highlight>
                <a:latin typeface="Consolas" panose="020B0609020204030204" pitchFamily="49" charset="0"/>
              </a:rPr>
              <a:t>ping.notify_one</a:t>
            </a:r>
            <a:r>
              <a:rPr lang="en-US" dirty="0">
                <a:solidFill>
                  <a:schemeClr val="bg1">
                    <a:lumMod val="75000"/>
                  </a:schemeClr>
                </a:solidFill>
                <a:highlight>
                  <a:srgbClr val="FFFFFF"/>
                </a:highlight>
                <a:latin typeface="Consolas" panose="020B0609020204030204" pitchFamily="49" charset="0"/>
              </a:rPr>
              <a:t>();</a:t>
            </a:r>
          </a:p>
          <a:p>
            <a:endParaRPr lang="en" dirty="0">
              <a:solidFill>
                <a:schemeClr val="bg1">
                  <a:lumMod val="75000"/>
                </a:schemeClr>
              </a:solidFill>
              <a:highlight>
                <a:srgbClr val="FFFFFF"/>
              </a:highlight>
              <a:latin typeface="Consolas" panose="020B0609020204030204" pitchFamily="49" charset="0"/>
            </a:endParaRPr>
          </a:p>
          <a:p>
            <a:r>
              <a:rPr lang="en-US" dirty="0">
                <a:solidFill>
                  <a:schemeClr val="bg1">
                    <a:lumMod val="75000"/>
                  </a:schemeClr>
                </a:solidFill>
                <a:highlight>
                  <a:srgbClr val="FFFFFF"/>
                </a:highlight>
                <a:latin typeface="Consolas" panose="020B0609020204030204" pitchFamily="49" charset="0"/>
              </a:rPr>
              <a:t>    </a:t>
            </a:r>
            <a:r>
              <a:rPr lang="en-US" dirty="0" err="1">
                <a:solidFill>
                  <a:schemeClr val="bg1">
                    <a:lumMod val="75000"/>
                  </a:schemeClr>
                </a:solidFill>
                <a:highlight>
                  <a:srgbClr val="FFFFFF"/>
                </a:highlight>
                <a:latin typeface="Consolas" panose="020B0609020204030204" pitchFamily="49" charset="0"/>
              </a:rPr>
              <a:t>wait_thread.join</a:t>
            </a:r>
            <a:r>
              <a:rPr lang="en-US" dirty="0">
                <a:solidFill>
                  <a:schemeClr val="bg1">
                    <a:lumMod val="75000"/>
                  </a:schemeClr>
                </a:solidFill>
                <a:highlight>
                  <a:srgbClr val="FFFFFF"/>
                </a:highlight>
                <a:latin typeface="Consolas" panose="020B0609020204030204" pitchFamily="49" charset="0"/>
              </a:rPr>
              <a:t>();</a:t>
            </a:r>
          </a:p>
          <a:p>
            <a:r>
              <a:rPr lang="en" dirty="0">
                <a:solidFill>
                  <a:schemeClr val="bg1">
                    <a:lumMod val="75000"/>
                  </a:schemeClr>
                </a:solidFill>
                <a:highlight>
                  <a:srgbClr val="FFFFFF"/>
                </a:highlight>
                <a:latin typeface="Consolas" panose="020B0609020204030204" pitchFamily="49" charset="0"/>
              </a:rPr>
              <a:t>}</a:t>
            </a:r>
            <a:endParaRPr lang="en" sz="1400" dirty="0">
              <a:solidFill>
                <a:schemeClr val="bg1">
                  <a:lumMod val="75000"/>
                </a:schemeClr>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336754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9800" y="664488"/>
            <a:ext cx="6477000" cy="5355312"/>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condition_variable</a:t>
            </a:r>
            <a:r>
              <a:rPr lang="en-US" dirty="0">
                <a:solidFill>
                  <a:srgbClr val="000000"/>
                </a:solidFill>
                <a:highlight>
                  <a:srgbClr val="FFFFFF"/>
                </a:highlight>
                <a:latin typeface="Consolas" panose="020B0609020204030204" pitchFamily="49" charset="0"/>
              </a:rPr>
              <a:t> ping;</a:t>
            </a:r>
          </a:p>
          <a:p>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ping_mutex</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start_after_ping</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unique_lock</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lock(</a:t>
            </a:r>
            <a:r>
              <a:rPr lang="en-US" dirty="0" err="1">
                <a:solidFill>
                  <a:srgbClr val="000000"/>
                </a:solidFill>
                <a:highlight>
                  <a:srgbClr val="FFFFFF"/>
                </a:highlight>
                <a:latin typeface="Consolas" panose="020B0609020204030204" pitchFamily="49" charset="0"/>
              </a:rPr>
              <a:t>ping_mutex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ping.wait</a:t>
            </a:r>
            <a:r>
              <a:rPr lang="en-US" dirty="0">
                <a:solidFill>
                  <a:srgbClr val="000000"/>
                </a:solidFill>
                <a:highlight>
                  <a:srgbClr val="FFFFFF"/>
                </a:highlight>
                <a:latin typeface="Consolas" panose="020B0609020204030204" pitchFamily="49" charset="0"/>
              </a:rPr>
              <a:t>(lock);</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"ping received"</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pinger</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wait_thread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start_after_ping</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ping.notify_one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wait_thread.join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2247900" y="4158382"/>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2247900" y="472714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2247900" y="195046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2247900" y="225526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79823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condition_variable</a:t>
            </a:r>
            <a:r>
              <a:rPr lang="en-US" dirty="0"/>
              <a:t>::wait</a:t>
            </a:r>
          </a:p>
        </p:txBody>
      </p:sp>
      <p:graphicFrame>
        <p:nvGraphicFramePr>
          <p:cNvPr id="5" name="Table 4"/>
          <p:cNvGraphicFramePr>
            <a:graphicFrameLocks noGrp="1"/>
          </p:cNvGraphicFramePr>
          <p:nvPr>
            <p:extLst>
              <p:ext uri="{D42A27DB-BD31-4B8C-83A1-F6EECF244321}">
                <p14:modId xmlns:p14="http://schemas.microsoft.com/office/powerpoint/2010/main" val="3314306354"/>
              </p:ext>
            </p:extLst>
          </p:nvPr>
        </p:nvGraphicFramePr>
        <p:xfrm>
          <a:off x="914400" y="1828800"/>
          <a:ext cx="7315201" cy="19253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810001">
                  <a:extLst>
                    <a:ext uri="{9D8B030D-6E8A-4147-A177-3AD203B41FA5}">
                      <a16:colId xmlns:a16="http://schemas.microsoft.com/office/drawing/2014/main" val="20002"/>
                    </a:ext>
                  </a:extLst>
                </a:gridCol>
              </a:tblGrid>
              <a:tr h="370840">
                <a:tc>
                  <a:txBody>
                    <a:bodyPr/>
                    <a:lstStyle/>
                    <a:p>
                      <a:r>
                        <a:rPr lang="en-US" dirty="0"/>
                        <a:t>Argument</a:t>
                      </a:r>
                    </a:p>
                  </a:txBody>
                  <a:tcPr/>
                </a:tc>
                <a:tc>
                  <a:txBody>
                    <a:bodyPr/>
                    <a:lstStyle/>
                    <a:p>
                      <a:r>
                        <a:rPr lang="en-US" dirty="0"/>
                        <a:t>Type</a:t>
                      </a:r>
                    </a:p>
                  </a:txBody>
                  <a:tcPr/>
                </a:tc>
                <a:tc>
                  <a:txBody>
                    <a:bodyPr/>
                    <a:lstStyle/>
                    <a:p>
                      <a:r>
                        <a:rPr lang="en-US" dirty="0"/>
                        <a:t>Purpose</a:t>
                      </a:r>
                    </a:p>
                  </a:txBody>
                  <a:tcPr/>
                </a:tc>
                <a:extLst>
                  <a:ext uri="{0D108BD9-81ED-4DB2-BD59-A6C34878D82A}">
                    <a16:rowId xmlns:a16="http://schemas.microsoft.com/office/drawing/2014/main" val="10000"/>
                  </a:ext>
                </a:extLst>
              </a:tr>
              <a:tr h="370840">
                <a:tc>
                  <a:txBody>
                    <a:bodyPr/>
                    <a:lstStyle/>
                    <a:p>
                      <a:r>
                        <a:rPr lang="en-US" dirty="0"/>
                        <a:t>lock</a:t>
                      </a:r>
                    </a:p>
                  </a:txBody>
                  <a:tcPr/>
                </a:tc>
                <a:tc>
                  <a:txBody>
                    <a:bodyPr/>
                    <a:lstStyle/>
                    <a:p>
                      <a:r>
                        <a:rPr lang="en-US" dirty="0" err="1"/>
                        <a:t>unique_lock</a:t>
                      </a:r>
                      <a:r>
                        <a:rPr lang="en-US" dirty="0"/>
                        <a:t>&lt;</a:t>
                      </a:r>
                      <a:r>
                        <a:rPr lang="en-US" dirty="0" err="1"/>
                        <a:t>mutex</a:t>
                      </a:r>
                      <a:r>
                        <a:rPr lang="en-US" dirty="0"/>
                        <a:t>&gt;</a:t>
                      </a:r>
                    </a:p>
                  </a:txBody>
                  <a:tcPr/>
                </a:tc>
                <a:tc>
                  <a:txBody>
                    <a:bodyPr/>
                    <a:lstStyle/>
                    <a:p>
                      <a:r>
                        <a:rPr lang="en-US" dirty="0"/>
                        <a:t>The</a:t>
                      </a:r>
                      <a:r>
                        <a:rPr lang="en-US" baseline="0" dirty="0"/>
                        <a:t> lock that will be released when wait is called and reacquired before it returns.</a:t>
                      </a:r>
                      <a:endParaRPr lang="en-US" dirty="0"/>
                    </a:p>
                  </a:txBody>
                  <a:tcPr/>
                </a:tc>
                <a:extLst>
                  <a:ext uri="{0D108BD9-81ED-4DB2-BD59-A6C34878D82A}">
                    <a16:rowId xmlns:a16="http://schemas.microsoft.com/office/drawing/2014/main" val="10001"/>
                  </a:ext>
                </a:extLst>
              </a:tr>
              <a:tr h="370840">
                <a:tc>
                  <a:txBody>
                    <a:bodyPr/>
                    <a:lstStyle/>
                    <a:p>
                      <a:r>
                        <a:rPr lang="en-US" dirty="0" err="1"/>
                        <a:t>pred</a:t>
                      </a:r>
                      <a:endParaRPr lang="en-US" dirty="0"/>
                    </a:p>
                  </a:txBody>
                  <a:tcPr/>
                </a:tc>
                <a:tc>
                  <a:txBody>
                    <a:bodyPr/>
                    <a:lstStyle/>
                    <a:p>
                      <a:r>
                        <a:rPr lang="en-US" dirty="0"/>
                        <a:t>Predicate</a:t>
                      </a:r>
                    </a:p>
                  </a:txBody>
                  <a:tcPr/>
                </a:tc>
                <a:tc>
                  <a:txBody>
                    <a:bodyPr/>
                    <a:lstStyle/>
                    <a:p>
                      <a:r>
                        <a:rPr lang="en-US" dirty="0"/>
                        <a:t>[Optional]</a:t>
                      </a:r>
                      <a:r>
                        <a:rPr lang="en-US" baseline="0" dirty="0"/>
                        <a:t> Tested before returning (avoids spurious wakeups).</a:t>
                      </a:r>
                      <a:endParaRPr lang="en-US" dirty="0"/>
                    </a:p>
                  </a:txBody>
                  <a:tcPr/>
                </a:tc>
                <a:extLst>
                  <a:ext uri="{0D108BD9-81ED-4DB2-BD59-A6C34878D82A}">
                    <a16:rowId xmlns:a16="http://schemas.microsoft.com/office/drawing/2014/main" val="10002"/>
                  </a:ext>
                </a:extLst>
              </a:tr>
            </a:tbl>
          </a:graphicData>
        </a:graphic>
      </p:graphicFrame>
      <p:sp>
        <p:nvSpPr>
          <p:cNvPr id="4" name="Rectangle 3"/>
          <p:cNvSpPr/>
          <p:nvPr/>
        </p:nvSpPr>
        <p:spPr>
          <a:xfrm>
            <a:off x="3505200" y="4038600"/>
            <a:ext cx="2362200" cy="120032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pred</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wait(lock);</a:t>
            </a:r>
          </a:p>
          <a:p>
            <a:r>
              <a:rPr lang="en"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6507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16091</TotalTime>
  <Words>4694</Words>
  <Application>Microsoft Office PowerPoint</Application>
  <PresentationFormat>On-screen Show (4:3)</PresentationFormat>
  <Paragraphs>595</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Consolas</vt:lpstr>
      <vt:lpstr>Office Theme</vt:lpstr>
      <vt:lpstr>Concurrent Programming Overview</vt:lpstr>
      <vt:lpstr>Overview</vt:lpstr>
      <vt:lpstr>Condition Variables</vt:lpstr>
      <vt:lpstr>std::condition_variable</vt:lpstr>
      <vt:lpstr>std::condition_variable::wait</vt:lpstr>
      <vt:lpstr>PowerPoint Presentation</vt:lpstr>
      <vt:lpstr>PowerPoint Presentation</vt:lpstr>
      <vt:lpstr>PowerPoint Presentation</vt:lpstr>
      <vt:lpstr>std::condition_variable::wait</vt:lpstr>
      <vt:lpstr>PowerPoint Presentation</vt:lpstr>
      <vt:lpstr>PowerPoint Presentation</vt:lpstr>
      <vt:lpstr>PowerPoint Presentation</vt:lpstr>
      <vt:lpstr>Blocking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blocking_queue</vt:lpstr>
      <vt:lpstr>blocking_queue::enqueue</vt:lpstr>
      <vt:lpstr>blocking_queue::deque</vt:lpstr>
      <vt:lpstr>PowerPoint Presentation</vt:lpstr>
      <vt:lpstr>PowerPoint Presentation</vt:lpstr>
      <vt:lpstr>PowerPoint Presentation</vt:lpstr>
      <vt:lpstr>std::condition_variable</vt:lpstr>
      <vt:lpstr>std::condition_variable::notify_all</vt:lpstr>
      <vt:lpstr>std::condition_variable::notify_all</vt:lpstr>
      <vt:lpstr>std::condition_variable::notify_all</vt:lpstr>
      <vt:lpstr>std::condition_variable::notify_all</vt:lpstr>
      <vt:lpstr>std::condition_variable</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Robert Horvick</cp:lastModifiedBy>
  <cp:revision>349</cp:revision>
  <dcterms:created xsi:type="dcterms:W3CDTF">2013-11-20T18:16:21Z</dcterms:created>
  <dcterms:modified xsi:type="dcterms:W3CDTF">2016-04-30T16:16:15Z</dcterms:modified>
</cp:coreProperties>
</file>