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506" r:id="rId3"/>
    <p:sldId id="508" r:id="rId4"/>
    <p:sldId id="509" r:id="rId5"/>
    <p:sldId id="510" r:id="rId6"/>
    <p:sldId id="513" r:id="rId7"/>
    <p:sldId id="514" r:id="rId8"/>
    <p:sldId id="512" r:id="rId9"/>
    <p:sldId id="516" r:id="rId10"/>
    <p:sldId id="511" r:id="rId11"/>
    <p:sldId id="517" r:id="rId12"/>
    <p:sldId id="518" r:id="rId13"/>
    <p:sldId id="520" r:id="rId14"/>
    <p:sldId id="521" r:id="rId15"/>
    <p:sldId id="522" r:id="rId16"/>
    <p:sldId id="539" r:id="rId17"/>
    <p:sldId id="519" r:id="rId18"/>
    <p:sldId id="523" r:id="rId19"/>
    <p:sldId id="524" r:id="rId20"/>
    <p:sldId id="531" r:id="rId21"/>
    <p:sldId id="532" r:id="rId22"/>
    <p:sldId id="533" r:id="rId23"/>
    <p:sldId id="527" r:id="rId24"/>
    <p:sldId id="529" r:id="rId25"/>
    <p:sldId id="530" r:id="rId26"/>
    <p:sldId id="534" r:id="rId27"/>
    <p:sldId id="535" r:id="rId28"/>
    <p:sldId id="537" r:id="rId29"/>
    <p:sldId id="536" r:id="rId30"/>
    <p:sldId id="538" r:id="rId31"/>
    <p:sldId id="503" r:id="rId32"/>
    <p:sldId id="50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4" autoAdjust="0"/>
    <p:restoredTop sz="68696" autoAdjust="0"/>
  </p:normalViewPr>
  <p:slideViewPr>
    <p:cSldViewPr>
      <p:cViewPr varScale="1">
        <p:scale>
          <a:sx n="56" d="100"/>
          <a:sy n="56" d="100"/>
        </p:scale>
        <p:origin x="2328" y="48"/>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21688-5A89-4AA6-8EDF-B819A758BA7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C4616AC-8D2A-4813-9275-824A52AE273A}">
      <dgm:prSet phldrT="[Text]"/>
      <dgm:spPr/>
      <dgm:t>
        <a:bodyPr/>
        <a:lstStyle/>
        <a:p>
          <a:r>
            <a:rPr lang="en-US" dirty="0"/>
            <a:t>Report Duplicates</a:t>
          </a:r>
        </a:p>
      </dgm:t>
    </dgm:pt>
    <dgm:pt modelId="{C13615EE-FECA-4BFA-AAD6-5930F1EAECF0}" type="sibTrans" cxnId="{59FE53F9-C893-42C9-8507-467CBE3C2C63}">
      <dgm:prSet/>
      <dgm:spPr/>
      <dgm:t>
        <a:bodyPr/>
        <a:lstStyle/>
        <a:p>
          <a:endParaRPr lang="en-US"/>
        </a:p>
      </dgm:t>
    </dgm:pt>
    <dgm:pt modelId="{873D56A2-7790-443C-AD82-0CFDADE99064}" type="parTrans" cxnId="{59FE53F9-C893-42C9-8507-467CBE3C2C63}">
      <dgm:prSet/>
      <dgm:spPr/>
      <dgm:t>
        <a:bodyPr/>
        <a:lstStyle/>
        <a:p>
          <a:endParaRPr lang="en-US"/>
        </a:p>
      </dgm:t>
    </dgm:pt>
    <dgm:pt modelId="{326FDF0F-E615-45F8-BCE9-B925775230FF}">
      <dgm:prSet phldrT="[Text]"/>
      <dgm:spPr/>
      <dgm:t>
        <a:bodyPr/>
        <a:lstStyle/>
        <a:p>
          <a:r>
            <a:rPr lang="en-US" dirty="0"/>
            <a:t>Identify Duplicates</a:t>
          </a:r>
        </a:p>
      </dgm:t>
    </dgm:pt>
    <dgm:pt modelId="{C0C5F363-D5E3-4B91-AD71-B92BAA103A9F}" type="sibTrans" cxnId="{13484840-1B99-45AD-B06D-4260D6330AE7}">
      <dgm:prSet/>
      <dgm:spPr/>
      <dgm:t>
        <a:bodyPr/>
        <a:lstStyle/>
        <a:p>
          <a:endParaRPr lang="en-US"/>
        </a:p>
      </dgm:t>
    </dgm:pt>
    <dgm:pt modelId="{7942B473-B342-4865-86E9-88F5B9140BA0}" type="parTrans" cxnId="{13484840-1B99-45AD-B06D-4260D6330AE7}">
      <dgm:prSet/>
      <dgm:spPr/>
      <dgm:t>
        <a:bodyPr/>
        <a:lstStyle/>
        <a:p>
          <a:endParaRPr lang="en-US"/>
        </a:p>
      </dgm:t>
    </dgm:pt>
    <dgm:pt modelId="{1CA3C36A-01DE-47B6-9868-C5F0AB8A7BBB}">
      <dgm:prSet phldrT="[Text]"/>
      <dgm:spPr/>
      <dgm:t>
        <a:bodyPr/>
        <a:lstStyle/>
        <a:p>
          <a:r>
            <a:rPr lang="en-US" dirty="0"/>
            <a:t>Hash Files</a:t>
          </a:r>
        </a:p>
      </dgm:t>
    </dgm:pt>
    <dgm:pt modelId="{7E344917-1405-4B99-8109-039BDA3B4BC4}" type="sibTrans" cxnId="{9D44A7A2-F15B-4982-8E03-3006C038BC03}">
      <dgm:prSet/>
      <dgm:spPr/>
      <dgm:t>
        <a:bodyPr/>
        <a:lstStyle/>
        <a:p>
          <a:endParaRPr lang="en-US"/>
        </a:p>
      </dgm:t>
    </dgm:pt>
    <dgm:pt modelId="{F998BB94-186E-4827-A19F-C9DD71CC2CBC}" type="parTrans" cxnId="{9D44A7A2-F15B-4982-8E03-3006C038BC03}">
      <dgm:prSet/>
      <dgm:spPr/>
      <dgm:t>
        <a:bodyPr/>
        <a:lstStyle/>
        <a:p>
          <a:endParaRPr lang="en-US"/>
        </a:p>
      </dgm:t>
    </dgm:pt>
    <dgm:pt modelId="{F1D71183-420A-4189-B3E0-19B9B23A7019}">
      <dgm:prSet phldrT="[Text]"/>
      <dgm:spPr/>
      <dgm:t>
        <a:bodyPr/>
        <a:lstStyle/>
        <a:p>
          <a:r>
            <a:rPr lang="en-US" dirty="0"/>
            <a:t>Enumerate File System</a:t>
          </a:r>
        </a:p>
      </dgm:t>
    </dgm:pt>
    <dgm:pt modelId="{DA2E830A-38F4-4AA3-ACD1-CA3B01DE26D9}" type="sibTrans" cxnId="{3F28E42C-CDBF-4D95-9218-D1896DC8993A}">
      <dgm:prSet/>
      <dgm:spPr/>
      <dgm:t>
        <a:bodyPr/>
        <a:lstStyle/>
        <a:p>
          <a:endParaRPr lang="en-US"/>
        </a:p>
      </dgm:t>
    </dgm:pt>
    <dgm:pt modelId="{958583F3-53EC-44EC-A814-AB6E1B3355EF}" type="parTrans" cxnId="{3F28E42C-CDBF-4D95-9218-D1896DC8993A}">
      <dgm:prSet/>
      <dgm:spPr/>
      <dgm:t>
        <a:bodyPr/>
        <a:lstStyle/>
        <a:p>
          <a:endParaRPr lang="en-US"/>
        </a:p>
      </dgm:t>
    </dgm:pt>
    <dgm:pt modelId="{2D392F47-0910-4737-BB35-316C60B14D42}" type="pres">
      <dgm:prSet presAssocID="{73321688-5A89-4AA6-8EDF-B819A758BA74}" presName="diagram" presStyleCnt="0">
        <dgm:presLayoutVars>
          <dgm:dir/>
          <dgm:resizeHandles val="exact"/>
        </dgm:presLayoutVars>
      </dgm:prSet>
      <dgm:spPr/>
    </dgm:pt>
    <dgm:pt modelId="{C0168A54-6CAD-4692-884C-D11D0246C601}" type="pres">
      <dgm:prSet presAssocID="{F1D71183-420A-4189-B3E0-19B9B23A7019}" presName="node" presStyleLbl="node1" presStyleIdx="0" presStyleCnt="4">
        <dgm:presLayoutVars>
          <dgm:bulletEnabled val="1"/>
        </dgm:presLayoutVars>
      </dgm:prSet>
      <dgm:spPr/>
    </dgm:pt>
    <dgm:pt modelId="{05870120-0FE6-4DA8-B3ED-A0515AE5696F}" type="pres">
      <dgm:prSet presAssocID="{DA2E830A-38F4-4AA3-ACD1-CA3B01DE26D9}" presName="sibTrans" presStyleCnt="0"/>
      <dgm:spPr/>
    </dgm:pt>
    <dgm:pt modelId="{2ED4FB54-996D-41D6-B705-B3E117749C86}" type="pres">
      <dgm:prSet presAssocID="{1CA3C36A-01DE-47B6-9868-C5F0AB8A7BBB}" presName="node" presStyleLbl="node1" presStyleIdx="1" presStyleCnt="4">
        <dgm:presLayoutVars>
          <dgm:bulletEnabled val="1"/>
        </dgm:presLayoutVars>
      </dgm:prSet>
      <dgm:spPr/>
    </dgm:pt>
    <dgm:pt modelId="{E951B1BF-3979-41E0-8B96-10E93DFA0D17}" type="pres">
      <dgm:prSet presAssocID="{7E344917-1405-4B99-8109-039BDA3B4BC4}" presName="sibTrans" presStyleCnt="0"/>
      <dgm:spPr/>
    </dgm:pt>
    <dgm:pt modelId="{277293C9-5379-46B4-A8E4-A7FCBB94B5D2}" type="pres">
      <dgm:prSet presAssocID="{326FDF0F-E615-45F8-BCE9-B925775230FF}" presName="node" presStyleLbl="node1" presStyleIdx="2" presStyleCnt="4">
        <dgm:presLayoutVars>
          <dgm:bulletEnabled val="1"/>
        </dgm:presLayoutVars>
      </dgm:prSet>
      <dgm:spPr/>
    </dgm:pt>
    <dgm:pt modelId="{5BF35C8A-EF0C-4655-BE56-B976458C8235}" type="pres">
      <dgm:prSet presAssocID="{C0C5F363-D5E3-4B91-AD71-B92BAA103A9F}" presName="sibTrans" presStyleCnt="0"/>
      <dgm:spPr/>
    </dgm:pt>
    <dgm:pt modelId="{7B83A847-B137-42DB-A927-7DC49C33F059}" type="pres">
      <dgm:prSet presAssocID="{4C4616AC-8D2A-4813-9275-824A52AE273A}" presName="node" presStyleLbl="node1" presStyleIdx="3" presStyleCnt="4">
        <dgm:presLayoutVars>
          <dgm:bulletEnabled val="1"/>
        </dgm:presLayoutVars>
      </dgm:prSet>
      <dgm:spPr/>
    </dgm:pt>
  </dgm:ptLst>
  <dgm:cxnLst>
    <dgm:cxn modelId="{2BCBD285-732A-41D2-985E-E7AEE289642C}" type="presOf" srcId="{326FDF0F-E615-45F8-BCE9-B925775230FF}" destId="{277293C9-5379-46B4-A8E4-A7FCBB94B5D2}" srcOrd="0" destOrd="0" presId="urn:microsoft.com/office/officeart/2005/8/layout/default"/>
    <dgm:cxn modelId="{3F28E42C-CDBF-4D95-9218-D1896DC8993A}" srcId="{73321688-5A89-4AA6-8EDF-B819A758BA74}" destId="{F1D71183-420A-4189-B3E0-19B9B23A7019}" srcOrd="0" destOrd="0" parTransId="{958583F3-53EC-44EC-A814-AB6E1B3355EF}" sibTransId="{DA2E830A-38F4-4AA3-ACD1-CA3B01DE26D9}"/>
    <dgm:cxn modelId="{AB2AB339-62E8-4516-A355-D137DAC8A976}" type="presOf" srcId="{4C4616AC-8D2A-4813-9275-824A52AE273A}" destId="{7B83A847-B137-42DB-A927-7DC49C33F059}" srcOrd="0" destOrd="0" presId="urn:microsoft.com/office/officeart/2005/8/layout/default"/>
    <dgm:cxn modelId="{63FF6D55-0874-4266-91FA-052034274457}" type="presOf" srcId="{1CA3C36A-01DE-47B6-9868-C5F0AB8A7BBB}" destId="{2ED4FB54-996D-41D6-B705-B3E117749C86}" srcOrd="0" destOrd="0" presId="urn:microsoft.com/office/officeart/2005/8/layout/default"/>
    <dgm:cxn modelId="{129C25C5-D19D-4AD5-923D-7A20E3F39E76}" type="presOf" srcId="{73321688-5A89-4AA6-8EDF-B819A758BA74}" destId="{2D392F47-0910-4737-BB35-316C60B14D42}" srcOrd="0" destOrd="0" presId="urn:microsoft.com/office/officeart/2005/8/layout/default"/>
    <dgm:cxn modelId="{6311081C-F055-43AA-ABE7-3203C3936B19}" type="presOf" srcId="{F1D71183-420A-4189-B3E0-19B9B23A7019}" destId="{C0168A54-6CAD-4692-884C-D11D0246C601}" srcOrd="0" destOrd="0" presId="urn:microsoft.com/office/officeart/2005/8/layout/default"/>
    <dgm:cxn modelId="{59FE53F9-C893-42C9-8507-467CBE3C2C63}" srcId="{73321688-5A89-4AA6-8EDF-B819A758BA74}" destId="{4C4616AC-8D2A-4813-9275-824A52AE273A}" srcOrd="3" destOrd="0" parTransId="{873D56A2-7790-443C-AD82-0CFDADE99064}" sibTransId="{C13615EE-FECA-4BFA-AAD6-5930F1EAECF0}"/>
    <dgm:cxn modelId="{9D44A7A2-F15B-4982-8E03-3006C038BC03}" srcId="{73321688-5A89-4AA6-8EDF-B819A758BA74}" destId="{1CA3C36A-01DE-47B6-9868-C5F0AB8A7BBB}" srcOrd="1" destOrd="0" parTransId="{F998BB94-186E-4827-A19F-C9DD71CC2CBC}" sibTransId="{7E344917-1405-4B99-8109-039BDA3B4BC4}"/>
    <dgm:cxn modelId="{13484840-1B99-45AD-B06D-4260D6330AE7}" srcId="{73321688-5A89-4AA6-8EDF-B819A758BA74}" destId="{326FDF0F-E615-45F8-BCE9-B925775230FF}" srcOrd="2" destOrd="0" parTransId="{7942B473-B342-4865-86E9-88F5B9140BA0}" sibTransId="{C0C5F363-D5E3-4B91-AD71-B92BAA103A9F}"/>
    <dgm:cxn modelId="{6FA99C5E-8401-4A01-81F6-149995B81779}" type="presParOf" srcId="{2D392F47-0910-4737-BB35-316C60B14D42}" destId="{C0168A54-6CAD-4692-884C-D11D0246C601}" srcOrd="0" destOrd="0" presId="urn:microsoft.com/office/officeart/2005/8/layout/default"/>
    <dgm:cxn modelId="{63FAA7D2-8429-4113-8238-B71FE7DDDC52}" type="presParOf" srcId="{2D392F47-0910-4737-BB35-316C60B14D42}" destId="{05870120-0FE6-4DA8-B3ED-A0515AE5696F}" srcOrd="1" destOrd="0" presId="urn:microsoft.com/office/officeart/2005/8/layout/default"/>
    <dgm:cxn modelId="{17AA134B-8749-46D1-8DAE-F2A1335B1913}" type="presParOf" srcId="{2D392F47-0910-4737-BB35-316C60B14D42}" destId="{2ED4FB54-996D-41D6-B705-B3E117749C86}" srcOrd="2" destOrd="0" presId="urn:microsoft.com/office/officeart/2005/8/layout/default"/>
    <dgm:cxn modelId="{D4218A1C-C59B-467B-B803-C0987A0C3EA2}" type="presParOf" srcId="{2D392F47-0910-4737-BB35-316C60B14D42}" destId="{E951B1BF-3979-41E0-8B96-10E93DFA0D17}" srcOrd="3" destOrd="0" presId="urn:microsoft.com/office/officeart/2005/8/layout/default"/>
    <dgm:cxn modelId="{4E98227D-8555-429C-ACDE-4E1E25FFAE00}" type="presParOf" srcId="{2D392F47-0910-4737-BB35-316C60B14D42}" destId="{277293C9-5379-46B4-A8E4-A7FCBB94B5D2}" srcOrd="4" destOrd="0" presId="urn:microsoft.com/office/officeart/2005/8/layout/default"/>
    <dgm:cxn modelId="{5FF56A19-6E5C-494C-93BD-E4553D09D3EF}" type="presParOf" srcId="{2D392F47-0910-4737-BB35-316C60B14D42}" destId="{5BF35C8A-EF0C-4655-BE56-B976458C8235}" srcOrd="5" destOrd="0" presId="urn:microsoft.com/office/officeart/2005/8/layout/default"/>
    <dgm:cxn modelId="{1A6AFE72-0E06-45BA-9AFC-7CC6649D2BAF}" type="presParOf" srcId="{2D392F47-0910-4737-BB35-316C60B14D42}" destId="{7B83A847-B137-42DB-A927-7DC49C33F05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321688-5A89-4AA6-8EDF-B819A758BA7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C4616AC-8D2A-4813-9275-824A52AE273A}">
      <dgm:prSet phldrT="[Text]"/>
      <dgm:spPr/>
      <dgm:t>
        <a:bodyPr/>
        <a:lstStyle/>
        <a:p>
          <a:r>
            <a:rPr lang="en-US" dirty="0"/>
            <a:t>Report Duplicates</a:t>
          </a:r>
        </a:p>
      </dgm:t>
    </dgm:pt>
    <dgm:pt modelId="{C13615EE-FECA-4BFA-AAD6-5930F1EAECF0}" type="sibTrans" cxnId="{59FE53F9-C893-42C9-8507-467CBE3C2C63}">
      <dgm:prSet/>
      <dgm:spPr/>
      <dgm:t>
        <a:bodyPr/>
        <a:lstStyle/>
        <a:p>
          <a:endParaRPr lang="en-US"/>
        </a:p>
      </dgm:t>
    </dgm:pt>
    <dgm:pt modelId="{873D56A2-7790-443C-AD82-0CFDADE99064}" type="parTrans" cxnId="{59FE53F9-C893-42C9-8507-467CBE3C2C63}">
      <dgm:prSet/>
      <dgm:spPr/>
      <dgm:t>
        <a:bodyPr/>
        <a:lstStyle/>
        <a:p>
          <a:endParaRPr lang="en-US"/>
        </a:p>
      </dgm:t>
    </dgm:pt>
    <dgm:pt modelId="{326FDF0F-E615-45F8-BCE9-B925775230FF}">
      <dgm:prSet phldrT="[Text]"/>
      <dgm:spPr/>
      <dgm:t>
        <a:bodyPr/>
        <a:lstStyle/>
        <a:p>
          <a:r>
            <a:rPr lang="en-US" dirty="0"/>
            <a:t>Identify Duplicates</a:t>
          </a:r>
        </a:p>
      </dgm:t>
    </dgm:pt>
    <dgm:pt modelId="{C0C5F363-D5E3-4B91-AD71-B92BAA103A9F}" type="sibTrans" cxnId="{13484840-1B99-45AD-B06D-4260D6330AE7}">
      <dgm:prSet/>
      <dgm:spPr/>
      <dgm:t>
        <a:bodyPr/>
        <a:lstStyle/>
        <a:p>
          <a:endParaRPr lang="en-US"/>
        </a:p>
      </dgm:t>
    </dgm:pt>
    <dgm:pt modelId="{7942B473-B342-4865-86E9-88F5B9140BA0}" type="parTrans" cxnId="{13484840-1B99-45AD-B06D-4260D6330AE7}">
      <dgm:prSet/>
      <dgm:spPr/>
      <dgm:t>
        <a:bodyPr/>
        <a:lstStyle/>
        <a:p>
          <a:endParaRPr lang="en-US"/>
        </a:p>
      </dgm:t>
    </dgm:pt>
    <dgm:pt modelId="{1CA3C36A-01DE-47B6-9868-C5F0AB8A7BBB}">
      <dgm:prSet phldrT="[Text]"/>
      <dgm:spPr/>
      <dgm:t>
        <a:bodyPr/>
        <a:lstStyle/>
        <a:p>
          <a:r>
            <a:rPr lang="en-US" dirty="0"/>
            <a:t>Hash Files</a:t>
          </a:r>
        </a:p>
      </dgm:t>
    </dgm:pt>
    <dgm:pt modelId="{7E344917-1405-4B99-8109-039BDA3B4BC4}" type="sibTrans" cxnId="{9D44A7A2-F15B-4982-8E03-3006C038BC03}">
      <dgm:prSet/>
      <dgm:spPr/>
      <dgm:t>
        <a:bodyPr/>
        <a:lstStyle/>
        <a:p>
          <a:endParaRPr lang="en-US"/>
        </a:p>
      </dgm:t>
    </dgm:pt>
    <dgm:pt modelId="{F998BB94-186E-4827-A19F-C9DD71CC2CBC}" type="parTrans" cxnId="{9D44A7A2-F15B-4982-8E03-3006C038BC03}">
      <dgm:prSet/>
      <dgm:spPr/>
      <dgm:t>
        <a:bodyPr/>
        <a:lstStyle/>
        <a:p>
          <a:endParaRPr lang="en-US"/>
        </a:p>
      </dgm:t>
    </dgm:pt>
    <dgm:pt modelId="{F1D71183-420A-4189-B3E0-19B9B23A7019}">
      <dgm:prSet phldrT="[Text]"/>
      <dgm:spPr>
        <a:solidFill>
          <a:schemeClr val="accent2"/>
        </a:solidFill>
      </dgm:spPr>
      <dgm:t>
        <a:bodyPr/>
        <a:lstStyle/>
        <a:p>
          <a:r>
            <a:rPr lang="en-US" dirty="0"/>
            <a:t>Enumerate File System</a:t>
          </a:r>
        </a:p>
      </dgm:t>
    </dgm:pt>
    <dgm:pt modelId="{DA2E830A-38F4-4AA3-ACD1-CA3B01DE26D9}" type="sibTrans" cxnId="{3F28E42C-CDBF-4D95-9218-D1896DC8993A}">
      <dgm:prSet/>
      <dgm:spPr/>
      <dgm:t>
        <a:bodyPr/>
        <a:lstStyle/>
        <a:p>
          <a:endParaRPr lang="en-US"/>
        </a:p>
      </dgm:t>
    </dgm:pt>
    <dgm:pt modelId="{958583F3-53EC-44EC-A814-AB6E1B3355EF}" type="parTrans" cxnId="{3F28E42C-CDBF-4D95-9218-D1896DC8993A}">
      <dgm:prSet/>
      <dgm:spPr/>
      <dgm:t>
        <a:bodyPr/>
        <a:lstStyle/>
        <a:p>
          <a:endParaRPr lang="en-US"/>
        </a:p>
      </dgm:t>
    </dgm:pt>
    <dgm:pt modelId="{2D392F47-0910-4737-BB35-316C60B14D42}" type="pres">
      <dgm:prSet presAssocID="{73321688-5A89-4AA6-8EDF-B819A758BA74}" presName="diagram" presStyleCnt="0">
        <dgm:presLayoutVars>
          <dgm:dir/>
          <dgm:resizeHandles val="exact"/>
        </dgm:presLayoutVars>
      </dgm:prSet>
      <dgm:spPr/>
    </dgm:pt>
    <dgm:pt modelId="{C0168A54-6CAD-4692-884C-D11D0246C601}" type="pres">
      <dgm:prSet presAssocID="{F1D71183-420A-4189-B3E0-19B9B23A7019}" presName="node" presStyleLbl="node1" presStyleIdx="0" presStyleCnt="4">
        <dgm:presLayoutVars>
          <dgm:bulletEnabled val="1"/>
        </dgm:presLayoutVars>
      </dgm:prSet>
      <dgm:spPr/>
    </dgm:pt>
    <dgm:pt modelId="{05870120-0FE6-4DA8-B3ED-A0515AE5696F}" type="pres">
      <dgm:prSet presAssocID="{DA2E830A-38F4-4AA3-ACD1-CA3B01DE26D9}" presName="sibTrans" presStyleCnt="0"/>
      <dgm:spPr/>
    </dgm:pt>
    <dgm:pt modelId="{2ED4FB54-996D-41D6-B705-B3E117749C86}" type="pres">
      <dgm:prSet presAssocID="{1CA3C36A-01DE-47B6-9868-C5F0AB8A7BBB}" presName="node" presStyleLbl="node1" presStyleIdx="1" presStyleCnt="4">
        <dgm:presLayoutVars>
          <dgm:bulletEnabled val="1"/>
        </dgm:presLayoutVars>
      </dgm:prSet>
      <dgm:spPr/>
    </dgm:pt>
    <dgm:pt modelId="{E951B1BF-3979-41E0-8B96-10E93DFA0D17}" type="pres">
      <dgm:prSet presAssocID="{7E344917-1405-4B99-8109-039BDA3B4BC4}" presName="sibTrans" presStyleCnt="0"/>
      <dgm:spPr/>
    </dgm:pt>
    <dgm:pt modelId="{277293C9-5379-46B4-A8E4-A7FCBB94B5D2}" type="pres">
      <dgm:prSet presAssocID="{326FDF0F-E615-45F8-BCE9-B925775230FF}" presName="node" presStyleLbl="node1" presStyleIdx="2" presStyleCnt="4">
        <dgm:presLayoutVars>
          <dgm:bulletEnabled val="1"/>
        </dgm:presLayoutVars>
      </dgm:prSet>
      <dgm:spPr/>
    </dgm:pt>
    <dgm:pt modelId="{5BF35C8A-EF0C-4655-BE56-B976458C8235}" type="pres">
      <dgm:prSet presAssocID="{C0C5F363-D5E3-4B91-AD71-B92BAA103A9F}" presName="sibTrans" presStyleCnt="0"/>
      <dgm:spPr/>
    </dgm:pt>
    <dgm:pt modelId="{7B83A847-B137-42DB-A927-7DC49C33F059}" type="pres">
      <dgm:prSet presAssocID="{4C4616AC-8D2A-4813-9275-824A52AE273A}" presName="node" presStyleLbl="node1" presStyleIdx="3" presStyleCnt="4">
        <dgm:presLayoutVars>
          <dgm:bulletEnabled val="1"/>
        </dgm:presLayoutVars>
      </dgm:prSet>
      <dgm:spPr/>
    </dgm:pt>
  </dgm:ptLst>
  <dgm:cxnLst>
    <dgm:cxn modelId="{E9E196D1-1F45-4E94-A095-13FCE0B7FE1B}" type="presOf" srcId="{326FDF0F-E615-45F8-BCE9-B925775230FF}" destId="{277293C9-5379-46B4-A8E4-A7FCBB94B5D2}" srcOrd="0" destOrd="0" presId="urn:microsoft.com/office/officeart/2005/8/layout/default"/>
    <dgm:cxn modelId="{3F28E42C-CDBF-4D95-9218-D1896DC8993A}" srcId="{73321688-5A89-4AA6-8EDF-B819A758BA74}" destId="{F1D71183-420A-4189-B3E0-19B9B23A7019}" srcOrd="0" destOrd="0" parTransId="{958583F3-53EC-44EC-A814-AB6E1B3355EF}" sibTransId="{DA2E830A-38F4-4AA3-ACD1-CA3B01DE26D9}"/>
    <dgm:cxn modelId="{6227E859-6453-4498-88DD-A5D200700C41}" type="presOf" srcId="{73321688-5A89-4AA6-8EDF-B819A758BA74}" destId="{2D392F47-0910-4737-BB35-316C60B14D42}" srcOrd="0" destOrd="0" presId="urn:microsoft.com/office/officeart/2005/8/layout/default"/>
    <dgm:cxn modelId="{F2122649-2A12-416C-A1BA-1884D80AF04C}" type="presOf" srcId="{F1D71183-420A-4189-B3E0-19B9B23A7019}" destId="{C0168A54-6CAD-4692-884C-D11D0246C601}" srcOrd="0" destOrd="0" presId="urn:microsoft.com/office/officeart/2005/8/layout/default"/>
    <dgm:cxn modelId="{59FE53F9-C893-42C9-8507-467CBE3C2C63}" srcId="{73321688-5A89-4AA6-8EDF-B819A758BA74}" destId="{4C4616AC-8D2A-4813-9275-824A52AE273A}" srcOrd="3" destOrd="0" parTransId="{873D56A2-7790-443C-AD82-0CFDADE99064}" sibTransId="{C13615EE-FECA-4BFA-AAD6-5930F1EAECF0}"/>
    <dgm:cxn modelId="{9D44A7A2-F15B-4982-8E03-3006C038BC03}" srcId="{73321688-5A89-4AA6-8EDF-B819A758BA74}" destId="{1CA3C36A-01DE-47B6-9868-C5F0AB8A7BBB}" srcOrd="1" destOrd="0" parTransId="{F998BB94-186E-4827-A19F-C9DD71CC2CBC}" sibTransId="{7E344917-1405-4B99-8109-039BDA3B4BC4}"/>
    <dgm:cxn modelId="{E3F05B8F-5CC4-45E2-8096-1FB07D393A3D}" type="presOf" srcId="{1CA3C36A-01DE-47B6-9868-C5F0AB8A7BBB}" destId="{2ED4FB54-996D-41D6-B705-B3E117749C86}" srcOrd="0" destOrd="0" presId="urn:microsoft.com/office/officeart/2005/8/layout/default"/>
    <dgm:cxn modelId="{13484840-1B99-45AD-B06D-4260D6330AE7}" srcId="{73321688-5A89-4AA6-8EDF-B819A758BA74}" destId="{326FDF0F-E615-45F8-BCE9-B925775230FF}" srcOrd="2" destOrd="0" parTransId="{7942B473-B342-4865-86E9-88F5B9140BA0}" sibTransId="{C0C5F363-D5E3-4B91-AD71-B92BAA103A9F}"/>
    <dgm:cxn modelId="{048AB255-A732-4AAE-86AD-145D9A5CED38}" type="presOf" srcId="{4C4616AC-8D2A-4813-9275-824A52AE273A}" destId="{7B83A847-B137-42DB-A927-7DC49C33F059}" srcOrd="0" destOrd="0" presId="urn:microsoft.com/office/officeart/2005/8/layout/default"/>
    <dgm:cxn modelId="{B65F0298-E5DF-470D-A461-DD4123763A58}" type="presParOf" srcId="{2D392F47-0910-4737-BB35-316C60B14D42}" destId="{C0168A54-6CAD-4692-884C-D11D0246C601}" srcOrd="0" destOrd="0" presId="urn:microsoft.com/office/officeart/2005/8/layout/default"/>
    <dgm:cxn modelId="{9C9001B2-D0A3-4FB4-886D-B83FCFEF4EEE}" type="presParOf" srcId="{2D392F47-0910-4737-BB35-316C60B14D42}" destId="{05870120-0FE6-4DA8-B3ED-A0515AE5696F}" srcOrd="1" destOrd="0" presId="urn:microsoft.com/office/officeart/2005/8/layout/default"/>
    <dgm:cxn modelId="{DCC3F116-812C-4AD4-B6DA-26404CAA06BF}" type="presParOf" srcId="{2D392F47-0910-4737-BB35-316C60B14D42}" destId="{2ED4FB54-996D-41D6-B705-B3E117749C86}" srcOrd="2" destOrd="0" presId="urn:microsoft.com/office/officeart/2005/8/layout/default"/>
    <dgm:cxn modelId="{A7F8159B-D221-4A3D-BAEF-0E86497FD97A}" type="presParOf" srcId="{2D392F47-0910-4737-BB35-316C60B14D42}" destId="{E951B1BF-3979-41E0-8B96-10E93DFA0D17}" srcOrd="3" destOrd="0" presId="urn:microsoft.com/office/officeart/2005/8/layout/default"/>
    <dgm:cxn modelId="{7B6DEEF9-8F8A-434A-BAC2-AAB58C2B9A7D}" type="presParOf" srcId="{2D392F47-0910-4737-BB35-316C60B14D42}" destId="{277293C9-5379-46B4-A8E4-A7FCBB94B5D2}" srcOrd="4" destOrd="0" presId="urn:microsoft.com/office/officeart/2005/8/layout/default"/>
    <dgm:cxn modelId="{36634154-A271-4B88-B072-19EB169F14FF}" type="presParOf" srcId="{2D392F47-0910-4737-BB35-316C60B14D42}" destId="{5BF35C8A-EF0C-4655-BE56-B976458C8235}" srcOrd="5" destOrd="0" presId="urn:microsoft.com/office/officeart/2005/8/layout/default"/>
    <dgm:cxn modelId="{EC720A2D-6D5C-4EEF-A497-D849CA8C8A02}" type="presParOf" srcId="{2D392F47-0910-4737-BB35-316C60B14D42}" destId="{7B83A847-B137-42DB-A927-7DC49C33F05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321688-5A89-4AA6-8EDF-B819A758BA7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C4616AC-8D2A-4813-9275-824A52AE273A}">
      <dgm:prSet phldrT="[Text]"/>
      <dgm:spPr/>
      <dgm:t>
        <a:bodyPr/>
        <a:lstStyle/>
        <a:p>
          <a:r>
            <a:rPr lang="en-US" dirty="0"/>
            <a:t>Report Duplicates</a:t>
          </a:r>
        </a:p>
      </dgm:t>
    </dgm:pt>
    <dgm:pt modelId="{C13615EE-FECA-4BFA-AAD6-5930F1EAECF0}" type="sibTrans" cxnId="{59FE53F9-C893-42C9-8507-467CBE3C2C63}">
      <dgm:prSet/>
      <dgm:spPr/>
      <dgm:t>
        <a:bodyPr/>
        <a:lstStyle/>
        <a:p>
          <a:endParaRPr lang="en-US"/>
        </a:p>
      </dgm:t>
    </dgm:pt>
    <dgm:pt modelId="{873D56A2-7790-443C-AD82-0CFDADE99064}" type="parTrans" cxnId="{59FE53F9-C893-42C9-8507-467CBE3C2C63}">
      <dgm:prSet/>
      <dgm:spPr/>
      <dgm:t>
        <a:bodyPr/>
        <a:lstStyle/>
        <a:p>
          <a:endParaRPr lang="en-US"/>
        </a:p>
      </dgm:t>
    </dgm:pt>
    <dgm:pt modelId="{326FDF0F-E615-45F8-BCE9-B925775230FF}">
      <dgm:prSet phldrT="[Text]"/>
      <dgm:spPr/>
      <dgm:t>
        <a:bodyPr/>
        <a:lstStyle/>
        <a:p>
          <a:r>
            <a:rPr lang="en-US" dirty="0"/>
            <a:t>Identify Duplicates</a:t>
          </a:r>
        </a:p>
      </dgm:t>
    </dgm:pt>
    <dgm:pt modelId="{C0C5F363-D5E3-4B91-AD71-B92BAA103A9F}" type="sibTrans" cxnId="{13484840-1B99-45AD-B06D-4260D6330AE7}">
      <dgm:prSet/>
      <dgm:spPr/>
      <dgm:t>
        <a:bodyPr/>
        <a:lstStyle/>
        <a:p>
          <a:endParaRPr lang="en-US"/>
        </a:p>
      </dgm:t>
    </dgm:pt>
    <dgm:pt modelId="{7942B473-B342-4865-86E9-88F5B9140BA0}" type="parTrans" cxnId="{13484840-1B99-45AD-B06D-4260D6330AE7}">
      <dgm:prSet/>
      <dgm:spPr/>
      <dgm:t>
        <a:bodyPr/>
        <a:lstStyle/>
        <a:p>
          <a:endParaRPr lang="en-US"/>
        </a:p>
      </dgm:t>
    </dgm:pt>
    <dgm:pt modelId="{1CA3C36A-01DE-47B6-9868-C5F0AB8A7BBB}">
      <dgm:prSet phldrT="[Text]"/>
      <dgm:spPr>
        <a:solidFill>
          <a:schemeClr val="accent2"/>
        </a:solidFill>
      </dgm:spPr>
      <dgm:t>
        <a:bodyPr/>
        <a:lstStyle/>
        <a:p>
          <a:r>
            <a:rPr lang="en-US" dirty="0"/>
            <a:t>Hash Files</a:t>
          </a:r>
        </a:p>
      </dgm:t>
    </dgm:pt>
    <dgm:pt modelId="{7E344917-1405-4B99-8109-039BDA3B4BC4}" type="sibTrans" cxnId="{9D44A7A2-F15B-4982-8E03-3006C038BC03}">
      <dgm:prSet/>
      <dgm:spPr/>
      <dgm:t>
        <a:bodyPr/>
        <a:lstStyle/>
        <a:p>
          <a:endParaRPr lang="en-US"/>
        </a:p>
      </dgm:t>
    </dgm:pt>
    <dgm:pt modelId="{F998BB94-186E-4827-A19F-C9DD71CC2CBC}" type="parTrans" cxnId="{9D44A7A2-F15B-4982-8E03-3006C038BC03}">
      <dgm:prSet/>
      <dgm:spPr/>
      <dgm:t>
        <a:bodyPr/>
        <a:lstStyle/>
        <a:p>
          <a:endParaRPr lang="en-US"/>
        </a:p>
      </dgm:t>
    </dgm:pt>
    <dgm:pt modelId="{F1D71183-420A-4189-B3E0-19B9B23A7019}">
      <dgm:prSet phldrT="[Text]"/>
      <dgm:spPr>
        <a:solidFill>
          <a:schemeClr val="accent1"/>
        </a:solidFill>
      </dgm:spPr>
      <dgm:t>
        <a:bodyPr/>
        <a:lstStyle/>
        <a:p>
          <a:r>
            <a:rPr lang="en-US" dirty="0"/>
            <a:t>Enumerate File System</a:t>
          </a:r>
        </a:p>
      </dgm:t>
    </dgm:pt>
    <dgm:pt modelId="{DA2E830A-38F4-4AA3-ACD1-CA3B01DE26D9}" type="sibTrans" cxnId="{3F28E42C-CDBF-4D95-9218-D1896DC8993A}">
      <dgm:prSet/>
      <dgm:spPr/>
      <dgm:t>
        <a:bodyPr/>
        <a:lstStyle/>
        <a:p>
          <a:endParaRPr lang="en-US"/>
        </a:p>
      </dgm:t>
    </dgm:pt>
    <dgm:pt modelId="{958583F3-53EC-44EC-A814-AB6E1B3355EF}" type="parTrans" cxnId="{3F28E42C-CDBF-4D95-9218-D1896DC8993A}">
      <dgm:prSet/>
      <dgm:spPr/>
      <dgm:t>
        <a:bodyPr/>
        <a:lstStyle/>
        <a:p>
          <a:endParaRPr lang="en-US"/>
        </a:p>
      </dgm:t>
    </dgm:pt>
    <dgm:pt modelId="{2D392F47-0910-4737-BB35-316C60B14D42}" type="pres">
      <dgm:prSet presAssocID="{73321688-5A89-4AA6-8EDF-B819A758BA74}" presName="diagram" presStyleCnt="0">
        <dgm:presLayoutVars>
          <dgm:dir/>
          <dgm:resizeHandles val="exact"/>
        </dgm:presLayoutVars>
      </dgm:prSet>
      <dgm:spPr/>
    </dgm:pt>
    <dgm:pt modelId="{C0168A54-6CAD-4692-884C-D11D0246C601}" type="pres">
      <dgm:prSet presAssocID="{F1D71183-420A-4189-B3E0-19B9B23A7019}" presName="node" presStyleLbl="node1" presStyleIdx="0" presStyleCnt="4">
        <dgm:presLayoutVars>
          <dgm:bulletEnabled val="1"/>
        </dgm:presLayoutVars>
      </dgm:prSet>
      <dgm:spPr/>
    </dgm:pt>
    <dgm:pt modelId="{05870120-0FE6-4DA8-B3ED-A0515AE5696F}" type="pres">
      <dgm:prSet presAssocID="{DA2E830A-38F4-4AA3-ACD1-CA3B01DE26D9}" presName="sibTrans" presStyleCnt="0"/>
      <dgm:spPr/>
    </dgm:pt>
    <dgm:pt modelId="{2ED4FB54-996D-41D6-B705-B3E117749C86}" type="pres">
      <dgm:prSet presAssocID="{1CA3C36A-01DE-47B6-9868-C5F0AB8A7BBB}" presName="node" presStyleLbl="node1" presStyleIdx="1" presStyleCnt="4">
        <dgm:presLayoutVars>
          <dgm:bulletEnabled val="1"/>
        </dgm:presLayoutVars>
      </dgm:prSet>
      <dgm:spPr/>
    </dgm:pt>
    <dgm:pt modelId="{E951B1BF-3979-41E0-8B96-10E93DFA0D17}" type="pres">
      <dgm:prSet presAssocID="{7E344917-1405-4B99-8109-039BDA3B4BC4}" presName="sibTrans" presStyleCnt="0"/>
      <dgm:spPr/>
    </dgm:pt>
    <dgm:pt modelId="{277293C9-5379-46B4-A8E4-A7FCBB94B5D2}" type="pres">
      <dgm:prSet presAssocID="{326FDF0F-E615-45F8-BCE9-B925775230FF}" presName="node" presStyleLbl="node1" presStyleIdx="2" presStyleCnt="4">
        <dgm:presLayoutVars>
          <dgm:bulletEnabled val="1"/>
        </dgm:presLayoutVars>
      </dgm:prSet>
      <dgm:spPr/>
    </dgm:pt>
    <dgm:pt modelId="{5BF35C8A-EF0C-4655-BE56-B976458C8235}" type="pres">
      <dgm:prSet presAssocID="{C0C5F363-D5E3-4B91-AD71-B92BAA103A9F}" presName="sibTrans" presStyleCnt="0"/>
      <dgm:spPr/>
    </dgm:pt>
    <dgm:pt modelId="{7B83A847-B137-42DB-A927-7DC49C33F059}" type="pres">
      <dgm:prSet presAssocID="{4C4616AC-8D2A-4813-9275-824A52AE273A}" presName="node" presStyleLbl="node1" presStyleIdx="3" presStyleCnt="4">
        <dgm:presLayoutVars>
          <dgm:bulletEnabled val="1"/>
        </dgm:presLayoutVars>
      </dgm:prSet>
      <dgm:spPr/>
    </dgm:pt>
  </dgm:ptLst>
  <dgm:cxnLst>
    <dgm:cxn modelId="{55C532A4-50FB-463B-B8F1-D3C97E134310}" type="presOf" srcId="{73321688-5A89-4AA6-8EDF-B819A758BA74}" destId="{2D392F47-0910-4737-BB35-316C60B14D42}" srcOrd="0" destOrd="0" presId="urn:microsoft.com/office/officeart/2005/8/layout/default"/>
    <dgm:cxn modelId="{59FE53F9-C893-42C9-8507-467CBE3C2C63}" srcId="{73321688-5A89-4AA6-8EDF-B819A758BA74}" destId="{4C4616AC-8D2A-4813-9275-824A52AE273A}" srcOrd="3" destOrd="0" parTransId="{873D56A2-7790-443C-AD82-0CFDADE99064}" sibTransId="{C13615EE-FECA-4BFA-AAD6-5930F1EAECF0}"/>
    <dgm:cxn modelId="{CE886160-A149-4CBA-B374-9658AB19AF29}" type="presOf" srcId="{F1D71183-420A-4189-B3E0-19B9B23A7019}" destId="{C0168A54-6CAD-4692-884C-D11D0246C601}" srcOrd="0" destOrd="0" presId="urn:microsoft.com/office/officeart/2005/8/layout/default"/>
    <dgm:cxn modelId="{9D44A7A2-F15B-4982-8E03-3006C038BC03}" srcId="{73321688-5A89-4AA6-8EDF-B819A758BA74}" destId="{1CA3C36A-01DE-47B6-9868-C5F0AB8A7BBB}" srcOrd="1" destOrd="0" parTransId="{F998BB94-186E-4827-A19F-C9DD71CC2CBC}" sibTransId="{7E344917-1405-4B99-8109-039BDA3B4BC4}"/>
    <dgm:cxn modelId="{13484840-1B99-45AD-B06D-4260D6330AE7}" srcId="{73321688-5A89-4AA6-8EDF-B819A758BA74}" destId="{326FDF0F-E615-45F8-BCE9-B925775230FF}" srcOrd="2" destOrd="0" parTransId="{7942B473-B342-4865-86E9-88F5B9140BA0}" sibTransId="{C0C5F363-D5E3-4B91-AD71-B92BAA103A9F}"/>
    <dgm:cxn modelId="{3F28E42C-CDBF-4D95-9218-D1896DC8993A}" srcId="{73321688-5A89-4AA6-8EDF-B819A758BA74}" destId="{F1D71183-420A-4189-B3E0-19B9B23A7019}" srcOrd="0" destOrd="0" parTransId="{958583F3-53EC-44EC-A814-AB6E1B3355EF}" sibTransId="{DA2E830A-38F4-4AA3-ACD1-CA3B01DE26D9}"/>
    <dgm:cxn modelId="{4F39B797-789D-4817-AD3A-F2637371229A}" type="presOf" srcId="{1CA3C36A-01DE-47B6-9868-C5F0AB8A7BBB}" destId="{2ED4FB54-996D-41D6-B705-B3E117749C86}" srcOrd="0" destOrd="0" presId="urn:microsoft.com/office/officeart/2005/8/layout/default"/>
    <dgm:cxn modelId="{B2EDF029-03B4-471F-922B-E56F9A076867}" type="presOf" srcId="{4C4616AC-8D2A-4813-9275-824A52AE273A}" destId="{7B83A847-B137-42DB-A927-7DC49C33F059}" srcOrd="0" destOrd="0" presId="urn:microsoft.com/office/officeart/2005/8/layout/default"/>
    <dgm:cxn modelId="{68F16E79-F2EB-4FE9-B33B-CBC6EFFFCF29}" type="presOf" srcId="{326FDF0F-E615-45F8-BCE9-B925775230FF}" destId="{277293C9-5379-46B4-A8E4-A7FCBB94B5D2}" srcOrd="0" destOrd="0" presId="urn:microsoft.com/office/officeart/2005/8/layout/default"/>
    <dgm:cxn modelId="{76DC762B-B9A7-43BB-B70B-B74364387B8C}" type="presParOf" srcId="{2D392F47-0910-4737-BB35-316C60B14D42}" destId="{C0168A54-6CAD-4692-884C-D11D0246C601}" srcOrd="0" destOrd="0" presId="urn:microsoft.com/office/officeart/2005/8/layout/default"/>
    <dgm:cxn modelId="{0CCDB58B-7587-40A6-963D-0BBA9B554F78}" type="presParOf" srcId="{2D392F47-0910-4737-BB35-316C60B14D42}" destId="{05870120-0FE6-4DA8-B3ED-A0515AE5696F}" srcOrd="1" destOrd="0" presId="urn:microsoft.com/office/officeart/2005/8/layout/default"/>
    <dgm:cxn modelId="{1D472EA0-7965-4400-BB1E-09EE8F1DE28C}" type="presParOf" srcId="{2D392F47-0910-4737-BB35-316C60B14D42}" destId="{2ED4FB54-996D-41D6-B705-B3E117749C86}" srcOrd="2" destOrd="0" presId="urn:microsoft.com/office/officeart/2005/8/layout/default"/>
    <dgm:cxn modelId="{466A4F2A-31A0-4197-A017-AB0E095ED2BE}" type="presParOf" srcId="{2D392F47-0910-4737-BB35-316C60B14D42}" destId="{E951B1BF-3979-41E0-8B96-10E93DFA0D17}" srcOrd="3" destOrd="0" presId="urn:microsoft.com/office/officeart/2005/8/layout/default"/>
    <dgm:cxn modelId="{3938ED88-1C37-4B0D-9300-75D65337173B}" type="presParOf" srcId="{2D392F47-0910-4737-BB35-316C60B14D42}" destId="{277293C9-5379-46B4-A8E4-A7FCBB94B5D2}" srcOrd="4" destOrd="0" presId="urn:microsoft.com/office/officeart/2005/8/layout/default"/>
    <dgm:cxn modelId="{D226B2FC-06BA-46FC-BE10-AFA2F2E9BCA7}" type="presParOf" srcId="{2D392F47-0910-4737-BB35-316C60B14D42}" destId="{5BF35C8A-EF0C-4655-BE56-B976458C8235}" srcOrd="5" destOrd="0" presId="urn:microsoft.com/office/officeart/2005/8/layout/default"/>
    <dgm:cxn modelId="{E8AF2534-68DC-4942-83BA-A0BC2FE9F75C}" type="presParOf" srcId="{2D392F47-0910-4737-BB35-316C60B14D42}" destId="{7B83A847-B137-42DB-A927-7DC49C33F05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21688-5A89-4AA6-8EDF-B819A758BA7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C4616AC-8D2A-4813-9275-824A52AE273A}">
      <dgm:prSet phldrT="[Text]"/>
      <dgm:spPr/>
      <dgm:t>
        <a:bodyPr/>
        <a:lstStyle/>
        <a:p>
          <a:r>
            <a:rPr lang="en-US" dirty="0"/>
            <a:t>Report Duplicates</a:t>
          </a:r>
        </a:p>
      </dgm:t>
    </dgm:pt>
    <dgm:pt modelId="{C13615EE-FECA-4BFA-AAD6-5930F1EAECF0}" type="sibTrans" cxnId="{59FE53F9-C893-42C9-8507-467CBE3C2C63}">
      <dgm:prSet/>
      <dgm:spPr/>
      <dgm:t>
        <a:bodyPr/>
        <a:lstStyle/>
        <a:p>
          <a:endParaRPr lang="en-US"/>
        </a:p>
      </dgm:t>
    </dgm:pt>
    <dgm:pt modelId="{873D56A2-7790-443C-AD82-0CFDADE99064}" type="parTrans" cxnId="{59FE53F9-C893-42C9-8507-467CBE3C2C63}">
      <dgm:prSet/>
      <dgm:spPr/>
      <dgm:t>
        <a:bodyPr/>
        <a:lstStyle/>
        <a:p>
          <a:endParaRPr lang="en-US"/>
        </a:p>
      </dgm:t>
    </dgm:pt>
    <dgm:pt modelId="{326FDF0F-E615-45F8-BCE9-B925775230FF}">
      <dgm:prSet phldrT="[Text]"/>
      <dgm:spPr>
        <a:solidFill>
          <a:schemeClr val="accent2"/>
        </a:solidFill>
      </dgm:spPr>
      <dgm:t>
        <a:bodyPr/>
        <a:lstStyle/>
        <a:p>
          <a:r>
            <a:rPr lang="en-US" dirty="0"/>
            <a:t>Identify Duplicates</a:t>
          </a:r>
        </a:p>
      </dgm:t>
    </dgm:pt>
    <dgm:pt modelId="{C0C5F363-D5E3-4B91-AD71-B92BAA103A9F}" type="sibTrans" cxnId="{13484840-1B99-45AD-B06D-4260D6330AE7}">
      <dgm:prSet/>
      <dgm:spPr/>
      <dgm:t>
        <a:bodyPr/>
        <a:lstStyle/>
        <a:p>
          <a:endParaRPr lang="en-US"/>
        </a:p>
      </dgm:t>
    </dgm:pt>
    <dgm:pt modelId="{7942B473-B342-4865-86E9-88F5B9140BA0}" type="parTrans" cxnId="{13484840-1B99-45AD-B06D-4260D6330AE7}">
      <dgm:prSet/>
      <dgm:spPr/>
      <dgm:t>
        <a:bodyPr/>
        <a:lstStyle/>
        <a:p>
          <a:endParaRPr lang="en-US"/>
        </a:p>
      </dgm:t>
    </dgm:pt>
    <dgm:pt modelId="{1CA3C36A-01DE-47B6-9868-C5F0AB8A7BBB}">
      <dgm:prSet phldrT="[Text]"/>
      <dgm:spPr>
        <a:solidFill>
          <a:schemeClr val="accent1"/>
        </a:solidFill>
      </dgm:spPr>
      <dgm:t>
        <a:bodyPr/>
        <a:lstStyle/>
        <a:p>
          <a:r>
            <a:rPr lang="en-US" dirty="0"/>
            <a:t>Hash Files</a:t>
          </a:r>
        </a:p>
      </dgm:t>
    </dgm:pt>
    <dgm:pt modelId="{7E344917-1405-4B99-8109-039BDA3B4BC4}" type="sibTrans" cxnId="{9D44A7A2-F15B-4982-8E03-3006C038BC03}">
      <dgm:prSet/>
      <dgm:spPr/>
      <dgm:t>
        <a:bodyPr/>
        <a:lstStyle/>
        <a:p>
          <a:endParaRPr lang="en-US"/>
        </a:p>
      </dgm:t>
    </dgm:pt>
    <dgm:pt modelId="{F998BB94-186E-4827-A19F-C9DD71CC2CBC}" type="parTrans" cxnId="{9D44A7A2-F15B-4982-8E03-3006C038BC03}">
      <dgm:prSet/>
      <dgm:spPr/>
      <dgm:t>
        <a:bodyPr/>
        <a:lstStyle/>
        <a:p>
          <a:endParaRPr lang="en-US"/>
        </a:p>
      </dgm:t>
    </dgm:pt>
    <dgm:pt modelId="{F1D71183-420A-4189-B3E0-19B9B23A7019}">
      <dgm:prSet phldrT="[Text]"/>
      <dgm:spPr>
        <a:solidFill>
          <a:schemeClr val="accent1"/>
        </a:solidFill>
      </dgm:spPr>
      <dgm:t>
        <a:bodyPr/>
        <a:lstStyle/>
        <a:p>
          <a:r>
            <a:rPr lang="en-US" dirty="0"/>
            <a:t>Enumerate File System</a:t>
          </a:r>
        </a:p>
      </dgm:t>
    </dgm:pt>
    <dgm:pt modelId="{DA2E830A-38F4-4AA3-ACD1-CA3B01DE26D9}" type="sibTrans" cxnId="{3F28E42C-CDBF-4D95-9218-D1896DC8993A}">
      <dgm:prSet/>
      <dgm:spPr/>
      <dgm:t>
        <a:bodyPr/>
        <a:lstStyle/>
        <a:p>
          <a:endParaRPr lang="en-US"/>
        </a:p>
      </dgm:t>
    </dgm:pt>
    <dgm:pt modelId="{958583F3-53EC-44EC-A814-AB6E1B3355EF}" type="parTrans" cxnId="{3F28E42C-CDBF-4D95-9218-D1896DC8993A}">
      <dgm:prSet/>
      <dgm:spPr/>
      <dgm:t>
        <a:bodyPr/>
        <a:lstStyle/>
        <a:p>
          <a:endParaRPr lang="en-US"/>
        </a:p>
      </dgm:t>
    </dgm:pt>
    <dgm:pt modelId="{2D392F47-0910-4737-BB35-316C60B14D42}" type="pres">
      <dgm:prSet presAssocID="{73321688-5A89-4AA6-8EDF-B819A758BA74}" presName="diagram" presStyleCnt="0">
        <dgm:presLayoutVars>
          <dgm:dir/>
          <dgm:resizeHandles val="exact"/>
        </dgm:presLayoutVars>
      </dgm:prSet>
      <dgm:spPr/>
    </dgm:pt>
    <dgm:pt modelId="{C0168A54-6CAD-4692-884C-D11D0246C601}" type="pres">
      <dgm:prSet presAssocID="{F1D71183-420A-4189-B3E0-19B9B23A7019}" presName="node" presStyleLbl="node1" presStyleIdx="0" presStyleCnt="4">
        <dgm:presLayoutVars>
          <dgm:bulletEnabled val="1"/>
        </dgm:presLayoutVars>
      </dgm:prSet>
      <dgm:spPr/>
    </dgm:pt>
    <dgm:pt modelId="{05870120-0FE6-4DA8-B3ED-A0515AE5696F}" type="pres">
      <dgm:prSet presAssocID="{DA2E830A-38F4-4AA3-ACD1-CA3B01DE26D9}" presName="sibTrans" presStyleCnt="0"/>
      <dgm:spPr/>
    </dgm:pt>
    <dgm:pt modelId="{2ED4FB54-996D-41D6-B705-B3E117749C86}" type="pres">
      <dgm:prSet presAssocID="{1CA3C36A-01DE-47B6-9868-C5F0AB8A7BBB}" presName="node" presStyleLbl="node1" presStyleIdx="1" presStyleCnt="4">
        <dgm:presLayoutVars>
          <dgm:bulletEnabled val="1"/>
        </dgm:presLayoutVars>
      </dgm:prSet>
      <dgm:spPr/>
    </dgm:pt>
    <dgm:pt modelId="{E951B1BF-3979-41E0-8B96-10E93DFA0D17}" type="pres">
      <dgm:prSet presAssocID="{7E344917-1405-4B99-8109-039BDA3B4BC4}" presName="sibTrans" presStyleCnt="0"/>
      <dgm:spPr/>
    </dgm:pt>
    <dgm:pt modelId="{277293C9-5379-46B4-A8E4-A7FCBB94B5D2}" type="pres">
      <dgm:prSet presAssocID="{326FDF0F-E615-45F8-BCE9-B925775230FF}" presName="node" presStyleLbl="node1" presStyleIdx="2" presStyleCnt="4">
        <dgm:presLayoutVars>
          <dgm:bulletEnabled val="1"/>
        </dgm:presLayoutVars>
      </dgm:prSet>
      <dgm:spPr/>
    </dgm:pt>
    <dgm:pt modelId="{5BF35C8A-EF0C-4655-BE56-B976458C8235}" type="pres">
      <dgm:prSet presAssocID="{C0C5F363-D5E3-4B91-AD71-B92BAA103A9F}" presName="sibTrans" presStyleCnt="0"/>
      <dgm:spPr/>
    </dgm:pt>
    <dgm:pt modelId="{7B83A847-B137-42DB-A927-7DC49C33F059}" type="pres">
      <dgm:prSet presAssocID="{4C4616AC-8D2A-4813-9275-824A52AE273A}" presName="node" presStyleLbl="node1" presStyleIdx="3" presStyleCnt="4">
        <dgm:presLayoutVars>
          <dgm:bulletEnabled val="1"/>
        </dgm:presLayoutVars>
      </dgm:prSet>
      <dgm:spPr/>
    </dgm:pt>
  </dgm:ptLst>
  <dgm:cxnLst>
    <dgm:cxn modelId="{3F28E42C-CDBF-4D95-9218-D1896DC8993A}" srcId="{73321688-5A89-4AA6-8EDF-B819A758BA74}" destId="{F1D71183-420A-4189-B3E0-19B9B23A7019}" srcOrd="0" destOrd="0" parTransId="{958583F3-53EC-44EC-A814-AB6E1B3355EF}" sibTransId="{DA2E830A-38F4-4AA3-ACD1-CA3B01DE26D9}"/>
    <dgm:cxn modelId="{7195D548-A8A7-4127-A8D9-394F7C46EEDD}" type="presOf" srcId="{1CA3C36A-01DE-47B6-9868-C5F0AB8A7BBB}" destId="{2ED4FB54-996D-41D6-B705-B3E117749C86}" srcOrd="0" destOrd="0" presId="urn:microsoft.com/office/officeart/2005/8/layout/default"/>
    <dgm:cxn modelId="{F0BCE24A-DB9C-4E32-AEE8-BDC5ED27F7E2}" type="presOf" srcId="{326FDF0F-E615-45F8-BCE9-B925775230FF}" destId="{277293C9-5379-46B4-A8E4-A7FCBB94B5D2}" srcOrd="0" destOrd="0" presId="urn:microsoft.com/office/officeart/2005/8/layout/default"/>
    <dgm:cxn modelId="{59FE53F9-C893-42C9-8507-467CBE3C2C63}" srcId="{73321688-5A89-4AA6-8EDF-B819A758BA74}" destId="{4C4616AC-8D2A-4813-9275-824A52AE273A}" srcOrd="3" destOrd="0" parTransId="{873D56A2-7790-443C-AD82-0CFDADE99064}" sibTransId="{C13615EE-FECA-4BFA-AAD6-5930F1EAECF0}"/>
    <dgm:cxn modelId="{0B95C7AB-2CA0-467B-BC65-241EEFB64F32}" type="presOf" srcId="{F1D71183-420A-4189-B3E0-19B9B23A7019}" destId="{C0168A54-6CAD-4692-884C-D11D0246C601}" srcOrd="0" destOrd="0" presId="urn:microsoft.com/office/officeart/2005/8/layout/default"/>
    <dgm:cxn modelId="{B2E40027-0307-463D-9FB3-E4BB859A79A4}" type="presOf" srcId="{4C4616AC-8D2A-4813-9275-824A52AE273A}" destId="{7B83A847-B137-42DB-A927-7DC49C33F059}" srcOrd="0" destOrd="0" presId="urn:microsoft.com/office/officeart/2005/8/layout/default"/>
    <dgm:cxn modelId="{7EA82AD0-CFE5-4061-9D59-9C313E31531B}" type="presOf" srcId="{73321688-5A89-4AA6-8EDF-B819A758BA74}" destId="{2D392F47-0910-4737-BB35-316C60B14D42}" srcOrd="0" destOrd="0" presId="urn:microsoft.com/office/officeart/2005/8/layout/default"/>
    <dgm:cxn modelId="{9D44A7A2-F15B-4982-8E03-3006C038BC03}" srcId="{73321688-5A89-4AA6-8EDF-B819A758BA74}" destId="{1CA3C36A-01DE-47B6-9868-C5F0AB8A7BBB}" srcOrd="1" destOrd="0" parTransId="{F998BB94-186E-4827-A19F-C9DD71CC2CBC}" sibTransId="{7E344917-1405-4B99-8109-039BDA3B4BC4}"/>
    <dgm:cxn modelId="{13484840-1B99-45AD-B06D-4260D6330AE7}" srcId="{73321688-5A89-4AA6-8EDF-B819A758BA74}" destId="{326FDF0F-E615-45F8-BCE9-B925775230FF}" srcOrd="2" destOrd="0" parTransId="{7942B473-B342-4865-86E9-88F5B9140BA0}" sibTransId="{C0C5F363-D5E3-4B91-AD71-B92BAA103A9F}"/>
    <dgm:cxn modelId="{E7D67644-1DC5-4AAD-8F29-DB3D046326C9}" type="presParOf" srcId="{2D392F47-0910-4737-BB35-316C60B14D42}" destId="{C0168A54-6CAD-4692-884C-D11D0246C601}" srcOrd="0" destOrd="0" presId="urn:microsoft.com/office/officeart/2005/8/layout/default"/>
    <dgm:cxn modelId="{F4A07DF3-62B4-46E7-A91B-AF39A64CB06A}" type="presParOf" srcId="{2D392F47-0910-4737-BB35-316C60B14D42}" destId="{05870120-0FE6-4DA8-B3ED-A0515AE5696F}" srcOrd="1" destOrd="0" presId="urn:microsoft.com/office/officeart/2005/8/layout/default"/>
    <dgm:cxn modelId="{EA35161C-F90F-4261-8F9E-ABAA52E15D25}" type="presParOf" srcId="{2D392F47-0910-4737-BB35-316C60B14D42}" destId="{2ED4FB54-996D-41D6-B705-B3E117749C86}" srcOrd="2" destOrd="0" presId="urn:microsoft.com/office/officeart/2005/8/layout/default"/>
    <dgm:cxn modelId="{1D84B0CE-6111-465A-B906-5354B7A4B7E5}" type="presParOf" srcId="{2D392F47-0910-4737-BB35-316C60B14D42}" destId="{E951B1BF-3979-41E0-8B96-10E93DFA0D17}" srcOrd="3" destOrd="0" presId="urn:microsoft.com/office/officeart/2005/8/layout/default"/>
    <dgm:cxn modelId="{54273393-A808-4C1E-A611-0AE47D0E98B3}" type="presParOf" srcId="{2D392F47-0910-4737-BB35-316C60B14D42}" destId="{277293C9-5379-46B4-A8E4-A7FCBB94B5D2}" srcOrd="4" destOrd="0" presId="urn:microsoft.com/office/officeart/2005/8/layout/default"/>
    <dgm:cxn modelId="{66F8E71D-28AA-4A55-8206-35C3D9119D38}" type="presParOf" srcId="{2D392F47-0910-4737-BB35-316C60B14D42}" destId="{5BF35C8A-EF0C-4655-BE56-B976458C8235}" srcOrd="5" destOrd="0" presId="urn:microsoft.com/office/officeart/2005/8/layout/default"/>
    <dgm:cxn modelId="{54DEB729-8938-47B2-B8D8-A5D657C0AF13}" type="presParOf" srcId="{2D392F47-0910-4737-BB35-316C60B14D42}" destId="{7B83A847-B137-42DB-A927-7DC49C33F05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321688-5A89-4AA6-8EDF-B819A758BA7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C4616AC-8D2A-4813-9275-824A52AE273A}">
      <dgm:prSet phldrT="[Text]"/>
      <dgm:spPr>
        <a:solidFill>
          <a:schemeClr val="accent2"/>
        </a:solidFill>
      </dgm:spPr>
      <dgm:t>
        <a:bodyPr/>
        <a:lstStyle/>
        <a:p>
          <a:r>
            <a:rPr lang="en-US" dirty="0"/>
            <a:t>Report Duplicates</a:t>
          </a:r>
        </a:p>
      </dgm:t>
    </dgm:pt>
    <dgm:pt modelId="{C13615EE-FECA-4BFA-AAD6-5930F1EAECF0}" type="sibTrans" cxnId="{59FE53F9-C893-42C9-8507-467CBE3C2C63}">
      <dgm:prSet/>
      <dgm:spPr/>
      <dgm:t>
        <a:bodyPr/>
        <a:lstStyle/>
        <a:p>
          <a:endParaRPr lang="en-US"/>
        </a:p>
      </dgm:t>
    </dgm:pt>
    <dgm:pt modelId="{873D56A2-7790-443C-AD82-0CFDADE99064}" type="parTrans" cxnId="{59FE53F9-C893-42C9-8507-467CBE3C2C63}">
      <dgm:prSet/>
      <dgm:spPr/>
      <dgm:t>
        <a:bodyPr/>
        <a:lstStyle/>
        <a:p>
          <a:endParaRPr lang="en-US"/>
        </a:p>
      </dgm:t>
    </dgm:pt>
    <dgm:pt modelId="{326FDF0F-E615-45F8-BCE9-B925775230FF}">
      <dgm:prSet phldrT="[Text]"/>
      <dgm:spPr>
        <a:solidFill>
          <a:schemeClr val="accent1"/>
        </a:solidFill>
      </dgm:spPr>
      <dgm:t>
        <a:bodyPr/>
        <a:lstStyle/>
        <a:p>
          <a:r>
            <a:rPr lang="en-US" dirty="0"/>
            <a:t>Identify Duplicates</a:t>
          </a:r>
        </a:p>
      </dgm:t>
    </dgm:pt>
    <dgm:pt modelId="{C0C5F363-D5E3-4B91-AD71-B92BAA103A9F}" type="sibTrans" cxnId="{13484840-1B99-45AD-B06D-4260D6330AE7}">
      <dgm:prSet/>
      <dgm:spPr/>
      <dgm:t>
        <a:bodyPr/>
        <a:lstStyle/>
        <a:p>
          <a:endParaRPr lang="en-US"/>
        </a:p>
      </dgm:t>
    </dgm:pt>
    <dgm:pt modelId="{7942B473-B342-4865-86E9-88F5B9140BA0}" type="parTrans" cxnId="{13484840-1B99-45AD-B06D-4260D6330AE7}">
      <dgm:prSet/>
      <dgm:spPr/>
      <dgm:t>
        <a:bodyPr/>
        <a:lstStyle/>
        <a:p>
          <a:endParaRPr lang="en-US"/>
        </a:p>
      </dgm:t>
    </dgm:pt>
    <dgm:pt modelId="{1CA3C36A-01DE-47B6-9868-C5F0AB8A7BBB}">
      <dgm:prSet phldrT="[Text]"/>
      <dgm:spPr>
        <a:solidFill>
          <a:schemeClr val="accent1"/>
        </a:solidFill>
      </dgm:spPr>
      <dgm:t>
        <a:bodyPr/>
        <a:lstStyle/>
        <a:p>
          <a:r>
            <a:rPr lang="en-US" dirty="0"/>
            <a:t>Hash Files</a:t>
          </a:r>
        </a:p>
      </dgm:t>
    </dgm:pt>
    <dgm:pt modelId="{7E344917-1405-4B99-8109-039BDA3B4BC4}" type="sibTrans" cxnId="{9D44A7A2-F15B-4982-8E03-3006C038BC03}">
      <dgm:prSet/>
      <dgm:spPr/>
      <dgm:t>
        <a:bodyPr/>
        <a:lstStyle/>
        <a:p>
          <a:endParaRPr lang="en-US"/>
        </a:p>
      </dgm:t>
    </dgm:pt>
    <dgm:pt modelId="{F998BB94-186E-4827-A19F-C9DD71CC2CBC}" type="parTrans" cxnId="{9D44A7A2-F15B-4982-8E03-3006C038BC03}">
      <dgm:prSet/>
      <dgm:spPr/>
      <dgm:t>
        <a:bodyPr/>
        <a:lstStyle/>
        <a:p>
          <a:endParaRPr lang="en-US"/>
        </a:p>
      </dgm:t>
    </dgm:pt>
    <dgm:pt modelId="{F1D71183-420A-4189-B3E0-19B9B23A7019}">
      <dgm:prSet phldrT="[Text]"/>
      <dgm:spPr>
        <a:solidFill>
          <a:schemeClr val="accent1"/>
        </a:solidFill>
      </dgm:spPr>
      <dgm:t>
        <a:bodyPr/>
        <a:lstStyle/>
        <a:p>
          <a:r>
            <a:rPr lang="en-US" dirty="0"/>
            <a:t>Enumerate File System</a:t>
          </a:r>
        </a:p>
      </dgm:t>
    </dgm:pt>
    <dgm:pt modelId="{DA2E830A-38F4-4AA3-ACD1-CA3B01DE26D9}" type="sibTrans" cxnId="{3F28E42C-CDBF-4D95-9218-D1896DC8993A}">
      <dgm:prSet/>
      <dgm:spPr/>
      <dgm:t>
        <a:bodyPr/>
        <a:lstStyle/>
        <a:p>
          <a:endParaRPr lang="en-US"/>
        </a:p>
      </dgm:t>
    </dgm:pt>
    <dgm:pt modelId="{958583F3-53EC-44EC-A814-AB6E1B3355EF}" type="parTrans" cxnId="{3F28E42C-CDBF-4D95-9218-D1896DC8993A}">
      <dgm:prSet/>
      <dgm:spPr/>
      <dgm:t>
        <a:bodyPr/>
        <a:lstStyle/>
        <a:p>
          <a:endParaRPr lang="en-US"/>
        </a:p>
      </dgm:t>
    </dgm:pt>
    <dgm:pt modelId="{2D392F47-0910-4737-BB35-316C60B14D42}" type="pres">
      <dgm:prSet presAssocID="{73321688-5A89-4AA6-8EDF-B819A758BA74}" presName="diagram" presStyleCnt="0">
        <dgm:presLayoutVars>
          <dgm:dir/>
          <dgm:resizeHandles val="exact"/>
        </dgm:presLayoutVars>
      </dgm:prSet>
      <dgm:spPr/>
    </dgm:pt>
    <dgm:pt modelId="{C0168A54-6CAD-4692-884C-D11D0246C601}" type="pres">
      <dgm:prSet presAssocID="{F1D71183-420A-4189-B3E0-19B9B23A7019}" presName="node" presStyleLbl="node1" presStyleIdx="0" presStyleCnt="4">
        <dgm:presLayoutVars>
          <dgm:bulletEnabled val="1"/>
        </dgm:presLayoutVars>
      </dgm:prSet>
      <dgm:spPr/>
    </dgm:pt>
    <dgm:pt modelId="{05870120-0FE6-4DA8-B3ED-A0515AE5696F}" type="pres">
      <dgm:prSet presAssocID="{DA2E830A-38F4-4AA3-ACD1-CA3B01DE26D9}" presName="sibTrans" presStyleCnt="0"/>
      <dgm:spPr/>
    </dgm:pt>
    <dgm:pt modelId="{2ED4FB54-996D-41D6-B705-B3E117749C86}" type="pres">
      <dgm:prSet presAssocID="{1CA3C36A-01DE-47B6-9868-C5F0AB8A7BBB}" presName="node" presStyleLbl="node1" presStyleIdx="1" presStyleCnt="4">
        <dgm:presLayoutVars>
          <dgm:bulletEnabled val="1"/>
        </dgm:presLayoutVars>
      </dgm:prSet>
      <dgm:spPr/>
    </dgm:pt>
    <dgm:pt modelId="{E951B1BF-3979-41E0-8B96-10E93DFA0D17}" type="pres">
      <dgm:prSet presAssocID="{7E344917-1405-4B99-8109-039BDA3B4BC4}" presName="sibTrans" presStyleCnt="0"/>
      <dgm:spPr/>
    </dgm:pt>
    <dgm:pt modelId="{277293C9-5379-46B4-A8E4-A7FCBB94B5D2}" type="pres">
      <dgm:prSet presAssocID="{326FDF0F-E615-45F8-BCE9-B925775230FF}" presName="node" presStyleLbl="node1" presStyleIdx="2" presStyleCnt="4">
        <dgm:presLayoutVars>
          <dgm:bulletEnabled val="1"/>
        </dgm:presLayoutVars>
      </dgm:prSet>
      <dgm:spPr/>
    </dgm:pt>
    <dgm:pt modelId="{5BF35C8A-EF0C-4655-BE56-B976458C8235}" type="pres">
      <dgm:prSet presAssocID="{C0C5F363-D5E3-4B91-AD71-B92BAA103A9F}" presName="sibTrans" presStyleCnt="0"/>
      <dgm:spPr/>
    </dgm:pt>
    <dgm:pt modelId="{7B83A847-B137-42DB-A927-7DC49C33F059}" type="pres">
      <dgm:prSet presAssocID="{4C4616AC-8D2A-4813-9275-824A52AE273A}" presName="node" presStyleLbl="node1" presStyleIdx="3" presStyleCnt="4">
        <dgm:presLayoutVars>
          <dgm:bulletEnabled val="1"/>
        </dgm:presLayoutVars>
      </dgm:prSet>
      <dgm:spPr/>
    </dgm:pt>
  </dgm:ptLst>
  <dgm:cxnLst>
    <dgm:cxn modelId="{59FE53F9-C893-42C9-8507-467CBE3C2C63}" srcId="{73321688-5A89-4AA6-8EDF-B819A758BA74}" destId="{4C4616AC-8D2A-4813-9275-824A52AE273A}" srcOrd="3" destOrd="0" parTransId="{873D56A2-7790-443C-AD82-0CFDADE99064}" sibTransId="{C13615EE-FECA-4BFA-AAD6-5930F1EAECF0}"/>
    <dgm:cxn modelId="{E5530E6E-09E7-4339-B7FC-E16C9FB57DA4}" type="presOf" srcId="{326FDF0F-E615-45F8-BCE9-B925775230FF}" destId="{277293C9-5379-46B4-A8E4-A7FCBB94B5D2}" srcOrd="0" destOrd="0" presId="urn:microsoft.com/office/officeart/2005/8/layout/default"/>
    <dgm:cxn modelId="{9D44A7A2-F15B-4982-8E03-3006C038BC03}" srcId="{73321688-5A89-4AA6-8EDF-B819A758BA74}" destId="{1CA3C36A-01DE-47B6-9868-C5F0AB8A7BBB}" srcOrd="1" destOrd="0" parTransId="{F998BB94-186E-4827-A19F-C9DD71CC2CBC}" sibTransId="{7E344917-1405-4B99-8109-039BDA3B4BC4}"/>
    <dgm:cxn modelId="{0C0CE454-3FA9-4D61-B91C-97BB268EB389}" type="presOf" srcId="{1CA3C36A-01DE-47B6-9868-C5F0AB8A7BBB}" destId="{2ED4FB54-996D-41D6-B705-B3E117749C86}" srcOrd="0" destOrd="0" presId="urn:microsoft.com/office/officeart/2005/8/layout/default"/>
    <dgm:cxn modelId="{13484840-1B99-45AD-B06D-4260D6330AE7}" srcId="{73321688-5A89-4AA6-8EDF-B819A758BA74}" destId="{326FDF0F-E615-45F8-BCE9-B925775230FF}" srcOrd="2" destOrd="0" parTransId="{7942B473-B342-4865-86E9-88F5B9140BA0}" sibTransId="{C0C5F363-D5E3-4B91-AD71-B92BAA103A9F}"/>
    <dgm:cxn modelId="{62E81452-2F1A-4018-800B-5408E20D136E}" type="presOf" srcId="{73321688-5A89-4AA6-8EDF-B819A758BA74}" destId="{2D392F47-0910-4737-BB35-316C60B14D42}" srcOrd="0" destOrd="0" presId="urn:microsoft.com/office/officeart/2005/8/layout/default"/>
    <dgm:cxn modelId="{3F28E42C-CDBF-4D95-9218-D1896DC8993A}" srcId="{73321688-5A89-4AA6-8EDF-B819A758BA74}" destId="{F1D71183-420A-4189-B3E0-19B9B23A7019}" srcOrd="0" destOrd="0" parTransId="{958583F3-53EC-44EC-A814-AB6E1B3355EF}" sibTransId="{DA2E830A-38F4-4AA3-ACD1-CA3B01DE26D9}"/>
    <dgm:cxn modelId="{9040F5C8-2DE8-4E99-8291-EDB3F5A31428}" type="presOf" srcId="{F1D71183-420A-4189-B3E0-19B9B23A7019}" destId="{C0168A54-6CAD-4692-884C-D11D0246C601}" srcOrd="0" destOrd="0" presId="urn:microsoft.com/office/officeart/2005/8/layout/default"/>
    <dgm:cxn modelId="{93CB76F6-1E4D-4883-913A-426226C26A3D}" type="presOf" srcId="{4C4616AC-8D2A-4813-9275-824A52AE273A}" destId="{7B83A847-B137-42DB-A927-7DC49C33F059}" srcOrd="0" destOrd="0" presId="urn:microsoft.com/office/officeart/2005/8/layout/default"/>
    <dgm:cxn modelId="{A056C9AD-5B9F-4325-8522-7F863A53C790}" type="presParOf" srcId="{2D392F47-0910-4737-BB35-316C60B14D42}" destId="{C0168A54-6CAD-4692-884C-D11D0246C601}" srcOrd="0" destOrd="0" presId="urn:microsoft.com/office/officeart/2005/8/layout/default"/>
    <dgm:cxn modelId="{5E1F980F-45C1-45BD-802E-269DEC92CE55}" type="presParOf" srcId="{2D392F47-0910-4737-BB35-316C60B14D42}" destId="{05870120-0FE6-4DA8-B3ED-A0515AE5696F}" srcOrd="1" destOrd="0" presId="urn:microsoft.com/office/officeart/2005/8/layout/default"/>
    <dgm:cxn modelId="{0755D520-893B-4998-AD1A-BABF05A4F3BD}" type="presParOf" srcId="{2D392F47-0910-4737-BB35-316C60B14D42}" destId="{2ED4FB54-996D-41D6-B705-B3E117749C86}" srcOrd="2" destOrd="0" presId="urn:microsoft.com/office/officeart/2005/8/layout/default"/>
    <dgm:cxn modelId="{E5844BC0-4B09-4DC6-8EFF-9D9FDC9544D9}" type="presParOf" srcId="{2D392F47-0910-4737-BB35-316C60B14D42}" destId="{E951B1BF-3979-41E0-8B96-10E93DFA0D17}" srcOrd="3" destOrd="0" presId="urn:microsoft.com/office/officeart/2005/8/layout/default"/>
    <dgm:cxn modelId="{F8D268A3-9ED6-4691-9588-A65A0A357156}" type="presParOf" srcId="{2D392F47-0910-4737-BB35-316C60B14D42}" destId="{277293C9-5379-46B4-A8E4-A7FCBB94B5D2}" srcOrd="4" destOrd="0" presId="urn:microsoft.com/office/officeart/2005/8/layout/default"/>
    <dgm:cxn modelId="{918A78DC-9484-489B-81A1-D4F88EC7C4AE}" type="presParOf" srcId="{2D392F47-0910-4737-BB35-316C60B14D42}" destId="{5BF35C8A-EF0C-4655-BE56-B976458C8235}" srcOrd="5" destOrd="0" presId="urn:microsoft.com/office/officeart/2005/8/layout/default"/>
    <dgm:cxn modelId="{67719F96-DB3B-4742-B004-38EE965485B0}" type="presParOf" srcId="{2D392F47-0910-4737-BB35-316C60B14D42}" destId="{7B83A847-B137-42DB-A927-7DC49C33F05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8A54-6CAD-4692-884C-D11D0246C601}">
      <dsp:nvSpPr>
        <dsp:cNvPr id="0" name=""/>
        <dsp:cNvSpPr/>
      </dsp:nvSpPr>
      <dsp:spPr>
        <a:xfrm>
          <a:off x="892" y="479524"/>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Enumerate File System</a:t>
          </a:r>
        </a:p>
      </dsp:txBody>
      <dsp:txXfrm>
        <a:off x="892" y="479524"/>
        <a:ext cx="3482578" cy="2089546"/>
      </dsp:txXfrm>
    </dsp:sp>
    <dsp:sp modelId="{2ED4FB54-996D-41D6-B705-B3E117749C86}">
      <dsp:nvSpPr>
        <dsp:cNvPr id="0" name=""/>
        <dsp:cNvSpPr/>
      </dsp:nvSpPr>
      <dsp:spPr>
        <a:xfrm>
          <a:off x="3831728" y="479524"/>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Hash Files</a:t>
          </a:r>
        </a:p>
      </dsp:txBody>
      <dsp:txXfrm>
        <a:off x="3831728" y="479524"/>
        <a:ext cx="3482578" cy="2089546"/>
      </dsp:txXfrm>
    </dsp:sp>
    <dsp:sp modelId="{277293C9-5379-46B4-A8E4-A7FCBB94B5D2}">
      <dsp:nvSpPr>
        <dsp:cNvPr id="0" name=""/>
        <dsp:cNvSpPr/>
      </dsp:nvSpPr>
      <dsp:spPr>
        <a:xfrm>
          <a:off x="892"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Identify Duplicates</a:t>
          </a:r>
        </a:p>
      </dsp:txBody>
      <dsp:txXfrm>
        <a:off x="892" y="2917328"/>
        <a:ext cx="3482578" cy="2089546"/>
      </dsp:txXfrm>
    </dsp:sp>
    <dsp:sp modelId="{7B83A847-B137-42DB-A927-7DC49C33F059}">
      <dsp:nvSpPr>
        <dsp:cNvPr id="0" name=""/>
        <dsp:cNvSpPr/>
      </dsp:nvSpPr>
      <dsp:spPr>
        <a:xfrm>
          <a:off x="3831728"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Report Duplicates</a:t>
          </a:r>
        </a:p>
      </dsp:txBody>
      <dsp:txXfrm>
        <a:off x="3831728" y="2917328"/>
        <a:ext cx="3482578" cy="208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8A54-6CAD-4692-884C-D11D0246C601}">
      <dsp:nvSpPr>
        <dsp:cNvPr id="0" name=""/>
        <dsp:cNvSpPr/>
      </dsp:nvSpPr>
      <dsp:spPr>
        <a:xfrm>
          <a:off x="892" y="479524"/>
          <a:ext cx="3482578" cy="208954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Enumerate File System</a:t>
          </a:r>
        </a:p>
      </dsp:txBody>
      <dsp:txXfrm>
        <a:off x="892" y="479524"/>
        <a:ext cx="3482578" cy="2089546"/>
      </dsp:txXfrm>
    </dsp:sp>
    <dsp:sp modelId="{2ED4FB54-996D-41D6-B705-B3E117749C86}">
      <dsp:nvSpPr>
        <dsp:cNvPr id="0" name=""/>
        <dsp:cNvSpPr/>
      </dsp:nvSpPr>
      <dsp:spPr>
        <a:xfrm>
          <a:off x="3831728" y="479524"/>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Hash Files</a:t>
          </a:r>
        </a:p>
      </dsp:txBody>
      <dsp:txXfrm>
        <a:off x="3831728" y="479524"/>
        <a:ext cx="3482578" cy="2089546"/>
      </dsp:txXfrm>
    </dsp:sp>
    <dsp:sp modelId="{277293C9-5379-46B4-A8E4-A7FCBB94B5D2}">
      <dsp:nvSpPr>
        <dsp:cNvPr id="0" name=""/>
        <dsp:cNvSpPr/>
      </dsp:nvSpPr>
      <dsp:spPr>
        <a:xfrm>
          <a:off x="892"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Identify Duplicates</a:t>
          </a:r>
        </a:p>
      </dsp:txBody>
      <dsp:txXfrm>
        <a:off x="892" y="2917328"/>
        <a:ext cx="3482578" cy="2089546"/>
      </dsp:txXfrm>
    </dsp:sp>
    <dsp:sp modelId="{7B83A847-B137-42DB-A927-7DC49C33F059}">
      <dsp:nvSpPr>
        <dsp:cNvPr id="0" name=""/>
        <dsp:cNvSpPr/>
      </dsp:nvSpPr>
      <dsp:spPr>
        <a:xfrm>
          <a:off x="3831728"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Report Duplicates</a:t>
          </a:r>
        </a:p>
      </dsp:txBody>
      <dsp:txXfrm>
        <a:off x="3831728" y="2917328"/>
        <a:ext cx="3482578" cy="2089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8A54-6CAD-4692-884C-D11D0246C601}">
      <dsp:nvSpPr>
        <dsp:cNvPr id="0" name=""/>
        <dsp:cNvSpPr/>
      </dsp:nvSpPr>
      <dsp:spPr>
        <a:xfrm>
          <a:off x="892" y="479524"/>
          <a:ext cx="3482578" cy="208954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Enumerate File System</a:t>
          </a:r>
        </a:p>
      </dsp:txBody>
      <dsp:txXfrm>
        <a:off x="892" y="479524"/>
        <a:ext cx="3482578" cy="2089546"/>
      </dsp:txXfrm>
    </dsp:sp>
    <dsp:sp modelId="{2ED4FB54-996D-41D6-B705-B3E117749C86}">
      <dsp:nvSpPr>
        <dsp:cNvPr id="0" name=""/>
        <dsp:cNvSpPr/>
      </dsp:nvSpPr>
      <dsp:spPr>
        <a:xfrm>
          <a:off x="3831728" y="479524"/>
          <a:ext cx="3482578" cy="208954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Hash Files</a:t>
          </a:r>
        </a:p>
      </dsp:txBody>
      <dsp:txXfrm>
        <a:off x="3831728" y="479524"/>
        <a:ext cx="3482578" cy="2089546"/>
      </dsp:txXfrm>
    </dsp:sp>
    <dsp:sp modelId="{277293C9-5379-46B4-A8E4-A7FCBB94B5D2}">
      <dsp:nvSpPr>
        <dsp:cNvPr id="0" name=""/>
        <dsp:cNvSpPr/>
      </dsp:nvSpPr>
      <dsp:spPr>
        <a:xfrm>
          <a:off x="892"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Identify Duplicates</a:t>
          </a:r>
        </a:p>
      </dsp:txBody>
      <dsp:txXfrm>
        <a:off x="892" y="2917328"/>
        <a:ext cx="3482578" cy="2089546"/>
      </dsp:txXfrm>
    </dsp:sp>
    <dsp:sp modelId="{7B83A847-B137-42DB-A927-7DC49C33F059}">
      <dsp:nvSpPr>
        <dsp:cNvPr id="0" name=""/>
        <dsp:cNvSpPr/>
      </dsp:nvSpPr>
      <dsp:spPr>
        <a:xfrm>
          <a:off x="3831728"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Report Duplicates</a:t>
          </a:r>
        </a:p>
      </dsp:txBody>
      <dsp:txXfrm>
        <a:off x="3831728" y="2917328"/>
        <a:ext cx="3482578" cy="2089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8A54-6CAD-4692-884C-D11D0246C601}">
      <dsp:nvSpPr>
        <dsp:cNvPr id="0" name=""/>
        <dsp:cNvSpPr/>
      </dsp:nvSpPr>
      <dsp:spPr>
        <a:xfrm>
          <a:off x="892" y="479524"/>
          <a:ext cx="3482578" cy="208954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Enumerate File System</a:t>
          </a:r>
        </a:p>
      </dsp:txBody>
      <dsp:txXfrm>
        <a:off x="892" y="479524"/>
        <a:ext cx="3482578" cy="2089546"/>
      </dsp:txXfrm>
    </dsp:sp>
    <dsp:sp modelId="{2ED4FB54-996D-41D6-B705-B3E117749C86}">
      <dsp:nvSpPr>
        <dsp:cNvPr id="0" name=""/>
        <dsp:cNvSpPr/>
      </dsp:nvSpPr>
      <dsp:spPr>
        <a:xfrm>
          <a:off x="3831728" y="479524"/>
          <a:ext cx="3482578" cy="208954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Hash Files</a:t>
          </a:r>
        </a:p>
      </dsp:txBody>
      <dsp:txXfrm>
        <a:off x="3831728" y="479524"/>
        <a:ext cx="3482578" cy="2089546"/>
      </dsp:txXfrm>
    </dsp:sp>
    <dsp:sp modelId="{277293C9-5379-46B4-A8E4-A7FCBB94B5D2}">
      <dsp:nvSpPr>
        <dsp:cNvPr id="0" name=""/>
        <dsp:cNvSpPr/>
      </dsp:nvSpPr>
      <dsp:spPr>
        <a:xfrm>
          <a:off x="892" y="2917328"/>
          <a:ext cx="3482578" cy="208954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Identify Duplicates</a:t>
          </a:r>
        </a:p>
      </dsp:txBody>
      <dsp:txXfrm>
        <a:off x="892" y="2917328"/>
        <a:ext cx="3482578" cy="2089546"/>
      </dsp:txXfrm>
    </dsp:sp>
    <dsp:sp modelId="{7B83A847-B137-42DB-A927-7DC49C33F059}">
      <dsp:nvSpPr>
        <dsp:cNvPr id="0" name=""/>
        <dsp:cNvSpPr/>
      </dsp:nvSpPr>
      <dsp:spPr>
        <a:xfrm>
          <a:off x="3831728" y="2917328"/>
          <a:ext cx="3482578" cy="208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Report Duplicates</a:t>
          </a:r>
        </a:p>
      </dsp:txBody>
      <dsp:txXfrm>
        <a:off x="3831728" y="2917328"/>
        <a:ext cx="3482578" cy="2089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8A54-6CAD-4692-884C-D11D0246C601}">
      <dsp:nvSpPr>
        <dsp:cNvPr id="0" name=""/>
        <dsp:cNvSpPr/>
      </dsp:nvSpPr>
      <dsp:spPr>
        <a:xfrm>
          <a:off x="892" y="479524"/>
          <a:ext cx="3482578" cy="208954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Enumerate File System</a:t>
          </a:r>
        </a:p>
      </dsp:txBody>
      <dsp:txXfrm>
        <a:off x="892" y="479524"/>
        <a:ext cx="3482578" cy="2089546"/>
      </dsp:txXfrm>
    </dsp:sp>
    <dsp:sp modelId="{2ED4FB54-996D-41D6-B705-B3E117749C86}">
      <dsp:nvSpPr>
        <dsp:cNvPr id="0" name=""/>
        <dsp:cNvSpPr/>
      </dsp:nvSpPr>
      <dsp:spPr>
        <a:xfrm>
          <a:off x="3831728" y="479524"/>
          <a:ext cx="3482578" cy="208954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Hash Files</a:t>
          </a:r>
        </a:p>
      </dsp:txBody>
      <dsp:txXfrm>
        <a:off x="3831728" y="479524"/>
        <a:ext cx="3482578" cy="2089546"/>
      </dsp:txXfrm>
    </dsp:sp>
    <dsp:sp modelId="{277293C9-5379-46B4-A8E4-A7FCBB94B5D2}">
      <dsp:nvSpPr>
        <dsp:cNvPr id="0" name=""/>
        <dsp:cNvSpPr/>
      </dsp:nvSpPr>
      <dsp:spPr>
        <a:xfrm>
          <a:off x="892" y="2917328"/>
          <a:ext cx="3482578" cy="208954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Identify Duplicates</a:t>
          </a:r>
        </a:p>
      </dsp:txBody>
      <dsp:txXfrm>
        <a:off x="892" y="2917328"/>
        <a:ext cx="3482578" cy="2089546"/>
      </dsp:txXfrm>
    </dsp:sp>
    <dsp:sp modelId="{7B83A847-B137-42DB-A927-7DC49C33F059}">
      <dsp:nvSpPr>
        <dsp:cNvPr id="0" name=""/>
        <dsp:cNvSpPr/>
      </dsp:nvSpPr>
      <dsp:spPr>
        <a:xfrm>
          <a:off x="3831728" y="2917328"/>
          <a:ext cx="3482578" cy="208954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Report Duplicates</a:t>
          </a:r>
        </a:p>
      </dsp:txBody>
      <dsp:txXfrm>
        <a:off x="3831728" y="2917328"/>
        <a:ext cx="3482578" cy="20895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4/10/2016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back</a:t>
            </a:r>
            <a:r>
              <a:rPr lang="en-US" sz="1200" kern="1200" baseline="0" dirty="0">
                <a:solidFill>
                  <a:schemeClr val="tx1"/>
                </a:solidFill>
                <a:effectLst/>
                <a:latin typeface="+mn-lt"/>
                <a:ea typeface="+mn-ea"/>
                <a:cs typeface="+mn-cs"/>
              </a:rPr>
              <a:t> to the Concurrent Programming Overview course.  In our final module we are going to be creating an application that demonstrates many of the concepts we’ve looked at in a more complete program.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dirent</a:t>
            </a:r>
            <a:r>
              <a:rPr lang="en-US" dirty="0"/>
              <a:t> is pretty straight-forward-</a:t>
            </a:r>
            <a:r>
              <a:rPr lang="en-US" baseline="0" dirty="0"/>
              <a:t> here’s an example that enumerates all of the top-level children in a directory.</a:t>
            </a:r>
          </a:p>
          <a:p>
            <a:r>
              <a:rPr lang="en-US" baseline="0" dirty="0"/>
              <a:t>** The first thing we do is define a pointer to a </a:t>
            </a:r>
            <a:r>
              <a:rPr lang="en-US" baseline="0" dirty="0" err="1"/>
              <a:t>dirent</a:t>
            </a:r>
            <a:r>
              <a:rPr lang="en-US" baseline="0" dirty="0"/>
              <a:t> entry – this is a simple structure that contains information about what the item is, for example a file or directory, and the name of the item.  Various platforms may have other members but these are the ones we care about.</a:t>
            </a:r>
          </a:p>
          <a:p>
            <a:r>
              <a:rPr lang="en-US" baseline="0" dirty="0"/>
              <a:t>** Next we open the directory using the </a:t>
            </a:r>
            <a:r>
              <a:rPr lang="en-US" baseline="0" dirty="0" err="1"/>
              <a:t>opendir</a:t>
            </a:r>
            <a:r>
              <a:rPr lang="en-US" baseline="0" dirty="0"/>
              <a:t> function.  This returns a pointer to a directory, or DIR, instance </a:t>
            </a:r>
          </a:p>
          <a:p>
            <a:r>
              <a:rPr lang="en-US" baseline="0" dirty="0"/>
              <a:t>** or a null pointer if the path is not a directory</a:t>
            </a:r>
          </a:p>
          <a:p>
            <a:r>
              <a:rPr lang="en-US" baseline="0" dirty="0"/>
              <a:t>** With our directory opened, we can now enumerate it’s first-level children by calling </a:t>
            </a:r>
            <a:r>
              <a:rPr lang="en-US" baseline="0" dirty="0" err="1"/>
              <a:t>readdir</a:t>
            </a:r>
            <a:r>
              <a:rPr lang="en-US" baseline="0" dirty="0"/>
              <a:t> until it returns a null pointer.</a:t>
            </a:r>
          </a:p>
          <a:p>
            <a:r>
              <a:rPr lang="en-US" baseline="0" dirty="0"/>
              <a:t>** Each time </a:t>
            </a:r>
            <a:r>
              <a:rPr lang="en-US" baseline="0" dirty="0" err="1"/>
              <a:t>readdir</a:t>
            </a:r>
            <a:r>
              <a:rPr lang="en-US" baseline="0" dirty="0"/>
              <a:t> returns a non-null entry, we can process the entry.  Process entry is a function we will write to display the directory contents.</a:t>
            </a:r>
          </a:p>
          <a:p>
            <a:r>
              <a:rPr lang="en-US" baseline="0" dirty="0"/>
              <a:t>** Finally we close the directory we opened so as not to leak resources.</a:t>
            </a:r>
          </a:p>
          <a:p>
            <a:endParaRPr lang="en-US" baseline="0" dirty="0"/>
          </a:p>
          <a:p>
            <a:r>
              <a:rPr lang="en-US" baseline="0" dirty="0"/>
              <a:t>The act of enumeration is pretty straight forward – let’s take a quick look at </a:t>
            </a:r>
            <a:r>
              <a:rPr lang="en-US" baseline="0" dirty="0" err="1"/>
              <a:t>process_entry</a:t>
            </a:r>
            <a:r>
              <a:rPr lang="en-US" baseline="0" dirty="0"/>
              <a:t> to see how we can use a directory entry.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417153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entry simply</a:t>
            </a:r>
            <a:r>
              <a:rPr lang="en-US" baseline="0" dirty="0"/>
              <a:t> takes the entry instance </a:t>
            </a:r>
          </a:p>
          <a:p>
            <a:r>
              <a:rPr lang="en-US" baseline="0" dirty="0"/>
              <a:t>** and performs a switch on the </a:t>
            </a:r>
            <a:r>
              <a:rPr lang="en-US" baseline="0" dirty="0" err="1"/>
              <a:t>d_type</a:t>
            </a:r>
            <a:r>
              <a:rPr lang="en-US" baseline="0" dirty="0"/>
              <a:t> member – this member tells us the type of the file.</a:t>
            </a:r>
          </a:p>
          <a:p>
            <a:r>
              <a:rPr lang="en-US" baseline="0" dirty="0"/>
              <a:t>** The DT_REG type means a regular file </a:t>
            </a:r>
          </a:p>
          <a:p>
            <a:r>
              <a:rPr lang="en-US" baseline="0" dirty="0"/>
              <a:t>** and DT_DIR means a directory.</a:t>
            </a:r>
          </a:p>
          <a:p>
            <a:endParaRPr lang="en-US" baseline="0" dirty="0"/>
          </a:p>
          <a:p>
            <a:r>
              <a:rPr lang="en-US" baseline="0" dirty="0"/>
              <a:t>These are the only two types we are interested in but other types exist.  For example, depending on your platform, you might encounter named pipes, sockets, symbolic links, a block device or some other, unknown, type.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8585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are we using </a:t>
            </a:r>
            <a:r>
              <a:rPr lang="en-US" dirty="0" err="1"/>
              <a:t>dirent</a:t>
            </a:r>
            <a:r>
              <a:rPr lang="en-US" baseline="0" dirty="0"/>
              <a:t> in our application?</a:t>
            </a:r>
          </a:p>
          <a:p>
            <a:endParaRPr lang="en-US" baseline="0" dirty="0"/>
          </a:p>
          <a:p>
            <a:r>
              <a:rPr lang="en-US" baseline="0" dirty="0"/>
              <a:t>We’re going to create a thread-safe class wrapper.  The class is named “</a:t>
            </a:r>
            <a:r>
              <a:rPr lang="en-US" baseline="0" dirty="0" err="1"/>
              <a:t>file_enumerator</a:t>
            </a:r>
            <a:r>
              <a:rPr lang="en-US" baseline="0" dirty="0"/>
              <a:t>” and has three public functions.</a:t>
            </a:r>
          </a:p>
          <a:p>
            <a:endParaRPr lang="en-US" baseline="0" dirty="0"/>
          </a:p>
          <a:p>
            <a:r>
              <a:rPr lang="en-US" baseline="0" dirty="0"/>
              <a:t>** The constructor accepts the path that will be recursively enumerated.</a:t>
            </a:r>
          </a:p>
          <a:p>
            <a:r>
              <a:rPr lang="en-US" baseline="0" dirty="0"/>
              <a:t>** The good member function returns a Boolean indicating if the enumeration is still valid – this is similar to the pattern that </a:t>
            </a:r>
            <a:r>
              <a:rPr lang="en-US" baseline="0" dirty="0" err="1"/>
              <a:t>iostreams</a:t>
            </a:r>
            <a:r>
              <a:rPr lang="en-US" baseline="0" dirty="0"/>
              <a:t> use to indicate that the stream is good for reading.</a:t>
            </a:r>
          </a:p>
          <a:p>
            <a:r>
              <a:rPr lang="en-US" baseline="0" dirty="0"/>
              <a:t>** The </a:t>
            </a:r>
            <a:r>
              <a:rPr lang="en-US" baseline="0" dirty="0" err="1"/>
              <a:t>next_file</a:t>
            </a:r>
            <a:r>
              <a:rPr lang="en-US" baseline="0" dirty="0"/>
              <a:t> member function returns a string for the next file.</a:t>
            </a:r>
          </a:p>
          <a:p>
            <a:endParaRPr lang="en-US" baseline="0" dirty="0"/>
          </a:p>
          <a:p>
            <a:r>
              <a:rPr lang="en-US" baseline="0" dirty="0"/>
              <a:t>Let’s see the actual code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869975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three</a:t>
            </a:r>
            <a:r>
              <a:rPr lang="en-US" baseline="0" dirty="0"/>
              <a:t> public member functions we’ve already seen, the file enumerator class has several members worth looking at.</a:t>
            </a:r>
          </a:p>
          <a:p>
            <a:endParaRPr lang="en-US" baseline="0" dirty="0"/>
          </a:p>
          <a:p>
            <a:r>
              <a:rPr lang="en-US" baseline="0" dirty="0"/>
              <a:t>First, there a pair of queues – files and directories.  The files queue contains files which have been enumerated but which have not been returned by the </a:t>
            </a:r>
            <a:r>
              <a:rPr lang="en-US" baseline="0" dirty="0" err="1"/>
              <a:t>next_file</a:t>
            </a:r>
            <a:r>
              <a:rPr lang="en-US" baseline="0" dirty="0"/>
              <a:t> member function.  The directories queue contains the list of directories which we have not yet enumerated.</a:t>
            </a:r>
          </a:p>
          <a:p>
            <a:endParaRPr lang="en-US" baseline="0" dirty="0"/>
          </a:p>
          <a:p>
            <a:r>
              <a:rPr lang="en-US" baseline="0" dirty="0"/>
              <a:t>Next we have a recursive </a:t>
            </a:r>
            <a:r>
              <a:rPr lang="en-US" baseline="0" dirty="0" err="1"/>
              <a:t>mutex</a:t>
            </a:r>
            <a:r>
              <a:rPr lang="en-US" baseline="0" dirty="0"/>
              <a:t> instance named </a:t>
            </a:r>
            <a:r>
              <a:rPr lang="en-US" baseline="0" dirty="0" err="1"/>
              <a:t>queue_lock</a:t>
            </a:r>
            <a:r>
              <a:rPr lang="en-US" baseline="0" dirty="0"/>
              <a:t> – this </a:t>
            </a:r>
            <a:r>
              <a:rPr lang="en-US" baseline="0" dirty="0" err="1"/>
              <a:t>mutex</a:t>
            </a:r>
            <a:r>
              <a:rPr lang="en-US" baseline="0" dirty="0"/>
              <a:t> is used to ensure that concurrent calls to the public member functions good and </a:t>
            </a:r>
            <a:r>
              <a:rPr lang="en-US" baseline="0" dirty="0" err="1"/>
              <a:t>next_file</a:t>
            </a:r>
            <a:r>
              <a:rPr lang="en-US" baseline="0" dirty="0"/>
              <a:t> are serialized.</a:t>
            </a:r>
          </a:p>
          <a:p>
            <a:endParaRPr lang="en-US" baseline="0" dirty="0"/>
          </a:p>
          <a:p>
            <a:r>
              <a:rPr lang="en-US" baseline="0" dirty="0"/>
              <a:t>And then we have some utility functions whose purpose will be evident as we go through the implementation code.</a:t>
            </a:r>
          </a:p>
          <a:p>
            <a:endParaRPr lang="en-US" baseline="0" dirty="0"/>
          </a:p>
          <a:p>
            <a:r>
              <a:rPr lang="en-US" baseline="0" dirty="0"/>
              <a:t>The implementation code begins in the constructor.  All we do here is stick the provided path into the directories queue.</a:t>
            </a:r>
          </a:p>
          <a:p>
            <a:endParaRPr lang="en-US" baseline="0" dirty="0"/>
          </a:p>
          <a:p>
            <a:r>
              <a:rPr lang="en-US" baseline="0" dirty="0"/>
              <a:t>Moving on to </a:t>
            </a:r>
            <a:r>
              <a:rPr lang="en-US" baseline="0" dirty="0" err="1"/>
              <a:t>next_file</a:t>
            </a:r>
            <a:r>
              <a:rPr lang="en-US" baseline="0" dirty="0"/>
              <a:t> we have a simple job –creating a </a:t>
            </a:r>
            <a:r>
              <a:rPr lang="en-US" baseline="0" dirty="0" err="1"/>
              <a:t>lock_guard</a:t>
            </a:r>
            <a:r>
              <a:rPr lang="en-US" baseline="0" dirty="0"/>
              <a:t> instance to serialize access to the files queue, check if the enumerator is in a good state and, if it is, pop and return the first entry in the files queue.  At this point you might be wondering, if the constructor push a path to the directories queue, how did the files queue get populated?</a:t>
            </a:r>
          </a:p>
          <a:p>
            <a:endParaRPr lang="en-US" baseline="0" dirty="0"/>
          </a:p>
          <a:p>
            <a:r>
              <a:rPr lang="en-US" baseline="0" dirty="0"/>
              <a:t>Let’s check out the good function and see.</a:t>
            </a:r>
          </a:p>
          <a:p>
            <a:endParaRPr lang="en-US" baseline="0" dirty="0"/>
          </a:p>
          <a:p>
            <a:r>
              <a:rPr lang="en-US" baseline="0" dirty="0"/>
              <a:t>The good function starts by creating a lock guard instance - again using the queue lock </a:t>
            </a:r>
            <a:r>
              <a:rPr lang="en-US" baseline="0" dirty="0" err="1"/>
              <a:t>mutex</a:t>
            </a:r>
            <a:r>
              <a:rPr lang="en-US" baseline="0" dirty="0"/>
              <a:t>.  Remember that good might be called from </a:t>
            </a:r>
            <a:r>
              <a:rPr lang="en-US" baseline="0" dirty="0" err="1"/>
              <a:t>next_file</a:t>
            </a:r>
            <a:r>
              <a:rPr lang="en-US" baseline="0" dirty="0"/>
              <a:t> or it might be called directly by the user.  In either case we need to ensure the lock is held – by using a recursive </a:t>
            </a:r>
            <a:r>
              <a:rPr lang="en-US" baseline="0" dirty="0" err="1"/>
              <a:t>mutex</a:t>
            </a:r>
            <a:r>
              <a:rPr lang="en-US" baseline="0" dirty="0"/>
              <a:t> we get the desired behavior in either case.</a:t>
            </a:r>
          </a:p>
          <a:p>
            <a:endParaRPr lang="en-US" baseline="0" dirty="0"/>
          </a:p>
          <a:p>
            <a:r>
              <a:rPr lang="en-US" baseline="0" dirty="0"/>
              <a:t>With the lock held, we now call </a:t>
            </a:r>
            <a:r>
              <a:rPr lang="en-US" baseline="0" dirty="0" err="1"/>
              <a:t>load_more</a:t>
            </a:r>
            <a:r>
              <a:rPr lang="en-US" baseline="0" dirty="0"/>
              <a:t> and then return a Boolean indicating if the files queue has at least one item.  So we haven’t seen how the files queue get’s populated – but we’re getting closer.</a:t>
            </a:r>
          </a:p>
          <a:p>
            <a:endParaRPr lang="en-US" baseline="0" dirty="0"/>
          </a:p>
          <a:p>
            <a:r>
              <a:rPr lang="en-US" baseline="0" dirty="0" err="1"/>
              <a:t>Load_more</a:t>
            </a:r>
            <a:r>
              <a:rPr lang="en-US" baseline="0" dirty="0"/>
              <a:t> is a while loop that says “if the files queue is empty, and we have directories left to enumerate, then enumerate the next directory”  Now it should be clearer why the constructor only needed to push the path into the directories queue.  When we need more files, we look at the remaining directories and begin loading files.  This is a lazy loading approach that allows us </a:t>
            </a:r>
            <a:r>
              <a:rPr lang="en-US" baseline="0" dirty="0" err="1"/>
              <a:t>next_file</a:t>
            </a:r>
            <a:r>
              <a:rPr lang="en-US" baseline="0" dirty="0"/>
              <a:t> to return an entry without having to scan the entire directory structure before returning.</a:t>
            </a:r>
          </a:p>
          <a:p>
            <a:endParaRPr lang="en-US" baseline="0" dirty="0"/>
          </a:p>
          <a:p>
            <a:r>
              <a:rPr lang="en-US" baseline="0" dirty="0"/>
              <a:t>Ok, since we don’t have any files but we do have a directory, we now call </a:t>
            </a:r>
            <a:r>
              <a:rPr lang="en-US" baseline="0" dirty="0" err="1"/>
              <a:t>load_dir</a:t>
            </a:r>
            <a:r>
              <a:rPr lang="en-US" baseline="0" dirty="0"/>
              <a:t>.</a:t>
            </a:r>
          </a:p>
          <a:p>
            <a:endParaRPr lang="en-US" baseline="0" dirty="0"/>
          </a:p>
          <a:p>
            <a:r>
              <a:rPr lang="en-US" baseline="0" dirty="0" err="1"/>
              <a:t>Load_dir</a:t>
            </a:r>
            <a:r>
              <a:rPr lang="en-US" baseline="0" dirty="0"/>
              <a:t> where we are using the </a:t>
            </a:r>
            <a:r>
              <a:rPr lang="en-US" baseline="0" dirty="0" err="1"/>
              <a:t>dirent</a:t>
            </a:r>
            <a:r>
              <a:rPr lang="en-US" baseline="0" dirty="0"/>
              <a:t> library that we looked at earlier.  There is a noticeable change though – the call to </a:t>
            </a:r>
            <a:r>
              <a:rPr lang="en-US" baseline="0" dirty="0" err="1"/>
              <a:t>opendir</a:t>
            </a:r>
            <a:r>
              <a:rPr lang="en-US" baseline="0" dirty="0"/>
              <a:t> is now in the constructor arguments to a </a:t>
            </a:r>
            <a:r>
              <a:rPr lang="en-US" baseline="0" dirty="0" err="1"/>
              <a:t>unique_ptr</a:t>
            </a:r>
            <a:r>
              <a:rPr lang="en-US" baseline="0" dirty="0"/>
              <a:t> instance and the second argument to the </a:t>
            </a:r>
            <a:r>
              <a:rPr lang="en-US" baseline="0" dirty="0" err="1"/>
              <a:t>unique_ptr</a:t>
            </a:r>
            <a:r>
              <a:rPr lang="en-US" baseline="0" dirty="0"/>
              <a:t> constructor is a custom </a:t>
            </a:r>
            <a:r>
              <a:rPr lang="en-US" baseline="0" dirty="0" err="1"/>
              <a:t>deleter</a:t>
            </a:r>
            <a:r>
              <a:rPr lang="en-US" baseline="0" dirty="0"/>
              <a:t> function.  This might seem a little odd, but what it gives us is a guarantee that </a:t>
            </a:r>
            <a:r>
              <a:rPr lang="en-US" baseline="0" dirty="0" err="1"/>
              <a:t>closedir</a:t>
            </a:r>
            <a:r>
              <a:rPr lang="en-US" baseline="0" dirty="0"/>
              <a:t> will be called when the </a:t>
            </a:r>
            <a:r>
              <a:rPr lang="en-US" baseline="0" dirty="0" err="1"/>
              <a:t>unique_ptr</a:t>
            </a:r>
            <a:r>
              <a:rPr lang="en-US" baseline="0" dirty="0"/>
              <a:t> instance goes out of scope – whether it is because of the function returned or an exception is thrown. This is an example of using Resource Acquisition Is Initialization instead of a try/catch block.</a:t>
            </a:r>
          </a:p>
          <a:p>
            <a:endParaRPr lang="en-US" baseline="0" dirty="0"/>
          </a:p>
          <a:p>
            <a:r>
              <a:rPr lang="en-US" baseline="0" dirty="0"/>
              <a:t>Within </a:t>
            </a:r>
            <a:r>
              <a:rPr lang="en-US" baseline="0" dirty="0" err="1"/>
              <a:t>load_dir</a:t>
            </a:r>
            <a:r>
              <a:rPr lang="en-US" baseline="0" dirty="0"/>
              <a:t> we end up calling </a:t>
            </a:r>
            <a:r>
              <a:rPr lang="en-US" baseline="0" dirty="0" err="1"/>
              <a:t>process_entry</a:t>
            </a:r>
            <a:r>
              <a:rPr lang="en-US" baseline="0" dirty="0"/>
              <a:t> for each file system entry we encounter.</a:t>
            </a:r>
          </a:p>
          <a:p>
            <a:endParaRPr lang="en-US" baseline="0" dirty="0"/>
          </a:p>
          <a:p>
            <a:r>
              <a:rPr lang="en-US" baseline="0" dirty="0" err="1"/>
              <a:t>Process_entry</a:t>
            </a:r>
            <a:r>
              <a:rPr lang="en-US" baseline="0" dirty="0"/>
              <a:t> takes each directory entry and checks if we should skip it or not.  If not, we add the full path to the entry to either the files or directories queue based on the entries type.</a:t>
            </a:r>
          </a:p>
          <a:p>
            <a:endParaRPr lang="en-US" baseline="0" dirty="0"/>
          </a:p>
          <a:p>
            <a:r>
              <a:rPr lang="en-US" baseline="0" dirty="0"/>
              <a:t>So what would we possibly skip?  It could be anything that we want to filter – but for now it is just directories named “dot” or “dot </a:t>
            </a:r>
            <a:r>
              <a:rPr lang="en-US" baseline="0" dirty="0" err="1"/>
              <a:t>dot</a:t>
            </a:r>
            <a:r>
              <a:rPr lang="en-US" baseline="0" dirty="0"/>
              <a:t>” – in other words, the current directory or the parent directory.  We’re already scanning the current directory and there is no need to scan the parent – we either scanned it to discover this directory or we are not meant to.</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00794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a:t>
            </a:r>
            <a:r>
              <a:rPr lang="en-US" baseline="0" dirty="0"/>
              <a:t> begun enumerating files, we can start hashing them – so let’s see that next.</a:t>
            </a: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249291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determine if a file is a duplicate, we will be using </a:t>
            </a:r>
          </a:p>
          <a:p>
            <a:r>
              <a:rPr lang="en-US" baseline="0" dirty="0"/>
              <a:t>** the MD5 message digest algorithm.</a:t>
            </a:r>
          </a:p>
          <a:p>
            <a:r>
              <a:rPr lang="en-US" baseline="0" dirty="0"/>
              <a:t>** This algorithm is based on RFC 1321 and, in basic terms,</a:t>
            </a:r>
          </a:p>
          <a:p>
            <a:r>
              <a:rPr lang="en-US" baseline="0" dirty="0"/>
              <a:t>** Given a stream of data, it returns a 128-bit message digest, or hash, of that data.  The same input will always result in the same output – and the probability that two inputs will generate the same output is quite unlikely.  The actual probability depends on several factors, but let’s just throw a rough number of 2^64 inputs would be needed before conflicting, or colliding, outputs would be found.</a:t>
            </a:r>
          </a:p>
          <a:p>
            <a:r>
              <a:rPr lang="en-US" baseline="0" dirty="0"/>
              <a:t>** We will be using a C++ implementation of the algorithm that was created for the open source </a:t>
            </a:r>
            <a:r>
              <a:rPr lang="en-US" baseline="0" dirty="0" err="1"/>
              <a:t>BZFlag</a:t>
            </a:r>
            <a:r>
              <a:rPr lang="en-US" baseline="0" dirty="0"/>
              <a:t> project. </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2178921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MD5 class is pretty straight-forward.  In this example we are going to generate an MD5 for a file – we open the file in binary mode and then in a loop read the</a:t>
            </a:r>
            <a:r>
              <a:rPr lang="en-US" baseline="0" dirty="0"/>
              <a:t> contents of a file into a buffer.</a:t>
            </a:r>
          </a:p>
          <a:p>
            <a:r>
              <a:rPr lang="en-US" baseline="0" dirty="0"/>
              <a:t>** With every block of data, we call the MD5 update member function.  Using this approach we don’t need to worry about whether the file is 2 bytes of 2 </a:t>
            </a:r>
            <a:r>
              <a:rPr lang="en-US" baseline="0" dirty="0" err="1"/>
              <a:t>terrabytes</a:t>
            </a:r>
            <a:r>
              <a:rPr lang="en-US" baseline="0" dirty="0"/>
              <a:t>.  We just read manageable chunks and continually update the hash object.</a:t>
            </a:r>
          </a:p>
          <a:p>
            <a:r>
              <a:rPr lang="en-US" baseline="0" dirty="0"/>
              <a:t>** Once we have read all the data we call the finalize member function – this completes the hashing process and the hash is now known.</a:t>
            </a:r>
          </a:p>
          <a:p>
            <a:r>
              <a:rPr lang="en-US" baseline="0" dirty="0"/>
              <a:t>** We can get the string representation of the hash by calling the </a:t>
            </a:r>
            <a:r>
              <a:rPr lang="en-US" baseline="0" dirty="0" err="1"/>
              <a:t>hexdigest</a:t>
            </a:r>
            <a:r>
              <a:rPr lang="en-US" baseline="0" dirty="0"/>
              <a:t> member function.</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68588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file hasher class is a simple wrapper around the MD5 class– it will expose a single static</a:t>
            </a:r>
            <a:r>
              <a:rPr lang="en-US" baseline="0" dirty="0"/>
              <a:t> function that accepts the path to the file to generate a hash for, and will return the hash of the file as a string.</a:t>
            </a: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627763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 hasher class is really a thin wrapper around the</a:t>
            </a:r>
            <a:r>
              <a:rPr lang="en-US" baseline="0" dirty="0"/>
              <a:t> MD5 class we looked at earlier – but notice that we have a static member of the type disk reader – so let’s look at the get_md5_hash function and then see what this disk reader class is all about.</a:t>
            </a:r>
          </a:p>
          <a:p>
            <a:endParaRPr lang="en-US" baseline="0" dirty="0"/>
          </a:p>
          <a:p>
            <a:r>
              <a:rPr lang="en-US" baseline="0" dirty="0"/>
              <a:t>The get_md5_hash function is pretty much exactly what we saw earlier.  We create a small buffer, open the file in binary mode, while the file is good, we read from the file into the buffer and update the hash.  We finish by finalizing the hash and returning the string representation of the digest.</a:t>
            </a:r>
          </a:p>
          <a:p>
            <a:endParaRPr lang="en-US" baseline="0" dirty="0"/>
          </a:p>
          <a:p>
            <a:r>
              <a:rPr lang="en-US" baseline="0" dirty="0"/>
              <a:t>But you will notice that we aren’t reading directly from the </a:t>
            </a:r>
            <a:r>
              <a:rPr lang="en-US" baseline="0" dirty="0" err="1"/>
              <a:t>fstream</a:t>
            </a:r>
            <a:r>
              <a:rPr lang="en-US" baseline="0" dirty="0"/>
              <a:t> object but rather we are using that </a:t>
            </a:r>
            <a:r>
              <a:rPr lang="en-US" baseline="0" dirty="0" err="1"/>
              <a:t>disk_reader</a:t>
            </a:r>
            <a:r>
              <a:rPr lang="en-US" baseline="0" dirty="0"/>
              <a:t> instance. </a:t>
            </a:r>
          </a:p>
          <a:p>
            <a:endParaRPr lang="en-US" baseline="0" dirty="0"/>
          </a:p>
          <a:p>
            <a:r>
              <a:rPr lang="en-US" baseline="0" dirty="0"/>
              <a:t>The reason for this is that while it might make sense to have a bunch of threads crunching numbers and figuring out the MD5 hash of a block of memory, it might not make sense to have all of those threads hitting the disk at exactly the same time.  It might not even make sense to have more than one hitting the disk at a time.</a:t>
            </a:r>
          </a:p>
          <a:p>
            <a:endParaRPr lang="en-US" baseline="0" dirty="0"/>
          </a:p>
          <a:p>
            <a:r>
              <a:rPr lang="en-US" baseline="0" dirty="0"/>
              <a:t>The disk reader class provides a way to provide a limited number of threads access to the disk at any given time.  We can see that we pass a 1 to the disk reader constructor for our static object – meaning we only want to allow one thread at a time the privilege of reading from disk.  We could allow any other number – but let’s start with this.</a:t>
            </a:r>
          </a:p>
          <a:p>
            <a:endParaRPr lang="en-US" baseline="0" dirty="0"/>
          </a:p>
          <a:p>
            <a:r>
              <a:rPr lang="en-US" baseline="0" dirty="0"/>
              <a:t>So how does the disk reader class make this happen?</a:t>
            </a:r>
          </a:p>
          <a:p>
            <a:endParaRPr lang="en-US" baseline="0" dirty="0"/>
          </a:p>
          <a:p>
            <a:r>
              <a:rPr lang="en-US" baseline="0" dirty="0"/>
              <a:t>Look at the class definition we can see that we know the maximum number of readers we want to allow – in our case 1.  And we keep track of how many readers we have.  Notice that we are using an atomic here- this is to ensure that all reads and updates occur atomically and are visible on every thread.</a:t>
            </a:r>
          </a:p>
          <a:p>
            <a:endParaRPr lang="en-US" baseline="0" dirty="0"/>
          </a:p>
          <a:p>
            <a:r>
              <a:rPr lang="en-US" baseline="0" dirty="0"/>
              <a:t>We have a </a:t>
            </a:r>
            <a:r>
              <a:rPr lang="en-US" baseline="0" dirty="0" err="1"/>
              <a:t>mutex</a:t>
            </a:r>
            <a:r>
              <a:rPr lang="en-US" baseline="0" dirty="0"/>
              <a:t> that will be used to serialize access and a condition variable that will be used to notify waiting threads when the disk is available for reading.</a:t>
            </a:r>
          </a:p>
          <a:p>
            <a:endParaRPr lang="en-US" baseline="0" dirty="0"/>
          </a:p>
          <a:p>
            <a:r>
              <a:rPr lang="en-US" baseline="0" dirty="0"/>
              <a:t>The next thing we notice is a </a:t>
            </a:r>
            <a:r>
              <a:rPr lang="en-US" baseline="0" dirty="0" err="1"/>
              <a:t>reader_counter</a:t>
            </a:r>
            <a:r>
              <a:rPr lang="en-US" baseline="0" dirty="0"/>
              <a:t> class – this internal class has friend access to the disk reader class and is used to provide exception-safe updating and notifications.  We’ll see how this is useful in a moment.</a:t>
            </a:r>
          </a:p>
          <a:p>
            <a:endParaRPr lang="en-US" baseline="0" dirty="0"/>
          </a:p>
          <a:p>
            <a:r>
              <a:rPr lang="en-US" baseline="0" dirty="0"/>
              <a:t>Let’s look at the function definitions.</a:t>
            </a:r>
          </a:p>
          <a:p>
            <a:endParaRPr lang="en-US" baseline="0" dirty="0"/>
          </a:p>
          <a:p>
            <a:r>
              <a:rPr lang="en-US" baseline="0" dirty="0"/>
              <a:t>In the constructor we simply set the maximum number of readers – ensuring that we have at least one.</a:t>
            </a:r>
          </a:p>
          <a:p>
            <a:endParaRPr lang="en-US" baseline="0" dirty="0"/>
          </a:p>
          <a:p>
            <a:r>
              <a:rPr lang="en-US" baseline="0" dirty="0"/>
              <a:t>The read function is where we perform the concurrency operations and read from the file.</a:t>
            </a:r>
          </a:p>
          <a:p>
            <a:endParaRPr lang="en-US" baseline="0" dirty="0"/>
          </a:p>
          <a:p>
            <a:r>
              <a:rPr lang="en-US" baseline="0" dirty="0"/>
              <a:t>Read count is the number of bytes read – we’ll return this to the caller.</a:t>
            </a:r>
          </a:p>
          <a:p>
            <a:endParaRPr lang="en-US" baseline="0" dirty="0"/>
          </a:p>
          <a:p>
            <a:r>
              <a:rPr lang="en-US" baseline="0" dirty="0"/>
              <a:t>We create a unique lock instance with the </a:t>
            </a:r>
            <a:r>
              <a:rPr lang="en-US" baseline="0" dirty="0" err="1"/>
              <a:t>read_lock</a:t>
            </a:r>
            <a:r>
              <a:rPr lang="en-US" baseline="0" dirty="0"/>
              <a:t> </a:t>
            </a:r>
            <a:r>
              <a:rPr lang="en-US" baseline="0" dirty="0" err="1"/>
              <a:t>mutex</a:t>
            </a:r>
            <a:r>
              <a:rPr lang="en-US" baseline="0" dirty="0"/>
              <a:t>.  We used a unique lock, not a lock guard, </a:t>
            </a:r>
            <a:r>
              <a:rPr lang="en-US" baseline="0" dirty="0" err="1"/>
              <a:t>beause</a:t>
            </a:r>
            <a:r>
              <a:rPr lang="en-US" baseline="0" dirty="0"/>
              <a:t> we are going to use this unique lock in the </a:t>
            </a:r>
            <a:r>
              <a:rPr lang="en-US" baseline="0" dirty="0" err="1"/>
              <a:t>reader_available</a:t>
            </a:r>
            <a:r>
              <a:rPr lang="en-US" baseline="0" dirty="0"/>
              <a:t> wait function.  We provide a predicate to the condition variable saying that we should not return from wait until the current number of readers is less than the max number of readers – in other words we keep blocking on the wait function until it is our turn to read.</a:t>
            </a:r>
          </a:p>
          <a:p>
            <a:endParaRPr lang="en-US" baseline="0" dirty="0"/>
          </a:p>
          <a:p>
            <a:r>
              <a:rPr lang="en-US" baseline="0" dirty="0"/>
              <a:t>Once wait returns, we create a </a:t>
            </a:r>
            <a:r>
              <a:rPr lang="en-US" baseline="0" dirty="0" err="1"/>
              <a:t>reader_counter</a:t>
            </a:r>
            <a:r>
              <a:rPr lang="en-US" baseline="0" dirty="0"/>
              <a:t> instance passing in this to the constructor.  Remember that this is going to increment the </a:t>
            </a:r>
            <a:r>
              <a:rPr lang="en-US" baseline="0" dirty="0" err="1"/>
              <a:t>current_reader</a:t>
            </a:r>
            <a:r>
              <a:rPr lang="en-US" baseline="0" dirty="0"/>
              <a:t> counter – indicating that we are reading and no one else should be able to.</a:t>
            </a:r>
          </a:p>
          <a:p>
            <a:endParaRPr lang="en-US" baseline="0" dirty="0"/>
          </a:p>
          <a:p>
            <a:r>
              <a:rPr lang="en-US" baseline="0" dirty="0"/>
              <a:t>With the counter increment we can now unlock the read guard – we can safely unlock because the counter has been incremented so wait will block for every other thread until we decrement the counter and that does not require a lock to do safely.</a:t>
            </a:r>
          </a:p>
          <a:p>
            <a:endParaRPr lang="en-US" baseline="0" dirty="0"/>
          </a:p>
          <a:p>
            <a:r>
              <a:rPr lang="en-US" baseline="0" dirty="0"/>
              <a:t>We now read from the file into the provided buffer and return the count of bytes read.</a:t>
            </a:r>
          </a:p>
          <a:p>
            <a:endParaRPr lang="en-US" baseline="0" dirty="0"/>
          </a:p>
          <a:p>
            <a:r>
              <a:rPr lang="en-US" baseline="0" dirty="0"/>
              <a:t>When the function exits, the destructor for the </a:t>
            </a:r>
            <a:r>
              <a:rPr lang="en-US" baseline="0" dirty="0" err="1"/>
              <a:t>reader_counter</a:t>
            </a:r>
            <a:r>
              <a:rPr lang="en-US" baseline="0" dirty="0"/>
              <a:t> instance will run, decrementing the </a:t>
            </a:r>
            <a:r>
              <a:rPr lang="en-US" baseline="0" dirty="0" err="1"/>
              <a:t>current_reader</a:t>
            </a:r>
            <a:r>
              <a:rPr lang="en-US" baseline="0" dirty="0"/>
              <a:t> counter and sending a notification to the other threads waiting on the </a:t>
            </a:r>
            <a:r>
              <a:rPr lang="en-US" baseline="0" dirty="0" err="1"/>
              <a:t>reader_available</a:t>
            </a:r>
            <a:r>
              <a:rPr lang="en-US" baseline="0" dirty="0"/>
              <a:t> condition variable.</a:t>
            </a:r>
          </a:p>
          <a:p>
            <a:endParaRPr lang="en-US" baseline="0" dirty="0"/>
          </a:p>
          <a:p>
            <a:r>
              <a:rPr lang="en-US" baseline="0" dirty="0"/>
              <a:t>Basically what we’ve implemented here is a simple counting semaphore using a </a:t>
            </a:r>
            <a:r>
              <a:rPr lang="en-US" baseline="0" dirty="0" err="1"/>
              <a:t>mutex</a:t>
            </a:r>
            <a:r>
              <a:rPr lang="en-US" baseline="0" dirty="0"/>
              <a:t> and condition variable.  We can allow one reader, or 10, whatever works best for our application.</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3098133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files being enumerated and hashed, we are now ready to check for duplicates.</a:t>
            </a:r>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165807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We’ll start by looking at an overview of the project plan and basic design</a:t>
            </a:r>
          </a:p>
          <a:p>
            <a:r>
              <a:rPr lang="en-US" baseline="0" dirty="0"/>
              <a:t>** Next we’ll introduce a pair of third-party dependencies that the project will require</a:t>
            </a:r>
          </a:p>
          <a:p>
            <a:r>
              <a:rPr lang="en-US" baseline="0" dirty="0"/>
              <a:t>** Finally, we’ll start working through the project implementation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988411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we hash a file we know two facts:</a:t>
            </a:r>
          </a:p>
          <a:p>
            <a:r>
              <a:rPr lang="en-US" dirty="0"/>
              <a:t>** The file path and name</a:t>
            </a:r>
          </a:p>
          <a:p>
            <a:r>
              <a:rPr lang="en-US" dirty="0"/>
              <a:t>*</a:t>
            </a:r>
            <a:r>
              <a:rPr lang="en-US" baseline="0" dirty="0"/>
              <a:t>* the message digest, or hash, of the file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806597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represent these as a simple</a:t>
            </a:r>
            <a:r>
              <a:rPr lang="en-US" baseline="0" dirty="0"/>
              <a:t> type such as a pair of strings.</a:t>
            </a:r>
          </a:p>
          <a:p>
            <a:r>
              <a:rPr lang="en-US" baseline="0" dirty="0"/>
              <a:t>** or we could have a more verbose type where the strings were named</a:t>
            </a:r>
          </a:p>
          <a:p>
            <a:r>
              <a:rPr lang="en-US" baseline="0" dirty="0"/>
              <a:t>But how do we represent duplicates?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6666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way is to keep the hash together with</a:t>
            </a:r>
            <a:r>
              <a:rPr lang="en-US" baseline="0" dirty="0"/>
              <a:t> a list of duplicate file names.</a:t>
            </a:r>
          </a:p>
          <a:p>
            <a:endParaRPr lang="en-US" baseline="0" dirty="0"/>
          </a:p>
          <a:p>
            <a:r>
              <a:rPr lang="en-US" baseline="0" dirty="0"/>
              <a:t>And how do we store these in memory?  Well – let’s think about the algorithm we’re going to use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57651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hashing threads encounter</a:t>
            </a:r>
            <a:r>
              <a:rPr lang="en-US" baseline="0" dirty="0"/>
              <a:t> files</a:t>
            </a:r>
          </a:p>
          <a:p>
            <a:r>
              <a:rPr lang="en-US" baseline="0" dirty="0"/>
              <a:t>** they generate the filename and hash.  The hash is something we could use as a unique key in a binary tree – this will give us very efficient logarithmic lookup and insertion.</a:t>
            </a:r>
          </a:p>
          <a:p>
            <a:r>
              <a:rPr lang="en-US" baseline="0" dirty="0"/>
              <a:t>** The next file we find is inserted into the tree</a:t>
            </a:r>
          </a:p>
          <a:p>
            <a:r>
              <a:rPr lang="en-US" baseline="0" dirty="0"/>
              <a:t>** And then then another</a:t>
            </a:r>
          </a:p>
          <a:p>
            <a:r>
              <a:rPr lang="en-US" baseline="0" dirty="0"/>
              <a:t>** And one more</a:t>
            </a:r>
          </a:p>
          <a:p>
            <a:r>
              <a:rPr lang="en-US" baseline="0" dirty="0"/>
              <a:t>And what happens when we encounter a duplicate file?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355803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duplicate file is appended to the list </a:t>
            </a: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3497022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Subsequent duplicates</a:t>
            </a:r>
            <a:r>
              <a:rPr lang="en-US" baseline="0" dirty="0"/>
              <a:t> are treated the same way – appending the file to the list of duplicates.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692493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all the files have ben hashed and inserted into the tree, </a:t>
            </a:r>
          </a:p>
          <a:p>
            <a:r>
              <a:rPr lang="en-US" baseline="0" dirty="0"/>
              <a:t>** we can go through and remove all the non-duplicate items to release those resources.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428573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us with a tree that contains only the duplicate items.</a:t>
            </a: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976022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Lastly we need to report the duplicates.</a:t>
            </a: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158257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Reporting is probably</a:t>
            </a:r>
            <a:r>
              <a:rPr lang="en-US" baseline="0" dirty="0"/>
              <a:t> easiest to understand by looking at our code that runs the process.</a:t>
            </a:r>
          </a:p>
          <a:p>
            <a:r>
              <a:rPr lang="en-US" baseline="0" dirty="0"/>
              <a:t>** We first we create our search instance providing the path to search for duplicates</a:t>
            </a:r>
          </a:p>
          <a:p>
            <a:r>
              <a:rPr lang="en-US" baseline="0" dirty="0"/>
              <a:t>** Next we call the asynchronous member function begin – begin starts the scheduler thread and returns immediately.  At this point the process is running in the background.</a:t>
            </a:r>
          </a:p>
          <a:p>
            <a:r>
              <a:rPr lang="en-US" baseline="0" dirty="0"/>
              <a:t>** The results can be gathered by calling the get member function and providing a predicate that will be executed for each discovered duplicate.</a:t>
            </a:r>
          </a:p>
          <a:p>
            <a:endParaRPr lang="en-US" baseline="0" dirty="0"/>
          </a:p>
          <a:p>
            <a:r>
              <a:rPr lang="en-US" baseline="0" dirty="0"/>
              <a:t>There are other ways this could have been done – I could have returned a collection or used an iterator pattern, feel free to explore other patterns.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33842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end-to-end sample will be a duplicate file finder.  </a:t>
            </a:r>
          </a:p>
          <a:p>
            <a:r>
              <a:rPr lang="en-US" dirty="0"/>
              <a:t>** Basically, the application will generate a list of all the files that exist at</a:t>
            </a:r>
            <a:r>
              <a:rPr lang="en-US" baseline="0" dirty="0"/>
              <a:t> a certain point on the file system</a:t>
            </a:r>
          </a:p>
          <a:p>
            <a:r>
              <a:rPr lang="en-US" baseline="0" dirty="0"/>
              <a:t>** And then identify files that are duplicate copies by hashing the file contents and looking for files with duplicate hashes</a:t>
            </a:r>
          </a:p>
          <a:p>
            <a:endParaRPr lang="en-US" baseline="0" dirty="0"/>
          </a:p>
          <a:p>
            <a:r>
              <a:rPr lang="en-US" baseline="0" dirty="0"/>
              <a:t>I often use this type of application to identify duplicated media, such as music or pictures, in my media library or to find duplicate source code in a development project.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280084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our review of the </a:t>
            </a:r>
            <a:r>
              <a:rPr lang="en-US" dirty="0" err="1"/>
              <a:t>dup_search</a:t>
            </a:r>
            <a:r>
              <a:rPr lang="en-US" dirty="0"/>
              <a:t> class by looking at it’s usage.</a:t>
            </a:r>
            <a:r>
              <a:rPr lang="en-US" baseline="0" dirty="0"/>
              <a:t>  In main we can see that we create the dup search instance providing the path from the command line argument as the constructor argument.  Next begin is called – recall that begin is asynchronous and returns immediately while the process runs on the background.  We now call the get member function providing a predicate that will be called for every duplicate found.  Get will block until the results are ready and return when the predicate has been invoked for every duplicate entry.</a:t>
            </a:r>
          </a:p>
          <a:p>
            <a:endParaRPr lang="en-US" baseline="0" dirty="0"/>
          </a:p>
          <a:p>
            <a:r>
              <a:rPr lang="en-US" baseline="0" dirty="0"/>
              <a:t>Behind the scenes there is a lot more going on though, so let’s check that out starting with the class declaration.</a:t>
            </a:r>
          </a:p>
          <a:p>
            <a:endParaRPr lang="en-US" baseline="0" dirty="0"/>
          </a:p>
          <a:p>
            <a:r>
              <a:rPr lang="en-US" baseline="0" dirty="0"/>
              <a:t>The first thing you’ll notice in the class declaration is the file numerator instance - this will be used to enumerate the file system.</a:t>
            </a:r>
          </a:p>
          <a:p>
            <a:endParaRPr lang="en-US" baseline="0" dirty="0"/>
          </a:p>
          <a:p>
            <a:r>
              <a:rPr lang="en-US" baseline="0" dirty="0"/>
              <a:t>Next we have a </a:t>
            </a:r>
            <a:r>
              <a:rPr lang="en-US" baseline="0" dirty="0" err="1"/>
              <a:t>mutex</a:t>
            </a:r>
            <a:r>
              <a:rPr lang="en-US" baseline="0" dirty="0"/>
              <a:t> and an atomic Boolean.  We will see how these are used to ensure that if the begin member function is called multiple times, the background threads are started only once.</a:t>
            </a:r>
          </a:p>
          <a:p>
            <a:endParaRPr lang="en-US" baseline="0" dirty="0"/>
          </a:p>
          <a:p>
            <a:r>
              <a:rPr lang="en-US" baseline="0" dirty="0"/>
              <a:t>We have a list of futures which are the hashing thread – this is so we can keep track of our threads and wait for them to finish.</a:t>
            </a:r>
          </a:p>
          <a:p>
            <a:endParaRPr lang="en-US" baseline="0" dirty="0"/>
          </a:p>
          <a:p>
            <a:r>
              <a:rPr lang="en-US" baseline="0" dirty="0"/>
              <a:t>We also have a reference to the scheduler thread – this thread coordinates all the background operations.</a:t>
            </a:r>
          </a:p>
          <a:p>
            <a:endParaRPr lang="en-US" baseline="0" dirty="0"/>
          </a:p>
          <a:p>
            <a:r>
              <a:rPr lang="en-US" baseline="0" dirty="0"/>
              <a:t>The last two member fields are the map of hashes and a </a:t>
            </a:r>
            <a:r>
              <a:rPr lang="en-US" baseline="0" dirty="0" err="1"/>
              <a:t>unique_ptr</a:t>
            </a:r>
            <a:r>
              <a:rPr lang="en-US" baseline="0" dirty="0"/>
              <a:t> to the duplicate type  – this is the tree structure we looked at earlier – and a </a:t>
            </a:r>
            <a:r>
              <a:rPr lang="en-US" baseline="0" dirty="0" err="1"/>
              <a:t>mutex</a:t>
            </a:r>
            <a:r>
              <a:rPr lang="en-US" baseline="0" dirty="0"/>
              <a:t> to serialize access to that map.  </a:t>
            </a:r>
          </a:p>
          <a:p>
            <a:endParaRPr lang="en-US" baseline="0" dirty="0"/>
          </a:p>
          <a:p>
            <a:r>
              <a:rPr lang="en-US" baseline="0" dirty="0"/>
              <a:t>The private member functions are things we will see when we go through the implementation code.</a:t>
            </a:r>
          </a:p>
          <a:p>
            <a:endParaRPr lang="en-US" baseline="0" dirty="0"/>
          </a:p>
          <a:p>
            <a:r>
              <a:rPr lang="en-US" baseline="0" dirty="0"/>
              <a:t>-- dup_search.cpp</a:t>
            </a:r>
          </a:p>
          <a:p>
            <a:endParaRPr lang="en-US" baseline="0" dirty="0"/>
          </a:p>
          <a:p>
            <a:r>
              <a:rPr lang="en-US" dirty="0"/>
              <a:t>The constructor simply passes</a:t>
            </a:r>
            <a:r>
              <a:rPr lang="en-US" baseline="0" dirty="0"/>
              <a:t> it’s argument to the file enumerator indicating which directory to enumerate.</a:t>
            </a:r>
          </a:p>
          <a:p>
            <a:endParaRPr lang="en-US" baseline="0" dirty="0"/>
          </a:p>
          <a:p>
            <a:r>
              <a:rPr lang="en-US" baseline="0" dirty="0"/>
              <a:t>The begin member function is called when the background processing should be started.  One thing to think about is what should happen if begin is called multiple times.  If we start the background processing multiple times what would that means?  The safest behavior in our case is to simply disallow that.  We’ll use a check-lock-check pattern for this.  We start by testing the started Boolean to see if the process is already started – if it isn’t started we want to set the Boolean to true.  But this could lead to a race condition.  Two threads could both test the Boolean and see it as false and then both try and set it to true.  So we need to use a </a:t>
            </a:r>
            <a:r>
              <a:rPr lang="en-US" baseline="0" dirty="0" err="1"/>
              <a:t>mutex</a:t>
            </a:r>
            <a:r>
              <a:rPr lang="en-US" baseline="0" dirty="0"/>
              <a:t> – and then we check one more time to ensure that if two threads did get to this point at the same time, that only the first one to take the </a:t>
            </a:r>
            <a:r>
              <a:rPr lang="en-US" baseline="0" dirty="0" err="1"/>
              <a:t>mutex</a:t>
            </a:r>
            <a:r>
              <a:rPr lang="en-US" baseline="0" dirty="0"/>
              <a:t> lock will make it passed this.</a:t>
            </a:r>
          </a:p>
          <a:p>
            <a:endParaRPr lang="en-US" baseline="0" dirty="0"/>
          </a:p>
          <a:p>
            <a:r>
              <a:rPr lang="en-US" baseline="0" dirty="0"/>
              <a:t>You don’t have to perform the first check – a lock and check would have been sufficient – but since checking a Boolean is much cheaper than taking hold of a </a:t>
            </a:r>
            <a:r>
              <a:rPr lang="en-US" baseline="0" dirty="0" err="1"/>
              <a:t>mutex</a:t>
            </a:r>
            <a:r>
              <a:rPr lang="en-US" baseline="0" dirty="0"/>
              <a:t>, it is more efficient to favor this pattern.</a:t>
            </a:r>
          </a:p>
          <a:p>
            <a:endParaRPr lang="en-US" baseline="0" dirty="0"/>
          </a:p>
          <a:p>
            <a:r>
              <a:rPr lang="en-US" baseline="0" dirty="0"/>
              <a:t>And with that done, the first thread to make it to this point will start the scheduler thread using the standard </a:t>
            </a:r>
            <a:r>
              <a:rPr lang="en-US" baseline="0" dirty="0" err="1"/>
              <a:t>async</a:t>
            </a:r>
            <a:r>
              <a:rPr lang="en-US" baseline="0" dirty="0"/>
              <a:t> function and then return to the caller.</a:t>
            </a:r>
          </a:p>
          <a:p>
            <a:endParaRPr lang="en-US" baseline="0" dirty="0"/>
          </a:p>
          <a:p>
            <a:r>
              <a:rPr lang="en-US" baseline="0" dirty="0"/>
              <a:t>The </a:t>
            </a:r>
            <a:r>
              <a:rPr lang="en-US" baseline="0" dirty="0" err="1"/>
              <a:t>thread_scheduler</a:t>
            </a:r>
            <a:r>
              <a:rPr lang="en-US" baseline="0" dirty="0"/>
              <a:t> function first determines how many hashing threads to create – it does this using the thread </a:t>
            </a:r>
            <a:r>
              <a:rPr lang="en-US" baseline="0" dirty="0" err="1"/>
              <a:t>hardware_concurrency</a:t>
            </a:r>
            <a:r>
              <a:rPr lang="en-US" baseline="0" dirty="0"/>
              <a:t> function to determine the number of threads that can run concurrently.  Since </a:t>
            </a:r>
            <a:r>
              <a:rPr lang="en-US" baseline="0" dirty="0" err="1"/>
              <a:t>hardware_concurrency</a:t>
            </a:r>
            <a:r>
              <a:rPr lang="en-US" baseline="0" dirty="0"/>
              <a:t> can return 0, we use max to ensure that at least one thread is created.  Next the hashing threads are created using the </a:t>
            </a:r>
            <a:r>
              <a:rPr lang="en-US" baseline="0" dirty="0" err="1"/>
              <a:t>hash_files</a:t>
            </a:r>
            <a:r>
              <a:rPr lang="en-US" baseline="0" dirty="0"/>
              <a:t> member function as the entry point.</a:t>
            </a:r>
          </a:p>
          <a:p>
            <a:endParaRPr lang="en-US" baseline="0" dirty="0"/>
          </a:p>
          <a:p>
            <a:r>
              <a:rPr lang="en-US" baseline="0" dirty="0"/>
              <a:t>When the threads are created, we simply wait for them to finish and then we call the trim function.  We’ll see in a moment what trim does.</a:t>
            </a:r>
          </a:p>
          <a:p>
            <a:endParaRPr lang="en-US" baseline="0" dirty="0"/>
          </a:p>
          <a:p>
            <a:r>
              <a:rPr lang="en-US" baseline="0" dirty="0"/>
              <a:t>Hash files simply runs the file enumeration loop we saw earlier.  While the enumerator is good, we get the next file and process it.  Since the file enumerator class is thread safe, we don’t need to do anything to make this work across multiple threads.  If file enumerator were not thread safe we would need to use a </a:t>
            </a:r>
            <a:r>
              <a:rPr lang="en-US" baseline="0" dirty="0" err="1"/>
              <a:t>mutex</a:t>
            </a:r>
            <a:r>
              <a:rPr lang="en-US" baseline="0" dirty="0"/>
              <a:t> to serialize access to it.</a:t>
            </a:r>
          </a:p>
          <a:p>
            <a:endParaRPr lang="en-US" baseline="0" dirty="0"/>
          </a:p>
          <a:p>
            <a:r>
              <a:rPr lang="en-US" baseline="0" dirty="0"/>
              <a:t>Process file starts by getting the md5 hash of the file using the file hasher class.  With the hash known it now needs to add it to the entry collection.  Here’s where things get a little interesting.</a:t>
            </a:r>
          </a:p>
          <a:p>
            <a:endParaRPr lang="en-US" baseline="0" dirty="0"/>
          </a:p>
          <a:p>
            <a:r>
              <a:rPr lang="en-US" baseline="0" dirty="0"/>
              <a:t>When we get the file name and hash we need to look in the map to see if we’ve encountered this hash before.  If we have not then we want to create a new duplicate instance and add it to the map.  If we have then we want to add the file name to the list of duplicates associated with that hash.  Now, if we were storing the duplicate directly in the map, instead of the </a:t>
            </a:r>
            <a:r>
              <a:rPr lang="en-US" baseline="0" dirty="0" err="1"/>
              <a:t>unique_ptr</a:t>
            </a:r>
            <a:r>
              <a:rPr lang="en-US" baseline="0" dirty="0"/>
              <a:t>, when we could just access the map entry and add the file to list of duplicates.</a:t>
            </a:r>
          </a:p>
          <a:p>
            <a:endParaRPr lang="en-US" baseline="0" dirty="0"/>
          </a:p>
          <a:p>
            <a:r>
              <a:rPr lang="en-US" baseline="0" dirty="0"/>
              <a:t>But we are storing a pointer, not the duplicate directly, so we need to take a different approach.</a:t>
            </a:r>
          </a:p>
          <a:p>
            <a:endParaRPr lang="en-US" baseline="0" dirty="0"/>
          </a:p>
          <a:p>
            <a:r>
              <a:rPr lang="en-US" baseline="0" dirty="0"/>
              <a:t>What we don’t want to do is search the map once to see if the value exists and then search it again to insert the value at the appropriate location.  Even though searching in a map has a relatively cheap logarithmic complexity, doing it twice as many times as necessary is costly.  What we’re going to do is use a technique that Scott Meyers documents in his book Effective STL.</a:t>
            </a:r>
          </a:p>
          <a:p>
            <a:endParaRPr lang="en-US" baseline="0" dirty="0"/>
          </a:p>
          <a:p>
            <a:r>
              <a:rPr lang="en-US" baseline="0" dirty="0"/>
              <a:t>We’ll start by calling the </a:t>
            </a:r>
            <a:r>
              <a:rPr lang="en-US" baseline="0" dirty="0" err="1"/>
              <a:t>lower_bound</a:t>
            </a:r>
            <a:r>
              <a:rPr lang="en-US" baseline="0" dirty="0"/>
              <a:t> function on the map providing the file hash as the key.  This is going to return an iterator that represents one of two things.  If this hash is already in the map then the iterator will be the iterator for the map node we want to update, but if the hash is not already in the map then the iterator will be used as a hint when we emplace the new node into the tree – that hint will make the emplacement a constant, O(1), operation instead of a logarithmic one.</a:t>
            </a:r>
          </a:p>
          <a:p>
            <a:endParaRPr lang="en-US" baseline="0" dirty="0"/>
          </a:p>
          <a:p>
            <a:r>
              <a:rPr lang="en-US" baseline="0" dirty="0"/>
              <a:t>So when this is finished we have hashed our file and either added a new duplicate instance or updated the existing one.</a:t>
            </a:r>
          </a:p>
          <a:p>
            <a:endParaRPr lang="en-US" baseline="0" dirty="0"/>
          </a:p>
          <a:p>
            <a:r>
              <a:rPr lang="en-US" baseline="0" dirty="0"/>
              <a:t>Once all of the files have been enumerated and hashed, the scheduler thread calls trim.  Trim simply iterates over the map and removes any node that is a non-duplicate.  Now, we don’t have to trim but doing this will allow any map node which does not have duplicate file information to be freed – since we’re dealing with file systems that might have millions of files, this could be a significant amount of memory.</a:t>
            </a:r>
          </a:p>
          <a:p>
            <a:endParaRPr lang="en-US" baseline="0" dirty="0"/>
          </a:p>
          <a:p>
            <a:r>
              <a:rPr lang="en-US" baseline="0" dirty="0"/>
              <a:t>Finally we have the public get member function.  Get ensures that the scheduler future is valid and, if it is, waits for it to complete.  Once it is complete, we know that the background threads are done updating the entries map and we safely enumerate the entries, calling the provided predicate for each duplicate.</a:t>
            </a:r>
          </a:p>
          <a:p>
            <a:endParaRPr lang="en-US" baseline="0" dirty="0"/>
          </a:p>
          <a:p>
            <a:r>
              <a:rPr lang="en-US" baseline="0" dirty="0"/>
              <a:t>finddups.exe /Pictures</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3341235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module</a:t>
            </a:r>
          </a:p>
          <a:p>
            <a:r>
              <a:rPr lang="en-US" baseline="0" dirty="0"/>
              <a:t>** We worked through the design and development of an application to find duplicate files on disk</a:t>
            </a:r>
          </a:p>
          <a:p>
            <a:r>
              <a:rPr lang="en-US" baseline="0" dirty="0"/>
              <a:t>** While doing this we used many of the concurrency types we learned about during this course.  Our application was multi-threaded and made use to atomics, </a:t>
            </a:r>
            <a:r>
              <a:rPr lang="en-US" baseline="0" dirty="0" err="1"/>
              <a:t>async</a:t>
            </a:r>
            <a:r>
              <a:rPr lang="en-US" baseline="0" dirty="0"/>
              <a:t> and futures, </a:t>
            </a:r>
            <a:r>
              <a:rPr lang="en-US" baseline="0" dirty="0" err="1"/>
              <a:t>mutexs</a:t>
            </a:r>
            <a:r>
              <a:rPr lang="en-US" baseline="0" dirty="0"/>
              <a:t> and recursive </a:t>
            </a:r>
            <a:r>
              <a:rPr lang="en-US" baseline="0" dirty="0" err="1"/>
              <a:t>mutexes</a:t>
            </a:r>
            <a:r>
              <a:rPr lang="en-US" baseline="0" dirty="0"/>
              <a:t>, and condition variables.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2684796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4009164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will be a command line application named</a:t>
            </a:r>
            <a:r>
              <a:rPr lang="en-US" baseline="0" dirty="0"/>
              <a:t> </a:t>
            </a:r>
            <a:r>
              <a:rPr lang="en-US" baseline="0" dirty="0" err="1"/>
              <a:t>finddups</a:t>
            </a:r>
            <a:r>
              <a:rPr lang="en-US" baseline="0" dirty="0"/>
              <a:t> which accepts a single argument – the path whose contents should be recursively searched for duplicates.  In the example shown I searched the Pictures folder for duplicates and found that there were three.</a:t>
            </a:r>
          </a:p>
          <a:p>
            <a:endParaRPr lang="en-US" baseline="0" dirty="0"/>
          </a:p>
          <a:p>
            <a:r>
              <a:rPr lang="en-US" baseline="0" dirty="0"/>
              <a:t>So let’s look at the basic design.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41432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is broken down into a few phases – enumerating the file system, hashing files, identifying duplicate files and reporting duplicates.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392902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pieces all tie together roughly like this.</a:t>
            </a:r>
          </a:p>
          <a:p>
            <a:endParaRPr lang="en-US" dirty="0"/>
          </a:p>
          <a:p>
            <a:r>
              <a:rPr lang="en-US" dirty="0"/>
              <a:t>** We have the main thread – the entry point of our application.  The background threads for file enumeration and hashing will be started from here</a:t>
            </a:r>
            <a:r>
              <a:rPr lang="en-US" baseline="0" dirty="0"/>
              <a:t> – and then then main will simply wait for the reporting data to be available.</a:t>
            </a:r>
          </a:p>
          <a:p>
            <a:r>
              <a:rPr lang="en-US" baseline="0" dirty="0"/>
              <a:t>** The enumeration scheduler is responsible for creating the hasher threads and providing a single API for the main thread to work against</a:t>
            </a:r>
          </a:p>
          <a:p>
            <a:r>
              <a:rPr lang="en-US" baseline="0" dirty="0"/>
              <a:t>** The hash threads wait for files to be available, determines the file’s hash and record it, and then repeat or end when there are no more files to process</a:t>
            </a:r>
          </a:p>
          <a:p>
            <a:endParaRPr lang="en-US" baseline="0" dirty="0"/>
          </a:p>
          <a:p>
            <a:r>
              <a:rPr lang="en-US" baseline="0" dirty="0"/>
              <a:t>We’ll look at the specifics for each of these in detail as we work through the code.  But before we do that, let’s talk just a little more about the design.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55522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know our application will have a main thread – this is our process entry point.</a:t>
            </a:r>
          </a:p>
          <a:p>
            <a:r>
              <a:rPr lang="en-US" dirty="0"/>
              <a:t>** We will start a scheduler thread which will manage the</a:t>
            </a:r>
            <a:r>
              <a:rPr lang="en-US" baseline="0" dirty="0"/>
              <a:t> overall process of finding duplicates</a:t>
            </a:r>
          </a:p>
          <a:p>
            <a:r>
              <a:rPr lang="en-US" baseline="0" dirty="0"/>
              <a:t>** And then we have our hash thread – this is the thread that will be enumerating the disk and hashing files so that we can identify duplicates.  Here is where I personally think we should talk about scaling out.  Does it make sense to have one hash thread or would we be </a:t>
            </a:r>
          </a:p>
          <a:p>
            <a:r>
              <a:rPr lang="en-US" baseline="0" dirty="0"/>
              <a:t>** better off having multiple?</a:t>
            </a:r>
          </a:p>
          <a:p>
            <a:r>
              <a:rPr lang="en-US" baseline="0" dirty="0"/>
              <a:t>** And what is the right number?</a:t>
            </a:r>
          </a:p>
          <a:p>
            <a:endParaRPr lang="en-US" baseline="0" dirty="0"/>
          </a:p>
          <a:p>
            <a:r>
              <a:rPr lang="en-US" baseline="0" dirty="0"/>
              <a:t>We’ll see during this module that the hash threads are CPU intensive so maximizing the amount of available processing time might be advantageous.  But we’ll also see that the hash thread aggressively reads the disk – so perhaps we need to think about strategies to mitigate the impact that might have on performance.</a:t>
            </a:r>
          </a:p>
          <a:p>
            <a:endParaRPr lang="en-US" baseline="0" dirty="0"/>
          </a:p>
          <a:p>
            <a:r>
              <a:rPr lang="en-US" baseline="0" dirty="0"/>
              <a:t>This is an issue we will address as we are working through the application – but it is something you should be thinking about as we work through the application.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604594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tying everything together – let’s look at the parts</a:t>
            </a:r>
            <a:r>
              <a:rPr lang="en-US" baseline="0" dirty="0"/>
              <a:t> independently, starting with enumerating the file system.</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207249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file system enumeration we will be using the </a:t>
            </a:r>
            <a:r>
              <a:rPr lang="en-US" baseline="0" dirty="0" err="1"/>
              <a:t>dirent</a:t>
            </a:r>
            <a:r>
              <a:rPr lang="en-US" baseline="0" dirty="0"/>
              <a:t> API.</a:t>
            </a:r>
          </a:p>
          <a:p>
            <a:r>
              <a:rPr lang="en-US" baseline="0" dirty="0"/>
              <a:t>** </a:t>
            </a:r>
            <a:r>
              <a:rPr lang="en-US" baseline="0" dirty="0" err="1"/>
              <a:t>Dirent</a:t>
            </a:r>
            <a:r>
              <a:rPr lang="en-US" baseline="0" dirty="0"/>
              <a:t> is a POSIX library that is available on pretty much any UNIX, Linux or Mac OS 10 operating system.</a:t>
            </a:r>
          </a:p>
          <a:p>
            <a:r>
              <a:rPr lang="en-US" baseline="0" dirty="0"/>
              <a:t>** It is a relatively simply library that has been well documented by The Open Group</a:t>
            </a:r>
          </a:p>
          <a:p>
            <a:r>
              <a:rPr lang="en-US" baseline="0" dirty="0"/>
              <a:t>** And for folks using Windows, </a:t>
            </a:r>
            <a:r>
              <a:rPr lang="en-US" baseline="0" dirty="0" err="1"/>
              <a:t>dirent</a:t>
            </a:r>
            <a:r>
              <a:rPr lang="en-US" baseline="0" dirty="0"/>
              <a:t> is available through the Cygwin and Minimalist GNU for Windows.  If you are using Visual Studio you can download a header-file only port from the link shown.  </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2466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4/10/2016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ietf.org/rfc/rfc1321.tx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zedwood.com/article/cpp-md5-function" TargetMode="External"/><Relationship Id="rId4" Type="http://schemas.openxmlformats.org/officeDocument/2006/relationships/hyperlink" Target="http://bzflag.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ubs.opengroup.org/onlinepubs/9699919799/basedefs/dirent.h.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oftagalleria.net/dirent.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a:t>End-to-End Example</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dirent.h</a:t>
            </a:r>
            <a:endParaRPr lang="en-US" dirty="0"/>
          </a:p>
        </p:txBody>
      </p:sp>
      <p:sp>
        <p:nvSpPr>
          <p:cNvPr id="8" name="Rectangle 7"/>
          <p:cNvSpPr/>
          <p:nvPr/>
        </p:nvSpPr>
        <p:spPr>
          <a:xfrm>
            <a:off x="1219200" y="1690689"/>
            <a:ext cx="6705600" cy="424731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enumerate(</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root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dirent</a:t>
            </a:r>
            <a:r>
              <a:rPr lang="en-US" dirty="0">
                <a:solidFill>
                  <a:srgbClr val="000000"/>
                </a:solidFill>
                <a:highlight>
                  <a:srgbClr val="FFFFFF"/>
                </a:highlight>
                <a:latin typeface="Consolas" panose="020B0609020204030204" pitchFamily="49" charset="0"/>
              </a:rPr>
              <a:t> *entry;</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DIR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dir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opendir</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root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dir</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((entry = </a:t>
            </a:r>
            <a:r>
              <a:rPr lang="en-US" dirty="0" err="1">
                <a:solidFill>
                  <a:srgbClr val="000000"/>
                </a:solidFill>
                <a:highlight>
                  <a:srgbClr val="FFFFFF"/>
                </a:highlight>
                <a:latin typeface="Consolas" panose="020B0609020204030204" pitchFamily="49" charset="0"/>
              </a:rPr>
              <a:t>readdir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dir</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process_entry</a:t>
            </a:r>
            <a:r>
              <a:rPr lang="en-US" dirty="0">
                <a:solidFill>
                  <a:srgbClr val="000000"/>
                </a:solidFill>
                <a:highlight>
                  <a:srgbClr val="FFFFFF"/>
                </a:highlight>
                <a:latin typeface="Consolas" panose="020B0609020204030204" pitchFamily="49" charset="0"/>
              </a:rPr>
              <a:t>(entry);</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closedir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dir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9" name="Up Arrow 8"/>
          <p:cNvSpPr/>
          <p:nvPr/>
        </p:nvSpPr>
        <p:spPr>
          <a:xfrm rot="5400000">
            <a:off x="1181100" y="2171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181100" y="2705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181100" y="2933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738614" y="354764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1738614" y="4076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Up Arrow 13"/>
          <p:cNvSpPr/>
          <p:nvPr/>
        </p:nvSpPr>
        <p:spPr>
          <a:xfrm rot="5400000">
            <a:off x="1738614" y="493669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349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xit" presetSubtype="0" fill="hold" grpId="1"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dirent.h</a:t>
            </a:r>
            <a:endParaRPr lang="en-US" dirty="0"/>
          </a:p>
        </p:txBody>
      </p:sp>
      <p:sp>
        <p:nvSpPr>
          <p:cNvPr id="3" name="Rectangle 2"/>
          <p:cNvSpPr/>
          <p:nvPr/>
        </p:nvSpPr>
        <p:spPr>
          <a:xfrm>
            <a:off x="704850" y="1981200"/>
            <a:ext cx="773430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process_entry</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dirent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d_type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DT_REG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"FILE: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d_name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DT_DIR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"DIR: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d_name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break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800100" y="2476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800100" y="3009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800100" y="384947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833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file_enumerator</a:t>
            </a:r>
            <a:endParaRPr lang="en-US" dirty="0"/>
          </a:p>
        </p:txBody>
      </p:sp>
      <p:sp>
        <p:nvSpPr>
          <p:cNvPr id="5" name="Up Arrow 4"/>
          <p:cNvSpPr/>
          <p:nvPr/>
        </p:nvSpPr>
        <p:spPr>
          <a:xfrm rot="5400000">
            <a:off x="800100" y="2171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800100" y="2781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800100" y="3314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1509049" y="2274838"/>
            <a:ext cx="6125901" cy="2308324"/>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file_enumerator</a:t>
            </a:r>
            <a:r>
              <a:rPr lang="en-US" dirty="0">
                <a:solidFill>
                  <a:srgbClr val="000000"/>
                </a:solidFill>
                <a:highlight>
                  <a:srgbClr val="FFFFFF"/>
                </a:highlight>
                <a:latin typeface="Consolas" panose="020B0609020204030204" pitchFamily="49" charset="0"/>
              </a:rPr>
              <a:t> enumerator(</a:t>
            </a:r>
            <a:r>
              <a:rPr lang="en-US" dirty="0" err="1">
                <a:solidFill>
                  <a:srgbClr val="000000"/>
                </a:solidFill>
                <a:highlight>
                  <a:srgbClr val="FFFFFF"/>
                </a:highlight>
                <a:latin typeface="Consolas" panose="020B0609020204030204" pitchFamily="49" charset="0"/>
              </a:rPr>
              <a:t>enum_root</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enumerator.good</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file = </a:t>
            </a:r>
            <a:r>
              <a:rPr lang="en-US" dirty="0" err="1">
                <a:solidFill>
                  <a:srgbClr val="000000"/>
                </a:solidFill>
                <a:highlight>
                  <a:srgbClr val="FFFFFF"/>
                </a:highlight>
                <a:latin typeface="Consolas" panose="020B0609020204030204" pitchFamily="49" charset="0"/>
              </a:rPr>
              <a:t>enumerator.next_file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do something</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58592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CODE: </a:t>
            </a:r>
            <a:r>
              <a:rPr lang="en-US" dirty="0" err="1"/>
              <a:t>file_enumerator</a:t>
            </a:r>
            <a:endParaRPr lang="en-US" dirty="0"/>
          </a:p>
        </p:txBody>
      </p:sp>
    </p:spTree>
    <p:extLst>
      <p:ext uri="{BB962C8B-B14F-4D97-AF65-F5344CB8AC3E}">
        <p14:creationId xmlns:p14="http://schemas.microsoft.com/office/powerpoint/2010/main" val="231737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851062080"/>
              </p:ext>
            </p:extLst>
          </p:nvPr>
        </p:nvGraphicFramePr>
        <p:xfrm>
          <a:off x="914400" y="685800"/>
          <a:ext cx="7315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277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b="1" dirty="0">
                <a:solidFill>
                  <a:schemeClr val="tx1">
                    <a:lumMod val="75000"/>
                    <a:lumOff val="25000"/>
                  </a:schemeClr>
                </a:solidFill>
              </a:rPr>
              <a:t>md5.h</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MD5 Message-Digest Algorithm</a:t>
            </a:r>
          </a:p>
          <a:p>
            <a:pPr>
              <a:spcBef>
                <a:spcPts val="1200"/>
              </a:spcBef>
            </a:pPr>
            <a:r>
              <a:rPr lang="en-US" dirty="0">
                <a:solidFill>
                  <a:schemeClr val="tx1">
                    <a:lumMod val="75000"/>
                    <a:lumOff val="25000"/>
                  </a:schemeClr>
                </a:solidFill>
              </a:rPr>
              <a:t>RFC 1321</a:t>
            </a:r>
          </a:p>
          <a:p>
            <a:pPr lvl="1">
              <a:spcBef>
                <a:spcPts val="1200"/>
              </a:spcBef>
            </a:pPr>
            <a:r>
              <a:rPr lang="en-US" dirty="0">
                <a:solidFill>
                  <a:schemeClr val="tx1">
                    <a:lumMod val="75000"/>
                    <a:lumOff val="25000"/>
                  </a:schemeClr>
                </a:solidFill>
                <a:hlinkClick r:id="rId3"/>
              </a:rPr>
              <a:t>https://www.ietf.org/rfc/rfc1321.txt</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Creates a 128-bit message digest (hash)</a:t>
            </a:r>
          </a:p>
          <a:p>
            <a:pPr lvl="1">
              <a:spcBef>
                <a:spcPts val="1200"/>
              </a:spcBef>
            </a:pPr>
            <a:r>
              <a:rPr lang="en-US" dirty="0">
                <a:solidFill>
                  <a:schemeClr val="tx1">
                    <a:lumMod val="75000"/>
                    <a:lumOff val="25000"/>
                  </a:schemeClr>
                </a:solidFill>
              </a:rPr>
              <a:t>Not cryptographically safe, but safe enough for our purposes.</a:t>
            </a:r>
          </a:p>
          <a:p>
            <a:pPr>
              <a:spcBef>
                <a:spcPts val="1200"/>
              </a:spcBef>
            </a:pPr>
            <a:r>
              <a:rPr lang="en-US" dirty="0">
                <a:solidFill>
                  <a:schemeClr val="tx1">
                    <a:lumMod val="75000"/>
                    <a:lumOff val="25000"/>
                  </a:schemeClr>
                </a:solidFill>
              </a:rPr>
              <a:t>Portable Implementation</a:t>
            </a:r>
          </a:p>
          <a:p>
            <a:pPr lvl="1">
              <a:spcBef>
                <a:spcPts val="1200"/>
              </a:spcBef>
            </a:pPr>
            <a:r>
              <a:rPr lang="en-US" dirty="0">
                <a:solidFill>
                  <a:schemeClr val="tx1">
                    <a:lumMod val="75000"/>
                    <a:lumOff val="25000"/>
                  </a:schemeClr>
                </a:solidFill>
              </a:rPr>
              <a:t>Ported to C++ by Frank </a:t>
            </a:r>
            <a:r>
              <a:rPr lang="en-US" dirty="0" err="1">
                <a:solidFill>
                  <a:schemeClr val="tx1">
                    <a:lumMod val="75000"/>
                    <a:lumOff val="25000"/>
                  </a:schemeClr>
                </a:solidFill>
              </a:rPr>
              <a:t>Thilo</a:t>
            </a:r>
            <a:r>
              <a:rPr lang="en-US" dirty="0">
                <a:solidFill>
                  <a:schemeClr val="tx1">
                    <a:lumMod val="75000"/>
                    <a:lumOff val="25000"/>
                  </a:schemeClr>
                </a:solidFill>
              </a:rPr>
              <a:t> for </a:t>
            </a:r>
            <a:r>
              <a:rPr lang="en-US" dirty="0">
                <a:solidFill>
                  <a:schemeClr val="tx1">
                    <a:lumMod val="75000"/>
                    <a:lumOff val="25000"/>
                  </a:schemeClr>
                </a:solidFill>
                <a:hlinkClick r:id="rId4"/>
              </a:rPr>
              <a:t>http://bzflag.org</a:t>
            </a:r>
            <a:r>
              <a:rPr lang="en-US" dirty="0">
                <a:solidFill>
                  <a:schemeClr val="tx1">
                    <a:lumMod val="75000"/>
                    <a:lumOff val="25000"/>
                  </a:schemeClr>
                </a:solidFill>
              </a:rPr>
              <a:t> </a:t>
            </a:r>
          </a:p>
          <a:p>
            <a:pPr lvl="1">
              <a:spcBef>
                <a:spcPts val="1200"/>
              </a:spcBef>
            </a:pPr>
            <a:r>
              <a:rPr lang="en-US" dirty="0">
                <a:solidFill>
                  <a:schemeClr val="tx1">
                    <a:lumMod val="75000"/>
                    <a:lumOff val="25000"/>
                  </a:schemeClr>
                </a:solidFill>
                <a:hlinkClick r:id="rId5"/>
              </a:rPr>
              <a:t>http://www.zedwood.com/article/cpp-md5-function</a:t>
            </a:r>
            <a:r>
              <a:rPr lang="en-US" dirty="0">
                <a:solidFill>
                  <a:schemeClr val="tx1">
                    <a:lumMod val="75000"/>
                    <a:lumOff val="25000"/>
                  </a:schemeClr>
                </a:solidFill>
              </a:rPr>
              <a:t> </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178037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7350" y="1447800"/>
            <a:ext cx="6191250" cy="4801314"/>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MD5</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md5</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buffer[4096];</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ifstream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infile</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file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ios</a:t>
            </a:r>
            <a:r>
              <a:rPr lang="en-US" dirty="0">
                <a:solidFill>
                  <a:srgbClr val="000000"/>
                </a:solidFill>
                <a:highlight>
                  <a:srgbClr val="FFFFFF"/>
                </a:highlight>
                <a:latin typeface="Consolas" panose="020B0609020204030204" pitchFamily="49" charset="0"/>
              </a:rPr>
              <a:t>::binary);</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infile.good</a:t>
            </a:r>
            <a:r>
              <a:rPr lang="en-US" dirty="0">
                <a:solidFill>
                  <a:srgbClr val="000000"/>
                </a:solidFill>
                <a:highlight>
                  <a:srgbClr val="FFFFFF"/>
                </a:highlight>
                <a:latin typeface="Consolas" panose="020B0609020204030204" pitchFamily="49" charset="0"/>
              </a:rPr>
              <a:t>()) </a:t>
            </a:r>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infile.read</a:t>
            </a:r>
            <a:r>
              <a:rPr lang="en-US" dirty="0">
                <a:solidFill>
                  <a:srgbClr val="000000"/>
                </a:solidFill>
                <a:highlight>
                  <a:srgbClr val="FFFFFF"/>
                </a:highlight>
                <a:latin typeface="Consolas" panose="020B0609020204030204" pitchFamily="49" charset="0"/>
              </a:rPr>
              <a:t>(buffer, </a:t>
            </a:r>
            <a:r>
              <a:rPr lang="en-US" dirty="0" err="1">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(buffer));</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 = </a:t>
            </a:r>
            <a:r>
              <a:rPr lang="en-US" dirty="0" err="1">
                <a:solidFill>
                  <a:srgbClr val="000000"/>
                </a:solidFill>
                <a:highlight>
                  <a:srgbClr val="FFFFFF"/>
                </a:highlight>
                <a:latin typeface="Consolas" panose="020B0609020204030204" pitchFamily="49" charset="0"/>
              </a:rPr>
              <a:t>infile.gcount</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(count &gt; 0) </a:t>
            </a:r>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md5.update(buffer, count);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md5.finalize();</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 </a:t>
            </a:r>
            <a:r>
              <a:rPr lang="en-US" dirty="0">
                <a:solidFill>
                  <a:srgbClr val="000000"/>
                </a:solidFill>
                <a:highlight>
                  <a:srgbClr val="FFFFFF"/>
                </a:highlight>
                <a:latin typeface="Consolas" panose="020B0609020204030204" pitchFamily="49" charset="0"/>
              </a:rPr>
              <a:t>hash = md5.hexdigest();</a:t>
            </a:r>
          </a:p>
        </p:txBody>
      </p:sp>
      <p:sp>
        <p:nvSpPr>
          <p:cNvPr id="7" name="Title 6"/>
          <p:cNvSpPr>
            <a:spLocks noGrp="1"/>
          </p:cNvSpPr>
          <p:nvPr>
            <p:ph type="title"/>
          </p:nvPr>
        </p:nvSpPr>
        <p:spPr/>
        <p:txBody>
          <a:bodyPr/>
          <a:lstStyle/>
          <a:p>
            <a:r>
              <a:rPr lang="en-US" dirty="0"/>
              <a:t>MD5</a:t>
            </a:r>
          </a:p>
        </p:txBody>
      </p:sp>
      <p:sp>
        <p:nvSpPr>
          <p:cNvPr id="5" name="Up Arrow 4"/>
          <p:cNvSpPr/>
          <p:nvPr/>
        </p:nvSpPr>
        <p:spPr>
          <a:xfrm rot="5400000">
            <a:off x="2095500" y="412432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104900" y="5219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090612" y="577286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03881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file_hasher</a:t>
            </a:r>
            <a:endParaRPr lang="en-US" dirty="0"/>
          </a:p>
        </p:txBody>
      </p:sp>
      <p:sp>
        <p:nvSpPr>
          <p:cNvPr id="9" name="Rectangle 8"/>
          <p:cNvSpPr/>
          <p:nvPr/>
        </p:nvSpPr>
        <p:spPr>
          <a:xfrm>
            <a:off x="628650" y="2209800"/>
            <a:ext cx="8134350"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file_hasher</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file_hasher</a:t>
            </a:r>
            <a:r>
              <a:rPr lang="en-US" dirty="0">
                <a:solidFill>
                  <a:srgbClr val="000000"/>
                </a:solidFill>
                <a:highlight>
                  <a:srgbClr val="FFFFFF"/>
                </a:highlight>
                <a:latin typeface="Consolas" panose="020B0609020204030204" pitchFamily="49" charset="0"/>
              </a:rPr>
              <a:t>() { }</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get_md5_hash(</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file);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62332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CODE: </a:t>
            </a:r>
            <a:r>
              <a:rPr lang="en-US" dirty="0" err="1"/>
              <a:t>file_hasher</a:t>
            </a:r>
            <a:endParaRPr lang="en-US" dirty="0"/>
          </a:p>
        </p:txBody>
      </p:sp>
    </p:spTree>
    <p:extLst>
      <p:ext uri="{BB962C8B-B14F-4D97-AF65-F5344CB8AC3E}">
        <p14:creationId xmlns:p14="http://schemas.microsoft.com/office/powerpoint/2010/main" val="287338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542099049"/>
              </p:ext>
            </p:extLst>
          </p:nvPr>
        </p:nvGraphicFramePr>
        <p:xfrm>
          <a:off x="914400" y="685800"/>
          <a:ext cx="7315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015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Project Plan</a:t>
            </a:r>
          </a:p>
          <a:p>
            <a:pPr lvl="1">
              <a:spcBef>
                <a:spcPts val="1200"/>
              </a:spcBef>
            </a:pPr>
            <a:r>
              <a:rPr lang="en-US" dirty="0">
                <a:solidFill>
                  <a:schemeClr val="tx1">
                    <a:lumMod val="75000"/>
                    <a:lumOff val="25000"/>
                  </a:schemeClr>
                </a:solidFill>
              </a:rPr>
              <a:t>Duplicate File Finder</a:t>
            </a:r>
          </a:p>
          <a:p>
            <a:pPr>
              <a:spcBef>
                <a:spcPts val="1200"/>
              </a:spcBef>
            </a:pPr>
            <a:r>
              <a:rPr lang="en-US" dirty="0">
                <a:solidFill>
                  <a:schemeClr val="tx1">
                    <a:lumMod val="75000"/>
                    <a:lumOff val="25000"/>
                  </a:schemeClr>
                </a:solidFill>
              </a:rPr>
              <a:t>Third Party Dependencies</a:t>
            </a:r>
          </a:p>
          <a:p>
            <a:pPr lvl="1">
              <a:spcBef>
                <a:spcPts val="1200"/>
              </a:spcBef>
            </a:pPr>
            <a:r>
              <a:rPr lang="en-US" dirty="0" err="1">
                <a:solidFill>
                  <a:schemeClr val="tx1">
                    <a:lumMod val="75000"/>
                    <a:lumOff val="25000"/>
                  </a:schemeClr>
                </a:solidFill>
              </a:rPr>
              <a:t>dirent.h</a:t>
            </a:r>
            <a:r>
              <a:rPr lang="en-US" dirty="0">
                <a:solidFill>
                  <a:schemeClr val="tx1">
                    <a:lumMod val="75000"/>
                    <a:lumOff val="25000"/>
                  </a:schemeClr>
                </a:solidFill>
              </a:rPr>
              <a:t> (Windows only)</a:t>
            </a:r>
          </a:p>
          <a:p>
            <a:pPr lvl="1">
              <a:spcBef>
                <a:spcPts val="1200"/>
              </a:spcBef>
            </a:pPr>
            <a:r>
              <a:rPr lang="en-US" dirty="0">
                <a:solidFill>
                  <a:schemeClr val="tx1">
                    <a:lumMod val="75000"/>
                    <a:lumOff val="25000"/>
                  </a:schemeClr>
                </a:solidFill>
              </a:rPr>
              <a:t>md5</a:t>
            </a:r>
          </a:p>
          <a:p>
            <a:pPr>
              <a:spcBef>
                <a:spcPts val="1200"/>
              </a:spcBef>
            </a:pPr>
            <a:r>
              <a:rPr lang="en-US" dirty="0">
                <a:solidFill>
                  <a:schemeClr val="tx1">
                    <a:lumMod val="75000"/>
                    <a:lumOff val="25000"/>
                  </a:schemeClr>
                </a:solidFill>
              </a:rPr>
              <a:t>Implementation</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266198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Finding Duplicates</a:t>
            </a:r>
          </a:p>
        </p:txBody>
      </p:sp>
      <p:sp>
        <p:nvSpPr>
          <p:cNvPr id="4" name="Content Placeholder 2"/>
          <p:cNvSpPr>
            <a:spLocks noGrp="1"/>
          </p:cNvSpPr>
          <p:nvPr>
            <p:ph idx="1"/>
          </p:nvPr>
        </p:nvSpPr>
        <p:spPr>
          <a:xfrm>
            <a:off x="628650" y="1825625"/>
            <a:ext cx="7886700" cy="2136775"/>
          </a:xfrm>
        </p:spPr>
        <p:txBody>
          <a:bodyPr>
            <a:noAutofit/>
          </a:bodyPr>
          <a:lstStyle/>
          <a:p>
            <a:pPr>
              <a:spcBef>
                <a:spcPts val="1200"/>
              </a:spcBef>
            </a:pPr>
            <a:r>
              <a:rPr lang="en-US" dirty="0">
                <a:solidFill>
                  <a:schemeClr val="tx1">
                    <a:lumMod val="75000"/>
                    <a:lumOff val="25000"/>
                  </a:schemeClr>
                </a:solidFill>
              </a:rPr>
              <a:t>The file path and name</a:t>
            </a:r>
          </a:p>
          <a:p>
            <a:pPr lvl="1">
              <a:spcBef>
                <a:spcPts val="1200"/>
              </a:spcBef>
            </a:pPr>
            <a:r>
              <a:rPr lang="en-US" dirty="0">
                <a:solidFill>
                  <a:schemeClr val="tx1">
                    <a:lumMod val="75000"/>
                    <a:lumOff val="25000"/>
                  </a:schemeClr>
                </a:solidFill>
              </a:rPr>
              <a:t>E.g., /users/martin/file.txt</a:t>
            </a:r>
          </a:p>
          <a:p>
            <a:pPr>
              <a:spcBef>
                <a:spcPts val="1200"/>
              </a:spcBef>
            </a:pPr>
            <a:r>
              <a:rPr lang="en-US" dirty="0">
                <a:solidFill>
                  <a:schemeClr val="tx1">
                    <a:lumMod val="75000"/>
                    <a:lumOff val="25000"/>
                  </a:schemeClr>
                </a:solidFill>
              </a:rPr>
              <a:t>The MD5 hash</a:t>
            </a:r>
          </a:p>
          <a:p>
            <a:pPr lvl="1">
              <a:spcBef>
                <a:spcPts val="1200"/>
              </a:spcBef>
            </a:pPr>
            <a:r>
              <a:rPr lang="en-US" dirty="0">
                <a:solidFill>
                  <a:schemeClr val="tx1">
                    <a:lumMod val="75000"/>
                    <a:lumOff val="25000"/>
                  </a:schemeClr>
                </a:solidFill>
              </a:rPr>
              <a:t>E.g., </a:t>
            </a:r>
            <a:r>
              <a:rPr lang="en-US" dirty="0"/>
              <a:t>481239ed08790728a5385a6d712e682d</a:t>
            </a: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10771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Finding Duplicates</a:t>
            </a:r>
          </a:p>
        </p:txBody>
      </p:sp>
      <p:sp>
        <p:nvSpPr>
          <p:cNvPr id="5" name="Rectangle 4"/>
          <p:cNvSpPr/>
          <p:nvPr/>
        </p:nvSpPr>
        <p:spPr>
          <a:xfrm>
            <a:off x="3048000" y="2362200"/>
            <a:ext cx="3048000" cy="175432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duplicate</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hash;</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path</a:t>
            </a:r>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6" name="Rectangle 5"/>
          <p:cNvSpPr/>
          <p:nvPr/>
        </p:nvSpPr>
        <p:spPr>
          <a:xfrm>
            <a:off x="2362200" y="2842059"/>
            <a:ext cx="4800600" cy="36933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pair</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::string,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387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Finding Duplicates</a:t>
            </a:r>
          </a:p>
        </p:txBody>
      </p:sp>
      <p:sp>
        <p:nvSpPr>
          <p:cNvPr id="2" name="Rectangle 1"/>
          <p:cNvSpPr/>
          <p:nvPr/>
        </p:nvSpPr>
        <p:spPr>
          <a:xfrm>
            <a:off x="3048000" y="2362200"/>
            <a:ext cx="5334000" cy="175432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duplicate</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hash;</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duplicates;</a:t>
            </a:r>
          </a:p>
          <a:p>
            <a:r>
              <a:rPr lang="en-US"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44707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949635650"/>
              </p:ext>
            </p:extLst>
          </p:nvPr>
        </p:nvGraphicFramePr>
        <p:xfrm>
          <a:off x="4800600" y="2514600"/>
          <a:ext cx="4038600" cy="73660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142240">
                <a:tc>
                  <a:txBody>
                    <a:bodyPr/>
                    <a:lstStyle/>
                    <a:p>
                      <a:r>
                        <a:rPr lang="en-US" dirty="0"/>
                        <a:t>59819f08521e59bc3ed2f661d76651dc</a:t>
                      </a:r>
                    </a:p>
                  </a:txBody>
                  <a:tcPr/>
                </a:tc>
                <a:extLst>
                  <a:ext uri="{0D108BD9-81ED-4DB2-BD59-A6C34878D82A}">
                    <a16:rowId xmlns:a16="http://schemas.microsoft.com/office/drawing/2014/main" val="10000"/>
                  </a:ext>
                </a:extLst>
              </a:tr>
              <a:tr h="370840">
                <a:tc>
                  <a:txBody>
                    <a:bodyPr/>
                    <a:lstStyle/>
                    <a:p>
                      <a:r>
                        <a:rPr lang="en-US" dirty="0"/>
                        <a:t>soundtrack.mp3</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73137328"/>
              </p:ext>
            </p:extLst>
          </p:nvPr>
        </p:nvGraphicFramePr>
        <p:xfrm>
          <a:off x="2514600" y="8382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481239ed08790728a5385a6d712e682d</a:t>
                      </a:r>
                    </a:p>
                  </a:txBody>
                  <a:tcPr/>
                </a:tc>
                <a:extLst>
                  <a:ext uri="{0D108BD9-81ED-4DB2-BD59-A6C34878D82A}">
                    <a16:rowId xmlns:a16="http://schemas.microsoft.com/office/drawing/2014/main" val="10000"/>
                  </a:ext>
                </a:extLst>
              </a:tr>
              <a:tr h="370840">
                <a:tc>
                  <a:txBody>
                    <a:bodyPr/>
                    <a:lstStyle/>
                    <a:p>
                      <a:r>
                        <a:rPr lang="en-US" dirty="0"/>
                        <a:t>podcast.mp4</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42409941"/>
              </p:ext>
            </p:extLst>
          </p:nvPr>
        </p:nvGraphicFramePr>
        <p:xfrm>
          <a:off x="304800" y="25146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131b6a703c1e2968b77493b152e5495b</a:t>
                      </a:r>
                    </a:p>
                  </a:txBody>
                  <a:tcPr/>
                </a:tc>
                <a:extLst>
                  <a:ext uri="{0D108BD9-81ED-4DB2-BD59-A6C34878D82A}">
                    <a16:rowId xmlns:a16="http://schemas.microsoft.com/office/drawing/2014/main" val="10000"/>
                  </a:ext>
                </a:extLst>
              </a:tr>
              <a:tr h="370840">
                <a:tc>
                  <a:txBody>
                    <a:bodyPr/>
                    <a:lstStyle/>
                    <a:p>
                      <a:r>
                        <a:rPr lang="en-US" dirty="0"/>
                        <a:t>report.xml</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83590450"/>
              </p:ext>
            </p:extLst>
          </p:nvPr>
        </p:nvGraphicFramePr>
        <p:xfrm>
          <a:off x="2514600" y="41148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38de427224a5082a04fe82e2bd4ea9ec</a:t>
                      </a:r>
                    </a:p>
                  </a:txBody>
                  <a:tcPr/>
                </a:tc>
                <a:extLst>
                  <a:ext uri="{0D108BD9-81ED-4DB2-BD59-A6C34878D82A}">
                    <a16:rowId xmlns:a16="http://schemas.microsoft.com/office/drawing/2014/main" val="10000"/>
                  </a:ext>
                </a:extLst>
              </a:tr>
              <a:tr h="370840">
                <a:tc>
                  <a:txBody>
                    <a:bodyPr/>
                    <a:lstStyle/>
                    <a:p>
                      <a:r>
                        <a:rPr lang="en-US" dirty="0"/>
                        <a:t>vacation.jpg</a:t>
                      </a:r>
                    </a:p>
                  </a:txBody>
                  <a:tcPr/>
                </a:tc>
                <a:extLst>
                  <a:ext uri="{0D108BD9-81ED-4DB2-BD59-A6C34878D82A}">
                    <a16:rowId xmlns:a16="http://schemas.microsoft.com/office/drawing/2014/main" val="10001"/>
                  </a:ext>
                </a:extLst>
              </a:tr>
            </a:tbl>
          </a:graphicData>
        </a:graphic>
      </p:graphicFrame>
      <p:cxnSp>
        <p:nvCxnSpPr>
          <p:cNvPr id="10" name="Straight Arrow Connector 9"/>
          <p:cNvCxnSpPr>
            <a:stCxn id="7" idx="2"/>
            <a:endCxn id="8" idx="0"/>
          </p:cNvCxnSpPr>
          <p:nvPr/>
        </p:nvCxnSpPr>
        <p:spPr>
          <a:xfrm flipH="1">
            <a:off x="2324100" y="1579880"/>
            <a:ext cx="22098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6" idx="0"/>
          </p:cNvCxnSpPr>
          <p:nvPr/>
        </p:nvCxnSpPr>
        <p:spPr>
          <a:xfrm>
            <a:off x="4533900" y="1579880"/>
            <a:ext cx="22860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9" idx="0"/>
          </p:cNvCxnSpPr>
          <p:nvPr/>
        </p:nvCxnSpPr>
        <p:spPr>
          <a:xfrm>
            <a:off x="2324100" y="3256280"/>
            <a:ext cx="2209800" cy="858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3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4800600" y="2514600"/>
          <a:ext cx="4038600" cy="73660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142240">
                <a:tc>
                  <a:txBody>
                    <a:bodyPr/>
                    <a:lstStyle/>
                    <a:p>
                      <a:r>
                        <a:rPr lang="en-US" dirty="0"/>
                        <a:t>59819f08521e59bc3ed2f661d76651dc</a:t>
                      </a:r>
                    </a:p>
                  </a:txBody>
                  <a:tcPr/>
                </a:tc>
                <a:extLst>
                  <a:ext uri="{0D108BD9-81ED-4DB2-BD59-A6C34878D82A}">
                    <a16:rowId xmlns:a16="http://schemas.microsoft.com/office/drawing/2014/main" val="10000"/>
                  </a:ext>
                </a:extLst>
              </a:tr>
              <a:tr h="370840">
                <a:tc>
                  <a:txBody>
                    <a:bodyPr/>
                    <a:lstStyle/>
                    <a:p>
                      <a:r>
                        <a:rPr lang="en-US" dirty="0"/>
                        <a:t>soundtrack.mp3</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2514600" y="8382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481239ed08790728a5385a6d712e682d</a:t>
                      </a:r>
                    </a:p>
                  </a:txBody>
                  <a:tcPr/>
                </a:tc>
                <a:extLst>
                  <a:ext uri="{0D108BD9-81ED-4DB2-BD59-A6C34878D82A}">
                    <a16:rowId xmlns:a16="http://schemas.microsoft.com/office/drawing/2014/main" val="10000"/>
                  </a:ext>
                </a:extLst>
              </a:tr>
              <a:tr h="370840">
                <a:tc>
                  <a:txBody>
                    <a:bodyPr/>
                    <a:lstStyle/>
                    <a:p>
                      <a:r>
                        <a:rPr lang="en-US" dirty="0"/>
                        <a:t>podcast.mp4</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304800" y="25146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131b6a703c1e2968b77493b152e5495b</a:t>
                      </a:r>
                    </a:p>
                  </a:txBody>
                  <a:tcPr/>
                </a:tc>
                <a:extLst>
                  <a:ext uri="{0D108BD9-81ED-4DB2-BD59-A6C34878D82A}">
                    <a16:rowId xmlns:a16="http://schemas.microsoft.com/office/drawing/2014/main" val="10000"/>
                  </a:ext>
                </a:extLst>
              </a:tr>
              <a:tr h="370840">
                <a:tc>
                  <a:txBody>
                    <a:bodyPr/>
                    <a:lstStyle/>
                    <a:p>
                      <a:r>
                        <a:rPr lang="en-US" dirty="0"/>
                        <a:t>report.xml</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17263672"/>
              </p:ext>
            </p:extLst>
          </p:nvPr>
        </p:nvGraphicFramePr>
        <p:xfrm>
          <a:off x="2514600" y="4114800"/>
          <a:ext cx="4038600" cy="111252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38de427224a5082a04fe82e2bd4ea9ec</a:t>
                      </a:r>
                    </a:p>
                  </a:txBody>
                  <a:tcPr/>
                </a:tc>
                <a:extLst>
                  <a:ext uri="{0D108BD9-81ED-4DB2-BD59-A6C34878D82A}">
                    <a16:rowId xmlns:a16="http://schemas.microsoft.com/office/drawing/2014/main" val="10000"/>
                  </a:ext>
                </a:extLst>
              </a:tr>
              <a:tr h="370840">
                <a:tc>
                  <a:txBody>
                    <a:bodyPr/>
                    <a:lstStyle/>
                    <a:p>
                      <a:r>
                        <a:rPr lang="en-US" dirty="0"/>
                        <a:t>vacation.jpg</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nagshead.jpg</a:t>
                      </a:r>
                    </a:p>
                  </a:txBody>
                  <a:tcPr/>
                </a:tc>
                <a:extLst>
                  <a:ext uri="{0D108BD9-81ED-4DB2-BD59-A6C34878D82A}">
                    <a16:rowId xmlns:a16="http://schemas.microsoft.com/office/drawing/2014/main" val="10002"/>
                  </a:ext>
                </a:extLst>
              </a:tr>
            </a:tbl>
          </a:graphicData>
        </a:graphic>
      </p:graphicFrame>
      <p:cxnSp>
        <p:nvCxnSpPr>
          <p:cNvPr id="10" name="Straight Arrow Connector 9"/>
          <p:cNvCxnSpPr>
            <a:stCxn id="7" idx="2"/>
            <a:endCxn id="8" idx="0"/>
          </p:cNvCxnSpPr>
          <p:nvPr/>
        </p:nvCxnSpPr>
        <p:spPr>
          <a:xfrm flipH="1">
            <a:off x="2324100" y="1579880"/>
            <a:ext cx="22098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6" idx="0"/>
          </p:cNvCxnSpPr>
          <p:nvPr/>
        </p:nvCxnSpPr>
        <p:spPr>
          <a:xfrm>
            <a:off x="4533900" y="1579880"/>
            <a:ext cx="22860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9" idx="0"/>
          </p:cNvCxnSpPr>
          <p:nvPr/>
        </p:nvCxnSpPr>
        <p:spPr>
          <a:xfrm>
            <a:off x="2324100" y="3256280"/>
            <a:ext cx="2209800" cy="858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Up Arrow 10"/>
          <p:cNvSpPr/>
          <p:nvPr/>
        </p:nvSpPr>
        <p:spPr>
          <a:xfrm rot="5400000">
            <a:off x="2019300" y="4762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7576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3" nodeType="clickEffect">
                                  <p:stCondLst>
                                    <p:cond delay="0"/>
                                  </p:stCondLst>
                                  <p:childTnLst>
                                    <p:animScale>
                                      <p:cBhvr>
                                        <p:cTn id="6" dur="2000" fill="hold"/>
                                        <p:tgtEl>
                                          <p:spTgt spid="11"/>
                                        </p:tgtEl>
                                      </p:cBhvr>
                                      <p:by x="150000" y="150000"/>
                                    </p:animScale>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1" grpId="3"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40161977"/>
              </p:ext>
            </p:extLst>
          </p:nvPr>
        </p:nvGraphicFramePr>
        <p:xfrm>
          <a:off x="4800600" y="2514600"/>
          <a:ext cx="4038600" cy="110744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142240">
                <a:tc>
                  <a:txBody>
                    <a:bodyPr/>
                    <a:lstStyle/>
                    <a:p>
                      <a:r>
                        <a:rPr lang="en-US" dirty="0"/>
                        <a:t>59819f08521e59bc3ed2f661d76651dc</a:t>
                      </a:r>
                    </a:p>
                  </a:txBody>
                  <a:tcPr/>
                </a:tc>
                <a:extLst>
                  <a:ext uri="{0D108BD9-81ED-4DB2-BD59-A6C34878D82A}">
                    <a16:rowId xmlns:a16="http://schemas.microsoft.com/office/drawing/2014/main" val="10000"/>
                  </a:ext>
                </a:extLst>
              </a:tr>
              <a:tr h="370840">
                <a:tc>
                  <a:txBody>
                    <a:bodyPr/>
                    <a:lstStyle/>
                    <a:p>
                      <a:r>
                        <a:rPr lang="en-US" dirty="0"/>
                        <a:t>soundtrack.mp3</a:t>
                      </a:r>
                    </a:p>
                  </a:txBody>
                  <a:tcPr/>
                </a:tc>
                <a:extLst>
                  <a:ext uri="{0D108BD9-81ED-4DB2-BD59-A6C34878D82A}">
                    <a16:rowId xmlns:a16="http://schemas.microsoft.com/office/drawing/2014/main" val="10001"/>
                  </a:ext>
                </a:extLst>
              </a:tr>
              <a:tr h="370840">
                <a:tc>
                  <a:txBody>
                    <a:bodyPr/>
                    <a:lstStyle/>
                    <a:p>
                      <a:r>
                        <a:rPr lang="en-US" dirty="0"/>
                        <a:t>audio backup.mp3</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2514600" y="8382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481239ed08790728a5385a6d712e682d</a:t>
                      </a:r>
                    </a:p>
                  </a:txBody>
                  <a:tcPr/>
                </a:tc>
                <a:extLst>
                  <a:ext uri="{0D108BD9-81ED-4DB2-BD59-A6C34878D82A}">
                    <a16:rowId xmlns:a16="http://schemas.microsoft.com/office/drawing/2014/main" val="10000"/>
                  </a:ext>
                </a:extLst>
              </a:tr>
              <a:tr h="370840">
                <a:tc>
                  <a:txBody>
                    <a:bodyPr/>
                    <a:lstStyle/>
                    <a:p>
                      <a:r>
                        <a:rPr lang="en-US" dirty="0"/>
                        <a:t>podcast.mp4</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304800" y="25146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131b6a703c1e2968b77493b152e5495b</a:t>
                      </a:r>
                    </a:p>
                  </a:txBody>
                  <a:tcPr/>
                </a:tc>
                <a:extLst>
                  <a:ext uri="{0D108BD9-81ED-4DB2-BD59-A6C34878D82A}">
                    <a16:rowId xmlns:a16="http://schemas.microsoft.com/office/drawing/2014/main" val="10000"/>
                  </a:ext>
                </a:extLst>
              </a:tr>
              <a:tr h="370840">
                <a:tc>
                  <a:txBody>
                    <a:bodyPr/>
                    <a:lstStyle/>
                    <a:p>
                      <a:r>
                        <a:rPr lang="en-US" dirty="0"/>
                        <a:t>report.xml</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12143385"/>
              </p:ext>
            </p:extLst>
          </p:nvPr>
        </p:nvGraphicFramePr>
        <p:xfrm>
          <a:off x="2514600" y="4114800"/>
          <a:ext cx="4038600" cy="111252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38de427224a5082a04fe82e2bd4ea9ec</a:t>
                      </a:r>
                    </a:p>
                  </a:txBody>
                  <a:tcPr/>
                </a:tc>
                <a:extLst>
                  <a:ext uri="{0D108BD9-81ED-4DB2-BD59-A6C34878D82A}">
                    <a16:rowId xmlns:a16="http://schemas.microsoft.com/office/drawing/2014/main" val="10000"/>
                  </a:ext>
                </a:extLst>
              </a:tr>
              <a:tr h="370840">
                <a:tc>
                  <a:txBody>
                    <a:bodyPr/>
                    <a:lstStyle/>
                    <a:p>
                      <a:r>
                        <a:rPr lang="en-US" dirty="0"/>
                        <a:t>vacation.jpg</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nagshead.jpg</a:t>
                      </a:r>
                    </a:p>
                  </a:txBody>
                  <a:tcPr/>
                </a:tc>
                <a:extLst>
                  <a:ext uri="{0D108BD9-81ED-4DB2-BD59-A6C34878D82A}">
                    <a16:rowId xmlns:a16="http://schemas.microsoft.com/office/drawing/2014/main" val="10002"/>
                  </a:ext>
                </a:extLst>
              </a:tr>
            </a:tbl>
          </a:graphicData>
        </a:graphic>
      </p:graphicFrame>
      <p:cxnSp>
        <p:nvCxnSpPr>
          <p:cNvPr id="10" name="Straight Arrow Connector 9"/>
          <p:cNvCxnSpPr>
            <a:stCxn id="7" idx="2"/>
            <a:endCxn id="8" idx="0"/>
          </p:cNvCxnSpPr>
          <p:nvPr/>
        </p:nvCxnSpPr>
        <p:spPr>
          <a:xfrm flipH="1">
            <a:off x="2324100" y="1579880"/>
            <a:ext cx="22098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6" idx="0"/>
          </p:cNvCxnSpPr>
          <p:nvPr/>
        </p:nvCxnSpPr>
        <p:spPr>
          <a:xfrm>
            <a:off x="4533900" y="1579880"/>
            <a:ext cx="22860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9" idx="0"/>
          </p:cNvCxnSpPr>
          <p:nvPr/>
        </p:nvCxnSpPr>
        <p:spPr>
          <a:xfrm>
            <a:off x="2324100" y="3256280"/>
            <a:ext cx="2209800" cy="858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Up Arrow 10"/>
          <p:cNvSpPr/>
          <p:nvPr/>
        </p:nvSpPr>
        <p:spPr>
          <a:xfrm rot="5400000">
            <a:off x="4229100" y="3162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50003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1" nodeType="clickEffect">
                                  <p:stCondLst>
                                    <p:cond delay="0"/>
                                  </p:stCondLst>
                                  <p:childTnLst>
                                    <p:animScale>
                                      <p:cBhvr>
                                        <p:cTn id="6" dur="2000" fill="hold"/>
                                        <p:tgtEl>
                                          <p:spTgt spid="11"/>
                                        </p:tgtEl>
                                      </p:cBhvr>
                                      <p:by x="150000" y="150000"/>
                                    </p:animScale>
                                  </p:childTnLst>
                                </p:cTn>
                              </p:par>
                            </p:childTnLst>
                          </p:cTn>
                        </p:par>
                        <p:par>
                          <p:cTn id="7" fill="hold">
                            <p:stCondLst>
                              <p:cond delay="2000"/>
                            </p:stCondLst>
                            <p:childTnLst>
                              <p:par>
                                <p:cTn id="8" presetID="10" presetClass="exit" presetSubtype="0" fill="hold" grpId="0" nodeType="after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20516999"/>
              </p:ext>
            </p:extLst>
          </p:nvPr>
        </p:nvGraphicFramePr>
        <p:xfrm>
          <a:off x="4800600" y="2514600"/>
          <a:ext cx="4038600" cy="110744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142240">
                <a:tc>
                  <a:txBody>
                    <a:bodyPr/>
                    <a:lstStyle/>
                    <a:p>
                      <a:r>
                        <a:rPr lang="en-US" dirty="0"/>
                        <a:t>59819f08521e59bc3ed2f661d76651dc</a:t>
                      </a:r>
                    </a:p>
                  </a:txBody>
                  <a:tcPr/>
                </a:tc>
                <a:extLst>
                  <a:ext uri="{0D108BD9-81ED-4DB2-BD59-A6C34878D82A}">
                    <a16:rowId xmlns:a16="http://schemas.microsoft.com/office/drawing/2014/main" val="10000"/>
                  </a:ext>
                </a:extLst>
              </a:tr>
              <a:tr h="370840">
                <a:tc>
                  <a:txBody>
                    <a:bodyPr/>
                    <a:lstStyle/>
                    <a:p>
                      <a:r>
                        <a:rPr lang="en-US" dirty="0"/>
                        <a:t>soundtrack.mp3</a:t>
                      </a:r>
                    </a:p>
                  </a:txBody>
                  <a:tcPr/>
                </a:tc>
                <a:extLst>
                  <a:ext uri="{0D108BD9-81ED-4DB2-BD59-A6C34878D82A}">
                    <a16:rowId xmlns:a16="http://schemas.microsoft.com/office/drawing/2014/main" val="10001"/>
                  </a:ext>
                </a:extLst>
              </a:tr>
              <a:tr h="370840">
                <a:tc>
                  <a:txBody>
                    <a:bodyPr/>
                    <a:lstStyle/>
                    <a:p>
                      <a:r>
                        <a:rPr lang="en-US" dirty="0"/>
                        <a:t>audio</a:t>
                      </a:r>
                      <a:r>
                        <a:rPr lang="en-US" baseline="0" dirty="0"/>
                        <a:t> backup.mp3</a:t>
                      </a:r>
                      <a:endParaRPr lang="en-US"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2514600" y="8382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481239ed08790728a5385a6d712e682d</a:t>
                      </a:r>
                    </a:p>
                  </a:txBody>
                  <a:tcPr/>
                </a:tc>
                <a:extLst>
                  <a:ext uri="{0D108BD9-81ED-4DB2-BD59-A6C34878D82A}">
                    <a16:rowId xmlns:a16="http://schemas.microsoft.com/office/drawing/2014/main" val="10000"/>
                  </a:ext>
                </a:extLst>
              </a:tr>
              <a:tr h="370840">
                <a:tc>
                  <a:txBody>
                    <a:bodyPr/>
                    <a:lstStyle/>
                    <a:p>
                      <a:r>
                        <a:rPr lang="en-US" dirty="0"/>
                        <a:t>podcast.mp4</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304800" y="2514600"/>
          <a:ext cx="4038600" cy="741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131b6a703c1e2968b77493b152e5495b</a:t>
                      </a:r>
                    </a:p>
                  </a:txBody>
                  <a:tcPr/>
                </a:tc>
                <a:extLst>
                  <a:ext uri="{0D108BD9-81ED-4DB2-BD59-A6C34878D82A}">
                    <a16:rowId xmlns:a16="http://schemas.microsoft.com/office/drawing/2014/main" val="10000"/>
                  </a:ext>
                </a:extLst>
              </a:tr>
              <a:tr h="370840">
                <a:tc>
                  <a:txBody>
                    <a:bodyPr/>
                    <a:lstStyle/>
                    <a:p>
                      <a:r>
                        <a:rPr lang="en-US" dirty="0"/>
                        <a:t>report.xml</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81922780"/>
              </p:ext>
            </p:extLst>
          </p:nvPr>
        </p:nvGraphicFramePr>
        <p:xfrm>
          <a:off x="2514600" y="4114800"/>
          <a:ext cx="4038600" cy="111252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38de427224a5082a04fe82e2bd4ea9ec</a:t>
                      </a:r>
                    </a:p>
                  </a:txBody>
                  <a:tcPr/>
                </a:tc>
                <a:extLst>
                  <a:ext uri="{0D108BD9-81ED-4DB2-BD59-A6C34878D82A}">
                    <a16:rowId xmlns:a16="http://schemas.microsoft.com/office/drawing/2014/main" val="10000"/>
                  </a:ext>
                </a:extLst>
              </a:tr>
              <a:tr h="370840">
                <a:tc>
                  <a:txBody>
                    <a:bodyPr/>
                    <a:lstStyle/>
                    <a:p>
                      <a:r>
                        <a:rPr lang="en-US" dirty="0"/>
                        <a:t>vacation.jpg</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nagshead.jpg</a:t>
                      </a:r>
                    </a:p>
                  </a:txBody>
                  <a:tcPr/>
                </a:tc>
                <a:extLst>
                  <a:ext uri="{0D108BD9-81ED-4DB2-BD59-A6C34878D82A}">
                    <a16:rowId xmlns:a16="http://schemas.microsoft.com/office/drawing/2014/main" val="10002"/>
                  </a:ext>
                </a:extLst>
              </a:tr>
            </a:tbl>
          </a:graphicData>
        </a:graphic>
      </p:graphicFrame>
      <p:cxnSp>
        <p:nvCxnSpPr>
          <p:cNvPr id="10" name="Straight Arrow Connector 9"/>
          <p:cNvCxnSpPr>
            <a:stCxn id="7" idx="2"/>
            <a:endCxn id="8" idx="0"/>
          </p:cNvCxnSpPr>
          <p:nvPr/>
        </p:nvCxnSpPr>
        <p:spPr>
          <a:xfrm flipH="1">
            <a:off x="2324100" y="1579880"/>
            <a:ext cx="22098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6" idx="0"/>
          </p:cNvCxnSpPr>
          <p:nvPr/>
        </p:nvCxnSpPr>
        <p:spPr>
          <a:xfrm>
            <a:off x="4533900" y="1579880"/>
            <a:ext cx="2286000" cy="9347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9" idx="0"/>
          </p:cNvCxnSpPr>
          <p:nvPr/>
        </p:nvCxnSpPr>
        <p:spPr>
          <a:xfrm>
            <a:off x="2324100" y="3256280"/>
            <a:ext cx="2209800" cy="858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quot;No&quot; Symbol 2"/>
          <p:cNvSpPr/>
          <p:nvPr/>
        </p:nvSpPr>
        <p:spPr>
          <a:xfrm>
            <a:off x="3429000" y="218440"/>
            <a:ext cx="1981200" cy="1981200"/>
          </a:xfrm>
          <a:prstGeom prst="noSmoking">
            <a:avLst>
              <a:gd name="adj" fmla="val 116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quot;No&quot; Symbol 12"/>
          <p:cNvSpPr/>
          <p:nvPr/>
        </p:nvSpPr>
        <p:spPr>
          <a:xfrm>
            <a:off x="1219200" y="1739514"/>
            <a:ext cx="1981200" cy="1981200"/>
          </a:xfrm>
          <a:prstGeom prst="noSmoking">
            <a:avLst>
              <a:gd name="adj" fmla="val 116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542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914709010"/>
              </p:ext>
            </p:extLst>
          </p:nvPr>
        </p:nvGraphicFramePr>
        <p:xfrm>
          <a:off x="2514600" y="838200"/>
          <a:ext cx="4038600" cy="110744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142240">
                <a:tc>
                  <a:txBody>
                    <a:bodyPr/>
                    <a:lstStyle/>
                    <a:p>
                      <a:r>
                        <a:rPr lang="en-US" dirty="0"/>
                        <a:t>59819f08521e59bc3ed2f661d76651dc</a:t>
                      </a:r>
                    </a:p>
                  </a:txBody>
                  <a:tcPr/>
                </a:tc>
                <a:extLst>
                  <a:ext uri="{0D108BD9-81ED-4DB2-BD59-A6C34878D82A}">
                    <a16:rowId xmlns:a16="http://schemas.microsoft.com/office/drawing/2014/main" val="10000"/>
                  </a:ext>
                </a:extLst>
              </a:tr>
              <a:tr h="370840">
                <a:tc>
                  <a:txBody>
                    <a:bodyPr/>
                    <a:lstStyle/>
                    <a:p>
                      <a:r>
                        <a:rPr lang="en-US" dirty="0"/>
                        <a:t>soundtrack.mp3</a:t>
                      </a:r>
                    </a:p>
                  </a:txBody>
                  <a:tcPr/>
                </a:tc>
                <a:extLst>
                  <a:ext uri="{0D108BD9-81ED-4DB2-BD59-A6C34878D82A}">
                    <a16:rowId xmlns:a16="http://schemas.microsoft.com/office/drawing/2014/main" val="10001"/>
                  </a:ext>
                </a:extLst>
              </a:tr>
              <a:tr h="370840">
                <a:tc>
                  <a:txBody>
                    <a:bodyPr/>
                    <a:lstStyle/>
                    <a:p>
                      <a:r>
                        <a:rPr lang="en-US" dirty="0"/>
                        <a:t>audio</a:t>
                      </a:r>
                      <a:r>
                        <a:rPr lang="en-US" baseline="0" dirty="0"/>
                        <a:t> backup.mp3</a:t>
                      </a:r>
                      <a:endParaRPr lang="en-US"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56271204"/>
              </p:ext>
            </p:extLst>
          </p:nvPr>
        </p:nvGraphicFramePr>
        <p:xfrm>
          <a:off x="304800" y="2520387"/>
          <a:ext cx="4038600" cy="111252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0840">
                <a:tc>
                  <a:txBody>
                    <a:bodyPr/>
                    <a:lstStyle/>
                    <a:p>
                      <a:r>
                        <a:rPr lang="en-US" dirty="0"/>
                        <a:t>38de427224a5082a04fe82e2bd4ea9ec</a:t>
                      </a:r>
                    </a:p>
                  </a:txBody>
                  <a:tcPr/>
                </a:tc>
                <a:extLst>
                  <a:ext uri="{0D108BD9-81ED-4DB2-BD59-A6C34878D82A}">
                    <a16:rowId xmlns:a16="http://schemas.microsoft.com/office/drawing/2014/main" val="10000"/>
                  </a:ext>
                </a:extLst>
              </a:tr>
              <a:tr h="370840">
                <a:tc>
                  <a:txBody>
                    <a:bodyPr/>
                    <a:lstStyle/>
                    <a:p>
                      <a:r>
                        <a:rPr lang="en-US" dirty="0"/>
                        <a:t>vacation.jpg</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nagshead.jpg</a:t>
                      </a:r>
                    </a:p>
                  </a:txBody>
                  <a:tcPr/>
                </a:tc>
                <a:extLst>
                  <a:ext uri="{0D108BD9-81ED-4DB2-BD59-A6C34878D82A}">
                    <a16:rowId xmlns:a16="http://schemas.microsoft.com/office/drawing/2014/main" val="10002"/>
                  </a:ext>
                </a:extLst>
              </a:tr>
            </a:tbl>
          </a:graphicData>
        </a:graphic>
      </p:graphicFrame>
      <p:cxnSp>
        <p:nvCxnSpPr>
          <p:cNvPr id="10" name="Straight Arrow Connector 9"/>
          <p:cNvCxnSpPr>
            <a:stCxn id="6" idx="2"/>
          </p:cNvCxnSpPr>
          <p:nvPr/>
        </p:nvCxnSpPr>
        <p:spPr>
          <a:xfrm flipH="1">
            <a:off x="2324100" y="1945640"/>
            <a:ext cx="2209800" cy="5689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45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65985462"/>
              </p:ext>
            </p:extLst>
          </p:nvPr>
        </p:nvGraphicFramePr>
        <p:xfrm>
          <a:off x="914400" y="685800"/>
          <a:ext cx="7315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72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1371600"/>
            <a:ext cx="6629400" cy="3970318"/>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dup_search</a:t>
            </a:r>
            <a:r>
              <a:rPr lang="en-US" dirty="0">
                <a:solidFill>
                  <a:srgbClr val="000000"/>
                </a:solidFill>
                <a:highlight>
                  <a:srgbClr val="FFFFFF"/>
                </a:highlight>
                <a:latin typeface="Consolas" panose="020B0609020204030204" pitchFamily="49" charset="0"/>
              </a:rPr>
              <a:t> dups(</a:t>
            </a:r>
            <a:r>
              <a:rPr lang="en-US" dirty="0">
                <a:solidFill>
                  <a:srgbClr val="808080"/>
                </a:solidFill>
                <a:highlight>
                  <a:srgbClr val="FFFFFF"/>
                </a:highlight>
                <a:latin typeface="Consolas" panose="020B0609020204030204" pitchFamily="49" charset="0"/>
              </a:rPr>
              <a:t>path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dups.begin</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fr-FR" dirty="0" err="1">
                <a:solidFill>
                  <a:srgbClr val="000000"/>
                </a:solidFill>
                <a:highlight>
                  <a:srgbClr val="FFFFFF"/>
                </a:highlight>
                <a:latin typeface="Consolas" panose="020B0609020204030204" pitchFamily="49" charset="0"/>
              </a:rPr>
              <a:t>dups.get</a:t>
            </a:r>
            <a:r>
              <a:rPr lang="fr-FR" dirty="0">
                <a:solidFill>
                  <a:srgbClr val="000000"/>
                </a:solidFill>
                <a:highlight>
                  <a:srgbClr val="FFFFFF"/>
                </a:highlight>
                <a:latin typeface="Consolas" panose="020B0609020204030204" pitchFamily="49" charset="0"/>
              </a:rPr>
              <a:t>([](</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2B91AF"/>
                </a:solidFill>
                <a:highlight>
                  <a:srgbClr val="FFFFFF"/>
                </a:highlight>
                <a:latin typeface="Consolas" panose="020B0609020204030204" pitchFamily="49" charset="0"/>
              </a:rPr>
              <a:t>duplicate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err="1">
                <a:solidFill>
                  <a:srgbClr val="808080"/>
                </a:solidFill>
                <a:highlight>
                  <a:srgbClr val="FFFFFF"/>
                </a:highlight>
                <a:latin typeface="Consolas" panose="020B0609020204030204" pitchFamily="49" charset="0"/>
              </a:rPr>
              <a:t>dup</a:t>
            </a:r>
            <a:r>
              <a:rPr lang="fr-FR"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"Duplicates - Hash "</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dup</a:t>
            </a:r>
            <a:r>
              <a:rPr lang="en-US" dirty="0">
                <a:solidFill>
                  <a:srgbClr val="000000"/>
                </a:solidFill>
                <a:highlight>
                  <a:srgbClr val="FFFFFF"/>
                </a:highlight>
                <a:latin typeface="Consolas" panose="020B0609020204030204" pitchFamily="49" charset="0"/>
              </a:rPr>
              <a:t>-&gt;hash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file : dup-&gt;duplicates)</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file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6" name="Up Arrow 5"/>
          <p:cNvSpPr/>
          <p:nvPr/>
        </p:nvSpPr>
        <p:spPr>
          <a:xfrm rot="5400000">
            <a:off x="1181100" y="128816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181100" y="1866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181100" y="242730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32346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File Finder</a:t>
            </a:r>
          </a:p>
        </p:txBody>
      </p:sp>
      <p:graphicFrame>
        <p:nvGraphicFramePr>
          <p:cNvPr id="4" name="Table 3"/>
          <p:cNvGraphicFramePr>
            <a:graphicFrameLocks noGrp="1"/>
          </p:cNvGraphicFramePr>
          <p:nvPr>
            <p:extLst>
              <p:ext uri="{D42A27DB-BD31-4B8C-83A1-F6EECF244321}">
                <p14:modId xmlns:p14="http://schemas.microsoft.com/office/powerpoint/2010/main" val="2161945347"/>
              </p:ext>
            </p:extLst>
          </p:nvPr>
        </p:nvGraphicFramePr>
        <p:xfrm>
          <a:off x="914400" y="1828800"/>
          <a:ext cx="7315200" cy="33375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File</a:t>
                      </a:r>
                    </a:p>
                  </a:txBody>
                  <a:tcPr/>
                </a:tc>
                <a:tc>
                  <a:txBody>
                    <a:bodyPr/>
                    <a:lstStyle/>
                    <a:p>
                      <a:r>
                        <a:rPr lang="en-US" dirty="0"/>
                        <a:t>Hash</a:t>
                      </a:r>
                    </a:p>
                  </a:txBody>
                  <a:tcPr/>
                </a:tc>
                <a:extLst>
                  <a:ext uri="{0D108BD9-81ED-4DB2-BD59-A6C34878D82A}">
                    <a16:rowId xmlns:a16="http://schemas.microsoft.com/office/drawing/2014/main" val="10000"/>
                  </a:ext>
                </a:extLst>
              </a:tr>
              <a:tr h="370840">
                <a:tc>
                  <a:txBody>
                    <a:bodyPr/>
                    <a:lstStyle/>
                    <a:p>
                      <a:r>
                        <a:rPr lang="en-US" dirty="0"/>
                        <a:t>vacation.jpg</a:t>
                      </a:r>
                    </a:p>
                  </a:txBody>
                  <a:tcPr/>
                </a:tc>
                <a:tc>
                  <a:txBody>
                    <a:bodyPr/>
                    <a:lstStyle/>
                    <a:p>
                      <a:r>
                        <a:rPr lang="en-US" dirty="0"/>
                        <a:t>38de427224a5082a04fe82e2bd4ea9ec</a:t>
                      </a:r>
                    </a:p>
                  </a:txBody>
                  <a:tcPr/>
                </a:tc>
                <a:extLst>
                  <a:ext uri="{0D108BD9-81ED-4DB2-BD59-A6C34878D82A}">
                    <a16:rowId xmlns:a16="http://schemas.microsoft.com/office/drawing/2014/main" val="10001"/>
                  </a:ext>
                </a:extLst>
              </a:tr>
              <a:tr h="370840">
                <a:tc>
                  <a:txBody>
                    <a:bodyPr/>
                    <a:lstStyle/>
                    <a:p>
                      <a:r>
                        <a:rPr lang="en-US" dirty="0"/>
                        <a:t>podcast.mp4</a:t>
                      </a:r>
                    </a:p>
                  </a:txBody>
                  <a:tcPr/>
                </a:tc>
                <a:tc>
                  <a:txBody>
                    <a:bodyPr/>
                    <a:lstStyle/>
                    <a:p>
                      <a:r>
                        <a:rPr lang="en-US" dirty="0"/>
                        <a:t>481239ed08790728a5385a6d712e682d</a:t>
                      </a:r>
                    </a:p>
                  </a:txBody>
                  <a:tcPr/>
                </a:tc>
                <a:extLst>
                  <a:ext uri="{0D108BD9-81ED-4DB2-BD59-A6C34878D82A}">
                    <a16:rowId xmlns:a16="http://schemas.microsoft.com/office/drawing/2014/main" val="10002"/>
                  </a:ext>
                </a:extLst>
              </a:tr>
              <a:tr h="370840">
                <a:tc>
                  <a:txBody>
                    <a:bodyPr/>
                    <a:lstStyle/>
                    <a:p>
                      <a:r>
                        <a:rPr lang="en-US" dirty="0"/>
                        <a:t>reports.xml</a:t>
                      </a:r>
                    </a:p>
                  </a:txBody>
                  <a:tcPr/>
                </a:tc>
                <a:tc>
                  <a:txBody>
                    <a:bodyPr/>
                    <a:lstStyle/>
                    <a:p>
                      <a:r>
                        <a:rPr lang="en-US" dirty="0"/>
                        <a:t>131b6a703c1e2968b77493b152e5495b</a:t>
                      </a:r>
                    </a:p>
                  </a:txBody>
                  <a:tcPr/>
                </a:tc>
                <a:extLst>
                  <a:ext uri="{0D108BD9-81ED-4DB2-BD59-A6C34878D82A}">
                    <a16:rowId xmlns:a16="http://schemas.microsoft.com/office/drawing/2014/main" val="10003"/>
                  </a:ext>
                </a:extLst>
              </a:tr>
              <a:tr h="370840">
                <a:tc>
                  <a:txBody>
                    <a:bodyPr/>
                    <a:lstStyle/>
                    <a:p>
                      <a:r>
                        <a:rPr lang="en-US" dirty="0"/>
                        <a:t>nagshead.jpg</a:t>
                      </a:r>
                    </a:p>
                  </a:txBody>
                  <a:tcPr/>
                </a:tc>
                <a:tc>
                  <a:txBody>
                    <a:bodyPr/>
                    <a:lstStyle/>
                    <a:p>
                      <a:r>
                        <a:rPr lang="en-US" dirty="0"/>
                        <a:t>38de427224a5082a04fe82e2bd4ea9ec</a:t>
                      </a:r>
                    </a:p>
                  </a:txBody>
                  <a:tcPr/>
                </a:tc>
                <a:extLst>
                  <a:ext uri="{0D108BD9-81ED-4DB2-BD59-A6C34878D82A}">
                    <a16:rowId xmlns:a16="http://schemas.microsoft.com/office/drawing/2014/main" val="10004"/>
                  </a:ext>
                </a:extLst>
              </a:tr>
              <a:tr h="370840">
                <a:tc>
                  <a:txBody>
                    <a:bodyPr/>
                    <a:lstStyle/>
                    <a:p>
                      <a:r>
                        <a:rPr lang="en-US" dirty="0"/>
                        <a:t>snapshot.jpg</a:t>
                      </a:r>
                    </a:p>
                  </a:txBody>
                  <a:tcPr/>
                </a:tc>
                <a:tc>
                  <a:txBody>
                    <a:bodyPr/>
                    <a:lstStyle/>
                    <a:p>
                      <a:r>
                        <a:rPr lang="en-US" dirty="0"/>
                        <a:t>10a38ab25ff7547cec18727cc776fa39</a:t>
                      </a:r>
                    </a:p>
                  </a:txBody>
                  <a:tcPr/>
                </a:tc>
                <a:extLst>
                  <a:ext uri="{0D108BD9-81ED-4DB2-BD59-A6C34878D82A}">
                    <a16:rowId xmlns:a16="http://schemas.microsoft.com/office/drawing/2014/main" val="10005"/>
                  </a:ext>
                </a:extLst>
              </a:tr>
              <a:tr h="370840">
                <a:tc>
                  <a:txBody>
                    <a:bodyPr/>
                    <a:lstStyle/>
                    <a:p>
                      <a:r>
                        <a:rPr lang="en-US" dirty="0"/>
                        <a:t>archive.zip</a:t>
                      </a:r>
                    </a:p>
                  </a:txBody>
                  <a:tcPr/>
                </a:tc>
                <a:tc>
                  <a:txBody>
                    <a:bodyPr/>
                    <a:lstStyle/>
                    <a:p>
                      <a:r>
                        <a:rPr lang="en-US" dirty="0"/>
                        <a:t>d41d8cd98f00b204e9800998ecf8427e</a:t>
                      </a:r>
                    </a:p>
                  </a:txBody>
                  <a:tcPr/>
                </a:tc>
                <a:extLst>
                  <a:ext uri="{0D108BD9-81ED-4DB2-BD59-A6C34878D82A}">
                    <a16:rowId xmlns:a16="http://schemas.microsoft.com/office/drawing/2014/main" val="10006"/>
                  </a:ext>
                </a:extLst>
              </a:tr>
              <a:tr h="370840">
                <a:tc>
                  <a:txBody>
                    <a:bodyPr/>
                    <a:lstStyle/>
                    <a:p>
                      <a:r>
                        <a:rPr lang="en-US" dirty="0"/>
                        <a:t>thebeach.jpg</a:t>
                      </a:r>
                    </a:p>
                  </a:txBody>
                  <a:tcPr/>
                </a:tc>
                <a:tc>
                  <a:txBody>
                    <a:bodyPr/>
                    <a:lstStyle/>
                    <a:p>
                      <a:r>
                        <a:rPr lang="en-US" dirty="0"/>
                        <a:t>38de427224a5082a04fe82e2bd4ea9ec</a:t>
                      </a:r>
                    </a:p>
                  </a:txBody>
                  <a:tcPr/>
                </a:tc>
                <a:extLst>
                  <a:ext uri="{0D108BD9-81ED-4DB2-BD59-A6C34878D82A}">
                    <a16:rowId xmlns:a16="http://schemas.microsoft.com/office/drawing/2014/main" val="10007"/>
                  </a:ext>
                </a:extLst>
              </a:tr>
              <a:tr h="370840">
                <a:tc>
                  <a:txBody>
                    <a:bodyPr/>
                    <a:lstStyle/>
                    <a:p>
                      <a:r>
                        <a:rPr lang="en-US" dirty="0"/>
                        <a:t>soundtrack.mp3</a:t>
                      </a:r>
                    </a:p>
                  </a:txBody>
                  <a:tcPr/>
                </a:tc>
                <a:tc>
                  <a:txBody>
                    <a:bodyPr/>
                    <a:lstStyle/>
                    <a:p>
                      <a:r>
                        <a:rPr lang="en-US" dirty="0"/>
                        <a:t>59819f08521e59bc3ed2f661d76651dc</a:t>
                      </a:r>
                    </a:p>
                  </a:txBody>
                  <a:tcPr/>
                </a:tc>
                <a:extLst>
                  <a:ext uri="{0D108BD9-81ED-4DB2-BD59-A6C34878D82A}">
                    <a16:rowId xmlns:a16="http://schemas.microsoft.com/office/drawing/2014/main" val="10008"/>
                  </a:ext>
                </a:extLst>
              </a:tr>
            </a:tbl>
          </a:graphicData>
        </a:graphic>
      </p:graphicFrame>
      <p:sp>
        <p:nvSpPr>
          <p:cNvPr id="3" name="Rectangle 2"/>
          <p:cNvSpPr/>
          <p:nvPr/>
        </p:nvSpPr>
        <p:spPr>
          <a:xfrm>
            <a:off x="914400" y="2514600"/>
            <a:ext cx="7315200" cy="838200"/>
          </a:xfrm>
          <a:prstGeom prst="rect">
            <a:avLst/>
          </a:prstGeom>
          <a:solidFill>
            <a:schemeClr val="bg2">
              <a:lumMod val="75000"/>
              <a:alpha val="84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3654706"/>
            <a:ext cx="7315200" cy="838200"/>
          </a:xfrm>
          <a:prstGeom prst="rect">
            <a:avLst/>
          </a:prstGeom>
          <a:solidFill>
            <a:schemeClr val="bg2">
              <a:lumMod val="75000"/>
              <a:alpha val="84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4789024"/>
            <a:ext cx="7315200" cy="392576"/>
          </a:xfrm>
          <a:prstGeom prst="rect">
            <a:avLst/>
          </a:prstGeom>
          <a:solidFill>
            <a:schemeClr val="bg2">
              <a:lumMod val="75000"/>
              <a:alpha val="84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8131" y="2209800"/>
            <a:ext cx="7327739" cy="304800"/>
          </a:xfrm>
          <a:prstGeom prst="rect">
            <a:avLst/>
          </a:prstGeom>
          <a:noFill/>
          <a:ln w="25400" cap="rnd">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8131" y="3358588"/>
            <a:ext cx="7327739" cy="304800"/>
          </a:xfrm>
          <a:prstGeom prst="rect">
            <a:avLst/>
          </a:prstGeom>
          <a:noFill/>
          <a:ln w="25400" cap="rnd">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08131" y="4478436"/>
            <a:ext cx="7327739" cy="304800"/>
          </a:xfrm>
          <a:prstGeom prst="rect">
            <a:avLst/>
          </a:prstGeom>
          <a:noFill/>
          <a:ln w="25400" cap="rnd">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5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CODE: </a:t>
            </a:r>
            <a:r>
              <a:rPr lang="en-US" dirty="0" err="1"/>
              <a:t>dup_search</a:t>
            </a:r>
            <a:endParaRPr lang="en-US" dirty="0"/>
          </a:p>
        </p:txBody>
      </p:sp>
    </p:spTree>
    <p:extLst>
      <p:ext uri="{BB962C8B-B14F-4D97-AF65-F5344CB8AC3E}">
        <p14:creationId xmlns:p14="http://schemas.microsoft.com/office/powerpoint/2010/main" val="1086236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Planned and Developed </a:t>
            </a:r>
            <a:r>
              <a:rPr lang="en-US" dirty="0" err="1">
                <a:solidFill>
                  <a:schemeClr val="tx1">
                    <a:lumMod val="75000"/>
                    <a:lumOff val="25000"/>
                  </a:schemeClr>
                </a:solidFill>
              </a:rPr>
              <a:t>finddups</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Concurrency Types</a:t>
            </a:r>
          </a:p>
          <a:p>
            <a:pPr lvl="1">
              <a:spcBef>
                <a:spcPts val="1200"/>
              </a:spcBef>
            </a:pPr>
            <a:r>
              <a:rPr lang="en-US" dirty="0">
                <a:solidFill>
                  <a:schemeClr val="tx1">
                    <a:lumMod val="75000"/>
                    <a:lumOff val="25000"/>
                  </a:schemeClr>
                </a:solidFill>
              </a:rPr>
              <a:t>Multiple Threads</a:t>
            </a:r>
          </a:p>
          <a:p>
            <a:pPr lvl="1">
              <a:spcBef>
                <a:spcPts val="1200"/>
              </a:spcBef>
            </a:pPr>
            <a:r>
              <a:rPr lang="en-US" dirty="0">
                <a:solidFill>
                  <a:schemeClr val="tx1">
                    <a:lumMod val="75000"/>
                    <a:lumOff val="25000"/>
                  </a:schemeClr>
                </a:solidFill>
              </a:rPr>
              <a:t>Atomics</a:t>
            </a:r>
          </a:p>
          <a:p>
            <a:pPr lvl="1">
              <a:spcBef>
                <a:spcPts val="1200"/>
              </a:spcBef>
            </a:pPr>
            <a:r>
              <a:rPr lang="en-US" dirty="0" err="1">
                <a:solidFill>
                  <a:schemeClr val="tx1">
                    <a:lumMod val="75000"/>
                    <a:lumOff val="25000"/>
                  </a:schemeClr>
                </a:solidFill>
              </a:rPr>
              <a:t>Async</a:t>
            </a:r>
            <a:r>
              <a:rPr lang="en-US" dirty="0">
                <a:solidFill>
                  <a:schemeClr val="tx1">
                    <a:lumMod val="75000"/>
                    <a:lumOff val="25000"/>
                  </a:schemeClr>
                </a:solidFill>
              </a:rPr>
              <a:t> and Futures</a:t>
            </a:r>
          </a:p>
          <a:p>
            <a:pPr lvl="1">
              <a:spcBef>
                <a:spcPts val="1200"/>
              </a:spcBef>
            </a:pPr>
            <a:r>
              <a:rPr lang="en-US" dirty="0" err="1">
                <a:solidFill>
                  <a:schemeClr val="tx1">
                    <a:lumMod val="75000"/>
                    <a:lumOff val="25000"/>
                  </a:schemeClr>
                </a:solidFill>
              </a:rPr>
              <a:t>Mutexs</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Condition Variables</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57602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END</a:t>
            </a:r>
          </a:p>
        </p:txBody>
      </p:sp>
    </p:spTree>
    <p:extLst>
      <p:ext uri="{BB962C8B-B14F-4D97-AF65-F5344CB8AC3E}">
        <p14:creationId xmlns:p14="http://schemas.microsoft.com/office/powerpoint/2010/main" val="265343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File Finder</a:t>
            </a:r>
          </a:p>
        </p:txBody>
      </p:sp>
      <p:pic>
        <p:nvPicPr>
          <p:cNvPr id="6" name="Picture 5"/>
          <p:cNvPicPr>
            <a:picLocks noChangeAspect="1"/>
          </p:cNvPicPr>
          <p:nvPr/>
        </p:nvPicPr>
        <p:blipFill>
          <a:blip r:embed="rId3"/>
          <a:stretch>
            <a:fillRect/>
          </a:stretch>
        </p:blipFill>
        <p:spPr>
          <a:xfrm>
            <a:off x="919162" y="1905000"/>
            <a:ext cx="7305675" cy="3048000"/>
          </a:xfrm>
          <a:prstGeom prst="rect">
            <a:avLst/>
          </a:prstGeom>
        </p:spPr>
      </p:pic>
    </p:spTree>
    <p:extLst>
      <p:ext uri="{BB962C8B-B14F-4D97-AF65-F5344CB8AC3E}">
        <p14:creationId xmlns:p14="http://schemas.microsoft.com/office/powerpoint/2010/main" val="152068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087645023"/>
              </p:ext>
            </p:extLst>
          </p:nvPr>
        </p:nvGraphicFramePr>
        <p:xfrm>
          <a:off x="914400" y="685800"/>
          <a:ext cx="7315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466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362133" y="1143000"/>
            <a:ext cx="2676283" cy="5451956"/>
          </a:xfrm>
          <a:prstGeom prst="rect">
            <a:avLst/>
          </a:prstGeom>
          <a:solidFill>
            <a:schemeClr val="accent4">
              <a:lumMod val="60000"/>
              <a:lumOff val="40000"/>
              <a:alpha val="2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76517" y="1143000"/>
            <a:ext cx="2676283" cy="5451956"/>
          </a:xfrm>
          <a:prstGeom prst="rect">
            <a:avLst/>
          </a:prstGeom>
          <a:solidFill>
            <a:schemeClr val="accent4">
              <a:lumMod val="60000"/>
              <a:lumOff val="40000"/>
              <a:alpha val="2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38416" y="1143000"/>
            <a:ext cx="2676283" cy="5451956"/>
          </a:xfrm>
          <a:prstGeom prst="rect">
            <a:avLst/>
          </a:prstGeom>
          <a:solidFill>
            <a:schemeClr val="accent4">
              <a:lumMod val="60000"/>
              <a:lumOff val="40000"/>
              <a:alpha val="2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7338" y="1512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1237338" y="2057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Rectangle 21"/>
          <p:cNvSpPr/>
          <p:nvPr/>
        </p:nvSpPr>
        <p:spPr>
          <a:xfrm>
            <a:off x="1237338" y="52578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3" name="Rectangle 22"/>
          <p:cNvSpPr/>
          <p:nvPr/>
        </p:nvSpPr>
        <p:spPr>
          <a:xfrm>
            <a:off x="3865797" y="248544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Rectangle 23"/>
          <p:cNvSpPr/>
          <p:nvPr/>
        </p:nvSpPr>
        <p:spPr>
          <a:xfrm>
            <a:off x="3865797" y="44958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5" name="Rectangle 24"/>
          <p:cNvSpPr/>
          <p:nvPr/>
        </p:nvSpPr>
        <p:spPr>
          <a:xfrm>
            <a:off x="930074" y="1369671"/>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6" name="Rectangle 25"/>
          <p:cNvSpPr/>
          <p:nvPr/>
        </p:nvSpPr>
        <p:spPr>
          <a:xfrm>
            <a:off x="3556358" y="1904999"/>
            <a:ext cx="304800" cy="336446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7" name="TextBox 26"/>
          <p:cNvSpPr txBox="1"/>
          <p:nvPr/>
        </p:nvSpPr>
        <p:spPr>
          <a:xfrm>
            <a:off x="1234874" y="1524000"/>
            <a:ext cx="1539780" cy="369332"/>
          </a:xfrm>
          <a:prstGeom prst="rect">
            <a:avLst/>
          </a:prstGeom>
          <a:noFill/>
        </p:spPr>
        <p:txBody>
          <a:bodyPr wrap="none" rtlCol="0">
            <a:spAutoFit/>
          </a:bodyPr>
          <a:lstStyle/>
          <a:p>
            <a:r>
              <a:rPr lang="en-US" dirty="0">
                <a:solidFill>
                  <a:schemeClr val="tx1">
                    <a:lumMod val="75000"/>
                    <a:lumOff val="25000"/>
                  </a:schemeClr>
                </a:solidFill>
              </a:rPr>
              <a:t>create threads</a:t>
            </a:r>
          </a:p>
        </p:txBody>
      </p:sp>
      <p:sp>
        <p:nvSpPr>
          <p:cNvPr id="28" name="TextBox 27"/>
          <p:cNvSpPr txBox="1"/>
          <p:nvPr/>
        </p:nvSpPr>
        <p:spPr>
          <a:xfrm>
            <a:off x="3955280" y="2497115"/>
            <a:ext cx="1551643" cy="369332"/>
          </a:xfrm>
          <a:prstGeom prst="rect">
            <a:avLst/>
          </a:prstGeom>
          <a:noFill/>
        </p:spPr>
        <p:txBody>
          <a:bodyPr wrap="none" rtlCol="0">
            <a:spAutoFit/>
          </a:bodyPr>
          <a:lstStyle/>
          <a:p>
            <a:r>
              <a:rPr lang="en-US" dirty="0">
                <a:solidFill>
                  <a:schemeClr val="tx1">
                    <a:lumMod val="75000"/>
                    <a:lumOff val="25000"/>
                  </a:schemeClr>
                </a:solidFill>
              </a:rPr>
              <a:t>create hashers</a:t>
            </a:r>
          </a:p>
        </p:txBody>
      </p:sp>
      <p:sp>
        <p:nvSpPr>
          <p:cNvPr id="29" name="TextBox 28"/>
          <p:cNvSpPr txBox="1"/>
          <p:nvPr/>
        </p:nvSpPr>
        <p:spPr>
          <a:xfrm>
            <a:off x="1234874" y="2069068"/>
            <a:ext cx="587661" cy="369332"/>
          </a:xfrm>
          <a:prstGeom prst="rect">
            <a:avLst/>
          </a:prstGeom>
          <a:noFill/>
        </p:spPr>
        <p:txBody>
          <a:bodyPr wrap="none" rtlCol="0">
            <a:spAutoFit/>
          </a:bodyPr>
          <a:lstStyle/>
          <a:p>
            <a:r>
              <a:rPr lang="en-US" dirty="0">
                <a:solidFill>
                  <a:schemeClr val="tx1">
                    <a:lumMod val="75000"/>
                    <a:lumOff val="25000"/>
                  </a:schemeClr>
                </a:solidFill>
              </a:rPr>
              <a:t>wait</a:t>
            </a:r>
          </a:p>
        </p:txBody>
      </p:sp>
      <p:sp>
        <p:nvSpPr>
          <p:cNvPr id="30" name="TextBox 29"/>
          <p:cNvSpPr txBox="1"/>
          <p:nvPr/>
        </p:nvSpPr>
        <p:spPr>
          <a:xfrm>
            <a:off x="1270525" y="5269468"/>
            <a:ext cx="777970" cy="369332"/>
          </a:xfrm>
          <a:prstGeom prst="rect">
            <a:avLst/>
          </a:prstGeom>
          <a:noFill/>
        </p:spPr>
        <p:txBody>
          <a:bodyPr wrap="none" rtlCol="0">
            <a:spAutoFit/>
          </a:bodyPr>
          <a:lstStyle/>
          <a:p>
            <a:r>
              <a:rPr lang="en-US" dirty="0">
                <a:solidFill>
                  <a:schemeClr val="tx1">
                    <a:lumMod val="75000"/>
                    <a:lumOff val="25000"/>
                  </a:schemeClr>
                </a:solidFill>
              </a:rPr>
              <a:t>report</a:t>
            </a:r>
          </a:p>
        </p:txBody>
      </p:sp>
      <p:sp>
        <p:nvSpPr>
          <p:cNvPr id="31" name="TextBox 30"/>
          <p:cNvSpPr txBox="1"/>
          <p:nvPr/>
        </p:nvSpPr>
        <p:spPr>
          <a:xfrm>
            <a:off x="3965898" y="4507468"/>
            <a:ext cx="587661" cy="369332"/>
          </a:xfrm>
          <a:prstGeom prst="rect">
            <a:avLst/>
          </a:prstGeom>
          <a:noFill/>
        </p:spPr>
        <p:txBody>
          <a:bodyPr wrap="none" rtlCol="0">
            <a:spAutoFit/>
          </a:bodyPr>
          <a:lstStyle/>
          <a:p>
            <a:r>
              <a:rPr lang="en-US" dirty="0">
                <a:solidFill>
                  <a:schemeClr val="tx1">
                    <a:lumMod val="75000"/>
                    <a:lumOff val="25000"/>
                  </a:schemeClr>
                </a:solidFill>
              </a:rPr>
              <a:t>wait</a:t>
            </a:r>
          </a:p>
        </p:txBody>
      </p:sp>
      <p:sp>
        <p:nvSpPr>
          <p:cNvPr id="32" name="TextBox 31"/>
          <p:cNvSpPr txBox="1"/>
          <p:nvPr/>
        </p:nvSpPr>
        <p:spPr>
          <a:xfrm>
            <a:off x="1524000" y="408750"/>
            <a:ext cx="1021433" cy="584775"/>
          </a:xfrm>
          <a:prstGeom prst="rect">
            <a:avLst/>
          </a:prstGeom>
          <a:noFill/>
        </p:spPr>
        <p:txBody>
          <a:bodyPr wrap="none" rtlCol="0">
            <a:spAutoFit/>
          </a:bodyPr>
          <a:lstStyle/>
          <a:p>
            <a:r>
              <a:rPr lang="en-US" sz="3200" dirty="0">
                <a:solidFill>
                  <a:schemeClr val="tx1">
                    <a:lumMod val="75000"/>
                    <a:lumOff val="25000"/>
                  </a:schemeClr>
                </a:solidFill>
              </a:rPr>
              <a:t>main</a:t>
            </a:r>
          </a:p>
        </p:txBody>
      </p:sp>
      <p:sp>
        <p:nvSpPr>
          <p:cNvPr id="33" name="TextBox 32"/>
          <p:cNvSpPr txBox="1"/>
          <p:nvPr/>
        </p:nvSpPr>
        <p:spPr>
          <a:xfrm>
            <a:off x="3658680" y="408750"/>
            <a:ext cx="1811714" cy="584775"/>
          </a:xfrm>
          <a:prstGeom prst="rect">
            <a:avLst/>
          </a:prstGeom>
          <a:noFill/>
        </p:spPr>
        <p:txBody>
          <a:bodyPr wrap="none" rtlCol="0">
            <a:spAutoFit/>
          </a:bodyPr>
          <a:lstStyle/>
          <a:p>
            <a:r>
              <a:rPr lang="en-US" sz="3200" dirty="0">
                <a:solidFill>
                  <a:schemeClr val="tx1">
                    <a:lumMod val="75000"/>
                    <a:lumOff val="25000"/>
                  </a:schemeClr>
                </a:solidFill>
              </a:rPr>
              <a:t>scheduler</a:t>
            </a:r>
          </a:p>
        </p:txBody>
      </p:sp>
      <p:sp>
        <p:nvSpPr>
          <p:cNvPr id="36" name="Rectangle 35"/>
          <p:cNvSpPr/>
          <p:nvPr/>
        </p:nvSpPr>
        <p:spPr>
          <a:xfrm>
            <a:off x="6511645" y="2481589"/>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36"/>
          <p:cNvSpPr/>
          <p:nvPr/>
        </p:nvSpPr>
        <p:spPr>
          <a:xfrm>
            <a:off x="6511645" y="3017833"/>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8" name="Rectangle 37"/>
          <p:cNvSpPr/>
          <p:nvPr/>
        </p:nvSpPr>
        <p:spPr>
          <a:xfrm>
            <a:off x="6202206" y="1904999"/>
            <a:ext cx="304800" cy="336446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9" name="TextBox 38"/>
          <p:cNvSpPr txBox="1"/>
          <p:nvPr/>
        </p:nvSpPr>
        <p:spPr>
          <a:xfrm>
            <a:off x="6601128" y="2493257"/>
            <a:ext cx="1252843" cy="369332"/>
          </a:xfrm>
          <a:prstGeom prst="rect">
            <a:avLst/>
          </a:prstGeom>
          <a:noFill/>
        </p:spPr>
        <p:txBody>
          <a:bodyPr wrap="none" rtlCol="0">
            <a:spAutoFit/>
          </a:bodyPr>
          <a:lstStyle/>
          <a:p>
            <a:r>
              <a:rPr lang="en-US" dirty="0">
                <a:solidFill>
                  <a:schemeClr val="tx1">
                    <a:lumMod val="75000"/>
                    <a:lumOff val="25000"/>
                  </a:schemeClr>
                </a:solidFill>
              </a:rPr>
              <a:t>wait for file</a:t>
            </a:r>
          </a:p>
        </p:txBody>
      </p:sp>
      <p:sp>
        <p:nvSpPr>
          <p:cNvPr id="40" name="TextBox 39"/>
          <p:cNvSpPr txBox="1"/>
          <p:nvPr/>
        </p:nvSpPr>
        <p:spPr>
          <a:xfrm>
            <a:off x="6611746" y="3029501"/>
            <a:ext cx="1515095" cy="369332"/>
          </a:xfrm>
          <a:prstGeom prst="rect">
            <a:avLst/>
          </a:prstGeom>
          <a:noFill/>
        </p:spPr>
        <p:txBody>
          <a:bodyPr wrap="none" rtlCol="0">
            <a:spAutoFit/>
          </a:bodyPr>
          <a:lstStyle/>
          <a:p>
            <a:r>
              <a:rPr lang="en-US" dirty="0">
                <a:solidFill>
                  <a:schemeClr val="tx1">
                    <a:lumMod val="75000"/>
                    <a:lumOff val="25000"/>
                  </a:schemeClr>
                </a:solidFill>
              </a:rPr>
              <a:t>generate hash</a:t>
            </a:r>
          </a:p>
        </p:txBody>
      </p:sp>
      <p:sp>
        <p:nvSpPr>
          <p:cNvPr id="41" name="TextBox 40"/>
          <p:cNvSpPr txBox="1"/>
          <p:nvPr/>
        </p:nvSpPr>
        <p:spPr>
          <a:xfrm>
            <a:off x="6823792" y="408750"/>
            <a:ext cx="974947" cy="584775"/>
          </a:xfrm>
          <a:prstGeom prst="rect">
            <a:avLst/>
          </a:prstGeom>
          <a:noFill/>
        </p:spPr>
        <p:txBody>
          <a:bodyPr wrap="none" rtlCol="0">
            <a:spAutoFit/>
          </a:bodyPr>
          <a:lstStyle/>
          <a:p>
            <a:r>
              <a:rPr lang="en-US" sz="3200" dirty="0">
                <a:solidFill>
                  <a:schemeClr val="tx1">
                    <a:lumMod val="75000"/>
                    <a:lumOff val="25000"/>
                  </a:schemeClr>
                </a:solidFill>
              </a:rPr>
              <a:t>hash</a:t>
            </a:r>
          </a:p>
        </p:txBody>
      </p:sp>
      <p:sp>
        <p:nvSpPr>
          <p:cNvPr id="42" name="Rectangle 41"/>
          <p:cNvSpPr/>
          <p:nvPr/>
        </p:nvSpPr>
        <p:spPr>
          <a:xfrm>
            <a:off x="6507006" y="355407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3" name="TextBox 42"/>
          <p:cNvSpPr txBox="1"/>
          <p:nvPr/>
        </p:nvSpPr>
        <p:spPr>
          <a:xfrm>
            <a:off x="6607107" y="3565745"/>
            <a:ext cx="1344214" cy="369332"/>
          </a:xfrm>
          <a:prstGeom prst="rect">
            <a:avLst/>
          </a:prstGeom>
          <a:noFill/>
        </p:spPr>
        <p:txBody>
          <a:bodyPr wrap="none" rtlCol="0">
            <a:spAutoFit/>
          </a:bodyPr>
          <a:lstStyle/>
          <a:p>
            <a:r>
              <a:rPr lang="en-US" dirty="0">
                <a:solidFill>
                  <a:schemeClr val="tx1">
                    <a:lumMod val="75000"/>
                    <a:lumOff val="25000"/>
                  </a:schemeClr>
                </a:solidFill>
              </a:rPr>
              <a:t>record entry</a:t>
            </a:r>
          </a:p>
        </p:txBody>
      </p:sp>
      <p:cxnSp>
        <p:nvCxnSpPr>
          <p:cNvPr id="50" name="Curved Connector 49"/>
          <p:cNvCxnSpPr>
            <a:stCxn id="55" idx="3"/>
            <a:endCxn id="36" idx="3"/>
          </p:cNvCxnSpPr>
          <p:nvPr/>
        </p:nvCxnSpPr>
        <p:spPr>
          <a:xfrm flipV="1">
            <a:off x="8199026" y="2677923"/>
            <a:ext cx="5604" cy="1608732"/>
          </a:xfrm>
          <a:prstGeom prst="curvedConnector3">
            <a:avLst>
              <a:gd name="adj1" fmla="val 7277373"/>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506041" y="4090321"/>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6" name="TextBox 55"/>
          <p:cNvSpPr txBox="1"/>
          <p:nvPr/>
        </p:nvSpPr>
        <p:spPr>
          <a:xfrm>
            <a:off x="6606142" y="4101989"/>
            <a:ext cx="1269899" cy="369332"/>
          </a:xfrm>
          <a:prstGeom prst="rect">
            <a:avLst/>
          </a:prstGeom>
          <a:noFill/>
        </p:spPr>
        <p:txBody>
          <a:bodyPr wrap="none" rtlCol="0">
            <a:spAutoFit/>
          </a:bodyPr>
          <a:lstStyle/>
          <a:p>
            <a:r>
              <a:rPr lang="en-US" dirty="0">
                <a:solidFill>
                  <a:schemeClr val="tx1">
                    <a:lumMod val="75000"/>
                    <a:lumOff val="25000"/>
                  </a:schemeClr>
                </a:solidFill>
              </a:rPr>
              <a:t>loop or end</a:t>
            </a:r>
          </a:p>
        </p:txBody>
      </p:sp>
    </p:spTree>
    <p:extLst>
      <p:ext uri="{BB962C8B-B14F-4D97-AF65-F5344CB8AC3E}">
        <p14:creationId xmlns:p14="http://schemas.microsoft.com/office/powerpoint/2010/main" val="323087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xit" presetSubtype="0" fill="hold" grpId="1" nodeType="with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xit" presetSubtype="0" fill="hold" grpId="1" nodeType="withEffect">
                                  <p:stCondLst>
                                    <p:cond delay="0"/>
                                  </p:stCondLst>
                                  <p:childTnLst>
                                    <p:animEffect transition="out" filter="fade">
                                      <p:cBhvr>
                                        <p:cTn id="22" dur="500"/>
                                        <p:tgtEl>
                                          <p:spTgt spid="67"/>
                                        </p:tgtEl>
                                      </p:cBhvr>
                                    </p:animEffect>
                                    <p:set>
                                      <p:cBhvr>
                                        <p:cTn id="23"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6" grpId="0" animBg="1"/>
      <p:bldP spid="66" grpId="1"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980481"/>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main</a:t>
            </a:r>
          </a:p>
        </p:txBody>
      </p:sp>
      <p:sp>
        <p:nvSpPr>
          <p:cNvPr id="5" name="Rectangle 4"/>
          <p:cNvSpPr/>
          <p:nvPr/>
        </p:nvSpPr>
        <p:spPr>
          <a:xfrm>
            <a:off x="3657600" y="2980481"/>
            <a:ext cx="18288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scheduler</a:t>
            </a:r>
          </a:p>
        </p:txBody>
      </p:sp>
      <p:sp>
        <p:nvSpPr>
          <p:cNvPr id="6" name="Rectangle 5"/>
          <p:cNvSpPr/>
          <p:nvPr/>
        </p:nvSpPr>
        <p:spPr>
          <a:xfrm>
            <a:off x="6019800" y="2971800"/>
            <a:ext cx="18288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hash</a:t>
            </a:r>
          </a:p>
        </p:txBody>
      </p:sp>
      <p:sp>
        <p:nvSpPr>
          <p:cNvPr id="9" name="Rectangle 8"/>
          <p:cNvSpPr/>
          <p:nvPr/>
        </p:nvSpPr>
        <p:spPr>
          <a:xfrm>
            <a:off x="6019800" y="4191000"/>
            <a:ext cx="18288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hash</a:t>
            </a:r>
          </a:p>
        </p:txBody>
      </p:sp>
      <p:sp>
        <p:nvSpPr>
          <p:cNvPr id="10" name="Rectangle 9"/>
          <p:cNvSpPr/>
          <p:nvPr/>
        </p:nvSpPr>
        <p:spPr>
          <a:xfrm>
            <a:off x="6019800" y="1752600"/>
            <a:ext cx="18288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hash</a:t>
            </a:r>
          </a:p>
        </p:txBody>
      </p:sp>
      <p:sp>
        <p:nvSpPr>
          <p:cNvPr id="11" name="Rectangle 10"/>
          <p:cNvSpPr/>
          <p:nvPr/>
        </p:nvSpPr>
        <p:spPr>
          <a:xfrm>
            <a:off x="6031375" y="533400"/>
            <a:ext cx="18288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hash</a:t>
            </a:r>
          </a:p>
        </p:txBody>
      </p:sp>
      <p:sp>
        <p:nvSpPr>
          <p:cNvPr id="12" name="Rectangle 11"/>
          <p:cNvSpPr/>
          <p:nvPr/>
        </p:nvSpPr>
        <p:spPr>
          <a:xfrm>
            <a:off x="6033304" y="5410200"/>
            <a:ext cx="18288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hash</a:t>
            </a:r>
          </a:p>
        </p:txBody>
      </p:sp>
    </p:spTree>
    <p:extLst>
      <p:ext uri="{BB962C8B-B14F-4D97-AF65-F5344CB8AC3E}">
        <p14:creationId xmlns:p14="http://schemas.microsoft.com/office/powerpoint/2010/main" val="102679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610844449"/>
              </p:ext>
            </p:extLst>
          </p:nvPr>
        </p:nvGraphicFramePr>
        <p:xfrm>
          <a:off x="914400" y="685800"/>
          <a:ext cx="7315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681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b="1" dirty="0" err="1">
                <a:solidFill>
                  <a:schemeClr val="tx1">
                    <a:lumMod val="75000"/>
                    <a:lumOff val="25000"/>
                  </a:schemeClr>
                </a:solidFill>
              </a:rPr>
              <a:t>dirent.h</a:t>
            </a:r>
            <a:endParaRPr lang="en-US" b="1" dirty="0">
              <a:solidFill>
                <a:schemeClr val="tx1">
                  <a:lumMod val="75000"/>
                  <a:lumOff val="25000"/>
                </a:schemeClr>
              </a:solidFill>
            </a:endParaRP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 POSIX Library</a:t>
            </a:r>
          </a:p>
          <a:p>
            <a:pPr lvl="1">
              <a:spcBef>
                <a:spcPts val="1200"/>
              </a:spcBef>
            </a:pPr>
            <a:r>
              <a:rPr lang="en-US" dirty="0">
                <a:solidFill>
                  <a:schemeClr val="tx1">
                    <a:lumMod val="75000"/>
                    <a:lumOff val="25000"/>
                  </a:schemeClr>
                </a:solidFill>
              </a:rPr>
              <a:t>UNIX, Linux, OS X, etc.</a:t>
            </a:r>
          </a:p>
          <a:p>
            <a:pPr>
              <a:spcBef>
                <a:spcPts val="1200"/>
              </a:spcBef>
            </a:pPr>
            <a:r>
              <a:rPr lang="en-US" dirty="0">
                <a:solidFill>
                  <a:schemeClr val="tx1">
                    <a:lumMod val="75000"/>
                    <a:lumOff val="25000"/>
                  </a:schemeClr>
                </a:solidFill>
              </a:rPr>
              <a:t>Documented</a:t>
            </a:r>
          </a:p>
          <a:p>
            <a:pPr lvl="1">
              <a:spcBef>
                <a:spcPts val="1200"/>
              </a:spcBef>
            </a:pPr>
            <a:r>
              <a:rPr lang="en-US" sz="1600" dirty="0">
                <a:solidFill>
                  <a:schemeClr val="tx1">
                    <a:lumMod val="75000"/>
                    <a:lumOff val="25000"/>
                  </a:schemeClr>
                </a:solidFill>
                <a:hlinkClick r:id="rId3"/>
              </a:rPr>
              <a:t>http://pubs.opengroup.org/onlinepubs/9699919799/basedefs/dirent.h.html</a:t>
            </a:r>
            <a:endParaRPr lang="en-US" sz="1800" dirty="0">
              <a:solidFill>
                <a:schemeClr val="tx1">
                  <a:lumMod val="75000"/>
                  <a:lumOff val="25000"/>
                </a:schemeClr>
              </a:solidFill>
            </a:endParaRPr>
          </a:p>
          <a:p>
            <a:pPr>
              <a:spcBef>
                <a:spcPts val="1200"/>
              </a:spcBef>
            </a:pPr>
            <a:r>
              <a:rPr lang="en-US" dirty="0">
                <a:solidFill>
                  <a:schemeClr val="tx1">
                    <a:lumMod val="75000"/>
                    <a:lumOff val="25000"/>
                  </a:schemeClr>
                </a:solidFill>
              </a:rPr>
              <a:t>Windows Port</a:t>
            </a:r>
          </a:p>
          <a:p>
            <a:pPr lvl="1">
              <a:spcBef>
                <a:spcPts val="1200"/>
              </a:spcBef>
            </a:pPr>
            <a:r>
              <a:rPr lang="en-US" dirty="0">
                <a:solidFill>
                  <a:schemeClr val="tx1">
                    <a:lumMod val="75000"/>
                    <a:lumOff val="25000"/>
                  </a:schemeClr>
                </a:solidFill>
              </a:rPr>
              <a:t>Cygwin, </a:t>
            </a:r>
            <a:r>
              <a:rPr lang="en-US" dirty="0" err="1">
                <a:solidFill>
                  <a:schemeClr val="tx1">
                    <a:lumMod val="75000"/>
                    <a:lumOff val="25000"/>
                  </a:schemeClr>
                </a:solidFill>
              </a:rPr>
              <a:t>MinGW</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Visual Studio: </a:t>
            </a:r>
            <a:r>
              <a:rPr lang="en-US" dirty="0">
                <a:solidFill>
                  <a:schemeClr val="tx1">
                    <a:lumMod val="75000"/>
                    <a:lumOff val="25000"/>
                  </a:schemeClr>
                </a:solidFill>
                <a:hlinkClick r:id="rId4"/>
              </a:rPr>
              <a:t>http://softagalleria.net/dirent.php</a:t>
            </a: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356572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28688</TotalTime>
  <Words>5125</Words>
  <Application>Microsoft Office PowerPoint</Application>
  <PresentationFormat>On-screen Show (4:3)</PresentationFormat>
  <Paragraphs>499</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Concurrent Programming Overview</vt:lpstr>
      <vt:lpstr>Overview</vt:lpstr>
      <vt:lpstr>Duplicate File Finder</vt:lpstr>
      <vt:lpstr>Duplicate File Finder</vt:lpstr>
      <vt:lpstr>PowerPoint Presentation</vt:lpstr>
      <vt:lpstr>PowerPoint Presentation</vt:lpstr>
      <vt:lpstr>PowerPoint Presentation</vt:lpstr>
      <vt:lpstr>PowerPoint Presentation</vt:lpstr>
      <vt:lpstr>dirent.h</vt:lpstr>
      <vt:lpstr>dirent.h</vt:lpstr>
      <vt:lpstr>dirent.h</vt:lpstr>
      <vt:lpstr>file_enumerator</vt:lpstr>
      <vt:lpstr>CODE: file_enumerator</vt:lpstr>
      <vt:lpstr>PowerPoint Presentation</vt:lpstr>
      <vt:lpstr>md5.h</vt:lpstr>
      <vt:lpstr>MD5</vt:lpstr>
      <vt:lpstr>file_hasher</vt:lpstr>
      <vt:lpstr>CODE: file_hasher</vt:lpstr>
      <vt:lpstr>PowerPoint Presentation</vt:lpstr>
      <vt:lpstr>Finding Duplicates</vt:lpstr>
      <vt:lpstr>Finding Duplicates</vt:lpstr>
      <vt:lpstr>Finding Duplicates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dup_search</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476</cp:revision>
  <dcterms:created xsi:type="dcterms:W3CDTF">2013-11-20T18:16:21Z</dcterms:created>
  <dcterms:modified xsi:type="dcterms:W3CDTF">2016-04-10T20:42:17Z</dcterms:modified>
</cp:coreProperties>
</file>