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rts/chart1.xml" ContentType="application/vnd.openxmlformats-officedocument.drawingml.chart+xml"/>
  <Override PartName="/ppt/notesSlides/notesSlide110.xml" ContentType="application/vnd.openxmlformats-officedocument.presentationml.notesSlide+xml"/>
  <Override PartName="/ppt/charts/chart2.xml" ContentType="application/vnd.openxmlformats-officedocument.drawingml.chart+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7"/>
  </p:notesMasterIdLst>
  <p:sldIdLst>
    <p:sldId id="256" r:id="rId2"/>
    <p:sldId id="309" r:id="rId3"/>
    <p:sldId id="307" r:id="rId4"/>
    <p:sldId id="258" r:id="rId5"/>
    <p:sldId id="308" r:id="rId6"/>
    <p:sldId id="259" r:id="rId7"/>
    <p:sldId id="310" r:id="rId8"/>
    <p:sldId id="311" r:id="rId9"/>
    <p:sldId id="313" r:id="rId10"/>
    <p:sldId id="314" r:id="rId11"/>
    <p:sldId id="315" r:id="rId12"/>
    <p:sldId id="312" r:id="rId13"/>
    <p:sldId id="316" r:id="rId14"/>
    <p:sldId id="318" r:id="rId15"/>
    <p:sldId id="319" r:id="rId16"/>
    <p:sldId id="320" r:id="rId17"/>
    <p:sldId id="321" r:id="rId18"/>
    <p:sldId id="317" r:id="rId19"/>
    <p:sldId id="324" r:id="rId20"/>
    <p:sldId id="323" r:id="rId21"/>
    <p:sldId id="326" r:id="rId22"/>
    <p:sldId id="327" r:id="rId23"/>
    <p:sldId id="328" r:id="rId24"/>
    <p:sldId id="330" r:id="rId25"/>
    <p:sldId id="331" r:id="rId26"/>
    <p:sldId id="332" r:id="rId27"/>
    <p:sldId id="338" r:id="rId28"/>
    <p:sldId id="333" r:id="rId29"/>
    <p:sldId id="334" r:id="rId30"/>
    <p:sldId id="335" r:id="rId31"/>
    <p:sldId id="336" r:id="rId32"/>
    <p:sldId id="337" r:id="rId33"/>
    <p:sldId id="340" r:id="rId34"/>
    <p:sldId id="341" r:id="rId35"/>
    <p:sldId id="342" r:id="rId36"/>
    <p:sldId id="343" r:id="rId37"/>
    <p:sldId id="344" r:id="rId38"/>
    <p:sldId id="345" r:id="rId39"/>
    <p:sldId id="346" r:id="rId40"/>
    <p:sldId id="348" r:id="rId41"/>
    <p:sldId id="349" r:id="rId42"/>
    <p:sldId id="350" r:id="rId43"/>
    <p:sldId id="351" r:id="rId44"/>
    <p:sldId id="352" r:id="rId45"/>
    <p:sldId id="353" r:id="rId46"/>
    <p:sldId id="364" r:id="rId47"/>
    <p:sldId id="355" r:id="rId48"/>
    <p:sldId id="356" r:id="rId49"/>
    <p:sldId id="354" r:id="rId50"/>
    <p:sldId id="357" r:id="rId51"/>
    <p:sldId id="358" r:id="rId52"/>
    <p:sldId id="359" r:id="rId53"/>
    <p:sldId id="360" r:id="rId54"/>
    <p:sldId id="361" r:id="rId55"/>
    <p:sldId id="362" r:id="rId56"/>
    <p:sldId id="363" r:id="rId57"/>
    <p:sldId id="365" r:id="rId58"/>
    <p:sldId id="366" r:id="rId59"/>
    <p:sldId id="377" r:id="rId60"/>
    <p:sldId id="367" r:id="rId61"/>
    <p:sldId id="368" r:id="rId62"/>
    <p:sldId id="369" r:id="rId63"/>
    <p:sldId id="381" r:id="rId64"/>
    <p:sldId id="382" r:id="rId65"/>
    <p:sldId id="370" r:id="rId66"/>
    <p:sldId id="371" r:id="rId67"/>
    <p:sldId id="372" r:id="rId68"/>
    <p:sldId id="373" r:id="rId69"/>
    <p:sldId id="374" r:id="rId70"/>
    <p:sldId id="375" r:id="rId71"/>
    <p:sldId id="376" r:id="rId72"/>
    <p:sldId id="383" r:id="rId73"/>
    <p:sldId id="385" r:id="rId74"/>
    <p:sldId id="387" r:id="rId75"/>
    <p:sldId id="388" r:id="rId76"/>
    <p:sldId id="389" r:id="rId77"/>
    <p:sldId id="417" r:id="rId78"/>
    <p:sldId id="390" r:id="rId79"/>
    <p:sldId id="391" r:id="rId80"/>
    <p:sldId id="392" r:id="rId81"/>
    <p:sldId id="394" r:id="rId82"/>
    <p:sldId id="393" r:id="rId83"/>
    <p:sldId id="395" r:id="rId84"/>
    <p:sldId id="396" r:id="rId85"/>
    <p:sldId id="418" r:id="rId86"/>
    <p:sldId id="397" r:id="rId87"/>
    <p:sldId id="398" r:id="rId88"/>
    <p:sldId id="399" r:id="rId89"/>
    <p:sldId id="400" r:id="rId90"/>
    <p:sldId id="401" r:id="rId91"/>
    <p:sldId id="402" r:id="rId92"/>
    <p:sldId id="420" r:id="rId93"/>
    <p:sldId id="419" r:id="rId94"/>
    <p:sldId id="403" r:id="rId95"/>
    <p:sldId id="421" r:id="rId96"/>
    <p:sldId id="422" r:id="rId97"/>
    <p:sldId id="404" r:id="rId98"/>
    <p:sldId id="423" r:id="rId99"/>
    <p:sldId id="405" r:id="rId100"/>
    <p:sldId id="406" r:id="rId101"/>
    <p:sldId id="415" r:id="rId102"/>
    <p:sldId id="416" r:id="rId103"/>
    <p:sldId id="407" r:id="rId104"/>
    <p:sldId id="449" r:id="rId105"/>
    <p:sldId id="424" r:id="rId106"/>
    <p:sldId id="450" r:id="rId107"/>
    <p:sldId id="425" r:id="rId108"/>
    <p:sldId id="426" r:id="rId109"/>
    <p:sldId id="427" r:id="rId110"/>
    <p:sldId id="428" r:id="rId111"/>
    <p:sldId id="451" r:id="rId112"/>
    <p:sldId id="429" r:id="rId113"/>
    <p:sldId id="430" r:id="rId114"/>
    <p:sldId id="431" r:id="rId115"/>
    <p:sldId id="408" r:id="rId116"/>
    <p:sldId id="433" r:id="rId117"/>
    <p:sldId id="434" r:id="rId118"/>
    <p:sldId id="409" r:id="rId119"/>
    <p:sldId id="435" r:id="rId120"/>
    <p:sldId id="436" r:id="rId121"/>
    <p:sldId id="438" r:id="rId122"/>
    <p:sldId id="439" r:id="rId123"/>
    <p:sldId id="440" r:id="rId124"/>
    <p:sldId id="410" r:id="rId125"/>
    <p:sldId id="441" r:id="rId126"/>
    <p:sldId id="442" r:id="rId127"/>
    <p:sldId id="411" r:id="rId128"/>
    <p:sldId id="443" r:id="rId129"/>
    <p:sldId id="412" r:id="rId130"/>
    <p:sldId id="413" r:id="rId131"/>
    <p:sldId id="444" r:id="rId132"/>
    <p:sldId id="445" r:id="rId133"/>
    <p:sldId id="446" r:id="rId134"/>
    <p:sldId id="448" r:id="rId135"/>
    <p:sldId id="454"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12"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8" autoAdjust="0"/>
    <p:restoredTop sz="68403" autoAdjust="0"/>
  </p:normalViewPr>
  <p:slideViewPr>
    <p:cSldViewPr snapToGrid="0">
      <p:cViewPr>
        <p:scale>
          <a:sx n="84" d="100"/>
          <a:sy n="84" d="100"/>
        </p:scale>
        <p:origin x="-2394" y="-72"/>
      </p:cViewPr>
      <p:guideLst>
        <p:guide orient="horz" pos="2112"/>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Temp\cap.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Temp\cap.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cap!$A$1</c:f>
              <c:strCache>
                <c:ptCount val="1"/>
                <c:pt idx="0">
                  <c:v>Size</c:v>
                </c:pt>
              </c:strCache>
            </c:strRef>
          </c:tx>
          <c:spPr>
            <a:ln w="28575" cap="rnd">
              <a:solidFill>
                <a:schemeClr val="accent1"/>
              </a:solidFill>
              <a:round/>
            </a:ln>
            <a:effectLst/>
          </c:spPr>
          <c:marker>
            <c:symbol val="none"/>
          </c:marker>
          <c:val>
            <c:numRef>
              <c:f>cap!$A$2:$A$26</c:f>
              <c:numCache>
                <c:formatCode>General</c:formatCode>
                <c:ptCount val="25"/>
                <c:pt idx="0">
                  <c:v>1</c:v>
                </c:pt>
                <c:pt idx="1">
                  <c:v>2</c:v>
                </c:pt>
                <c:pt idx="2">
                  <c:v>3</c:v>
                </c:pt>
                <c:pt idx="3">
                  <c:v>4</c:v>
                </c:pt>
                <c:pt idx="4">
                  <c:v>5</c:v>
                </c:pt>
                <c:pt idx="5">
                  <c:v>7</c:v>
                </c:pt>
                <c:pt idx="6">
                  <c:v>10</c:v>
                </c:pt>
                <c:pt idx="7">
                  <c:v>14</c:v>
                </c:pt>
                <c:pt idx="8">
                  <c:v>20</c:v>
                </c:pt>
                <c:pt idx="9">
                  <c:v>29</c:v>
                </c:pt>
                <c:pt idx="10">
                  <c:v>43</c:v>
                </c:pt>
                <c:pt idx="11">
                  <c:v>64</c:v>
                </c:pt>
                <c:pt idx="12">
                  <c:v>95</c:v>
                </c:pt>
                <c:pt idx="13">
                  <c:v>142</c:v>
                </c:pt>
                <c:pt idx="14">
                  <c:v>212</c:v>
                </c:pt>
                <c:pt idx="15">
                  <c:v>317</c:v>
                </c:pt>
                <c:pt idx="16">
                  <c:v>475</c:v>
                </c:pt>
                <c:pt idx="17">
                  <c:v>712</c:v>
                </c:pt>
                <c:pt idx="18">
                  <c:v>1067</c:v>
                </c:pt>
                <c:pt idx="19">
                  <c:v>1600</c:v>
                </c:pt>
                <c:pt idx="20">
                  <c:v>2399</c:v>
                </c:pt>
                <c:pt idx="21">
                  <c:v>3598</c:v>
                </c:pt>
                <c:pt idx="22">
                  <c:v>5396</c:v>
                </c:pt>
                <c:pt idx="23">
                  <c:v>8093</c:v>
                </c:pt>
                <c:pt idx="24">
                  <c:v>12139</c:v>
                </c:pt>
              </c:numCache>
            </c:numRef>
          </c:val>
          <c:smooth val="0"/>
          <c:extLst xmlns:c16r2="http://schemas.microsoft.com/office/drawing/2015/06/chart">
            <c:ext xmlns:c16="http://schemas.microsoft.com/office/drawing/2014/chart" uri="{C3380CC4-5D6E-409C-BE32-E72D297353CC}">
              <c16:uniqueId val="{00000000-9352-4F9D-8981-C0414C1C127E}"/>
            </c:ext>
          </c:extLst>
        </c:ser>
        <c:ser>
          <c:idx val="1"/>
          <c:order val="1"/>
          <c:tx>
            <c:strRef>
              <c:f>cap!$B$1</c:f>
              <c:strCache>
                <c:ptCount val="1"/>
                <c:pt idx="0">
                  <c:v>1.5 Capacity</c:v>
                </c:pt>
              </c:strCache>
            </c:strRef>
          </c:tx>
          <c:spPr>
            <a:ln w="28575" cap="rnd">
              <a:solidFill>
                <a:schemeClr val="accent2"/>
              </a:solidFill>
              <a:round/>
            </a:ln>
            <a:effectLst/>
          </c:spPr>
          <c:marker>
            <c:symbol val="none"/>
          </c:marker>
          <c:val>
            <c:numRef>
              <c:f>cap!$B$2:$B$26</c:f>
              <c:numCache>
                <c:formatCode>General</c:formatCode>
                <c:ptCount val="25"/>
                <c:pt idx="0">
                  <c:v>1</c:v>
                </c:pt>
                <c:pt idx="1">
                  <c:v>2</c:v>
                </c:pt>
                <c:pt idx="2">
                  <c:v>3</c:v>
                </c:pt>
                <c:pt idx="3">
                  <c:v>4</c:v>
                </c:pt>
                <c:pt idx="4">
                  <c:v>6</c:v>
                </c:pt>
                <c:pt idx="5">
                  <c:v>9</c:v>
                </c:pt>
                <c:pt idx="6">
                  <c:v>13</c:v>
                </c:pt>
                <c:pt idx="7">
                  <c:v>19</c:v>
                </c:pt>
                <c:pt idx="8">
                  <c:v>28</c:v>
                </c:pt>
                <c:pt idx="9">
                  <c:v>42</c:v>
                </c:pt>
                <c:pt idx="10">
                  <c:v>63</c:v>
                </c:pt>
                <c:pt idx="11">
                  <c:v>94</c:v>
                </c:pt>
                <c:pt idx="12">
                  <c:v>141</c:v>
                </c:pt>
                <c:pt idx="13">
                  <c:v>211</c:v>
                </c:pt>
                <c:pt idx="14">
                  <c:v>316</c:v>
                </c:pt>
                <c:pt idx="15">
                  <c:v>474</c:v>
                </c:pt>
                <c:pt idx="16">
                  <c:v>711</c:v>
                </c:pt>
                <c:pt idx="17">
                  <c:v>1066</c:v>
                </c:pt>
                <c:pt idx="18">
                  <c:v>1599</c:v>
                </c:pt>
                <c:pt idx="19">
                  <c:v>2398</c:v>
                </c:pt>
                <c:pt idx="20">
                  <c:v>3597</c:v>
                </c:pt>
                <c:pt idx="21">
                  <c:v>5395</c:v>
                </c:pt>
                <c:pt idx="22">
                  <c:v>8092</c:v>
                </c:pt>
                <c:pt idx="23">
                  <c:v>12138</c:v>
                </c:pt>
                <c:pt idx="24">
                  <c:v>18207</c:v>
                </c:pt>
              </c:numCache>
            </c:numRef>
          </c:val>
          <c:smooth val="0"/>
          <c:extLst xmlns:c16r2="http://schemas.microsoft.com/office/drawing/2015/06/chart">
            <c:ext xmlns:c16="http://schemas.microsoft.com/office/drawing/2014/chart" uri="{C3380CC4-5D6E-409C-BE32-E72D297353CC}">
              <c16:uniqueId val="{00000001-9352-4F9D-8981-C0414C1C127E}"/>
            </c:ext>
          </c:extLst>
        </c:ser>
        <c:ser>
          <c:idx val="2"/>
          <c:order val="2"/>
          <c:tx>
            <c:strRef>
              <c:f>cap!$C$1</c:f>
              <c:strCache>
                <c:ptCount val="1"/>
                <c:pt idx="0">
                  <c:v>2 Capacity</c:v>
                </c:pt>
              </c:strCache>
            </c:strRef>
          </c:tx>
          <c:spPr>
            <a:ln w="28575" cap="rnd">
              <a:solidFill>
                <a:schemeClr val="accent3"/>
              </a:solidFill>
              <a:round/>
            </a:ln>
            <a:effectLst/>
          </c:spPr>
          <c:marker>
            <c:symbol val="none"/>
          </c:marker>
          <c:val>
            <c:numRef>
              <c:f>cap!$C$2:$C$26</c:f>
              <c:numCache>
                <c:formatCode>General</c:formatCode>
                <c:ptCount val="25"/>
                <c:pt idx="0">
                  <c:v>1</c:v>
                </c:pt>
                <c:pt idx="1">
                  <c:v>2</c:v>
                </c:pt>
                <c:pt idx="2">
                  <c:v>4</c:v>
                </c:pt>
                <c:pt idx="3">
                  <c:v>4</c:v>
                </c:pt>
                <c:pt idx="4">
                  <c:v>8</c:v>
                </c:pt>
                <c:pt idx="5">
                  <c:v>16</c:v>
                </c:pt>
                <c:pt idx="6">
                  <c:v>16</c:v>
                </c:pt>
                <c:pt idx="7">
                  <c:v>32</c:v>
                </c:pt>
                <c:pt idx="8">
                  <c:v>32</c:v>
                </c:pt>
                <c:pt idx="9">
                  <c:v>64</c:v>
                </c:pt>
                <c:pt idx="10">
                  <c:v>64</c:v>
                </c:pt>
                <c:pt idx="11">
                  <c:v>128</c:v>
                </c:pt>
                <c:pt idx="12">
                  <c:v>256</c:v>
                </c:pt>
                <c:pt idx="13">
                  <c:v>256</c:v>
                </c:pt>
                <c:pt idx="14">
                  <c:v>512</c:v>
                </c:pt>
                <c:pt idx="15">
                  <c:v>512</c:v>
                </c:pt>
                <c:pt idx="16">
                  <c:v>1024</c:v>
                </c:pt>
                <c:pt idx="17">
                  <c:v>2048</c:v>
                </c:pt>
                <c:pt idx="18">
                  <c:v>2048</c:v>
                </c:pt>
                <c:pt idx="19">
                  <c:v>4096</c:v>
                </c:pt>
                <c:pt idx="20">
                  <c:v>4096</c:v>
                </c:pt>
                <c:pt idx="21">
                  <c:v>8192</c:v>
                </c:pt>
                <c:pt idx="22">
                  <c:v>8192</c:v>
                </c:pt>
                <c:pt idx="23">
                  <c:v>16384</c:v>
                </c:pt>
                <c:pt idx="24">
                  <c:v>32768</c:v>
                </c:pt>
              </c:numCache>
            </c:numRef>
          </c:val>
          <c:smooth val="0"/>
          <c:extLst xmlns:c16r2="http://schemas.microsoft.com/office/drawing/2015/06/chart">
            <c:ext xmlns:c16="http://schemas.microsoft.com/office/drawing/2014/chart" uri="{C3380CC4-5D6E-409C-BE32-E72D297353CC}">
              <c16:uniqueId val="{00000002-9352-4F9D-8981-C0414C1C127E}"/>
            </c:ext>
          </c:extLst>
        </c:ser>
        <c:dLbls>
          <c:showLegendKey val="0"/>
          <c:showVal val="0"/>
          <c:showCatName val="0"/>
          <c:showSerName val="0"/>
          <c:showPercent val="0"/>
          <c:showBubbleSize val="0"/>
        </c:dLbls>
        <c:marker val="1"/>
        <c:smooth val="0"/>
        <c:axId val="186702080"/>
        <c:axId val="190316544"/>
      </c:lineChart>
      <c:catAx>
        <c:axId val="1867020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0316544"/>
        <c:crosses val="autoZero"/>
        <c:auto val="1"/>
        <c:lblAlgn val="ctr"/>
        <c:lblOffset val="100"/>
        <c:noMultiLvlLbl val="0"/>
      </c:catAx>
      <c:valAx>
        <c:axId val="19031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02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cap!$A$1</c:f>
              <c:strCache>
                <c:ptCount val="1"/>
                <c:pt idx="0">
                  <c:v>Size</c:v>
                </c:pt>
              </c:strCache>
            </c:strRef>
          </c:tx>
          <c:spPr>
            <a:ln w="28575" cap="rnd">
              <a:solidFill>
                <a:schemeClr val="accent1"/>
              </a:solidFill>
              <a:round/>
            </a:ln>
            <a:effectLst/>
          </c:spPr>
          <c:marker>
            <c:symbol val="none"/>
          </c:marker>
          <c:val>
            <c:numRef>
              <c:f>cap!$A$2:$A$43</c:f>
              <c:numCache>
                <c:formatCode>General</c:formatCode>
                <c:ptCount val="42"/>
                <c:pt idx="0">
                  <c:v>1</c:v>
                </c:pt>
                <c:pt idx="1">
                  <c:v>2</c:v>
                </c:pt>
                <c:pt idx="2">
                  <c:v>3</c:v>
                </c:pt>
                <c:pt idx="3">
                  <c:v>4</c:v>
                </c:pt>
                <c:pt idx="4">
                  <c:v>5</c:v>
                </c:pt>
                <c:pt idx="5">
                  <c:v>7</c:v>
                </c:pt>
                <c:pt idx="6">
                  <c:v>10</c:v>
                </c:pt>
                <c:pt idx="7">
                  <c:v>14</c:v>
                </c:pt>
                <c:pt idx="8">
                  <c:v>20</c:v>
                </c:pt>
                <c:pt idx="9">
                  <c:v>29</c:v>
                </c:pt>
                <c:pt idx="10">
                  <c:v>43</c:v>
                </c:pt>
                <c:pt idx="11">
                  <c:v>64</c:v>
                </c:pt>
                <c:pt idx="12">
                  <c:v>95</c:v>
                </c:pt>
                <c:pt idx="13">
                  <c:v>142</c:v>
                </c:pt>
                <c:pt idx="14">
                  <c:v>212</c:v>
                </c:pt>
                <c:pt idx="15">
                  <c:v>317</c:v>
                </c:pt>
                <c:pt idx="16">
                  <c:v>475</c:v>
                </c:pt>
                <c:pt idx="17">
                  <c:v>712</c:v>
                </c:pt>
                <c:pt idx="18">
                  <c:v>1067</c:v>
                </c:pt>
                <c:pt idx="19">
                  <c:v>1600</c:v>
                </c:pt>
                <c:pt idx="20">
                  <c:v>2399</c:v>
                </c:pt>
                <c:pt idx="21">
                  <c:v>3598</c:v>
                </c:pt>
                <c:pt idx="22">
                  <c:v>5396</c:v>
                </c:pt>
                <c:pt idx="23">
                  <c:v>8093</c:v>
                </c:pt>
                <c:pt idx="24">
                  <c:v>12139</c:v>
                </c:pt>
                <c:pt idx="25">
                  <c:v>18208</c:v>
                </c:pt>
                <c:pt idx="26">
                  <c:v>27311</c:v>
                </c:pt>
                <c:pt idx="27">
                  <c:v>40966</c:v>
                </c:pt>
                <c:pt idx="28">
                  <c:v>61448</c:v>
                </c:pt>
                <c:pt idx="29">
                  <c:v>92171</c:v>
                </c:pt>
                <c:pt idx="30">
                  <c:v>138256</c:v>
                </c:pt>
                <c:pt idx="31">
                  <c:v>207383</c:v>
                </c:pt>
                <c:pt idx="32">
                  <c:v>311074</c:v>
                </c:pt>
                <c:pt idx="33">
                  <c:v>466610</c:v>
                </c:pt>
                <c:pt idx="34">
                  <c:v>699914</c:v>
                </c:pt>
                <c:pt idx="35">
                  <c:v>1049870</c:v>
                </c:pt>
                <c:pt idx="36">
                  <c:v>1574804</c:v>
                </c:pt>
                <c:pt idx="37">
                  <c:v>2362205</c:v>
                </c:pt>
                <c:pt idx="38">
                  <c:v>3543307</c:v>
                </c:pt>
                <c:pt idx="39">
                  <c:v>5314960</c:v>
                </c:pt>
                <c:pt idx="40">
                  <c:v>7972439</c:v>
                </c:pt>
                <c:pt idx="41">
                  <c:v>11958658</c:v>
                </c:pt>
              </c:numCache>
            </c:numRef>
          </c:val>
          <c:smooth val="0"/>
          <c:extLst xmlns:c16r2="http://schemas.microsoft.com/office/drawing/2015/06/chart">
            <c:ext xmlns:c16="http://schemas.microsoft.com/office/drawing/2014/chart" uri="{C3380CC4-5D6E-409C-BE32-E72D297353CC}">
              <c16:uniqueId val="{00000000-063B-4DFB-94DB-FC11A8E1D410}"/>
            </c:ext>
          </c:extLst>
        </c:ser>
        <c:ser>
          <c:idx val="1"/>
          <c:order val="1"/>
          <c:tx>
            <c:strRef>
              <c:f>cap!$B$1</c:f>
              <c:strCache>
                <c:ptCount val="1"/>
                <c:pt idx="0">
                  <c:v>1.5 Capacity</c:v>
                </c:pt>
              </c:strCache>
            </c:strRef>
          </c:tx>
          <c:spPr>
            <a:ln w="28575" cap="rnd">
              <a:solidFill>
                <a:schemeClr val="accent2"/>
              </a:solidFill>
              <a:round/>
            </a:ln>
            <a:effectLst/>
          </c:spPr>
          <c:marker>
            <c:symbol val="none"/>
          </c:marker>
          <c:val>
            <c:numRef>
              <c:f>cap!$B$2:$B$43</c:f>
              <c:numCache>
                <c:formatCode>General</c:formatCode>
                <c:ptCount val="42"/>
                <c:pt idx="0">
                  <c:v>1</c:v>
                </c:pt>
                <c:pt idx="1">
                  <c:v>2</c:v>
                </c:pt>
                <c:pt idx="2">
                  <c:v>3</c:v>
                </c:pt>
                <c:pt idx="3">
                  <c:v>4</c:v>
                </c:pt>
                <c:pt idx="4">
                  <c:v>6</c:v>
                </c:pt>
                <c:pt idx="5">
                  <c:v>9</c:v>
                </c:pt>
                <c:pt idx="6">
                  <c:v>13</c:v>
                </c:pt>
                <c:pt idx="7">
                  <c:v>19</c:v>
                </c:pt>
                <c:pt idx="8">
                  <c:v>28</c:v>
                </c:pt>
                <c:pt idx="9">
                  <c:v>42</c:v>
                </c:pt>
                <c:pt idx="10">
                  <c:v>63</c:v>
                </c:pt>
                <c:pt idx="11">
                  <c:v>94</c:v>
                </c:pt>
                <c:pt idx="12">
                  <c:v>141</c:v>
                </c:pt>
                <c:pt idx="13">
                  <c:v>211</c:v>
                </c:pt>
                <c:pt idx="14">
                  <c:v>316</c:v>
                </c:pt>
                <c:pt idx="15">
                  <c:v>474</c:v>
                </c:pt>
                <c:pt idx="16">
                  <c:v>711</c:v>
                </c:pt>
                <c:pt idx="17">
                  <c:v>1066</c:v>
                </c:pt>
                <c:pt idx="18">
                  <c:v>1599</c:v>
                </c:pt>
                <c:pt idx="19">
                  <c:v>2398</c:v>
                </c:pt>
                <c:pt idx="20">
                  <c:v>3597</c:v>
                </c:pt>
                <c:pt idx="21">
                  <c:v>5395</c:v>
                </c:pt>
                <c:pt idx="22">
                  <c:v>8092</c:v>
                </c:pt>
                <c:pt idx="23">
                  <c:v>12138</c:v>
                </c:pt>
                <c:pt idx="24">
                  <c:v>18207</c:v>
                </c:pt>
                <c:pt idx="25">
                  <c:v>27310</c:v>
                </c:pt>
                <c:pt idx="26">
                  <c:v>40965</c:v>
                </c:pt>
                <c:pt idx="27">
                  <c:v>61447</c:v>
                </c:pt>
                <c:pt idx="28">
                  <c:v>92170</c:v>
                </c:pt>
                <c:pt idx="29">
                  <c:v>138255</c:v>
                </c:pt>
                <c:pt idx="30">
                  <c:v>207382</c:v>
                </c:pt>
                <c:pt idx="31">
                  <c:v>311073</c:v>
                </c:pt>
                <c:pt idx="32">
                  <c:v>466609</c:v>
                </c:pt>
                <c:pt idx="33">
                  <c:v>699913</c:v>
                </c:pt>
                <c:pt idx="34">
                  <c:v>1049869</c:v>
                </c:pt>
                <c:pt idx="35">
                  <c:v>1574803</c:v>
                </c:pt>
                <c:pt idx="36">
                  <c:v>2362204</c:v>
                </c:pt>
                <c:pt idx="37">
                  <c:v>3543306</c:v>
                </c:pt>
                <c:pt idx="38">
                  <c:v>5314959</c:v>
                </c:pt>
                <c:pt idx="39">
                  <c:v>7972438</c:v>
                </c:pt>
                <c:pt idx="40">
                  <c:v>11958657</c:v>
                </c:pt>
                <c:pt idx="41">
                  <c:v>17937985</c:v>
                </c:pt>
              </c:numCache>
            </c:numRef>
          </c:val>
          <c:smooth val="0"/>
          <c:extLst xmlns:c16r2="http://schemas.microsoft.com/office/drawing/2015/06/chart">
            <c:ext xmlns:c16="http://schemas.microsoft.com/office/drawing/2014/chart" uri="{C3380CC4-5D6E-409C-BE32-E72D297353CC}">
              <c16:uniqueId val="{00000001-063B-4DFB-94DB-FC11A8E1D410}"/>
            </c:ext>
          </c:extLst>
        </c:ser>
        <c:ser>
          <c:idx val="2"/>
          <c:order val="2"/>
          <c:tx>
            <c:strRef>
              <c:f>cap!$C$1</c:f>
              <c:strCache>
                <c:ptCount val="1"/>
                <c:pt idx="0">
                  <c:v>2 Capacity</c:v>
                </c:pt>
              </c:strCache>
            </c:strRef>
          </c:tx>
          <c:spPr>
            <a:ln w="28575" cap="rnd">
              <a:solidFill>
                <a:schemeClr val="accent3"/>
              </a:solidFill>
              <a:round/>
            </a:ln>
            <a:effectLst/>
          </c:spPr>
          <c:marker>
            <c:symbol val="none"/>
          </c:marker>
          <c:val>
            <c:numRef>
              <c:f>cap!$C$2:$C$43</c:f>
              <c:numCache>
                <c:formatCode>General</c:formatCode>
                <c:ptCount val="42"/>
                <c:pt idx="0">
                  <c:v>1</c:v>
                </c:pt>
                <c:pt idx="1">
                  <c:v>2</c:v>
                </c:pt>
                <c:pt idx="2">
                  <c:v>4</c:v>
                </c:pt>
                <c:pt idx="3">
                  <c:v>4</c:v>
                </c:pt>
                <c:pt idx="4">
                  <c:v>8</c:v>
                </c:pt>
                <c:pt idx="5">
                  <c:v>16</c:v>
                </c:pt>
                <c:pt idx="6">
                  <c:v>16</c:v>
                </c:pt>
                <c:pt idx="7">
                  <c:v>32</c:v>
                </c:pt>
                <c:pt idx="8">
                  <c:v>32</c:v>
                </c:pt>
                <c:pt idx="9">
                  <c:v>64</c:v>
                </c:pt>
                <c:pt idx="10">
                  <c:v>64</c:v>
                </c:pt>
                <c:pt idx="11">
                  <c:v>128</c:v>
                </c:pt>
                <c:pt idx="12">
                  <c:v>256</c:v>
                </c:pt>
                <c:pt idx="13">
                  <c:v>256</c:v>
                </c:pt>
                <c:pt idx="14">
                  <c:v>512</c:v>
                </c:pt>
                <c:pt idx="15">
                  <c:v>512</c:v>
                </c:pt>
                <c:pt idx="16">
                  <c:v>1024</c:v>
                </c:pt>
                <c:pt idx="17">
                  <c:v>2048</c:v>
                </c:pt>
                <c:pt idx="18">
                  <c:v>2048</c:v>
                </c:pt>
                <c:pt idx="19">
                  <c:v>4096</c:v>
                </c:pt>
                <c:pt idx="20">
                  <c:v>4096</c:v>
                </c:pt>
                <c:pt idx="21">
                  <c:v>8192</c:v>
                </c:pt>
                <c:pt idx="22">
                  <c:v>8192</c:v>
                </c:pt>
                <c:pt idx="23">
                  <c:v>16384</c:v>
                </c:pt>
                <c:pt idx="24">
                  <c:v>32768</c:v>
                </c:pt>
                <c:pt idx="25">
                  <c:v>32768</c:v>
                </c:pt>
                <c:pt idx="26">
                  <c:v>65536</c:v>
                </c:pt>
                <c:pt idx="27">
                  <c:v>65536</c:v>
                </c:pt>
                <c:pt idx="28">
                  <c:v>131072</c:v>
                </c:pt>
                <c:pt idx="29">
                  <c:v>262144</c:v>
                </c:pt>
                <c:pt idx="30">
                  <c:v>262144</c:v>
                </c:pt>
                <c:pt idx="31">
                  <c:v>524288</c:v>
                </c:pt>
                <c:pt idx="32">
                  <c:v>524288</c:v>
                </c:pt>
                <c:pt idx="33">
                  <c:v>1048576</c:v>
                </c:pt>
                <c:pt idx="34">
                  <c:v>2097152</c:v>
                </c:pt>
                <c:pt idx="35">
                  <c:v>2097152</c:v>
                </c:pt>
                <c:pt idx="36">
                  <c:v>4194304</c:v>
                </c:pt>
                <c:pt idx="37">
                  <c:v>4194304</c:v>
                </c:pt>
                <c:pt idx="38">
                  <c:v>8388608</c:v>
                </c:pt>
                <c:pt idx="39">
                  <c:v>8388608</c:v>
                </c:pt>
                <c:pt idx="40">
                  <c:v>16777216</c:v>
                </c:pt>
                <c:pt idx="41">
                  <c:v>33554432</c:v>
                </c:pt>
              </c:numCache>
            </c:numRef>
          </c:val>
          <c:smooth val="0"/>
          <c:extLst xmlns:c16r2="http://schemas.microsoft.com/office/drawing/2015/06/chart">
            <c:ext xmlns:c16="http://schemas.microsoft.com/office/drawing/2014/chart" uri="{C3380CC4-5D6E-409C-BE32-E72D297353CC}">
              <c16:uniqueId val="{00000002-063B-4DFB-94DB-FC11A8E1D410}"/>
            </c:ext>
          </c:extLst>
        </c:ser>
        <c:dLbls>
          <c:showLegendKey val="0"/>
          <c:showVal val="0"/>
          <c:showCatName val="0"/>
          <c:showSerName val="0"/>
          <c:showPercent val="0"/>
          <c:showBubbleSize val="0"/>
        </c:dLbls>
        <c:marker val="1"/>
        <c:smooth val="0"/>
        <c:axId val="185908608"/>
        <c:axId val="185914496"/>
      </c:lineChart>
      <c:catAx>
        <c:axId val="1859086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14496"/>
        <c:crosses val="autoZero"/>
        <c:auto val="1"/>
        <c:lblAlgn val="ctr"/>
        <c:lblOffset val="100"/>
        <c:noMultiLvlLbl val="0"/>
      </c:catAx>
      <c:valAx>
        <c:axId val="18591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908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04/28/16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the second module of the Algorithms and Data Structures Course.  In this module we are going to be looking at arrays and vectors.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During this demo we will have a simple implementation of this interface called “</a:t>
            </a:r>
            <a:r>
              <a:rPr lang="en-US" sz="1200" kern="1200" dirty="0" err="1" smtClean="0">
                <a:solidFill>
                  <a:schemeClr val="tx1"/>
                </a:solidFill>
                <a:effectLst/>
                <a:latin typeface="+mn-lt"/>
                <a:ea typeface="+mn-ea"/>
                <a:cs typeface="+mn-cs"/>
              </a:rPr>
              <a:t>gauge_simulator</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 a simple class that will generate gauge data without actually needing hardware.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allocate a new gauge simulator with four parameters</a:t>
            </a:r>
            <a:r>
              <a:rPr lang="en-US" sz="1200" kern="1200" baseline="0" dirty="0" smtClean="0">
                <a:solidFill>
                  <a:schemeClr val="tx1"/>
                </a:solidFill>
                <a:effectLst/>
                <a:latin typeface="+mn-lt"/>
                <a:ea typeface="+mn-ea"/>
                <a:cs typeface="+mn-cs"/>
              </a:rPr>
              <a:t> – the range of possible values, 0 to 500, the time of the first reading and the number of seconds between readings.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now perform readings by calling the current member function on the simulator instance</a:t>
            </a:r>
            <a:r>
              <a:rPr lang="en-US" sz="1200" kern="1200" baseline="0" dirty="0" smtClean="0">
                <a:solidFill>
                  <a:schemeClr val="tx1"/>
                </a:solidFill>
                <a:effectLst/>
                <a:latin typeface="+mn-lt"/>
                <a:ea typeface="+mn-ea"/>
                <a:cs typeface="+mn-cs"/>
              </a:rPr>
              <a:t> – which return a pointer to a gauge reading instance.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376471306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Assign is used to assign new contents to the vector, discarding the old contents and sizing the underlying array as appropriate.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three overloads to assign that behave in the same manner as their constructor counterparts.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we see the range version – it accepts a pair of iterators – the start and end of the sequence to assign to the target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100</a:t>
            </a:fld>
            <a:endParaRPr lang="en-US" dirty="0"/>
          </a:p>
        </p:txBody>
      </p:sp>
    </p:spTree>
    <p:extLst>
      <p:ext uri="{BB962C8B-B14F-4D97-AF65-F5344CB8AC3E}">
        <p14:creationId xmlns:p14="http://schemas.microsoft.com/office/powerpoint/2010/main" val="246711621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fill overload takes the new size of the vector and the value to assign to each element in the vector.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101</a:t>
            </a:fld>
            <a:endParaRPr lang="en-US" dirty="0"/>
          </a:p>
        </p:txBody>
      </p:sp>
    </p:spTree>
    <p:extLst>
      <p:ext uri="{BB962C8B-B14F-4D97-AF65-F5344CB8AC3E}">
        <p14:creationId xmlns:p14="http://schemas.microsoft.com/office/powerpoint/2010/main" val="24032593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initializer list overload accepts a sequence of elements that will be assigned into the array.  The size of the vector will be the size of the initializer list.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102</a:t>
            </a:fld>
            <a:endParaRPr lang="en-US" dirty="0"/>
          </a:p>
        </p:txBody>
      </p:sp>
    </p:spTree>
    <p:extLst>
      <p:ext uri="{BB962C8B-B14F-4D97-AF65-F5344CB8AC3E}">
        <p14:creationId xmlns:p14="http://schemas.microsoft.com/office/powerpoint/2010/main" val="168073976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Push back appends a new element to the back of the array.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this example, we can see we start with an empty array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then add the values 0 to 9, in that order, to the back of the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here where the value of vector over an array really starts to become evident.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Notice that we did not declare the vector’s size when we declared data.  Rather we just created an empty vector and started adding data.  At no point did we need to worry about managing the size or contents of the underlying array.</a:t>
            </a:r>
          </a:p>
          <a:p>
            <a:r>
              <a:rPr lang="en-US" sz="1200" kern="1200" dirty="0" smtClean="0">
                <a:solidFill>
                  <a:schemeClr val="tx1"/>
                </a:solidFill>
                <a:effectLst/>
                <a:latin typeface="+mn-lt"/>
                <a:ea typeface="+mn-ea"/>
                <a:cs typeface="+mn-cs"/>
              </a:rPr>
              <a:t>The vector took care of that for 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be a good time to stop and ask – just what happens when the array needs to grow?</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Well, it depends.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103</a:t>
            </a:fld>
            <a:endParaRPr lang="en-US" dirty="0"/>
          </a:p>
        </p:txBody>
      </p:sp>
    </p:spTree>
    <p:extLst>
      <p:ext uri="{BB962C8B-B14F-4D97-AF65-F5344CB8AC3E}">
        <p14:creationId xmlns:p14="http://schemas.microsoft.com/office/powerpoint/2010/main" val="13776218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 standard states that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must have an amortized complexity of O(1), or constant complexity.  And most of the time it is exactly that.  Adding an item to an already allocated array is a constant complexity operation.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when growth is needed a new array has to be allocated and each item copied from the original array to the new array.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104</a:t>
            </a:fld>
            <a:endParaRPr lang="en-US" dirty="0"/>
          </a:p>
        </p:txBody>
      </p:sp>
    </p:spTree>
    <p:extLst>
      <p:ext uri="{BB962C8B-B14F-4D97-AF65-F5344CB8AC3E}">
        <p14:creationId xmlns:p14="http://schemas.microsoft.com/office/powerpoint/2010/main" val="21989521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pretend we are implementing a vector class which contains</a:t>
            </a:r>
            <a:r>
              <a:rPr lang="en-US" sz="1200" kern="1200" baseline="0" dirty="0" smtClean="0">
                <a:solidFill>
                  <a:schemeClr val="tx1"/>
                </a:solidFill>
                <a:effectLst/>
                <a:latin typeface="+mn-lt"/>
                <a:ea typeface="+mn-ea"/>
                <a:cs typeface="+mn-cs"/>
              </a:rPr>
              <a:t> integers</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an underlying array named </a:t>
            </a:r>
            <a:r>
              <a:rPr lang="en-US" sz="1200" kern="1200" dirty="0" err="1" smtClean="0">
                <a:solidFill>
                  <a:schemeClr val="tx1"/>
                </a:solidFill>
                <a:effectLst/>
                <a:latin typeface="+mn-lt"/>
                <a:ea typeface="+mn-ea"/>
                <a:cs typeface="+mn-cs"/>
              </a:rPr>
              <a:t>vector_data</a:t>
            </a:r>
            <a:r>
              <a:rPr lang="en-US" sz="1200" kern="1200" dirty="0" smtClean="0">
                <a:solidFill>
                  <a:schemeClr val="tx1"/>
                </a:solidFill>
                <a:effectLst/>
                <a:latin typeface="+mn-lt"/>
                <a:ea typeface="+mn-ea"/>
                <a:cs typeface="+mn-cs"/>
              </a:rPr>
              <a:t> which has an allocated size equal to</a:t>
            </a:r>
            <a:r>
              <a:rPr lang="en-US" sz="1200" kern="1200" baseline="0" dirty="0" smtClean="0">
                <a:solidFill>
                  <a:schemeClr val="tx1"/>
                </a:solidFill>
                <a:effectLst/>
                <a:latin typeface="+mn-lt"/>
                <a:ea typeface="+mn-ea"/>
                <a:cs typeface="+mn-cs"/>
              </a:rPr>
              <a:t> the capacity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That gives us an allocated block of 8 items.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assume</a:t>
            </a:r>
            <a:r>
              <a:rPr lang="en-US" sz="1200" kern="1200" baseline="0" dirty="0" smtClean="0">
                <a:solidFill>
                  <a:schemeClr val="tx1"/>
                </a:solidFill>
                <a:effectLst/>
                <a:latin typeface="+mn-lt"/>
                <a:ea typeface="+mn-ea"/>
                <a:cs typeface="+mn-cs"/>
              </a:rPr>
              <a:t> something has happened requiring the array to grow – perhaps the vector size and capacity were equal, so when </a:t>
            </a:r>
            <a:r>
              <a:rPr lang="en-US" sz="1200" kern="1200" baseline="0" dirty="0" err="1" smtClean="0">
                <a:solidFill>
                  <a:schemeClr val="tx1"/>
                </a:solidFill>
                <a:effectLst/>
                <a:latin typeface="+mn-lt"/>
                <a:ea typeface="+mn-ea"/>
                <a:cs typeface="+mn-cs"/>
              </a:rPr>
              <a:t>push_back</a:t>
            </a:r>
            <a:r>
              <a:rPr lang="en-US" sz="1200" kern="1200" baseline="0" dirty="0" smtClean="0">
                <a:solidFill>
                  <a:schemeClr val="tx1"/>
                </a:solidFill>
                <a:effectLst/>
                <a:latin typeface="+mn-lt"/>
                <a:ea typeface="+mn-ea"/>
                <a:cs typeface="+mn-cs"/>
              </a:rPr>
              <a:t> was called, growth was necessary.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We will first determine the new capacity of the array</a:t>
            </a:r>
            <a:r>
              <a:rPr lang="en-US" sz="1200" kern="1200" baseline="0" dirty="0" smtClean="0">
                <a:solidFill>
                  <a:schemeClr val="tx1"/>
                </a:solidFill>
                <a:effectLst/>
                <a:latin typeface="+mn-lt"/>
                <a:ea typeface="+mn-ea"/>
                <a:cs typeface="+mn-cs"/>
              </a:rPr>
              <a:t> – let’s just double the size for now.  We then allocate a new backing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copy all the items from the old array to the new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Now the new backing array can become the vector’s backing array and the old array deleted.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105</a:t>
            </a:fld>
            <a:endParaRPr lang="en-US" dirty="0"/>
          </a:p>
        </p:txBody>
      </p:sp>
    </p:spTree>
    <p:extLst>
      <p:ext uri="{BB962C8B-B14F-4D97-AF65-F5344CB8AC3E}">
        <p14:creationId xmlns:p14="http://schemas.microsoft.com/office/powerpoint/2010/main" val="175473501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Obviously this whole series of operations is not constant time.  It is, in fact,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as the array grows, the number of O(n) operations become less and less frequent – eventually the average, or amortized, cost of the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operation becomes constant.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106</a:t>
            </a:fld>
            <a:endParaRPr lang="en-US" dirty="0"/>
          </a:p>
        </p:txBody>
      </p:sp>
    </p:spTree>
    <p:extLst>
      <p:ext uri="{BB962C8B-B14F-4D97-AF65-F5344CB8AC3E}">
        <p14:creationId xmlns:p14="http://schemas.microsoft.com/office/powerpoint/2010/main" val="45041433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may have noticed that in my sample code I doubled the size of the array capacity.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This exponential growth ensures that the number of times the growth operation occurs is minimized while not letting the capacity of the underlying array exceed twice the largest number of actual elements contained in the vector.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107</a:t>
            </a:fld>
            <a:endParaRPr lang="en-US" dirty="0"/>
          </a:p>
        </p:txBody>
      </p:sp>
    </p:spTree>
    <p:extLst>
      <p:ext uri="{BB962C8B-B14F-4D97-AF65-F5344CB8AC3E}">
        <p14:creationId xmlns:p14="http://schemas.microsoft.com/office/powerpoint/2010/main" val="18320182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turns out that exponential growth is a very commonly used growth function.  Another common function is increasing the size by 50%, or a multiple of 1.5.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is intended to minimize wasted space while still providing near amortized constant time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complexity.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108</a:t>
            </a:fld>
            <a:endParaRPr lang="en-US" dirty="0"/>
          </a:p>
        </p:txBody>
      </p:sp>
    </p:spTree>
    <p:extLst>
      <p:ext uri="{BB962C8B-B14F-4D97-AF65-F5344CB8AC3E}">
        <p14:creationId xmlns:p14="http://schemas.microsoft.com/office/powerpoint/2010/main" val="42887381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look at a chart showing both the numeric growth and also line plotted growth.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Here we can see the size of the vector, that is, the number of items actually in the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We can also see the capacity of the vector in both common growth cases – exponential and adding half.</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graph shows the size and capacity for the first 12,000 items.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As you can see, the increase-by-half growth reduces the amount of waste as the size, n, whereas exponential growth reduces the number of times the array has to be grown, which helps amortize the overall cost of growth.</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109</a:t>
            </a:fld>
            <a:endParaRPr lang="en-US" dirty="0"/>
          </a:p>
        </p:txBody>
      </p:sp>
    </p:spTree>
    <p:extLst>
      <p:ext uri="{BB962C8B-B14F-4D97-AF65-F5344CB8AC3E}">
        <p14:creationId xmlns:p14="http://schemas.microsoft.com/office/powerpoint/2010/main" val="266406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Let’s start by reading and</a:t>
            </a:r>
            <a:r>
              <a:rPr lang="en-US" baseline="0" dirty="0" smtClean="0"/>
              <a:t> printing 5 gauge readings.</a:t>
            </a:r>
          </a:p>
          <a:p>
            <a:r>
              <a:rPr lang="en-US" baseline="0" dirty="0" smtClean="0"/>
              <a:t>** In our loop we call the current member function</a:t>
            </a:r>
          </a:p>
          <a:p>
            <a:r>
              <a:rPr lang="en-US" baseline="0" dirty="0" smtClean="0"/>
              <a:t>** Then print our reading</a:t>
            </a:r>
          </a:p>
          <a:p>
            <a:r>
              <a:rPr lang="en-US" baseline="0" dirty="0" smtClean="0"/>
              <a:t>** and finally delete the instance to avoid a memory leak.</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15435996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growth curve looks the same the vector grows to over a million items in size.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110</a:t>
            </a:fld>
            <a:endParaRPr lang="en-US" dirty="0"/>
          </a:p>
        </p:txBody>
      </p:sp>
    </p:spTree>
    <p:extLst>
      <p:ext uri="{BB962C8B-B14F-4D97-AF65-F5344CB8AC3E}">
        <p14:creationId xmlns:p14="http://schemas.microsoft.com/office/powerpoint/2010/main" val="344211719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While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has an amortized constant complexity – it is important to understand what could happen in the case where growth is needed – Especially when the vector has a large size.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it is time for the underlying array to grow, the growth operation is requires O(n) time and O(n) + O(n * K) space,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where K is the growth factor 1.5 or 2.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111</a:t>
            </a:fld>
            <a:endParaRPr lang="en-US" dirty="0"/>
          </a:p>
        </p:txBody>
      </p:sp>
    </p:spTree>
    <p:extLst>
      <p:ext uri="{BB962C8B-B14F-4D97-AF65-F5344CB8AC3E}">
        <p14:creationId xmlns:p14="http://schemas.microsoft.com/office/powerpoint/2010/main" val="36162199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time might be a fraction of a second or it might be minutes of time – or more.  As we discussed in the complexity module, it is not possible to generally convert Big-O complexity to clock-time in an exact way,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but if your vector has millions of items, and each must be copied one at a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you have to expect that the growth process will be millions of times more costly, in terms of time, than just adding the single item to an already allocated array.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112</a:t>
            </a:fld>
            <a:endParaRPr lang="en-US" dirty="0"/>
          </a:p>
        </p:txBody>
      </p:sp>
    </p:spTree>
    <p:extLst>
      <p:ext uri="{BB962C8B-B14F-4D97-AF65-F5344CB8AC3E}">
        <p14:creationId xmlns:p14="http://schemas.microsoft.com/office/powerpoint/2010/main" val="3617564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space requirement is because there will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when the original and new array both exist in memory at the same time.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 even though you only need to hold ten thousand items, you might temporarily require in-memory storage of up to O(n*3).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113</a:t>
            </a:fld>
            <a:endParaRPr lang="en-US" dirty="0"/>
          </a:p>
        </p:txBody>
      </p:sp>
    </p:spTree>
    <p:extLst>
      <p:ext uri="{BB962C8B-B14F-4D97-AF65-F5344CB8AC3E}">
        <p14:creationId xmlns:p14="http://schemas.microsoft.com/office/powerpoint/2010/main" val="252100248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would happen if your heap did not have O(n * K) space available?  The vector could attempt to allocate less, but what would happen if there was nothing left?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that case,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would fail.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For some applications, this scenario might best be handled by letting the process fail, returning memory back to the system.  But for other applications, this might not be an acceptable response.  In that case, you need to be aware that this could happen, understand how your compiler and system handle this scenario and prepare accordingly.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114</a:t>
            </a:fld>
            <a:endParaRPr lang="en-US" dirty="0"/>
          </a:p>
        </p:txBody>
      </p:sp>
    </p:spTree>
    <p:extLst>
      <p:ext uri="{BB962C8B-B14F-4D97-AF65-F5344CB8AC3E}">
        <p14:creationId xmlns:p14="http://schemas.microsoft.com/office/powerpoint/2010/main" val="87549717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Pop back removes the last item from the vector invokes the destructor of the object removed.  This is very important.  The object is not just left hanging, but is properly destructed.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done using the vector’s allocator.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115</a:t>
            </a:fld>
            <a:endParaRPr lang="en-US" dirty="0"/>
          </a:p>
        </p:txBody>
      </p:sp>
    </p:spTree>
    <p:extLst>
      <p:ext uri="{BB962C8B-B14F-4D97-AF65-F5344CB8AC3E}">
        <p14:creationId xmlns:p14="http://schemas.microsoft.com/office/powerpoint/2010/main" val="132806976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see this explicitly, let’s create a class to track the lifetime of an object instance.  The lifetime class allows us to create named object and track when it is created, copied and destructed.</a:t>
            </a:r>
          </a:p>
          <a:p>
            <a:endParaRPr lang="en-US" dirty="0" smtClean="0"/>
          </a:p>
          <a:p>
            <a:r>
              <a:rPr lang="en-US" sz="1200" kern="1200" dirty="0" smtClean="0">
                <a:solidFill>
                  <a:schemeClr val="tx1"/>
                </a:solidFill>
                <a:effectLst/>
                <a:latin typeface="+mn-lt"/>
                <a:ea typeface="+mn-ea"/>
                <a:cs typeface="+mn-cs"/>
              </a:rPr>
              <a:t>** The constructor accepts a name which is used to identify the object.  </a:t>
            </a:r>
          </a:p>
          <a:p>
            <a:r>
              <a:rPr lang="en-US" sz="1200" kern="1200" dirty="0" smtClean="0">
                <a:solidFill>
                  <a:schemeClr val="tx1"/>
                </a:solidFill>
                <a:effectLst/>
                <a:latin typeface="+mn-lt"/>
                <a:ea typeface="+mn-ea"/>
                <a:cs typeface="+mn-cs"/>
              </a:rPr>
              <a:t>** The copy constructor adds the word “copy” to the name to make it clear which instance is in use.</a:t>
            </a:r>
          </a:p>
          <a:p>
            <a:r>
              <a:rPr lang="en-US" sz="1200" kern="1200" dirty="0" smtClean="0">
                <a:solidFill>
                  <a:schemeClr val="tx1"/>
                </a:solidFill>
                <a:effectLst/>
                <a:latin typeface="+mn-lt"/>
                <a:ea typeface="+mn-ea"/>
                <a:cs typeface="+mn-cs"/>
              </a:rPr>
              <a:t>** Finally the destructor records which named object was destroyed.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116</a:t>
            </a:fld>
            <a:endParaRPr lang="en-US" dirty="0"/>
          </a:p>
        </p:txBody>
      </p:sp>
    </p:spTree>
    <p:extLst>
      <p:ext uri="{BB962C8B-B14F-4D97-AF65-F5344CB8AC3E}">
        <p14:creationId xmlns:p14="http://schemas.microsoft.com/office/powerpoint/2010/main" val="289803695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Let’s now create a vector of lifetime instances </a:t>
            </a:r>
          </a:p>
          <a:p>
            <a:r>
              <a:rPr lang="en-US" sz="1200" kern="1200" dirty="0" smtClean="0">
                <a:solidFill>
                  <a:schemeClr val="tx1"/>
                </a:solidFill>
                <a:effectLst/>
                <a:latin typeface="+mn-lt"/>
                <a:ea typeface="+mn-ea"/>
                <a:cs typeface="+mn-cs"/>
              </a:rPr>
              <a:t>** and then create an instance named “li”.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this point the constructor for the lifetime instance named “li” has fired and the object has been created.  The lifetime constructor message is printed to indicate this has completed.</a:t>
            </a:r>
          </a:p>
          <a:p>
            <a:r>
              <a:rPr lang="en-US" sz="1200" kern="1200" dirty="0" smtClean="0">
                <a:solidFill>
                  <a:schemeClr val="tx1"/>
                </a:solidFill>
                <a:effectLst/>
                <a:latin typeface="+mn-lt"/>
                <a:ea typeface="+mn-ea"/>
                <a:cs typeface="+mn-cs"/>
              </a:rPr>
              <a:t>** We next use the vector’s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method to add the lifetime instance to the back of the vector.  At this point the copy constructor for the lifetime object fires and the copy of the object is added to the vector.  The copy constructor message prints to indicate this has completed.</a:t>
            </a:r>
          </a:p>
          <a:p>
            <a:r>
              <a:rPr lang="en-US" sz="1200" kern="1200" dirty="0" smtClean="0">
                <a:solidFill>
                  <a:schemeClr val="tx1"/>
                </a:solidFill>
                <a:effectLst/>
                <a:latin typeface="+mn-lt"/>
                <a:ea typeface="+mn-ea"/>
                <a:cs typeface="+mn-cs"/>
              </a:rPr>
              <a:t>** Finally, </a:t>
            </a:r>
            <a:r>
              <a:rPr lang="en-US" sz="1200" kern="1200" dirty="0" err="1" smtClean="0">
                <a:solidFill>
                  <a:schemeClr val="tx1"/>
                </a:solidFill>
                <a:effectLst/>
                <a:latin typeface="+mn-lt"/>
                <a:ea typeface="+mn-ea"/>
                <a:cs typeface="+mn-cs"/>
              </a:rPr>
              <a:t>pop_back</a:t>
            </a:r>
            <a:r>
              <a:rPr lang="en-US" sz="1200" kern="1200" dirty="0" smtClean="0">
                <a:solidFill>
                  <a:schemeClr val="tx1"/>
                </a:solidFill>
                <a:effectLst/>
                <a:latin typeface="+mn-lt"/>
                <a:ea typeface="+mn-ea"/>
                <a:cs typeface="+mn-cs"/>
              </a:rPr>
              <a:t> removes the copied lifetime object from the vector and invokes the destructor for the object causing the destructor message to print.</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117</a:t>
            </a:fld>
            <a:endParaRPr lang="en-US" dirty="0"/>
          </a:p>
        </p:txBody>
      </p:sp>
    </p:spTree>
    <p:extLst>
      <p:ext uri="{BB962C8B-B14F-4D97-AF65-F5344CB8AC3E}">
        <p14:creationId xmlns:p14="http://schemas.microsoft.com/office/powerpoint/2010/main" val="374311087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insert method inserts elements into the array at the indicated iterator position.  As with vector construction the assign method, insert has several overloads that fall into the same general categories.</a:t>
            </a:r>
          </a:p>
          <a:p>
            <a:r>
              <a:rPr lang="en-US" sz="1200" kern="1200" dirty="0" smtClean="0">
                <a:solidFill>
                  <a:schemeClr val="tx1"/>
                </a:solidFill>
                <a:effectLst/>
                <a:latin typeface="+mn-lt"/>
                <a:ea typeface="+mn-ea"/>
                <a:cs typeface="+mn-cs"/>
              </a:rPr>
              <a:t>** Single: inserting a single element.</a:t>
            </a:r>
          </a:p>
          <a:p>
            <a:r>
              <a:rPr lang="en-US" sz="1200" kern="1200" dirty="0" smtClean="0">
                <a:solidFill>
                  <a:schemeClr val="tx1"/>
                </a:solidFill>
                <a:effectLst/>
                <a:latin typeface="+mn-lt"/>
                <a:ea typeface="+mn-ea"/>
                <a:cs typeface="+mn-cs"/>
              </a:rPr>
              <a:t>** Fill: inserting the specific number of elements with the same, specified, value.</a:t>
            </a:r>
          </a:p>
          <a:p>
            <a:r>
              <a:rPr lang="en-US" sz="1200" kern="1200" dirty="0" smtClean="0">
                <a:solidFill>
                  <a:schemeClr val="tx1"/>
                </a:solidFill>
                <a:effectLst/>
                <a:latin typeface="+mn-lt"/>
                <a:ea typeface="+mn-ea"/>
                <a:cs typeface="+mn-cs"/>
              </a:rPr>
              <a:t>** Range: inserting a range of elements from the provided iterators</a:t>
            </a:r>
          </a:p>
          <a:p>
            <a:r>
              <a:rPr lang="en-US" sz="1200" kern="1200" dirty="0" smtClean="0">
                <a:solidFill>
                  <a:schemeClr val="tx1"/>
                </a:solidFill>
                <a:effectLst/>
                <a:latin typeface="+mn-lt"/>
                <a:ea typeface="+mn-ea"/>
                <a:cs typeface="+mn-cs"/>
              </a:rPr>
              <a:t>** Initializer List: Inserting values within an initializer list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look at an example and think about what the vector contains along the way.</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118</a:t>
            </a:fld>
            <a:endParaRPr lang="en-US" dirty="0"/>
          </a:p>
        </p:txBody>
      </p:sp>
    </p:spTree>
    <p:extLst>
      <p:ext uri="{BB962C8B-B14F-4D97-AF65-F5344CB8AC3E}">
        <p14:creationId xmlns:p14="http://schemas.microsoft.com/office/powerpoint/2010/main" val="321642827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start with an empty vector of integers named data.  </a:t>
            </a:r>
          </a:p>
          <a:p>
            <a:r>
              <a:rPr lang="en-US" sz="1200" kern="1200" dirty="0" smtClean="0">
                <a:solidFill>
                  <a:schemeClr val="tx1"/>
                </a:solidFill>
                <a:effectLst/>
                <a:latin typeface="+mn-lt"/>
                <a:ea typeface="+mn-ea"/>
                <a:cs typeface="+mn-cs"/>
              </a:rPr>
              <a:t>** We first use insert to add the value 1 at the iterator returned by the begin() method.  Since the vector is empty, inserting after begin means adding the element at the first, or Zeroth, position in the vector.   The vector now contains the single value 1.  </a:t>
            </a:r>
          </a:p>
          <a:p>
            <a:r>
              <a:rPr lang="en-US" sz="1200" kern="1200" dirty="0" smtClean="0">
                <a:solidFill>
                  <a:schemeClr val="tx1"/>
                </a:solidFill>
                <a:effectLst/>
                <a:latin typeface="+mn-lt"/>
                <a:ea typeface="+mn-ea"/>
                <a:cs typeface="+mn-cs"/>
              </a:rPr>
              <a:t>** Next we insert the value 3 after the end iterator.  This adds the value three as the second, and also last, value in the vector.  Inserting at end() is behaviorally the same as having called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with the value 3.</a:t>
            </a:r>
          </a:p>
          <a:p>
            <a:r>
              <a:rPr lang="en-US" sz="1200" kern="1200" dirty="0" smtClean="0">
                <a:solidFill>
                  <a:schemeClr val="tx1"/>
                </a:solidFill>
                <a:effectLst/>
                <a:latin typeface="+mn-lt"/>
                <a:ea typeface="+mn-ea"/>
                <a:cs typeface="+mn-cs"/>
              </a:rPr>
              <a:t>This next one we introduce a new pattern – adding to an iterator.  We want to insert the value 2 between the one and three.  </a:t>
            </a:r>
          </a:p>
          <a:p>
            <a:r>
              <a:rPr lang="en-US" sz="1200" kern="1200" dirty="0" smtClean="0">
                <a:solidFill>
                  <a:schemeClr val="tx1"/>
                </a:solidFill>
                <a:effectLst/>
                <a:latin typeface="+mn-lt"/>
                <a:ea typeface="+mn-ea"/>
                <a:cs typeface="+mn-cs"/>
              </a:rPr>
              <a:t>** To do this we can get the begin iterator and add 1 to it.  </a:t>
            </a:r>
          </a:p>
          <a:p>
            <a:r>
              <a:rPr lang="en-US" sz="1200" kern="1200" dirty="0" smtClean="0">
                <a:solidFill>
                  <a:schemeClr val="tx1"/>
                </a:solidFill>
                <a:effectLst/>
                <a:latin typeface="+mn-lt"/>
                <a:ea typeface="+mn-ea"/>
                <a:cs typeface="+mn-cs"/>
              </a:rPr>
              <a:t>** We are not adding the value after the first value but before the second.  </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we are inserting the value 2 between the values 1 and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important to understand what just happened.</a:t>
            </a:r>
          </a:p>
        </p:txBody>
      </p:sp>
      <p:sp>
        <p:nvSpPr>
          <p:cNvPr id="4" name="Slide Number Placeholder 3"/>
          <p:cNvSpPr>
            <a:spLocks noGrp="1"/>
          </p:cNvSpPr>
          <p:nvPr>
            <p:ph type="sldNum" sz="quarter" idx="10"/>
          </p:nvPr>
        </p:nvSpPr>
        <p:spPr/>
        <p:txBody>
          <a:bodyPr/>
          <a:lstStyle/>
          <a:p>
            <a:fld id="{600EA4C1-1369-497F-A4CC-0EEBC5C7F202}" type="slidenum">
              <a:rPr lang="en-US" smtClean="0"/>
              <a:t>119</a:t>
            </a:fld>
            <a:endParaRPr lang="en-US" dirty="0"/>
          </a:p>
        </p:txBody>
      </p:sp>
    </p:spTree>
    <p:extLst>
      <p:ext uri="{BB962C8B-B14F-4D97-AF65-F5344CB8AC3E}">
        <p14:creationId xmlns:p14="http://schemas.microsoft.com/office/powerpoint/2010/main" val="4258687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 what if we wanted to keep an in-memory history of those readings?  Perhaps we want to show the values on a display terminal or perform some aggregations, such as finding the average, minimum or maximum values over the measured period of time.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7584933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Remember that a vector is backed by a single array.  Before we inserted the value two, the contents of the underlying array were 1 and 3 and in the first and second index respectively.</a:t>
            </a:r>
          </a:p>
          <a:p>
            <a:r>
              <a:rPr lang="en-US" sz="1200" kern="1200" dirty="0" smtClean="0">
                <a:solidFill>
                  <a:schemeClr val="tx1"/>
                </a:solidFill>
                <a:effectLst/>
                <a:latin typeface="+mn-lt"/>
                <a:ea typeface="+mn-ea"/>
                <a:cs typeface="+mn-cs"/>
              </a:rPr>
              <a:t>**To insert 2 between them, we needed to slide the 3 to the right </a:t>
            </a:r>
          </a:p>
          <a:p>
            <a:r>
              <a:rPr lang="en-US" sz="1200" kern="1200" dirty="0" smtClean="0">
                <a:solidFill>
                  <a:schemeClr val="tx1"/>
                </a:solidFill>
                <a:effectLst/>
                <a:latin typeface="+mn-lt"/>
                <a:ea typeface="+mn-ea"/>
                <a:cs typeface="+mn-cs"/>
              </a:rPr>
              <a:t>** and put the 2 in the slot that three previously occupied.</a:t>
            </a:r>
          </a:p>
          <a:p>
            <a:r>
              <a:rPr lang="en-US" sz="1200" kern="1200" dirty="0" smtClean="0">
                <a:solidFill>
                  <a:schemeClr val="tx1"/>
                </a:solidFill>
                <a:effectLst/>
                <a:latin typeface="+mn-lt"/>
                <a:ea typeface="+mn-ea"/>
                <a:cs typeface="+mn-cs"/>
              </a:rPr>
              <a:t>** In the worst case, inserting to the first index in a vector, this means sliding every value that exists in the vector over by the number of items being inserted and then writing the new values.  This is why insert has O(n) worst-case complexity.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120</a:t>
            </a:fld>
            <a:endParaRPr lang="en-US" dirty="0"/>
          </a:p>
        </p:txBody>
      </p:sp>
    </p:spTree>
    <p:extLst>
      <p:ext uri="{BB962C8B-B14F-4D97-AF65-F5344CB8AC3E}">
        <p14:creationId xmlns:p14="http://schemas.microsoft.com/office/powerpoint/2010/main" val="408290278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the vector containing the values 1, 2 and 3 – let’s now use the initializer list syntax to insert the values 7, 8 and 9 to the end of the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vector now contains one two three, seven eight nine.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121</a:t>
            </a:fld>
            <a:endParaRPr lang="en-US" dirty="0"/>
          </a:p>
        </p:txBody>
      </p:sp>
    </p:spTree>
    <p:extLst>
      <p:ext uri="{BB962C8B-B14F-4D97-AF65-F5344CB8AC3E}">
        <p14:creationId xmlns:p14="http://schemas.microsoft.com/office/powerpoint/2010/main" val="166258581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demonstrate range insertion, </a:t>
            </a:r>
          </a:p>
          <a:p>
            <a:r>
              <a:rPr lang="en-US" sz="1200" kern="1200" dirty="0" smtClean="0">
                <a:solidFill>
                  <a:schemeClr val="tx1"/>
                </a:solidFill>
                <a:effectLst/>
                <a:latin typeface="+mn-lt"/>
                <a:ea typeface="+mn-ea"/>
                <a:cs typeface="+mn-cs"/>
              </a:rPr>
              <a:t>** we’ll create a new vector named </a:t>
            </a:r>
            <a:r>
              <a:rPr lang="en-US" sz="1200" kern="1200" dirty="0" err="1" smtClean="0">
                <a:solidFill>
                  <a:schemeClr val="tx1"/>
                </a:solidFill>
                <a:effectLst/>
                <a:latin typeface="+mn-lt"/>
                <a:ea typeface="+mn-ea"/>
                <a:cs typeface="+mn-cs"/>
              </a:rPr>
              <a:t>four_five_six</a:t>
            </a:r>
            <a:r>
              <a:rPr lang="en-US" sz="1200" kern="1200" dirty="0" smtClean="0">
                <a:solidFill>
                  <a:schemeClr val="tx1"/>
                </a:solidFill>
                <a:effectLst/>
                <a:latin typeface="+mn-lt"/>
                <a:ea typeface="+mn-ea"/>
                <a:cs typeface="+mn-cs"/>
              </a:rPr>
              <a:t> which contains, not surprisingly, the values 4, 5 and 6.</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When we call insert we will provide the location begin() + 3 and pass the begin and end iterators of the vector </a:t>
            </a:r>
            <a:r>
              <a:rPr lang="en-US" sz="1200" kern="1200" dirty="0" err="1" smtClean="0">
                <a:solidFill>
                  <a:schemeClr val="tx1"/>
                </a:solidFill>
                <a:effectLst/>
                <a:latin typeface="+mn-lt"/>
                <a:ea typeface="+mn-ea"/>
                <a:cs typeface="+mn-cs"/>
              </a:rPr>
              <a:t>four_five_six</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This will insert the values 4, 5 and 6 into the vector leaving us with a vector containing the values 1, 2, 3, 4, 5, 6, 7, 8, 9.</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122</a:t>
            </a:fld>
            <a:endParaRPr lang="en-US" dirty="0"/>
          </a:p>
        </p:txBody>
      </p:sp>
    </p:spTree>
    <p:extLst>
      <p:ext uri="{BB962C8B-B14F-4D97-AF65-F5344CB8AC3E}">
        <p14:creationId xmlns:p14="http://schemas.microsoft.com/office/powerpoint/2010/main" val="267529581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let’s insert using the fill syntax. </a:t>
            </a:r>
          </a:p>
          <a:p>
            <a:r>
              <a:rPr lang="en-US" sz="1200" kern="1200" dirty="0" smtClean="0">
                <a:solidFill>
                  <a:schemeClr val="tx1"/>
                </a:solidFill>
                <a:effectLst/>
                <a:latin typeface="+mn-lt"/>
                <a:ea typeface="+mn-ea"/>
                <a:cs typeface="+mn-cs"/>
              </a:rPr>
              <a:t>** We will call insert and pass in an iterator pointing to the forth value – we will be inserting just after the 4.</a:t>
            </a:r>
          </a:p>
          <a:p>
            <a:r>
              <a:rPr lang="en-US" sz="1200" kern="1200" dirty="0" smtClean="0">
                <a:solidFill>
                  <a:schemeClr val="tx1"/>
                </a:solidFill>
                <a:effectLst/>
                <a:latin typeface="+mn-lt"/>
                <a:ea typeface="+mn-ea"/>
                <a:cs typeface="+mn-cs"/>
              </a:rPr>
              <a:t>I specified </a:t>
            </a:r>
          </a:p>
          <a:p>
            <a:r>
              <a:rPr lang="en-US" sz="1200" kern="1200" dirty="0" smtClean="0">
                <a:solidFill>
                  <a:schemeClr val="tx1"/>
                </a:solidFill>
                <a:effectLst/>
                <a:latin typeface="+mn-lt"/>
                <a:ea typeface="+mn-ea"/>
                <a:cs typeface="+mn-cs"/>
              </a:rPr>
              <a:t>** a size of 2 </a:t>
            </a:r>
          </a:p>
          <a:p>
            <a:r>
              <a:rPr lang="en-US" sz="1200" kern="1200" dirty="0" smtClean="0">
                <a:solidFill>
                  <a:schemeClr val="tx1"/>
                </a:solidFill>
                <a:effectLst/>
                <a:latin typeface="+mn-lt"/>
                <a:ea typeface="+mn-ea"/>
                <a:cs typeface="+mn-cs"/>
              </a:rPr>
              <a:t>** and the value 5 to indicate that I want two “fives” inserted into the vector</a:t>
            </a:r>
          </a:p>
          <a:p>
            <a:r>
              <a:rPr lang="en-US" sz="1200" kern="1200" dirty="0" smtClean="0">
                <a:solidFill>
                  <a:schemeClr val="tx1"/>
                </a:solidFill>
                <a:effectLst/>
                <a:latin typeface="+mn-lt"/>
                <a:ea typeface="+mn-ea"/>
                <a:cs typeface="+mn-cs"/>
              </a:rPr>
              <a:t>**  after the existing 4 and before the existing 5.</a:t>
            </a:r>
          </a:p>
          <a:p>
            <a:r>
              <a:rPr lang="en-US" sz="1200" kern="1200" dirty="0" smtClean="0">
                <a:solidFill>
                  <a:schemeClr val="tx1"/>
                </a:solidFill>
                <a:effectLst/>
                <a:latin typeface="+mn-lt"/>
                <a:ea typeface="+mn-ea"/>
                <a:cs typeface="+mn-cs"/>
              </a:rPr>
              <a:t>** We now have a vector with the values 1, 2, 3, 4, 5, 5, 5, 6, 7, 8, 9.</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123</a:t>
            </a:fld>
            <a:endParaRPr lang="en-US" dirty="0"/>
          </a:p>
        </p:txBody>
      </p:sp>
    </p:spTree>
    <p:extLst>
      <p:ext uri="{BB962C8B-B14F-4D97-AF65-F5344CB8AC3E}">
        <p14:creationId xmlns:p14="http://schemas.microsoft.com/office/powerpoint/2010/main" val="8875010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Erase is the method you call when you want to remove items from the vector.  It is similar to </a:t>
            </a:r>
            <a:r>
              <a:rPr lang="en-US" sz="1200" kern="1200" dirty="0" err="1" smtClean="0">
                <a:solidFill>
                  <a:schemeClr val="tx1"/>
                </a:solidFill>
                <a:effectLst/>
                <a:latin typeface="+mn-lt"/>
                <a:ea typeface="+mn-ea"/>
                <a:cs typeface="+mn-cs"/>
              </a:rPr>
              <a:t>pop_back</a:t>
            </a:r>
            <a:r>
              <a:rPr lang="en-US" sz="1200" kern="1200" dirty="0" smtClean="0">
                <a:solidFill>
                  <a:schemeClr val="tx1"/>
                </a:solidFill>
                <a:effectLst/>
                <a:latin typeface="+mn-lt"/>
                <a:ea typeface="+mn-ea"/>
                <a:cs typeface="+mn-cs"/>
              </a:rPr>
              <a:t> except </a:t>
            </a:r>
          </a:p>
          <a:p>
            <a:r>
              <a:rPr lang="en-US" sz="1200" kern="1200" dirty="0" smtClean="0">
                <a:solidFill>
                  <a:schemeClr val="tx1"/>
                </a:solidFill>
                <a:effectLst/>
                <a:latin typeface="+mn-lt"/>
                <a:ea typeface="+mn-ea"/>
                <a:cs typeface="+mn-cs"/>
              </a:rPr>
              <a:t>** that it can erase items from the middle of the vector and, like insert, it will handle all the element shifting for you.  Just like with insert, when element shifting is performed, the worst case complexity is O(n) because you might end up shifting the entire array.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124</a:t>
            </a:fld>
            <a:endParaRPr lang="en-US" dirty="0"/>
          </a:p>
        </p:txBody>
      </p:sp>
    </p:spTree>
    <p:extLst>
      <p:ext uri="{BB962C8B-B14F-4D97-AF65-F5344CB8AC3E}">
        <p14:creationId xmlns:p14="http://schemas.microsoft.com/office/powerpoint/2010/main" val="398400901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 insert, array works with iterators and accepts either a single iterator indicating the element to erase or a pair of iterators indicating the range of elements to erase.  Like with </a:t>
            </a:r>
            <a:r>
              <a:rPr lang="en-US" sz="1200" kern="1200" dirty="0" err="1" smtClean="0">
                <a:solidFill>
                  <a:schemeClr val="tx1"/>
                </a:solidFill>
                <a:effectLst/>
                <a:latin typeface="+mn-lt"/>
                <a:ea typeface="+mn-ea"/>
                <a:cs typeface="+mn-cs"/>
              </a:rPr>
              <a:t>pop_back</a:t>
            </a:r>
            <a:r>
              <a:rPr lang="en-US" sz="1200" kern="1200" dirty="0" smtClean="0">
                <a:solidFill>
                  <a:schemeClr val="tx1"/>
                </a:solidFill>
                <a:effectLst/>
                <a:latin typeface="+mn-lt"/>
                <a:ea typeface="+mn-ea"/>
                <a:cs typeface="+mn-cs"/>
              </a:rPr>
              <a:t>, when the items are erased they are also destroyed and the destructor is invoked.</a:t>
            </a:r>
          </a:p>
          <a:p>
            <a:r>
              <a:rPr lang="en-US" sz="1200" kern="1200" dirty="0" smtClean="0">
                <a:solidFill>
                  <a:schemeClr val="tx1"/>
                </a:solidFill>
                <a:effectLst/>
                <a:latin typeface="+mn-lt"/>
                <a:ea typeface="+mn-ea"/>
                <a:cs typeface="+mn-cs"/>
              </a:rPr>
              <a:t>** In this example we can see that we start with a vector with the values 1 through 9.</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then erase the first element in the vector by </a:t>
            </a:r>
          </a:p>
          <a:p>
            <a:r>
              <a:rPr lang="en-US" sz="1200" kern="1200" dirty="0" smtClean="0">
                <a:solidFill>
                  <a:schemeClr val="tx1"/>
                </a:solidFill>
                <a:effectLst/>
                <a:latin typeface="+mn-lt"/>
                <a:ea typeface="+mn-ea"/>
                <a:cs typeface="+mn-cs"/>
              </a:rPr>
              <a:t>** calling erase with the begin() iterator as the argument.</a:t>
            </a:r>
          </a:p>
          <a:p>
            <a:r>
              <a:rPr lang="en-US" sz="1200" kern="1200" dirty="0" smtClean="0">
                <a:solidFill>
                  <a:schemeClr val="tx1"/>
                </a:solidFill>
                <a:effectLst/>
                <a:latin typeface="+mn-lt"/>
                <a:ea typeface="+mn-ea"/>
                <a:cs typeface="+mn-cs"/>
              </a:rPr>
              <a:t>** Next we erase the values 3 and 4 by </a:t>
            </a:r>
          </a:p>
          <a:p>
            <a:r>
              <a:rPr lang="en-US" sz="1200" kern="1200" dirty="0" smtClean="0">
                <a:solidFill>
                  <a:schemeClr val="tx1"/>
                </a:solidFill>
                <a:effectLst/>
                <a:latin typeface="+mn-lt"/>
                <a:ea typeface="+mn-ea"/>
                <a:cs typeface="+mn-cs"/>
              </a:rPr>
              <a:t>** calling erase with the iterators defining that range.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125</a:t>
            </a:fld>
            <a:endParaRPr lang="en-US" dirty="0"/>
          </a:p>
        </p:txBody>
      </p:sp>
    </p:spTree>
    <p:extLst>
      <p:ext uri="{BB962C8B-B14F-4D97-AF65-F5344CB8AC3E}">
        <p14:creationId xmlns:p14="http://schemas.microsoft.com/office/powerpoint/2010/main" val="83866199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we saw earlier, </a:t>
            </a:r>
            <a:r>
              <a:rPr lang="en-US" sz="1200" kern="1200" dirty="0" err="1" smtClean="0">
                <a:solidFill>
                  <a:schemeClr val="tx1"/>
                </a:solidFill>
                <a:effectLst/>
                <a:latin typeface="+mn-lt"/>
                <a:ea typeface="+mn-ea"/>
                <a:cs typeface="+mn-cs"/>
              </a:rPr>
              <a:t>pop_back</a:t>
            </a:r>
            <a:r>
              <a:rPr lang="en-US" sz="1200" kern="1200" dirty="0" smtClean="0">
                <a:solidFill>
                  <a:schemeClr val="tx1"/>
                </a:solidFill>
                <a:effectLst/>
                <a:latin typeface="+mn-lt"/>
                <a:ea typeface="+mn-ea"/>
                <a:cs typeface="+mn-cs"/>
              </a:rPr>
              <a:t> can be used to remove the last element in a vector.  So how would we do the same thing using erase?</a:t>
            </a:r>
          </a:p>
          <a:p>
            <a:r>
              <a:rPr lang="en-US" sz="1200" kern="1200" dirty="0" smtClean="0">
                <a:solidFill>
                  <a:schemeClr val="tx1"/>
                </a:solidFill>
                <a:effectLst/>
                <a:latin typeface="+mn-lt"/>
                <a:ea typeface="+mn-ea"/>
                <a:cs typeface="+mn-cs"/>
              </a:rPr>
              <a:t>** The intuitive answer might be to call erase with the end() iterator as the argument.</a:t>
            </a:r>
          </a:p>
          <a:p>
            <a:r>
              <a:rPr lang="en-US" sz="1200" kern="1200" dirty="0" smtClean="0">
                <a:solidFill>
                  <a:schemeClr val="tx1"/>
                </a:solidFill>
                <a:effectLst/>
                <a:latin typeface="+mn-lt"/>
                <a:ea typeface="+mn-ea"/>
                <a:cs typeface="+mn-cs"/>
              </a:rPr>
              <a:t>If you try this, though, you will experience undefined behavior.  </a:t>
            </a:r>
          </a:p>
          <a:p>
            <a:r>
              <a:rPr lang="en-US" sz="1200" kern="1200" dirty="0" smtClean="0">
                <a:solidFill>
                  <a:schemeClr val="tx1"/>
                </a:solidFill>
                <a:effectLst/>
                <a:latin typeface="+mn-lt"/>
                <a:ea typeface="+mn-ea"/>
                <a:cs typeface="+mn-cs"/>
              </a:rPr>
              <a:t>** Remember that the end iterator points beyond the end of the vector, not at the last item.</a:t>
            </a:r>
          </a:p>
          <a:p>
            <a:r>
              <a:rPr lang="en-US" sz="1200" kern="1200" dirty="0" smtClean="0">
                <a:solidFill>
                  <a:schemeClr val="tx1"/>
                </a:solidFill>
                <a:effectLst/>
                <a:latin typeface="+mn-lt"/>
                <a:ea typeface="+mn-ea"/>
                <a:cs typeface="+mn-cs"/>
              </a:rPr>
              <a:t>** Instead you need to remove one before the last item – and just like you can add to the begin iterator, you can subtract from the end iterator.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126</a:t>
            </a:fld>
            <a:endParaRPr lang="en-US" dirty="0"/>
          </a:p>
        </p:txBody>
      </p:sp>
    </p:spTree>
    <p:extLst>
      <p:ext uri="{BB962C8B-B14F-4D97-AF65-F5344CB8AC3E}">
        <p14:creationId xmlns:p14="http://schemas.microsoft.com/office/powerpoint/2010/main" val="70932379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Swap exchanges, or swaps, the content of one vector with another vector of the same type.  </a:t>
            </a:r>
          </a:p>
          <a:p>
            <a:r>
              <a:rPr lang="en-US" sz="1200" kern="1200" dirty="0" smtClean="0">
                <a:solidFill>
                  <a:schemeClr val="tx1"/>
                </a:solidFill>
                <a:effectLst/>
                <a:latin typeface="+mn-lt"/>
                <a:ea typeface="+mn-ea"/>
                <a:cs typeface="+mn-cs"/>
              </a:rPr>
              <a:t>** Swap does this by exchanging the underlying array, allocator and any meta information such as size, capacity, and so on.</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127</a:t>
            </a:fld>
            <a:endParaRPr lang="en-US" dirty="0"/>
          </a:p>
        </p:txBody>
      </p:sp>
    </p:spTree>
    <p:extLst>
      <p:ext uri="{BB962C8B-B14F-4D97-AF65-F5344CB8AC3E}">
        <p14:creationId xmlns:p14="http://schemas.microsoft.com/office/powerpoint/2010/main" val="260947433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Because it works in this manner, the swap operation has constant, O(1), complexity.  It does not matter if the vector has ten or ten million elements – the swap operation always exchanges the underlying data the same way.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128</a:t>
            </a:fld>
            <a:endParaRPr lang="en-US" dirty="0"/>
          </a:p>
        </p:txBody>
      </p:sp>
    </p:spTree>
    <p:extLst>
      <p:ext uri="{BB962C8B-B14F-4D97-AF65-F5344CB8AC3E}">
        <p14:creationId xmlns:p14="http://schemas.microsoft.com/office/powerpoint/2010/main" val="50654631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Clear removes and destroys all the items in the vector.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complexity of clear is linear, or O(n), in the worst case because the destructor of each item needs to be invoked.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compiler could choose to implement per-type optimizations that provided constant-time clearing when the vector only contains items that do not require destruction – such as integers or other “PODs”, or “plain old datatypes”.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129</a:t>
            </a:fld>
            <a:endParaRPr lang="en-US" dirty="0"/>
          </a:p>
        </p:txBody>
      </p:sp>
    </p:spTree>
    <p:extLst>
      <p:ext uri="{BB962C8B-B14F-4D97-AF65-F5344CB8AC3E}">
        <p14:creationId xmlns:p14="http://schemas.microsoft.com/office/powerpoint/2010/main" val="620134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Well – we could keep each reading in a local variable.  For example, here we again read and print the next five readings.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Seems a little verbose, doesn’t 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140111218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Emplace and </a:t>
            </a:r>
            <a:r>
              <a:rPr lang="en-US" sz="1200" kern="1200" dirty="0" err="1" smtClean="0">
                <a:solidFill>
                  <a:schemeClr val="tx1"/>
                </a:solidFill>
                <a:effectLst/>
                <a:latin typeface="+mn-lt"/>
                <a:ea typeface="+mn-ea"/>
                <a:cs typeface="+mn-cs"/>
              </a:rPr>
              <a:t>Emplace_back</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insert a new element into the vector at the specific location.  However, unlike insert or </a:t>
            </a:r>
            <a:r>
              <a:rPr lang="en-US" sz="1200" kern="1200" dirty="0" err="1" smtClean="0">
                <a:solidFill>
                  <a:schemeClr val="tx1"/>
                </a:solidFill>
                <a:effectLst/>
                <a:latin typeface="+mn-lt"/>
                <a:ea typeface="+mn-ea"/>
                <a:cs typeface="+mn-cs"/>
              </a:rPr>
              <a:t>push_back</a:t>
            </a:r>
            <a:r>
              <a:rPr lang="en-US" sz="1200" kern="1200" dirty="0" smtClean="0">
                <a:solidFill>
                  <a:schemeClr val="tx1"/>
                </a:solidFill>
                <a:effectLst/>
                <a:latin typeface="+mn-lt"/>
                <a:ea typeface="+mn-ea"/>
                <a:cs typeface="+mn-cs"/>
              </a:rPr>
              <a:t>, which take a previously constructed element to insert,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emplace methods accept a </a:t>
            </a:r>
            <a:r>
              <a:rPr lang="en-US" sz="1200" kern="1200" dirty="0" err="1" smtClean="0">
                <a:solidFill>
                  <a:schemeClr val="tx1"/>
                </a:solidFill>
                <a:effectLst/>
                <a:latin typeface="+mn-lt"/>
                <a:ea typeface="+mn-ea"/>
                <a:cs typeface="+mn-cs"/>
              </a:rPr>
              <a:t>variadic</a:t>
            </a:r>
            <a:r>
              <a:rPr lang="en-US" sz="1200" kern="1200" dirty="0" smtClean="0">
                <a:solidFill>
                  <a:schemeClr val="tx1"/>
                </a:solidFill>
                <a:effectLst/>
                <a:latin typeface="+mn-lt"/>
                <a:ea typeface="+mn-ea"/>
                <a:cs typeface="+mn-cs"/>
              </a:rPr>
              <a:t>, or variable, number of arguments which are passed to the vector type’s constructor 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 a new element during the emplacement process.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130</a:t>
            </a:fld>
            <a:endParaRPr lang="en-US" dirty="0"/>
          </a:p>
        </p:txBody>
      </p:sp>
    </p:spTree>
    <p:extLst>
      <p:ext uri="{BB962C8B-B14F-4D97-AF65-F5344CB8AC3E}">
        <p14:creationId xmlns:p14="http://schemas.microsoft.com/office/powerpoint/2010/main" val="177017492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problem emplace is solving</a:t>
            </a:r>
            <a:r>
              <a:rPr lang="en-US" sz="1200" kern="1200" baseline="0" dirty="0" smtClean="0">
                <a:solidFill>
                  <a:schemeClr val="tx1"/>
                </a:solidFill>
                <a:effectLst/>
                <a:latin typeface="+mn-lt"/>
                <a:ea typeface="+mn-ea"/>
                <a:cs typeface="+mn-cs"/>
              </a:rPr>
              <a:t> can be demonstrated best by looking at how </a:t>
            </a:r>
            <a:r>
              <a:rPr lang="en-US" sz="1200" kern="1200" baseline="0" dirty="0" err="1" smtClean="0">
                <a:solidFill>
                  <a:schemeClr val="tx1"/>
                </a:solidFill>
                <a:effectLst/>
                <a:latin typeface="+mn-lt"/>
                <a:ea typeface="+mn-ea"/>
                <a:cs typeface="+mn-cs"/>
              </a:rPr>
              <a:t>push_back</a:t>
            </a:r>
            <a:r>
              <a:rPr lang="en-US" sz="1200" kern="1200" baseline="0" dirty="0" smtClean="0">
                <a:solidFill>
                  <a:schemeClr val="tx1"/>
                </a:solidFill>
                <a:effectLst/>
                <a:latin typeface="+mn-lt"/>
                <a:ea typeface="+mn-ea"/>
                <a:cs typeface="+mn-cs"/>
              </a:rPr>
              <a:t> works.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assume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have a very simple person class where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constructor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copy constructor display messages when called.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We create a vector</a:t>
            </a:r>
            <a:r>
              <a:rPr lang="en-US" sz="1200" kern="1200" baseline="0" dirty="0" smtClean="0">
                <a:solidFill>
                  <a:schemeClr val="tx1"/>
                </a:solidFill>
                <a:effectLst/>
                <a:latin typeface="+mn-lt"/>
                <a:ea typeface="+mn-ea"/>
                <a:cs typeface="+mn-cs"/>
              </a:rPr>
              <a:t> of person instances named people.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next create a person instance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this displays the constructor message.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we call </a:t>
            </a:r>
            <a:r>
              <a:rPr lang="en-US" sz="1200" kern="1200" baseline="0" dirty="0" err="1" smtClean="0">
                <a:solidFill>
                  <a:schemeClr val="tx1"/>
                </a:solidFill>
                <a:effectLst/>
                <a:latin typeface="+mn-lt"/>
                <a:ea typeface="+mn-ea"/>
                <a:cs typeface="+mn-cs"/>
              </a:rPr>
              <a:t>push_back</a:t>
            </a:r>
            <a:r>
              <a:rPr lang="en-US" sz="1200" kern="1200" baseline="0" dirty="0" smtClean="0">
                <a:solidFill>
                  <a:schemeClr val="tx1"/>
                </a:solidFill>
                <a:effectLst/>
                <a:latin typeface="+mn-lt"/>
                <a:ea typeface="+mn-ea"/>
                <a:cs typeface="+mn-cs"/>
              </a:rPr>
              <a:t> which ends up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calling the copy constructor while adding the instance to the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Doesn’t this seem a little inefficient that we needed to first create and then copy the item to get it into the vector?  This is what emplace is solving for 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131</a:t>
            </a:fld>
            <a:endParaRPr lang="en-US" dirty="0"/>
          </a:p>
        </p:txBody>
      </p:sp>
    </p:spTree>
    <p:extLst>
      <p:ext uri="{BB962C8B-B14F-4D97-AF65-F5344CB8AC3E}">
        <p14:creationId xmlns:p14="http://schemas.microsoft.com/office/powerpoint/2010/main" val="31378363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with emplacement, we don’t need to pre-create the instance.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Instead we can simply pass the constructor parameters to the emplace or </a:t>
            </a:r>
            <a:r>
              <a:rPr lang="en-US" sz="1200" kern="1200" dirty="0" err="1" smtClean="0">
                <a:solidFill>
                  <a:schemeClr val="tx1"/>
                </a:solidFill>
                <a:effectLst/>
                <a:latin typeface="+mn-lt"/>
                <a:ea typeface="+mn-ea"/>
                <a:cs typeface="+mn-cs"/>
              </a:rPr>
              <a:t>emplace_back</a:t>
            </a:r>
            <a:r>
              <a:rPr lang="en-US" sz="1200" kern="1200" dirty="0" smtClean="0">
                <a:solidFill>
                  <a:schemeClr val="tx1"/>
                </a:solidFill>
                <a:effectLst/>
                <a:latin typeface="+mn-lt"/>
                <a:ea typeface="+mn-ea"/>
                <a:cs typeface="+mn-cs"/>
              </a:rPr>
              <a:t> method and the vector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will perform the construction for us</a:t>
            </a:r>
            <a:r>
              <a:rPr lang="en-US" sz="1200" kern="1200" baseline="0" dirty="0" smtClean="0">
                <a:solidFill>
                  <a:schemeClr val="tx1"/>
                </a:solidFill>
                <a:effectLst/>
                <a:latin typeface="+mn-lt"/>
                <a:ea typeface="+mn-ea"/>
                <a:cs typeface="+mn-cs"/>
              </a:rPr>
              <a:t> without ever requiring a copy.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132</a:t>
            </a:fld>
            <a:endParaRPr lang="en-US" dirty="0"/>
          </a:p>
        </p:txBody>
      </p:sp>
    </p:spTree>
    <p:extLst>
      <p:ext uri="{BB962C8B-B14F-4D97-AF65-F5344CB8AC3E}">
        <p14:creationId xmlns:p14="http://schemas.microsoft.com/office/powerpoint/2010/main" val="54216625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vector iterator functions behave just like the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::array iterator functions.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iteration functions return iterators to the beginning and end of the vector.  These are used for iterating over each member in the vector using the C++ standard iteration pattern. </a:t>
            </a:r>
          </a:p>
          <a:p>
            <a:r>
              <a:rPr lang="en-US" sz="1200" kern="1200" dirty="0" smtClean="0">
                <a:solidFill>
                  <a:schemeClr val="tx1"/>
                </a:solidFill>
                <a:effectLst/>
                <a:latin typeface="+mn-lt"/>
                <a:ea typeface="+mn-ea"/>
                <a:cs typeface="+mn-cs"/>
              </a:rPr>
              <a:t>** The iteration process starts by getting an iterator to the beginning (or reverse beginning) of the vector.  </a:t>
            </a:r>
          </a:p>
          <a:p>
            <a:r>
              <a:rPr lang="en-US" sz="1200" kern="1200" dirty="0" smtClean="0">
                <a:solidFill>
                  <a:schemeClr val="tx1"/>
                </a:solidFill>
                <a:effectLst/>
                <a:latin typeface="+mn-lt"/>
                <a:ea typeface="+mn-ea"/>
                <a:cs typeface="+mn-cs"/>
              </a:rPr>
              <a:t>** It then continues, one element at a time, until the iterator value equals the end iterator.</a:t>
            </a:r>
          </a:p>
          <a:p>
            <a:r>
              <a:rPr lang="en-US" sz="1200" kern="1200" dirty="0" smtClean="0">
                <a:solidFill>
                  <a:schemeClr val="tx1"/>
                </a:solidFill>
                <a:effectLst/>
                <a:latin typeface="+mn-lt"/>
                <a:ea typeface="+mn-ea"/>
                <a:cs typeface="+mn-cs"/>
              </a:rPr>
              <a:t>The end iterator does not refer to the last element in the vector but rather one past the last element in the vector.  </a:t>
            </a:r>
          </a:p>
          <a:p>
            <a:r>
              <a:rPr lang="en-US" sz="1200" kern="1200" dirty="0" smtClean="0">
                <a:solidFill>
                  <a:schemeClr val="tx1"/>
                </a:solidFill>
                <a:effectLst/>
                <a:latin typeface="+mn-lt"/>
                <a:ea typeface="+mn-ea"/>
                <a:cs typeface="+mn-cs"/>
              </a:rPr>
              <a:t>** Dereferencing the end iterator results in undefined behavior.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133</a:t>
            </a:fld>
            <a:endParaRPr lang="en-US" dirty="0"/>
          </a:p>
        </p:txBody>
      </p:sp>
    </p:spTree>
    <p:extLst>
      <p:ext uri="{BB962C8B-B14F-4D97-AF65-F5344CB8AC3E}">
        <p14:creationId xmlns:p14="http://schemas.microsoft.com/office/powerpoint/2010/main" val="351423086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In this module we have dived pretty deeply into C++ arrays, both the array data type and the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::array class, and we took a thorough look at the standard vector class.</a:t>
            </a:r>
          </a:p>
          <a:p>
            <a:r>
              <a:rPr lang="en-US" sz="1200" kern="1200" dirty="0" smtClean="0">
                <a:solidFill>
                  <a:schemeClr val="tx1"/>
                </a:solidFill>
                <a:effectLst/>
                <a:latin typeface="+mn-lt"/>
                <a:ea typeface="+mn-ea"/>
                <a:cs typeface="+mn-cs"/>
              </a:rPr>
              <a:t>** We learned how arrays are allocated, </a:t>
            </a:r>
          </a:p>
          <a:p>
            <a:r>
              <a:rPr lang="en-US" sz="1200" kern="1200" dirty="0" smtClean="0">
                <a:solidFill>
                  <a:schemeClr val="tx1"/>
                </a:solidFill>
                <a:effectLst/>
                <a:latin typeface="+mn-lt"/>
                <a:ea typeface="+mn-ea"/>
                <a:cs typeface="+mn-cs"/>
              </a:rPr>
              <a:t>** initialized </a:t>
            </a:r>
          </a:p>
          <a:p>
            <a:r>
              <a:rPr lang="en-US" sz="1200" kern="1200" dirty="0" smtClean="0">
                <a:solidFill>
                  <a:schemeClr val="tx1"/>
                </a:solidFill>
                <a:effectLst/>
                <a:latin typeface="+mn-lt"/>
                <a:ea typeface="+mn-ea"/>
                <a:cs typeface="+mn-cs"/>
              </a:rPr>
              <a:t>** and stored in memory</a:t>
            </a:r>
          </a:p>
          <a:p>
            <a:r>
              <a:rPr lang="en-US" sz="1200" kern="1200" dirty="0" smtClean="0">
                <a:solidFill>
                  <a:schemeClr val="tx1"/>
                </a:solidFill>
                <a:effectLst/>
                <a:latin typeface="+mn-lt"/>
                <a:ea typeface="+mn-ea"/>
                <a:cs typeface="+mn-cs"/>
              </a:rPr>
              <a:t>** We learned how to use the iterators to enumerate all the values in a container</a:t>
            </a:r>
          </a:p>
          <a:p>
            <a:r>
              <a:rPr lang="en-US" sz="1200" kern="1200" dirty="0" smtClean="0">
                <a:solidFill>
                  <a:schemeClr val="tx1"/>
                </a:solidFill>
                <a:effectLst/>
                <a:latin typeface="+mn-lt"/>
                <a:ea typeface="+mn-ea"/>
                <a:cs typeface="+mn-cs"/>
              </a:rPr>
              <a:t>** And</a:t>
            </a:r>
            <a:r>
              <a:rPr lang="en-US" sz="1200" kern="1200" baseline="0" dirty="0" smtClean="0">
                <a:solidFill>
                  <a:schemeClr val="tx1"/>
                </a:solidFill>
                <a:effectLst/>
                <a:latin typeface="+mn-lt"/>
                <a:ea typeface="+mn-ea"/>
                <a:cs typeface="+mn-cs"/>
              </a:rPr>
              <a:t> we looked at how vectors handle growth and various ways to manage the </a:t>
            </a:r>
            <a:r>
              <a:rPr lang="en-US" sz="1200" kern="1200" baseline="0" smtClean="0">
                <a:solidFill>
                  <a:schemeClr val="tx1"/>
                </a:solidFill>
                <a:effectLst/>
                <a:latin typeface="+mn-lt"/>
                <a:ea typeface="+mn-ea"/>
                <a:cs typeface="+mn-cs"/>
              </a:rPr>
              <a:t>vector’s contents.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134</a:t>
            </a:fld>
            <a:endParaRPr lang="en-US" dirty="0"/>
          </a:p>
        </p:txBody>
      </p:sp>
    </p:spTree>
    <p:extLst>
      <p:ext uri="{BB962C8B-B14F-4D97-AF65-F5344CB8AC3E}">
        <p14:creationId xmlns:p14="http://schemas.microsoft.com/office/powerpoint/2010/main" val="243053648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But</a:t>
            </a:r>
            <a:r>
              <a:rPr lang="en-US" baseline="0" dirty="0" smtClean="0"/>
              <a:t> what exactly are resources?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 resources are things that your algorithm uses.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135</a:t>
            </a:fld>
            <a:endParaRPr lang="en-US" dirty="0"/>
          </a:p>
        </p:txBody>
      </p:sp>
    </p:spTree>
    <p:extLst>
      <p:ext uri="{BB962C8B-B14F-4D97-AF65-F5344CB8AC3E}">
        <p14:creationId xmlns:p14="http://schemas.microsoft.com/office/powerpoint/2010/main" val="2988714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This</a:t>
            </a:r>
            <a:r>
              <a:rPr lang="en-US" baseline="0" dirty="0" smtClean="0"/>
              <a:t> might be OK for 5 readings.</a:t>
            </a:r>
          </a:p>
          <a:p>
            <a:r>
              <a:rPr lang="en-US" baseline="0" dirty="0" smtClean="0"/>
              <a:t>** Or maybe even 10.</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3423379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at 5 second intervals, a full day would have 17280 readings.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726123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week?  120,960 readings.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147876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year would have more than 6 million.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Obviously keeping a local variable for every single value is not a tenable solution.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583715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need is a way to store a single value </a:t>
            </a:r>
          </a:p>
          <a:p>
            <a:r>
              <a:rPr lang="en-US" sz="1200" kern="1200" dirty="0" smtClean="0">
                <a:solidFill>
                  <a:schemeClr val="tx1"/>
                </a:solidFill>
                <a:effectLst/>
                <a:latin typeface="+mn-lt"/>
                <a:ea typeface="+mn-ea"/>
                <a:cs typeface="+mn-cs"/>
              </a:rPr>
              <a:t>** in which many readings can be stored.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we need is an array.</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3514407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create an array of 5 gauge readings.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Here we are creating an array, named readings, that contains 5 pointers to gauge readings.  This is only one of many ways to create an array – we will be learning much more about the various ways to create arrays later in this module.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local variable readings is able to hold 5 pointers – each pointer can be accessed using a 0-based numeric index.</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Notice that I said zero-based.  This means that the 0’th index is the first value in the array.  Some languages use 0 as the first index, some use 1.  Later, we will learn why exactly 0 is used in C++ but for now, just take it for granted that the 0 index of readings is the first gauge reading pointer.</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3359728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We will start by learning what arrays are and how they are used.  </a:t>
            </a:r>
          </a:p>
          <a:p>
            <a:r>
              <a:rPr lang="en-US" sz="1200" kern="1200" dirty="0" smtClean="0">
                <a:solidFill>
                  <a:schemeClr val="tx1"/>
                </a:solidFill>
                <a:effectLst/>
                <a:latin typeface="+mn-lt"/>
                <a:ea typeface="+mn-ea"/>
                <a:cs typeface="+mn-cs"/>
              </a:rPr>
              <a:t>** Once we understand arrays, we will start looking at vectors.  </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Finally, </a:t>
            </a:r>
            <a:r>
              <a:rPr lang="en-US" sz="1200" kern="1200" dirty="0" smtClean="0">
                <a:solidFill>
                  <a:schemeClr val="tx1"/>
                </a:solidFill>
                <a:effectLst/>
                <a:latin typeface="+mn-lt"/>
                <a:ea typeface="+mn-ea"/>
                <a:cs typeface="+mn-cs"/>
              </a:rPr>
              <a:t>we will look at the STL and Boost vector containers to learn how to use a production quality vector in our own applications.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087010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index zero is being assigned to the current simulator reading.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The first entry in our array is now set to that reading.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Reading the data out of the arrays uses the same notation – here we are retrieving the gauge reading from the array.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Array indexing can</a:t>
            </a:r>
            <a:r>
              <a:rPr lang="en-US" sz="1200" kern="1200" baseline="0" dirty="0" smtClean="0">
                <a:solidFill>
                  <a:schemeClr val="tx1"/>
                </a:solidFill>
                <a:effectLst/>
                <a:latin typeface="+mn-lt"/>
                <a:ea typeface="+mn-ea"/>
                <a:cs typeface="+mn-cs"/>
              </a:rPr>
              <a:t> be performed on both the right and left hand sides of an expression.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287325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have a quick overview of arrays – let’s go back and look at those inline readings.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91708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replace these with the array of 5 gauge reading pointers.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since we can use numeric array indexing , we can use a for loop to perform the value assignment.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And we can replace the printing logic with a similar for-loop.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this point it should be clear that using an array has produced a solution that is much easier to work with.  Whether we are performing 10 or 10,000 gauge readings, we can use a single array to hold the readings.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that we understand the basic motivation behind arrays and have a seen a little bit of the array syntax – let’s dig a little deeper into what arrays are and how they are used.  After that we will look at vectors – a higher level container that look and feel like arrays but offer some behaviors above and beyond what arrays provide.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73049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dig a little deeper into how arrays are allocated and look at some samples that represent common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Arrays are no different from any other type in that they can exist in one of two locations in memory – the stack or the heap.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we saw in the gauge sample was an array allocated on the stack.  The easiest way to tell is that the array was given a size but was not allocated using new.  This means the storage space was allocated on the stack, not the heap.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912994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much space was allocated on the stack?  </a:t>
            </a:r>
          </a:p>
          <a:p>
            <a:r>
              <a:rPr lang="en-US" sz="1200" kern="1200" dirty="0" smtClean="0">
                <a:solidFill>
                  <a:schemeClr val="tx1"/>
                </a:solidFill>
                <a:effectLst/>
                <a:latin typeface="+mn-lt"/>
                <a:ea typeface="+mn-ea"/>
                <a:cs typeface="+mn-cs"/>
              </a:rPr>
              <a:t>** 5 pointers.  If you were on a platform where gauge reading pointers were 64 bits – 8 bytes</a:t>
            </a:r>
          </a:p>
          <a:p>
            <a:r>
              <a:rPr lang="en-US" sz="1200" kern="1200" dirty="0" smtClean="0">
                <a:solidFill>
                  <a:schemeClr val="tx1"/>
                </a:solidFill>
                <a:effectLst/>
                <a:latin typeface="+mn-lt"/>
                <a:ea typeface="+mn-ea"/>
                <a:cs typeface="+mn-cs"/>
              </a:rPr>
              <a:t>** then the size would be 5 * 8 bytes or 40 bytes.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282632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values are in the array at this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no values have been provided – they are undefined.  In this case, undefined often means whatever happens to be on the stack at the moment.  Let’s just call it garbage values that will almost certainly not be what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597496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common convention is to NULL, or set to zero, all the values in the array.  Since we know we can use array indexing to set values, one option might be to set the values in a loop.</a:t>
            </a:r>
          </a:p>
          <a:p>
            <a:endParaRPr lang="en-US" dirty="0" smtClean="0"/>
          </a:p>
          <a:p>
            <a:r>
              <a:rPr lang="en-US" sz="1200" kern="1200" dirty="0" smtClean="0">
                <a:solidFill>
                  <a:schemeClr val="tx1"/>
                </a:solidFill>
                <a:effectLst/>
                <a:latin typeface="+mn-lt"/>
                <a:ea typeface="+mn-ea"/>
                <a:cs typeface="+mn-cs"/>
              </a:rPr>
              <a:t>This might seem a little verbose though – having to write a loop to zero out the values – and in fact there is a shortcut you can 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C and C++ you can use the array initialization syntax.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983404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Array initialization syntax is a means by which you can define the initial values of an array when declaring the array. </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395853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are setting</a:t>
            </a:r>
            <a:r>
              <a:rPr lang="en-US" baseline="0" dirty="0" smtClean="0"/>
              <a:t> the initial values of the readings array to the values 0.</a:t>
            </a:r>
          </a:p>
          <a:p>
            <a:endParaRPr lang="en-US" baseline="0" dirty="0" smtClean="0"/>
          </a:p>
          <a:p>
            <a:r>
              <a:rPr lang="en-US" sz="1200" kern="1200" dirty="0" smtClean="0">
                <a:solidFill>
                  <a:schemeClr val="tx1"/>
                </a:solidFill>
                <a:effectLst/>
                <a:latin typeface="+mn-lt"/>
                <a:ea typeface="+mn-ea"/>
                <a:cs typeface="+mn-cs"/>
              </a:rPr>
              <a:t>Notice that 5 values were provided because the array has 5 indexes.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86332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values don’t need to be 0, though.  Had this been an array of integers, you could have set each value explicitly to non-zero values.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While this is certainly shorter than the loop, we can do a little better.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19297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array is a collection of values stored contiguously, or all together, in memory.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2489412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turns out, that if you don’t provide a value for an array index when using an array initializer list, the value will be assigned to the default value for that type.  For pointers (and integers) that value is 0, or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do we even need the first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the case of an empty initializer list, all the values are missing so they are all set to their default value of NULL.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446952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Just how far could we take this?  Well – we could skip setting the values to zero and jump right to setting them to the simulated readings by calling the simulator current method in the initializer list.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1689133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array now contains the 5 values.  Bear in mind that the simulator’s current member</a:t>
            </a:r>
            <a:r>
              <a:rPr lang="en-US" sz="1200" kern="1200" baseline="0" dirty="0" smtClean="0">
                <a:solidFill>
                  <a:schemeClr val="tx1"/>
                </a:solidFill>
                <a:effectLst/>
                <a:latin typeface="+mn-lt"/>
                <a:ea typeface="+mn-ea"/>
                <a:cs typeface="+mn-cs"/>
              </a:rPr>
              <a:t> function </a:t>
            </a:r>
            <a:r>
              <a:rPr lang="en-US" sz="1200" kern="1200" dirty="0" smtClean="0">
                <a:solidFill>
                  <a:schemeClr val="tx1"/>
                </a:solidFill>
                <a:effectLst/>
                <a:latin typeface="+mn-lt"/>
                <a:ea typeface="+mn-ea"/>
                <a:cs typeface="+mn-cs"/>
              </a:rPr>
              <a:t>was called 5 times during the array initialization.  There is no magic here – this is just a syntax shortcut.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369068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array was not an array of pointers, but an array of gauge readings?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In this case, we aren’t allocating an array of pointers to gauge readings, but an array of gauge readings.  This means that the space allocated on the stack won’t be the 5 pointers, but the actual readings.</a:t>
            </a:r>
          </a:p>
          <a:p>
            <a:endParaRPr lang="en-US" dirty="0" smtClean="0"/>
          </a:p>
          <a:p>
            <a:r>
              <a:rPr lang="en-US" sz="1200" kern="1200" dirty="0" smtClean="0">
                <a:solidFill>
                  <a:schemeClr val="tx1"/>
                </a:solidFill>
                <a:effectLst/>
                <a:latin typeface="+mn-lt"/>
                <a:ea typeface="+mn-ea"/>
                <a:cs typeface="+mn-cs"/>
              </a:rPr>
              <a:t>Each index is a complete gauge reading with the reading value and the time of the reading.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an we still use array initialization syntax?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634522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a:t>
            </a:r>
          </a:p>
          <a:p>
            <a:endParaRPr lang="en-US" dirty="0" smtClean="0"/>
          </a:p>
          <a:p>
            <a:r>
              <a:rPr lang="en-US" sz="1200" kern="1200" dirty="0" smtClean="0">
                <a:solidFill>
                  <a:schemeClr val="tx1"/>
                </a:solidFill>
                <a:effectLst/>
                <a:latin typeface="+mn-lt"/>
                <a:ea typeface="+mn-ea"/>
                <a:cs typeface="+mn-cs"/>
              </a:rPr>
              <a:t>Just like with the pointer array – if we do not use an array initializer, the values in each gauge reading will be undefined – junk from the stack: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we do use initialization syntax, we can set the values of each gauge reading using the same logic as with the array of pointers.  For example – this will zero out every member of each gauge reading.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417205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could even use an initializer syntax to set every value of the each gauge reading explicitly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Array initializer syntax gives you a good degree of freedom to control your array member values while letting the compiler do the routine work of assignment.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that we have a firm grasp on allocating an array on the stack – let’s look at some examples of allocating an array on the heap.</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991590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allocate from the heap by using the new operator.  For example, if we want to create an array of 10 integers, we would do it using the new operator.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Right off the bat we should notice some differences between the stack allocation and the heap allocation.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Obviously we are now using new, that is a difference.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what does new return?  A pointer.  So we no longer are using the bracket syntax in the array declaration, but rather it is simply a pointer.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Also notice that size is not const.  Since the compiler is no longer responsible for reserving space on the stack, the size of the array can remain unknown until runtime.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backup a second and let me repeat something I said a moment ago.  New returns a pointer.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local variable </a:t>
            </a:r>
            <a:r>
              <a:rPr lang="en-US" sz="1200" kern="1200" dirty="0" err="1" smtClean="0">
                <a:solidFill>
                  <a:schemeClr val="tx1"/>
                </a:solidFill>
                <a:effectLst/>
                <a:latin typeface="+mn-lt"/>
                <a:ea typeface="+mn-ea"/>
                <a:cs typeface="+mn-cs"/>
              </a:rPr>
              <a:t>heap_array</a:t>
            </a:r>
            <a:r>
              <a:rPr lang="en-US" sz="1200" kern="1200" dirty="0" smtClean="0">
                <a:solidFill>
                  <a:schemeClr val="tx1"/>
                </a:solidFill>
                <a:effectLst/>
                <a:latin typeface="+mn-lt"/>
                <a:ea typeface="+mn-ea"/>
                <a:cs typeface="+mn-cs"/>
              </a:rPr>
              <a:t> is a pointer to start of the newly allocated block of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Why is this interesting?   Because it starts to explain why C++ uses zero based array indexing.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3355269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we wanted to print the array contents using a for-loop.  </a:t>
            </a:r>
          </a:p>
          <a:p>
            <a:r>
              <a:rPr lang="en-US" sz="1200" kern="1200" dirty="0" smtClean="0">
                <a:solidFill>
                  <a:schemeClr val="tx1"/>
                </a:solidFill>
                <a:effectLst/>
                <a:latin typeface="+mn-lt"/>
                <a:ea typeface="+mn-ea"/>
                <a:cs typeface="+mn-cs"/>
              </a:rPr>
              <a:t>** One option would be to use the bracket syntax</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165924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since </a:t>
            </a:r>
            <a:r>
              <a:rPr lang="en-US" sz="1200" kern="1200" dirty="0" err="1" smtClean="0">
                <a:solidFill>
                  <a:schemeClr val="tx1"/>
                </a:solidFill>
                <a:effectLst/>
                <a:latin typeface="+mn-lt"/>
                <a:ea typeface="+mn-ea"/>
                <a:cs typeface="+mn-cs"/>
              </a:rPr>
              <a:t>heap_array</a:t>
            </a:r>
            <a:r>
              <a:rPr lang="en-US" sz="1200" kern="1200" dirty="0" smtClean="0">
                <a:solidFill>
                  <a:schemeClr val="tx1"/>
                </a:solidFill>
                <a:effectLst/>
                <a:latin typeface="+mn-lt"/>
                <a:ea typeface="+mn-ea"/>
                <a:cs typeface="+mn-cs"/>
              </a:rPr>
              <a:t> is just a pointer</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could also use pointer math to perform the indexing.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are no longer using the bracket syntax, but instead are adding the index to the dereferenced pointer.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640482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 if we had a copy of the pointer</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could use the increment operator to point to the</a:t>
            </a:r>
            <a:r>
              <a:rPr lang="en-US" sz="1200" kern="1200" baseline="0" dirty="0" smtClean="0">
                <a:solidFill>
                  <a:schemeClr val="tx1"/>
                </a:solidFill>
                <a:effectLst/>
                <a:latin typeface="+mn-lt"/>
                <a:ea typeface="+mn-ea"/>
                <a:cs typeface="+mn-cs"/>
              </a:rPr>
              <a:t> next item in the array.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1377035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we have one integer with the value 10.  This integer is sitting somewhere in memory.  Now let’s add a few more.  </a:t>
            </a:r>
          </a:p>
          <a:p>
            <a:r>
              <a:rPr lang="en-US" sz="1200" kern="1200" dirty="0" smtClean="0">
                <a:solidFill>
                  <a:schemeClr val="tx1"/>
                </a:solidFill>
                <a:effectLst/>
                <a:latin typeface="+mn-lt"/>
                <a:ea typeface="+mn-ea"/>
                <a:cs typeface="+mn-cs"/>
              </a:rPr>
              <a:t>** 50.  </a:t>
            </a:r>
          </a:p>
          <a:p>
            <a:r>
              <a:rPr lang="en-US" sz="1200" kern="1200" dirty="0" smtClean="0">
                <a:solidFill>
                  <a:schemeClr val="tx1"/>
                </a:solidFill>
                <a:effectLst/>
                <a:latin typeface="+mn-lt"/>
                <a:ea typeface="+mn-ea"/>
                <a:cs typeface="+mn-cs"/>
              </a:rPr>
              <a:t>** 20.  </a:t>
            </a:r>
          </a:p>
          <a:p>
            <a:r>
              <a:rPr lang="en-US" sz="1200" kern="1200" dirty="0" smtClean="0">
                <a:solidFill>
                  <a:schemeClr val="tx1"/>
                </a:solidFill>
                <a:effectLst/>
                <a:latin typeface="+mn-lt"/>
                <a:ea typeface="+mn-ea"/>
                <a:cs typeface="+mn-cs"/>
              </a:rPr>
              <a:t>** 200. </a:t>
            </a:r>
          </a:p>
          <a:p>
            <a:r>
              <a:rPr lang="en-US" sz="1200" kern="1200" dirty="0" smtClean="0">
                <a:solidFill>
                  <a:schemeClr val="tx1"/>
                </a:solidFill>
                <a:effectLst/>
                <a:latin typeface="+mn-lt"/>
                <a:ea typeface="+mn-ea"/>
                <a:cs typeface="+mn-cs"/>
              </a:rPr>
              <a:t>** 5.</a:t>
            </a:r>
          </a:p>
          <a:p>
            <a:r>
              <a:rPr lang="en-US" sz="1200" kern="1200" dirty="0" smtClean="0">
                <a:solidFill>
                  <a:schemeClr val="tx1"/>
                </a:solidFill>
                <a:effectLst/>
                <a:latin typeface="+mn-lt"/>
                <a:ea typeface="+mn-ea"/>
                <a:cs typeface="+mn-cs"/>
              </a:rPr>
              <a:t>These values are all sitting somewhere in memory, totally independent of each other.</a:t>
            </a:r>
          </a:p>
          <a:p>
            <a:r>
              <a:rPr lang="en-US" sz="1200" kern="1200" dirty="0" smtClean="0">
                <a:solidFill>
                  <a:schemeClr val="tx1"/>
                </a:solidFill>
                <a:effectLst/>
                <a:latin typeface="+mn-lt"/>
                <a:ea typeface="+mn-ea"/>
                <a:cs typeface="+mn-cs"/>
              </a:rPr>
              <a:t>** But what if those values were related?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046549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does C++ use zero based array indexing?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local variable that is the pointer to the array, is already pointing to the first index.</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1931931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one last thing you need to know about arrays allocated on the heap using</a:t>
            </a:r>
            <a:r>
              <a:rPr lang="en-US" sz="1200" kern="1200" baseline="0" dirty="0" smtClean="0">
                <a:solidFill>
                  <a:schemeClr val="tx1"/>
                </a:solidFill>
                <a:effectLst/>
                <a:latin typeface="+mn-lt"/>
                <a:ea typeface="+mn-ea"/>
                <a:cs typeface="+mn-cs"/>
              </a:rPr>
              <a:t> the new operator.  </a:t>
            </a:r>
            <a:r>
              <a:rPr lang="en-US" sz="1200" kern="1200" dirty="0" smtClean="0">
                <a:solidFill>
                  <a:schemeClr val="tx1"/>
                </a:solidFill>
                <a:effectLst/>
                <a:latin typeface="+mn-lt"/>
                <a:ea typeface="+mn-ea"/>
                <a:cs typeface="+mn-cs"/>
              </a:rPr>
              <a:t>To avoid memory leaks, you have to use the delete operator to return the memory to the heap.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However, because this is an array, not a single value, you need to use the array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delete operator.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187164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one other type of array I want to cover during this module – multi-dimensional arrays.</a:t>
            </a:r>
          </a:p>
          <a:p>
            <a:r>
              <a:rPr lang="en-US" sz="1200" kern="1200" dirty="0" smtClean="0">
                <a:solidFill>
                  <a:schemeClr val="tx1"/>
                </a:solidFill>
                <a:effectLst/>
                <a:latin typeface="+mn-lt"/>
                <a:ea typeface="+mn-ea"/>
                <a:cs typeface="+mn-cs"/>
              </a:rPr>
              <a:t>** Remember our array of 5 gauge readings?</a:t>
            </a:r>
          </a:p>
          <a:p>
            <a:r>
              <a:rPr lang="en-US" sz="1200" kern="1200" dirty="0" smtClean="0">
                <a:solidFill>
                  <a:schemeClr val="tx1"/>
                </a:solidFill>
                <a:effectLst/>
                <a:latin typeface="+mn-lt"/>
                <a:ea typeface="+mn-ea"/>
                <a:cs typeface="+mn-cs"/>
              </a:rPr>
              <a:t>** What would happen if we had multiple gauges to read?  2, for example.</a:t>
            </a:r>
          </a:p>
          <a:p>
            <a:r>
              <a:rPr lang="en-US" sz="1200" kern="1200" dirty="0" smtClean="0">
                <a:solidFill>
                  <a:schemeClr val="tx1"/>
                </a:solidFill>
                <a:effectLst/>
                <a:latin typeface="+mn-lt"/>
                <a:ea typeface="+mn-ea"/>
                <a:cs typeface="+mn-cs"/>
              </a:rPr>
              <a:t>** Or four?</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677388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We’ve simply change the problem of having too keep track of many gauge readings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to one of having to keep track of many arrays of gauge readings.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1154763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same logic that had us create an array of readings could be used to create a multi-dimensional array containing 4 arrays of 5 gauge readings.</a:t>
            </a:r>
          </a:p>
          <a:p>
            <a:endParaRPr lang="en-US" dirty="0" smtClean="0"/>
          </a:p>
          <a:p>
            <a:r>
              <a:rPr lang="en-US" dirty="0" smtClean="0"/>
              <a:t>A multi-dimensional</a:t>
            </a:r>
            <a:r>
              <a:rPr lang="en-US" baseline="0" dirty="0" smtClean="0"/>
              <a:t> array is quite simply an array or arrays.  In this specific example we have stack allocated a multi-dimensional array of readings.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3531287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Conveniently,</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nitializer syntax is still valid with multi-dimensional arrays.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939833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could also create it on the heap using the same pointer syntax we saw previously - only now since it is an array of arrays, it is a pointer to a pointer.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7200271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we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allocate a multi-dimensional array of gauge readings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then we free the allocated memory when we are done.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15878789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whole array-of-arrays concept</a:t>
            </a:r>
            <a:r>
              <a:rPr lang="en-US" sz="1200" kern="1200" baseline="0" dirty="0" smtClean="0">
                <a:solidFill>
                  <a:schemeClr val="tx1"/>
                </a:solidFill>
                <a:effectLst/>
                <a:latin typeface="+mn-lt"/>
                <a:ea typeface="+mn-ea"/>
                <a:cs typeface="+mn-cs"/>
              </a:rPr>
              <a:t> might be a little confusing – so let’s break it down a bit further.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we allocate the number of rows we’re going to have – in this case 4 rows.</a:t>
            </a:r>
          </a:p>
          <a:p>
            <a:endParaRPr lang="en-US" dirty="0" smtClean="0"/>
          </a:p>
          <a:p>
            <a:r>
              <a:rPr lang="en-US" dirty="0" smtClean="0"/>
              <a:t>It can help to think about this array as being aligned vertically.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3602850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enter our loop where we being allocating the rows.  The first iteration through allocates the first row.  This row is an array of 5 readings.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2637210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What if they were logically bound to each other?</a:t>
            </a:r>
          </a:p>
          <a:p>
            <a:r>
              <a:rPr lang="en-US" sz="1200" kern="1200" dirty="0" smtClean="0">
                <a:solidFill>
                  <a:schemeClr val="tx1"/>
                </a:solidFill>
                <a:effectLst/>
                <a:latin typeface="+mn-lt"/>
                <a:ea typeface="+mn-ea"/>
                <a:cs typeface="+mn-cs"/>
              </a:rPr>
              <a:t>Maybe they should be together in an array.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0173310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second row – which is another array of 5 readings.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4688456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row is allocated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39705520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the forth row.</a:t>
            </a:r>
          </a:p>
          <a:p>
            <a:endParaRPr lang="en-US" dirty="0" smtClean="0"/>
          </a:p>
          <a:p>
            <a:r>
              <a:rPr lang="en-US" dirty="0" smtClean="0"/>
              <a:t>Now that</a:t>
            </a:r>
            <a:r>
              <a:rPr lang="en-US" baseline="0" dirty="0" smtClean="0"/>
              <a:t> we’ve created them – let’s delete them.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443578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Notice how the delete pattern has changed.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this is an array of arrays, each array must be deleted individually.  First the inner arrays (the rows) and then the outer array – all using the delete[] syntax.</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11244738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thing to take notice of is that while I created a uniform 4x5 array, there is no reason it had to be uniform.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could just as easily have created what is known as a jagged multi-dimensional array – an array of non-uniformly sized arrays.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You just change the length of the inner array as appropriate.  For example in this sample we</a:t>
            </a:r>
            <a:r>
              <a:rPr lang="en-US" sz="1200" kern="1200" baseline="0" dirty="0" smtClean="0">
                <a:solidFill>
                  <a:schemeClr val="tx1"/>
                </a:solidFill>
                <a:effectLst/>
                <a:latin typeface="+mn-lt"/>
                <a:ea typeface="+mn-ea"/>
                <a:cs typeface="+mn-cs"/>
              </a:rPr>
              <a:t> are allocating an array whose length is one more than the current loop counter.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The first time through the loop we allocate an array with a length of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Then an array with a length of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and then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2298417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thing I want to point out is that to this point we’ve been creating multi-dimensional arrays of gauge readings.  There will be times when you want to create multi-dimensional arrays to pointers of your type.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When you need to do that,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 simply create an array of arrays of pointers.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Your allocation loop changes slightly as well.</a:t>
            </a:r>
            <a:r>
              <a:rPr lang="en-US" sz="1200" kern="1200" baseline="0" dirty="0" smtClean="0">
                <a:solidFill>
                  <a:schemeClr val="tx1"/>
                </a:solidFill>
                <a:effectLst/>
                <a:latin typeface="+mn-lt"/>
                <a:ea typeface="+mn-ea"/>
                <a:cs typeface="+mn-cs"/>
              </a:rPr>
              <a:t>  You are no longer just allocating the multi-dimensional array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you now also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need to allocate each reading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3103239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Likewise, your delete operation changes slightly because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you need to delete each reading individually before deleting the array that contains them</a:t>
            </a:r>
          </a:p>
          <a:p>
            <a:endParaRPr lang="en-US" dirty="0" smtClean="0"/>
          </a:p>
          <a:p>
            <a:r>
              <a:rPr lang="en-US" dirty="0" smtClean="0"/>
              <a:t>At this point you might be wondering if all of this boiler plate code</a:t>
            </a:r>
            <a:r>
              <a:rPr lang="en-US" baseline="0" dirty="0" smtClean="0"/>
              <a:t> for allocating and deleting arrays is really necessary.  Doesn’t anything exist to make this easier?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2954400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of C++11, there is a standard array class specifically for constant sized arrays.  There is also a boost version of the array class.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Array is a template class that takes two template arguments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type of the data being contained in the array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the constant size of the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Like with traditional arrays, you can use an initializer list with the standard array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like traditional arrays you can access values using the array index syntax.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standard and boost arrays add value on top of the array data type.  Let’s take a quick look at the some of the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9883302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bracket index operator is used in the same way that the </a:t>
            </a:r>
            <a:r>
              <a:rPr lang="en-US" sz="1200"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array type bracket operators.  Elements within the array can be accessed for both reading and updating.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works</a:t>
            </a:r>
            <a:r>
              <a:rPr lang="en-US" sz="1200" kern="1200" baseline="0" dirty="0" smtClean="0">
                <a:solidFill>
                  <a:schemeClr val="tx1"/>
                </a:solidFill>
                <a:effectLst/>
                <a:latin typeface="+mn-lt"/>
                <a:ea typeface="+mn-ea"/>
                <a:cs typeface="+mn-cs"/>
              </a:rPr>
              <a:t> just like regular arrays.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11634184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Array indexing has a constant, O(1), complexity regardless of which index in the array, or how longer the array.  This is very important and is one of the key benefits of an array.  Whether an array has ten, or ten million, items, the cost to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first,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last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or any item in between is constant.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3836960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we dig deeper into what arrays are, I want to give an example of the motivation behind arrays.  What purpose do they serve?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527842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method provides a mechanism to access any element in the array but with the added value of bounds checking.  If the provided index exceeds the size of the array, a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out_of_range</a:t>
            </a:r>
            <a:r>
              <a:rPr lang="en-US" sz="1200" kern="1200" dirty="0" smtClean="0">
                <a:solidFill>
                  <a:schemeClr val="tx1"/>
                </a:solidFill>
                <a:effectLst/>
                <a:latin typeface="+mn-lt"/>
                <a:ea typeface="+mn-ea"/>
                <a:cs typeface="+mn-cs"/>
              </a:rPr>
              <a:t> exception will be thrown.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809804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front and back member functions provide a simple method to get the first and last elements in an array.</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17805404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iteration functions return iterators to the beginning and end of the array.  These are used for iterating over each member in the array using the C++ standard iteration pattern. </a:t>
            </a:r>
          </a:p>
          <a:p>
            <a:r>
              <a:rPr lang="en-US" sz="1200" kern="1200" dirty="0" smtClean="0">
                <a:solidFill>
                  <a:schemeClr val="tx1"/>
                </a:solidFill>
                <a:effectLst/>
                <a:latin typeface="+mn-lt"/>
                <a:ea typeface="+mn-ea"/>
                <a:cs typeface="+mn-cs"/>
              </a:rPr>
              <a:t>** The iteration process starts by getting an iterator to the beginning (or reverse beginning) of the array.  </a:t>
            </a:r>
          </a:p>
          <a:p>
            <a:r>
              <a:rPr lang="en-US" sz="1200" kern="1200" dirty="0" smtClean="0">
                <a:solidFill>
                  <a:schemeClr val="tx1"/>
                </a:solidFill>
                <a:effectLst/>
                <a:latin typeface="+mn-lt"/>
                <a:ea typeface="+mn-ea"/>
                <a:cs typeface="+mn-cs"/>
              </a:rPr>
              <a:t>** It then continues, one element at a time, </a:t>
            </a:r>
          </a:p>
          <a:p>
            <a:r>
              <a:rPr lang="en-US" sz="1200" kern="1200" dirty="0" smtClean="0">
                <a:solidFill>
                  <a:schemeClr val="tx1"/>
                </a:solidFill>
                <a:effectLst/>
                <a:latin typeface="+mn-lt"/>
                <a:ea typeface="+mn-ea"/>
                <a:cs typeface="+mn-cs"/>
              </a:rPr>
              <a:t>** until the iterator value equals the end iterator.</a:t>
            </a:r>
          </a:p>
          <a:p>
            <a:r>
              <a:rPr lang="en-US" sz="1200" kern="1200" dirty="0" smtClean="0">
                <a:solidFill>
                  <a:schemeClr val="tx1"/>
                </a:solidFill>
                <a:effectLst/>
                <a:latin typeface="+mn-lt"/>
                <a:ea typeface="+mn-ea"/>
                <a:cs typeface="+mn-cs"/>
              </a:rPr>
              <a:t>The end iterator does not refer to the last element in the array but rather one past the last element in the array.  </a:t>
            </a:r>
          </a:p>
          <a:p>
            <a:r>
              <a:rPr lang="en-US" sz="1200" kern="1200" dirty="0" smtClean="0">
                <a:solidFill>
                  <a:schemeClr val="tx1"/>
                </a:solidFill>
                <a:effectLst/>
                <a:latin typeface="+mn-lt"/>
                <a:ea typeface="+mn-ea"/>
                <a:cs typeface="+mn-cs"/>
              </a:rPr>
              <a:t>** Dereferencing the end iterator results in undefined behavior.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343997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Note that while all the operations to retrieve the iterator are O(1), the actual act of iterating from begin to end, will be 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30595565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example of iterating over an array of 10 integers.</a:t>
            </a:r>
          </a:p>
          <a:p>
            <a:r>
              <a:rPr lang="en-US" dirty="0" smtClean="0"/>
              <a:t>** In the first loop we are iterating from the beginning iterator, or the first item in the array, until the end.  We would end up printing out the values 1 to 10, in order.</a:t>
            </a:r>
          </a:p>
          <a:p>
            <a:r>
              <a:rPr lang="en-US" dirty="0" smtClean="0"/>
              <a:t>** In the second</a:t>
            </a:r>
            <a:r>
              <a:rPr lang="en-US" baseline="0" dirty="0" smtClean="0"/>
              <a:t> loop, we are iterating using the </a:t>
            </a:r>
            <a:r>
              <a:rPr lang="en-US" baseline="0" dirty="0" err="1" smtClean="0"/>
              <a:t>rbegin</a:t>
            </a:r>
            <a:r>
              <a:rPr lang="en-US" baseline="0" dirty="0" smtClean="0"/>
              <a:t> and rend functions.  These return iterators that allow us to iterate the array backwards.  Here we would print the array values from 10 to 1.  Notice that I also changed the looping mechanism from a for-loop to a while-loop.  This is not mandatory, I simply wanted to demonstrate both options.</a:t>
            </a:r>
          </a:p>
          <a:p>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28443596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Empty returns true when the array is has a size of 0.  This would mean that the second template argument was zero when the array instance was allocated.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might not seem terribly useful, but this function is part of a pattern that 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container types follow to have a basic level of compatibility.</a:t>
            </a:r>
            <a:r>
              <a:rPr lang="en-US" sz="1200" kern="1200" baseline="0" dirty="0" smtClean="0">
                <a:solidFill>
                  <a:schemeClr val="tx1"/>
                </a:solidFill>
                <a:effectLst/>
                <a:latin typeface="+mn-lt"/>
                <a:ea typeface="+mn-ea"/>
                <a:cs typeface="+mn-cs"/>
              </a:rPr>
              <a:t>  For containers whose size can vary at runtime, this becomes much more useful.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15937916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Size returns the actual number of elements in the array.  This is the equal to the second parameter of the array template arguments.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31381027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Max_size</a:t>
            </a:r>
            <a:r>
              <a:rPr lang="en-US" sz="1200" kern="1200" dirty="0" smtClean="0">
                <a:solidFill>
                  <a:schemeClr val="tx1"/>
                </a:solidFill>
                <a:effectLst/>
                <a:latin typeface="+mn-lt"/>
                <a:ea typeface="+mn-ea"/>
                <a:cs typeface="+mn-cs"/>
              </a:rPr>
              <a:t> returns the maximum possible number of elements in the array.  Since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array class has a </a:t>
            </a:r>
            <a:r>
              <a:rPr lang="en-US" sz="1200" kern="1200" dirty="0" err="1" smtClean="0">
                <a:solidFill>
                  <a:schemeClr val="tx1"/>
                </a:solidFill>
                <a:effectLst/>
                <a:latin typeface="+mn-lt"/>
                <a:ea typeface="+mn-ea"/>
                <a:cs typeface="+mn-cs"/>
              </a:rPr>
              <a:t>const</a:t>
            </a:r>
            <a:r>
              <a:rPr lang="en-US" sz="1200" kern="1200" dirty="0" smtClean="0">
                <a:solidFill>
                  <a:schemeClr val="tx1"/>
                </a:solidFill>
                <a:effectLst/>
                <a:latin typeface="+mn-lt"/>
                <a:ea typeface="+mn-ea"/>
                <a:cs typeface="+mn-cs"/>
              </a:rPr>
              <a:t> size, </a:t>
            </a:r>
            <a:r>
              <a:rPr lang="en-US" sz="1200" kern="1200" dirty="0" err="1" smtClean="0">
                <a:solidFill>
                  <a:schemeClr val="tx1"/>
                </a:solidFill>
                <a:effectLst/>
                <a:latin typeface="+mn-lt"/>
                <a:ea typeface="+mn-ea"/>
                <a:cs typeface="+mn-cs"/>
              </a:rPr>
              <a:t>max_size</a:t>
            </a:r>
            <a:r>
              <a:rPr lang="en-US" sz="1200" kern="1200" dirty="0" smtClean="0">
                <a:solidFill>
                  <a:schemeClr val="tx1"/>
                </a:solidFill>
                <a:effectLst/>
                <a:latin typeface="+mn-lt"/>
                <a:ea typeface="+mn-ea"/>
                <a:cs typeface="+mn-cs"/>
              </a:rPr>
              <a:t> will be equal to size.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another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example of a function whose value is more apparent</a:t>
            </a:r>
            <a:r>
              <a:rPr lang="en-US" sz="1200" kern="1200" baseline="0" dirty="0" smtClean="0">
                <a:solidFill>
                  <a:schemeClr val="tx1"/>
                </a:solidFill>
                <a:effectLst/>
                <a:latin typeface="+mn-lt"/>
                <a:ea typeface="+mn-ea"/>
                <a:cs typeface="+mn-cs"/>
              </a:rPr>
              <a:t> with containers whose sizes can change at runtime.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13070195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Swap, exchanges the contents of one array with the contents of another array of the same type.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a:t>
            </a:r>
            <a:r>
              <a:rPr lang="en-US" sz="1200" kern="1200" baseline="0" dirty="0" smtClean="0">
                <a:solidFill>
                  <a:schemeClr val="tx1"/>
                </a:solidFill>
                <a:effectLst/>
                <a:latin typeface="+mn-lt"/>
                <a:ea typeface="+mn-ea"/>
                <a:cs typeface="+mn-cs"/>
              </a:rPr>
              <a:t> we have </a:t>
            </a:r>
          </a:p>
          <a:p>
            <a:r>
              <a:rPr lang="en-US" sz="1200" kern="1200" baseline="0" dirty="0" smtClean="0">
                <a:solidFill>
                  <a:schemeClr val="tx1"/>
                </a:solidFill>
                <a:effectLst/>
                <a:latin typeface="+mn-lt"/>
                <a:ea typeface="+mn-ea"/>
                <a:cs typeface="+mn-cs"/>
              </a:rPr>
              <a:t>** an array of integers in ascending order.</a:t>
            </a:r>
          </a:p>
          <a:p>
            <a:r>
              <a:rPr lang="en-US" sz="1200" kern="1200" baseline="0" dirty="0" smtClean="0">
                <a:solidFill>
                  <a:schemeClr val="tx1"/>
                </a:solidFill>
                <a:effectLst/>
                <a:latin typeface="+mn-lt"/>
                <a:ea typeface="+mn-ea"/>
                <a:cs typeface="+mn-cs"/>
              </a:rPr>
              <a:t>** and an array of integers in descending order.</a:t>
            </a:r>
          </a:p>
          <a:p>
            <a:r>
              <a:rPr lang="en-US" sz="1200" kern="1200" baseline="0" dirty="0" smtClean="0">
                <a:solidFill>
                  <a:schemeClr val="tx1"/>
                </a:solidFill>
                <a:effectLst/>
                <a:latin typeface="+mn-lt"/>
                <a:ea typeface="+mn-ea"/>
                <a:cs typeface="+mn-cs"/>
              </a:rPr>
              <a:t>** When we swap them, the </a:t>
            </a:r>
            <a:r>
              <a:rPr lang="en-US" sz="1200" kern="1200" baseline="0" dirty="0" err="1" smtClean="0">
                <a:solidFill>
                  <a:schemeClr val="tx1"/>
                </a:solidFill>
                <a:effectLst/>
                <a:latin typeface="+mn-lt"/>
                <a:ea typeface="+mn-ea"/>
                <a:cs typeface="+mn-cs"/>
              </a:rPr>
              <a:t>in_order</a:t>
            </a:r>
            <a:r>
              <a:rPr lang="en-US" sz="1200" kern="1200" baseline="0" dirty="0" smtClean="0">
                <a:solidFill>
                  <a:schemeClr val="tx1"/>
                </a:solidFill>
                <a:effectLst/>
                <a:latin typeface="+mn-lt"/>
                <a:ea typeface="+mn-ea"/>
                <a:cs typeface="+mn-cs"/>
              </a:rPr>
              <a:t> array now contains the descending values and the </a:t>
            </a:r>
            <a:r>
              <a:rPr lang="en-US" sz="1200" kern="1200" baseline="0" dirty="0" err="1" smtClean="0">
                <a:solidFill>
                  <a:schemeClr val="tx1"/>
                </a:solidFill>
                <a:effectLst/>
                <a:latin typeface="+mn-lt"/>
                <a:ea typeface="+mn-ea"/>
                <a:cs typeface="+mn-cs"/>
              </a:rPr>
              <a:t>reverse_order</a:t>
            </a:r>
            <a:r>
              <a:rPr lang="en-US" sz="1200" kern="1200" baseline="0" dirty="0" smtClean="0">
                <a:solidFill>
                  <a:schemeClr val="tx1"/>
                </a:solidFill>
                <a:effectLst/>
                <a:latin typeface="+mn-lt"/>
                <a:ea typeface="+mn-ea"/>
                <a:cs typeface="+mn-cs"/>
              </a:rPr>
              <a:t> array contains the ascending values.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39310575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comparison operators perform a lexical comparison of the elements in the array, returning true when the comparison holds true, and false otherwise.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For example we can compare two arrays that have the sample values and we will see that true is returned.</a:t>
            </a:r>
          </a:p>
          <a:p>
            <a:r>
              <a:rPr lang="en-US" sz="1200" kern="1200" baseline="0" dirty="0" smtClean="0">
                <a:solidFill>
                  <a:schemeClr val="tx1"/>
                </a:solidFill>
                <a:effectLst/>
                <a:latin typeface="+mn-lt"/>
                <a:ea typeface="+mn-ea"/>
                <a:cs typeface="+mn-cs"/>
              </a:rPr>
              <a:t>** We can compare for less-than</a:t>
            </a:r>
          </a:p>
          <a:p>
            <a:r>
              <a:rPr lang="en-US" sz="1200" kern="1200" baseline="0" dirty="0" smtClean="0">
                <a:solidFill>
                  <a:schemeClr val="tx1"/>
                </a:solidFill>
                <a:effectLst/>
                <a:latin typeface="+mn-lt"/>
                <a:ea typeface="+mn-ea"/>
                <a:cs typeface="+mn-cs"/>
              </a:rPr>
              <a:t>** And greater than as well.  Each of which behaves by performing a value-by-value comparison and returning once a decision about relative equality has been made.</a:t>
            </a:r>
          </a:p>
          <a:p>
            <a:endParaRPr lang="en-US" sz="1200" kern="1200" baseline="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337149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Imagine you have a gauge that produces one reading every 5 seconds.  </a:t>
            </a:r>
          </a:p>
          <a:p>
            <a:r>
              <a:rPr lang="en-US" sz="1200" kern="1200" dirty="0" smtClean="0">
                <a:solidFill>
                  <a:schemeClr val="tx1"/>
                </a:solidFill>
                <a:effectLst/>
                <a:latin typeface="+mn-lt"/>
                <a:ea typeface="+mn-ea"/>
                <a:cs typeface="+mn-cs"/>
              </a:rPr>
              <a:t>** This reading includes an integer value in the range from 0 to 500 and a </a:t>
            </a:r>
            <a:r>
              <a:rPr lang="en-US" sz="1200" kern="1200" dirty="0" err="1" smtClean="0">
                <a:solidFill>
                  <a:schemeClr val="tx1"/>
                </a:solidFill>
                <a:effectLst/>
                <a:latin typeface="+mn-lt"/>
                <a:ea typeface="+mn-ea"/>
                <a:cs typeface="+mn-cs"/>
              </a:rPr>
              <a:t>time_t</a:t>
            </a:r>
            <a:r>
              <a:rPr lang="en-US" sz="1200" kern="1200" dirty="0" smtClean="0">
                <a:solidFill>
                  <a:schemeClr val="tx1"/>
                </a:solidFill>
                <a:effectLst/>
                <a:latin typeface="+mn-lt"/>
                <a:ea typeface="+mn-ea"/>
                <a:cs typeface="+mn-cs"/>
              </a:rPr>
              <a:t> timestamp.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1548633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that we have taken a deep-dive into arrays, both the C++ data type and also the C++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::array container – let’s take a moment to think about one of the biggest limitations that arrays face – growth.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an array is allocated, its size is fixed.  While some platforms may provide a mechanism to change the size of allocated blocks, standard </a:t>
            </a:r>
            <a:r>
              <a:rPr lang="en-US" sz="1200"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does not.  </a:t>
            </a:r>
          </a:p>
          <a:p>
            <a:r>
              <a:rPr lang="en-US" sz="1200" kern="1200" dirty="0" smtClean="0">
                <a:solidFill>
                  <a:schemeClr val="tx1"/>
                </a:solidFill>
                <a:effectLst/>
                <a:latin typeface="+mn-lt"/>
                <a:ea typeface="+mn-ea"/>
                <a:cs typeface="+mn-cs"/>
              </a:rPr>
              <a:t>** This means that the only way to change the size of an array, is to allocate a new, larger, array </a:t>
            </a:r>
          </a:p>
          <a:p>
            <a:r>
              <a:rPr lang="en-US" sz="1200" kern="1200" dirty="0" smtClean="0">
                <a:solidFill>
                  <a:schemeClr val="tx1"/>
                </a:solidFill>
                <a:effectLst/>
                <a:latin typeface="+mn-lt"/>
                <a:ea typeface="+mn-ea"/>
                <a:cs typeface="+mn-cs"/>
              </a:rPr>
              <a:t>** and copy the elements from the original to the new array.</a:t>
            </a:r>
          </a:p>
          <a:p>
            <a:endParaRPr lang="en-US" dirty="0" smtClean="0"/>
          </a:p>
          <a:p>
            <a:r>
              <a:rPr lang="en-US" sz="1200" kern="1200" dirty="0" smtClean="0">
                <a:solidFill>
                  <a:schemeClr val="tx1"/>
                </a:solidFill>
                <a:effectLst/>
                <a:latin typeface="+mn-lt"/>
                <a:ea typeface="+mn-ea"/>
                <a:cs typeface="+mn-cs"/>
              </a:rPr>
              <a:t>This might not seem like a big deal – a few lines of code – but this is an incredibly common need.  Recall our example earlier where we were reading values from a gauge every few seconds.  The examples focused on a small number of readings, but in reality you might need to collect hundreds, thousands or more.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173357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you plan for this?</a:t>
            </a:r>
          </a:p>
          <a:p>
            <a:r>
              <a:rPr lang="en-US" sz="1200" kern="1200" dirty="0" smtClean="0">
                <a:solidFill>
                  <a:schemeClr val="tx1"/>
                </a:solidFill>
                <a:effectLst/>
                <a:latin typeface="+mn-lt"/>
                <a:ea typeface="+mn-ea"/>
                <a:cs typeface="+mn-cs"/>
              </a:rPr>
              <a:t>** Do you allocate a small array and continually track the current number of elements, growing the array as needed?</a:t>
            </a:r>
          </a:p>
          <a:p>
            <a:r>
              <a:rPr lang="en-US" sz="1200" kern="1200" dirty="0" smtClean="0">
                <a:solidFill>
                  <a:schemeClr val="tx1"/>
                </a:solidFill>
                <a:effectLst/>
                <a:latin typeface="+mn-lt"/>
                <a:ea typeface="+mn-ea"/>
                <a:cs typeface="+mn-cs"/>
              </a:rPr>
              <a:t>** Do you allocate the size you think you will need and if you require more, fail or lose data?</a:t>
            </a:r>
          </a:p>
          <a:p>
            <a:r>
              <a:rPr lang="en-US" sz="1200" kern="1200" dirty="0" smtClean="0">
                <a:solidFill>
                  <a:schemeClr val="tx1"/>
                </a:solidFill>
                <a:effectLst/>
                <a:latin typeface="+mn-lt"/>
                <a:ea typeface="+mn-ea"/>
                <a:cs typeface="+mn-cs"/>
              </a:rPr>
              <a:t>** Or do you simply allocate the largest possible array you think you will ever need?</a:t>
            </a:r>
          </a:p>
          <a:p>
            <a:r>
              <a:rPr lang="en-US" sz="1200" kern="1200" dirty="0" smtClean="0">
                <a:solidFill>
                  <a:schemeClr val="tx1"/>
                </a:solidFill>
                <a:effectLst/>
                <a:latin typeface="+mn-lt"/>
                <a:ea typeface="+mn-ea"/>
                <a:cs typeface="+mn-cs"/>
              </a:rPr>
              <a:t>** None of these are great options.</a:t>
            </a:r>
          </a:p>
          <a:p>
            <a:r>
              <a:rPr lang="en-US" sz="1200" kern="1200" dirty="0" smtClean="0">
                <a:solidFill>
                  <a:schemeClr val="tx1"/>
                </a:solidFill>
                <a:effectLst/>
                <a:latin typeface="+mn-lt"/>
                <a:ea typeface="+mn-ea"/>
                <a:cs typeface="+mn-cs"/>
              </a:rPr>
              <a:t>You are either having to write boilerplate code to manage the array size, run the risk of losing data, or you are wasting system resources in the event you ever need the largest possible amount of data.</a:t>
            </a:r>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12716872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we need is something that </a:t>
            </a:r>
          </a:p>
          <a:p>
            <a:r>
              <a:rPr lang="en-US" sz="1200" kern="1200" dirty="0" smtClean="0">
                <a:solidFill>
                  <a:schemeClr val="tx1"/>
                </a:solidFill>
                <a:effectLst/>
                <a:latin typeface="+mn-lt"/>
                <a:ea typeface="+mn-ea"/>
                <a:cs typeface="+mn-cs"/>
              </a:rPr>
              <a:t>** looks and feels like an array, </a:t>
            </a:r>
          </a:p>
          <a:p>
            <a:r>
              <a:rPr lang="en-US" sz="1200" kern="1200" dirty="0" smtClean="0">
                <a:solidFill>
                  <a:schemeClr val="tx1"/>
                </a:solidFill>
                <a:effectLst/>
                <a:latin typeface="+mn-lt"/>
                <a:ea typeface="+mn-ea"/>
                <a:cs typeface="+mn-cs"/>
              </a:rPr>
              <a:t>** has the same performance characteristics as an array, </a:t>
            </a:r>
          </a:p>
          <a:p>
            <a:r>
              <a:rPr lang="en-US" sz="1200" kern="1200" dirty="0" smtClean="0">
                <a:solidFill>
                  <a:schemeClr val="tx1"/>
                </a:solidFill>
                <a:effectLst/>
                <a:latin typeface="+mn-lt"/>
                <a:ea typeface="+mn-ea"/>
                <a:cs typeface="+mn-cs"/>
              </a:rPr>
              <a:t>** but which performs the task of managing array growth for us.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we need, is a vector.</a:t>
            </a:r>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14496557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Vectors are a standard class in the C++ STL, and also in the popular Boost library.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offer array-like behaviors while also managing the lifetime and growth of the underlying array.  Additionally, they offer some new behaviors that we will see in the remainder of this module.</a:t>
            </a:r>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12115742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Vectors accept two template parameters.  </a:t>
            </a:r>
          </a:p>
          <a:p>
            <a:r>
              <a:rPr lang="en-US" sz="1200" kern="1200" dirty="0" smtClean="0">
                <a:solidFill>
                  <a:schemeClr val="tx1"/>
                </a:solidFill>
                <a:effectLst/>
                <a:latin typeface="+mn-lt"/>
                <a:ea typeface="+mn-ea"/>
                <a:cs typeface="+mn-cs"/>
              </a:rPr>
              <a:t>** The first parameter, type, is the type of data that will be contained in the vector.</a:t>
            </a:r>
          </a:p>
          <a:p>
            <a:r>
              <a:rPr lang="en-US" sz="1200" kern="1200" dirty="0" smtClean="0">
                <a:solidFill>
                  <a:schemeClr val="tx1"/>
                </a:solidFill>
                <a:effectLst/>
                <a:latin typeface="+mn-lt"/>
                <a:ea typeface="+mn-ea"/>
                <a:cs typeface="+mn-cs"/>
              </a:rPr>
              <a:t>** The second, optional, parameter is the type of allocator the vector will use when allocating data such as the underlying array.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an allocator type is not provided, the default allocator type will be used.  This is sufficient for most general purpose usages of the C++ containers.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29244930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reason an allocator is provided is to allow the caller to define exactly how allocations are performed.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Allocators provide member functions which handle allocating and free blocks of memory.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not a commonly used feature, but can be very useful in high scale, or high concurrency, situations when custom heap allocation logic might be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Through the rest of this module, and indeed the rest of the course, we will see that accepting a custom allocator is a commonly seen in container template parameters and as an optional argument to constructors.  However, this course will not deal with creating or using custom allocators.</a:t>
            </a:r>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38096904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default constructor creates an empty vector of the specific template.  </a:t>
            </a:r>
          </a:p>
          <a:p>
            <a:r>
              <a:rPr lang="en-US" sz="1200" kern="1200" dirty="0" smtClean="0">
                <a:solidFill>
                  <a:schemeClr val="tx1"/>
                </a:solidFill>
                <a:effectLst/>
                <a:latin typeface="+mn-lt"/>
                <a:ea typeface="+mn-ea"/>
                <a:cs typeface="+mn-cs"/>
              </a:rPr>
              <a:t>** While the vector is empty, in that it does not contain any elements, the underlying array has already been allocated to a default size</a:t>
            </a:r>
            <a:r>
              <a:rPr lang="en-US" sz="1200" kern="1200" baseline="0" dirty="0" smtClean="0">
                <a:solidFill>
                  <a:schemeClr val="tx1"/>
                </a:solidFill>
                <a:effectLst/>
                <a:latin typeface="+mn-lt"/>
                <a:ea typeface="+mn-ea"/>
                <a:cs typeface="+mn-cs"/>
              </a:rPr>
              <a:t> – in this example 2 elements.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30845268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with the array type and the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::array class,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::vector accepts initializer lists as well.  They behave the same way as with arrays.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77</a:t>
            </a:fld>
            <a:endParaRPr lang="en-US" dirty="0"/>
          </a:p>
        </p:txBody>
      </p:sp>
    </p:spTree>
    <p:extLst>
      <p:ext uri="{BB962C8B-B14F-4D97-AF65-F5344CB8AC3E}">
        <p14:creationId xmlns:p14="http://schemas.microsoft.com/office/powerpoint/2010/main" val="30783853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vector</a:t>
            </a:r>
            <a:r>
              <a:rPr lang="en-US" sz="1200" kern="1200" baseline="0" dirty="0" smtClean="0">
                <a:solidFill>
                  <a:schemeClr val="tx1"/>
                </a:solidFill>
                <a:effectLst/>
                <a:latin typeface="+mn-lt"/>
                <a:ea typeface="+mn-ea"/>
                <a:cs typeface="+mn-cs"/>
              </a:rPr>
              <a:t> fill </a:t>
            </a:r>
            <a:r>
              <a:rPr lang="en-US" sz="1200" kern="1200" dirty="0" smtClean="0">
                <a:solidFill>
                  <a:schemeClr val="tx1"/>
                </a:solidFill>
                <a:effectLst/>
                <a:latin typeface="+mn-lt"/>
                <a:ea typeface="+mn-ea"/>
                <a:cs typeface="+mn-cs"/>
              </a:rPr>
              <a:t>constructor can also be used to explicitly set the vector’s initial size and set all the elements in the vector to a specific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The constructor accepts an integer that indicates the vector’s initial size, </a:t>
            </a:r>
          </a:p>
          <a:p>
            <a:r>
              <a:rPr lang="en-US" sz="1200" kern="1200" dirty="0" smtClean="0">
                <a:solidFill>
                  <a:schemeClr val="tx1"/>
                </a:solidFill>
                <a:effectLst/>
                <a:latin typeface="+mn-lt"/>
                <a:ea typeface="+mn-ea"/>
                <a:cs typeface="+mn-cs"/>
              </a:rPr>
              <a:t>** and an optional second argument indicating each element’s initial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initial argument is not provided, the type default will be used.  For example, this vector will have an initial size of 10 with each element set to an initial value of 0.</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the optional second argument is provided, all the elements will be set to the specific initial value.  For example, this vector will have an initial size of 10 with each element set to the value 20.</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78</a:t>
            </a:fld>
            <a:endParaRPr lang="en-US" dirty="0"/>
          </a:p>
        </p:txBody>
      </p:sp>
    </p:spTree>
    <p:extLst>
      <p:ext uri="{BB962C8B-B14F-4D97-AF65-F5344CB8AC3E}">
        <p14:creationId xmlns:p14="http://schemas.microsoft.com/office/powerpoint/2010/main" val="22194771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range constructor accepts two iterators which form the range of values that will be added to the constructor.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In this example I have created a vector with ten elements containing the values 1 through 10.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I assign an iterator named start to the start of the range of data.</a:t>
            </a:r>
          </a:p>
          <a:p>
            <a:r>
              <a:rPr lang="en-US" sz="1200" kern="1200" dirty="0" smtClean="0">
                <a:solidFill>
                  <a:schemeClr val="tx1"/>
                </a:solidFill>
                <a:effectLst/>
                <a:latin typeface="+mn-lt"/>
                <a:ea typeface="+mn-ea"/>
                <a:cs typeface="+mn-cs"/>
              </a:rPr>
              <a:t>** I assign an iterator named end to the end of the range of data.</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Finally a new vector, range, is created which takes the start and end iterators as constructor parameters.  The resulting vector has ten elements with the values 1 through 10.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The iterators do not have to be start and end iterators.  You could take the iterators we just used, increment the start iterator and now create a vector with nine elements, containing the values 2 through 10.</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79</a:t>
            </a:fld>
            <a:endParaRPr lang="en-US" dirty="0"/>
          </a:p>
        </p:txBody>
      </p:sp>
    </p:spTree>
    <p:extLst>
      <p:ext uri="{BB962C8B-B14F-4D97-AF65-F5344CB8AC3E}">
        <p14:creationId xmlns:p14="http://schemas.microsoft.com/office/powerpoint/2010/main" val="40405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assume the reading structure looks like this</a:t>
            </a:r>
            <a:r>
              <a:rPr lang="en-US" sz="1200" kern="1200" baseline="0" dirty="0" smtClean="0">
                <a:solidFill>
                  <a:schemeClr val="tx1"/>
                </a:solidFill>
                <a:effectLst/>
                <a:latin typeface="+mn-lt"/>
                <a:ea typeface="+mn-ea"/>
                <a:cs typeface="+mn-cs"/>
              </a:rPr>
              <a:t> – the timestamp and the reading.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38544352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iterators don’t have to be forward iterators, either.  You also use reverse iterators to create a new vector that contains the elements of the original array but in reversed order.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80</a:t>
            </a:fld>
            <a:endParaRPr lang="en-US" dirty="0"/>
          </a:p>
        </p:txBody>
      </p:sp>
    </p:spTree>
    <p:extLst>
      <p:ext uri="{BB962C8B-B14F-4D97-AF65-F5344CB8AC3E}">
        <p14:creationId xmlns:p14="http://schemas.microsoft.com/office/powerpoint/2010/main" val="370122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range example, we saw how to create a copy of a vector using the start and end iterators.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the goal is to create a complete copy of a vector, a simpler way is to provide the vector you want to copy as the argument to the new vector’s constructor.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81</a:t>
            </a:fld>
            <a:endParaRPr lang="en-US" dirty="0"/>
          </a:p>
        </p:txBody>
      </p:sp>
    </p:spTree>
    <p:extLst>
      <p:ext uri="{BB962C8B-B14F-4D97-AF65-F5344CB8AC3E}">
        <p14:creationId xmlns:p14="http://schemas.microsoft.com/office/powerpoint/2010/main" val="26002814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bracket index operator is used in the same way that of arrays.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Elements within the vector can be accessed directly for both reading and updating.  Like arrays, vectors support direct random access with an O(1) cost.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82</a:t>
            </a:fld>
            <a:endParaRPr lang="en-US" dirty="0"/>
          </a:p>
        </p:txBody>
      </p:sp>
    </p:spTree>
    <p:extLst>
      <p:ext uri="{BB962C8B-B14F-4D97-AF65-F5344CB8AC3E}">
        <p14:creationId xmlns:p14="http://schemas.microsoft.com/office/powerpoint/2010/main" val="32762297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method provides a mechanism to access any element in the vector but with the added value of bounds checking.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the provided index exceeds the size of the vector, a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out_of_range</a:t>
            </a:r>
            <a:r>
              <a:rPr lang="en-US" sz="1200" kern="1200" dirty="0" smtClean="0">
                <a:solidFill>
                  <a:schemeClr val="tx1"/>
                </a:solidFill>
                <a:effectLst/>
                <a:latin typeface="+mn-lt"/>
                <a:ea typeface="+mn-ea"/>
                <a:cs typeface="+mn-cs"/>
              </a:rPr>
              <a:t> exception will be thrown.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83</a:t>
            </a:fld>
            <a:endParaRPr lang="en-US" dirty="0"/>
          </a:p>
        </p:txBody>
      </p:sp>
    </p:spTree>
    <p:extLst>
      <p:ext uri="{BB962C8B-B14F-4D97-AF65-F5344CB8AC3E}">
        <p14:creationId xmlns:p14="http://schemas.microsoft.com/office/powerpoint/2010/main" val="4030633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front and back methods provide a simple method to get the first and last elements in a vector.</a:t>
            </a:r>
          </a:p>
        </p:txBody>
      </p:sp>
      <p:sp>
        <p:nvSpPr>
          <p:cNvPr id="4" name="Slide Number Placeholder 3"/>
          <p:cNvSpPr>
            <a:spLocks noGrp="1"/>
          </p:cNvSpPr>
          <p:nvPr>
            <p:ph type="sldNum" sz="quarter" idx="10"/>
          </p:nvPr>
        </p:nvSpPr>
        <p:spPr/>
        <p:txBody>
          <a:bodyPr/>
          <a:lstStyle/>
          <a:p>
            <a:fld id="{600EA4C1-1369-497F-A4CC-0EEBC5C7F202}" type="slidenum">
              <a:rPr lang="en-US" smtClean="0"/>
              <a:t>84</a:t>
            </a:fld>
            <a:endParaRPr lang="en-US" dirty="0"/>
          </a:p>
        </p:txBody>
      </p:sp>
    </p:spTree>
    <p:extLst>
      <p:ext uri="{BB962C8B-B14F-4D97-AF65-F5344CB8AC3E}">
        <p14:creationId xmlns:p14="http://schemas.microsoft.com/office/powerpoint/2010/main" val="38975745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member function returns a reference</a:t>
            </a:r>
            <a:r>
              <a:rPr lang="en-US" baseline="0" dirty="0" smtClean="0"/>
              <a:t> to the underlying array.  This can be very useful if your C++ code needs to interoperate with code that does not understand C++ vectors – such as calling functions implemented in another language.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85</a:t>
            </a:fld>
            <a:endParaRPr lang="en-US" dirty="0"/>
          </a:p>
        </p:txBody>
      </p:sp>
    </p:spTree>
    <p:extLst>
      <p:ext uri="{BB962C8B-B14F-4D97-AF65-F5344CB8AC3E}">
        <p14:creationId xmlns:p14="http://schemas.microsoft.com/office/powerpoint/2010/main" val="12426695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Size returns the number of elements currently contained within the vector.  An empty vector has a size of 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vector retains information about the size of the vector so retrieving this value is a constant, O(1), operation.</a:t>
            </a:r>
          </a:p>
          <a:p>
            <a:endParaRPr lang="en-US" dirty="0" smtClean="0"/>
          </a:p>
          <a:p>
            <a:r>
              <a:rPr lang="en-US" dirty="0" smtClean="0"/>
              <a:t>Recall that the array class had a size member function as well – but in it’s case the value returned was constant.</a:t>
            </a:r>
            <a:r>
              <a:rPr lang="en-US" baseline="0" dirty="0" smtClean="0"/>
              <a:t>  This is the big difference between the array and vector classes.  Arrays instances have a size defined at compile time and it will never change.  Vectors have a variable size that can change as needed.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86</a:t>
            </a:fld>
            <a:endParaRPr lang="en-US" dirty="0"/>
          </a:p>
        </p:txBody>
      </p:sp>
    </p:spTree>
    <p:extLst>
      <p:ext uri="{BB962C8B-B14F-4D97-AF65-F5344CB8AC3E}">
        <p14:creationId xmlns:p14="http://schemas.microsoft.com/office/powerpoint/2010/main" val="29938626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Capacity returns the total allocated size of the underlying array.  This is guaranteed to be at least as large, and often larger, than the value returned by size().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we will see later in the module, vectors often allocate more space than is needed to contain the elements currently in the vector.  This is done so that every time you add a new value to the vector you don’t have to increase the size of the underlying array.  Later in this module we will look at how vectors handle growth.</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87</a:t>
            </a:fld>
            <a:endParaRPr lang="en-US" dirty="0"/>
          </a:p>
        </p:txBody>
      </p:sp>
    </p:spTree>
    <p:extLst>
      <p:ext uri="{BB962C8B-B14F-4D97-AF65-F5344CB8AC3E}">
        <p14:creationId xmlns:p14="http://schemas.microsoft.com/office/powerpoint/2010/main" val="17669543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Max size is the maximum number of elements that could theoretically be added to the vector.  Unlike </a:t>
            </a:r>
            <a:r>
              <a:rPr lang="en-US" sz="1200" kern="1200" dirty="0" err="1" smtClean="0">
                <a:solidFill>
                  <a:schemeClr val="tx1"/>
                </a:solidFill>
                <a:effectLst/>
                <a:latin typeface="+mn-lt"/>
                <a:ea typeface="+mn-ea"/>
                <a:cs typeface="+mn-cs"/>
              </a:rPr>
              <a:t>std</a:t>
            </a:r>
            <a:r>
              <a:rPr lang="en-US" sz="1200" kern="1200" dirty="0" smtClean="0">
                <a:solidFill>
                  <a:schemeClr val="tx1"/>
                </a:solidFill>
                <a:effectLst/>
                <a:latin typeface="+mn-lt"/>
                <a:ea typeface="+mn-ea"/>
                <a:cs typeface="+mn-cs"/>
              </a:rPr>
              <a:t>::array, where the </a:t>
            </a:r>
            <a:r>
              <a:rPr lang="en-US" sz="1200" kern="1200" dirty="0" err="1" smtClean="0">
                <a:solidFill>
                  <a:schemeClr val="tx1"/>
                </a:solidFill>
                <a:effectLst/>
                <a:latin typeface="+mn-lt"/>
                <a:ea typeface="+mn-ea"/>
                <a:cs typeface="+mn-cs"/>
              </a:rPr>
              <a:t>max_size</a:t>
            </a:r>
            <a:r>
              <a:rPr lang="en-US" sz="1200" kern="1200" dirty="0" smtClean="0">
                <a:solidFill>
                  <a:schemeClr val="tx1"/>
                </a:solidFill>
                <a:effectLst/>
                <a:latin typeface="+mn-lt"/>
                <a:ea typeface="+mn-ea"/>
                <a:cs typeface="+mn-cs"/>
              </a:rPr>
              <a:t> is fixed and equal to size, vectors max size is platform dependent.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Bear in mind that there is no guarantee that the vector could possibly allocate enough storage to reach this size – but it cannot exceed it.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88</a:t>
            </a:fld>
            <a:endParaRPr lang="en-US" dirty="0"/>
          </a:p>
        </p:txBody>
      </p:sp>
    </p:spTree>
    <p:extLst>
      <p:ext uri="{BB962C8B-B14F-4D97-AF65-F5344CB8AC3E}">
        <p14:creationId xmlns:p14="http://schemas.microsoft.com/office/powerpoint/2010/main" val="28202274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Resize changes the size of the vector, adding or removing elements as needed.  Note that size means the actual number of elements in the vector, not the capacity of the underlying array.</a:t>
            </a:r>
          </a:p>
          <a:p>
            <a:r>
              <a:rPr lang="en-US" sz="1200" kern="1200" dirty="0" smtClean="0">
                <a:solidFill>
                  <a:schemeClr val="tx1"/>
                </a:solidFill>
                <a:effectLst/>
                <a:latin typeface="+mn-lt"/>
                <a:ea typeface="+mn-ea"/>
                <a:cs typeface="+mn-cs"/>
              </a:rPr>
              <a:t>There are two overloads of resize – one that simply accepts a size and one that accepts a size and a default value to use when creating new elements.</a:t>
            </a:r>
          </a:p>
          <a:p>
            <a:r>
              <a:rPr lang="en-US" sz="1200" kern="1200" dirty="0" smtClean="0">
                <a:solidFill>
                  <a:schemeClr val="tx1"/>
                </a:solidFill>
                <a:effectLst/>
                <a:latin typeface="+mn-lt"/>
                <a:ea typeface="+mn-ea"/>
                <a:cs typeface="+mn-cs"/>
              </a:rPr>
              <a:t>** In this example we start with an empty vector of integers named data.</a:t>
            </a:r>
          </a:p>
          <a:p>
            <a:r>
              <a:rPr lang="en-US" sz="1200" kern="1200" dirty="0" smtClean="0">
                <a:solidFill>
                  <a:schemeClr val="tx1"/>
                </a:solidFill>
                <a:effectLst/>
                <a:latin typeface="+mn-lt"/>
                <a:ea typeface="+mn-ea"/>
                <a:cs typeface="+mn-cs"/>
              </a:rPr>
              <a:t>** Next we resize the vector by calling resize with a size of 5 and a default value 20.  Because the vector is empty, the five elements must be added.  Because a default value, 20, was given – the five new elements will all have that value.</a:t>
            </a:r>
          </a:p>
          <a:p>
            <a:r>
              <a:rPr lang="en-US" sz="1200" kern="1200" dirty="0" smtClean="0">
                <a:solidFill>
                  <a:schemeClr val="tx1"/>
                </a:solidFill>
                <a:effectLst/>
                <a:latin typeface="+mn-lt"/>
                <a:ea typeface="+mn-ea"/>
                <a:cs typeface="+mn-cs"/>
              </a:rPr>
              <a:t>** Resize is then called again, this time indicating only the new size – 10.  Since no default value was added, the integer default, 0, will be used.</a:t>
            </a:r>
          </a:p>
          <a:p>
            <a:r>
              <a:rPr lang="en-US" sz="1200" kern="1200" dirty="0" smtClean="0">
                <a:solidFill>
                  <a:schemeClr val="tx1"/>
                </a:solidFill>
                <a:effectLst/>
                <a:latin typeface="+mn-lt"/>
                <a:ea typeface="+mn-ea"/>
                <a:cs typeface="+mn-cs"/>
              </a:rPr>
              <a:t>** Resize is called a third time with the argument 3.  Because the vector has a size of 10, and is being resized to 3, seven of the elements need to be removed and destroyed.  The vector class will remove the last 7 elements leaving the vector with three 20’s.</a:t>
            </a:r>
          </a:p>
          <a:p>
            <a:r>
              <a:rPr lang="en-US" sz="1200" kern="1200" dirty="0" smtClean="0">
                <a:solidFill>
                  <a:schemeClr val="tx1"/>
                </a:solidFill>
                <a:effectLst/>
                <a:latin typeface="+mn-lt"/>
                <a:ea typeface="+mn-ea"/>
                <a:cs typeface="+mn-cs"/>
              </a:rPr>
              <a:t>** Finally resize is called with a size of 2 and a default value of 40.  Since the vector has a size of 3 and a target of 2, the last item from the vector is removed and destroyed.  As no new elements were being created, the 40 was ignored.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89</a:t>
            </a:fld>
            <a:endParaRPr lang="en-US" dirty="0"/>
          </a:p>
        </p:txBody>
      </p:sp>
    </p:spTree>
    <p:extLst>
      <p:ext uri="{BB962C8B-B14F-4D97-AF65-F5344CB8AC3E}">
        <p14:creationId xmlns:p14="http://schemas.microsoft.com/office/powerpoint/2010/main" val="2447377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the gauge interface is</a:t>
            </a:r>
            <a:r>
              <a:rPr lang="en-US" sz="1200" kern="1200" baseline="0" dirty="0" smtClean="0">
                <a:solidFill>
                  <a:schemeClr val="tx1"/>
                </a:solidFill>
                <a:effectLst/>
                <a:latin typeface="+mn-lt"/>
                <a:ea typeface="+mn-ea"/>
                <a:cs typeface="+mn-cs"/>
              </a:rPr>
              <a:t> like this – a class with a member function to get the current reading.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419543434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empty method returns true if the vector is empty and false otherwise.  Empty means a size of 0 regardless of what the capacity is.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90</a:t>
            </a:fld>
            <a:endParaRPr lang="en-US" dirty="0"/>
          </a:p>
        </p:txBody>
      </p:sp>
    </p:spTree>
    <p:extLst>
      <p:ext uri="{BB962C8B-B14F-4D97-AF65-F5344CB8AC3E}">
        <p14:creationId xmlns:p14="http://schemas.microsoft.com/office/powerpoint/2010/main" val="328362627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reserve method can be used to explicitly increase the length of the underlying array allocated by the vector.  It does not affect the size or contents of the vector.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91</a:t>
            </a:fld>
            <a:endParaRPr lang="en-US" dirty="0"/>
          </a:p>
        </p:txBody>
      </p:sp>
    </p:spTree>
    <p:extLst>
      <p:ext uri="{BB962C8B-B14F-4D97-AF65-F5344CB8AC3E}">
        <p14:creationId xmlns:p14="http://schemas.microsoft.com/office/powerpoint/2010/main" val="16388443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reserve increases the capacity of the vector, it may need to copy all of the items in the vector from the old underlying array to the new, larger, underlying array.  This means that reserve has linear worst-case complexity.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92</a:t>
            </a:fld>
            <a:endParaRPr lang="en-US" dirty="0"/>
          </a:p>
        </p:txBody>
      </p:sp>
    </p:spTree>
    <p:extLst>
      <p:ext uri="{BB962C8B-B14F-4D97-AF65-F5344CB8AC3E}">
        <p14:creationId xmlns:p14="http://schemas.microsoft.com/office/powerpoint/2010/main" val="407514934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reserve is called with a value less than the current capacity, the vector will remain unchanged.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benefit of reserve is that your knowledge of your domain may allow you to minimize the number of time the vector needs to grow the underlying array which may improve overall performance.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93</a:t>
            </a:fld>
            <a:endParaRPr lang="en-US" dirty="0"/>
          </a:p>
        </p:txBody>
      </p:sp>
    </p:spTree>
    <p:extLst>
      <p:ext uri="{BB962C8B-B14F-4D97-AF65-F5344CB8AC3E}">
        <p14:creationId xmlns:p14="http://schemas.microsoft.com/office/powerpoint/2010/main" val="6432144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Shrink to fit is used to trim the underlying array to exactly fit the size of the vector.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94</a:t>
            </a:fld>
            <a:endParaRPr lang="en-US" dirty="0"/>
          </a:p>
        </p:txBody>
      </p:sp>
    </p:spTree>
    <p:extLst>
      <p:ext uri="{BB962C8B-B14F-4D97-AF65-F5344CB8AC3E}">
        <p14:creationId xmlns:p14="http://schemas.microsoft.com/office/powerpoint/2010/main" val="395222418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Shrink to fit is a non-binding method, which means that you are asking the vector to perform this action but it may not do exactly what you asked for – or it may do nothing at all.</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 shrink to fit may decide to not shrink the underlying array, or it may shrink it but leave it with a capacity larger than the exact size needed to fit.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95</a:t>
            </a:fld>
            <a:endParaRPr lang="en-US" dirty="0"/>
          </a:p>
        </p:txBody>
      </p:sp>
    </p:spTree>
    <p:extLst>
      <p:ext uri="{BB962C8B-B14F-4D97-AF65-F5344CB8AC3E}">
        <p14:creationId xmlns:p14="http://schemas.microsoft.com/office/powerpoint/2010/main" val="74118725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Also, because shrinking may require allocating a new, smaller, underlying array, the shrink to fit operation has linear worst-case complexity.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96</a:t>
            </a:fld>
            <a:endParaRPr lang="en-US" dirty="0"/>
          </a:p>
        </p:txBody>
      </p:sp>
    </p:spTree>
    <p:extLst>
      <p:ext uri="{BB962C8B-B14F-4D97-AF65-F5344CB8AC3E}">
        <p14:creationId xmlns:p14="http://schemas.microsoft.com/office/powerpoint/2010/main" val="18497844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an example of that.  C++ provides a specialization of vector&lt;</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&gt;.  </a:t>
            </a:r>
          </a:p>
          <a:p>
            <a:r>
              <a:rPr lang="en-US" sz="1200" kern="1200" dirty="0" smtClean="0">
                <a:solidFill>
                  <a:schemeClr val="tx1"/>
                </a:solidFill>
                <a:effectLst/>
                <a:latin typeface="+mn-lt"/>
                <a:ea typeface="+mn-ea"/>
                <a:cs typeface="+mn-cs"/>
              </a:rPr>
              <a:t>** On many platforms, vector&lt;</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&gt; is not backed by an array of integers but rather by an array of an integral type such as unsigned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each of which act as a bit mask.</a:t>
            </a:r>
          </a:p>
          <a:p>
            <a:r>
              <a:rPr lang="en-US" sz="1200" kern="1200" dirty="0" smtClean="0">
                <a:solidFill>
                  <a:schemeClr val="tx1"/>
                </a:solidFill>
                <a:effectLst/>
                <a:latin typeface="+mn-lt"/>
                <a:ea typeface="+mn-ea"/>
                <a:cs typeface="+mn-cs"/>
              </a:rPr>
              <a:t>On my platform the underlying type is 32 bits in size so the capacity is always at least 32 bits </a:t>
            </a:r>
          </a:p>
          <a:p>
            <a:r>
              <a:rPr lang="en-US" sz="1200" kern="1200" dirty="0" smtClean="0">
                <a:solidFill>
                  <a:schemeClr val="tx1"/>
                </a:solidFill>
                <a:effectLst/>
                <a:latin typeface="+mn-lt"/>
                <a:ea typeface="+mn-ea"/>
                <a:cs typeface="+mn-cs"/>
              </a:rPr>
              <a:t>** and always multiples of 32 bits.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97</a:t>
            </a:fld>
            <a:endParaRPr lang="en-US" dirty="0"/>
          </a:p>
        </p:txBody>
      </p:sp>
    </p:spTree>
    <p:extLst>
      <p:ext uri="{BB962C8B-B14F-4D97-AF65-F5344CB8AC3E}">
        <p14:creationId xmlns:p14="http://schemas.microsoft.com/office/powerpoint/2010/main" val="16790947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Here we can see a vector containing two </a:t>
            </a:r>
            <a:r>
              <a:rPr lang="en-US" sz="1200" kern="1200" dirty="0" err="1" smtClean="0">
                <a:solidFill>
                  <a:schemeClr val="tx1"/>
                </a:solidFill>
                <a:effectLst/>
                <a:latin typeface="+mn-lt"/>
                <a:ea typeface="+mn-ea"/>
                <a:cs typeface="+mn-cs"/>
              </a:rPr>
              <a:t>bools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that has a capacity of 32.</a:t>
            </a:r>
          </a:p>
          <a:p>
            <a:r>
              <a:rPr lang="en-US" sz="1200" kern="1200" dirty="0" smtClean="0">
                <a:solidFill>
                  <a:schemeClr val="tx1"/>
                </a:solidFill>
                <a:effectLst/>
                <a:latin typeface="+mn-lt"/>
                <a:ea typeface="+mn-ea"/>
                <a:cs typeface="+mn-cs"/>
              </a:rPr>
              <a:t>** We then call reserve passing in a value of 50 – </a:t>
            </a:r>
          </a:p>
          <a:p>
            <a:r>
              <a:rPr lang="en-US" sz="1200" kern="1200" dirty="0" smtClean="0">
                <a:solidFill>
                  <a:schemeClr val="tx1"/>
                </a:solidFill>
                <a:effectLst/>
                <a:latin typeface="+mn-lt"/>
                <a:ea typeface="+mn-ea"/>
                <a:cs typeface="+mn-cs"/>
              </a:rPr>
              <a:t>** but since the capacity will always be multiples of 32, the capacity is now 64.</a:t>
            </a:r>
          </a:p>
          <a:p>
            <a:r>
              <a:rPr lang="en-US" sz="1200" kern="1200" dirty="0" smtClean="0">
                <a:solidFill>
                  <a:schemeClr val="tx1"/>
                </a:solidFill>
                <a:effectLst/>
                <a:latin typeface="+mn-lt"/>
                <a:ea typeface="+mn-ea"/>
                <a:cs typeface="+mn-cs"/>
              </a:rPr>
              <a:t>** After calling shrink to fit, the vector again has a capacity of 32 even though the size of the vector is 2.  This difference between what we asked for and what happened is what makes shrink to fit non-binding.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98</a:t>
            </a:fld>
            <a:endParaRPr lang="en-US" dirty="0"/>
          </a:p>
        </p:txBody>
      </p:sp>
    </p:spTree>
    <p:extLst>
      <p:ext uri="{BB962C8B-B14F-4D97-AF65-F5344CB8AC3E}">
        <p14:creationId xmlns:p14="http://schemas.microsoft.com/office/powerpoint/2010/main" val="19600871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assignment operator assigns the contents of one vector to be that of another.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99</a:t>
            </a:fld>
            <a:endParaRPr lang="en-US" dirty="0"/>
          </a:p>
        </p:txBody>
      </p:sp>
    </p:spTree>
    <p:extLst>
      <p:ext uri="{BB962C8B-B14F-4D97-AF65-F5344CB8AC3E}">
        <p14:creationId xmlns:p14="http://schemas.microsoft.com/office/powerpoint/2010/main" val="195452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04/28/16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04/28/16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smtClean="0"/>
              <a:t>Arrays and Vectors</a:t>
            </a:r>
            <a:endParaRPr lang="en-US" dirty="0"/>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16517" y="1589746"/>
            <a:ext cx="67871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gauge_simulator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simulator(</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0,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low end of the gauge values</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500,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high end of the gauge values</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time(0),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the time of the first 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5);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seconds between each 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4" name="Rectangle 3"/>
          <p:cNvSpPr>
            <a:spLocks noChangeArrowheads="1"/>
          </p:cNvSpPr>
          <p:nvPr/>
        </p:nvSpPr>
        <p:spPr bwMode="auto">
          <a:xfrm>
            <a:off x="1474094" y="4288613"/>
            <a:ext cx="62720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1336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vector::assign()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7403128"/>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Assigns the</a:t>
                      </a:r>
                      <a:r>
                        <a:rPr lang="en-US" sz="1600" baseline="0" dirty="0" smtClean="0">
                          <a:solidFill>
                            <a:schemeClr val="tx1">
                              <a:lumMod val="75000"/>
                              <a:lumOff val="25000"/>
                            </a:schemeClr>
                          </a:solidFill>
                        </a:rPr>
                        <a:t> contents of the vector to the specified values</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956856" y="2993977"/>
            <a:ext cx="73064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empty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range;</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range.assign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916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vector::assign()</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Assigns the</a:t>
                      </a:r>
                      <a:r>
                        <a:rPr lang="en-US" sz="1600" baseline="0" dirty="0" smtClean="0">
                          <a:solidFill>
                            <a:schemeClr val="tx1">
                              <a:lumMod val="75000"/>
                              <a:lumOff val="25000"/>
                            </a:schemeClr>
                          </a:solidFill>
                        </a:rPr>
                        <a:t> contents of the vector to the specified values</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1784006" y="3087504"/>
            <a:ext cx="565218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20, 20, 20, 20, 20, 20, 20, 20, 20, 20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data.assign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(10, 20);</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547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vector::assign()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78343319"/>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Assigns the</a:t>
                      </a:r>
                      <a:r>
                        <a:rPr lang="en-US" sz="1600" baseline="0" dirty="0" smtClean="0">
                          <a:solidFill>
                            <a:schemeClr val="tx1">
                              <a:lumMod val="75000"/>
                              <a:lumOff val="25000"/>
                            </a:schemeClr>
                          </a:solidFill>
                        </a:rPr>
                        <a:t> contents of the vector to the specified values</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1301502" y="3216292"/>
            <a:ext cx="66171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data.assign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6383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push_back</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5110435"/>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Appends the value to the end of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 </a:t>
                      </a:r>
                      <a:r>
                        <a:rPr lang="en-US" sz="1600" i="1" dirty="0" smtClean="0">
                          <a:solidFill>
                            <a:schemeClr val="tx1">
                              <a:lumMod val="75000"/>
                              <a:lumOff val="25000"/>
                            </a:schemeClr>
                          </a:solidFill>
                        </a:rPr>
                        <a:t>amortized</a:t>
                      </a:r>
                      <a:endParaRPr lang="en-US" sz="1600" i="1"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2324100" y="2886327"/>
            <a:ext cx="4572000" cy="1870512"/>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10;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data.push_back</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Up Arrow 5"/>
          <p:cNvSpPr/>
          <p:nvPr/>
        </p:nvSpPr>
        <p:spPr>
          <a:xfrm rot="5400000">
            <a:off x="1936349" y="284868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p Arrow 6"/>
          <p:cNvSpPr/>
          <p:nvPr/>
        </p:nvSpPr>
        <p:spPr>
          <a:xfrm rot="5400000">
            <a:off x="1936349" y="40534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Up Arrow 7"/>
          <p:cNvSpPr/>
          <p:nvPr/>
        </p:nvSpPr>
        <p:spPr>
          <a:xfrm>
            <a:off x="4212851" y="3236435"/>
            <a:ext cx="348012" cy="490212"/>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86306854"/>
              </p:ext>
            </p:extLst>
          </p:nvPr>
        </p:nvGraphicFramePr>
        <p:xfrm>
          <a:off x="2422576"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0</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43785220"/>
              </p:ext>
            </p:extLst>
          </p:nvPr>
        </p:nvGraphicFramePr>
        <p:xfrm>
          <a:off x="2858674"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1</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09143203"/>
              </p:ext>
            </p:extLst>
          </p:nvPr>
        </p:nvGraphicFramePr>
        <p:xfrm>
          <a:off x="3297244"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2</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3272369"/>
              </p:ext>
            </p:extLst>
          </p:nvPr>
        </p:nvGraphicFramePr>
        <p:xfrm>
          <a:off x="3733342"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3</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51050114"/>
              </p:ext>
            </p:extLst>
          </p:nvPr>
        </p:nvGraphicFramePr>
        <p:xfrm>
          <a:off x="4178694"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4</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06810344"/>
              </p:ext>
            </p:extLst>
          </p:nvPr>
        </p:nvGraphicFramePr>
        <p:xfrm>
          <a:off x="4614792"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5</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05419779"/>
              </p:ext>
            </p:extLst>
          </p:nvPr>
        </p:nvGraphicFramePr>
        <p:xfrm>
          <a:off x="5053362"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6</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73275581"/>
              </p:ext>
            </p:extLst>
          </p:nvPr>
        </p:nvGraphicFramePr>
        <p:xfrm>
          <a:off x="5489460"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7</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557923558"/>
              </p:ext>
            </p:extLst>
          </p:nvPr>
        </p:nvGraphicFramePr>
        <p:xfrm>
          <a:off x="5920110"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8</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93227103"/>
              </p:ext>
            </p:extLst>
          </p:nvPr>
        </p:nvGraphicFramePr>
        <p:xfrm>
          <a:off x="6356208" y="5001437"/>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29742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4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5000"/>
                            </p:stCondLst>
                            <p:childTnLst>
                              <p:par>
                                <p:cTn id="53" presetID="10"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500"/>
                            </p:stCondLst>
                            <p:childTnLst>
                              <p:par>
                                <p:cTn id="57" presetID="10" presetClass="exit" presetSubtype="0" fill="hold" grpId="1" nodeType="afterEffect">
                                  <p:stCondLst>
                                    <p:cond delay="0"/>
                                  </p:stCondLst>
                                  <p:childTnLst>
                                    <p:animEffect transition="out" filter="fade">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fontScale="92500" lnSpcReduction="10000"/>
          </a:bodyPr>
          <a:lstStyle/>
          <a:p>
            <a:pPr marL="0" indent="0">
              <a:buNone/>
            </a:pPr>
            <a:r>
              <a:rPr lang="en-US" sz="7200" dirty="0" smtClean="0">
                <a:solidFill>
                  <a:schemeClr val="tx1">
                    <a:lumMod val="75000"/>
                    <a:lumOff val="25000"/>
                  </a:schemeClr>
                </a:solidFill>
              </a:rPr>
              <a:t>Amortized Complexity</a:t>
            </a:r>
            <a:endParaRPr lang="en-US" sz="7200" dirty="0">
              <a:solidFill>
                <a:schemeClr val="tx1">
                  <a:lumMod val="75000"/>
                  <a:lumOff val="25000"/>
                </a:schemeClr>
              </a:solidFill>
            </a:endParaRPr>
          </a:p>
        </p:txBody>
      </p:sp>
      <p:sp>
        <p:nvSpPr>
          <p:cNvPr id="2" name="TextBox 1"/>
          <p:cNvSpPr txBox="1"/>
          <p:nvPr/>
        </p:nvSpPr>
        <p:spPr>
          <a:xfrm>
            <a:off x="1815353" y="3008780"/>
            <a:ext cx="6884894" cy="2677656"/>
          </a:xfrm>
          <a:prstGeom prst="rect">
            <a:avLst/>
          </a:prstGeom>
          <a:noFill/>
        </p:spPr>
        <p:txBody>
          <a:bodyPr wrap="square" rtlCol="0">
            <a:spAutoFit/>
          </a:bodyPr>
          <a:lstStyle/>
          <a:p>
            <a:r>
              <a:rPr lang="en-US" sz="2400" dirty="0" err="1" smtClean="0">
                <a:solidFill>
                  <a:schemeClr val="bg2">
                    <a:lumMod val="50000"/>
                  </a:schemeClr>
                </a:solidFill>
              </a:rPr>
              <a:t>push_back</a:t>
            </a:r>
            <a:r>
              <a:rPr lang="en-US" sz="2400" dirty="0" smtClean="0">
                <a:solidFill>
                  <a:schemeClr val="bg2">
                    <a:lumMod val="50000"/>
                  </a:schemeClr>
                </a:solidFill>
              </a:rPr>
              <a:t>() is O(1) in the common case; when capacity is greater than size.  However, when growth is needed, it becomes O(n).</a:t>
            </a:r>
          </a:p>
          <a:p>
            <a:endParaRPr lang="en-US" sz="2400" dirty="0">
              <a:solidFill>
                <a:schemeClr val="bg2">
                  <a:lumMod val="50000"/>
                </a:schemeClr>
              </a:solidFill>
            </a:endParaRPr>
          </a:p>
          <a:p>
            <a:r>
              <a:rPr lang="en-US" sz="2400" dirty="0" smtClean="0">
                <a:solidFill>
                  <a:schemeClr val="bg2">
                    <a:lumMod val="50000"/>
                  </a:schemeClr>
                </a:solidFill>
              </a:rPr>
              <a:t>As the size (“n”) gets larger, the frequency of the O(n) operation diminishes, and the amortized cost becomes O(1).</a:t>
            </a:r>
            <a:endParaRPr lang="en-US" sz="2400" dirty="0">
              <a:solidFill>
                <a:schemeClr val="bg2">
                  <a:lumMod val="50000"/>
                </a:schemeClr>
              </a:solidFill>
            </a:endParaRPr>
          </a:p>
        </p:txBody>
      </p:sp>
    </p:spTree>
    <p:extLst>
      <p:ext uri="{BB962C8B-B14F-4D97-AF65-F5344CB8AC3E}">
        <p14:creationId xmlns:p14="http://schemas.microsoft.com/office/powerpoint/2010/main" val="359672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40251025"/>
              </p:ext>
            </p:extLst>
          </p:nvPr>
        </p:nvGraphicFramePr>
        <p:xfrm>
          <a:off x="1133476" y="2412275"/>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3" name="Rectangle 1"/>
          <p:cNvSpPr>
            <a:spLocks noChangeArrowheads="1"/>
          </p:cNvSpPr>
          <p:nvPr/>
        </p:nvSpPr>
        <p:spPr bwMode="auto">
          <a:xfrm>
            <a:off x="1146220" y="1690689"/>
            <a:ext cx="60450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size_t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capacity = 8;</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vector_data</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Rectangle 2"/>
          <p:cNvSpPr>
            <a:spLocks noChangeArrowheads="1"/>
          </p:cNvSpPr>
          <p:nvPr/>
        </p:nvSpPr>
        <p:spPr bwMode="auto">
          <a:xfrm>
            <a:off x="1146220" y="2421404"/>
            <a:ext cx="53764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size_t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new_capacity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capacity * 2;</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new_array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new_capacity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capacity;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new_array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vector_data</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2968669321"/>
              </p:ext>
            </p:extLst>
          </p:nvPr>
        </p:nvGraphicFramePr>
        <p:xfrm>
          <a:off x="1146220" y="5501058"/>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51997893"/>
              </p:ext>
            </p:extLst>
          </p:nvPr>
        </p:nvGraphicFramePr>
        <p:xfrm>
          <a:off x="4610100" y="5498912"/>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10" name="Up Arrow 9"/>
          <p:cNvSpPr/>
          <p:nvPr/>
        </p:nvSpPr>
        <p:spPr>
          <a:xfrm rot="10800000">
            <a:off x="1216802"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1639658"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2081582"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0800000">
            <a:off x="2517317"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0800000">
            <a:off x="2920349"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0800000">
            <a:off x="3368963"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0800000">
            <a:off x="3823766"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0800000">
            <a:off x="4246622" y="5074276"/>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689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5E-6 -1.48148E-6 L -2.5E-6 0.28958 " pathEditMode="relative" rAng="0" ptsTypes="AA">
                                      <p:cBhvr>
                                        <p:cTn id="11" dur="1000" fill="hold"/>
                                        <p:tgtEl>
                                          <p:spTgt spid="6"/>
                                        </p:tgtEl>
                                        <p:attrNameLst>
                                          <p:attrName>ppt_x</p:attrName>
                                          <p:attrName>ppt_y</p:attrName>
                                        </p:attrNameLst>
                                      </p:cBhvr>
                                      <p:rCtr x="0" y="14468"/>
                                    </p:animMotion>
                                  </p:childTnLst>
                                </p:cTn>
                              </p:par>
                              <p:par>
                                <p:cTn id="12" presetID="10" presetClass="entr" presetSubtype="0" fill="hold" grpId="0" nodeType="withEffect">
                                  <p:stCondLst>
                                    <p:cond delay="7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7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75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2" grpId="0" animBg="1"/>
      <p:bldP spid="13" grpId="0" animBg="1"/>
      <p:bldP spid="14" grpId="0" animBg="1"/>
      <p:bldP spid="15" grpId="0" animBg="1"/>
      <p:bldP spid="16" grpId="0" animBg="1"/>
      <p:bldP spid="17" grpId="0" animBg="1"/>
      <p:bldP spid="1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93160579"/>
              </p:ext>
            </p:extLst>
          </p:nvPr>
        </p:nvGraphicFramePr>
        <p:xfrm>
          <a:off x="1274153" y="3938102"/>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99175409"/>
              </p:ext>
            </p:extLst>
          </p:nvPr>
        </p:nvGraphicFramePr>
        <p:xfrm>
          <a:off x="1274153" y="4831251"/>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30989676"/>
              </p:ext>
            </p:extLst>
          </p:nvPr>
        </p:nvGraphicFramePr>
        <p:xfrm>
          <a:off x="4750777" y="4831251"/>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20" name="TextBox 19"/>
          <p:cNvSpPr txBox="1"/>
          <p:nvPr/>
        </p:nvSpPr>
        <p:spPr>
          <a:xfrm>
            <a:off x="1129553" y="1545740"/>
            <a:ext cx="6884894" cy="461665"/>
          </a:xfrm>
          <a:prstGeom prst="rect">
            <a:avLst/>
          </a:prstGeom>
          <a:noFill/>
        </p:spPr>
        <p:txBody>
          <a:bodyPr wrap="square" rtlCol="0">
            <a:spAutoFit/>
          </a:bodyPr>
          <a:lstStyle/>
          <a:p>
            <a:r>
              <a:rPr lang="en-US" sz="2400" dirty="0" smtClean="0">
                <a:solidFill>
                  <a:schemeClr val="bg2">
                    <a:lumMod val="50000"/>
                  </a:schemeClr>
                </a:solidFill>
              </a:rPr>
              <a:t>Increasing the size of the vector is an O(n) operation</a:t>
            </a:r>
            <a:endParaRPr lang="en-US" sz="2400" dirty="0">
              <a:solidFill>
                <a:schemeClr val="bg2">
                  <a:lumMod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69454510"/>
              </p:ext>
            </p:extLst>
          </p:nvPr>
        </p:nvGraphicFramePr>
        <p:xfrm>
          <a:off x="1274153" y="3063240"/>
          <a:ext cx="1738312"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tblGrid>
              <a:tr h="576330">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82824873"/>
              </p:ext>
            </p:extLst>
          </p:nvPr>
        </p:nvGraphicFramePr>
        <p:xfrm>
          <a:off x="1274153" y="2256813"/>
          <a:ext cx="869156"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tblGrid>
              <a:tr h="57633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13136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2" name="Rectangle 1"/>
          <p:cNvSpPr/>
          <p:nvPr/>
        </p:nvSpPr>
        <p:spPr>
          <a:xfrm>
            <a:off x="1049179" y="1690689"/>
            <a:ext cx="5009705" cy="369332"/>
          </a:xfrm>
          <a:prstGeom prst="rect">
            <a:avLst/>
          </a:prstGeom>
        </p:spPr>
        <p:txBody>
          <a:bodyPr wrap="none">
            <a:spAutoFit/>
          </a:bodyPr>
          <a:lstStyle/>
          <a:p>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size_t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new_capacity</a:t>
            </a:r>
            <a:r>
              <a:rPr lang="en-US" dirty="0">
                <a:latin typeface="Courier New" panose="02070309020205020404" pitchFamily="49" charset="0"/>
                <a:ea typeface="Calibri" panose="020F0502020204030204" pitchFamily="34" charset="0"/>
                <a:cs typeface="Courier New" panose="02070309020205020404" pitchFamily="49" charset="0"/>
              </a:rPr>
              <a:t> = capacity * 2;</a:t>
            </a:r>
            <a:endParaRPr lang="en-US" dirty="0">
              <a:latin typeface="Courier New" panose="02070309020205020404" pitchFamily="49" charset="0"/>
              <a:cs typeface="Courier New" panose="02070309020205020404" pitchFamily="49" charset="0"/>
            </a:endParaRPr>
          </a:p>
        </p:txBody>
      </p:sp>
      <p:sp>
        <p:nvSpPr>
          <p:cNvPr id="19" name="Up Arrow 18"/>
          <p:cNvSpPr/>
          <p:nvPr/>
        </p:nvSpPr>
        <p:spPr>
          <a:xfrm>
            <a:off x="5542345" y="2060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543730891"/>
              </p:ext>
            </p:extLst>
          </p:nvPr>
        </p:nvGraphicFramePr>
        <p:xfrm>
          <a:off x="2871788" y="2513551"/>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669087836"/>
              </p:ext>
            </p:extLst>
          </p:nvPr>
        </p:nvGraphicFramePr>
        <p:xfrm>
          <a:off x="2871788" y="3264833"/>
          <a:ext cx="869156"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tblGrid>
              <a:tr h="576330">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97431284"/>
              </p:ext>
            </p:extLst>
          </p:nvPr>
        </p:nvGraphicFramePr>
        <p:xfrm>
          <a:off x="2871788" y="4011807"/>
          <a:ext cx="1738312"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878014346"/>
              </p:ext>
            </p:extLst>
          </p:nvPr>
        </p:nvGraphicFramePr>
        <p:xfrm>
          <a:off x="2871788" y="4745903"/>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25" name="TextBox 24"/>
          <p:cNvSpPr txBox="1"/>
          <p:nvPr/>
        </p:nvSpPr>
        <p:spPr>
          <a:xfrm>
            <a:off x="2096755" y="2578994"/>
            <a:ext cx="646446" cy="461665"/>
          </a:xfrm>
          <a:prstGeom prst="rect">
            <a:avLst/>
          </a:prstGeom>
          <a:noFill/>
        </p:spPr>
        <p:txBody>
          <a:bodyPr wrap="square" rtlCol="0">
            <a:spAutoFit/>
          </a:bodyPr>
          <a:lstStyle/>
          <a:p>
            <a:pPr algn="r"/>
            <a:r>
              <a:rPr lang="en-US" sz="2400" dirty="0" smtClean="0">
                <a:solidFill>
                  <a:schemeClr val="tx1">
                    <a:lumMod val="75000"/>
                    <a:lumOff val="25000"/>
                  </a:schemeClr>
                </a:solidFill>
              </a:rPr>
              <a:t>1</a:t>
            </a:r>
            <a:endParaRPr lang="en-US" sz="3200" dirty="0">
              <a:solidFill>
                <a:schemeClr val="tx1">
                  <a:lumMod val="75000"/>
                  <a:lumOff val="25000"/>
                </a:schemeClr>
              </a:solidFill>
            </a:endParaRPr>
          </a:p>
        </p:txBody>
      </p:sp>
      <p:sp>
        <p:nvSpPr>
          <p:cNvPr id="27" name="TextBox 26"/>
          <p:cNvSpPr txBox="1"/>
          <p:nvPr/>
        </p:nvSpPr>
        <p:spPr>
          <a:xfrm>
            <a:off x="2096755" y="3321270"/>
            <a:ext cx="646446" cy="461665"/>
          </a:xfrm>
          <a:prstGeom prst="rect">
            <a:avLst/>
          </a:prstGeom>
          <a:noFill/>
        </p:spPr>
        <p:txBody>
          <a:bodyPr wrap="square" rtlCol="0">
            <a:spAutoFit/>
          </a:bodyPr>
          <a:lstStyle/>
          <a:p>
            <a:pPr algn="r"/>
            <a:r>
              <a:rPr lang="en-US" sz="2400" dirty="0">
                <a:solidFill>
                  <a:schemeClr val="tx1">
                    <a:lumMod val="75000"/>
                    <a:lumOff val="25000"/>
                  </a:schemeClr>
                </a:solidFill>
              </a:rPr>
              <a:t>2</a:t>
            </a:r>
            <a:endParaRPr lang="en-US" sz="3200" dirty="0">
              <a:solidFill>
                <a:schemeClr val="tx1">
                  <a:lumMod val="75000"/>
                  <a:lumOff val="25000"/>
                </a:schemeClr>
              </a:solidFill>
            </a:endParaRPr>
          </a:p>
        </p:txBody>
      </p:sp>
      <p:sp>
        <p:nvSpPr>
          <p:cNvPr id="28" name="TextBox 27"/>
          <p:cNvSpPr txBox="1"/>
          <p:nvPr/>
        </p:nvSpPr>
        <p:spPr>
          <a:xfrm>
            <a:off x="2096755" y="4096555"/>
            <a:ext cx="646446" cy="461665"/>
          </a:xfrm>
          <a:prstGeom prst="rect">
            <a:avLst/>
          </a:prstGeom>
          <a:noFill/>
        </p:spPr>
        <p:txBody>
          <a:bodyPr wrap="square" rtlCol="0">
            <a:spAutoFit/>
          </a:bodyPr>
          <a:lstStyle/>
          <a:p>
            <a:pPr algn="r"/>
            <a:r>
              <a:rPr lang="en-US" sz="2400" dirty="0" smtClean="0">
                <a:solidFill>
                  <a:schemeClr val="tx1">
                    <a:lumMod val="75000"/>
                    <a:lumOff val="25000"/>
                  </a:schemeClr>
                </a:solidFill>
              </a:rPr>
              <a:t>4</a:t>
            </a:r>
            <a:endParaRPr lang="en-US" sz="3200" dirty="0">
              <a:solidFill>
                <a:schemeClr val="tx1">
                  <a:lumMod val="75000"/>
                  <a:lumOff val="25000"/>
                </a:schemeClr>
              </a:solidFill>
            </a:endParaRPr>
          </a:p>
        </p:txBody>
      </p:sp>
      <p:sp>
        <p:nvSpPr>
          <p:cNvPr id="29" name="TextBox 28"/>
          <p:cNvSpPr txBox="1"/>
          <p:nvPr/>
        </p:nvSpPr>
        <p:spPr>
          <a:xfrm>
            <a:off x="2121263" y="4811202"/>
            <a:ext cx="646446" cy="461665"/>
          </a:xfrm>
          <a:prstGeom prst="rect">
            <a:avLst/>
          </a:prstGeom>
          <a:noFill/>
        </p:spPr>
        <p:txBody>
          <a:bodyPr wrap="square" rtlCol="0">
            <a:spAutoFit/>
          </a:bodyPr>
          <a:lstStyle/>
          <a:p>
            <a:pPr algn="r"/>
            <a:r>
              <a:rPr lang="en-US" sz="2400" dirty="0" smtClean="0">
                <a:solidFill>
                  <a:schemeClr val="tx1">
                    <a:lumMod val="75000"/>
                    <a:lumOff val="25000"/>
                  </a:schemeClr>
                </a:solidFill>
              </a:rPr>
              <a:t>8</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405793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2" name="Rectangle 1"/>
          <p:cNvSpPr/>
          <p:nvPr/>
        </p:nvSpPr>
        <p:spPr>
          <a:xfrm>
            <a:off x="1049179" y="1690689"/>
            <a:ext cx="5285421" cy="369332"/>
          </a:xfrm>
          <a:prstGeom prst="rect">
            <a:avLst/>
          </a:prstGeom>
        </p:spPr>
        <p:txBody>
          <a:bodyPr wrap="none">
            <a:spAutoFit/>
          </a:bodyPr>
          <a:lstStyle/>
          <a:p>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size_t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new_capacity</a:t>
            </a:r>
            <a:r>
              <a:rPr lang="en-US" dirty="0">
                <a:latin typeface="Courier New" panose="02070309020205020404" pitchFamily="49" charset="0"/>
                <a:ea typeface="Calibri" panose="020F0502020204030204" pitchFamily="34" charset="0"/>
                <a:cs typeface="Courier New" panose="02070309020205020404" pitchFamily="49" charset="0"/>
              </a:rPr>
              <a:t> = capacity * </a:t>
            </a:r>
            <a:r>
              <a:rPr lang="en-US" dirty="0" smtClean="0">
                <a:latin typeface="Courier New" panose="02070309020205020404" pitchFamily="49" charset="0"/>
                <a:ea typeface="Calibri" panose="020F0502020204030204" pitchFamily="34" charset="0"/>
                <a:cs typeface="Courier New" panose="02070309020205020404" pitchFamily="49" charset="0"/>
              </a:rPr>
              <a:t>1.5;</a:t>
            </a:r>
            <a:endParaRPr lang="en-US" dirty="0">
              <a:latin typeface="Courier New" panose="02070309020205020404" pitchFamily="49" charset="0"/>
              <a:cs typeface="Courier New" panose="02070309020205020404" pitchFamily="49" charset="0"/>
            </a:endParaRPr>
          </a:p>
        </p:txBody>
      </p:sp>
      <p:sp>
        <p:nvSpPr>
          <p:cNvPr id="19" name="Up Arrow 18"/>
          <p:cNvSpPr/>
          <p:nvPr/>
        </p:nvSpPr>
        <p:spPr>
          <a:xfrm>
            <a:off x="5684013" y="2060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908625224"/>
              </p:ext>
            </p:extLst>
          </p:nvPr>
        </p:nvGraphicFramePr>
        <p:xfrm>
          <a:off x="2871788" y="2513551"/>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488624301"/>
              </p:ext>
            </p:extLst>
          </p:nvPr>
        </p:nvGraphicFramePr>
        <p:xfrm>
          <a:off x="2871788" y="3264833"/>
          <a:ext cx="869156"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tblGrid>
              <a:tr h="576330">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94180950"/>
              </p:ext>
            </p:extLst>
          </p:nvPr>
        </p:nvGraphicFramePr>
        <p:xfrm>
          <a:off x="2871788" y="4011807"/>
          <a:ext cx="130373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537458387"/>
              </p:ext>
            </p:extLst>
          </p:nvPr>
        </p:nvGraphicFramePr>
        <p:xfrm>
          <a:off x="2871788" y="4745903"/>
          <a:ext cx="260746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9" name="TextBox 8"/>
          <p:cNvSpPr txBox="1"/>
          <p:nvPr/>
        </p:nvSpPr>
        <p:spPr>
          <a:xfrm>
            <a:off x="2096755" y="2578994"/>
            <a:ext cx="646446" cy="461665"/>
          </a:xfrm>
          <a:prstGeom prst="rect">
            <a:avLst/>
          </a:prstGeom>
          <a:noFill/>
        </p:spPr>
        <p:txBody>
          <a:bodyPr wrap="square" rtlCol="0">
            <a:spAutoFit/>
          </a:bodyPr>
          <a:lstStyle/>
          <a:p>
            <a:pPr algn="r"/>
            <a:r>
              <a:rPr lang="en-US" sz="2400" dirty="0" smtClean="0">
                <a:solidFill>
                  <a:schemeClr val="tx1">
                    <a:lumMod val="75000"/>
                    <a:lumOff val="25000"/>
                  </a:schemeClr>
                </a:solidFill>
              </a:rPr>
              <a:t>1</a:t>
            </a:r>
            <a:endParaRPr lang="en-US" sz="3200" dirty="0">
              <a:solidFill>
                <a:schemeClr val="tx1">
                  <a:lumMod val="75000"/>
                  <a:lumOff val="25000"/>
                </a:schemeClr>
              </a:solidFill>
            </a:endParaRPr>
          </a:p>
        </p:txBody>
      </p:sp>
      <p:sp>
        <p:nvSpPr>
          <p:cNvPr id="10" name="TextBox 9"/>
          <p:cNvSpPr txBox="1"/>
          <p:nvPr/>
        </p:nvSpPr>
        <p:spPr>
          <a:xfrm>
            <a:off x="2096755" y="3321270"/>
            <a:ext cx="646446" cy="461665"/>
          </a:xfrm>
          <a:prstGeom prst="rect">
            <a:avLst/>
          </a:prstGeom>
          <a:noFill/>
        </p:spPr>
        <p:txBody>
          <a:bodyPr wrap="square" rtlCol="0">
            <a:spAutoFit/>
          </a:bodyPr>
          <a:lstStyle/>
          <a:p>
            <a:pPr algn="r"/>
            <a:r>
              <a:rPr lang="en-US" sz="2400" dirty="0">
                <a:solidFill>
                  <a:schemeClr val="tx1">
                    <a:lumMod val="75000"/>
                    <a:lumOff val="25000"/>
                  </a:schemeClr>
                </a:solidFill>
              </a:rPr>
              <a:t>2</a:t>
            </a:r>
            <a:endParaRPr lang="en-US" sz="3200" dirty="0">
              <a:solidFill>
                <a:schemeClr val="tx1">
                  <a:lumMod val="75000"/>
                  <a:lumOff val="25000"/>
                </a:schemeClr>
              </a:solidFill>
            </a:endParaRPr>
          </a:p>
        </p:txBody>
      </p:sp>
      <p:sp>
        <p:nvSpPr>
          <p:cNvPr id="11" name="TextBox 10"/>
          <p:cNvSpPr txBox="1"/>
          <p:nvPr/>
        </p:nvSpPr>
        <p:spPr>
          <a:xfrm>
            <a:off x="2096755" y="4096555"/>
            <a:ext cx="646446" cy="461665"/>
          </a:xfrm>
          <a:prstGeom prst="rect">
            <a:avLst/>
          </a:prstGeom>
          <a:noFill/>
        </p:spPr>
        <p:txBody>
          <a:bodyPr wrap="square" rtlCol="0">
            <a:spAutoFit/>
          </a:bodyPr>
          <a:lstStyle/>
          <a:p>
            <a:pPr algn="r"/>
            <a:r>
              <a:rPr lang="en-US" sz="2400" dirty="0">
                <a:solidFill>
                  <a:schemeClr val="tx1">
                    <a:lumMod val="75000"/>
                    <a:lumOff val="25000"/>
                  </a:schemeClr>
                </a:solidFill>
              </a:rPr>
              <a:t>3</a:t>
            </a:r>
            <a:endParaRPr lang="en-US" sz="3200" dirty="0">
              <a:solidFill>
                <a:schemeClr val="tx1">
                  <a:lumMod val="75000"/>
                  <a:lumOff val="25000"/>
                </a:schemeClr>
              </a:solidFill>
            </a:endParaRPr>
          </a:p>
        </p:txBody>
      </p:sp>
      <p:sp>
        <p:nvSpPr>
          <p:cNvPr id="12" name="TextBox 11"/>
          <p:cNvSpPr txBox="1"/>
          <p:nvPr/>
        </p:nvSpPr>
        <p:spPr>
          <a:xfrm>
            <a:off x="2121263" y="4811202"/>
            <a:ext cx="646446" cy="461665"/>
          </a:xfrm>
          <a:prstGeom prst="rect">
            <a:avLst/>
          </a:prstGeom>
          <a:noFill/>
        </p:spPr>
        <p:txBody>
          <a:bodyPr wrap="square" rtlCol="0">
            <a:spAutoFit/>
          </a:bodyPr>
          <a:lstStyle/>
          <a:p>
            <a:pPr algn="r"/>
            <a:r>
              <a:rPr lang="en-US" sz="2400" dirty="0">
                <a:solidFill>
                  <a:schemeClr val="tx1">
                    <a:lumMod val="75000"/>
                    <a:lumOff val="25000"/>
                  </a:schemeClr>
                </a:solidFill>
              </a:rPr>
              <a:t>6</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351347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0" grpId="0"/>
      <p:bldP spid="11" grpId="0"/>
      <p:bldP spid="1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Size Vs. Capacity</a:t>
            </a:r>
            <a:endParaRPr lang="en-US" dirty="0"/>
          </a:p>
        </p:txBody>
      </p:sp>
      <p:graphicFrame>
        <p:nvGraphicFramePr>
          <p:cNvPr id="13" name="Chart 12"/>
          <p:cNvGraphicFramePr/>
          <p:nvPr>
            <p:extLst>
              <p:ext uri="{D42A27DB-BD31-4B8C-83A1-F6EECF244321}">
                <p14:modId xmlns:p14="http://schemas.microsoft.com/office/powerpoint/2010/main" val="658920972"/>
              </p:ext>
            </p:extLst>
          </p:nvPr>
        </p:nvGraphicFramePr>
        <p:xfrm>
          <a:off x="804929" y="1690689"/>
          <a:ext cx="7527701" cy="4401018"/>
        </p:xfrm>
        <a:graphic>
          <a:graphicData uri="http://schemas.openxmlformats.org/drawingml/2006/chart">
            <c:chart xmlns:c="http://schemas.openxmlformats.org/drawingml/2006/chart" xmlns:r="http://schemas.openxmlformats.org/officeDocument/2006/relationships" r:id="rId3"/>
          </a:graphicData>
        </a:graphic>
      </p:graphicFrame>
      <p:sp>
        <p:nvSpPr>
          <p:cNvPr id="4" name="Up Arrow 3"/>
          <p:cNvSpPr/>
          <p:nvPr/>
        </p:nvSpPr>
        <p:spPr>
          <a:xfrm rot="19755648">
            <a:off x="7766540" y="4595184"/>
            <a:ext cx="307140" cy="509305"/>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6" name="Up Arrow 5"/>
          <p:cNvSpPr/>
          <p:nvPr/>
        </p:nvSpPr>
        <p:spPr>
          <a:xfrm rot="5400000">
            <a:off x="7505679" y="3520730"/>
            <a:ext cx="334393" cy="4944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7" name="Up Arrow 6"/>
          <p:cNvSpPr/>
          <p:nvPr/>
        </p:nvSpPr>
        <p:spPr>
          <a:xfrm rot="5400000">
            <a:off x="7505678" y="2227952"/>
            <a:ext cx="334393" cy="4944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10" name="Left Brace 9"/>
          <p:cNvSpPr/>
          <p:nvPr/>
        </p:nvSpPr>
        <p:spPr>
          <a:xfrm>
            <a:off x="6740115" y="2048297"/>
            <a:ext cx="1344706" cy="2100539"/>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endParaRPr lang="en-US"/>
          </a:p>
        </p:txBody>
      </p:sp>
      <p:sp>
        <p:nvSpPr>
          <p:cNvPr id="11" name="TextBox 5"/>
          <p:cNvSpPr txBox="1"/>
          <p:nvPr/>
        </p:nvSpPr>
        <p:spPr>
          <a:xfrm>
            <a:off x="4610100" y="2806727"/>
            <a:ext cx="1963272" cy="461665"/>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400" dirty="0" smtClean="0">
                <a:solidFill>
                  <a:schemeClr val="tx1">
                    <a:lumMod val="75000"/>
                    <a:lumOff val="25000"/>
                  </a:schemeClr>
                </a:solidFill>
              </a:rPr>
              <a:t>Wasted space</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414994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32573" y="1389608"/>
            <a:ext cx="67550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5; </a:t>
            </a:r>
            <a:r>
              <a:rPr kumimoji="0" lang="en-US"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 = </a:t>
            </a:r>
            <a:r>
              <a:rPr kumimoji="0" lang="en-US"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print_reading</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(reading);</a:t>
            </a:r>
            <a:endParaRPr kumimoji="0" lang="en-US"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delete</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i="0" u="none" strike="noStrike" cap="none" normalizeH="0" baseline="0" dirty="0" smtClean="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reading</a:t>
            </a: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dirty="0" smtClean="0">
                <a:solidFill>
                  <a:srgbClr val="0000FF"/>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print_reading</a:t>
            </a:r>
            <a:r>
              <a:rPr lang="en-US" dirty="0">
                <a:latin typeface="Courier New" panose="02070309020205020404" pitchFamily="49" charset="0"/>
                <a:cs typeface="Courier New" panose="02070309020205020404" pitchFamily="49" charset="0"/>
              </a:rPr>
              <a:t>(</a:t>
            </a:r>
            <a:r>
              <a:rPr lang="en-US" dirty="0" err="1">
                <a:solidFill>
                  <a:srgbClr val="2B91AF"/>
                </a:solidFill>
                <a:latin typeface="Courier New" panose="02070309020205020404" pitchFamily="49" charset="0"/>
                <a:cs typeface="Courier New" panose="02070309020205020404" pitchFamily="49" charset="0"/>
              </a:rPr>
              <a:t>gauge_reading</a:t>
            </a:r>
            <a:r>
              <a:rPr lang="en-US" dirty="0">
                <a:latin typeface="Courier New" panose="02070309020205020404" pitchFamily="49" charset="0"/>
                <a:cs typeface="Courier New" panose="02070309020205020404" pitchFamily="49" charset="0"/>
              </a:rPr>
              <a:t> *</a:t>
            </a:r>
            <a:r>
              <a:rPr lang="en-US" dirty="0">
                <a:solidFill>
                  <a:srgbClr val="808080"/>
                </a:solidFill>
                <a:latin typeface="Courier New" panose="02070309020205020404" pitchFamily="49" charset="0"/>
                <a:cs typeface="Courier New" panose="02070309020205020404" pitchFamily="49" charset="0"/>
              </a:rPr>
              <a:t>reading</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a:solidFill>
                  <a:srgbClr val="A31515"/>
                </a:solidFill>
                <a:latin typeface="Courier New" panose="02070309020205020404" pitchFamily="49" charset="0"/>
                <a:cs typeface="Courier New" panose="02070309020205020404" pitchFamily="49" charset="0"/>
              </a:rPr>
              <a:t>"Reading "</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&lt;&lt; </a:t>
            </a:r>
            <a:r>
              <a:rPr lang="en-US" dirty="0">
                <a:solidFill>
                  <a:srgbClr val="A31515"/>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&lt;&lt; </a:t>
            </a:r>
            <a:r>
              <a:rPr lang="en-US" dirty="0">
                <a:solidFill>
                  <a:srgbClr val="808080"/>
                </a:solidFill>
                <a:latin typeface="Courier New" panose="02070309020205020404" pitchFamily="49" charset="0"/>
                <a:cs typeface="Courier New" panose="02070309020205020404" pitchFamily="49" charset="0"/>
              </a:rPr>
              <a:t>reading</a:t>
            </a:r>
            <a:r>
              <a:rPr lang="en-US" dirty="0">
                <a:latin typeface="Courier New" panose="02070309020205020404" pitchFamily="49" charset="0"/>
                <a:cs typeface="Courier New" panose="02070309020205020404" pitchFamily="49" charset="0"/>
              </a:rPr>
              <a:t>-&gt;reading &lt;&lt; </a:t>
            </a:r>
            <a:r>
              <a:rPr lang="en-US" dirty="0">
                <a:solidFill>
                  <a:srgbClr val="A31515"/>
                </a:solidFill>
                <a:latin typeface="Courier New" panose="02070309020205020404" pitchFamily="49" charset="0"/>
                <a:cs typeface="Courier New" panose="02070309020205020404" pitchFamily="49" charset="0"/>
              </a:rPr>
              <a:t>" at "</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&lt;&lt; </a:t>
            </a:r>
            <a:r>
              <a:rPr lang="en-US" dirty="0">
                <a:solidFill>
                  <a:srgbClr val="808080"/>
                </a:solidFill>
                <a:latin typeface="Courier New" panose="02070309020205020404" pitchFamily="49" charset="0"/>
                <a:cs typeface="Courier New" panose="02070309020205020404" pitchFamily="49" charset="0"/>
              </a:rPr>
              <a:t>reading</a:t>
            </a:r>
            <a:r>
              <a:rPr lang="en-US" dirty="0">
                <a:latin typeface="Courier New" panose="02070309020205020404" pitchFamily="49" charset="0"/>
                <a:cs typeface="Courier New" panose="02070309020205020404" pitchFamily="49" charset="0"/>
              </a:rPr>
              <a:t>-&gt;when &lt;&lt;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3" name="Up Arrow 2"/>
          <p:cNvSpPr/>
          <p:nvPr/>
        </p:nvSpPr>
        <p:spPr>
          <a:xfrm rot="5400000">
            <a:off x="1180172" y="1845426"/>
            <a:ext cx="399245" cy="558006"/>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p:cNvSpPr/>
          <p:nvPr/>
        </p:nvSpPr>
        <p:spPr>
          <a:xfrm rot="5400000">
            <a:off x="1180172" y="2380625"/>
            <a:ext cx="399245" cy="558006"/>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p:cNvSpPr/>
          <p:nvPr/>
        </p:nvSpPr>
        <p:spPr>
          <a:xfrm rot="5400000">
            <a:off x="1180171" y="2915824"/>
            <a:ext cx="399245" cy="558006"/>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22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Size Vs. Capacity</a:t>
            </a:r>
            <a:endParaRPr lang="en-US" dirty="0"/>
          </a:p>
        </p:txBody>
      </p:sp>
      <p:graphicFrame>
        <p:nvGraphicFramePr>
          <p:cNvPr id="4" name="Chart 3"/>
          <p:cNvGraphicFramePr/>
          <p:nvPr>
            <p:extLst>
              <p:ext uri="{D42A27DB-BD31-4B8C-83A1-F6EECF244321}">
                <p14:modId xmlns:p14="http://schemas.microsoft.com/office/powerpoint/2010/main" val="382351908"/>
              </p:ext>
            </p:extLst>
          </p:nvPr>
        </p:nvGraphicFramePr>
        <p:xfrm>
          <a:off x="905435" y="1690689"/>
          <a:ext cx="7409330" cy="44680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0331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7" name="TextBox 6"/>
          <p:cNvSpPr txBox="1"/>
          <p:nvPr/>
        </p:nvSpPr>
        <p:spPr>
          <a:xfrm>
            <a:off x="900953" y="1889895"/>
            <a:ext cx="3709147" cy="523220"/>
          </a:xfrm>
          <a:prstGeom prst="rect">
            <a:avLst/>
          </a:prstGeom>
          <a:noFill/>
        </p:spPr>
        <p:txBody>
          <a:bodyPr wrap="square" rtlCol="0">
            <a:spAutoFit/>
          </a:bodyPr>
          <a:lstStyle/>
          <a:p>
            <a:r>
              <a:rPr lang="en-US" sz="2800" b="1" dirty="0" smtClean="0">
                <a:solidFill>
                  <a:schemeClr val="tx1">
                    <a:lumMod val="75000"/>
                    <a:lumOff val="25000"/>
                  </a:schemeClr>
                </a:solidFill>
              </a:rPr>
              <a:t>O(n) Time</a:t>
            </a:r>
            <a:endParaRPr lang="en-US" sz="2800" b="1" dirty="0">
              <a:solidFill>
                <a:schemeClr val="tx1">
                  <a:lumMod val="75000"/>
                  <a:lumOff val="25000"/>
                </a:schemeClr>
              </a:solidFill>
            </a:endParaRPr>
          </a:p>
        </p:txBody>
      </p:sp>
      <p:sp>
        <p:nvSpPr>
          <p:cNvPr id="23" name="TextBox 22"/>
          <p:cNvSpPr txBox="1"/>
          <p:nvPr/>
        </p:nvSpPr>
        <p:spPr>
          <a:xfrm>
            <a:off x="4806203" y="1889895"/>
            <a:ext cx="3709147" cy="523220"/>
          </a:xfrm>
          <a:prstGeom prst="rect">
            <a:avLst/>
          </a:prstGeom>
          <a:noFill/>
        </p:spPr>
        <p:txBody>
          <a:bodyPr wrap="square" rtlCol="0">
            <a:spAutoFit/>
          </a:bodyPr>
          <a:lstStyle/>
          <a:p>
            <a:r>
              <a:rPr lang="en-US" sz="2800" b="1" dirty="0" smtClean="0">
                <a:solidFill>
                  <a:schemeClr val="tx1">
                    <a:lumMod val="75000"/>
                    <a:lumOff val="25000"/>
                  </a:schemeClr>
                </a:solidFill>
              </a:rPr>
              <a:t>O(n + n*K) Space</a:t>
            </a:r>
            <a:endParaRPr lang="en-US" sz="2800" b="1" dirty="0">
              <a:solidFill>
                <a:schemeClr val="tx1">
                  <a:lumMod val="75000"/>
                  <a:lumOff val="25000"/>
                </a:schemeClr>
              </a:solidFill>
            </a:endParaRPr>
          </a:p>
        </p:txBody>
      </p:sp>
      <p:sp>
        <p:nvSpPr>
          <p:cNvPr id="25" name="TextBox 24"/>
          <p:cNvSpPr txBox="1"/>
          <p:nvPr/>
        </p:nvSpPr>
        <p:spPr>
          <a:xfrm>
            <a:off x="900953" y="2829580"/>
            <a:ext cx="3009865" cy="400110"/>
          </a:xfrm>
          <a:prstGeom prst="rect">
            <a:avLst/>
          </a:prstGeom>
          <a:noFill/>
        </p:spPr>
        <p:txBody>
          <a:bodyPr wrap="square" rtlCol="0">
            <a:spAutoFit/>
          </a:bodyPr>
          <a:lstStyle/>
          <a:p>
            <a:r>
              <a:rPr lang="en-US" sz="2000" dirty="0" smtClean="0">
                <a:solidFill>
                  <a:schemeClr val="tx1">
                    <a:lumMod val="75000"/>
                    <a:lumOff val="25000"/>
                  </a:schemeClr>
                </a:solidFill>
              </a:rPr>
              <a:t>n = size of vector</a:t>
            </a:r>
            <a:endParaRPr lang="en-US" sz="2000" dirty="0">
              <a:solidFill>
                <a:schemeClr val="tx1">
                  <a:lumMod val="75000"/>
                  <a:lumOff val="25000"/>
                </a:schemeClr>
              </a:solidFill>
            </a:endParaRPr>
          </a:p>
        </p:txBody>
      </p:sp>
      <p:sp>
        <p:nvSpPr>
          <p:cNvPr id="26" name="TextBox 25"/>
          <p:cNvSpPr txBox="1"/>
          <p:nvPr/>
        </p:nvSpPr>
        <p:spPr>
          <a:xfrm>
            <a:off x="4806203" y="2829580"/>
            <a:ext cx="3009865" cy="1015663"/>
          </a:xfrm>
          <a:prstGeom prst="rect">
            <a:avLst/>
          </a:prstGeom>
          <a:noFill/>
        </p:spPr>
        <p:txBody>
          <a:bodyPr wrap="square" rtlCol="0">
            <a:spAutoFit/>
          </a:bodyPr>
          <a:lstStyle/>
          <a:p>
            <a:r>
              <a:rPr lang="en-US" sz="2000" dirty="0" smtClean="0">
                <a:solidFill>
                  <a:schemeClr val="tx1">
                    <a:lumMod val="75000"/>
                    <a:lumOff val="25000"/>
                  </a:schemeClr>
                </a:solidFill>
              </a:rPr>
              <a:t>n = size of vector</a:t>
            </a:r>
          </a:p>
          <a:p>
            <a:endParaRPr lang="en-US" sz="2000" dirty="0" smtClean="0">
              <a:solidFill>
                <a:schemeClr val="tx1">
                  <a:lumMod val="75000"/>
                  <a:lumOff val="25000"/>
                </a:schemeClr>
              </a:solidFill>
            </a:endParaRPr>
          </a:p>
          <a:p>
            <a:r>
              <a:rPr lang="en-US" sz="2000" dirty="0" smtClean="0">
                <a:solidFill>
                  <a:schemeClr val="tx1">
                    <a:lumMod val="75000"/>
                    <a:lumOff val="25000"/>
                  </a:schemeClr>
                </a:solidFill>
              </a:rPr>
              <a:t>K = growth factor</a:t>
            </a:r>
          </a:p>
        </p:txBody>
      </p:sp>
    </p:spTree>
    <p:extLst>
      <p:ext uri="{BB962C8B-B14F-4D97-AF65-F5344CB8AC3E}">
        <p14:creationId xmlns:p14="http://schemas.microsoft.com/office/powerpoint/2010/main" val="659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7" name="TextBox 6"/>
          <p:cNvSpPr txBox="1"/>
          <p:nvPr/>
        </p:nvSpPr>
        <p:spPr>
          <a:xfrm>
            <a:off x="900953" y="1453796"/>
            <a:ext cx="3709147" cy="461665"/>
          </a:xfrm>
          <a:prstGeom prst="rect">
            <a:avLst/>
          </a:prstGeom>
          <a:noFill/>
        </p:spPr>
        <p:txBody>
          <a:bodyPr wrap="square" rtlCol="0">
            <a:spAutoFit/>
          </a:bodyPr>
          <a:lstStyle/>
          <a:p>
            <a:r>
              <a:rPr lang="en-US" sz="2400" dirty="0" smtClean="0">
                <a:solidFill>
                  <a:schemeClr val="tx1">
                    <a:lumMod val="75000"/>
                    <a:lumOff val="25000"/>
                  </a:schemeClr>
                </a:solidFill>
              </a:rPr>
              <a:t>O(n) Time</a:t>
            </a:r>
            <a:endParaRPr lang="en-US" sz="2400" dirty="0">
              <a:solidFill>
                <a:schemeClr val="tx1">
                  <a:lumMod val="75000"/>
                  <a:lumOff val="25000"/>
                </a:schemeClr>
              </a:solidFill>
            </a:endParaRPr>
          </a:p>
        </p:txBody>
      </p:sp>
      <p:sp>
        <p:nvSpPr>
          <p:cNvPr id="10" name="TextBox 9"/>
          <p:cNvSpPr txBox="1"/>
          <p:nvPr/>
        </p:nvSpPr>
        <p:spPr>
          <a:xfrm>
            <a:off x="900952" y="2034634"/>
            <a:ext cx="7614398" cy="830997"/>
          </a:xfrm>
          <a:prstGeom prst="rect">
            <a:avLst/>
          </a:prstGeom>
          <a:noFill/>
        </p:spPr>
        <p:txBody>
          <a:bodyPr wrap="square" rtlCol="0">
            <a:spAutoFit/>
          </a:bodyPr>
          <a:lstStyle/>
          <a:p>
            <a:r>
              <a:rPr lang="en-US" sz="2400" dirty="0" smtClean="0">
                <a:solidFill>
                  <a:schemeClr val="tx1">
                    <a:lumMod val="75000"/>
                    <a:lumOff val="25000"/>
                  </a:schemeClr>
                </a:solidFill>
              </a:rPr>
              <a:t>Copying all the elements from the source array to the target array.</a:t>
            </a:r>
            <a:endParaRPr lang="en-US" sz="2400" dirty="0">
              <a:solidFill>
                <a:schemeClr val="tx1">
                  <a:lumMod val="75000"/>
                  <a:lumOff val="25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991735033"/>
              </p:ext>
            </p:extLst>
          </p:nvPr>
        </p:nvGraphicFramePr>
        <p:xfrm>
          <a:off x="1138001" y="4665754"/>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46616205"/>
              </p:ext>
            </p:extLst>
          </p:nvPr>
        </p:nvGraphicFramePr>
        <p:xfrm>
          <a:off x="4601881" y="4663608"/>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15" name="Up Arrow 14"/>
          <p:cNvSpPr/>
          <p:nvPr/>
        </p:nvSpPr>
        <p:spPr>
          <a:xfrm rot="10800000">
            <a:off x="1208583"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0800000">
            <a:off x="1631439"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0800000">
            <a:off x="2073363"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0800000">
            <a:off x="2509098"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0800000">
            <a:off x="2912130"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10800000">
            <a:off x="3360744"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10800000">
            <a:off x="3815547"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10800000">
            <a:off x="4238403" y="4185184"/>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981322152"/>
              </p:ext>
            </p:extLst>
          </p:nvPr>
        </p:nvGraphicFramePr>
        <p:xfrm>
          <a:off x="1133476" y="3525095"/>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773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7" name="TextBox 6"/>
          <p:cNvSpPr txBox="1"/>
          <p:nvPr/>
        </p:nvSpPr>
        <p:spPr>
          <a:xfrm>
            <a:off x="900953" y="1453796"/>
            <a:ext cx="3709147" cy="461665"/>
          </a:xfrm>
          <a:prstGeom prst="rect">
            <a:avLst/>
          </a:prstGeom>
          <a:noFill/>
        </p:spPr>
        <p:txBody>
          <a:bodyPr wrap="square" rtlCol="0">
            <a:spAutoFit/>
          </a:bodyPr>
          <a:lstStyle/>
          <a:p>
            <a:r>
              <a:rPr lang="en-US" sz="2400" dirty="0" smtClean="0">
                <a:solidFill>
                  <a:schemeClr val="tx1">
                    <a:lumMod val="75000"/>
                    <a:lumOff val="25000"/>
                  </a:schemeClr>
                </a:solidFill>
              </a:rPr>
              <a:t>O(n + n * K) Space</a:t>
            </a:r>
            <a:endParaRPr lang="en-US" sz="2400" dirty="0">
              <a:solidFill>
                <a:schemeClr val="tx1">
                  <a:lumMod val="75000"/>
                  <a:lumOff val="25000"/>
                </a:schemeClr>
              </a:solidFill>
            </a:endParaRPr>
          </a:p>
        </p:txBody>
      </p:sp>
      <p:sp>
        <p:nvSpPr>
          <p:cNvPr id="10" name="TextBox 9"/>
          <p:cNvSpPr txBox="1"/>
          <p:nvPr/>
        </p:nvSpPr>
        <p:spPr>
          <a:xfrm>
            <a:off x="900952" y="2034634"/>
            <a:ext cx="7614398" cy="830997"/>
          </a:xfrm>
          <a:prstGeom prst="rect">
            <a:avLst/>
          </a:prstGeom>
          <a:noFill/>
        </p:spPr>
        <p:txBody>
          <a:bodyPr wrap="square" rtlCol="0">
            <a:spAutoFit/>
          </a:bodyPr>
          <a:lstStyle/>
          <a:p>
            <a:r>
              <a:rPr lang="en-US" sz="2400" dirty="0" smtClean="0">
                <a:solidFill>
                  <a:schemeClr val="tx1">
                    <a:lumMod val="75000"/>
                    <a:lumOff val="25000"/>
                  </a:schemeClr>
                </a:solidFill>
              </a:rPr>
              <a:t>The space required includes the original array and the new (n * K) sized array.</a:t>
            </a:r>
            <a:endParaRPr lang="en-US" sz="2400" dirty="0">
              <a:solidFill>
                <a:schemeClr val="tx1">
                  <a:lumMod val="75000"/>
                  <a:lumOff val="25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227041551"/>
              </p:ext>
            </p:extLst>
          </p:nvPr>
        </p:nvGraphicFramePr>
        <p:xfrm>
          <a:off x="1574846" y="4652307"/>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89429175"/>
              </p:ext>
            </p:extLst>
          </p:nvPr>
        </p:nvGraphicFramePr>
        <p:xfrm>
          <a:off x="5038726" y="4650161"/>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15" name="Up Arrow 14"/>
          <p:cNvSpPr/>
          <p:nvPr/>
        </p:nvSpPr>
        <p:spPr>
          <a:xfrm rot="10800000">
            <a:off x="1645428"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0800000">
            <a:off x="2068284"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0800000">
            <a:off x="2510208"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0800000">
            <a:off x="2945943"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0800000">
            <a:off x="3348975"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10800000">
            <a:off x="3797589"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10800000">
            <a:off x="4252392"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10800000">
            <a:off x="4675248" y="4171737"/>
            <a:ext cx="321971" cy="37387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695199943"/>
              </p:ext>
            </p:extLst>
          </p:nvPr>
        </p:nvGraphicFramePr>
        <p:xfrm>
          <a:off x="1570321" y="3511648"/>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23" name="TextBox 22"/>
          <p:cNvSpPr txBox="1"/>
          <p:nvPr/>
        </p:nvSpPr>
        <p:spPr>
          <a:xfrm>
            <a:off x="628650" y="3564414"/>
            <a:ext cx="888427" cy="461665"/>
          </a:xfrm>
          <a:prstGeom prst="rect">
            <a:avLst/>
          </a:prstGeom>
          <a:noFill/>
        </p:spPr>
        <p:txBody>
          <a:bodyPr wrap="square" rtlCol="0">
            <a:spAutoFit/>
          </a:bodyPr>
          <a:lstStyle/>
          <a:p>
            <a:pPr algn="r"/>
            <a:r>
              <a:rPr lang="en-US" sz="2400" dirty="0" smtClean="0">
                <a:solidFill>
                  <a:schemeClr val="tx1">
                    <a:lumMod val="75000"/>
                    <a:lumOff val="25000"/>
                  </a:schemeClr>
                </a:solidFill>
              </a:rPr>
              <a:t>n</a:t>
            </a:r>
            <a:endParaRPr lang="en-US" sz="2400" dirty="0">
              <a:solidFill>
                <a:schemeClr val="tx1">
                  <a:lumMod val="75000"/>
                  <a:lumOff val="25000"/>
                </a:schemeClr>
              </a:solidFill>
            </a:endParaRPr>
          </a:p>
        </p:txBody>
      </p:sp>
      <p:sp>
        <p:nvSpPr>
          <p:cNvPr id="25" name="TextBox 24"/>
          <p:cNvSpPr txBox="1"/>
          <p:nvPr/>
        </p:nvSpPr>
        <p:spPr>
          <a:xfrm>
            <a:off x="628650" y="4745417"/>
            <a:ext cx="888427" cy="461665"/>
          </a:xfrm>
          <a:prstGeom prst="rect">
            <a:avLst/>
          </a:prstGeom>
          <a:noFill/>
        </p:spPr>
        <p:txBody>
          <a:bodyPr wrap="square" rtlCol="0">
            <a:spAutoFit/>
          </a:bodyPr>
          <a:lstStyle/>
          <a:p>
            <a:pPr algn="r"/>
            <a:r>
              <a:rPr lang="en-US" sz="2400" dirty="0" smtClean="0">
                <a:solidFill>
                  <a:schemeClr val="tx1">
                    <a:lumMod val="75000"/>
                    <a:lumOff val="25000"/>
                  </a:schemeClr>
                </a:solidFill>
              </a:rPr>
              <a:t>n * K</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69529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par>
                          <p:cTn id="45" fill="hold">
                            <p:stCondLst>
                              <p:cond delay="30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p:bldP spid="2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7" name="TextBox 6"/>
          <p:cNvSpPr txBox="1"/>
          <p:nvPr/>
        </p:nvSpPr>
        <p:spPr>
          <a:xfrm>
            <a:off x="900953" y="1453796"/>
            <a:ext cx="3709147" cy="461665"/>
          </a:xfrm>
          <a:prstGeom prst="rect">
            <a:avLst/>
          </a:prstGeom>
          <a:noFill/>
        </p:spPr>
        <p:txBody>
          <a:bodyPr wrap="square" rtlCol="0">
            <a:spAutoFit/>
          </a:bodyPr>
          <a:lstStyle/>
          <a:p>
            <a:r>
              <a:rPr lang="en-US" sz="2400" dirty="0" smtClean="0">
                <a:solidFill>
                  <a:schemeClr val="tx1">
                    <a:lumMod val="75000"/>
                    <a:lumOff val="25000"/>
                  </a:schemeClr>
                </a:solidFill>
              </a:rPr>
              <a:t>Growth can fail</a:t>
            </a:r>
            <a:endParaRPr lang="en-US" sz="2400" dirty="0">
              <a:solidFill>
                <a:schemeClr val="tx1">
                  <a:lumMod val="75000"/>
                  <a:lumOff val="25000"/>
                </a:schemeClr>
              </a:solidFill>
            </a:endParaRPr>
          </a:p>
        </p:txBody>
      </p:sp>
      <p:sp>
        <p:nvSpPr>
          <p:cNvPr id="27" name="Cloud 26"/>
          <p:cNvSpPr/>
          <p:nvPr/>
        </p:nvSpPr>
        <p:spPr>
          <a:xfrm>
            <a:off x="4290590" y="1915461"/>
            <a:ext cx="4108361" cy="3309871"/>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005367" y="3385730"/>
            <a:ext cx="2678805" cy="369332"/>
          </a:xfrm>
          <a:prstGeom prst="rect">
            <a:avLst/>
          </a:prstGeom>
          <a:noFill/>
        </p:spPr>
        <p:txBody>
          <a:bodyPr wrap="square" rtlCol="0">
            <a:spAutoFit/>
          </a:bodyPr>
          <a:lstStyle/>
          <a:p>
            <a:pPr algn="ctr"/>
            <a:r>
              <a:rPr lang="en-US" b="1" dirty="0" smtClean="0"/>
              <a:t>Heap Full!</a:t>
            </a:r>
            <a:endParaRPr lang="en-US" b="1" dirty="0"/>
          </a:p>
        </p:txBody>
      </p:sp>
      <p:sp>
        <p:nvSpPr>
          <p:cNvPr id="29" name="TextBox 28"/>
          <p:cNvSpPr txBox="1"/>
          <p:nvPr/>
        </p:nvSpPr>
        <p:spPr>
          <a:xfrm>
            <a:off x="900953" y="2785566"/>
            <a:ext cx="3052482" cy="1569660"/>
          </a:xfrm>
          <a:prstGeom prst="rect">
            <a:avLst/>
          </a:prstGeom>
          <a:noFill/>
        </p:spPr>
        <p:txBody>
          <a:bodyPr wrap="square" rtlCol="0">
            <a:spAutoFit/>
          </a:bodyPr>
          <a:lstStyle/>
          <a:p>
            <a:pPr>
              <a:spcAft>
                <a:spcPts val="1200"/>
              </a:spcAft>
            </a:pPr>
            <a:r>
              <a:rPr lang="en-US" sz="2400" dirty="0" smtClean="0">
                <a:solidFill>
                  <a:schemeClr val="tx1">
                    <a:lumMod val="75000"/>
                    <a:lumOff val="25000"/>
                  </a:schemeClr>
                </a:solidFill>
              </a:rPr>
              <a:t>Your application needs to expect failure and be prepared to respond appropriately.</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6078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31389733"/>
              </p:ext>
            </p:extLst>
          </p:nvPr>
        </p:nvGraphicFramePr>
        <p:xfrm>
          <a:off x="5914872" y="4434350"/>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5122119"/>
              </p:ext>
            </p:extLst>
          </p:nvPr>
        </p:nvGraphicFramePr>
        <p:xfrm>
          <a:off x="2871788" y="4434350"/>
          <a:ext cx="3042046"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r>
                        <a:rPr lang="en-US" sz="3200" dirty="0" smtClean="0"/>
                        <a:t>6</a:t>
                      </a:r>
                      <a:endParaRPr lang="en-US" sz="3200" dirty="0"/>
                    </a:p>
                  </a:txBody>
                  <a:tcPr/>
                </a:tc>
                <a:tc>
                  <a:txBody>
                    <a:bodyPr/>
                    <a:lstStyle/>
                    <a:p>
                      <a:r>
                        <a:rPr lang="en-US" sz="3200" dirty="0" smtClean="0"/>
                        <a:t>7</a:t>
                      </a:r>
                      <a:endParaRPr lang="en-US" sz="3200" dirty="0"/>
                    </a:p>
                  </a:txBody>
                  <a:tcPr/>
                </a:tc>
                <a:extLst>
                  <a:ext uri="{0D108BD9-81ED-4DB2-BD59-A6C34878D82A}">
                    <a16:rowId xmlns:a16="http://schemas.microsoft.com/office/drawing/2014/main" xmlns="" val="10000"/>
                  </a:ext>
                </a:extLst>
              </a:tr>
            </a:tbl>
          </a:graphicData>
        </a:graphic>
      </p:graphicFrame>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pop_back</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5078084"/>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and destroys the</a:t>
                      </a:r>
                      <a:r>
                        <a:rPr lang="en-US" sz="1600" baseline="0" dirty="0" smtClean="0">
                          <a:solidFill>
                            <a:schemeClr val="tx1">
                              <a:lumMod val="75000"/>
                              <a:lumOff val="25000"/>
                            </a:schemeClr>
                          </a:solidFill>
                        </a:rPr>
                        <a:t> last item from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2890902"/>
              </p:ext>
            </p:extLst>
          </p:nvPr>
        </p:nvGraphicFramePr>
        <p:xfrm>
          <a:off x="5909956" y="4434350"/>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r>
                        <a:rPr lang="en-US" sz="3200" dirty="0" smtClean="0"/>
                        <a:t>8</a:t>
                      </a:r>
                      <a:endParaRPr lang="en-US" sz="3200" dirty="0"/>
                    </a:p>
                  </a:txBody>
                  <a:tcPr/>
                </a:tc>
                <a:extLst>
                  <a:ext uri="{0D108BD9-81ED-4DB2-BD59-A6C34878D82A}">
                    <a16:rowId xmlns:a16="http://schemas.microsoft.com/office/drawing/2014/main" xmlns="" val="10000"/>
                  </a:ext>
                </a:extLst>
              </a:tr>
            </a:tbl>
          </a:graphicData>
        </a:graphic>
      </p:graphicFrame>
      <p:sp>
        <p:nvSpPr>
          <p:cNvPr id="2" name="Rectangle 1"/>
          <p:cNvSpPr>
            <a:spLocks noChangeArrowheads="1"/>
          </p:cNvSpPr>
          <p:nvPr/>
        </p:nvSpPr>
        <p:spPr bwMode="auto">
          <a:xfrm>
            <a:off x="1347027" y="2891135"/>
            <a:ext cx="65261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 = { 1, 2, 3, 4, 5, 6, 7, 8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data.pop_back</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4680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pop_back</a:t>
            </a:r>
            <a:r>
              <a:rPr lang="en-US" dirty="0" smtClean="0"/>
              <a:t>()</a:t>
            </a:r>
            <a:endParaRPr lang="en-US" dirty="0"/>
          </a:p>
        </p:txBody>
      </p:sp>
      <p:sp>
        <p:nvSpPr>
          <p:cNvPr id="2" name="Rectangle 1"/>
          <p:cNvSpPr/>
          <p:nvPr/>
        </p:nvSpPr>
        <p:spPr>
          <a:xfrm>
            <a:off x="1335740" y="1774598"/>
            <a:ext cx="6548719" cy="4237827"/>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lifetime</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400" dirty="0">
                <a:latin typeface="Courier New" panose="02070309020205020404" pitchFamily="49" charset="0"/>
                <a:ea typeface="Times New Roman" panose="02020603050405020304" pitchFamily="18" charset="0"/>
                <a:cs typeface="Times New Roman" panose="02020603050405020304" pitchFamily="18" charset="0"/>
              </a:rPr>
              <a:t> _name;</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lifetime(</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_name =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_name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lifetime(</a:t>
            </a:r>
            <a:r>
              <a:rPr lang="en-US"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lifetime</a:t>
            </a:r>
            <a:r>
              <a:rPr lang="en-US" sz="1400" dirty="0">
                <a:latin typeface="Courier New" panose="02070309020205020404" pitchFamily="49" charset="0"/>
                <a:ea typeface="Times New Roman" panose="02020603050405020304" pitchFamily="18" charset="0"/>
                <a:cs typeface="Times New Roman" panose="02020603050405020304" pitchFamily="18" charset="0"/>
              </a:rPr>
              <a:t>&amp;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copy</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_name = </a:t>
            </a:r>
            <a:r>
              <a:rPr lang="en-US" sz="14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copy</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._name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(copy)"</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"copy </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_name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~lifetime</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dtor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_name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Up Arrow 5"/>
          <p:cNvSpPr/>
          <p:nvPr/>
        </p:nvSpPr>
        <p:spPr>
          <a:xfrm rot="5400000">
            <a:off x="1401519" y="312603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p Arrow 6"/>
          <p:cNvSpPr/>
          <p:nvPr/>
        </p:nvSpPr>
        <p:spPr>
          <a:xfrm rot="5400000">
            <a:off x="1401518" y="420820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401518" y="512939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89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pop_back</a:t>
            </a:r>
            <a:r>
              <a:rPr lang="en-US" dirty="0" smtClean="0"/>
              <a: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80636023"/>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and destroys the</a:t>
                      </a:r>
                      <a:r>
                        <a:rPr lang="en-US" sz="1600" baseline="0" dirty="0" smtClean="0">
                          <a:solidFill>
                            <a:schemeClr val="tx1">
                              <a:lumMod val="75000"/>
                              <a:lumOff val="25000"/>
                            </a:schemeClr>
                          </a:solidFill>
                        </a:rPr>
                        <a:t> last item from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2749013" y="2953490"/>
            <a:ext cx="3308598"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lifetime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ctor</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li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lifetime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li(</a:t>
            </a:r>
            <a:r>
              <a:rPr kumimoji="0" lang="en-US" b="0" i="0" u="none" strike="noStrike" cap="none" normalizeH="0" baseline="0" dirty="0"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"li"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copy </a:t>
            </a:r>
            <a:r>
              <a:rPr kumimoji="0" lang="en-US" b="0" i="0" u="none" strike="noStrike" cap="none" normalizeH="0" baseline="0" dirty="0" err="1"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ctor</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 li (copy)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data.push_back</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(li);</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dtor</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 li (copy)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data.pop_back</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0" name="Up Arrow 9"/>
          <p:cNvSpPr/>
          <p:nvPr/>
        </p:nvSpPr>
        <p:spPr>
          <a:xfrm rot="5400000">
            <a:off x="2247095" y="288771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 Arrow 10"/>
          <p:cNvSpPr/>
          <p:nvPr/>
        </p:nvSpPr>
        <p:spPr>
          <a:xfrm rot="5400000">
            <a:off x="2247095" y="369630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Up Arrow 11"/>
          <p:cNvSpPr/>
          <p:nvPr/>
        </p:nvSpPr>
        <p:spPr>
          <a:xfrm rot="5400000">
            <a:off x="2247095" y="455171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5400000">
            <a:off x="2247094" y="535539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033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43104496"/>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Inserts</a:t>
                      </a:r>
                      <a:r>
                        <a:rPr lang="en-US" sz="1600" baseline="0" dirty="0" smtClean="0">
                          <a:solidFill>
                            <a:schemeClr val="tx1">
                              <a:lumMod val="75000"/>
                              <a:lumOff val="25000"/>
                            </a:schemeClr>
                          </a:solidFill>
                        </a:rPr>
                        <a:t> one or more elements at the specified position.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6" name="TextBox 5"/>
          <p:cNvSpPr txBox="1"/>
          <p:nvPr/>
        </p:nvSpPr>
        <p:spPr>
          <a:xfrm>
            <a:off x="1144229" y="2848635"/>
            <a:ext cx="6931742" cy="3385542"/>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smtClean="0">
                <a:solidFill>
                  <a:schemeClr val="tx1">
                    <a:lumMod val="75000"/>
                    <a:lumOff val="25000"/>
                  </a:schemeClr>
                </a:solidFill>
              </a:rPr>
              <a:t>Single</a:t>
            </a:r>
          </a:p>
          <a:p>
            <a:pPr lvl="1">
              <a:spcAft>
                <a:spcPts val="1200"/>
              </a:spcAft>
            </a:pPr>
            <a:r>
              <a:rPr lang="en-US" sz="1600" dirty="0" smtClean="0">
                <a:solidFill>
                  <a:schemeClr val="tx1">
                    <a:lumMod val="75000"/>
                    <a:lumOff val="25000"/>
                  </a:schemeClr>
                </a:solidFill>
              </a:rPr>
              <a:t>Inserts a single element to the vector</a:t>
            </a:r>
          </a:p>
          <a:p>
            <a:pPr marL="342900" indent="-342900">
              <a:spcAft>
                <a:spcPts val="1200"/>
              </a:spcAft>
              <a:buFont typeface="Arial" panose="020B0604020202020204" pitchFamily="34" charset="0"/>
              <a:buChar char="•"/>
            </a:pPr>
            <a:r>
              <a:rPr lang="en-US" sz="2000" dirty="0" smtClean="0">
                <a:solidFill>
                  <a:schemeClr val="tx1">
                    <a:lumMod val="75000"/>
                    <a:lumOff val="25000"/>
                  </a:schemeClr>
                </a:solidFill>
              </a:rPr>
              <a:t>Fill</a:t>
            </a:r>
          </a:p>
          <a:p>
            <a:pPr lvl="1">
              <a:spcAft>
                <a:spcPts val="1200"/>
              </a:spcAft>
            </a:pPr>
            <a:r>
              <a:rPr lang="en-US" sz="1600" dirty="0" smtClean="0">
                <a:solidFill>
                  <a:schemeClr val="tx1">
                    <a:lumMod val="75000"/>
                    <a:lumOff val="25000"/>
                  </a:schemeClr>
                </a:solidFill>
              </a:rPr>
              <a:t>Inserts the specified number of elements with the specified value</a:t>
            </a:r>
          </a:p>
          <a:p>
            <a:pPr marL="342900" indent="-342900">
              <a:spcAft>
                <a:spcPts val="1200"/>
              </a:spcAft>
              <a:buFont typeface="Arial" panose="020B0604020202020204" pitchFamily="34" charset="0"/>
              <a:buChar char="•"/>
            </a:pPr>
            <a:r>
              <a:rPr lang="en-US" sz="2000" dirty="0" smtClean="0">
                <a:solidFill>
                  <a:schemeClr val="tx1">
                    <a:lumMod val="75000"/>
                    <a:lumOff val="25000"/>
                  </a:schemeClr>
                </a:solidFill>
              </a:rPr>
              <a:t>Range</a:t>
            </a:r>
          </a:p>
          <a:p>
            <a:pPr lvl="1">
              <a:spcAft>
                <a:spcPts val="1200"/>
              </a:spcAft>
            </a:pPr>
            <a:r>
              <a:rPr lang="en-US" sz="1600" dirty="0" smtClean="0">
                <a:solidFill>
                  <a:schemeClr val="tx1">
                    <a:lumMod val="75000"/>
                    <a:lumOff val="25000"/>
                  </a:schemeClr>
                </a:solidFill>
              </a:rPr>
              <a:t>Inserts a range using iterators</a:t>
            </a:r>
            <a:endParaRPr lang="en-US" sz="2000" dirty="0" smtClean="0">
              <a:solidFill>
                <a:schemeClr val="tx1">
                  <a:lumMod val="75000"/>
                  <a:lumOff val="25000"/>
                </a:schemeClr>
              </a:solidFill>
            </a:endParaRPr>
          </a:p>
          <a:p>
            <a:pPr marL="342900" indent="-342900">
              <a:spcAft>
                <a:spcPts val="1200"/>
              </a:spcAft>
              <a:buFont typeface="Arial" panose="020B0604020202020204" pitchFamily="34" charset="0"/>
              <a:buChar char="•"/>
            </a:pPr>
            <a:r>
              <a:rPr lang="en-US" sz="2000" dirty="0" smtClean="0">
                <a:solidFill>
                  <a:schemeClr val="tx1">
                    <a:lumMod val="75000"/>
                    <a:lumOff val="25000"/>
                  </a:schemeClr>
                </a:solidFill>
              </a:rPr>
              <a:t>Initializer List</a:t>
            </a:r>
            <a:endParaRPr lang="en-US" sz="2000" dirty="0">
              <a:solidFill>
                <a:schemeClr val="tx1">
                  <a:lumMod val="75000"/>
                  <a:lumOff val="25000"/>
                </a:schemeClr>
              </a:solidFill>
            </a:endParaRPr>
          </a:p>
          <a:p>
            <a:pPr lvl="1">
              <a:spcAft>
                <a:spcPts val="1200"/>
              </a:spcAft>
            </a:pPr>
            <a:r>
              <a:rPr lang="en-US" sz="1600" dirty="0" smtClean="0">
                <a:solidFill>
                  <a:schemeClr val="tx1">
                    <a:lumMod val="75000"/>
                    <a:lumOff val="25000"/>
                  </a:schemeClr>
                </a:solidFill>
              </a:rPr>
              <a:t>Inserts values from an initializer list</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65745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sp>
        <p:nvSpPr>
          <p:cNvPr id="2" name="Rectangle 1"/>
          <p:cNvSpPr>
            <a:spLocks noChangeArrowheads="1"/>
          </p:cNvSpPr>
          <p:nvPr/>
        </p:nvSpPr>
        <p:spPr bwMode="auto">
          <a:xfrm>
            <a:off x="2335439" y="1777935"/>
            <a:ext cx="454932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empty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data.insert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3</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data.insert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3);</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data.insert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+ 1, 2);</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sz="4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43482710"/>
              </p:ext>
            </p:extLst>
          </p:nvPr>
        </p:nvGraphicFramePr>
        <p:xfrm>
          <a:off x="3961786" y="5230045"/>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61197">
                <a:tc>
                  <a:txBody>
                    <a:bodyPr/>
                    <a:lstStyle/>
                    <a:p>
                      <a:pPr algn="ctr"/>
                      <a:r>
                        <a:rPr lang="en-US" sz="3200" dirty="0" smtClean="0"/>
                        <a:t>1</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06116014"/>
              </p:ext>
            </p:extLst>
          </p:nvPr>
        </p:nvGraphicFramePr>
        <p:xfrm>
          <a:off x="4392811" y="5230045"/>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2</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45079792"/>
              </p:ext>
            </p:extLst>
          </p:nvPr>
        </p:nvGraphicFramePr>
        <p:xfrm>
          <a:off x="4392811" y="5230045"/>
          <a:ext cx="43457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tblGrid>
              <a:tr h="576330">
                <a:tc>
                  <a:txBody>
                    <a:bodyPr/>
                    <a:lstStyle/>
                    <a:p>
                      <a:pPr algn="ctr"/>
                      <a:r>
                        <a:rPr lang="en-US" sz="3200" dirty="0" smtClean="0"/>
                        <a:t>3</a:t>
                      </a:r>
                      <a:endParaRPr lang="en-US" sz="3200" dirty="0"/>
                    </a:p>
                  </a:txBody>
                  <a:tcPr/>
                </a:tc>
                <a:extLst>
                  <a:ext uri="{0D108BD9-81ED-4DB2-BD59-A6C34878D82A}">
                    <a16:rowId xmlns:a16="http://schemas.microsoft.com/office/drawing/2014/main" xmlns="" val="10000"/>
                  </a:ext>
                </a:extLst>
              </a:tr>
            </a:tbl>
          </a:graphicData>
        </a:graphic>
      </p:graphicFrame>
      <p:sp>
        <p:nvSpPr>
          <p:cNvPr id="11" name="Up Arrow 10"/>
          <p:cNvSpPr/>
          <p:nvPr/>
        </p:nvSpPr>
        <p:spPr>
          <a:xfrm rot="5400000">
            <a:off x="1809213" y="281043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Up Arrow 11"/>
          <p:cNvSpPr/>
          <p:nvPr/>
        </p:nvSpPr>
        <p:spPr>
          <a:xfrm rot="5400000">
            <a:off x="1809213" y="363468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rot="5400000">
            <a:off x="1809213" y="44631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a:off x="4246572" y="5878430"/>
            <a:ext cx="255090" cy="437964"/>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651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xit" presetSubtype="0" fill="hold" grpId="1" nodeType="withEffect">
                                  <p:stCondLst>
                                    <p:cond delay="0"/>
                                  </p:stCondLst>
                                  <p:childTnLst>
                                    <p:animEffect transition="out" filter="fade">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xit" presetSubtype="0" fill="hold" grpId="1"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3.33333E-6 -1.11111E-6 L 0.04843 -1.11111E-6 " pathEditMode="relative" rAng="0" ptsTypes="AA">
                                      <p:cBhvr>
                                        <p:cTn id="36" dur="1000" fill="hold"/>
                                        <p:tgtEl>
                                          <p:spTgt spid="10"/>
                                        </p:tgtEl>
                                        <p:attrNameLst>
                                          <p:attrName>ppt_x</p:attrName>
                                          <p:attrName>ppt_y</p:attrName>
                                        </p:attrNameLst>
                                      </p:cBhvr>
                                      <p:rCtr x="2413" y="0"/>
                                    </p:animMotion>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Gauge History?</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405272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12182064"/>
              </p:ext>
            </p:extLst>
          </p:nvPr>
        </p:nvGraphicFramePr>
        <p:xfrm>
          <a:off x="3129566" y="1983536"/>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1</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14543817"/>
              </p:ext>
            </p:extLst>
          </p:nvPr>
        </p:nvGraphicFramePr>
        <p:xfrm>
          <a:off x="4120971" y="1983536"/>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2</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74484029"/>
              </p:ext>
            </p:extLst>
          </p:nvPr>
        </p:nvGraphicFramePr>
        <p:xfrm>
          <a:off x="4120971" y="1983536"/>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3</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sp>
        <p:nvSpPr>
          <p:cNvPr id="13" name="TextBox 12"/>
          <p:cNvSpPr txBox="1"/>
          <p:nvPr/>
        </p:nvSpPr>
        <p:spPr>
          <a:xfrm>
            <a:off x="1119640" y="3549188"/>
            <a:ext cx="6980919" cy="830997"/>
          </a:xfrm>
          <a:prstGeom prst="rect">
            <a:avLst/>
          </a:prstGeom>
          <a:noFill/>
        </p:spPr>
        <p:txBody>
          <a:bodyPr wrap="square" rtlCol="0">
            <a:spAutoFit/>
          </a:bodyPr>
          <a:lstStyle/>
          <a:p>
            <a:pPr>
              <a:spcAft>
                <a:spcPts val="1200"/>
              </a:spcAft>
            </a:pPr>
            <a:r>
              <a:rPr lang="en-US" sz="2400" dirty="0" smtClean="0">
                <a:solidFill>
                  <a:schemeClr val="tx1">
                    <a:lumMod val="75000"/>
                    <a:lumOff val="25000"/>
                  </a:schemeClr>
                </a:solidFill>
              </a:rPr>
              <a:t>Sliding the contents of the array is an O(n) operation in the worst case (e.g., sliding the entire array).</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50911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7.40741E-7 L 0.1085 7.40741E-7 " pathEditMode="relative" rAng="0" ptsTypes="AA">
                                      <p:cBhvr>
                                        <p:cTn id="6" dur="1000" fill="hold"/>
                                        <p:tgtEl>
                                          <p:spTgt spid="12"/>
                                        </p:tgtEl>
                                        <p:attrNameLst>
                                          <p:attrName>ppt_x</p:attrName>
                                          <p:attrName>ppt_y</p:attrName>
                                        </p:attrNameLst>
                                      </p:cBhvr>
                                      <p:rCtr x="5417"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sp>
        <p:nvSpPr>
          <p:cNvPr id="3" name="Rectangle 2"/>
          <p:cNvSpPr/>
          <p:nvPr/>
        </p:nvSpPr>
        <p:spPr>
          <a:xfrm>
            <a:off x="1197198" y="1890546"/>
            <a:ext cx="6825804" cy="646331"/>
          </a:xfrm>
          <a:prstGeom prst="rect">
            <a:avLst/>
          </a:prstGeom>
        </p:spPr>
        <p:txBody>
          <a:bodyPr wrap="square">
            <a:spAutoFit/>
          </a:bodyPr>
          <a:lstStyle/>
          <a:p>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 1, 2, 3, 7, 8, 9</a:t>
            </a:r>
            <a:r>
              <a:rPr lang="en-US" dirty="0">
                <a:latin typeface="Courier New" panose="02070309020205020404" pitchFamily="49" charset="0"/>
                <a:ea typeface="Calibri" panose="020F0502020204030204" pitchFamily="34" charset="0"/>
                <a:cs typeface="Courier New" panose="02070309020205020404" pitchFamily="49" charset="0"/>
              </a:rPr>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latin typeface="Courier New" panose="02070309020205020404" pitchFamily="49" charset="0"/>
                <a:ea typeface="Calibri" panose="020F0502020204030204" pitchFamily="34" charset="0"/>
                <a:cs typeface="Courier New" panose="02070309020205020404" pitchFamily="49" charset="0"/>
              </a:rPr>
              <a:t>data.insert</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data.end</a:t>
            </a:r>
            <a:r>
              <a:rPr lang="en-US" dirty="0">
                <a:latin typeface="Courier New" panose="02070309020205020404" pitchFamily="49" charset="0"/>
                <a:ea typeface="Calibri" panose="020F0502020204030204" pitchFamily="34" charset="0"/>
                <a:cs typeface="Courier New" panose="02070309020205020404" pitchFamily="49" charset="0"/>
              </a:rPr>
              <a:t>(), { 7, 8, 9 </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58883279"/>
              </p:ext>
            </p:extLst>
          </p:nvPr>
        </p:nvGraphicFramePr>
        <p:xfrm>
          <a:off x="4610100" y="3528551"/>
          <a:ext cx="1297998" cy="579120"/>
        </p:xfrm>
        <a:graphic>
          <a:graphicData uri="http://schemas.openxmlformats.org/drawingml/2006/table">
            <a:tbl>
              <a:tblPr firstRow="1" bandRow="1">
                <a:tableStyleId>{5C22544A-7EE6-4342-B048-85BDC9FD1C3A}</a:tableStyleId>
              </a:tblPr>
              <a:tblGrid>
                <a:gridCol w="432666">
                  <a:extLst>
                    <a:ext uri="{9D8B030D-6E8A-4147-A177-3AD203B41FA5}">
                      <a16:colId xmlns:a16="http://schemas.microsoft.com/office/drawing/2014/main" xmlns="" val="20000"/>
                    </a:ext>
                  </a:extLst>
                </a:gridCol>
                <a:gridCol w="432666">
                  <a:extLst>
                    <a:ext uri="{9D8B030D-6E8A-4147-A177-3AD203B41FA5}">
                      <a16:colId xmlns:a16="http://schemas.microsoft.com/office/drawing/2014/main" xmlns="" val="20001"/>
                    </a:ext>
                  </a:extLst>
                </a:gridCol>
                <a:gridCol w="432666">
                  <a:extLst>
                    <a:ext uri="{9D8B030D-6E8A-4147-A177-3AD203B41FA5}">
                      <a16:colId xmlns:a16="http://schemas.microsoft.com/office/drawing/2014/main" xmlns="" val="20002"/>
                    </a:ext>
                  </a:extLst>
                </a:gridCol>
              </a:tblGrid>
              <a:tr h="576330">
                <a:tc>
                  <a:txBody>
                    <a:bodyPr/>
                    <a:lstStyle/>
                    <a:p>
                      <a:pPr algn="ctr"/>
                      <a:r>
                        <a:rPr lang="en-US" sz="3200" dirty="0" smtClean="0"/>
                        <a:t>7</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6301328"/>
              </p:ext>
            </p:extLst>
          </p:nvPr>
        </p:nvGraphicFramePr>
        <p:xfrm>
          <a:off x="3312102" y="3528551"/>
          <a:ext cx="1297998" cy="579120"/>
        </p:xfrm>
        <a:graphic>
          <a:graphicData uri="http://schemas.openxmlformats.org/drawingml/2006/table">
            <a:tbl>
              <a:tblPr firstRow="1" bandRow="1">
                <a:tableStyleId>{5C22544A-7EE6-4342-B048-85BDC9FD1C3A}</a:tableStyleId>
              </a:tblPr>
              <a:tblGrid>
                <a:gridCol w="432666">
                  <a:extLst>
                    <a:ext uri="{9D8B030D-6E8A-4147-A177-3AD203B41FA5}">
                      <a16:colId xmlns:a16="http://schemas.microsoft.com/office/drawing/2014/main" xmlns="" val="20000"/>
                    </a:ext>
                  </a:extLst>
                </a:gridCol>
                <a:gridCol w="432666">
                  <a:extLst>
                    <a:ext uri="{9D8B030D-6E8A-4147-A177-3AD203B41FA5}">
                      <a16:colId xmlns:a16="http://schemas.microsoft.com/office/drawing/2014/main" xmlns="" val="20001"/>
                    </a:ext>
                  </a:extLst>
                </a:gridCol>
                <a:gridCol w="432666">
                  <a:extLst>
                    <a:ext uri="{9D8B030D-6E8A-4147-A177-3AD203B41FA5}">
                      <a16:colId xmlns:a16="http://schemas.microsoft.com/office/drawing/2014/main" xmlns="" val="20002"/>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62530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35230052"/>
              </p:ext>
            </p:extLst>
          </p:nvPr>
        </p:nvGraphicFramePr>
        <p:xfrm>
          <a:off x="3962983" y="4020910"/>
          <a:ext cx="1297998" cy="579120"/>
        </p:xfrm>
        <a:graphic>
          <a:graphicData uri="http://schemas.openxmlformats.org/drawingml/2006/table">
            <a:tbl>
              <a:tblPr firstRow="1" bandRow="1">
                <a:tableStyleId>{5C22544A-7EE6-4342-B048-85BDC9FD1C3A}</a:tableStyleId>
              </a:tblPr>
              <a:tblGrid>
                <a:gridCol w="432666">
                  <a:extLst>
                    <a:ext uri="{9D8B030D-6E8A-4147-A177-3AD203B41FA5}">
                      <a16:colId xmlns:a16="http://schemas.microsoft.com/office/drawing/2014/main" xmlns="" val="20000"/>
                    </a:ext>
                  </a:extLst>
                </a:gridCol>
                <a:gridCol w="432666">
                  <a:extLst>
                    <a:ext uri="{9D8B030D-6E8A-4147-A177-3AD203B41FA5}">
                      <a16:colId xmlns:a16="http://schemas.microsoft.com/office/drawing/2014/main" xmlns="" val="20001"/>
                    </a:ext>
                  </a:extLst>
                </a:gridCol>
                <a:gridCol w="432666">
                  <a:extLst>
                    <a:ext uri="{9D8B030D-6E8A-4147-A177-3AD203B41FA5}">
                      <a16:colId xmlns:a16="http://schemas.microsoft.com/office/drawing/2014/main" xmlns="" val="20002"/>
                    </a:ext>
                  </a:extLst>
                </a:gridCol>
              </a:tblGrid>
              <a:tr h="576330">
                <a:tc>
                  <a:txBody>
                    <a:bodyPr/>
                    <a:lstStyle/>
                    <a:p>
                      <a:pPr algn="ctr"/>
                      <a:r>
                        <a:rPr lang="en-US" sz="3200" dirty="0" smtClean="0"/>
                        <a:t>7</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43433072"/>
              </p:ext>
            </p:extLst>
          </p:nvPr>
        </p:nvGraphicFramePr>
        <p:xfrm>
          <a:off x="2664985" y="4020910"/>
          <a:ext cx="1297998" cy="579120"/>
        </p:xfrm>
        <a:graphic>
          <a:graphicData uri="http://schemas.openxmlformats.org/drawingml/2006/table">
            <a:tbl>
              <a:tblPr firstRow="1" bandRow="1">
                <a:tableStyleId>{5C22544A-7EE6-4342-B048-85BDC9FD1C3A}</a:tableStyleId>
              </a:tblPr>
              <a:tblGrid>
                <a:gridCol w="432666">
                  <a:extLst>
                    <a:ext uri="{9D8B030D-6E8A-4147-A177-3AD203B41FA5}">
                      <a16:colId xmlns:a16="http://schemas.microsoft.com/office/drawing/2014/main" xmlns="" val="20000"/>
                    </a:ext>
                  </a:extLst>
                </a:gridCol>
                <a:gridCol w="432666">
                  <a:extLst>
                    <a:ext uri="{9D8B030D-6E8A-4147-A177-3AD203B41FA5}">
                      <a16:colId xmlns:a16="http://schemas.microsoft.com/office/drawing/2014/main" xmlns="" val="20001"/>
                    </a:ext>
                  </a:extLst>
                </a:gridCol>
                <a:gridCol w="432666">
                  <a:extLst>
                    <a:ext uri="{9D8B030D-6E8A-4147-A177-3AD203B41FA5}">
                      <a16:colId xmlns:a16="http://schemas.microsoft.com/office/drawing/2014/main" xmlns="" val="20002"/>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extLst>
                  <a:ext uri="{0D108BD9-81ED-4DB2-BD59-A6C34878D82A}">
                    <a16:rowId xmlns:a16="http://schemas.microsoft.com/office/drawing/2014/main" xmlns="" val="10000"/>
                  </a:ext>
                </a:extLst>
              </a:tr>
            </a:tbl>
          </a:graphicData>
        </a:graphic>
      </p:graphicFrame>
      <p:sp>
        <p:nvSpPr>
          <p:cNvPr id="2" name="Rectangle 1"/>
          <p:cNvSpPr/>
          <p:nvPr/>
        </p:nvSpPr>
        <p:spPr>
          <a:xfrm>
            <a:off x="1306669" y="1668488"/>
            <a:ext cx="6606861" cy="1754326"/>
          </a:xfrm>
          <a:prstGeom prst="rect">
            <a:avLst/>
          </a:prstGeom>
        </p:spPr>
        <p:txBody>
          <a:bodyPr wrap="square">
            <a:spAutoFit/>
          </a:bodyPr>
          <a:lstStyle/>
          <a:p>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 4, 5, 6</a:t>
            </a:r>
            <a:r>
              <a:rPr lang="en-US" dirty="0">
                <a:latin typeface="Courier New" panose="02070309020205020404" pitchFamily="49" charset="0"/>
                <a:ea typeface="Calibri" panose="020F0502020204030204" pitchFamily="34" charset="0"/>
                <a:cs typeface="Courier New" panose="02070309020205020404" pitchFamily="49" charset="0"/>
              </a:rPr>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vector</a:t>
            </a:r>
            <a:r>
              <a:rPr lang="en-US" dirty="0" smtClean="0">
                <a:latin typeface="Courier New" panose="02070309020205020404" pitchFamily="49" charset="0"/>
                <a:ea typeface="Calibri" panose="020F0502020204030204" pitchFamily="34" charset="0"/>
                <a:cs typeface="Courier New" panose="02070309020205020404" pitchFamily="49" charset="0"/>
              </a:rPr>
              <a:t>&lt;</a:t>
            </a:r>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&gt; </a:t>
            </a:r>
            <a:r>
              <a:rPr lang="en-US" dirty="0" err="1">
                <a:latin typeface="Courier New" panose="02070309020205020404" pitchFamily="49" charset="0"/>
                <a:ea typeface="Calibri" panose="020F0502020204030204" pitchFamily="34" charset="0"/>
                <a:cs typeface="Courier New" panose="02070309020205020404" pitchFamily="49" charset="0"/>
              </a:rPr>
              <a:t>four_five_six</a:t>
            </a:r>
            <a:r>
              <a:rPr lang="en-US" dirty="0">
                <a:latin typeface="Courier New" panose="02070309020205020404" pitchFamily="49" charset="0"/>
                <a:ea typeface="Calibri" panose="020F0502020204030204" pitchFamily="34" charset="0"/>
                <a:cs typeface="Courier New" panose="02070309020205020404" pitchFamily="49" charset="0"/>
              </a:rPr>
              <a:t> = { 4, 5, 6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 1, 2, 3, 4, 5, 6, 7, 8, 9</a:t>
            </a:r>
            <a:r>
              <a:rPr lang="en-US" dirty="0">
                <a:latin typeface="Courier New" panose="02070309020205020404" pitchFamily="49" charset="0"/>
                <a:ea typeface="Calibri" panose="020F0502020204030204" pitchFamily="34" charset="0"/>
                <a:cs typeface="Courier New" panose="02070309020205020404" pitchFamily="49" charset="0"/>
              </a:rPr>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latin typeface="Courier New" panose="02070309020205020404" pitchFamily="49" charset="0"/>
                <a:ea typeface="Calibri" panose="020F0502020204030204" pitchFamily="34" charset="0"/>
                <a:cs typeface="Courier New" panose="02070309020205020404" pitchFamily="49" charset="0"/>
              </a:rPr>
              <a:t>data.insert</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data.begin</a:t>
            </a:r>
            <a:r>
              <a:rPr lang="en-US" dirty="0">
                <a:latin typeface="Courier New" panose="02070309020205020404" pitchFamily="49" charset="0"/>
                <a:ea typeface="Calibri" panose="020F0502020204030204" pitchFamily="34" charset="0"/>
                <a:cs typeface="Courier New" panose="02070309020205020404" pitchFamily="49" charset="0"/>
              </a:rPr>
              <a:t>() + 3, </a:t>
            </a:r>
            <a:endParaRPr lang="en-US" dirty="0" smtClean="0">
              <a:latin typeface="Courier New" panose="02070309020205020404" pitchFamily="49" charset="0"/>
              <a:ea typeface="Calibri" panose="020F0502020204030204" pitchFamily="34" charset="0"/>
              <a:cs typeface="Courier New" panose="02070309020205020404" pitchFamily="49" charset="0"/>
            </a:endParaRPr>
          </a:p>
          <a:p>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smtClean="0">
                <a:latin typeface="Courier New" panose="02070309020205020404" pitchFamily="49" charset="0"/>
                <a:ea typeface="Calibri" panose="020F0502020204030204" pitchFamily="34" charset="0"/>
                <a:cs typeface="Courier New" panose="02070309020205020404" pitchFamily="49" charset="0"/>
              </a:rPr>
              <a:t>   </a:t>
            </a:r>
            <a:r>
              <a:rPr lang="en-US" dirty="0" err="1" smtClean="0">
                <a:latin typeface="Courier New" panose="02070309020205020404" pitchFamily="49" charset="0"/>
                <a:ea typeface="Calibri" panose="020F0502020204030204" pitchFamily="34" charset="0"/>
                <a:cs typeface="Courier New" panose="02070309020205020404" pitchFamily="49" charset="0"/>
              </a:rPr>
              <a:t>four_five_six.begin</a:t>
            </a:r>
            <a:r>
              <a:rPr lang="en-US" dirty="0" smtClean="0">
                <a:latin typeface="Courier New" panose="02070309020205020404" pitchFamily="49" charset="0"/>
                <a:ea typeface="Calibri" panose="020F0502020204030204" pitchFamily="34" charset="0"/>
                <a:cs typeface="Courier New" panose="02070309020205020404" pitchFamily="49" charset="0"/>
              </a:rPr>
              <a:t>(),</a:t>
            </a:r>
            <a:r>
              <a:rPr lang="en-US" dirty="0" err="1" smtClean="0">
                <a:latin typeface="Courier New" panose="02070309020205020404" pitchFamily="49" charset="0"/>
                <a:ea typeface="Calibri" panose="020F0502020204030204" pitchFamily="34" charset="0"/>
                <a:cs typeface="Courier New" panose="02070309020205020404" pitchFamily="49" charset="0"/>
              </a:rPr>
              <a:t>four_five_six.end</a:t>
            </a: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16104938"/>
              </p:ext>
            </p:extLst>
          </p:nvPr>
        </p:nvGraphicFramePr>
        <p:xfrm>
          <a:off x="3962983" y="4881648"/>
          <a:ext cx="1297998" cy="579120"/>
        </p:xfrm>
        <a:graphic>
          <a:graphicData uri="http://schemas.openxmlformats.org/drawingml/2006/table">
            <a:tbl>
              <a:tblPr firstRow="1" bandRow="1">
                <a:tableStyleId>{5C22544A-7EE6-4342-B048-85BDC9FD1C3A}</a:tableStyleId>
              </a:tblPr>
              <a:tblGrid>
                <a:gridCol w="432666">
                  <a:extLst>
                    <a:ext uri="{9D8B030D-6E8A-4147-A177-3AD203B41FA5}">
                      <a16:colId xmlns:a16="http://schemas.microsoft.com/office/drawing/2014/main" xmlns="" val="20000"/>
                    </a:ext>
                  </a:extLst>
                </a:gridCol>
                <a:gridCol w="432666">
                  <a:extLst>
                    <a:ext uri="{9D8B030D-6E8A-4147-A177-3AD203B41FA5}">
                      <a16:colId xmlns:a16="http://schemas.microsoft.com/office/drawing/2014/main" xmlns="" val="20001"/>
                    </a:ext>
                  </a:extLst>
                </a:gridCol>
                <a:gridCol w="432666">
                  <a:extLst>
                    <a:ext uri="{9D8B030D-6E8A-4147-A177-3AD203B41FA5}">
                      <a16:colId xmlns:a16="http://schemas.microsoft.com/office/drawing/2014/main" xmlns="" val="20002"/>
                    </a:ext>
                  </a:extLst>
                </a:gridCol>
              </a:tblGrid>
              <a:tr h="576330">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pPr algn="ctr"/>
                      <a:r>
                        <a:rPr lang="en-US" sz="3200" dirty="0" smtClean="0"/>
                        <a:t>6</a:t>
                      </a:r>
                      <a:endParaRPr lang="en-US" sz="3200" dirty="0"/>
                    </a:p>
                  </a:txBody>
                  <a:tcPr/>
                </a:tc>
                <a:extLst>
                  <a:ext uri="{0D108BD9-81ED-4DB2-BD59-A6C34878D82A}">
                    <a16:rowId xmlns:a16="http://schemas.microsoft.com/office/drawing/2014/main" xmlns="" val="10000"/>
                  </a:ext>
                </a:extLst>
              </a:tr>
            </a:tbl>
          </a:graphicData>
        </a:graphic>
      </p:graphicFrame>
      <p:sp>
        <p:nvSpPr>
          <p:cNvPr id="9" name="Up Arrow 8"/>
          <p:cNvSpPr/>
          <p:nvPr/>
        </p:nvSpPr>
        <p:spPr>
          <a:xfrm rot="5400000">
            <a:off x="848261" y="191247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 Arrow 9"/>
          <p:cNvSpPr/>
          <p:nvPr/>
        </p:nvSpPr>
        <p:spPr>
          <a:xfrm rot="5400000">
            <a:off x="848260" y="274745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398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77778E-7 -2.22222E-6 L 0.14028 -2.22222E-6 " pathEditMode="relative" rAng="0" ptsTypes="AA">
                                      <p:cBhvr>
                                        <p:cTn id="14" dur="2000" fill="hold"/>
                                        <p:tgtEl>
                                          <p:spTgt spid="8"/>
                                        </p:tgtEl>
                                        <p:attrNameLst>
                                          <p:attrName>ppt_x</p:attrName>
                                          <p:attrName>ppt_y</p:attrName>
                                        </p:attrNameLst>
                                      </p:cBhvr>
                                      <p:rCtr x="7014" y="0"/>
                                    </p:animMotion>
                                  </p:childTnLst>
                                </p:cTn>
                              </p:par>
                              <p:par>
                                <p:cTn id="15" presetID="10" presetClass="exit" presetSubtype="0" fill="hold" grpId="1" nodeType="with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77778E-7 4.81481E-6 L -2.77778E-7 -0.12547 " pathEditMode="relative" rAng="0" ptsTypes="AA">
                                      <p:cBhvr>
                                        <p:cTn id="24" dur="2000" fill="hold"/>
                                        <p:tgtEl>
                                          <p:spTgt spid="7"/>
                                        </p:tgtEl>
                                        <p:attrNameLst>
                                          <p:attrName>ppt_x</p:attrName>
                                          <p:attrName>ppt_y</p:attrName>
                                        </p:attrNameLst>
                                      </p:cBhvr>
                                      <p:rCtr x="0" y="-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vector::insert()</a:t>
            </a:r>
            <a:endParaRPr lang="en-US" dirty="0"/>
          </a:p>
        </p:txBody>
      </p:sp>
      <p:sp>
        <p:nvSpPr>
          <p:cNvPr id="3" name="Rectangle 2"/>
          <p:cNvSpPr/>
          <p:nvPr/>
        </p:nvSpPr>
        <p:spPr>
          <a:xfrm>
            <a:off x="2253803" y="1920979"/>
            <a:ext cx="5151548" cy="646331"/>
          </a:xfrm>
          <a:prstGeom prst="rect">
            <a:avLst/>
          </a:prstGeom>
        </p:spPr>
        <p:txBody>
          <a:bodyPr wrap="square">
            <a:spAutoFit/>
          </a:bodyPr>
          <a:lstStyle/>
          <a:p>
            <a:r>
              <a:rPr lang="en-US" dirty="0">
                <a:solidFill>
                  <a:srgbClr val="008000"/>
                </a:solidFill>
                <a:latin typeface="Courier New" panose="02070309020205020404" pitchFamily="49" charset="0"/>
                <a:ea typeface="Calibri" panose="020F0502020204030204" pitchFamily="34" charset="0"/>
                <a:cs typeface="Courier New" panose="02070309020205020404" pitchFamily="49" charset="0"/>
              </a:rPr>
              <a:t>// 1, 2, 3, 4, 5, 5, 5, 6, 7, 8, 9</a:t>
            </a:r>
            <a:r>
              <a:rPr lang="en-US" dirty="0">
                <a:latin typeface="Courier New" panose="02070309020205020404" pitchFamily="49" charset="0"/>
                <a:ea typeface="Calibri" panose="020F0502020204030204" pitchFamily="34" charset="0"/>
                <a:cs typeface="Courier New" panose="02070309020205020404" pitchFamily="49" charset="0"/>
              </a:rPr>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latin typeface="Courier New" panose="02070309020205020404" pitchFamily="49" charset="0"/>
                <a:ea typeface="Calibri" panose="020F0502020204030204" pitchFamily="34" charset="0"/>
                <a:cs typeface="Courier New" panose="02070309020205020404" pitchFamily="49" charset="0"/>
              </a:rPr>
              <a:t>data.insert</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data.begin</a:t>
            </a:r>
            <a:r>
              <a:rPr lang="en-US" dirty="0">
                <a:latin typeface="Courier New" panose="02070309020205020404" pitchFamily="49" charset="0"/>
                <a:ea typeface="Calibri" panose="020F0502020204030204" pitchFamily="34" charset="0"/>
                <a:cs typeface="Courier New" panose="02070309020205020404" pitchFamily="49" charset="0"/>
              </a:rPr>
              <a:t>() + 4, 2, 5);</a:t>
            </a:r>
            <a:endParaRPr lang="en-US" dirty="0">
              <a:latin typeface="Courier New" panose="02070309020205020404" pitchFamily="49" charset="0"/>
              <a:cs typeface="Courier New" panose="02070309020205020404"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78932219"/>
              </p:ext>
            </p:extLst>
          </p:nvPr>
        </p:nvGraphicFramePr>
        <p:xfrm>
          <a:off x="2463343" y="3352800"/>
          <a:ext cx="1710660" cy="579120"/>
        </p:xfrm>
        <a:graphic>
          <a:graphicData uri="http://schemas.openxmlformats.org/drawingml/2006/table">
            <a:tbl>
              <a:tblPr firstRow="1" bandRow="1">
                <a:tableStyleId>{5C22544A-7EE6-4342-B048-85BDC9FD1C3A}</a:tableStyleId>
              </a:tblPr>
              <a:tblGrid>
                <a:gridCol w="427665">
                  <a:extLst>
                    <a:ext uri="{9D8B030D-6E8A-4147-A177-3AD203B41FA5}">
                      <a16:colId xmlns:a16="http://schemas.microsoft.com/office/drawing/2014/main" xmlns="" val="20000"/>
                    </a:ext>
                  </a:extLst>
                </a:gridCol>
                <a:gridCol w="427665">
                  <a:extLst>
                    <a:ext uri="{9D8B030D-6E8A-4147-A177-3AD203B41FA5}">
                      <a16:colId xmlns:a16="http://schemas.microsoft.com/office/drawing/2014/main" xmlns="" val="20001"/>
                    </a:ext>
                  </a:extLst>
                </a:gridCol>
                <a:gridCol w="427665">
                  <a:extLst>
                    <a:ext uri="{9D8B030D-6E8A-4147-A177-3AD203B41FA5}">
                      <a16:colId xmlns:a16="http://schemas.microsoft.com/office/drawing/2014/main" xmlns="" val="20002"/>
                    </a:ext>
                  </a:extLst>
                </a:gridCol>
                <a:gridCol w="427665">
                  <a:extLst>
                    <a:ext uri="{9D8B030D-6E8A-4147-A177-3AD203B41FA5}">
                      <a16:colId xmlns:a16="http://schemas.microsoft.com/office/drawing/2014/main" xmlns="" val="20003"/>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89254609"/>
              </p:ext>
            </p:extLst>
          </p:nvPr>
        </p:nvGraphicFramePr>
        <p:xfrm>
          <a:off x="4174003" y="3352800"/>
          <a:ext cx="2174385" cy="579120"/>
        </p:xfrm>
        <a:graphic>
          <a:graphicData uri="http://schemas.openxmlformats.org/drawingml/2006/table">
            <a:tbl>
              <a:tblPr firstRow="1" bandRow="1">
                <a:tableStyleId>{5C22544A-7EE6-4342-B048-85BDC9FD1C3A}</a:tableStyleId>
              </a:tblPr>
              <a:tblGrid>
                <a:gridCol w="434877">
                  <a:extLst>
                    <a:ext uri="{9D8B030D-6E8A-4147-A177-3AD203B41FA5}">
                      <a16:colId xmlns:a16="http://schemas.microsoft.com/office/drawing/2014/main" xmlns="" val="20000"/>
                    </a:ext>
                  </a:extLst>
                </a:gridCol>
                <a:gridCol w="434877">
                  <a:extLst>
                    <a:ext uri="{9D8B030D-6E8A-4147-A177-3AD203B41FA5}">
                      <a16:colId xmlns:a16="http://schemas.microsoft.com/office/drawing/2014/main" xmlns="" val="20001"/>
                    </a:ext>
                  </a:extLst>
                </a:gridCol>
                <a:gridCol w="434877">
                  <a:extLst>
                    <a:ext uri="{9D8B030D-6E8A-4147-A177-3AD203B41FA5}">
                      <a16:colId xmlns:a16="http://schemas.microsoft.com/office/drawing/2014/main" xmlns="" val="20002"/>
                    </a:ext>
                  </a:extLst>
                </a:gridCol>
                <a:gridCol w="434877">
                  <a:extLst>
                    <a:ext uri="{9D8B030D-6E8A-4147-A177-3AD203B41FA5}">
                      <a16:colId xmlns:a16="http://schemas.microsoft.com/office/drawing/2014/main" xmlns="" val="20003"/>
                    </a:ext>
                  </a:extLst>
                </a:gridCol>
                <a:gridCol w="434877">
                  <a:extLst>
                    <a:ext uri="{9D8B030D-6E8A-4147-A177-3AD203B41FA5}">
                      <a16:colId xmlns:a16="http://schemas.microsoft.com/office/drawing/2014/main" xmlns="" val="20004"/>
                    </a:ext>
                  </a:extLst>
                </a:gridCol>
              </a:tblGrid>
              <a:tr h="576330">
                <a:tc>
                  <a:txBody>
                    <a:bodyPr/>
                    <a:lstStyle/>
                    <a:p>
                      <a:pPr algn="ctr"/>
                      <a:r>
                        <a:rPr lang="en-US" sz="3200" dirty="0" smtClean="0"/>
                        <a:t>5</a:t>
                      </a:r>
                      <a:endParaRPr lang="en-US" sz="3200" dirty="0"/>
                    </a:p>
                  </a:txBody>
                  <a:tcPr/>
                </a:tc>
                <a:tc>
                  <a:txBody>
                    <a:bodyPr/>
                    <a:lstStyle/>
                    <a:p>
                      <a:pPr algn="ctr"/>
                      <a:r>
                        <a:rPr lang="en-US" sz="3200" dirty="0" smtClean="0"/>
                        <a:t>6</a:t>
                      </a:r>
                      <a:endParaRPr lang="en-US" sz="3200" dirty="0"/>
                    </a:p>
                  </a:txBody>
                  <a:tcPr/>
                </a:tc>
                <a:tc>
                  <a:txBody>
                    <a:bodyPr/>
                    <a:lstStyle/>
                    <a:p>
                      <a:pPr algn="ctr"/>
                      <a:r>
                        <a:rPr lang="en-US" sz="3200" dirty="0" smtClean="0"/>
                        <a:t>7</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89098367"/>
              </p:ext>
            </p:extLst>
          </p:nvPr>
        </p:nvGraphicFramePr>
        <p:xfrm>
          <a:off x="4174003" y="3357093"/>
          <a:ext cx="855330" cy="579120"/>
        </p:xfrm>
        <a:graphic>
          <a:graphicData uri="http://schemas.openxmlformats.org/drawingml/2006/table">
            <a:tbl>
              <a:tblPr firstRow="1" bandRow="1">
                <a:tableStyleId>{5C22544A-7EE6-4342-B048-85BDC9FD1C3A}</a:tableStyleId>
              </a:tblPr>
              <a:tblGrid>
                <a:gridCol w="427665">
                  <a:extLst>
                    <a:ext uri="{9D8B030D-6E8A-4147-A177-3AD203B41FA5}">
                      <a16:colId xmlns:a16="http://schemas.microsoft.com/office/drawing/2014/main" xmlns="" val="20000"/>
                    </a:ext>
                  </a:extLst>
                </a:gridCol>
                <a:gridCol w="427665">
                  <a:extLst>
                    <a:ext uri="{9D8B030D-6E8A-4147-A177-3AD203B41FA5}">
                      <a16:colId xmlns:a16="http://schemas.microsoft.com/office/drawing/2014/main" xmlns="" val="20001"/>
                    </a:ext>
                  </a:extLst>
                </a:gridCol>
              </a:tblGrid>
              <a:tr h="576330">
                <a:tc>
                  <a:txBody>
                    <a:bodyPr/>
                    <a:lstStyle/>
                    <a:p>
                      <a:pPr algn="ctr"/>
                      <a:r>
                        <a:rPr lang="en-US" sz="3200" dirty="0" smtClean="0"/>
                        <a:t>5</a:t>
                      </a:r>
                      <a:endParaRPr lang="en-US" sz="3200" dirty="0"/>
                    </a:p>
                  </a:txBody>
                  <a:tcPr/>
                </a:tc>
                <a:tc>
                  <a:txBody>
                    <a:bodyPr/>
                    <a:lstStyle/>
                    <a:p>
                      <a:pPr algn="ctr"/>
                      <a:r>
                        <a:rPr lang="en-US" sz="3200" dirty="0" smtClean="0"/>
                        <a:t>5</a:t>
                      </a:r>
                      <a:endParaRPr lang="en-US" sz="3200" dirty="0"/>
                    </a:p>
                  </a:txBody>
                  <a:tcPr/>
                </a:tc>
                <a:extLst>
                  <a:ext uri="{0D108BD9-81ED-4DB2-BD59-A6C34878D82A}">
                    <a16:rowId xmlns:a16="http://schemas.microsoft.com/office/drawing/2014/main" xmlns="" val="10000"/>
                  </a:ext>
                </a:extLst>
              </a:tr>
            </a:tbl>
          </a:graphicData>
        </a:graphic>
      </p:graphicFrame>
      <p:sp>
        <p:nvSpPr>
          <p:cNvPr id="15" name="Up Arrow 14"/>
          <p:cNvSpPr/>
          <p:nvPr/>
        </p:nvSpPr>
        <p:spPr>
          <a:xfrm>
            <a:off x="4013017" y="4033932"/>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Up Arrow 15"/>
          <p:cNvSpPr/>
          <p:nvPr/>
        </p:nvSpPr>
        <p:spPr>
          <a:xfrm>
            <a:off x="6345908" y="256731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 Arrow 16"/>
          <p:cNvSpPr/>
          <p:nvPr/>
        </p:nvSpPr>
        <p:spPr>
          <a:xfrm>
            <a:off x="6751155" y="256731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842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xit" presetSubtype="0" fill="hold" grpId="1"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2.77778E-6 1.48148E-6 L 0.09236 0.00046 " pathEditMode="relative" rAng="0" ptsTypes="AA">
                                      <p:cBhvr>
                                        <p:cTn id="24" dur="2000" fill="hold"/>
                                        <p:tgtEl>
                                          <p:spTgt spid="13"/>
                                        </p:tgtEl>
                                        <p:attrNameLst>
                                          <p:attrName>ppt_x</p:attrName>
                                          <p:attrName>ppt_y</p:attrName>
                                        </p:attrNameLst>
                                      </p:cBhvr>
                                      <p:rCtr x="4618" y="23"/>
                                    </p:animMotion>
                                  </p:childTnLst>
                                </p:cTn>
                              </p:par>
                              <p:par>
                                <p:cTn id="25" presetID="10" presetClass="exit" presetSubtype="0" fill="hold" grpId="1"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xit" presetSubtype="0" fill="hold" grpId="1"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vector::erase()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6367719"/>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one or more elements</a:t>
                      </a:r>
                      <a:r>
                        <a:rPr lang="en-US" sz="1600" baseline="0" dirty="0" smtClean="0">
                          <a:solidFill>
                            <a:schemeClr val="tx1">
                              <a:lumMod val="75000"/>
                              <a:lumOff val="25000"/>
                            </a:schemeClr>
                          </a:solidFill>
                        </a:rPr>
                        <a:t> at the specified position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85206983"/>
              </p:ext>
            </p:extLst>
          </p:nvPr>
        </p:nvGraphicFramePr>
        <p:xfrm>
          <a:off x="2049816" y="3352800"/>
          <a:ext cx="2560284" cy="868374"/>
        </p:xfrm>
        <a:graphic>
          <a:graphicData uri="http://schemas.openxmlformats.org/drawingml/2006/table">
            <a:tbl>
              <a:tblPr firstRow="1" bandRow="1">
                <a:tableStyleId>{5C22544A-7EE6-4342-B048-85BDC9FD1C3A}</a:tableStyleId>
              </a:tblPr>
              <a:tblGrid>
                <a:gridCol w="640071">
                  <a:extLst>
                    <a:ext uri="{9D8B030D-6E8A-4147-A177-3AD203B41FA5}">
                      <a16:colId xmlns:a16="http://schemas.microsoft.com/office/drawing/2014/main" xmlns="" val="20000"/>
                    </a:ext>
                  </a:extLst>
                </a:gridCol>
                <a:gridCol w="640071">
                  <a:extLst>
                    <a:ext uri="{9D8B030D-6E8A-4147-A177-3AD203B41FA5}">
                      <a16:colId xmlns:a16="http://schemas.microsoft.com/office/drawing/2014/main" xmlns="" val="20001"/>
                    </a:ext>
                  </a:extLst>
                </a:gridCol>
                <a:gridCol w="640071">
                  <a:extLst>
                    <a:ext uri="{9D8B030D-6E8A-4147-A177-3AD203B41FA5}">
                      <a16:colId xmlns:a16="http://schemas.microsoft.com/office/drawing/2014/main" xmlns="" val="20002"/>
                    </a:ext>
                  </a:extLst>
                </a:gridCol>
                <a:gridCol w="640071">
                  <a:extLst>
                    <a:ext uri="{9D8B030D-6E8A-4147-A177-3AD203B41FA5}">
                      <a16:colId xmlns:a16="http://schemas.microsoft.com/office/drawing/2014/main" xmlns="" val="20003"/>
                    </a:ext>
                  </a:extLst>
                </a:gridCol>
              </a:tblGrid>
              <a:tr h="866748">
                <a:tc>
                  <a:txBody>
                    <a:bodyPr/>
                    <a:lstStyle/>
                    <a:p>
                      <a:pPr algn="ctr"/>
                      <a:r>
                        <a:rPr lang="en-US" sz="4800" dirty="0" smtClean="0"/>
                        <a:t>1</a:t>
                      </a:r>
                      <a:endParaRPr lang="en-US" sz="4800" dirty="0"/>
                    </a:p>
                  </a:txBody>
                  <a:tcPr marL="136855" marR="136855" marT="68427" marB="68427"/>
                </a:tc>
                <a:tc>
                  <a:txBody>
                    <a:bodyPr/>
                    <a:lstStyle/>
                    <a:p>
                      <a:pPr algn="ctr"/>
                      <a:r>
                        <a:rPr lang="en-US" sz="4800" dirty="0" smtClean="0"/>
                        <a:t>2</a:t>
                      </a:r>
                      <a:endParaRPr lang="en-US" sz="4800" dirty="0"/>
                    </a:p>
                  </a:txBody>
                  <a:tcPr marL="136855" marR="136855" marT="68427" marB="68427"/>
                </a:tc>
                <a:tc>
                  <a:txBody>
                    <a:bodyPr/>
                    <a:lstStyle/>
                    <a:p>
                      <a:pPr algn="ctr"/>
                      <a:r>
                        <a:rPr lang="en-US" sz="4800" dirty="0" smtClean="0"/>
                        <a:t>3</a:t>
                      </a:r>
                      <a:endParaRPr lang="en-US" sz="4800" dirty="0"/>
                    </a:p>
                  </a:txBody>
                  <a:tcPr marL="136855" marR="136855" marT="68427" marB="68427"/>
                </a:tc>
                <a:tc>
                  <a:txBody>
                    <a:bodyPr/>
                    <a:lstStyle/>
                    <a:p>
                      <a:pPr algn="ctr"/>
                      <a:r>
                        <a:rPr lang="en-US" sz="4800" dirty="0" smtClean="0"/>
                        <a:t>4</a:t>
                      </a:r>
                      <a:endParaRPr lang="en-US" sz="4800" dirty="0"/>
                    </a:p>
                  </a:txBody>
                  <a:tcPr marL="136855" marR="136855" marT="68427" marB="68427"/>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06336110"/>
              </p:ext>
            </p:extLst>
          </p:nvPr>
        </p:nvGraphicFramePr>
        <p:xfrm>
          <a:off x="4610100" y="3352800"/>
          <a:ext cx="644372" cy="868374"/>
        </p:xfrm>
        <a:graphic>
          <a:graphicData uri="http://schemas.openxmlformats.org/drawingml/2006/table">
            <a:tbl>
              <a:tblPr firstRow="1" bandRow="1">
                <a:tableStyleId>{5C22544A-7EE6-4342-B048-85BDC9FD1C3A}</a:tableStyleId>
              </a:tblPr>
              <a:tblGrid>
                <a:gridCol w="644372">
                  <a:extLst>
                    <a:ext uri="{9D8B030D-6E8A-4147-A177-3AD203B41FA5}">
                      <a16:colId xmlns:a16="http://schemas.microsoft.com/office/drawing/2014/main" xmlns="" val="20000"/>
                    </a:ext>
                  </a:extLst>
                </a:gridCol>
              </a:tblGrid>
              <a:tr h="866748">
                <a:tc>
                  <a:txBody>
                    <a:bodyPr/>
                    <a:lstStyle/>
                    <a:p>
                      <a:pPr algn="ctr"/>
                      <a:r>
                        <a:rPr lang="en-US" sz="4800" dirty="0" smtClean="0"/>
                        <a:t>5</a:t>
                      </a:r>
                      <a:endParaRPr lang="en-US" sz="4800" dirty="0"/>
                    </a:p>
                  </a:txBody>
                  <a:tcPr marL="136855" marR="136855" marT="68427" marB="68427"/>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06226555"/>
              </p:ext>
            </p:extLst>
          </p:nvPr>
        </p:nvGraphicFramePr>
        <p:xfrm>
          <a:off x="5246839" y="3352800"/>
          <a:ext cx="2577488" cy="868374"/>
        </p:xfrm>
        <a:graphic>
          <a:graphicData uri="http://schemas.openxmlformats.org/drawingml/2006/table">
            <a:tbl>
              <a:tblPr firstRow="1" bandRow="1">
                <a:tableStyleId>{5C22544A-7EE6-4342-B048-85BDC9FD1C3A}</a:tableStyleId>
              </a:tblPr>
              <a:tblGrid>
                <a:gridCol w="644372">
                  <a:extLst>
                    <a:ext uri="{9D8B030D-6E8A-4147-A177-3AD203B41FA5}">
                      <a16:colId xmlns:a16="http://schemas.microsoft.com/office/drawing/2014/main" xmlns="" val="20000"/>
                    </a:ext>
                  </a:extLst>
                </a:gridCol>
                <a:gridCol w="644372">
                  <a:extLst>
                    <a:ext uri="{9D8B030D-6E8A-4147-A177-3AD203B41FA5}">
                      <a16:colId xmlns:a16="http://schemas.microsoft.com/office/drawing/2014/main" xmlns="" val="20001"/>
                    </a:ext>
                  </a:extLst>
                </a:gridCol>
                <a:gridCol w="644372">
                  <a:extLst>
                    <a:ext uri="{9D8B030D-6E8A-4147-A177-3AD203B41FA5}">
                      <a16:colId xmlns:a16="http://schemas.microsoft.com/office/drawing/2014/main" xmlns="" val="20002"/>
                    </a:ext>
                  </a:extLst>
                </a:gridCol>
                <a:gridCol w="644372">
                  <a:extLst>
                    <a:ext uri="{9D8B030D-6E8A-4147-A177-3AD203B41FA5}">
                      <a16:colId xmlns:a16="http://schemas.microsoft.com/office/drawing/2014/main" xmlns="" val="20003"/>
                    </a:ext>
                  </a:extLst>
                </a:gridCol>
              </a:tblGrid>
              <a:tr h="866748">
                <a:tc>
                  <a:txBody>
                    <a:bodyPr/>
                    <a:lstStyle/>
                    <a:p>
                      <a:pPr algn="ctr"/>
                      <a:r>
                        <a:rPr lang="en-US" sz="4800" dirty="0" smtClean="0"/>
                        <a:t>6</a:t>
                      </a:r>
                      <a:endParaRPr lang="en-US" sz="4800" dirty="0"/>
                    </a:p>
                  </a:txBody>
                  <a:tcPr marL="136855" marR="136855" marT="68427" marB="68427"/>
                </a:tc>
                <a:tc>
                  <a:txBody>
                    <a:bodyPr/>
                    <a:lstStyle/>
                    <a:p>
                      <a:pPr algn="ctr"/>
                      <a:r>
                        <a:rPr lang="en-US" sz="4800" dirty="0" smtClean="0"/>
                        <a:t>7</a:t>
                      </a:r>
                      <a:endParaRPr lang="en-US" sz="4800" dirty="0"/>
                    </a:p>
                  </a:txBody>
                  <a:tcPr marL="136855" marR="136855" marT="68427" marB="68427"/>
                </a:tc>
                <a:tc>
                  <a:txBody>
                    <a:bodyPr/>
                    <a:lstStyle/>
                    <a:p>
                      <a:pPr algn="ctr"/>
                      <a:r>
                        <a:rPr lang="en-US" sz="4800" dirty="0" smtClean="0"/>
                        <a:t>8</a:t>
                      </a:r>
                      <a:endParaRPr lang="en-US" sz="4800" dirty="0"/>
                    </a:p>
                  </a:txBody>
                  <a:tcPr marL="136855" marR="136855" marT="68427" marB="68427"/>
                </a:tc>
                <a:tc>
                  <a:txBody>
                    <a:bodyPr/>
                    <a:lstStyle/>
                    <a:p>
                      <a:pPr algn="ctr"/>
                      <a:r>
                        <a:rPr lang="en-US" sz="4800" dirty="0" smtClean="0"/>
                        <a:t>9</a:t>
                      </a:r>
                      <a:endParaRPr lang="en-US" sz="4800" dirty="0"/>
                    </a:p>
                  </a:txBody>
                  <a:tcPr marL="136855" marR="136855" marT="68427" marB="68427"/>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80691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0"/>
                                        </p:tgtEl>
                                      </p:cBhvr>
                                    </p:animEffect>
                                    <p:anim calcmode="lin" valueType="num">
                                      <p:cBhvr>
                                        <p:cTn id="7" dur="1000"/>
                                        <p:tgtEl>
                                          <p:spTgt spid="10"/>
                                        </p:tgtEl>
                                        <p:attrNameLst>
                                          <p:attrName>ppt_x</p:attrName>
                                        </p:attrNameLst>
                                      </p:cBhvr>
                                      <p:tavLst>
                                        <p:tav tm="0">
                                          <p:val>
                                            <p:strVal val="ppt_x"/>
                                          </p:val>
                                        </p:tav>
                                        <p:tav tm="100000">
                                          <p:val>
                                            <p:strVal val="ppt_x"/>
                                          </p:val>
                                        </p:tav>
                                      </p:tavLst>
                                    </p:anim>
                                    <p:anim calcmode="lin" valueType="num">
                                      <p:cBhvr>
                                        <p:cTn id="8" dur="1000"/>
                                        <p:tgtEl>
                                          <p:spTgt spid="10"/>
                                        </p:tgtEl>
                                        <p:attrNameLst>
                                          <p:attrName>ppt_y</p:attrName>
                                        </p:attrNameLst>
                                      </p:cBhvr>
                                      <p:tavLst>
                                        <p:tav tm="0">
                                          <p:val>
                                            <p:strVal val="ppt_y"/>
                                          </p:val>
                                        </p:tav>
                                        <p:tav tm="100000">
                                          <p:val>
                                            <p:strVal val="ppt_y+.1"/>
                                          </p:val>
                                        </p:tav>
                                      </p:tavLst>
                                    </p:anim>
                                    <p:set>
                                      <p:cBhvr>
                                        <p:cTn id="9" dur="1" fill="hold">
                                          <p:stCondLst>
                                            <p:cond delay="9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05556E-6 -3.33333E-6 L -0.06962 -3.33333E-6 " pathEditMode="relative" rAng="0" ptsTypes="AA">
                                      <p:cBhvr>
                                        <p:cTn id="13" dur="2000" fill="hold"/>
                                        <p:tgtEl>
                                          <p:spTgt spid="2"/>
                                        </p:tgtEl>
                                        <p:attrNameLst>
                                          <p:attrName>ppt_x</p:attrName>
                                          <p:attrName>ppt_y</p:attrName>
                                        </p:attrNameLst>
                                      </p:cBhvr>
                                      <p:rCtr x="-34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vector::erase()</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one or more elements</a:t>
                      </a:r>
                      <a:r>
                        <a:rPr lang="en-US" sz="1600" baseline="0" dirty="0" smtClean="0">
                          <a:solidFill>
                            <a:schemeClr val="tx1">
                              <a:lumMod val="75000"/>
                              <a:lumOff val="25000"/>
                            </a:schemeClr>
                          </a:solidFill>
                        </a:rPr>
                        <a:t> at the specified position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7" name="Rectangle 1"/>
          <p:cNvSpPr>
            <a:spLocks noChangeArrowheads="1"/>
          </p:cNvSpPr>
          <p:nvPr/>
        </p:nvSpPr>
        <p:spPr bwMode="auto">
          <a:xfrm>
            <a:off x="1373702" y="2727584"/>
            <a:ext cx="647279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 2, 3, 4, 5, 6, 7, 8, 9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2, 3, 4, 5, 6, 7, 8, 9</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data.erase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2, 5, 6, 7, 8, 9</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data.erase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+ 1,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+ 3);</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2079274086"/>
              </p:ext>
            </p:extLst>
          </p:nvPr>
        </p:nvGraphicFramePr>
        <p:xfrm>
          <a:off x="3754435" y="5255341"/>
          <a:ext cx="855330" cy="579120"/>
        </p:xfrm>
        <a:graphic>
          <a:graphicData uri="http://schemas.openxmlformats.org/drawingml/2006/table">
            <a:tbl>
              <a:tblPr firstRow="1" bandRow="1">
                <a:tableStyleId>{5C22544A-7EE6-4342-B048-85BDC9FD1C3A}</a:tableStyleId>
              </a:tblPr>
              <a:tblGrid>
                <a:gridCol w="427665">
                  <a:extLst>
                    <a:ext uri="{9D8B030D-6E8A-4147-A177-3AD203B41FA5}">
                      <a16:colId xmlns:a16="http://schemas.microsoft.com/office/drawing/2014/main" xmlns="" val="20000"/>
                    </a:ext>
                  </a:extLst>
                </a:gridCol>
                <a:gridCol w="427665">
                  <a:extLst>
                    <a:ext uri="{9D8B030D-6E8A-4147-A177-3AD203B41FA5}">
                      <a16:colId xmlns:a16="http://schemas.microsoft.com/office/drawing/2014/main" xmlns="" val="20001"/>
                    </a:ext>
                  </a:extLst>
                </a:gridCol>
              </a:tblGrid>
              <a:tr h="576330">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65538211"/>
              </p:ext>
            </p:extLst>
          </p:nvPr>
        </p:nvGraphicFramePr>
        <p:xfrm>
          <a:off x="4610100" y="5253865"/>
          <a:ext cx="2146810"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gridCol w="429362">
                  <a:extLst>
                    <a:ext uri="{9D8B030D-6E8A-4147-A177-3AD203B41FA5}">
                      <a16:colId xmlns:a16="http://schemas.microsoft.com/office/drawing/2014/main" xmlns="" val="20001"/>
                    </a:ext>
                  </a:extLst>
                </a:gridCol>
                <a:gridCol w="429362">
                  <a:extLst>
                    <a:ext uri="{9D8B030D-6E8A-4147-A177-3AD203B41FA5}">
                      <a16:colId xmlns:a16="http://schemas.microsoft.com/office/drawing/2014/main" xmlns="" val="20002"/>
                    </a:ext>
                  </a:extLst>
                </a:gridCol>
                <a:gridCol w="429362">
                  <a:extLst>
                    <a:ext uri="{9D8B030D-6E8A-4147-A177-3AD203B41FA5}">
                      <a16:colId xmlns:a16="http://schemas.microsoft.com/office/drawing/2014/main" xmlns="" val="20003"/>
                    </a:ext>
                  </a:extLst>
                </a:gridCol>
                <a:gridCol w="429362">
                  <a:extLst>
                    <a:ext uri="{9D8B030D-6E8A-4147-A177-3AD203B41FA5}">
                      <a16:colId xmlns:a16="http://schemas.microsoft.com/office/drawing/2014/main" xmlns="" val="20004"/>
                    </a:ext>
                  </a:extLst>
                </a:gridCol>
              </a:tblGrid>
              <a:tr h="576330">
                <a:tc>
                  <a:txBody>
                    <a:bodyPr/>
                    <a:lstStyle/>
                    <a:p>
                      <a:pPr algn="ctr"/>
                      <a:r>
                        <a:rPr lang="en-US" sz="3200" dirty="0" smtClean="0"/>
                        <a:t>5</a:t>
                      </a:r>
                      <a:endParaRPr lang="en-US" sz="3200" dirty="0"/>
                    </a:p>
                  </a:txBody>
                  <a:tcPr/>
                </a:tc>
                <a:tc>
                  <a:txBody>
                    <a:bodyPr/>
                    <a:lstStyle/>
                    <a:p>
                      <a:pPr algn="ctr"/>
                      <a:r>
                        <a:rPr lang="en-US" sz="3200" dirty="0" smtClean="0"/>
                        <a:t>6</a:t>
                      </a:r>
                      <a:endParaRPr lang="en-US" sz="3200" dirty="0"/>
                    </a:p>
                  </a:txBody>
                  <a:tcPr/>
                </a:tc>
                <a:tc>
                  <a:txBody>
                    <a:bodyPr/>
                    <a:lstStyle/>
                    <a:p>
                      <a:pPr algn="ctr"/>
                      <a:r>
                        <a:rPr lang="en-US" sz="3200" dirty="0" smtClean="0"/>
                        <a:t>7</a:t>
                      </a:r>
                      <a:endParaRPr lang="en-US" sz="3200" dirty="0"/>
                    </a:p>
                  </a:txBody>
                  <a:tcPr/>
                </a:tc>
                <a:tc>
                  <a:txBody>
                    <a:bodyPr/>
                    <a:lstStyle/>
                    <a:p>
                      <a:pPr algn="ctr"/>
                      <a:r>
                        <a:rPr lang="en-US" sz="3200" dirty="0" smtClean="0"/>
                        <a:t>8</a:t>
                      </a:r>
                      <a:endParaRPr lang="en-US" sz="3200" dirty="0"/>
                    </a:p>
                  </a:txBody>
                  <a:tcPr/>
                </a:tc>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77789130"/>
              </p:ext>
            </p:extLst>
          </p:nvPr>
        </p:nvGraphicFramePr>
        <p:xfrm>
          <a:off x="2900360" y="5254625"/>
          <a:ext cx="427665" cy="579120"/>
        </p:xfrm>
        <a:graphic>
          <a:graphicData uri="http://schemas.openxmlformats.org/drawingml/2006/table">
            <a:tbl>
              <a:tblPr firstRow="1" bandRow="1">
                <a:tableStyleId>{5C22544A-7EE6-4342-B048-85BDC9FD1C3A}</a:tableStyleId>
              </a:tblPr>
              <a:tblGrid>
                <a:gridCol w="427665">
                  <a:extLst>
                    <a:ext uri="{9D8B030D-6E8A-4147-A177-3AD203B41FA5}">
                      <a16:colId xmlns:a16="http://schemas.microsoft.com/office/drawing/2014/main" xmlns="" val="20000"/>
                    </a:ext>
                  </a:extLst>
                </a:gridCol>
              </a:tblGrid>
              <a:tr h="576330">
                <a:tc>
                  <a:txBody>
                    <a:bodyPr/>
                    <a:lstStyle/>
                    <a:p>
                      <a:pPr algn="ctr"/>
                      <a:r>
                        <a:rPr lang="en-US" sz="3200" dirty="0" smtClean="0"/>
                        <a:t>1</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68914544"/>
              </p:ext>
            </p:extLst>
          </p:nvPr>
        </p:nvGraphicFramePr>
        <p:xfrm>
          <a:off x="3328985" y="5254625"/>
          <a:ext cx="427665" cy="579120"/>
        </p:xfrm>
        <a:graphic>
          <a:graphicData uri="http://schemas.openxmlformats.org/drawingml/2006/table">
            <a:tbl>
              <a:tblPr firstRow="1" bandRow="1">
                <a:tableStyleId>{5C22544A-7EE6-4342-B048-85BDC9FD1C3A}</a:tableStyleId>
              </a:tblPr>
              <a:tblGrid>
                <a:gridCol w="427665">
                  <a:extLst>
                    <a:ext uri="{9D8B030D-6E8A-4147-A177-3AD203B41FA5}">
                      <a16:colId xmlns:a16="http://schemas.microsoft.com/office/drawing/2014/main" xmlns="" val="20000"/>
                    </a:ext>
                  </a:extLst>
                </a:gridCol>
              </a:tblGrid>
              <a:tr h="576330">
                <a:tc>
                  <a:txBody>
                    <a:bodyPr/>
                    <a:lstStyle/>
                    <a:p>
                      <a:pPr algn="ctr"/>
                      <a:r>
                        <a:rPr lang="en-US" sz="3200" dirty="0" smtClean="0"/>
                        <a:t>2</a:t>
                      </a:r>
                      <a:endParaRPr lang="en-US" sz="3200" dirty="0"/>
                    </a:p>
                  </a:txBody>
                  <a:tcPr/>
                </a:tc>
                <a:extLst>
                  <a:ext uri="{0D108BD9-81ED-4DB2-BD59-A6C34878D82A}">
                    <a16:rowId xmlns:a16="http://schemas.microsoft.com/office/drawing/2014/main" xmlns="" val="10000"/>
                  </a:ext>
                </a:extLst>
              </a:tr>
            </a:tbl>
          </a:graphicData>
        </a:graphic>
      </p:graphicFrame>
      <p:sp>
        <p:nvSpPr>
          <p:cNvPr id="13" name="Up Arrow 12"/>
          <p:cNvSpPr/>
          <p:nvPr/>
        </p:nvSpPr>
        <p:spPr>
          <a:xfrm rot="5400000">
            <a:off x="822861" y="375710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Up Arrow 13"/>
          <p:cNvSpPr/>
          <p:nvPr/>
        </p:nvSpPr>
        <p:spPr>
          <a:xfrm rot="5400000">
            <a:off x="822861" y="458122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2787246" y="6117193"/>
            <a:ext cx="743354" cy="307777"/>
          </a:xfrm>
          <a:prstGeom prst="rect">
            <a:avLst/>
          </a:prstGeom>
          <a:noFill/>
        </p:spPr>
        <p:txBody>
          <a:bodyPr wrap="square" rtlCol="0">
            <a:spAutoFit/>
          </a:bodyPr>
          <a:lstStyle/>
          <a:p>
            <a:pPr>
              <a:spcAft>
                <a:spcPts val="1200"/>
              </a:spcAft>
            </a:pPr>
            <a:r>
              <a:rPr lang="en-US" sz="1400" dirty="0" smtClean="0">
                <a:solidFill>
                  <a:schemeClr val="tx1">
                    <a:lumMod val="75000"/>
                    <a:lumOff val="25000"/>
                  </a:schemeClr>
                </a:solidFill>
              </a:rPr>
              <a:t>Index 0</a:t>
            </a:r>
            <a:endParaRPr lang="en-US" sz="1400" dirty="0">
              <a:solidFill>
                <a:schemeClr val="tx1">
                  <a:lumMod val="75000"/>
                  <a:lumOff val="25000"/>
                </a:schemeClr>
              </a:solidFill>
            </a:endParaRPr>
          </a:p>
        </p:txBody>
      </p:sp>
      <p:sp>
        <p:nvSpPr>
          <p:cNvPr id="16" name="Up Arrow 15"/>
          <p:cNvSpPr/>
          <p:nvPr/>
        </p:nvSpPr>
        <p:spPr>
          <a:xfrm>
            <a:off x="2939687" y="5885913"/>
            <a:ext cx="321971" cy="279937"/>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Up Arrow 17"/>
          <p:cNvSpPr/>
          <p:nvPr/>
        </p:nvSpPr>
        <p:spPr>
          <a:xfrm rot="5400000">
            <a:off x="822861" y="265719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943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42" presetClass="exit" presetSubtype="0" fill="hold" nodeType="withEffect">
                                  <p:stCondLst>
                                    <p:cond delay="1000"/>
                                  </p:stCondLst>
                                  <p:childTnLst>
                                    <p:animEffect transition="out" filter="fade">
                                      <p:cBhvr>
                                        <p:cTn id="17" dur="1000"/>
                                        <p:tgtEl>
                                          <p:spTgt spid="11"/>
                                        </p:tgtEl>
                                      </p:cBhvr>
                                    </p:animEffect>
                                    <p:anim calcmode="lin" valueType="num">
                                      <p:cBhvr>
                                        <p:cTn id="18" dur="1000"/>
                                        <p:tgtEl>
                                          <p:spTgt spid="11"/>
                                        </p:tgtEl>
                                        <p:attrNameLst>
                                          <p:attrName>ppt_x</p:attrName>
                                        </p:attrNameLst>
                                      </p:cBhvr>
                                      <p:tavLst>
                                        <p:tav tm="0">
                                          <p:val>
                                            <p:strVal val="ppt_x"/>
                                          </p:val>
                                        </p:tav>
                                        <p:tav tm="100000">
                                          <p:val>
                                            <p:strVal val="ppt_x"/>
                                          </p:val>
                                        </p:tav>
                                      </p:tavLst>
                                    </p:anim>
                                    <p:anim calcmode="lin" valueType="num">
                                      <p:cBhvr>
                                        <p:cTn id="19" dur="1000"/>
                                        <p:tgtEl>
                                          <p:spTgt spid="11"/>
                                        </p:tgtEl>
                                        <p:attrNameLst>
                                          <p:attrName>ppt_y</p:attrName>
                                        </p:attrNameLst>
                                      </p:cBhvr>
                                      <p:tavLst>
                                        <p:tav tm="0">
                                          <p:val>
                                            <p:strVal val="ppt_y"/>
                                          </p:val>
                                        </p:tav>
                                        <p:tav tm="100000">
                                          <p:val>
                                            <p:strVal val="ppt_y+.1"/>
                                          </p:val>
                                        </p:tav>
                                      </p:tavLst>
                                    </p:anim>
                                    <p:set>
                                      <p:cBhvr>
                                        <p:cTn id="20" dur="1" fill="hold">
                                          <p:stCondLst>
                                            <p:cond delay="9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1.66667E-6 -3.33333E-6 L -0.04618 -3.33333E-6 " pathEditMode="relative" rAng="0" ptsTypes="AA">
                                      <p:cBhvr>
                                        <p:cTn id="24" dur="2000" fill="hold"/>
                                        <p:tgtEl>
                                          <p:spTgt spid="8"/>
                                        </p:tgtEl>
                                        <p:attrNameLst>
                                          <p:attrName>ppt_x</p:attrName>
                                          <p:attrName>ppt_y</p:attrName>
                                        </p:attrNameLst>
                                      </p:cBhvr>
                                      <p:rCtr x="-2309" y="0"/>
                                    </p:animMotion>
                                  </p:childTnLst>
                                </p:cTn>
                              </p:par>
                              <p:par>
                                <p:cTn id="25" presetID="42" presetClass="path" presetSubtype="0" accel="50000" decel="50000" fill="hold" nodeType="withEffect">
                                  <p:stCondLst>
                                    <p:cond delay="0"/>
                                  </p:stCondLst>
                                  <p:childTnLst>
                                    <p:animMotion origin="layout" path="M 2.22222E-6 -3.33333E-6 L -0.04722 -3.33333E-6 " pathEditMode="relative" rAng="0" ptsTypes="AA">
                                      <p:cBhvr>
                                        <p:cTn id="26" dur="2000" fill="hold"/>
                                        <p:tgtEl>
                                          <p:spTgt spid="9"/>
                                        </p:tgtEl>
                                        <p:attrNameLst>
                                          <p:attrName>ppt_x</p:attrName>
                                          <p:attrName>ppt_y</p:attrName>
                                        </p:attrNameLst>
                                      </p:cBhvr>
                                      <p:rCtr x="-2361" y="0"/>
                                    </p:animMotion>
                                  </p:childTnLst>
                                </p:cTn>
                              </p:par>
                              <p:par>
                                <p:cTn id="27" presetID="42" presetClass="path" presetSubtype="0" accel="50000" decel="50000" fill="hold" nodeType="withEffect">
                                  <p:stCondLst>
                                    <p:cond delay="0"/>
                                  </p:stCondLst>
                                  <p:childTnLst>
                                    <p:animMotion origin="layout" path="M 3.61111E-6 -3.33333E-6 L -0.04705 -3.33333E-6 " pathEditMode="relative" rAng="0" ptsTypes="AA">
                                      <p:cBhvr>
                                        <p:cTn id="28" dur="2000" fill="hold"/>
                                        <p:tgtEl>
                                          <p:spTgt spid="12"/>
                                        </p:tgtEl>
                                        <p:attrNameLst>
                                          <p:attrName>ppt_x</p:attrName>
                                          <p:attrName>ppt_y</p:attrName>
                                        </p:attrNameLst>
                                      </p:cBhvr>
                                      <p:rCtr x="-2361"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xit" presetSubtype="0" fill="hold" grpId="1"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42" presetClass="exit" presetSubtype="0" fill="hold" nodeType="withEffect">
                                  <p:stCondLst>
                                    <p:cond delay="1000"/>
                                  </p:stCondLst>
                                  <p:childTnLst>
                                    <p:animEffect transition="out" filter="fade">
                                      <p:cBhvr>
                                        <p:cTn id="38" dur="1000"/>
                                        <p:tgtEl>
                                          <p:spTgt spid="8"/>
                                        </p:tgtEl>
                                      </p:cBhvr>
                                    </p:animEffect>
                                    <p:anim calcmode="lin" valueType="num">
                                      <p:cBhvr>
                                        <p:cTn id="39" dur="1000"/>
                                        <p:tgtEl>
                                          <p:spTgt spid="8"/>
                                        </p:tgtEl>
                                        <p:attrNameLst>
                                          <p:attrName>ppt_x</p:attrName>
                                        </p:attrNameLst>
                                      </p:cBhvr>
                                      <p:tavLst>
                                        <p:tav tm="0">
                                          <p:val>
                                            <p:strVal val="ppt_x"/>
                                          </p:val>
                                        </p:tav>
                                        <p:tav tm="100000">
                                          <p:val>
                                            <p:strVal val="ppt_x"/>
                                          </p:val>
                                        </p:tav>
                                      </p:tavLst>
                                    </p:anim>
                                    <p:anim calcmode="lin" valueType="num">
                                      <p:cBhvr>
                                        <p:cTn id="40" dur="1000"/>
                                        <p:tgtEl>
                                          <p:spTgt spid="8"/>
                                        </p:tgtEl>
                                        <p:attrNameLst>
                                          <p:attrName>ppt_y</p:attrName>
                                        </p:attrNameLst>
                                      </p:cBhvr>
                                      <p:tavLst>
                                        <p:tav tm="0">
                                          <p:val>
                                            <p:strVal val="ppt_y"/>
                                          </p:val>
                                        </p:tav>
                                        <p:tav tm="100000">
                                          <p:val>
                                            <p:strVal val="ppt_y+.1"/>
                                          </p:val>
                                        </p:tav>
                                      </p:tavLst>
                                    </p:anim>
                                    <p:set>
                                      <p:cBhvr>
                                        <p:cTn id="41" dur="1" fill="hold">
                                          <p:stCondLst>
                                            <p:cond delay="999"/>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0.04722 -3.33333E-6 L -0.13959 -3.33333E-6 " pathEditMode="relative" rAng="0" ptsTypes="AA">
                                      <p:cBhvr>
                                        <p:cTn id="45" dur="2000" fill="hold"/>
                                        <p:tgtEl>
                                          <p:spTgt spid="9"/>
                                        </p:tgtEl>
                                        <p:attrNameLst>
                                          <p:attrName>ppt_x</p:attrName>
                                          <p:attrName>ppt_y</p:attrName>
                                        </p:attrNameLst>
                                      </p:cBhvr>
                                      <p:rCtr x="-46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8" grpId="0" animBg="1"/>
      <p:bldP spid="18"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6434" y="3133725"/>
            <a:ext cx="3906839" cy="369332"/>
          </a:xfrm>
          <a:prstGeom prst="rect">
            <a:avLst/>
          </a:prstGeom>
        </p:spPr>
        <p:txBody>
          <a:bodyPr wrap="none">
            <a:spAutoFit/>
          </a:bodyPr>
          <a:lstStyle/>
          <a:p>
            <a:r>
              <a:rPr lang="en-US" dirty="0" err="1">
                <a:latin typeface="Courier New" panose="02070309020205020404" pitchFamily="49" charset="0"/>
                <a:ea typeface="Calibri" panose="020F0502020204030204" pitchFamily="34" charset="0"/>
                <a:cs typeface="Courier New" panose="02070309020205020404" pitchFamily="49" charset="0"/>
              </a:rPr>
              <a:t>data.erase</a:t>
            </a:r>
            <a:r>
              <a:rPr lang="en-US" dirty="0">
                <a:latin typeface="Courier New" panose="02070309020205020404" pitchFamily="49" charset="0"/>
                <a:ea typeface="Calibri" panose="020F0502020204030204" pitchFamily="34" charset="0"/>
                <a:cs typeface="Courier New" panose="02070309020205020404" pitchFamily="49" charset="0"/>
              </a:rPr>
              <a:t>(</a:t>
            </a:r>
            <a:r>
              <a:rPr lang="en-US" dirty="0" err="1">
                <a:latin typeface="Courier New" panose="02070309020205020404" pitchFamily="49" charset="0"/>
                <a:ea typeface="Calibri" panose="020F0502020204030204" pitchFamily="34" charset="0"/>
                <a:cs typeface="Courier New" panose="02070309020205020404" pitchFamily="49" charset="0"/>
              </a:rPr>
              <a:t>data.end</a:t>
            </a:r>
            <a:r>
              <a:rPr lang="en-US" dirty="0">
                <a:latin typeface="Courier New" panose="02070309020205020404" pitchFamily="49" charset="0"/>
                <a:ea typeface="Calibri" panose="020F0502020204030204" pitchFamily="34" charset="0"/>
                <a:cs typeface="Courier New" panose="02070309020205020404" pitchFamily="49" charset="0"/>
              </a:rPr>
              <a:t>() - 1);</a:t>
            </a:r>
            <a:endParaRPr lang="en-US" dirty="0">
              <a:latin typeface="Courier New" panose="02070309020205020404" pitchFamily="49" charset="0"/>
              <a:cs typeface="Courier New" panose="02070309020205020404" pitchFamily="49" charset="0"/>
            </a:endParaRPr>
          </a:p>
        </p:txBody>
      </p:sp>
      <p:sp>
        <p:nvSpPr>
          <p:cNvPr id="5" name="Title 1"/>
          <p:cNvSpPr>
            <a:spLocks noGrp="1"/>
          </p:cNvSpPr>
          <p:nvPr>
            <p:ph type="title"/>
          </p:nvPr>
        </p:nvSpPr>
        <p:spPr>
          <a:xfrm>
            <a:off x="628650" y="365126"/>
            <a:ext cx="7886700" cy="1325563"/>
          </a:xfrm>
        </p:spPr>
        <p:txBody>
          <a:bodyPr/>
          <a:lstStyle/>
          <a:p>
            <a:r>
              <a:rPr lang="en-US" dirty="0" smtClean="0"/>
              <a:t>vector::erase()</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one or more elements</a:t>
                      </a:r>
                      <a:r>
                        <a:rPr lang="en-US" sz="1600" baseline="0" dirty="0" smtClean="0">
                          <a:solidFill>
                            <a:schemeClr val="tx1">
                              <a:lumMod val="75000"/>
                              <a:lumOff val="25000"/>
                            </a:schemeClr>
                          </a:solidFill>
                        </a:rPr>
                        <a:t> at the specified position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89227131"/>
              </p:ext>
            </p:extLst>
          </p:nvPr>
        </p:nvGraphicFramePr>
        <p:xfrm>
          <a:off x="5909583" y="452745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r>
                        <a:rPr lang="en-US" sz="3200" dirty="0" smtClean="0"/>
                        <a:t>9</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62961571"/>
              </p:ext>
            </p:extLst>
          </p:nvPr>
        </p:nvGraphicFramePr>
        <p:xfrm>
          <a:off x="2472137" y="4526316"/>
          <a:ext cx="3442208"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gridCol w="430276">
                  <a:extLst>
                    <a:ext uri="{9D8B030D-6E8A-4147-A177-3AD203B41FA5}">
                      <a16:colId xmlns:a16="http://schemas.microsoft.com/office/drawing/2014/main" xmlns="" val="20001"/>
                    </a:ext>
                  </a:extLst>
                </a:gridCol>
                <a:gridCol w="430276">
                  <a:extLst>
                    <a:ext uri="{9D8B030D-6E8A-4147-A177-3AD203B41FA5}">
                      <a16:colId xmlns:a16="http://schemas.microsoft.com/office/drawing/2014/main" xmlns="" val="20002"/>
                    </a:ext>
                  </a:extLst>
                </a:gridCol>
                <a:gridCol w="430276">
                  <a:extLst>
                    <a:ext uri="{9D8B030D-6E8A-4147-A177-3AD203B41FA5}">
                      <a16:colId xmlns:a16="http://schemas.microsoft.com/office/drawing/2014/main" xmlns="" val="20003"/>
                    </a:ext>
                  </a:extLst>
                </a:gridCol>
                <a:gridCol w="430276">
                  <a:extLst>
                    <a:ext uri="{9D8B030D-6E8A-4147-A177-3AD203B41FA5}">
                      <a16:colId xmlns:a16="http://schemas.microsoft.com/office/drawing/2014/main" xmlns="" val="20004"/>
                    </a:ext>
                  </a:extLst>
                </a:gridCol>
                <a:gridCol w="430276">
                  <a:extLst>
                    <a:ext uri="{9D8B030D-6E8A-4147-A177-3AD203B41FA5}">
                      <a16:colId xmlns:a16="http://schemas.microsoft.com/office/drawing/2014/main" xmlns="" val="20005"/>
                    </a:ext>
                  </a:extLst>
                </a:gridCol>
                <a:gridCol w="430276">
                  <a:extLst>
                    <a:ext uri="{9D8B030D-6E8A-4147-A177-3AD203B41FA5}">
                      <a16:colId xmlns:a16="http://schemas.microsoft.com/office/drawing/2014/main" xmlns="" val="20006"/>
                    </a:ext>
                  </a:extLst>
                </a:gridCol>
                <a:gridCol w="430276">
                  <a:extLst>
                    <a:ext uri="{9D8B030D-6E8A-4147-A177-3AD203B41FA5}">
                      <a16:colId xmlns:a16="http://schemas.microsoft.com/office/drawing/2014/main" xmlns="" val="20007"/>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pPr algn="ctr"/>
                      <a:r>
                        <a:rPr lang="en-US" sz="3200" dirty="0" smtClean="0"/>
                        <a:t>6</a:t>
                      </a:r>
                      <a:endParaRPr lang="en-US" sz="3200" dirty="0"/>
                    </a:p>
                  </a:txBody>
                  <a:tcPr/>
                </a:tc>
                <a:tc>
                  <a:txBody>
                    <a:bodyPr/>
                    <a:lstStyle/>
                    <a:p>
                      <a:pPr algn="ctr"/>
                      <a:r>
                        <a:rPr lang="en-US" sz="3200" dirty="0" smtClean="0"/>
                        <a:t>7</a:t>
                      </a:r>
                      <a:endParaRPr lang="en-US" sz="3200" dirty="0"/>
                    </a:p>
                  </a:txBody>
                  <a:tcPr/>
                </a:tc>
                <a:tc>
                  <a:txBody>
                    <a:bodyPr/>
                    <a:lstStyle/>
                    <a:p>
                      <a:pPr algn="ctr"/>
                      <a:r>
                        <a:rPr lang="en-US" sz="3200" dirty="0" smtClean="0"/>
                        <a:t>8</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907188302"/>
              </p:ext>
            </p:extLst>
          </p:nvPr>
        </p:nvGraphicFramePr>
        <p:xfrm>
          <a:off x="6342969" y="452745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sp>
        <p:nvSpPr>
          <p:cNvPr id="2" name="Rectangle 1"/>
          <p:cNvSpPr>
            <a:spLocks noChangeArrowheads="1"/>
          </p:cNvSpPr>
          <p:nvPr/>
        </p:nvSpPr>
        <p:spPr bwMode="auto">
          <a:xfrm>
            <a:off x="2955801" y="3182487"/>
            <a:ext cx="33085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data.erase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21" name="Up Arrow 20"/>
          <p:cNvSpPr/>
          <p:nvPr/>
        </p:nvSpPr>
        <p:spPr>
          <a:xfrm>
            <a:off x="6370893" y="515747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Up Arrow 21"/>
          <p:cNvSpPr/>
          <p:nvPr/>
        </p:nvSpPr>
        <p:spPr>
          <a:xfrm>
            <a:off x="6143232" y="356235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5968731" y="515747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53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xit" presetSubtype="0" fill="hold" grpId="0"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xit" presetSubtype="0" fill="hold" grpId="1"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2" grpId="1"/>
      <p:bldP spid="21" grpId="0" animBg="1"/>
      <p:bldP spid="21" grpId="1" animBg="1"/>
      <p:bldP spid="22" grpId="0" animBg="1"/>
      <p:bldP spid="2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vector::swap()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8431349"/>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Swaps</a:t>
                      </a:r>
                      <a:r>
                        <a:rPr lang="en-US" sz="1600" baseline="0" dirty="0" smtClean="0">
                          <a:solidFill>
                            <a:schemeClr val="tx1">
                              <a:lumMod val="75000"/>
                              <a:lumOff val="25000"/>
                            </a:schemeClr>
                          </a:solidFill>
                        </a:rPr>
                        <a:t> the elements of one vector with another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11" name="Rectangle 10"/>
          <p:cNvSpPr/>
          <p:nvPr/>
        </p:nvSpPr>
        <p:spPr>
          <a:xfrm>
            <a:off x="628651" y="2768025"/>
            <a:ext cx="3526972" cy="3512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8651" y="2768025"/>
            <a:ext cx="3526971" cy="584775"/>
          </a:xfrm>
          <a:prstGeom prst="rect">
            <a:avLst/>
          </a:prstGeom>
          <a:noFill/>
        </p:spPr>
        <p:txBody>
          <a:bodyPr wrap="square" rtlCol="0">
            <a:spAutoFit/>
          </a:bodyPr>
          <a:lstStyle/>
          <a:p>
            <a:pPr algn="ctr">
              <a:spcAft>
                <a:spcPts val="1200"/>
              </a:spcAft>
            </a:pPr>
            <a:r>
              <a:rPr lang="en-US" sz="3200" dirty="0" smtClean="0">
                <a:solidFill>
                  <a:schemeClr val="tx1">
                    <a:lumMod val="75000"/>
                    <a:lumOff val="25000"/>
                  </a:schemeClr>
                </a:solidFill>
              </a:rPr>
              <a:t>Vector1</a:t>
            </a:r>
            <a:endParaRPr lang="en-US" sz="1400" dirty="0">
              <a:solidFill>
                <a:schemeClr val="tx1">
                  <a:lumMod val="75000"/>
                  <a:lumOff val="25000"/>
                </a:schemeClr>
              </a:solidFill>
            </a:endParaRPr>
          </a:p>
        </p:txBody>
      </p:sp>
      <p:cxnSp>
        <p:nvCxnSpPr>
          <p:cNvPr id="14" name="Straight Connector 13"/>
          <p:cNvCxnSpPr/>
          <p:nvPr/>
        </p:nvCxnSpPr>
        <p:spPr>
          <a:xfrm>
            <a:off x="628651" y="3319570"/>
            <a:ext cx="352697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988379" y="2768025"/>
            <a:ext cx="3526972" cy="351247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988379" y="2768025"/>
            <a:ext cx="3526971" cy="584775"/>
          </a:xfrm>
          <a:prstGeom prst="rect">
            <a:avLst/>
          </a:prstGeom>
          <a:noFill/>
        </p:spPr>
        <p:txBody>
          <a:bodyPr wrap="square" rtlCol="0">
            <a:spAutoFit/>
          </a:bodyPr>
          <a:lstStyle/>
          <a:p>
            <a:pPr algn="ctr">
              <a:spcAft>
                <a:spcPts val="1200"/>
              </a:spcAft>
            </a:pPr>
            <a:r>
              <a:rPr lang="en-US" sz="3200" dirty="0" smtClean="0">
                <a:solidFill>
                  <a:schemeClr val="tx1">
                    <a:lumMod val="75000"/>
                    <a:lumOff val="25000"/>
                  </a:schemeClr>
                </a:solidFill>
              </a:rPr>
              <a:t>Vector2</a:t>
            </a:r>
            <a:endParaRPr lang="en-US" sz="1400" dirty="0">
              <a:solidFill>
                <a:schemeClr val="tx1">
                  <a:lumMod val="75000"/>
                  <a:lumOff val="25000"/>
                </a:schemeClr>
              </a:solidFill>
            </a:endParaRPr>
          </a:p>
        </p:txBody>
      </p:sp>
      <p:cxnSp>
        <p:nvCxnSpPr>
          <p:cNvPr id="18" name="Straight Connector 17"/>
          <p:cNvCxnSpPr/>
          <p:nvPr/>
        </p:nvCxnSpPr>
        <p:spPr>
          <a:xfrm>
            <a:off x="4988379" y="3319570"/>
            <a:ext cx="352697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88378" y="3364320"/>
            <a:ext cx="3526972" cy="286232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800" dirty="0">
                <a:solidFill>
                  <a:schemeClr val="tx1">
                    <a:lumMod val="75000"/>
                    <a:lumOff val="25000"/>
                  </a:schemeClr>
                </a:solidFill>
              </a:rPr>
              <a:t>a</a:t>
            </a:r>
            <a:r>
              <a:rPr lang="en-US" sz="2800" dirty="0" smtClean="0">
                <a:solidFill>
                  <a:schemeClr val="tx1">
                    <a:lumMod val="75000"/>
                    <a:lumOff val="25000"/>
                  </a:schemeClr>
                </a:solidFill>
              </a:rPr>
              <a:t>rray</a:t>
            </a:r>
            <a:endParaRPr lang="en-US" sz="2800" dirty="0">
              <a:solidFill>
                <a:schemeClr val="tx1">
                  <a:lumMod val="75000"/>
                  <a:lumOff val="25000"/>
                </a:schemeClr>
              </a:solidFill>
            </a:endParaRP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a</a:t>
            </a:r>
            <a:r>
              <a:rPr lang="en-US" sz="2800" dirty="0" smtClean="0">
                <a:solidFill>
                  <a:schemeClr val="tx1">
                    <a:lumMod val="75000"/>
                    <a:lumOff val="25000"/>
                  </a:schemeClr>
                </a:solidFill>
              </a:rPr>
              <a:t>llocator</a:t>
            </a:r>
            <a:endParaRPr lang="en-US" sz="2800" dirty="0">
              <a:solidFill>
                <a:schemeClr val="tx1">
                  <a:lumMod val="75000"/>
                  <a:lumOff val="25000"/>
                </a:schemeClr>
              </a:solidFill>
            </a:endParaRP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s</a:t>
            </a:r>
            <a:r>
              <a:rPr lang="en-US" sz="2800" dirty="0" smtClean="0">
                <a:solidFill>
                  <a:schemeClr val="tx1">
                    <a:lumMod val="75000"/>
                    <a:lumOff val="25000"/>
                  </a:schemeClr>
                </a:solidFill>
              </a:rPr>
              <a:t>ize</a:t>
            </a:r>
          </a:p>
          <a:p>
            <a:pPr marL="457200" indent="-457200">
              <a:spcAft>
                <a:spcPts val="1200"/>
              </a:spcAft>
              <a:buFont typeface="Arial" panose="020B0604020202020204" pitchFamily="34" charset="0"/>
              <a:buChar char="•"/>
            </a:pPr>
            <a:r>
              <a:rPr lang="en-US" sz="2800" dirty="0" smtClean="0">
                <a:solidFill>
                  <a:schemeClr val="tx1">
                    <a:lumMod val="75000"/>
                    <a:lumOff val="25000"/>
                  </a:schemeClr>
                </a:solidFill>
              </a:rPr>
              <a:t>capacity</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e</a:t>
            </a:r>
            <a:r>
              <a:rPr lang="en-US" sz="2800" dirty="0" smtClean="0">
                <a:solidFill>
                  <a:schemeClr val="tx1">
                    <a:lumMod val="75000"/>
                    <a:lumOff val="25000"/>
                  </a:schemeClr>
                </a:solidFill>
              </a:rPr>
              <a:t>tc...</a:t>
            </a:r>
          </a:p>
        </p:txBody>
      </p:sp>
      <p:sp>
        <p:nvSpPr>
          <p:cNvPr id="15" name="TextBox 14"/>
          <p:cNvSpPr txBox="1"/>
          <p:nvPr/>
        </p:nvSpPr>
        <p:spPr>
          <a:xfrm>
            <a:off x="628650" y="3418176"/>
            <a:ext cx="3526972" cy="2862322"/>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800" dirty="0">
                <a:solidFill>
                  <a:schemeClr val="tx1">
                    <a:lumMod val="75000"/>
                    <a:lumOff val="25000"/>
                  </a:schemeClr>
                </a:solidFill>
              </a:rPr>
              <a:t>a</a:t>
            </a:r>
            <a:r>
              <a:rPr lang="en-US" sz="2800" dirty="0" smtClean="0">
                <a:solidFill>
                  <a:schemeClr val="tx1">
                    <a:lumMod val="75000"/>
                    <a:lumOff val="25000"/>
                  </a:schemeClr>
                </a:solidFill>
              </a:rPr>
              <a:t>rray</a:t>
            </a:r>
            <a:endParaRPr lang="en-US" sz="2800" dirty="0">
              <a:solidFill>
                <a:schemeClr val="tx1">
                  <a:lumMod val="75000"/>
                  <a:lumOff val="25000"/>
                </a:schemeClr>
              </a:solidFill>
            </a:endParaRP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a</a:t>
            </a:r>
            <a:r>
              <a:rPr lang="en-US" sz="2800" dirty="0" smtClean="0">
                <a:solidFill>
                  <a:schemeClr val="tx1">
                    <a:lumMod val="75000"/>
                    <a:lumOff val="25000"/>
                  </a:schemeClr>
                </a:solidFill>
              </a:rPr>
              <a:t>llocator</a:t>
            </a:r>
            <a:endParaRPr lang="en-US" sz="2800" dirty="0">
              <a:solidFill>
                <a:schemeClr val="tx1">
                  <a:lumMod val="75000"/>
                  <a:lumOff val="25000"/>
                </a:schemeClr>
              </a:solidFill>
            </a:endParaRP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s</a:t>
            </a:r>
            <a:r>
              <a:rPr lang="en-US" sz="2800" dirty="0" smtClean="0">
                <a:solidFill>
                  <a:schemeClr val="tx1">
                    <a:lumMod val="75000"/>
                    <a:lumOff val="25000"/>
                  </a:schemeClr>
                </a:solidFill>
              </a:rPr>
              <a:t>ize</a:t>
            </a:r>
          </a:p>
          <a:p>
            <a:pPr marL="457200" indent="-457200">
              <a:spcAft>
                <a:spcPts val="1200"/>
              </a:spcAft>
              <a:buFont typeface="Arial" panose="020B0604020202020204" pitchFamily="34" charset="0"/>
              <a:buChar char="•"/>
            </a:pPr>
            <a:r>
              <a:rPr lang="en-US" sz="2800" dirty="0" smtClean="0">
                <a:solidFill>
                  <a:schemeClr val="tx1">
                    <a:lumMod val="75000"/>
                    <a:lumOff val="25000"/>
                  </a:schemeClr>
                </a:solidFill>
              </a:rPr>
              <a:t>capacity</a:t>
            </a:r>
          </a:p>
          <a:p>
            <a:pPr marL="457200" indent="-457200">
              <a:spcAft>
                <a:spcPts val="1200"/>
              </a:spcAft>
              <a:buFont typeface="Arial" panose="020B0604020202020204" pitchFamily="34" charset="0"/>
              <a:buChar char="•"/>
            </a:pPr>
            <a:r>
              <a:rPr lang="en-US" sz="2800" dirty="0">
                <a:solidFill>
                  <a:schemeClr val="tx1">
                    <a:lumMod val="75000"/>
                    <a:lumOff val="25000"/>
                  </a:schemeClr>
                </a:solidFill>
              </a:rPr>
              <a:t>e</a:t>
            </a:r>
            <a:r>
              <a:rPr lang="en-US" sz="2800" dirty="0" smtClean="0">
                <a:solidFill>
                  <a:schemeClr val="tx1">
                    <a:lumMod val="75000"/>
                    <a:lumOff val="25000"/>
                  </a:schemeClr>
                </a:solidFill>
              </a:rPr>
              <a:t>tc...</a:t>
            </a:r>
          </a:p>
        </p:txBody>
      </p:sp>
    </p:spTree>
    <p:extLst>
      <p:ext uri="{BB962C8B-B14F-4D97-AF65-F5344CB8AC3E}">
        <p14:creationId xmlns:p14="http://schemas.microsoft.com/office/powerpoint/2010/main" val="3289038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4.07407E-6 L -0.47639 0.00649 " pathEditMode="relative" rAng="0" ptsTypes="AA">
                                      <p:cBhvr>
                                        <p:cTn id="6" dur="2000" fill="hold"/>
                                        <p:tgtEl>
                                          <p:spTgt spid="19"/>
                                        </p:tgtEl>
                                        <p:attrNameLst>
                                          <p:attrName>ppt_x</p:attrName>
                                          <p:attrName>ppt_y</p:attrName>
                                        </p:attrNameLst>
                                      </p:cBhvr>
                                      <p:rCtr x="-23819" y="324"/>
                                    </p:animMotion>
                                  </p:childTnLst>
                                </p:cTn>
                              </p:par>
                              <p:par>
                                <p:cTn id="7" presetID="42" presetClass="path" presetSubtype="0" accel="50000" decel="50000" fill="hold" grpId="0" nodeType="withEffect">
                                  <p:stCondLst>
                                    <p:cond delay="0"/>
                                  </p:stCondLst>
                                  <p:childTnLst>
                                    <p:animMotion origin="layout" path="M -1.94444E-6 -4.44444E-6 L 0.47674 -0.00787 " pathEditMode="relative" rAng="0" ptsTypes="AA">
                                      <p:cBhvr>
                                        <p:cTn id="8" dur="2000" fill="hold"/>
                                        <p:tgtEl>
                                          <p:spTgt spid="15"/>
                                        </p:tgtEl>
                                        <p:attrNameLst>
                                          <p:attrName>ppt_x</p:attrName>
                                          <p:attrName>ppt_y</p:attrName>
                                        </p:attrNameLst>
                                      </p:cBhvr>
                                      <p:rCtr x="23837"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vector::swap()</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Swaps</a:t>
                      </a:r>
                      <a:r>
                        <a:rPr lang="en-US" sz="1600" baseline="0" dirty="0" smtClean="0">
                          <a:solidFill>
                            <a:schemeClr val="tx1">
                              <a:lumMod val="75000"/>
                              <a:lumOff val="25000"/>
                            </a:schemeClr>
                          </a:solidFill>
                        </a:rPr>
                        <a:t> the elements of one vector with another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1636712" y="2800223"/>
            <a:ext cx="5946775" cy="351314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 2, 3, 4, </a:t>
            </a:r>
            <a:r>
              <a:rPr lang="en-US" sz="1600"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5</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600"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&gt;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in_order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 = { 1, 2, 3, 4, </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5</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 4, 3, 2, 1</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600"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&gt;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rev_order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 = { 5, 4, 3, 2, 1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in_order.swap</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rev_order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prints: "5 4 3 2 1"</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each</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in_order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639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vector::clear()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79568087"/>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Removes and destroys all the elements in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1438728" y="2842087"/>
            <a:ext cx="6342743" cy="157414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 2, 3, 4, 5, </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6</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latin typeface="Courier New" panose="02070309020205020404" pitchFamily="49" charset="0"/>
                <a:ea typeface="Times New Roman" panose="02020603050405020304" pitchFamily="18" charset="0"/>
                <a:cs typeface="Times New Roman" panose="02020603050405020304" pitchFamily="18" charset="0"/>
              </a:rPr>
              <a:t>std</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 = { 1, 2, 3, 4, 5,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6};</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empty</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latin typeface="Courier New" panose="02070309020205020404" pitchFamily="49" charset="0"/>
                <a:ea typeface="Times New Roman" panose="02020603050405020304" pitchFamily="18" charset="0"/>
                <a:cs typeface="Times New Roman" panose="02020603050405020304" pitchFamily="18" charset="0"/>
              </a:rPr>
              <a:t>data.clear</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45783808"/>
              </p:ext>
            </p:extLst>
          </p:nvPr>
        </p:nvGraphicFramePr>
        <p:xfrm>
          <a:off x="3328761"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1</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86485281"/>
              </p:ext>
            </p:extLst>
          </p:nvPr>
        </p:nvGraphicFramePr>
        <p:xfrm>
          <a:off x="3760561"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2</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54859474"/>
              </p:ext>
            </p:extLst>
          </p:nvPr>
        </p:nvGraphicFramePr>
        <p:xfrm>
          <a:off x="4189349"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3</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83209370"/>
              </p:ext>
            </p:extLst>
          </p:nvPr>
        </p:nvGraphicFramePr>
        <p:xfrm>
          <a:off x="4619625"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4</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5959433"/>
              </p:ext>
            </p:extLst>
          </p:nvPr>
        </p:nvGraphicFramePr>
        <p:xfrm>
          <a:off x="5049611"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5</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5812150"/>
              </p:ext>
            </p:extLst>
          </p:nvPr>
        </p:nvGraphicFramePr>
        <p:xfrm>
          <a:off x="5481411" y="4773612"/>
          <a:ext cx="430276" cy="579120"/>
        </p:xfrm>
        <a:graphic>
          <a:graphicData uri="http://schemas.openxmlformats.org/drawingml/2006/table">
            <a:tbl>
              <a:tblPr firstRow="1" bandRow="1">
                <a:tableStyleId>{5C22544A-7EE6-4342-B048-85BDC9FD1C3A}</a:tableStyleId>
              </a:tblPr>
              <a:tblGrid>
                <a:gridCol w="430276">
                  <a:extLst>
                    <a:ext uri="{9D8B030D-6E8A-4147-A177-3AD203B41FA5}">
                      <a16:colId xmlns:a16="http://schemas.microsoft.com/office/drawing/2014/main" xmlns="" val="20000"/>
                    </a:ext>
                  </a:extLst>
                </a:gridCol>
              </a:tblGrid>
              <a:tr h="576330">
                <a:tc>
                  <a:txBody>
                    <a:bodyPr/>
                    <a:lstStyle/>
                    <a:p>
                      <a:pPr algn="ctr"/>
                      <a:r>
                        <a:rPr lang="en-US" sz="3200" dirty="0" smtClean="0"/>
                        <a:t>6</a:t>
                      </a:r>
                      <a:endParaRPr lang="en-US" sz="3200"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41628883"/>
              </p:ext>
            </p:extLst>
          </p:nvPr>
        </p:nvGraphicFramePr>
        <p:xfrm>
          <a:off x="3333069"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63523316"/>
              </p:ext>
            </p:extLst>
          </p:nvPr>
        </p:nvGraphicFramePr>
        <p:xfrm>
          <a:off x="3766457"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04894581"/>
              </p:ext>
            </p:extLst>
          </p:nvPr>
        </p:nvGraphicFramePr>
        <p:xfrm>
          <a:off x="4180738"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15194833"/>
              </p:ext>
            </p:extLst>
          </p:nvPr>
        </p:nvGraphicFramePr>
        <p:xfrm>
          <a:off x="4610100"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80201766"/>
              </p:ext>
            </p:extLst>
          </p:nvPr>
        </p:nvGraphicFramePr>
        <p:xfrm>
          <a:off x="5042807"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514724771"/>
              </p:ext>
            </p:extLst>
          </p:nvPr>
        </p:nvGraphicFramePr>
        <p:xfrm>
          <a:off x="5476194" y="4775107"/>
          <a:ext cx="429362" cy="579120"/>
        </p:xfrm>
        <a:graphic>
          <a:graphicData uri="http://schemas.openxmlformats.org/drawingml/2006/table">
            <a:tbl>
              <a:tblPr firstRow="1" bandRow="1">
                <a:tableStyleId>{5C22544A-7EE6-4342-B048-85BDC9FD1C3A}</a:tableStyleId>
              </a:tblPr>
              <a:tblGrid>
                <a:gridCol w="429362">
                  <a:extLst>
                    <a:ext uri="{9D8B030D-6E8A-4147-A177-3AD203B41FA5}">
                      <a16:colId xmlns:a16="http://schemas.microsoft.com/office/drawing/2014/main" xmlns="" val="20000"/>
                    </a:ext>
                  </a:extLst>
                </a:gridCol>
              </a:tblGrid>
              <a:tr h="576330">
                <a:tc>
                  <a:txBody>
                    <a:bodyPr/>
                    <a:lstStyle/>
                    <a:p>
                      <a:pPr algn="ctr"/>
                      <a:endParaRPr lang="en-US" sz="3200" dirty="0"/>
                    </a:p>
                  </a:txBody>
                  <a:tcPr>
                    <a:solidFill>
                      <a:schemeClr val="bg2"/>
                    </a:solidFill>
                  </a:tcPr>
                </a:tc>
                <a:extLst>
                  <a:ext uri="{0D108BD9-81ED-4DB2-BD59-A6C34878D82A}">
                    <a16:rowId xmlns:a16="http://schemas.microsoft.com/office/drawing/2014/main" xmlns="" val="10000"/>
                  </a:ext>
                </a:extLst>
              </a:tr>
            </a:tbl>
          </a:graphicData>
        </a:graphic>
      </p:graphicFrame>
      <p:sp>
        <p:nvSpPr>
          <p:cNvPr id="19" name="Up Arrow 18"/>
          <p:cNvSpPr/>
          <p:nvPr/>
        </p:nvSpPr>
        <p:spPr>
          <a:xfrm>
            <a:off x="3366694"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Up Arrow 19"/>
          <p:cNvSpPr/>
          <p:nvPr/>
        </p:nvSpPr>
        <p:spPr>
          <a:xfrm>
            <a:off x="3781032"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 Arrow 20"/>
          <p:cNvSpPr/>
          <p:nvPr/>
        </p:nvSpPr>
        <p:spPr>
          <a:xfrm>
            <a:off x="4226435"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Up Arrow 21"/>
          <p:cNvSpPr/>
          <p:nvPr/>
        </p:nvSpPr>
        <p:spPr>
          <a:xfrm>
            <a:off x="4640773"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Up Arrow 22"/>
          <p:cNvSpPr/>
          <p:nvPr/>
        </p:nvSpPr>
        <p:spPr>
          <a:xfrm>
            <a:off x="5069616"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Up Arrow 23"/>
          <p:cNvSpPr/>
          <p:nvPr/>
        </p:nvSpPr>
        <p:spPr>
          <a:xfrm>
            <a:off x="5483954" y="53768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03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xit" presetSubtype="0" fill="hold" grpId="1"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xit" presetSubtype="0" fill="hold" grpId="1" nodeType="with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xit" presetSubtype="0" fill="hold" grpId="1" nodeType="withEffect">
                                  <p:stCondLst>
                                    <p:cond delay="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xit" presetSubtype="0" fill="hold" grpId="1" nodeType="with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par>
                          <p:cTn id="51" fill="hold">
                            <p:stCondLst>
                              <p:cond delay="2500"/>
                            </p:stCondLst>
                            <p:childTnLst>
                              <p:par>
                                <p:cTn id="52" presetID="10" presetClass="entr" presetSubtype="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xit" presetSubtype="0" fill="hold" grpId="1" nodeType="with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childTnLst>
                          </p:cTn>
                        </p:par>
                        <p:par>
                          <p:cTn id="61" fill="hold">
                            <p:stCondLst>
                              <p:cond delay="3000"/>
                            </p:stCondLst>
                            <p:childTnLst>
                              <p:par>
                                <p:cTn id="62" presetID="10" presetClass="exit" presetSubtype="0" fill="hold" grpId="1" nodeType="afterEffect">
                                  <p:stCondLst>
                                    <p:cond delay="0"/>
                                  </p:stCondLst>
                                  <p:childTnLst>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87351" y="1897442"/>
            <a:ext cx="664549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*reading1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*reading2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*reading3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*reading4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*reading5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dirty="0" err="1" smtClean="0">
                <a:latin typeface="Courier New" panose="02070309020205020404" pitchFamily="49" charset="0"/>
                <a:ea typeface="Times New Roman" panose="02020603050405020304" pitchFamily="18" charset="0"/>
                <a:cs typeface="Courier New" panose="02070309020205020404" pitchFamily="49" charset="0"/>
              </a:rPr>
              <a:t>print_reading</a:t>
            </a:r>
            <a:r>
              <a:rPr lang="en-US" dirty="0" smtClean="0">
                <a:latin typeface="Courier New" panose="02070309020205020404" pitchFamily="49" charset="0"/>
                <a:ea typeface="Times New Roman" panose="02020603050405020304" pitchFamily="18" charset="0"/>
                <a:cs typeface="Courier New" panose="02070309020205020404" pitchFamily="49" charset="0"/>
              </a:rPr>
              <a:t>(reading1);</a:t>
            </a:r>
            <a:endPar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dirty="0" err="1" smtClean="0">
                <a:latin typeface="Courier New" panose="02070309020205020404" pitchFamily="49" charset="0"/>
                <a:ea typeface="Times New Roman" panose="02020603050405020304" pitchFamily="18" charset="0"/>
                <a:cs typeface="Courier New" panose="02070309020205020404" pitchFamily="49" charset="0"/>
              </a:rPr>
              <a:t>print_reading</a:t>
            </a:r>
            <a:r>
              <a:rPr lang="en-US" dirty="0" smtClean="0">
                <a:latin typeface="Courier New" panose="02070309020205020404" pitchFamily="49" charset="0"/>
                <a:ea typeface="Times New Roman" panose="02020603050405020304" pitchFamily="18" charset="0"/>
                <a:cs typeface="Courier New" panose="02070309020205020404" pitchFamily="49" charset="0"/>
              </a:rPr>
              <a:t>(reading2);</a:t>
            </a:r>
            <a:endPar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dirty="0" err="1" smtClean="0">
                <a:latin typeface="Courier New" panose="02070309020205020404" pitchFamily="49" charset="0"/>
                <a:ea typeface="Times New Roman" panose="02020603050405020304" pitchFamily="18" charset="0"/>
                <a:cs typeface="Courier New" panose="02070309020205020404" pitchFamily="49" charset="0"/>
              </a:rPr>
              <a:t>print_reading</a:t>
            </a:r>
            <a:r>
              <a:rPr lang="en-US" dirty="0" smtClean="0">
                <a:latin typeface="Courier New" panose="02070309020205020404" pitchFamily="49" charset="0"/>
                <a:ea typeface="Times New Roman" panose="02020603050405020304" pitchFamily="18" charset="0"/>
                <a:cs typeface="Courier New" panose="02070309020205020404" pitchFamily="49" charset="0"/>
              </a:rPr>
              <a:t>(reading3);</a:t>
            </a:r>
            <a:endPar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dirty="0" err="1" smtClean="0">
                <a:latin typeface="Courier New" panose="02070309020205020404" pitchFamily="49" charset="0"/>
                <a:ea typeface="Times New Roman" panose="02020603050405020304" pitchFamily="18" charset="0"/>
                <a:cs typeface="Courier New" panose="02070309020205020404" pitchFamily="49" charset="0"/>
              </a:rPr>
              <a:t>print_reading</a:t>
            </a:r>
            <a:r>
              <a:rPr lang="en-US" dirty="0" smtClean="0">
                <a:latin typeface="Courier New" panose="02070309020205020404" pitchFamily="49" charset="0"/>
                <a:ea typeface="Times New Roman" panose="02020603050405020304" pitchFamily="18" charset="0"/>
                <a:cs typeface="Courier New" panose="02070309020205020404" pitchFamily="49" charset="0"/>
              </a:rPr>
              <a:t>(reading4);</a:t>
            </a:r>
            <a:endPar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dirty="0" err="1" smtClean="0">
                <a:latin typeface="Courier New" panose="02070309020205020404" pitchFamily="49" charset="0"/>
                <a:ea typeface="Times New Roman" panose="02020603050405020304" pitchFamily="18" charset="0"/>
                <a:cs typeface="Courier New" panose="02070309020205020404" pitchFamily="49" charset="0"/>
              </a:rPr>
              <a:t>print_reading</a:t>
            </a:r>
            <a:r>
              <a:rPr lang="en-US" dirty="0" smtClean="0">
                <a:latin typeface="Courier New" panose="02070309020205020404" pitchFamily="49" charset="0"/>
                <a:ea typeface="Times New Roman" panose="02020603050405020304" pitchFamily="18" charset="0"/>
                <a:cs typeface="Courier New" panose="02070309020205020404" pitchFamily="49" charset="0"/>
              </a:rPr>
              <a:t>(reading5);</a:t>
            </a:r>
            <a:endParaRPr lang="en-US" dirty="0">
              <a:solidFill>
                <a:srgbClr val="0000FF"/>
              </a:solidFill>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9825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4000" dirty="0"/>
              <a:t>vector::emplace() / </a:t>
            </a:r>
            <a:r>
              <a:rPr lang="en-US" sz="4000" dirty="0" err="1"/>
              <a:t>emplace_back</a:t>
            </a:r>
            <a:r>
              <a:rPr lang="en-US" sz="4000" dirty="0"/>
              <a:t>()</a:t>
            </a:r>
          </a:p>
        </p:txBody>
      </p:sp>
      <p:graphicFrame>
        <p:nvGraphicFramePr>
          <p:cNvPr id="4" name="Table 3"/>
          <p:cNvGraphicFramePr>
            <a:graphicFrameLocks noGrp="1"/>
          </p:cNvGraphicFramePr>
          <p:nvPr>
            <p:extLst>
              <p:ext uri="{D42A27DB-BD31-4B8C-83A1-F6EECF244321}">
                <p14:modId xmlns:p14="http://schemas.microsoft.com/office/powerpoint/2010/main" val="2034335248"/>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Constructs</a:t>
                      </a:r>
                      <a:r>
                        <a:rPr lang="en-US" sz="1600" baseline="0" dirty="0" smtClean="0">
                          <a:solidFill>
                            <a:schemeClr val="tx1">
                              <a:lumMod val="75000"/>
                              <a:lumOff val="25000"/>
                            </a:schemeClr>
                          </a:solidFill>
                        </a:rPr>
                        <a:t> one or more elements at the specified location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 (emplace), O(1) </a:t>
                      </a:r>
                      <a:r>
                        <a:rPr lang="en-US" sz="1600" i="1" dirty="0" smtClean="0">
                          <a:solidFill>
                            <a:schemeClr val="tx1">
                              <a:lumMod val="75000"/>
                              <a:lumOff val="25000"/>
                            </a:schemeClr>
                          </a:solidFill>
                        </a:rPr>
                        <a:t>amortized</a:t>
                      </a:r>
                      <a:r>
                        <a:rPr lang="en-US" sz="1600" baseline="0" dirty="0" smtClean="0">
                          <a:solidFill>
                            <a:schemeClr val="tx1">
                              <a:lumMod val="75000"/>
                              <a:lumOff val="25000"/>
                            </a:schemeClr>
                          </a:solidFill>
                        </a:rPr>
                        <a:t> (</a:t>
                      </a:r>
                      <a:r>
                        <a:rPr lang="en-US" sz="1600" baseline="0" dirty="0" err="1" smtClean="0">
                          <a:solidFill>
                            <a:schemeClr val="tx1">
                              <a:lumMod val="75000"/>
                              <a:lumOff val="25000"/>
                            </a:schemeClr>
                          </a:solidFill>
                        </a:rPr>
                        <a:t>emplace_back</a:t>
                      </a:r>
                      <a:r>
                        <a:rPr lang="en-US" sz="1600" baseline="0" dirty="0" smtClean="0">
                          <a:solidFill>
                            <a:schemeClr val="tx1">
                              <a:lumMod val="75000"/>
                              <a:lumOff val="25000"/>
                            </a:schemeClr>
                          </a:solidFill>
                        </a:rPr>
                        <a:t>)</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9545735"/>
              </p:ext>
            </p:extLst>
          </p:nvPr>
        </p:nvGraphicFramePr>
        <p:xfrm>
          <a:off x="3129566" y="3022957"/>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1</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71949343"/>
              </p:ext>
            </p:extLst>
          </p:nvPr>
        </p:nvGraphicFramePr>
        <p:xfrm>
          <a:off x="4120971" y="3022957"/>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2</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0884440"/>
              </p:ext>
            </p:extLst>
          </p:nvPr>
        </p:nvGraphicFramePr>
        <p:xfrm>
          <a:off x="4120971" y="3022957"/>
          <a:ext cx="978258" cy="1303630"/>
        </p:xfrm>
        <a:graphic>
          <a:graphicData uri="http://schemas.openxmlformats.org/drawingml/2006/table">
            <a:tbl>
              <a:tblPr firstRow="1" bandRow="1">
                <a:tableStyleId>{5C22544A-7EE6-4342-B048-85BDC9FD1C3A}</a:tableStyleId>
              </a:tblPr>
              <a:tblGrid>
                <a:gridCol w="978258">
                  <a:extLst>
                    <a:ext uri="{9D8B030D-6E8A-4147-A177-3AD203B41FA5}">
                      <a16:colId xmlns:a16="http://schemas.microsoft.com/office/drawing/2014/main" xmlns="" val="20000"/>
                    </a:ext>
                  </a:extLst>
                </a:gridCol>
              </a:tblGrid>
              <a:tr h="1303630">
                <a:tc>
                  <a:txBody>
                    <a:bodyPr/>
                    <a:lstStyle/>
                    <a:p>
                      <a:pPr algn="ctr"/>
                      <a:r>
                        <a:rPr lang="en-US" sz="7200" dirty="0" smtClean="0"/>
                        <a:t>3</a:t>
                      </a:r>
                      <a:endParaRPr lang="en-US" sz="7200" dirty="0"/>
                    </a:p>
                  </a:txBody>
                  <a:tcPr marL="205836" marR="205836" marT="102918" marB="102918"/>
                </a:tc>
                <a:extLst>
                  <a:ext uri="{0D108BD9-81ED-4DB2-BD59-A6C34878D82A}">
                    <a16:rowId xmlns:a16="http://schemas.microsoft.com/office/drawing/2014/main" xmlns="" val="10000"/>
                  </a:ext>
                </a:extLst>
              </a:tr>
            </a:tbl>
          </a:graphicData>
        </a:graphic>
      </p:graphicFrame>
      <p:sp>
        <p:nvSpPr>
          <p:cNvPr id="9" name="TextBox 8"/>
          <p:cNvSpPr txBox="1"/>
          <p:nvPr/>
        </p:nvSpPr>
        <p:spPr>
          <a:xfrm>
            <a:off x="1209666" y="4588609"/>
            <a:ext cx="6800867" cy="461665"/>
          </a:xfrm>
          <a:prstGeom prst="rect">
            <a:avLst/>
          </a:prstGeom>
          <a:noFill/>
        </p:spPr>
        <p:txBody>
          <a:bodyPr wrap="square" rtlCol="0">
            <a:spAutoFit/>
          </a:bodyPr>
          <a:lstStyle/>
          <a:p>
            <a:pPr>
              <a:spcAft>
                <a:spcPts val="1200"/>
              </a:spcAft>
            </a:pPr>
            <a:r>
              <a:rPr lang="en-US" sz="2400" dirty="0" smtClean="0">
                <a:solidFill>
                  <a:schemeClr val="tx1">
                    <a:lumMod val="75000"/>
                    <a:lumOff val="25000"/>
                  </a:schemeClr>
                </a:solidFill>
              </a:rPr>
              <a:t>Constructs and inserts a new element into the vector.</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97981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85185E-6 L 0.1085 1.85185E-6 " pathEditMode="relative" rAng="0" ptsTypes="AA">
                                      <p:cBhvr>
                                        <p:cTn id="6" dur="1000" fill="hold"/>
                                        <p:tgtEl>
                                          <p:spTgt spid="8"/>
                                        </p:tgtEl>
                                        <p:attrNameLst>
                                          <p:attrName>ppt_x</p:attrName>
                                          <p:attrName>ppt_y</p:attrName>
                                        </p:attrNameLst>
                                      </p:cBhvr>
                                      <p:rCtr x="5417"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4000" dirty="0" smtClean="0"/>
              <a:t>vector::emplace() / </a:t>
            </a:r>
            <a:r>
              <a:rPr lang="en-US" sz="4000" dirty="0" err="1" smtClean="0"/>
              <a:t>emplace_back</a:t>
            </a:r>
            <a:r>
              <a:rPr lang="en-US" sz="4000" dirty="0" smtClean="0"/>
              <a:t>()</a:t>
            </a:r>
            <a:endParaRPr lang="en-US" sz="4000" dirty="0"/>
          </a:p>
        </p:txBody>
      </p:sp>
      <p:sp>
        <p:nvSpPr>
          <p:cNvPr id="2" name="Rectangle 1"/>
          <p:cNvSpPr/>
          <p:nvPr/>
        </p:nvSpPr>
        <p:spPr>
          <a:xfrm>
            <a:off x="572305" y="1690689"/>
            <a:ext cx="8075590" cy="262424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person(</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person(</a:t>
            </a:r>
            <a:r>
              <a:rPr lang="en-US"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a:latin typeface="Courier New" panose="02070309020205020404" pitchFamily="49" charset="0"/>
                <a:ea typeface="Times New Roman" panose="02020603050405020304" pitchFamily="18" charset="0"/>
                <a:cs typeface="Times New Roman" panose="02020603050405020304" pitchFamily="18" charset="0"/>
              </a:rPr>
              <a:t>&amp;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copy</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"copy </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_name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_age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022470" y="4432388"/>
            <a:ext cx="2547492" cy="31912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a:latin typeface="Courier New" panose="02070309020205020404" pitchFamily="49" charset="0"/>
                <a:ea typeface="Times New Roman" panose="02020603050405020304" pitchFamily="18" charset="0"/>
                <a:cs typeface="Times New Roman" panose="02020603050405020304" pitchFamily="18" charset="0"/>
              </a:rPr>
              <a:t>&gt; people;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22470" y="4938538"/>
            <a:ext cx="4572000" cy="780150"/>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a:latin typeface="Courier New" panose="02070309020205020404" pitchFamily="49" charset="0"/>
                <a:ea typeface="Times New Roman" panose="02020603050405020304" pitchFamily="18" charset="0"/>
                <a:cs typeface="Times New Roman" panose="02020603050405020304" pitchFamily="18" charset="0"/>
              </a:rPr>
              <a:t> bob(</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"Robert"</a:t>
            </a:r>
            <a:r>
              <a:rPr lang="en-US" sz="1400" dirty="0">
                <a:latin typeface="Courier New" panose="02070309020205020404" pitchFamily="49" charset="0"/>
                <a:ea typeface="Times New Roman" panose="02020603050405020304" pitchFamily="18" charset="0"/>
                <a:cs typeface="Times New Roman" panose="02020603050405020304" pitchFamily="18" charset="0"/>
              </a:rPr>
              <a:t>, 37);</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err="1">
                <a:latin typeface="Courier New" panose="02070309020205020404" pitchFamily="49" charset="0"/>
                <a:ea typeface="Times New Roman" panose="02020603050405020304" pitchFamily="18" charset="0"/>
                <a:cs typeface="Times New Roman" panose="02020603050405020304" pitchFamily="18" charset="0"/>
              </a:rPr>
              <a:t>people.push_back</a:t>
            </a:r>
            <a:r>
              <a:rPr lang="en-US" sz="1400" dirty="0">
                <a:latin typeface="Courier New" panose="02070309020205020404" pitchFamily="49" charset="0"/>
                <a:ea typeface="Times New Roman" panose="02020603050405020304" pitchFamily="18" charset="0"/>
                <a:cs typeface="Times New Roman" panose="02020603050405020304" pitchFamily="18" charset="0"/>
              </a:rPr>
              <a:t>(bob);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5594470" y="4876622"/>
            <a:ext cx="3213279" cy="383888"/>
          </a:xfrm>
          <a:prstGeom prst="rect">
            <a:avLst/>
          </a:prstGeom>
        </p:spPr>
        <p:txBody>
          <a:bodyPr wrap="square">
            <a:spAutoFit/>
          </a:bodyPr>
          <a:lstStyle/>
          <a:p>
            <a:pPr>
              <a:lnSpc>
                <a:spcPct val="107000"/>
              </a:lnSpc>
              <a:spcAft>
                <a:spcPts val="800"/>
              </a:spcAft>
            </a:pPr>
            <a:r>
              <a:rPr lang="en-US" dirty="0" err="1">
                <a:latin typeface="Courier New" panose="02070309020205020404" pitchFamily="49" charset="0"/>
                <a:ea typeface="Calibri" panose="020F0502020204030204" pitchFamily="34" charset="0"/>
                <a:cs typeface="Times New Roman" panose="02020603050405020304" pitchFamily="18" charset="0"/>
              </a:rPr>
              <a:t>ctor</a:t>
            </a:r>
            <a:r>
              <a:rPr lang="en-US" dirty="0">
                <a:latin typeface="Courier New" panose="02070309020205020404" pitchFamily="49" charset="0"/>
                <a:ea typeface="Calibri" panose="020F0502020204030204" pitchFamily="34" charset="0"/>
                <a:cs typeface="Times New Roman" panose="02020603050405020304" pitchFamily="18" charset="0"/>
              </a:rPr>
              <a:t>: Robert </a:t>
            </a:r>
            <a:r>
              <a:rPr lang="en-US" dirty="0" smtClean="0">
                <a:latin typeface="Courier New" panose="02070309020205020404" pitchFamily="49" charset="0"/>
                <a:ea typeface="Calibri" panose="020F0502020204030204" pitchFamily="34" charset="0"/>
                <a:cs typeface="Times New Roman" panose="02020603050405020304" pitchFamily="18" charset="0"/>
              </a:rPr>
              <a:t>37</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Up Arrow 11"/>
          <p:cNvSpPr/>
          <p:nvPr/>
        </p:nvSpPr>
        <p:spPr>
          <a:xfrm rot="5400000">
            <a:off x="3945983" y="487275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594470" y="5272786"/>
            <a:ext cx="2941831" cy="388696"/>
          </a:xfrm>
          <a:prstGeom prst="rect">
            <a:avLst/>
          </a:prstGeom>
        </p:spPr>
        <p:txBody>
          <a:bodyPr wrap="none">
            <a:spAutoFit/>
          </a:bodyPr>
          <a:lstStyle/>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copy </a:t>
            </a:r>
            <a:r>
              <a:rPr lang="en-US" dirty="0" err="1">
                <a:latin typeface="Courier New" panose="02070309020205020404" pitchFamily="49" charset="0"/>
                <a:ea typeface="Calibri" panose="020F0502020204030204" pitchFamily="34" charset="0"/>
                <a:cs typeface="Times New Roman" panose="02020603050405020304" pitchFamily="18" charset="0"/>
              </a:rPr>
              <a:t>ctor</a:t>
            </a:r>
            <a:r>
              <a:rPr lang="en-US" dirty="0">
                <a:latin typeface="Courier New" panose="02070309020205020404" pitchFamily="49" charset="0"/>
                <a:ea typeface="Calibri" panose="020F0502020204030204" pitchFamily="34" charset="0"/>
                <a:cs typeface="Times New Roman" panose="02020603050405020304" pitchFamily="18" charset="0"/>
              </a:rPr>
              <a:t>: Robert 37</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Up Arrow 13"/>
          <p:cNvSpPr/>
          <p:nvPr/>
        </p:nvSpPr>
        <p:spPr>
          <a:xfrm rot="5400000">
            <a:off x="3945982" y="527847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 Arrow 14"/>
          <p:cNvSpPr/>
          <p:nvPr/>
        </p:nvSpPr>
        <p:spPr>
          <a:xfrm rot="5400000">
            <a:off x="458878" y="248093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Up Arrow 15"/>
          <p:cNvSpPr/>
          <p:nvPr/>
        </p:nvSpPr>
        <p:spPr>
          <a:xfrm rot="5400000">
            <a:off x="458877" y="336504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 Arrow 16"/>
          <p:cNvSpPr/>
          <p:nvPr/>
        </p:nvSpPr>
        <p:spPr>
          <a:xfrm rot="5400000">
            <a:off x="458876" y="436660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188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xit" presetSubtype="0" fill="hold" grpId="1" nodeType="with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xit" presetSubtype="0" fill="hold" grpId="1"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42" presetClass="path" presetSubtype="0" accel="50000" decel="50000" fill="hold" grpId="1" nodeType="withEffect">
                                  <p:stCondLst>
                                    <p:cond delay="500"/>
                                  </p:stCondLst>
                                  <p:childTnLst>
                                    <p:animMotion origin="layout" path="M -1.94444E-6 1.48148E-6 L 0.14028 1.48148E-6 " pathEditMode="relative" rAng="0" ptsTypes="AA">
                                      <p:cBhvr>
                                        <p:cTn id="39" dur="1000" fill="hold"/>
                                        <p:tgtEl>
                                          <p:spTgt spid="12"/>
                                        </p:tgtEl>
                                        <p:attrNameLst>
                                          <p:attrName>ppt_x</p:attrName>
                                          <p:attrName>ppt_y</p:attrName>
                                        </p:attrNameLst>
                                      </p:cBhvr>
                                      <p:rCtr x="7014" y="0"/>
                                    </p:animMotion>
                                  </p:childTnLst>
                                </p:cTn>
                              </p:par>
                              <p:par>
                                <p:cTn id="40" presetID="10" presetClass="entr" presetSubtype="0" fill="hold" grpId="0" nodeType="withEffect">
                                  <p:stCondLst>
                                    <p:cond delay="5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42" presetClass="path" presetSubtype="0" accel="50000" decel="50000" fill="hold" grpId="1" nodeType="withEffect">
                                  <p:stCondLst>
                                    <p:cond delay="500"/>
                                  </p:stCondLst>
                                  <p:childTnLst>
                                    <p:animMotion origin="layout" path="M -1.94444E-6 2.22222E-6 L 0.14028 2.22222E-6 " pathEditMode="relative" rAng="0" ptsTypes="AA">
                                      <p:cBhvr>
                                        <p:cTn id="54" dur="1000" fill="hold"/>
                                        <p:tgtEl>
                                          <p:spTgt spid="14"/>
                                        </p:tgtEl>
                                        <p:attrNameLst>
                                          <p:attrName>ppt_x</p:attrName>
                                          <p:attrName>ppt_y</p:attrName>
                                        </p:attrNameLst>
                                      </p:cBhvr>
                                      <p:rCtr x="701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animBg="1"/>
      <p:bldP spid="12" grpId="1" animBg="1"/>
      <p:bldP spid="13" grpId="0"/>
      <p:bldP spid="14" grpId="0" animBg="1"/>
      <p:bldP spid="14" grpId="1" animBg="1"/>
      <p:bldP spid="15" grpId="0" animBg="1"/>
      <p:bldP spid="15" grpId="1" animBg="1"/>
      <p:bldP spid="16" grpId="0" animBg="1"/>
      <p:bldP spid="16" grpId="1" animBg="1"/>
      <p:bldP spid="17" grpId="0" animBg="1"/>
      <p:bldP spid="17" grpId="1"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normAutofit/>
          </a:bodyPr>
          <a:lstStyle/>
          <a:p>
            <a:r>
              <a:rPr lang="en-US" sz="4000" dirty="0"/>
              <a:t>vector::emplace() / </a:t>
            </a:r>
            <a:r>
              <a:rPr lang="en-US" sz="4000" dirty="0" err="1"/>
              <a:t>emplace_back</a:t>
            </a:r>
            <a:r>
              <a:rPr lang="en-US" sz="4000" dirty="0"/>
              <a:t>()</a:t>
            </a:r>
          </a:p>
        </p:txBody>
      </p:sp>
      <p:sp>
        <p:nvSpPr>
          <p:cNvPr id="2" name="Rectangle 1"/>
          <p:cNvSpPr/>
          <p:nvPr/>
        </p:nvSpPr>
        <p:spPr>
          <a:xfrm>
            <a:off x="572305" y="1690689"/>
            <a:ext cx="8075590" cy="262424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class</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public</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person(</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string</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name</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age</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person(</a:t>
            </a:r>
            <a:r>
              <a:rPr lang="en-US" sz="14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const</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a:latin typeface="Courier New" panose="02070309020205020404" pitchFamily="49" charset="0"/>
                <a:ea typeface="Times New Roman" panose="02020603050405020304" pitchFamily="18" charset="0"/>
                <a:cs typeface="Times New Roman" panose="02020603050405020304" pitchFamily="18" charset="0"/>
              </a:rPr>
              <a:t>&amp;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copy</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"copy </a:t>
            </a:r>
            <a:r>
              <a:rPr lang="en-US" sz="1400" dirty="0" err="1">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ctor</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_name &lt;&lt;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latin typeface="Courier New" panose="02070309020205020404" pitchFamily="49" charset="0"/>
                <a:ea typeface="Times New Roman" panose="02020603050405020304" pitchFamily="18" charset="0"/>
                <a:cs typeface="Times New Roman" panose="02020603050405020304" pitchFamily="18" charset="0"/>
              </a:rPr>
              <a:t> &lt;&lt; _age &lt;&lt; </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br>
              <a:rPr lang="en-US" sz="1400" dirty="0">
                <a:latin typeface="Courier New" panose="02070309020205020404" pitchFamily="49" charset="0"/>
                <a:ea typeface="Times New Roman" panose="02020603050405020304" pitchFamily="18" charset="0"/>
                <a:cs typeface="Times New Roman" panose="02020603050405020304" pitchFamily="18" charset="0"/>
              </a:rPr>
            </a:b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72305" y="4432388"/>
            <a:ext cx="2547492" cy="322845"/>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400"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sz="14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person</a:t>
            </a:r>
            <a:r>
              <a:rPr lang="en-US" sz="1400" dirty="0">
                <a:latin typeface="Courier New" panose="02070309020205020404" pitchFamily="49" charset="0"/>
                <a:ea typeface="Times New Roman" panose="02020603050405020304" pitchFamily="18" charset="0"/>
                <a:cs typeface="Times New Roman" panose="02020603050405020304" pitchFamily="18" charset="0"/>
              </a:rPr>
              <a:t>&gt; people;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72305" y="4868968"/>
            <a:ext cx="5018870" cy="32284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latin typeface="Courier New" panose="02070309020205020404" pitchFamily="49" charset="0"/>
                <a:ea typeface="Times New Roman" panose="02020603050405020304" pitchFamily="18" charset="0"/>
                <a:cs typeface="Times New Roman" panose="02020603050405020304" pitchFamily="18" charset="0"/>
              </a:rPr>
              <a:t>people.emplace</a:t>
            </a:r>
            <a:r>
              <a:rPr lang="en-US" sz="1400" dirty="0">
                <a:latin typeface="Courier New" panose="02070309020205020404" pitchFamily="49" charset="0"/>
                <a:ea typeface="Times New Roman" panose="02020603050405020304" pitchFamily="18" charset="0"/>
                <a:cs typeface="Times New Roman" panose="02020603050405020304" pitchFamily="18" charset="0"/>
              </a:rPr>
              <a:t>(</a:t>
            </a:r>
            <a:r>
              <a:rPr lang="en-US" sz="1400" dirty="0" err="1">
                <a:latin typeface="Courier New" panose="02070309020205020404" pitchFamily="49" charset="0"/>
                <a:ea typeface="Times New Roman" panose="02020603050405020304" pitchFamily="18" charset="0"/>
                <a:cs typeface="Times New Roman" panose="02020603050405020304" pitchFamily="18" charset="0"/>
              </a:rPr>
              <a:t>people.begin</a:t>
            </a:r>
            <a:r>
              <a:rPr lang="en-US" sz="1400" dirty="0">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A31515"/>
                </a:solidFill>
                <a:latin typeface="Courier New" panose="02070309020205020404" pitchFamily="49" charset="0"/>
                <a:ea typeface="Times New Roman" panose="02020603050405020304" pitchFamily="18" charset="0"/>
                <a:cs typeface="Times New Roman" panose="02020603050405020304" pitchFamily="18" charset="0"/>
              </a:rPr>
              <a:t>"Robert"</a:t>
            </a:r>
            <a:r>
              <a:rPr lang="en-US" sz="1400" dirty="0">
                <a:latin typeface="Courier New" panose="02070309020205020404" pitchFamily="49" charset="0"/>
                <a:ea typeface="Times New Roman" panose="02020603050405020304" pitchFamily="18" charset="0"/>
                <a:cs typeface="Times New Roman" panose="02020603050405020304" pitchFamily="18" charset="0"/>
              </a:rPr>
              <a:t>, 37);</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262810" y="4803117"/>
            <a:ext cx="2252540" cy="388696"/>
          </a:xfrm>
          <a:prstGeom prst="rect">
            <a:avLst/>
          </a:prstGeom>
        </p:spPr>
        <p:txBody>
          <a:bodyPr wrap="none">
            <a:spAutoFit/>
          </a:bodyPr>
          <a:lstStyle/>
          <a:p>
            <a:pPr>
              <a:lnSpc>
                <a:spcPct val="107000"/>
              </a:lnSpc>
              <a:spcAft>
                <a:spcPts val="800"/>
              </a:spcAft>
            </a:pPr>
            <a:r>
              <a:rPr lang="en-US" dirty="0" err="1">
                <a:latin typeface="Courier New" panose="02070309020205020404" pitchFamily="49" charset="0"/>
                <a:ea typeface="Calibri" panose="020F0502020204030204" pitchFamily="34" charset="0"/>
                <a:cs typeface="Times New Roman" panose="02020603050405020304" pitchFamily="18" charset="0"/>
              </a:rPr>
              <a:t>ctor</a:t>
            </a:r>
            <a:r>
              <a:rPr lang="en-US" dirty="0">
                <a:latin typeface="Courier New" panose="02070309020205020404" pitchFamily="49" charset="0"/>
                <a:ea typeface="Calibri" panose="020F0502020204030204" pitchFamily="34" charset="0"/>
                <a:cs typeface="Times New Roman" panose="02020603050405020304" pitchFamily="18" charset="0"/>
              </a:rPr>
              <a:t>: Robert 37</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Up Arrow 14"/>
          <p:cNvSpPr/>
          <p:nvPr/>
        </p:nvSpPr>
        <p:spPr>
          <a:xfrm rot="5400000">
            <a:off x="5539242" y="480406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6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42" presetClass="path" presetSubtype="0" accel="50000" decel="50000" fill="hold" grpId="1" nodeType="withEffect">
                                  <p:stCondLst>
                                    <p:cond delay="500"/>
                                  </p:stCondLst>
                                  <p:childTnLst>
                                    <p:animMotion origin="layout" path="M -3.88889E-6 -4.81481E-6 L 0.04341 -4.81481E-6 " pathEditMode="relative" rAng="0" ptsTypes="AA">
                                      <p:cBhvr>
                                        <p:cTn id="14" dur="1000" fill="hold"/>
                                        <p:tgtEl>
                                          <p:spTgt spid="15"/>
                                        </p:tgtEl>
                                        <p:attrNameLst>
                                          <p:attrName>ppt_x</p:attrName>
                                          <p:attrName>ppt_y</p:attrName>
                                        </p:attrNameLst>
                                      </p:cBhvr>
                                      <p:rCtr x="2170" y="0"/>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5" grpId="0" animBg="1"/>
      <p:bldP spid="15" grpId="1"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Iteration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72338626"/>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an iterator for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pic>
        <p:nvPicPr>
          <p:cNvPr id="6" name="Picture 5"/>
          <p:cNvPicPr/>
          <p:nvPr/>
        </p:nvPicPr>
        <p:blipFill>
          <a:blip r:embed="rId3"/>
          <a:stretch>
            <a:fillRect/>
          </a:stretch>
        </p:blipFill>
        <p:spPr>
          <a:xfrm>
            <a:off x="1767638" y="2985496"/>
            <a:ext cx="5684924" cy="3040774"/>
          </a:xfrm>
          <a:prstGeom prst="rect">
            <a:avLst/>
          </a:prstGeom>
        </p:spPr>
      </p:pic>
      <p:sp>
        <p:nvSpPr>
          <p:cNvPr id="10" name="Up Arrow 9"/>
          <p:cNvSpPr/>
          <p:nvPr/>
        </p:nvSpPr>
        <p:spPr>
          <a:xfrm rot="5400000">
            <a:off x="1379887" y="291971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6200000">
            <a:off x="7518344" y="563852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2098820" y="330746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6745947" y="525076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6678970" y="3760997"/>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a:off x="1984824" y="4780823"/>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5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par>
                          <p:cTn id="25" fill="hold">
                            <p:stCondLst>
                              <p:cond delay="500"/>
                            </p:stCondLst>
                            <p:childTnLst>
                              <p:par>
                                <p:cTn id="26" presetID="42" presetClass="path" presetSubtype="0" accel="50000" decel="50000" fill="hold" grpId="1" nodeType="afterEffect">
                                  <p:stCondLst>
                                    <p:cond delay="0"/>
                                  </p:stCondLst>
                                  <p:childTnLst>
                                    <p:animMotion origin="layout" path="M 1.38889E-6 2.22222E-6 L 0.50642 0.00116 " pathEditMode="relative" rAng="0" ptsTypes="AA">
                                      <p:cBhvr>
                                        <p:cTn id="27" dur="2000" fill="hold"/>
                                        <p:tgtEl>
                                          <p:spTgt spid="12"/>
                                        </p:tgtEl>
                                        <p:attrNameLst>
                                          <p:attrName>ppt_x</p:attrName>
                                          <p:attrName>ppt_y</p:attrName>
                                        </p:attrNameLst>
                                      </p:cBhvr>
                                      <p:rCtr x="25313" y="46"/>
                                    </p:animMotion>
                                  </p:childTnLst>
                                </p:cTn>
                              </p:par>
                              <p:par>
                                <p:cTn id="28" presetID="42" presetClass="path" presetSubtype="0" accel="50000" decel="50000" fill="hold" grpId="1" nodeType="withEffect">
                                  <p:stCondLst>
                                    <p:cond delay="0"/>
                                  </p:stCondLst>
                                  <p:childTnLst>
                                    <p:animMotion origin="layout" path="M 1.66667E-6 -1.11111E-6 L -0.51007 0.00324 " pathEditMode="relative" rAng="0" ptsTypes="AA">
                                      <p:cBhvr>
                                        <p:cTn id="29" dur="2000" fill="hold"/>
                                        <p:tgtEl>
                                          <p:spTgt spid="13"/>
                                        </p:tgtEl>
                                        <p:attrNameLst>
                                          <p:attrName>ppt_x</p:attrName>
                                          <p:attrName>ppt_y</p:attrName>
                                        </p:attrNameLst>
                                      </p:cBhvr>
                                      <p:rCtr x="-25503" y="162"/>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900"/>
              </a:spcBef>
            </a:pPr>
            <a:r>
              <a:rPr lang="en-US" sz="2400" dirty="0" smtClean="0">
                <a:solidFill>
                  <a:schemeClr val="tx1">
                    <a:lumMod val="75000"/>
                    <a:lumOff val="25000"/>
                  </a:schemeClr>
                </a:solidFill>
              </a:rPr>
              <a:t>Array</a:t>
            </a:r>
          </a:p>
          <a:p>
            <a:pPr lvl="1">
              <a:spcBef>
                <a:spcPts val="900"/>
              </a:spcBef>
            </a:pPr>
            <a:r>
              <a:rPr lang="en-US" sz="2000" dirty="0" smtClean="0">
                <a:solidFill>
                  <a:schemeClr val="tx1">
                    <a:lumMod val="75000"/>
                    <a:lumOff val="25000"/>
                  </a:schemeClr>
                </a:solidFill>
              </a:rPr>
              <a:t>C++ Type</a:t>
            </a:r>
          </a:p>
          <a:p>
            <a:pPr lvl="1">
              <a:spcBef>
                <a:spcPts val="900"/>
              </a:spcBef>
            </a:pPr>
            <a:r>
              <a:rPr lang="en-US" sz="2000" dirty="0" smtClean="0">
                <a:solidFill>
                  <a:schemeClr val="tx1">
                    <a:lumMod val="75000"/>
                    <a:lumOff val="25000"/>
                  </a:schemeClr>
                </a:solidFill>
              </a:rPr>
              <a:t>Class</a:t>
            </a:r>
          </a:p>
          <a:p>
            <a:pPr>
              <a:spcBef>
                <a:spcPts val="900"/>
              </a:spcBef>
            </a:pPr>
            <a:r>
              <a:rPr lang="en-US" sz="2400" dirty="0" smtClean="0">
                <a:solidFill>
                  <a:schemeClr val="tx1">
                    <a:lumMod val="75000"/>
                    <a:lumOff val="25000"/>
                  </a:schemeClr>
                </a:solidFill>
              </a:rPr>
              <a:t>Allocation</a:t>
            </a:r>
          </a:p>
          <a:p>
            <a:pPr>
              <a:spcBef>
                <a:spcPts val="900"/>
              </a:spcBef>
            </a:pPr>
            <a:r>
              <a:rPr lang="en-US" sz="2400" dirty="0" smtClean="0">
                <a:solidFill>
                  <a:schemeClr val="tx1">
                    <a:lumMod val="75000"/>
                    <a:lumOff val="25000"/>
                  </a:schemeClr>
                </a:solidFill>
              </a:rPr>
              <a:t>Initialization</a:t>
            </a:r>
          </a:p>
          <a:p>
            <a:pPr>
              <a:spcBef>
                <a:spcPts val="900"/>
              </a:spcBef>
            </a:pPr>
            <a:r>
              <a:rPr lang="en-US" sz="2400" dirty="0" smtClean="0">
                <a:solidFill>
                  <a:schemeClr val="tx1">
                    <a:lumMod val="75000"/>
                    <a:lumOff val="25000"/>
                  </a:schemeClr>
                </a:solidFill>
              </a:rPr>
              <a:t>Heap and Stack Storage</a:t>
            </a:r>
          </a:p>
          <a:p>
            <a:pPr>
              <a:spcBef>
                <a:spcPts val="900"/>
              </a:spcBef>
            </a:pPr>
            <a:r>
              <a:rPr lang="en-US" sz="2400" dirty="0" smtClean="0">
                <a:solidFill>
                  <a:schemeClr val="tx1">
                    <a:lumMod val="75000"/>
                    <a:lumOff val="25000"/>
                  </a:schemeClr>
                </a:solidFill>
              </a:rPr>
              <a:t>Iteration</a:t>
            </a:r>
          </a:p>
          <a:p>
            <a:pPr>
              <a:spcBef>
                <a:spcPts val="900"/>
              </a:spcBef>
            </a:pPr>
            <a:r>
              <a:rPr lang="en-US" sz="2400" dirty="0" smtClean="0">
                <a:solidFill>
                  <a:schemeClr val="tx1">
                    <a:lumMod val="75000"/>
                    <a:lumOff val="25000"/>
                  </a:schemeClr>
                </a:solidFill>
              </a:rPr>
              <a:t>Vectors</a:t>
            </a:r>
          </a:p>
          <a:p>
            <a:pPr lvl="1">
              <a:spcBef>
                <a:spcPts val="900"/>
              </a:spcBef>
            </a:pPr>
            <a:r>
              <a:rPr lang="en-US" sz="2000" dirty="0" smtClean="0">
                <a:solidFill>
                  <a:schemeClr val="tx1">
                    <a:lumMod val="75000"/>
                    <a:lumOff val="25000"/>
                  </a:schemeClr>
                </a:solidFill>
              </a:rPr>
              <a:t>Growth</a:t>
            </a:r>
          </a:p>
          <a:p>
            <a:pPr lvl="1">
              <a:spcBef>
                <a:spcPts val="900"/>
              </a:spcBef>
            </a:pPr>
            <a:r>
              <a:rPr lang="en-US" sz="2000" dirty="0" smtClean="0">
                <a:solidFill>
                  <a:schemeClr val="tx1">
                    <a:lumMod val="75000"/>
                    <a:lumOff val="25000"/>
                  </a:schemeClr>
                </a:solidFill>
              </a:rPr>
              <a:t>Content Management</a:t>
            </a:r>
          </a:p>
        </p:txBody>
      </p:sp>
    </p:spTree>
    <p:extLst>
      <p:ext uri="{BB962C8B-B14F-4D97-AF65-F5344CB8AC3E}">
        <p14:creationId xmlns:p14="http://schemas.microsoft.com/office/powerpoint/2010/main" val="73620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fontScale="92500" lnSpcReduction="10000"/>
          </a:bodyPr>
          <a:lstStyle/>
          <a:p>
            <a:pPr marL="0" indent="0" algn="ctr">
              <a:buNone/>
            </a:pPr>
            <a:r>
              <a:rPr lang="en-US" sz="7200" dirty="0" smtClean="0">
                <a:solidFill>
                  <a:schemeClr val="tx1">
                    <a:lumMod val="75000"/>
                    <a:lumOff val="25000"/>
                  </a:schemeClr>
                </a:solidFill>
              </a:rPr>
              <a:t>STOP</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333490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50"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sz="3600" dirty="0"/>
          </a:p>
        </p:txBody>
      </p:sp>
      <p:sp>
        <p:nvSpPr>
          <p:cNvPr id="3" name="Rectangle 2"/>
          <p:cNvSpPr/>
          <p:nvPr/>
        </p:nvSpPr>
        <p:spPr>
          <a:xfrm>
            <a:off x="2505906"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sp>
        <p:nvSpPr>
          <p:cNvPr id="4" name="Rectangle 3"/>
          <p:cNvSpPr/>
          <p:nvPr/>
        </p:nvSpPr>
        <p:spPr>
          <a:xfrm>
            <a:off x="3974121"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sz="3600" dirty="0"/>
          </a:p>
        </p:txBody>
      </p:sp>
      <p:sp>
        <p:nvSpPr>
          <p:cNvPr id="5" name="Rectangle 4"/>
          <p:cNvSpPr/>
          <p:nvPr/>
        </p:nvSpPr>
        <p:spPr>
          <a:xfrm>
            <a:off x="5506196"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6" name="Rectangle 5"/>
          <p:cNvSpPr/>
          <p:nvPr/>
        </p:nvSpPr>
        <p:spPr>
          <a:xfrm>
            <a:off x="7038270" y="2140923"/>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5</a:t>
            </a:r>
            <a:endParaRPr lang="en-US" sz="3600" dirty="0"/>
          </a:p>
        </p:txBody>
      </p:sp>
      <p:sp>
        <p:nvSpPr>
          <p:cNvPr id="14" name="Rectangle 13"/>
          <p:cNvSpPr/>
          <p:nvPr/>
        </p:nvSpPr>
        <p:spPr>
          <a:xfrm>
            <a:off x="1000150" y="3581210"/>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6</a:t>
            </a:r>
          </a:p>
        </p:txBody>
      </p:sp>
      <p:sp>
        <p:nvSpPr>
          <p:cNvPr id="15" name="Rectangle 14"/>
          <p:cNvSpPr/>
          <p:nvPr/>
        </p:nvSpPr>
        <p:spPr>
          <a:xfrm>
            <a:off x="2505906" y="3581210"/>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7</a:t>
            </a:r>
          </a:p>
        </p:txBody>
      </p:sp>
      <p:sp>
        <p:nvSpPr>
          <p:cNvPr id="16" name="Rectangle 15"/>
          <p:cNvSpPr/>
          <p:nvPr/>
        </p:nvSpPr>
        <p:spPr>
          <a:xfrm>
            <a:off x="3974121" y="3581210"/>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8</a:t>
            </a:r>
          </a:p>
        </p:txBody>
      </p:sp>
      <p:sp>
        <p:nvSpPr>
          <p:cNvPr id="17" name="Rectangle 16"/>
          <p:cNvSpPr/>
          <p:nvPr/>
        </p:nvSpPr>
        <p:spPr>
          <a:xfrm>
            <a:off x="5506196" y="3581210"/>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9</a:t>
            </a:r>
          </a:p>
        </p:txBody>
      </p:sp>
      <p:sp>
        <p:nvSpPr>
          <p:cNvPr id="18" name="Rectangle 17"/>
          <p:cNvSpPr/>
          <p:nvPr/>
        </p:nvSpPr>
        <p:spPr>
          <a:xfrm>
            <a:off x="7038270" y="3581210"/>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10</a:t>
            </a:r>
            <a:endParaRPr lang="en-US" sz="3600" dirty="0"/>
          </a:p>
        </p:txBody>
      </p:sp>
    </p:spTree>
    <p:extLst>
      <p:ext uri="{BB962C8B-B14F-4D97-AF65-F5344CB8AC3E}">
        <p14:creationId xmlns:p14="http://schemas.microsoft.com/office/powerpoint/2010/main" val="7501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666750" y="3070023"/>
            <a:ext cx="7886700" cy="79415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dirty="0" smtClean="0">
                <a:solidFill>
                  <a:schemeClr val="tx1">
                    <a:lumMod val="75000"/>
                    <a:lumOff val="25000"/>
                  </a:schemeClr>
                </a:solidFill>
              </a:rPr>
              <a:t>17280 readings per day</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343973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666750" y="3115356"/>
            <a:ext cx="7886700" cy="70348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dirty="0" smtClean="0">
                <a:solidFill>
                  <a:schemeClr val="tx1">
                    <a:lumMod val="75000"/>
                    <a:lumOff val="25000"/>
                  </a:schemeClr>
                </a:solidFill>
              </a:rPr>
              <a:t>120960 readings per week</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74262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666750" y="3115356"/>
            <a:ext cx="7886700" cy="70348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dirty="0" smtClean="0">
                <a:solidFill>
                  <a:schemeClr val="tx1">
                    <a:lumMod val="75000"/>
                    <a:lumOff val="25000"/>
                  </a:schemeClr>
                </a:solidFill>
              </a:rPr>
              <a:t>6307200 readings per year</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101475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88642" y="2717442"/>
            <a:ext cx="7534142" cy="1506828"/>
          </a:xfrm>
          <a:prstGeom prst="rect">
            <a:avLst/>
          </a:prstGeom>
          <a:solidFill>
            <a:schemeClr val="accent5">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38250" y="2869221"/>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1</a:t>
            </a:r>
            <a:endParaRPr lang="en-US" sz="3600" dirty="0"/>
          </a:p>
        </p:txBody>
      </p:sp>
      <p:sp>
        <p:nvSpPr>
          <p:cNvPr id="6" name="Rectangle 5"/>
          <p:cNvSpPr/>
          <p:nvPr/>
        </p:nvSpPr>
        <p:spPr>
          <a:xfrm>
            <a:off x="2544006" y="2869221"/>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2</a:t>
            </a:r>
            <a:endParaRPr lang="en-US" sz="3600" dirty="0"/>
          </a:p>
        </p:txBody>
      </p:sp>
      <p:sp>
        <p:nvSpPr>
          <p:cNvPr id="7" name="Rectangle 6"/>
          <p:cNvSpPr/>
          <p:nvPr/>
        </p:nvSpPr>
        <p:spPr>
          <a:xfrm>
            <a:off x="4012221" y="2869221"/>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3</a:t>
            </a:r>
            <a:endParaRPr lang="en-US" sz="3600" dirty="0"/>
          </a:p>
        </p:txBody>
      </p:sp>
      <p:sp>
        <p:nvSpPr>
          <p:cNvPr id="8" name="Rectangle 7"/>
          <p:cNvSpPr/>
          <p:nvPr/>
        </p:nvSpPr>
        <p:spPr>
          <a:xfrm>
            <a:off x="5544296" y="2869221"/>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4</a:t>
            </a:r>
            <a:endParaRPr lang="en-US" sz="3600" dirty="0"/>
          </a:p>
        </p:txBody>
      </p:sp>
      <p:sp>
        <p:nvSpPr>
          <p:cNvPr id="9" name="Rectangle 8"/>
          <p:cNvSpPr/>
          <p:nvPr/>
        </p:nvSpPr>
        <p:spPr>
          <a:xfrm>
            <a:off x="7076370" y="2869221"/>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5</a:t>
            </a:r>
            <a:endParaRPr lang="en-US" sz="3600" dirty="0"/>
          </a:p>
        </p:txBody>
      </p:sp>
    </p:spTree>
    <p:extLst>
      <p:ext uri="{BB962C8B-B14F-4D97-AF65-F5344CB8AC3E}">
        <p14:creationId xmlns:p14="http://schemas.microsoft.com/office/powerpoint/2010/main" val="228492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1067" y="1572874"/>
            <a:ext cx="3906839"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gauge_reading</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43029" y="2884866"/>
            <a:ext cx="7534142" cy="1506828"/>
          </a:xfrm>
          <a:prstGeom prst="rect">
            <a:avLst/>
          </a:prstGeom>
          <a:solidFill>
            <a:schemeClr val="accent5">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2637"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0</a:t>
            </a:r>
            <a:endParaRPr lang="en-US" sz="3600" dirty="0"/>
          </a:p>
        </p:txBody>
      </p:sp>
      <p:sp>
        <p:nvSpPr>
          <p:cNvPr id="7" name="Rectangle 6"/>
          <p:cNvSpPr/>
          <p:nvPr/>
        </p:nvSpPr>
        <p:spPr>
          <a:xfrm>
            <a:off x="2498393"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1</a:t>
            </a:r>
          </a:p>
        </p:txBody>
      </p:sp>
      <p:sp>
        <p:nvSpPr>
          <p:cNvPr id="8" name="Rectangle 7"/>
          <p:cNvSpPr/>
          <p:nvPr/>
        </p:nvSpPr>
        <p:spPr>
          <a:xfrm>
            <a:off x="3966608"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2</a:t>
            </a:r>
          </a:p>
        </p:txBody>
      </p:sp>
      <p:sp>
        <p:nvSpPr>
          <p:cNvPr id="9" name="Rectangle 8"/>
          <p:cNvSpPr/>
          <p:nvPr/>
        </p:nvSpPr>
        <p:spPr>
          <a:xfrm>
            <a:off x="5498683"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3</a:t>
            </a:r>
          </a:p>
        </p:txBody>
      </p:sp>
      <p:sp>
        <p:nvSpPr>
          <p:cNvPr id="10" name="Rectangle 9"/>
          <p:cNvSpPr/>
          <p:nvPr/>
        </p:nvSpPr>
        <p:spPr>
          <a:xfrm>
            <a:off x="7030757"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4</a:t>
            </a:r>
          </a:p>
        </p:txBody>
      </p:sp>
      <p:sp>
        <p:nvSpPr>
          <p:cNvPr id="11" name="Up Arrow 10"/>
          <p:cNvSpPr/>
          <p:nvPr/>
        </p:nvSpPr>
        <p:spPr>
          <a:xfrm>
            <a:off x="1429555" y="454347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41065" y="5148782"/>
            <a:ext cx="1698902" cy="646331"/>
          </a:xfrm>
          <a:prstGeom prst="rect">
            <a:avLst/>
          </a:prstGeom>
          <a:noFill/>
        </p:spPr>
        <p:txBody>
          <a:bodyPr wrap="square" rtlCol="0">
            <a:spAutoFit/>
          </a:bodyPr>
          <a:lstStyle/>
          <a:p>
            <a:pPr algn="ctr"/>
            <a:r>
              <a:rPr lang="en-US" dirty="0" smtClean="0"/>
              <a:t>The first reading is at index 0.</a:t>
            </a:r>
            <a:endParaRPr lang="en-US" dirty="0"/>
          </a:p>
        </p:txBody>
      </p:sp>
      <p:sp>
        <p:nvSpPr>
          <p:cNvPr id="14" name="Rectangle 13"/>
          <p:cNvSpPr/>
          <p:nvPr/>
        </p:nvSpPr>
        <p:spPr>
          <a:xfrm>
            <a:off x="2611066" y="2155625"/>
            <a:ext cx="1838965" cy="383888"/>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965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spcBef>
                <a:spcPts val="900"/>
              </a:spcBef>
            </a:pPr>
            <a:r>
              <a:rPr lang="en-US" dirty="0" smtClean="0">
                <a:solidFill>
                  <a:schemeClr val="tx1">
                    <a:lumMod val="75000"/>
                    <a:lumOff val="25000"/>
                  </a:schemeClr>
                </a:solidFill>
              </a:rPr>
              <a:t>Arrays</a:t>
            </a:r>
          </a:p>
          <a:p>
            <a:pPr lvl="1">
              <a:spcBef>
                <a:spcPts val="900"/>
              </a:spcBef>
            </a:pPr>
            <a:r>
              <a:rPr lang="en-US" dirty="0" smtClean="0">
                <a:solidFill>
                  <a:schemeClr val="tx1">
                    <a:lumMod val="75000"/>
                    <a:lumOff val="25000"/>
                  </a:schemeClr>
                </a:solidFill>
              </a:rPr>
              <a:t>What are they?</a:t>
            </a:r>
          </a:p>
          <a:p>
            <a:pPr lvl="1">
              <a:spcBef>
                <a:spcPts val="900"/>
              </a:spcBef>
            </a:pPr>
            <a:r>
              <a:rPr lang="en-US" dirty="0" smtClean="0">
                <a:solidFill>
                  <a:schemeClr val="tx1">
                    <a:lumMod val="75000"/>
                    <a:lumOff val="25000"/>
                  </a:schemeClr>
                </a:solidFill>
              </a:rPr>
              <a:t>How do I use them?</a:t>
            </a:r>
          </a:p>
          <a:p>
            <a:pPr>
              <a:spcBef>
                <a:spcPts val="900"/>
              </a:spcBef>
            </a:pPr>
            <a:r>
              <a:rPr lang="en-US" dirty="0" smtClean="0">
                <a:solidFill>
                  <a:schemeClr val="tx1">
                    <a:lumMod val="75000"/>
                    <a:lumOff val="25000"/>
                  </a:schemeClr>
                </a:solidFill>
              </a:rPr>
              <a:t>Vectors</a:t>
            </a:r>
          </a:p>
          <a:p>
            <a:pPr>
              <a:spcBef>
                <a:spcPts val="900"/>
              </a:spcBef>
            </a:pPr>
            <a:r>
              <a:rPr lang="en-US" dirty="0" smtClean="0">
                <a:solidFill>
                  <a:schemeClr val="tx1">
                    <a:lumMod val="75000"/>
                    <a:lumOff val="25000"/>
                  </a:schemeClr>
                </a:solidFill>
              </a:rPr>
              <a:t>STL and Boost</a:t>
            </a:r>
          </a:p>
        </p:txBody>
      </p:sp>
    </p:spTree>
    <p:extLst>
      <p:ext uri="{BB962C8B-B14F-4D97-AF65-F5344CB8AC3E}">
        <p14:creationId xmlns:p14="http://schemas.microsoft.com/office/powerpoint/2010/main" val="318712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6334" y="2081919"/>
            <a:ext cx="4887532"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readings[0] = </a:t>
            </a:r>
            <a:r>
              <a:rPr lang="en-US" dirty="0" err="1">
                <a:latin typeface="Courier New" panose="02070309020205020404" pitchFamily="49" charset="0"/>
                <a:ea typeface="Times New Roman" panose="02020603050405020304" pitchFamily="18" charset="0"/>
                <a:cs typeface="Times New Roman" panose="02020603050405020304" pitchFamily="18" charset="0"/>
              </a:rPr>
              <a:t>simulator.current</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43029" y="2884866"/>
            <a:ext cx="7534142" cy="1506828"/>
          </a:xfrm>
          <a:prstGeom prst="rect">
            <a:avLst/>
          </a:prstGeom>
          <a:solidFill>
            <a:schemeClr val="accent5">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92637"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7" name="Rectangle 6"/>
          <p:cNvSpPr/>
          <p:nvPr/>
        </p:nvSpPr>
        <p:spPr>
          <a:xfrm>
            <a:off x="2498393"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t>
            </a:r>
          </a:p>
        </p:txBody>
      </p:sp>
      <p:sp>
        <p:nvSpPr>
          <p:cNvPr id="8" name="Rectangle 7"/>
          <p:cNvSpPr/>
          <p:nvPr/>
        </p:nvSpPr>
        <p:spPr>
          <a:xfrm>
            <a:off x="3966608"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sz="3600" dirty="0"/>
          </a:p>
        </p:txBody>
      </p:sp>
      <p:sp>
        <p:nvSpPr>
          <p:cNvPr id="9" name="Rectangle 8"/>
          <p:cNvSpPr/>
          <p:nvPr/>
        </p:nvSpPr>
        <p:spPr>
          <a:xfrm>
            <a:off x="5498683"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sz="3600" dirty="0"/>
          </a:p>
        </p:txBody>
      </p:sp>
      <p:sp>
        <p:nvSpPr>
          <p:cNvPr id="10" name="Rectangle 9"/>
          <p:cNvSpPr/>
          <p:nvPr/>
        </p:nvSpPr>
        <p:spPr>
          <a:xfrm>
            <a:off x="7030757"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a:t>
            </a:r>
            <a:endParaRPr lang="en-US" sz="3600" dirty="0"/>
          </a:p>
        </p:txBody>
      </p:sp>
      <p:sp>
        <p:nvSpPr>
          <p:cNvPr id="11" name="Rectangle 10"/>
          <p:cNvSpPr/>
          <p:nvPr/>
        </p:nvSpPr>
        <p:spPr>
          <a:xfrm>
            <a:off x="992637" y="3036645"/>
            <a:ext cx="1195758" cy="1195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a:t>
            </a:r>
            <a:r>
              <a:rPr lang="en-US" sz="2000" dirty="0" smtClean="0"/>
              <a:t>eading*</a:t>
            </a:r>
            <a:endParaRPr lang="en-US" sz="2000" dirty="0"/>
          </a:p>
        </p:txBody>
      </p:sp>
      <p:sp>
        <p:nvSpPr>
          <p:cNvPr id="12" name="Rectangle 11"/>
          <p:cNvSpPr/>
          <p:nvPr/>
        </p:nvSpPr>
        <p:spPr>
          <a:xfrm>
            <a:off x="2207116" y="4820949"/>
            <a:ext cx="4729767"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value = readings[0]-&gt;reading;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73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
                                        <p:tgtEl>
                                          <p:spTgt spid="6"/>
                                        </p:tgtEl>
                                      </p:cBhvr>
                                    </p:animEffect>
                                    <p:set>
                                      <p:cBhvr>
                                        <p:cTn id="7" dur="1" fill="hold">
                                          <p:stCondLst>
                                            <p:cond delay="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249251" y="2690336"/>
            <a:ext cx="664549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*reading1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*reading2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*reading3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*reading4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*reading5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5322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860997" y="1724627"/>
            <a:ext cx="5422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*readings[5]</a:t>
            </a:r>
          </a:p>
        </p:txBody>
      </p:sp>
      <p:sp>
        <p:nvSpPr>
          <p:cNvPr id="2" name="Rectangle 1"/>
          <p:cNvSpPr/>
          <p:nvPr/>
        </p:nvSpPr>
        <p:spPr>
          <a:xfrm>
            <a:off x="1860997" y="2422985"/>
            <a:ext cx="5422005"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5;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readings[</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simulator.current</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860997" y="4029797"/>
            <a:ext cx="5422005"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5;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print_reading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(readings[</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i</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54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7"/>
          <p:cNvSpPr/>
          <p:nvPr/>
        </p:nvSpPr>
        <p:spPr>
          <a:xfrm>
            <a:off x="4810256" y="2459865"/>
            <a:ext cx="4108361" cy="3309871"/>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628650" y="365126"/>
            <a:ext cx="7886700" cy="1325563"/>
          </a:xfrm>
        </p:spPr>
        <p:txBody>
          <a:bodyPr/>
          <a:lstStyle/>
          <a:p>
            <a:r>
              <a:rPr lang="en-US" dirty="0" smtClean="0"/>
              <a:t>Array Allocation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44567952"/>
              </p:ext>
            </p:extLst>
          </p:nvPr>
        </p:nvGraphicFramePr>
        <p:xfrm>
          <a:off x="1060360" y="2575775"/>
          <a:ext cx="2700270" cy="3011438"/>
        </p:xfrm>
        <a:graphic>
          <a:graphicData uri="http://schemas.openxmlformats.org/drawingml/2006/table">
            <a:tbl>
              <a:tblPr firstRow="1" bandRow="1">
                <a:tableStyleId>{5940675A-B579-460E-94D1-54222C63F5DA}</a:tableStyleId>
              </a:tblPr>
              <a:tblGrid>
                <a:gridCol w="2700270">
                  <a:extLst>
                    <a:ext uri="{9D8B030D-6E8A-4147-A177-3AD203B41FA5}">
                      <a16:colId xmlns:a16="http://schemas.microsoft.com/office/drawing/2014/main" xmlns="" val="20000"/>
                    </a:ext>
                  </a:extLst>
                </a:gridCol>
              </a:tblGrid>
              <a:tr h="415558">
                <a:tc>
                  <a:txBody>
                    <a:bodyPr/>
                    <a:lstStyle/>
                    <a:p>
                      <a:pPr algn="ctr"/>
                      <a:r>
                        <a:rPr lang="en-US" b="1" dirty="0" smtClean="0"/>
                        <a:t>Stack</a:t>
                      </a:r>
                      <a:endParaRPr lang="en-US" b="1" dirty="0"/>
                    </a:p>
                  </a:txBody>
                  <a:tcPr/>
                </a:tc>
                <a:extLst>
                  <a:ext uri="{0D108BD9-81ED-4DB2-BD59-A6C34878D82A}">
                    <a16:rowId xmlns:a16="http://schemas.microsoft.com/office/drawing/2014/main" xmlns="" val="10000"/>
                  </a:ext>
                </a:extLst>
              </a:tr>
              <a:tr h="370840">
                <a:tc>
                  <a:txBody>
                    <a:bodyPr/>
                    <a:lstStyle/>
                    <a:p>
                      <a:endParaRPr lang="en-US"/>
                    </a:p>
                  </a:txBody>
                  <a:tcPr/>
                </a:tc>
                <a:extLst>
                  <a:ext uri="{0D108BD9-81ED-4DB2-BD59-A6C34878D82A}">
                    <a16:rowId xmlns:a16="http://schemas.microsoft.com/office/drawing/2014/main" xmlns="" val="10001"/>
                  </a:ext>
                </a:extLst>
              </a:tr>
              <a:tr h="370840">
                <a:tc>
                  <a:txBody>
                    <a:bodyPr/>
                    <a:lstStyle/>
                    <a:p>
                      <a:endParaRPr lang="en-US"/>
                    </a:p>
                  </a:txBody>
                  <a:tcPr/>
                </a:tc>
                <a:extLst>
                  <a:ext uri="{0D108BD9-81ED-4DB2-BD59-A6C34878D82A}">
                    <a16:rowId xmlns:a16="http://schemas.microsoft.com/office/drawing/2014/main" xmlns="" val="10002"/>
                  </a:ext>
                </a:extLst>
              </a:tr>
              <a:tr h="370840">
                <a:tc>
                  <a:txBody>
                    <a:bodyPr/>
                    <a:lstStyle/>
                    <a:p>
                      <a:endParaRPr lang="en-US"/>
                    </a:p>
                  </a:txBody>
                  <a:tcPr/>
                </a:tc>
                <a:extLst>
                  <a:ext uri="{0D108BD9-81ED-4DB2-BD59-A6C34878D82A}">
                    <a16:rowId xmlns:a16="http://schemas.microsoft.com/office/drawing/2014/main" xmlns="" val="10003"/>
                  </a:ext>
                </a:extLst>
              </a:tr>
              <a:tr h="370840">
                <a:tc>
                  <a:txBody>
                    <a:bodyPr/>
                    <a:lstStyle/>
                    <a:p>
                      <a:endParaRPr lang="en-US"/>
                    </a:p>
                  </a:txBody>
                  <a:tcPr/>
                </a:tc>
                <a:extLst>
                  <a:ext uri="{0D108BD9-81ED-4DB2-BD59-A6C34878D82A}">
                    <a16:rowId xmlns:a16="http://schemas.microsoft.com/office/drawing/2014/main" xmlns="" val="10004"/>
                  </a:ext>
                </a:extLst>
              </a:tr>
              <a:tr h="370840">
                <a:tc>
                  <a:txBody>
                    <a:bodyPr/>
                    <a:lstStyle/>
                    <a:p>
                      <a:endParaRPr lang="en-US"/>
                    </a:p>
                  </a:txBody>
                  <a:tcPr/>
                </a:tc>
                <a:extLst>
                  <a:ext uri="{0D108BD9-81ED-4DB2-BD59-A6C34878D82A}">
                    <a16:rowId xmlns:a16="http://schemas.microsoft.com/office/drawing/2014/main" xmlns="" val="10005"/>
                  </a:ext>
                </a:extLst>
              </a:tr>
              <a:tr h="370840">
                <a:tc>
                  <a:txBody>
                    <a:bodyPr/>
                    <a:lstStyle/>
                    <a:p>
                      <a:endParaRPr lang="en-US"/>
                    </a:p>
                  </a:txBody>
                  <a:tcPr/>
                </a:tc>
                <a:extLst>
                  <a:ext uri="{0D108BD9-81ED-4DB2-BD59-A6C34878D82A}">
                    <a16:rowId xmlns:a16="http://schemas.microsoft.com/office/drawing/2014/main" xmlns="" val="10006"/>
                  </a:ext>
                </a:extLst>
              </a:tr>
              <a:tr h="370840">
                <a:tc>
                  <a:txBody>
                    <a:bodyPr/>
                    <a:lstStyle/>
                    <a:p>
                      <a:endParaRPr lang="en-US" dirty="0"/>
                    </a:p>
                  </a:txBody>
                  <a:tcPr/>
                </a:tc>
                <a:extLst>
                  <a:ext uri="{0D108BD9-81ED-4DB2-BD59-A6C34878D82A}">
                    <a16:rowId xmlns:a16="http://schemas.microsoft.com/office/drawing/2014/main" xmlns="" val="10007"/>
                  </a:ext>
                </a:extLst>
              </a:tr>
            </a:tbl>
          </a:graphicData>
        </a:graphic>
      </p:graphicFrame>
      <p:sp>
        <p:nvSpPr>
          <p:cNvPr id="7" name="TextBox 6"/>
          <p:cNvSpPr txBox="1"/>
          <p:nvPr/>
        </p:nvSpPr>
        <p:spPr>
          <a:xfrm>
            <a:off x="5525033" y="3930134"/>
            <a:ext cx="2678805" cy="369332"/>
          </a:xfrm>
          <a:prstGeom prst="rect">
            <a:avLst/>
          </a:prstGeom>
          <a:noFill/>
        </p:spPr>
        <p:txBody>
          <a:bodyPr wrap="square" rtlCol="0">
            <a:spAutoFit/>
          </a:bodyPr>
          <a:lstStyle/>
          <a:p>
            <a:pPr algn="ctr"/>
            <a:r>
              <a:rPr lang="en-US" b="1" dirty="0" smtClean="0"/>
              <a:t>Heap</a:t>
            </a:r>
            <a:endParaRPr lang="en-US" b="1" dirty="0"/>
          </a:p>
        </p:txBody>
      </p:sp>
      <p:sp>
        <p:nvSpPr>
          <p:cNvPr id="6" name="Rectangle 5"/>
          <p:cNvSpPr/>
          <p:nvPr/>
        </p:nvSpPr>
        <p:spPr>
          <a:xfrm>
            <a:off x="2580480" y="1686581"/>
            <a:ext cx="3906839"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gauge_reading</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128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07407E-6 L -0.21371 0.00209 " pathEditMode="relative" rAng="0" ptsTypes="AA">
                                      <p:cBhvr>
                                        <p:cTn id="6" dur="1500" fill="hold"/>
                                        <p:tgtEl>
                                          <p:spTgt spid="6"/>
                                        </p:tgtEl>
                                        <p:attrNameLst>
                                          <p:attrName>ppt_x</p:attrName>
                                          <p:attrName>ppt_y</p:attrName>
                                        </p:attrNameLst>
                                      </p:cBhvr>
                                      <p:rCtr x="-10694" y="93"/>
                                    </p:animMotion>
                                  </p:childTnLst>
                                </p:cTn>
                              </p:par>
                              <p:par>
                                <p:cTn id="7" presetID="10" presetClass="entr" presetSubtype="0" fill="hold"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10" presetClass="entr" presetSubtype="0" fill="hold" grpId="0"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Allocation</a:t>
            </a:r>
            <a:endParaRPr lang="en-US" dirty="0"/>
          </a:p>
        </p:txBody>
      </p:sp>
      <p:sp>
        <p:nvSpPr>
          <p:cNvPr id="4" name="Rectangle 3"/>
          <p:cNvSpPr/>
          <p:nvPr/>
        </p:nvSpPr>
        <p:spPr>
          <a:xfrm>
            <a:off x="2613671" y="2134240"/>
            <a:ext cx="3906839"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gauge_reading</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452687" y="3167062"/>
            <a:ext cx="4238625" cy="523875"/>
          </a:xfrm>
          <a:prstGeom prst="rect">
            <a:avLst/>
          </a:prstGeom>
        </p:spPr>
      </p:pic>
      <p:sp>
        <p:nvSpPr>
          <p:cNvPr id="8" name="Up Arrow 7"/>
          <p:cNvSpPr/>
          <p:nvPr/>
        </p:nvSpPr>
        <p:spPr>
          <a:xfrm>
            <a:off x="2730321" y="378623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86075" y="4335063"/>
            <a:ext cx="1010461" cy="369332"/>
          </a:xfrm>
          <a:prstGeom prst="rect">
            <a:avLst/>
          </a:prstGeom>
          <a:noFill/>
        </p:spPr>
        <p:txBody>
          <a:bodyPr wrap="square" rtlCol="0">
            <a:spAutoFit/>
          </a:bodyPr>
          <a:lstStyle/>
          <a:p>
            <a:pPr algn="ctr"/>
            <a:r>
              <a:rPr lang="en-US" dirty="0" smtClean="0"/>
              <a:t>8 bytes</a:t>
            </a:r>
            <a:endParaRPr lang="en-US" dirty="0"/>
          </a:p>
        </p:txBody>
      </p:sp>
      <p:sp>
        <p:nvSpPr>
          <p:cNvPr id="14" name="Up Arrow 13"/>
          <p:cNvSpPr/>
          <p:nvPr/>
        </p:nvSpPr>
        <p:spPr>
          <a:xfrm>
            <a:off x="4406106" y="378623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3568213" y="375794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6081890" y="378623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5243998" y="375794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3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Allocation</a:t>
            </a:r>
            <a:endParaRPr lang="en-US" dirty="0"/>
          </a:p>
        </p:txBody>
      </p:sp>
      <p:sp>
        <p:nvSpPr>
          <p:cNvPr id="4" name="Rectangle 3"/>
          <p:cNvSpPr/>
          <p:nvPr/>
        </p:nvSpPr>
        <p:spPr>
          <a:xfrm>
            <a:off x="2562155" y="2134240"/>
            <a:ext cx="4044697"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452687" y="3167062"/>
            <a:ext cx="4238625" cy="523875"/>
          </a:xfrm>
          <a:prstGeom prst="rect">
            <a:avLst/>
          </a:prstGeom>
        </p:spPr>
      </p:pic>
    </p:spTree>
    <p:extLst>
      <p:ext uri="{BB962C8B-B14F-4D97-AF65-F5344CB8AC3E}">
        <p14:creationId xmlns:p14="http://schemas.microsoft.com/office/powerpoint/2010/main" val="3188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957" y="4541635"/>
            <a:ext cx="4089043"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i</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i</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&lt; 5;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i</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br>
              <a:rPr lang="en-US" dirty="0" smtClean="0">
                <a:latin typeface="Courier New" panose="02070309020205020404" pitchFamily="49" charset="0"/>
                <a:ea typeface="Times New Roman" panose="02020603050405020304" pitchFamily="18" charset="0"/>
                <a:cs typeface="Times New Roman" panose="02020603050405020304" pitchFamily="18" charset="0"/>
              </a:rPr>
            </a:b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br>
              <a:rPr lang="en-US" dirty="0" smtClean="0">
                <a:latin typeface="Courier New" panose="02070309020205020404" pitchFamily="49" charset="0"/>
                <a:ea typeface="Times New Roman" panose="02020603050405020304" pitchFamily="18" charset="0"/>
                <a:cs typeface="Times New Roman" panose="02020603050405020304" pitchFamily="18" charset="0"/>
              </a:rPr>
            </a:br>
            <a:r>
              <a:rPr lang="en-US" dirty="0" smtClean="0">
                <a:latin typeface="Courier New" panose="02070309020205020404" pitchFamily="49" charset="0"/>
                <a:ea typeface="Times New Roman" panose="02020603050405020304" pitchFamily="18" charset="0"/>
                <a:cs typeface="Times New Roman" panose="02020603050405020304" pitchFamily="18" charset="0"/>
              </a:rPr>
              <a:t>    readings[</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i</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 = NULL;</a:t>
            </a:r>
            <a:br>
              <a:rPr lang="en-US" dirty="0" smtClean="0">
                <a:latin typeface="Courier New" panose="02070309020205020404" pitchFamily="49" charset="0"/>
                <a:ea typeface="Times New Roman" panose="02020603050405020304" pitchFamily="18" charset="0"/>
                <a:cs typeface="Times New Roman" panose="02020603050405020304" pitchFamily="18" charset="0"/>
              </a:rPr>
            </a:b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842456" y="4541635"/>
            <a:ext cx="3928056" cy="127778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5;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readings[</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p:cNvCxnSpPr/>
          <p:nvPr/>
        </p:nvCxnSpPr>
        <p:spPr>
          <a:xfrm>
            <a:off x="4572000" y="4146997"/>
            <a:ext cx="0" cy="229244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2452687" y="3167062"/>
            <a:ext cx="4238625" cy="523875"/>
          </a:xfrm>
          <a:prstGeom prst="rect">
            <a:avLst/>
          </a:prstGeom>
        </p:spPr>
      </p:pic>
      <p:sp>
        <p:nvSpPr>
          <p:cNvPr id="10" name="Title 1"/>
          <p:cNvSpPr>
            <a:spLocks noGrp="1"/>
          </p:cNvSpPr>
          <p:nvPr>
            <p:ph type="title"/>
          </p:nvPr>
        </p:nvSpPr>
        <p:spPr>
          <a:xfrm>
            <a:off x="628650" y="365126"/>
            <a:ext cx="7886700" cy="1325563"/>
          </a:xfrm>
        </p:spPr>
        <p:txBody>
          <a:bodyPr/>
          <a:lstStyle/>
          <a:p>
            <a:r>
              <a:rPr lang="en-US" dirty="0" smtClean="0"/>
              <a:t>Stack Allocation</a:t>
            </a:r>
            <a:endParaRPr lang="en-US" dirty="0"/>
          </a:p>
        </p:txBody>
      </p:sp>
    </p:spTree>
    <p:extLst>
      <p:ext uri="{BB962C8B-B14F-4D97-AF65-F5344CB8AC3E}">
        <p14:creationId xmlns:p14="http://schemas.microsoft.com/office/powerpoint/2010/main" val="185871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fontScale="77500" lnSpcReduction="20000"/>
          </a:bodyPr>
          <a:lstStyle/>
          <a:p>
            <a:pPr marL="0" indent="0">
              <a:buNone/>
            </a:pPr>
            <a:r>
              <a:rPr lang="en-US" sz="7200" dirty="0" smtClean="0">
                <a:solidFill>
                  <a:schemeClr val="tx1">
                    <a:lumMod val="75000"/>
                    <a:lumOff val="25000"/>
                  </a:schemeClr>
                </a:solidFill>
              </a:rPr>
              <a:t>Array Initialization Syntax</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Initializing the values contained within an array at the point of the array’s definition.</a:t>
            </a:r>
            <a:endParaRPr lang="en-US" sz="2700" dirty="0">
              <a:solidFill>
                <a:schemeClr val="bg2">
                  <a:lumMod val="50000"/>
                </a:schemeClr>
              </a:solidFill>
            </a:endParaRPr>
          </a:p>
        </p:txBody>
      </p:sp>
    </p:spTree>
    <p:extLst>
      <p:ext uri="{BB962C8B-B14F-4D97-AF65-F5344CB8AC3E}">
        <p14:creationId xmlns:p14="http://schemas.microsoft.com/office/powerpoint/2010/main" val="31732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52687" y="3167062"/>
            <a:ext cx="4238625" cy="523875"/>
          </a:xfrm>
          <a:prstGeom prst="rect">
            <a:avLst/>
          </a:prstGeom>
        </p:spPr>
      </p:pic>
      <p:sp>
        <p:nvSpPr>
          <p:cNvPr id="2" name="Rectangle 1"/>
          <p:cNvSpPr/>
          <p:nvPr/>
        </p:nvSpPr>
        <p:spPr>
          <a:xfrm>
            <a:off x="1400577" y="2305317"/>
            <a:ext cx="6352506"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 = {0, 0, 0, 0,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Tree>
    <p:extLst>
      <p:ext uri="{BB962C8B-B14F-4D97-AF65-F5344CB8AC3E}">
        <p14:creationId xmlns:p14="http://schemas.microsoft.com/office/powerpoint/2010/main" val="108396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389" y="2266681"/>
            <a:ext cx="4575220"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values</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{1, 2, 3, 4, 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452687" y="3167062"/>
            <a:ext cx="4238625" cy="523875"/>
          </a:xfrm>
          <a:prstGeom prst="rect">
            <a:avLst/>
          </a:prstGeom>
        </p:spPr>
      </p:pic>
      <p:sp>
        <p:nvSpPr>
          <p:cNvPr id="10"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Tree>
    <p:extLst>
      <p:ext uri="{BB962C8B-B14F-4D97-AF65-F5344CB8AC3E}">
        <p14:creationId xmlns:p14="http://schemas.microsoft.com/office/powerpoint/2010/main" val="194417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smtClean="0">
                <a:solidFill>
                  <a:schemeClr val="tx1">
                    <a:lumMod val="75000"/>
                    <a:lumOff val="25000"/>
                  </a:schemeClr>
                </a:solidFill>
              </a:rPr>
              <a:t>Array</a:t>
            </a:r>
            <a:endParaRPr lang="en-US" sz="7200" dirty="0">
              <a:solidFill>
                <a:schemeClr val="tx1">
                  <a:lumMod val="75000"/>
                  <a:lumOff val="25000"/>
                </a:schemeClr>
              </a:solidFill>
            </a:endParaRPr>
          </a:p>
        </p:txBody>
      </p:sp>
      <p:sp>
        <p:nvSpPr>
          <p:cNvPr id="2" name="TextBox 1"/>
          <p:cNvSpPr txBox="1"/>
          <p:nvPr/>
        </p:nvSpPr>
        <p:spPr>
          <a:xfrm>
            <a:off x="1815353" y="3008780"/>
            <a:ext cx="6884894" cy="923330"/>
          </a:xfrm>
          <a:prstGeom prst="rect">
            <a:avLst/>
          </a:prstGeom>
          <a:noFill/>
        </p:spPr>
        <p:txBody>
          <a:bodyPr wrap="square" rtlCol="0">
            <a:spAutoFit/>
          </a:bodyPr>
          <a:lstStyle/>
          <a:p>
            <a:r>
              <a:rPr lang="en-US" sz="2700" dirty="0" smtClean="0">
                <a:solidFill>
                  <a:schemeClr val="bg2">
                    <a:lumMod val="50000"/>
                  </a:schemeClr>
                </a:solidFill>
              </a:rPr>
              <a:t>A collection of values of the same type, stored contiguously in a single block of memory.</a:t>
            </a:r>
            <a:endParaRPr lang="en-US" sz="2700" dirty="0">
              <a:solidFill>
                <a:schemeClr val="bg2">
                  <a:lumMod val="50000"/>
                </a:schemeClr>
              </a:solidFill>
            </a:endParaRPr>
          </a:p>
        </p:txBody>
      </p:sp>
    </p:spTree>
    <p:extLst>
      <p:ext uri="{BB962C8B-B14F-4D97-AF65-F5344CB8AC3E}">
        <p14:creationId xmlns:p14="http://schemas.microsoft.com/office/powerpoint/2010/main" val="159612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452687" y="3167062"/>
            <a:ext cx="4238625" cy="523875"/>
          </a:xfrm>
          <a:prstGeom prst="rect">
            <a:avLst/>
          </a:prstGeom>
        </p:spPr>
      </p:pic>
      <p:sp>
        <p:nvSpPr>
          <p:cNvPr id="2" name="Rectangle 1"/>
          <p:cNvSpPr/>
          <p:nvPr/>
        </p:nvSpPr>
        <p:spPr>
          <a:xfrm>
            <a:off x="1966979" y="2228130"/>
            <a:ext cx="5133842"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{NULL};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966979" y="2228045"/>
            <a:ext cx="4961855"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Tree>
    <p:extLst>
      <p:ext uri="{BB962C8B-B14F-4D97-AF65-F5344CB8AC3E}">
        <p14:creationId xmlns:p14="http://schemas.microsoft.com/office/powerpoint/2010/main" val="23697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3.33333E-6 -0.08658 " pathEditMode="relative" rAng="0" ptsTypes="AA">
                                      <p:cBhvr>
                                        <p:cTn id="6" dur="1000" fill="hold"/>
                                        <p:tgtEl>
                                          <p:spTgt spid="2"/>
                                        </p:tgtEl>
                                        <p:attrNameLst>
                                          <p:attrName>ppt_x</p:attrName>
                                          <p:attrName>ppt_y</p:attrName>
                                        </p:attrNameLst>
                                      </p:cBhvr>
                                      <p:rCtr x="0" y="-4329"/>
                                    </p:animMotion>
                                  </p:childTnLst>
                                </p:cTn>
                              </p:par>
                              <p:par>
                                <p:cTn id="7" presetID="10" presetClass="entr" presetSubtype="0" fill="hold" grpId="0" nodeType="withEffect">
                                  <p:stCondLst>
                                    <p:cond delay="25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530698" y="2321004"/>
            <a:ext cx="408260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readings[5] =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2"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Tree>
    <p:extLst>
      <p:ext uri="{BB962C8B-B14F-4D97-AF65-F5344CB8AC3E}">
        <p14:creationId xmlns:p14="http://schemas.microsoft.com/office/powerpoint/2010/main" val="2531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stretch>
            <a:fillRect/>
          </a:stretch>
        </p:blipFill>
        <p:spPr>
          <a:xfrm>
            <a:off x="1870656" y="1381617"/>
            <a:ext cx="5943600" cy="3708400"/>
          </a:xfrm>
          <a:prstGeom prst="rect">
            <a:avLst/>
          </a:prstGeom>
        </p:spPr>
      </p:pic>
      <p:sp>
        <p:nvSpPr>
          <p:cNvPr id="8"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Tree>
    <p:extLst>
      <p:ext uri="{BB962C8B-B14F-4D97-AF65-F5344CB8AC3E}">
        <p14:creationId xmlns:p14="http://schemas.microsoft.com/office/powerpoint/2010/main" val="34085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9298" y="2268070"/>
            <a:ext cx="36254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readings[5];</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2"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pic>
        <p:nvPicPr>
          <p:cNvPr id="4" name="Picture 3"/>
          <p:cNvPicPr/>
          <p:nvPr/>
        </p:nvPicPr>
        <p:blipFill>
          <a:blip r:embed="rId3"/>
          <a:stretch>
            <a:fillRect/>
          </a:stretch>
        </p:blipFill>
        <p:spPr>
          <a:xfrm>
            <a:off x="753461" y="3122451"/>
            <a:ext cx="7637077" cy="613098"/>
          </a:xfrm>
          <a:prstGeom prst="rect">
            <a:avLst/>
          </a:prstGeom>
        </p:spPr>
      </p:pic>
    </p:spTree>
    <p:extLst>
      <p:ext uri="{BB962C8B-B14F-4D97-AF65-F5344CB8AC3E}">
        <p14:creationId xmlns:p14="http://schemas.microsoft.com/office/powerpoint/2010/main" val="4726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
        <p:nvSpPr>
          <p:cNvPr id="2" name="Rectangle 1"/>
          <p:cNvSpPr>
            <a:spLocks noChangeArrowheads="1"/>
          </p:cNvSpPr>
          <p:nvPr/>
        </p:nvSpPr>
        <p:spPr bwMode="auto">
          <a:xfrm>
            <a:off x="2759298" y="2268069"/>
            <a:ext cx="4404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readings[5] = {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6" name="Picture 5"/>
          <p:cNvPicPr/>
          <p:nvPr/>
        </p:nvPicPr>
        <p:blipFill>
          <a:blip r:embed="rId3"/>
          <a:stretch>
            <a:fillRect/>
          </a:stretch>
        </p:blipFill>
        <p:spPr>
          <a:xfrm>
            <a:off x="753461" y="3122448"/>
            <a:ext cx="7637077" cy="613101"/>
          </a:xfrm>
          <a:prstGeom prst="rect">
            <a:avLst/>
          </a:prstGeom>
        </p:spPr>
      </p:pic>
    </p:spTree>
    <p:extLst>
      <p:ext uri="{BB962C8B-B14F-4D97-AF65-F5344CB8AC3E}">
        <p14:creationId xmlns:p14="http://schemas.microsoft.com/office/powerpoint/2010/main" val="154555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628650" y="365126"/>
            <a:ext cx="7886700" cy="1325563"/>
          </a:xfrm>
        </p:spPr>
        <p:txBody>
          <a:bodyPr/>
          <a:lstStyle/>
          <a:p>
            <a:r>
              <a:rPr lang="en-US" dirty="0" smtClean="0"/>
              <a:t>Array Initialization</a:t>
            </a:r>
            <a:endParaRPr lang="en-US" dirty="0"/>
          </a:p>
        </p:txBody>
      </p:sp>
      <p:sp>
        <p:nvSpPr>
          <p:cNvPr id="3" name="Rectangle 1"/>
          <p:cNvSpPr>
            <a:spLocks noChangeArrowheads="1"/>
          </p:cNvSpPr>
          <p:nvPr/>
        </p:nvSpPr>
        <p:spPr bwMode="auto">
          <a:xfrm>
            <a:off x="2759298" y="2268069"/>
            <a:ext cx="386003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readings[5] =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1,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2, 20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3, 30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4, 40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5, 50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7" name="Picture 6"/>
          <p:cNvPicPr/>
          <p:nvPr/>
        </p:nvPicPr>
        <p:blipFill>
          <a:blip r:embed="rId3"/>
          <a:stretch>
            <a:fillRect/>
          </a:stretch>
        </p:blipFill>
        <p:spPr>
          <a:xfrm>
            <a:off x="753461" y="3122449"/>
            <a:ext cx="7637077" cy="613101"/>
          </a:xfrm>
          <a:prstGeom prst="rect">
            <a:avLst/>
          </a:prstGeom>
        </p:spPr>
      </p:pic>
    </p:spTree>
    <p:extLst>
      <p:ext uri="{BB962C8B-B14F-4D97-AF65-F5344CB8AC3E}">
        <p14:creationId xmlns:p14="http://schemas.microsoft.com/office/powerpoint/2010/main" val="231831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25000" decel="50000" fill="hold" nodeType="withEffect">
                                  <p:stCondLst>
                                    <p:cond delay="0"/>
                                  </p:stCondLst>
                                  <p:childTnLst>
                                    <p:animMotion origin="layout" path="M 0 0 L 0 0.25 E" pathEditMode="relative" ptsTypes="">
                                      <p:cBhvr>
                                        <p:cTn id="6" dur="2000" fill="hold"/>
                                        <p:tgtEl>
                                          <p:spTgt spid="7"/>
                                        </p:tgtEl>
                                        <p:attrNameLst>
                                          <p:attrName>ppt_x</p:attrName>
                                          <p:attrName>ppt_y</p:attrName>
                                        </p:attrNameLst>
                                      </p:cBhvr>
                                    </p:animMotion>
                                  </p:childTnLst>
                                </p:cTn>
                              </p:par>
                              <p:par>
                                <p:cTn id="7" presetID="10" presetClass="entr" presetSubtype="0" fill="hold" grpId="0" nodeType="withEffect">
                                  <p:stCondLst>
                                    <p:cond delay="12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628650" y="365126"/>
            <a:ext cx="7886700" cy="1325563"/>
          </a:xfrm>
        </p:spPr>
        <p:txBody>
          <a:bodyPr/>
          <a:lstStyle/>
          <a:p>
            <a:r>
              <a:rPr lang="en-US" dirty="0" smtClean="0"/>
              <a:t>Heap Allocation</a:t>
            </a:r>
            <a:endParaRPr lang="en-US" dirty="0"/>
          </a:p>
        </p:txBody>
      </p:sp>
      <p:sp>
        <p:nvSpPr>
          <p:cNvPr id="3" name="Rectangle 2"/>
          <p:cNvSpPr/>
          <p:nvPr/>
        </p:nvSpPr>
        <p:spPr>
          <a:xfrm>
            <a:off x="2286000" y="2144219"/>
            <a:ext cx="4572000" cy="976614"/>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size = 10</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heap_array</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new</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[size];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Up Arrow 6"/>
          <p:cNvSpPr/>
          <p:nvPr/>
        </p:nvSpPr>
        <p:spPr>
          <a:xfrm>
            <a:off x="4894737" y="312083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2828442" y="312083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0800000">
            <a:off x="2435636" y="169068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6083887" y="312083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2435635" y="3670853"/>
            <a:ext cx="4238625" cy="523875"/>
          </a:xfrm>
          <a:prstGeom prst="rect">
            <a:avLst/>
          </a:prstGeom>
        </p:spPr>
      </p:pic>
      <p:sp>
        <p:nvSpPr>
          <p:cNvPr id="13" name="Up Arrow 12"/>
          <p:cNvSpPr/>
          <p:nvPr/>
        </p:nvSpPr>
        <p:spPr>
          <a:xfrm>
            <a:off x="2752696" y="425315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04458" y="4765120"/>
            <a:ext cx="1618445" cy="38869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heap_array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386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39118" y="2875002"/>
            <a:ext cx="60657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size;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heap_array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5" name="Up Arrow 14"/>
          <p:cNvSpPr/>
          <p:nvPr/>
        </p:nvSpPr>
        <p:spPr>
          <a:xfrm>
            <a:off x="5276955" y="385391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42908" y="4307444"/>
            <a:ext cx="1790063" cy="369332"/>
          </a:xfrm>
          <a:prstGeom prst="rect">
            <a:avLst/>
          </a:prstGeom>
          <a:noFill/>
        </p:spPr>
        <p:txBody>
          <a:bodyPr wrap="square" rtlCol="0">
            <a:spAutoFit/>
          </a:bodyPr>
          <a:lstStyle/>
          <a:p>
            <a:pPr algn="ctr"/>
            <a:r>
              <a:rPr lang="en-US" dirty="0" smtClean="0"/>
              <a:t>Bracket syntax</a:t>
            </a:r>
            <a:endParaRPr lang="en-US" dirty="0"/>
          </a:p>
        </p:txBody>
      </p:sp>
    </p:spTree>
    <p:extLst>
      <p:ext uri="{BB962C8B-B14F-4D97-AF65-F5344CB8AC3E}">
        <p14:creationId xmlns:p14="http://schemas.microsoft.com/office/powerpoint/2010/main" val="157515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Up Arrow 14"/>
          <p:cNvSpPr/>
          <p:nvPr/>
        </p:nvSpPr>
        <p:spPr>
          <a:xfrm>
            <a:off x="5276955" y="385391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542908" y="4307444"/>
            <a:ext cx="1790063" cy="369332"/>
          </a:xfrm>
          <a:prstGeom prst="rect">
            <a:avLst/>
          </a:prstGeom>
          <a:noFill/>
        </p:spPr>
        <p:txBody>
          <a:bodyPr wrap="square" rtlCol="0">
            <a:spAutoFit/>
          </a:bodyPr>
          <a:lstStyle/>
          <a:p>
            <a:pPr algn="ctr"/>
            <a:r>
              <a:rPr lang="en-US" dirty="0" smtClean="0"/>
              <a:t>Pointer math</a:t>
            </a:r>
            <a:endParaRPr lang="en-US" dirty="0"/>
          </a:p>
        </p:txBody>
      </p:sp>
      <p:sp>
        <p:nvSpPr>
          <p:cNvPr id="3" name="Rectangle 1"/>
          <p:cNvSpPr>
            <a:spLocks noChangeArrowheads="1"/>
          </p:cNvSpPr>
          <p:nvPr/>
        </p:nvSpPr>
        <p:spPr bwMode="auto">
          <a:xfrm>
            <a:off x="1401260" y="2875002"/>
            <a:ext cx="634148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size;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heap_array+i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9095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Up Arrow 14"/>
          <p:cNvSpPr/>
          <p:nvPr/>
        </p:nvSpPr>
        <p:spPr>
          <a:xfrm>
            <a:off x="2623906" y="43102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89859" y="4763761"/>
            <a:ext cx="1790063" cy="646331"/>
          </a:xfrm>
          <a:prstGeom prst="rect">
            <a:avLst/>
          </a:prstGeom>
          <a:noFill/>
        </p:spPr>
        <p:txBody>
          <a:bodyPr wrap="square" rtlCol="0">
            <a:spAutoFit/>
          </a:bodyPr>
          <a:lstStyle/>
          <a:p>
            <a:pPr algn="ctr"/>
            <a:r>
              <a:rPr lang="en-US" dirty="0" smtClean="0"/>
              <a:t>Incrementing the pointer</a:t>
            </a:r>
            <a:endParaRPr lang="en-US" dirty="0"/>
          </a:p>
        </p:txBody>
      </p:sp>
      <p:sp>
        <p:nvSpPr>
          <p:cNvPr id="4" name="Rectangle 2"/>
          <p:cNvSpPr>
            <a:spLocks noChangeArrowheads="1"/>
          </p:cNvSpPr>
          <p:nvPr/>
        </p:nvSpPr>
        <p:spPr bwMode="auto">
          <a:xfrm>
            <a:off x="1745906" y="2321005"/>
            <a:ext cx="565218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*current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heap_array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size;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(*current)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current++;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9782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2661" y="1048483"/>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10</a:t>
            </a:r>
            <a:endParaRPr lang="en-US" sz="4950" b="1" dirty="0"/>
          </a:p>
        </p:txBody>
      </p:sp>
      <p:sp>
        <p:nvSpPr>
          <p:cNvPr id="5" name="Rectangle 4"/>
          <p:cNvSpPr/>
          <p:nvPr/>
        </p:nvSpPr>
        <p:spPr>
          <a:xfrm>
            <a:off x="5533292" y="4084760"/>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50</a:t>
            </a:r>
            <a:endParaRPr lang="en-US" sz="4950" b="1" dirty="0"/>
          </a:p>
        </p:txBody>
      </p:sp>
      <p:sp>
        <p:nvSpPr>
          <p:cNvPr id="6" name="Rectangle 5"/>
          <p:cNvSpPr/>
          <p:nvPr/>
        </p:nvSpPr>
        <p:spPr>
          <a:xfrm>
            <a:off x="2564422" y="3378452"/>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20</a:t>
            </a:r>
            <a:endParaRPr lang="en-US" sz="4950" b="1" dirty="0"/>
          </a:p>
        </p:txBody>
      </p:sp>
      <p:sp>
        <p:nvSpPr>
          <p:cNvPr id="7" name="Rectangle 6"/>
          <p:cNvSpPr/>
          <p:nvPr/>
        </p:nvSpPr>
        <p:spPr>
          <a:xfrm>
            <a:off x="7321060" y="1560635"/>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200</a:t>
            </a:r>
            <a:endParaRPr lang="en-US" sz="4950" b="1" dirty="0"/>
          </a:p>
        </p:txBody>
      </p:sp>
      <p:sp>
        <p:nvSpPr>
          <p:cNvPr id="8" name="Rectangle 7"/>
          <p:cNvSpPr/>
          <p:nvPr/>
        </p:nvSpPr>
        <p:spPr>
          <a:xfrm>
            <a:off x="808892" y="4975714"/>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5</a:t>
            </a:r>
            <a:endParaRPr lang="en-US" sz="4950" b="1" dirty="0"/>
          </a:p>
        </p:txBody>
      </p:sp>
      <p:cxnSp>
        <p:nvCxnSpPr>
          <p:cNvPr id="9" name="Straight Connector 8"/>
          <p:cNvCxnSpPr/>
          <p:nvPr/>
        </p:nvCxnSpPr>
        <p:spPr>
          <a:xfrm>
            <a:off x="2286000" y="1655153"/>
            <a:ext cx="3853962" cy="2429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6" idx="3"/>
          </p:cNvCxnSpPr>
          <p:nvPr/>
        </p:nvCxnSpPr>
        <p:spPr>
          <a:xfrm flipH="1" flipV="1">
            <a:off x="3777761" y="3985122"/>
            <a:ext cx="1755532" cy="882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p:cNvCxnSpPr>
          <p:nvPr/>
        </p:nvCxnSpPr>
        <p:spPr>
          <a:xfrm flipV="1">
            <a:off x="3171092" y="2167306"/>
            <a:ext cx="4149968" cy="121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863969" y="2773974"/>
            <a:ext cx="6063761" cy="29058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17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Why 0-Based Pointer Indexing?</a:t>
            </a:r>
            <a:endParaRPr lang="en-US" dirty="0"/>
          </a:p>
        </p:txBody>
      </p:sp>
      <p:sp>
        <p:nvSpPr>
          <p:cNvPr id="2" name="Rectangle 1"/>
          <p:cNvSpPr/>
          <p:nvPr/>
        </p:nvSpPr>
        <p:spPr>
          <a:xfrm>
            <a:off x="5897250" y="2178584"/>
            <a:ext cx="2114681" cy="388696"/>
          </a:xfrm>
          <a:prstGeom prst="rect">
            <a:avLst/>
          </a:prstGeom>
        </p:spPr>
        <p:txBody>
          <a:bodyPr wrap="none">
            <a:spAutoFit/>
          </a:bodyPr>
          <a:lstStyle/>
          <a:p>
            <a:pPr>
              <a:lnSpc>
                <a:spcPct val="107000"/>
              </a:lnSpc>
              <a:spcAft>
                <a:spcPts val="800"/>
              </a:spcAft>
            </a:pPr>
            <a:r>
              <a:rPr lang="en-US" dirty="0" err="1">
                <a:latin typeface="Courier New" panose="02070309020205020404" pitchFamily="49" charset="0"/>
                <a:ea typeface="Calibri" panose="020F0502020204030204" pitchFamily="34" charset="0"/>
                <a:cs typeface="Times New Roman" panose="02020603050405020304" pitchFamily="18" charset="0"/>
              </a:rPr>
              <a:t>heap_array</a:t>
            </a:r>
            <a:r>
              <a:rPr lang="en-US" dirty="0">
                <a:latin typeface="Courier New" panose="02070309020205020404" pitchFamily="49" charset="0"/>
                <a:ea typeface="Calibri" panose="020F0502020204030204" pitchFamily="34" charset="0"/>
                <a:cs typeface="Times New Roman" panose="02020603050405020304" pitchFamily="18" charset="0"/>
              </a:rPr>
              <a:t>[0]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759391" y="3234652"/>
            <a:ext cx="2390398" cy="388696"/>
          </a:xfrm>
          <a:prstGeom prst="rect">
            <a:avLst/>
          </a:prstGeom>
        </p:spPr>
        <p:txBody>
          <a:bodyPr wrap="none">
            <a:spAutoFit/>
          </a:bodyPr>
          <a:lstStyle/>
          <a:p>
            <a:pPr>
              <a:lnSpc>
                <a:spcPct val="107000"/>
              </a:lnSpc>
              <a:spcAft>
                <a:spcPts val="800"/>
              </a:spcAft>
            </a:pPr>
            <a:r>
              <a:rPr lang="en-US" dirty="0" smtClean="0">
                <a:latin typeface="Courier New" panose="02070309020205020404" pitchFamily="49" charset="0"/>
                <a:ea typeface="Calibri" panose="020F0502020204030204" pitchFamily="34" charset="0"/>
                <a:cs typeface="Times New Roman" panose="02020603050405020304" pitchFamily="18" charset="0"/>
              </a:rPr>
              <a:t>*(heap_array+0</a:t>
            </a:r>
            <a:r>
              <a:rPr lang="en-US"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897249" y="4290720"/>
            <a:ext cx="2114681" cy="388696"/>
          </a:xfrm>
          <a:prstGeom prst="rect">
            <a:avLst/>
          </a:prstGeom>
        </p:spPr>
        <p:txBody>
          <a:bodyPr wrap="none">
            <a:spAutoFit/>
          </a:bodyPr>
          <a:lstStyle/>
          <a:p>
            <a:pPr>
              <a:lnSpc>
                <a:spcPct val="107000"/>
              </a:lnSpc>
              <a:spcAft>
                <a:spcPts val="800"/>
              </a:spcAft>
            </a:pPr>
            <a:r>
              <a:rPr lang="en-US" dirty="0">
                <a:latin typeface="Courier New" panose="02070309020205020404" pitchFamily="49" charset="0"/>
                <a:ea typeface="Calibri" panose="020F0502020204030204" pitchFamily="34" charset="0"/>
                <a:cs typeface="Times New Roman" panose="02020603050405020304" pitchFamily="18" charset="0"/>
              </a:rPr>
              <a:t>(*</a:t>
            </a:r>
            <a:r>
              <a:rPr lang="en-US" dirty="0" err="1">
                <a:latin typeface="Courier New" panose="02070309020205020404" pitchFamily="49" charset="0"/>
                <a:ea typeface="Calibri" panose="020F0502020204030204" pitchFamily="34" charset="0"/>
                <a:cs typeface="Times New Roman" panose="02020603050405020304" pitchFamily="18" charset="0"/>
              </a:rPr>
              <a:t>heap_array</a:t>
            </a:r>
            <a:r>
              <a:rPr lang="en-US"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416676" y="3013501"/>
            <a:ext cx="3657600" cy="830997"/>
          </a:xfrm>
          <a:prstGeom prst="rect">
            <a:avLst/>
          </a:prstGeom>
          <a:noFill/>
        </p:spPr>
        <p:txBody>
          <a:bodyPr wrap="square" rtlCol="0">
            <a:spAutoFit/>
          </a:bodyPr>
          <a:lstStyle/>
          <a:p>
            <a:r>
              <a:rPr lang="en-US" sz="4800" dirty="0" smtClean="0">
                <a:solidFill>
                  <a:schemeClr val="tx1">
                    <a:lumMod val="75000"/>
                    <a:lumOff val="25000"/>
                  </a:schemeClr>
                </a:solidFill>
              </a:rPr>
              <a:t>Equivalent</a:t>
            </a:r>
            <a:endParaRPr lang="en-US" sz="4800" dirty="0">
              <a:solidFill>
                <a:schemeClr val="tx1">
                  <a:lumMod val="75000"/>
                  <a:lumOff val="25000"/>
                </a:schemeClr>
              </a:solidFill>
            </a:endParaRPr>
          </a:p>
        </p:txBody>
      </p:sp>
    </p:spTree>
    <p:extLst>
      <p:ext uri="{BB962C8B-B14F-4D97-AF65-F5344CB8AC3E}">
        <p14:creationId xmlns:p14="http://schemas.microsoft.com/office/powerpoint/2010/main" val="364556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Deleting Arrays</a:t>
            </a:r>
            <a:endParaRPr lang="en-US" dirty="0"/>
          </a:p>
        </p:txBody>
      </p:sp>
      <p:sp>
        <p:nvSpPr>
          <p:cNvPr id="6" name="TextBox 5"/>
          <p:cNvSpPr txBox="1"/>
          <p:nvPr/>
        </p:nvSpPr>
        <p:spPr>
          <a:xfrm>
            <a:off x="502276" y="3013501"/>
            <a:ext cx="3747752" cy="830997"/>
          </a:xfrm>
          <a:prstGeom prst="rect">
            <a:avLst/>
          </a:prstGeom>
          <a:noFill/>
        </p:spPr>
        <p:txBody>
          <a:bodyPr wrap="square" rtlCol="0">
            <a:spAutoFit/>
          </a:bodyPr>
          <a:lstStyle/>
          <a:p>
            <a:r>
              <a:rPr lang="en-US" sz="2400" dirty="0" smtClean="0">
                <a:solidFill>
                  <a:schemeClr val="tx1">
                    <a:lumMod val="75000"/>
                    <a:lumOff val="25000"/>
                  </a:schemeClr>
                </a:solidFill>
              </a:rPr>
              <a:t>Arrays must be deleted using the delete[] operator.</a:t>
            </a:r>
            <a:endParaRPr lang="en-US" sz="2400" dirty="0">
              <a:solidFill>
                <a:schemeClr val="tx1">
                  <a:lumMod val="75000"/>
                  <a:lumOff val="25000"/>
                </a:schemeClr>
              </a:solidFill>
            </a:endParaRPr>
          </a:p>
        </p:txBody>
      </p:sp>
      <p:sp>
        <p:nvSpPr>
          <p:cNvPr id="2" name="Rectangle 1"/>
          <p:cNvSpPr>
            <a:spLocks noChangeArrowheads="1"/>
          </p:cNvSpPr>
          <p:nvPr/>
        </p:nvSpPr>
        <p:spPr bwMode="auto">
          <a:xfrm>
            <a:off x="4345080" y="2459504"/>
            <a:ext cx="44125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size = 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heap_array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[size];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 use the array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delete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heap_array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cxnSp>
        <p:nvCxnSpPr>
          <p:cNvPr id="7" name="Straight Connector 6"/>
          <p:cNvCxnSpPr/>
          <p:nvPr/>
        </p:nvCxnSpPr>
        <p:spPr>
          <a:xfrm>
            <a:off x="4108361" y="2009104"/>
            <a:ext cx="0" cy="2833352"/>
          </a:xfrm>
          <a:prstGeom prst="line">
            <a:avLst/>
          </a:prstGeom>
        </p:spPr>
        <p:style>
          <a:lnRef idx="1">
            <a:schemeClr val="accent1"/>
          </a:lnRef>
          <a:fillRef idx="0">
            <a:schemeClr val="accent1"/>
          </a:fillRef>
          <a:effectRef idx="0">
            <a:schemeClr val="accent1"/>
          </a:effectRef>
          <a:fontRef idx="minor">
            <a:schemeClr val="tx1"/>
          </a:fontRef>
        </p:style>
      </p:cxnSp>
      <p:sp>
        <p:nvSpPr>
          <p:cNvPr id="10" name="Up Arrow 9"/>
          <p:cNvSpPr/>
          <p:nvPr/>
        </p:nvSpPr>
        <p:spPr>
          <a:xfrm>
            <a:off x="4697404" y="450341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08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1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pic>
        <p:nvPicPr>
          <p:cNvPr id="8" name="Picture 7"/>
          <p:cNvPicPr/>
          <p:nvPr/>
        </p:nvPicPr>
        <p:blipFill>
          <a:blip r:embed="rId3"/>
          <a:stretch>
            <a:fillRect/>
          </a:stretch>
        </p:blipFill>
        <p:spPr>
          <a:xfrm>
            <a:off x="2433637" y="2122465"/>
            <a:ext cx="4276725" cy="552450"/>
          </a:xfrm>
          <a:prstGeom prst="rect">
            <a:avLst/>
          </a:prstGeom>
        </p:spPr>
      </p:pic>
      <p:pic>
        <p:nvPicPr>
          <p:cNvPr id="9" name="Picture 8"/>
          <p:cNvPicPr/>
          <p:nvPr/>
        </p:nvPicPr>
        <p:blipFill>
          <a:blip r:embed="rId3"/>
          <a:stretch>
            <a:fillRect/>
          </a:stretch>
        </p:blipFill>
        <p:spPr>
          <a:xfrm>
            <a:off x="2433636" y="2674915"/>
            <a:ext cx="4276725" cy="552450"/>
          </a:xfrm>
          <a:prstGeom prst="rect">
            <a:avLst/>
          </a:prstGeom>
        </p:spPr>
      </p:pic>
      <p:pic>
        <p:nvPicPr>
          <p:cNvPr id="11" name="Picture 10"/>
          <p:cNvPicPr/>
          <p:nvPr/>
        </p:nvPicPr>
        <p:blipFill>
          <a:blip r:embed="rId3"/>
          <a:stretch>
            <a:fillRect/>
          </a:stretch>
        </p:blipFill>
        <p:spPr>
          <a:xfrm>
            <a:off x="2433635" y="3227365"/>
            <a:ext cx="4276725" cy="552450"/>
          </a:xfrm>
          <a:prstGeom prst="rect">
            <a:avLst/>
          </a:prstGeom>
        </p:spPr>
      </p:pic>
      <p:pic>
        <p:nvPicPr>
          <p:cNvPr id="12" name="Picture 11"/>
          <p:cNvPicPr/>
          <p:nvPr/>
        </p:nvPicPr>
        <p:blipFill>
          <a:blip r:embed="rId3"/>
          <a:stretch>
            <a:fillRect/>
          </a:stretch>
        </p:blipFill>
        <p:spPr>
          <a:xfrm>
            <a:off x="2433637" y="3779815"/>
            <a:ext cx="4276725" cy="552450"/>
          </a:xfrm>
          <a:prstGeom prst="rect">
            <a:avLst/>
          </a:prstGeom>
        </p:spPr>
      </p:pic>
    </p:spTree>
    <p:extLst>
      <p:ext uri="{BB962C8B-B14F-4D97-AF65-F5344CB8AC3E}">
        <p14:creationId xmlns:p14="http://schemas.microsoft.com/office/powerpoint/2010/main" val="370078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2" name="Rectangle 1"/>
          <p:cNvSpPr>
            <a:spLocks noChangeArrowheads="1"/>
          </p:cNvSpPr>
          <p:nvPr/>
        </p:nvSpPr>
        <p:spPr bwMode="auto">
          <a:xfrm>
            <a:off x="1332331" y="2135904"/>
            <a:ext cx="64793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*reading1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*reading2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*reading3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*reading4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*reading5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simulator.current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0" name="TextBox 9"/>
          <p:cNvSpPr txBox="1"/>
          <p:nvPr/>
        </p:nvSpPr>
        <p:spPr>
          <a:xfrm>
            <a:off x="914400" y="1690689"/>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Original Problem</a:t>
            </a:r>
            <a:endParaRPr lang="en-US" sz="2400" dirty="0">
              <a:solidFill>
                <a:schemeClr val="tx1">
                  <a:lumMod val="75000"/>
                  <a:lumOff val="25000"/>
                </a:schemeClr>
              </a:solidFill>
            </a:endParaRPr>
          </a:p>
        </p:txBody>
      </p:sp>
      <p:sp>
        <p:nvSpPr>
          <p:cNvPr id="13" name="TextBox 12"/>
          <p:cNvSpPr txBox="1"/>
          <p:nvPr/>
        </p:nvSpPr>
        <p:spPr>
          <a:xfrm>
            <a:off x="914400" y="365956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New Problem</a:t>
            </a:r>
            <a:endParaRPr lang="en-US" sz="2400" dirty="0">
              <a:solidFill>
                <a:schemeClr val="tx1">
                  <a:lumMod val="75000"/>
                  <a:lumOff val="25000"/>
                </a:schemeClr>
              </a:solidFill>
            </a:endParaRPr>
          </a:p>
        </p:txBody>
      </p:sp>
      <p:sp>
        <p:nvSpPr>
          <p:cNvPr id="3" name="Rectangle 2"/>
          <p:cNvSpPr/>
          <p:nvPr/>
        </p:nvSpPr>
        <p:spPr>
          <a:xfrm>
            <a:off x="1332331" y="4121233"/>
            <a:ext cx="4572000" cy="1574149"/>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readings1</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readings2</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readings3</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readings4</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smtClean="0">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readings5</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043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2" name="Rectangle 1"/>
          <p:cNvSpPr>
            <a:spLocks noChangeArrowheads="1"/>
          </p:cNvSpPr>
          <p:nvPr/>
        </p:nvSpPr>
        <p:spPr bwMode="auto">
          <a:xfrm>
            <a:off x="2504126" y="1906021"/>
            <a:ext cx="41357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readings[4][5];</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10" name="Picture 9"/>
          <p:cNvPicPr/>
          <p:nvPr/>
        </p:nvPicPr>
        <p:blipFill>
          <a:blip r:embed="rId3"/>
          <a:stretch>
            <a:fillRect/>
          </a:stretch>
        </p:blipFill>
        <p:spPr>
          <a:xfrm>
            <a:off x="1620708" y="2786465"/>
            <a:ext cx="5902584" cy="2468116"/>
          </a:xfrm>
          <a:prstGeom prst="rect">
            <a:avLst/>
          </a:prstGeom>
        </p:spPr>
      </p:pic>
    </p:spTree>
    <p:extLst>
      <p:ext uri="{BB962C8B-B14F-4D97-AF65-F5344CB8AC3E}">
        <p14:creationId xmlns:p14="http://schemas.microsoft.com/office/powerpoint/2010/main" val="109936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pic>
        <p:nvPicPr>
          <p:cNvPr id="10" name="Picture 9"/>
          <p:cNvPicPr/>
          <p:nvPr/>
        </p:nvPicPr>
        <p:blipFill>
          <a:blip r:embed="rId3"/>
          <a:stretch>
            <a:fillRect/>
          </a:stretch>
        </p:blipFill>
        <p:spPr>
          <a:xfrm>
            <a:off x="1620708" y="2786465"/>
            <a:ext cx="5902584" cy="2468116"/>
          </a:xfrm>
          <a:prstGeom prst="rect">
            <a:avLst/>
          </a:prstGeom>
        </p:spPr>
      </p:pic>
      <p:sp>
        <p:nvSpPr>
          <p:cNvPr id="6" name="Rectangle 5"/>
          <p:cNvSpPr>
            <a:spLocks noChangeArrowheads="1"/>
          </p:cNvSpPr>
          <p:nvPr/>
        </p:nvSpPr>
        <p:spPr bwMode="auto">
          <a:xfrm>
            <a:off x="2513587" y="1906892"/>
            <a:ext cx="50097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readings[4][5]</a:t>
            </a:r>
            <a:r>
              <a:rPr kumimoji="0" lang="en-US" b="0" i="0" u="none" strike="noStrike" cap="none" normalizeH="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a:t>
            </a:r>
            <a:endPar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pic>
        <p:nvPicPr>
          <p:cNvPr id="7" name="Picture 6"/>
          <p:cNvPicPr/>
          <p:nvPr/>
        </p:nvPicPr>
        <p:blipFill>
          <a:blip r:embed="rId4"/>
          <a:stretch>
            <a:fillRect/>
          </a:stretch>
        </p:blipFill>
        <p:spPr>
          <a:xfrm>
            <a:off x="1705639" y="2789480"/>
            <a:ext cx="5746010" cy="2458252"/>
          </a:xfrm>
          <a:prstGeom prst="rect">
            <a:avLst/>
          </a:prstGeom>
        </p:spPr>
      </p:pic>
    </p:spTree>
    <p:extLst>
      <p:ext uri="{BB962C8B-B14F-4D97-AF65-F5344CB8AC3E}">
        <p14:creationId xmlns:p14="http://schemas.microsoft.com/office/powerpoint/2010/main" val="188600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4" name="Rectangle 3"/>
          <p:cNvSpPr/>
          <p:nvPr/>
        </p:nvSpPr>
        <p:spPr>
          <a:xfrm>
            <a:off x="2137889" y="2371709"/>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11" name="Cloud 10"/>
          <p:cNvSpPr/>
          <p:nvPr/>
        </p:nvSpPr>
        <p:spPr>
          <a:xfrm>
            <a:off x="1809481" y="2975021"/>
            <a:ext cx="4108361" cy="3309871"/>
          </a:xfrm>
          <a:prstGeom prst="cloud">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24258" y="4445290"/>
            <a:ext cx="2678805" cy="369332"/>
          </a:xfrm>
          <a:prstGeom prst="rect">
            <a:avLst/>
          </a:prstGeom>
          <a:noFill/>
        </p:spPr>
        <p:txBody>
          <a:bodyPr wrap="square" rtlCol="0">
            <a:spAutoFit/>
          </a:bodyPr>
          <a:lstStyle/>
          <a:p>
            <a:pPr algn="ctr"/>
            <a:r>
              <a:rPr lang="en-US" b="1" dirty="0" smtClean="0"/>
              <a:t>Heap</a:t>
            </a:r>
            <a:endParaRPr lang="en-US" b="1" dirty="0"/>
          </a:p>
        </p:txBody>
      </p:sp>
    </p:spTree>
    <p:extLst>
      <p:ext uri="{BB962C8B-B14F-4D97-AF65-F5344CB8AC3E}">
        <p14:creationId xmlns:p14="http://schemas.microsoft.com/office/powerpoint/2010/main" val="332870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37891" y="1690689"/>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37889" y="2371709"/>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37889" y="2781114"/>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2137889" y="4298515"/>
            <a:ext cx="4572000" cy="1754326"/>
          </a:xfrm>
          <a:prstGeom prst="rect">
            <a:avLst/>
          </a:prstGeom>
        </p:spPr>
        <p:txBody>
          <a:bodyPr>
            <a:spAutoFit/>
          </a:bodyPr>
          <a:lstStyle/>
          <a:p>
            <a:r>
              <a:rPr lang="en-US" dirty="0"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delete</a:t>
            </a: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delete</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2" name="Left Brace 1"/>
          <p:cNvSpPr/>
          <p:nvPr/>
        </p:nvSpPr>
        <p:spPr>
          <a:xfrm>
            <a:off x="1375621" y="4362196"/>
            <a:ext cx="762268" cy="169064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a:off x="1375621" y="2884868"/>
            <a:ext cx="762268" cy="137357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588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40306" y="1707124"/>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40304" y="2388144"/>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40304" y="2797549"/>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11" name="Picture 10"/>
          <p:cNvPicPr/>
          <p:nvPr/>
        </p:nvPicPr>
        <p:blipFill>
          <a:blip r:embed="rId3"/>
          <a:stretch>
            <a:fillRect/>
          </a:stretch>
        </p:blipFill>
        <p:spPr>
          <a:xfrm>
            <a:off x="3664308" y="4427918"/>
            <a:ext cx="933450" cy="1943100"/>
          </a:xfrm>
          <a:prstGeom prst="rect">
            <a:avLst/>
          </a:prstGeom>
        </p:spPr>
      </p:pic>
      <p:sp>
        <p:nvSpPr>
          <p:cNvPr id="12" name="Up Arrow 11"/>
          <p:cNvSpPr/>
          <p:nvPr/>
        </p:nvSpPr>
        <p:spPr>
          <a:xfrm rot="5400000">
            <a:off x="1752553" y="169538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3970047" y="629729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752552" y="273602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88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40306" y="1707124"/>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40304" y="2388144"/>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40304" y="2797549"/>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11" name="Picture 10"/>
          <p:cNvPicPr/>
          <p:nvPr/>
        </p:nvPicPr>
        <p:blipFill>
          <a:blip r:embed="rId3"/>
          <a:stretch>
            <a:fillRect/>
          </a:stretch>
        </p:blipFill>
        <p:spPr>
          <a:xfrm>
            <a:off x="3638550" y="4440797"/>
            <a:ext cx="933450" cy="1943100"/>
          </a:xfrm>
          <a:prstGeom prst="rect">
            <a:avLst/>
          </a:prstGeom>
        </p:spPr>
      </p:pic>
      <p:sp>
        <p:nvSpPr>
          <p:cNvPr id="12" name="Up Arrow 11"/>
          <p:cNvSpPr/>
          <p:nvPr/>
        </p:nvSpPr>
        <p:spPr>
          <a:xfrm rot="5400000">
            <a:off x="1752553" y="29851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p:nvPr/>
        </p:nvPicPr>
        <p:blipFill>
          <a:blip r:embed="rId4"/>
          <a:stretch>
            <a:fillRect/>
          </a:stretch>
        </p:blipFill>
        <p:spPr>
          <a:xfrm>
            <a:off x="3638550" y="4370097"/>
            <a:ext cx="4581525" cy="1952625"/>
          </a:xfrm>
          <a:prstGeom prst="rect">
            <a:avLst/>
          </a:prstGeom>
        </p:spPr>
      </p:pic>
      <p:sp>
        <p:nvSpPr>
          <p:cNvPr id="18" name="Up Arrow 17"/>
          <p:cNvSpPr/>
          <p:nvPr/>
        </p:nvSpPr>
        <p:spPr>
          <a:xfrm rot="5400000">
            <a:off x="3206748" y="447693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72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545690" y="2729730"/>
            <a:ext cx="8096865" cy="1473561"/>
          </a:xfrm>
          <a:prstGeom prst="rect">
            <a:avLst/>
          </a:prstGeom>
          <a:solidFill>
            <a:schemeClr val="accent5">
              <a:lumMod val="20000"/>
              <a:lumOff val="8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72661" y="1048483"/>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10</a:t>
            </a:r>
            <a:endParaRPr lang="en-US" sz="4950" b="1" dirty="0"/>
          </a:p>
        </p:txBody>
      </p:sp>
      <p:sp>
        <p:nvSpPr>
          <p:cNvPr id="15" name="Rectangle 14"/>
          <p:cNvSpPr/>
          <p:nvPr/>
        </p:nvSpPr>
        <p:spPr>
          <a:xfrm>
            <a:off x="5533292" y="4084760"/>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50</a:t>
            </a:r>
            <a:endParaRPr lang="en-US" sz="4950" b="1" dirty="0"/>
          </a:p>
        </p:txBody>
      </p:sp>
      <p:sp>
        <p:nvSpPr>
          <p:cNvPr id="16" name="Rectangle 15"/>
          <p:cNvSpPr/>
          <p:nvPr/>
        </p:nvSpPr>
        <p:spPr>
          <a:xfrm>
            <a:off x="2564422" y="3378452"/>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20</a:t>
            </a:r>
            <a:endParaRPr lang="en-US" sz="4950" b="1" dirty="0"/>
          </a:p>
        </p:txBody>
      </p:sp>
      <p:sp>
        <p:nvSpPr>
          <p:cNvPr id="17" name="Rectangle 16"/>
          <p:cNvSpPr/>
          <p:nvPr/>
        </p:nvSpPr>
        <p:spPr>
          <a:xfrm>
            <a:off x="7321060" y="1560635"/>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200</a:t>
            </a:r>
            <a:endParaRPr lang="en-US" sz="4950" b="1" dirty="0"/>
          </a:p>
        </p:txBody>
      </p:sp>
      <p:sp>
        <p:nvSpPr>
          <p:cNvPr id="18" name="Rectangle 17"/>
          <p:cNvSpPr/>
          <p:nvPr/>
        </p:nvSpPr>
        <p:spPr>
          <a:xfrm>
            <a:off x="808892" y="4975714"/>
            <a:ext cx="1213339" cy="1213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5</a:t>
            </a:r>
            <a:endParaRPr lang="en-US" sz="4950" b="1" dirty="0"/>
          </a:p>
        </p:txBody>
      </p:sp>
      <p:cxnSp>
        <p:nvCxnSpPr>
          <p:cNvPr id="11" name="Straight Connector 10"/>
          <p:cNvCxnSpPr/>
          <p:nvPr/>
        </p:nvCxnSpPr>
        <p:spPr>
          <a:xfrm>
            <a:off x="2286000" y="1655153"/>
            <a:ext cx="3853962" cy="24296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3777761" y="3985122"/>
            <a:ext cx="1755532" cy="882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171092" y="2167306"/>
            <a:ext cx="4149968" cy="121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8" idx="3"/>
          </p:cNvCxnSpPr>
          <p:nvPr/>
        </p:nvCxnSpPr>
        <p:spPr>
          <a:xfrm flipH="1">
            <a:off x="2022231" y="2773974"/>
            <a:ext cx="5905500" cy="28084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57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2.22222E-6 2.22222E-6 L -0.34254 -0.17847 " pathEditMode="relative" rAng="0" ptsTypes="AA">
                                      <p:cBhvr>
                                        <p:cTn id="18" dur="2000" fill="hold"/>
                                        <p:tgtEl>
                                          <p:spTgt spid="15"/>
                                        </p:tgtEl>
                                        <p:attrNameLst>
                                          <p:attrName>ppt_x</p:attrName>
                                          <p:attrName>ppt_y</p:attrName>
                                        </p:attrNameLst>
                                      </p:cBhvr>
                                      <p:rCtr x="-17135" y="-8935"/>
                                    </p:animMotion>
                                  </p:childTnLst>
                                </p:cTn>
                              </p:par>
                              <p:par>
                                <p:cTn id="19" presetID="42" presetClass="path" presetSubtype="0" accel="50000" decel="50000" fill="hold" grpId="0" nodeType="withEffect">
                                  <p:stCondLst>
                                    <p:cond delay="0"/>
                                  </p:stCondLst>
                                  <p:childTnLst>
                                    <p:animMotion origin="layout" path="M -1.38889E-6 1.48148E-6 L 0.15747 -0.07546 " pathEditMode="relative" rAng="0" ptsTypes="AA">
                                      <p:cBhvr>
                                        <p:cTn id="20" dur="2000" fill="hold"/>
                                        <p:tgtEl>
                                          <p:spTgt spid="16"/>
                                        </p:tgtEl>
                                        <p:attrNameLst>
                                          <p:attrName>ppt_x</p:attrName>
                                          <p:attrName>ppt_y</p:attrName>
                                        </p:attrNameLst>
                                      </p:cBhvr>
                                      <p:rCtr x="7865" y="-3773"/>
                                    </p:animMotion>
                                  </p:childTnLst>
                                </p:cTn>
                              </p:par>
                              <p:par>
                                <p:cTn id="21" presetID="42" presetClass="path" presetSubtype="0" accel="50000" decel="50000" fill="hold" grpId="0" nodeType="withEffect">
                                  <p:stCondLst>
                                    <p:cond delay="0"/>
                                  </p:stCondLst>
                                  <p:childTnLst>
                                    <p:animMotion origin="layout" path="M -5.55556E-7 -3.7037E-6 L -0.03941 0.26436 " pathEditMode="relative" rAng="0" ptsTypes="AA">
                                      <p:cBhvr>
                                        <p:cTn id="22" dur="2000" fill="hold"/>
                                        <p:tgtEl>
                                          <p:spTgt spid="14"/>
                                        </p:tgtEl>
                                        <p:attrNameLst>
                                          <p:attrName>ppt_x</p:attrName>
                                          <p:attrName>ppt_y</p:attrName>
                                        </p:attrNameLst>
                                      </p:cBhvr>
                                      <p:rCtr x="-1979" y="13218"/>
                                    </p:animMotion>
                                  </p:childTnLst>
                                </p:cTn>
                              </p:par>
                              <p:par>
                                <p:cTn id="23" presetID="42" presetClass="path" presetSubtype="0" accel="50000" decel="50000" fill="hold" grpId="0" nodeType="withEffect">
                                  <p:stCondLst>
                                    <p:cond delay="0"/>
                                  </p:stCondLst>
                                  <p:childTnLst>
                                    <p:animMotion origin="layout" path="M -3.88889E-6 -2.22222E-6 L -0.18159 0.18959 " pathEditMode="relative" rAng="0" ptsTypes="AA">
                                      <p:cBhvr>
                                        <p:cTn id="24" dur="2000" fill="hold"/>
                                        <p:tgtEl>
                                          <p:spTgt spid="17"/>
                                        </p:tgtEl>
                                        <p:attrNameLst>
                                          <p:attrName>ppt_x</p:attrName>
                                          <p:attrName>ppt_y</p:attrName>
                                        </p:attrNameLst>
                                      </p:cBhvr>
                                      <p:rCtr x="-9080" y="9468"/>
                                    </p:animMotion>
                                  </p:childTnLst>
                                </p:cTn>
                              </p:par>
                              <p:par>
                                <p:cTn id="25" presetID="42" presetClass="path" presetSubtype="0" accel="50000" decel="50000" fill="hold" grpId="0" nodeType="withEffect">
                                  <p:stCondLst>
                                    <p:cond delay="0"/>
                                  </p:stCondLst>
                                  <p:childTnLst>
                                    <p:animMotion origin="layout" path="M -1.11111E-6 1.11111E-6 L 0.70313 -0.30833 " pathEditMode="relative" rAng="0" ptsTypes="AA">
                                      <p:cBhvr>
                                        <p:cTn id="26" dur="2000" fill="hold"/>
                                        <p:tgtEl>
                                          <p:spTgt spid="18"/>
                                        </p:tgtEl>
                                        <p:attrNameLst>
                                          <p:attrName>ppt_x</p:attrName>
                                          <p:attrName>ppt_y</p:attrName>
                                        </p:attrNameLst>
                                      </p:cBhvr>
                                      <p:rCtr x="35156" y="-15417"/>
                                    </p:animMotion>
                                  </p:childTnLst>
                                </p:cTn>
                              </p:par>
                              <p:par>
                                <p:cTn id="27" presetID="10" presetClass="entr" presetSubtype="0" fill="hold" grpId="0" nodeType="withEffect">
                                  <p:stCondLst>
                                    <p:cond delay="1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animBg="1"/>
      <p:bldP spid="15" grpId="0" animBg="1"/>
      <p:bldP spid="16" grpId="0" animBg="1"/>
      <p:bldP spid="17" grpId="0" animBg="1"/>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40306" y="1707124"/>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40304" y="2388144"/>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40304" y="2797549"/>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2" name="Up Arrow 11"/>
          <p:cNvSpPr/>
          <p:nvPr/>
        </p:nvSpPr>
        <p:spPr>
          <a:xfrm rot="5400000">
            <a:off x="1752553" y="29851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3206748" y="490575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3678929" y="4440797"/>
            <a:ext cx="4371975" cy="1809750"/>
          </a:xfrm>
          <a:prstGeom prst="rect">
            <a:avLst/>
          </a:prstGeom>
        </p:spPr>
      </p:pic>
    </p:spTree>
    <p:extLst>
      <p:ext uri="{BB962C8B-B14F-4D97-AF65-F5344CB8AC3E}">
        <p14:creationId xmlns:p14="http://schemas.microsoft.com/office/powerpoint/2010/main" val="110659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40306" y="1707124"/>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40304" y="2388144"/>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40304" y="2797549"/>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2" name="Up Arrow 11"/>
          <p:cNvSpPr/>
          <p:nvPr/>
        </p:nvSpPr>
        <p:spPr>
          <a:xfrm rot="5400000">
            <a:off x="1752553" y="29851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3206748" y="528621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p:nvPr/>
        </p:nvPicPr>
        <p:blipFill>
          <a:blip r:embed="rId3"/>
          <a:stretch>
            <a:fillRect/>
          </a:stretch>
        </p:blipFill>
        <p:spPr>
          <a:xfrm>
            <a:off x="3702475" y="4416599"/>
            <a:ext cx="4314825" cy="1819275"/>
          </a:xfrm>
          <a:prstGeom prst="rect">
            <a:avLst/>
          </a:prstGeom>
        </p:spPr>
      </p:pic>
    </p:spTree>
    <p:extLst>
      <p:ext uri="{BB962C8B-B14F-4D97-AF65-F5344CB8AC3E}">
        <p14:creationId xmlns:p14="http://schemas.microsoft.com/office/powerpoint/2010/main" val="272782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40306" y="1707124"/>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40304" y="2388144"/>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40304" y="2797549"/>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2" name="Up Arrow 11"/>
          <p:cNvSpPr/>
          <p:nvPr/>
        </p:nvSpPr>
        <p:spPr>
          <a:xfrm rot="5400000">
            <a:off x="1752553" y="298513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5400000">
            <a:off x="3206748" y="572409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3708646" y="4432831"/>
            <a:ext cx="4276725" cy="1838325"/>
          </a:xfrm>
          <a:prstGeom prst="rect">
            <a:avLst/>
          </a:prstGeom>
        </p:spPr>
      </p:pic>
    </p:spTree>
    <p:extLst>
      <p:ext uri="{BB962C8B-B14F-4D97-AF65-F5344CB8AC3E}">
        <p14:creationId xmlns:p14="http://schemas.microsoft.com/office/powerpoint/2010/main" val="33123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3" name="Rectangle 2"/>
          <p:cNvSpPr/>
          <p:nvPr/>
        </p:nvSpPr>
        <p:spPr>
          <a:xfrm>
            <a:off x="2137891" y="1690689"/>
            <a:ext cx="6375044" cy="646331"/>
          </a:xfrm>
          <a:prstGeom prst="rect">
            <a:avLst/>
          </a:prstGeom>
        </p:spPr>
        <p:txBody>
          <a:bodyPr wrap="square">
            <a:spAutoFit/>
          </a:bodyPr>
          <a:lstStyle/>
          <a:p>
            <a:r>
              <a:rPr lang="en-US" dirty="0" err="1"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rows = 4;</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columns = 5</a:t>
            </a:r>
            <a:r>
              <a:rPr lang="en-US" dirty="0" smtClean="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137889" y="2371709"/>
            <a:ext cx="6375043" cy="369332"/>
          </a:xfrm>
          <a:prstGeom prst="rect">
            <a:avLst/>
          </a:prstGeom>
        </p:spPr>
        <p:txBody>
          <a:bodyPr wrap="square">
            <a:spAutoFit/>
          </a:bodyPr>
          <a:lstStyle/>
          <a:p>
            <a:r>
              <a:rPr lang="en-US" dirty="0" err="1" smtClean="0">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2137889" y="2781114"/>
            <a:ext cx="6375043" cy="1477328"/>
          </a:xfrm>
          <a:prstGeom prst="rect">
            <a:avLst/>
          </a:prstGeom>
        </p:spPr>
        <p:txBody>
          <a:bodyPr wrap="square">
            <a:spAutoFit/>
          </a:bodyPr>
          <a:lstStyle/>
          <a:p>
            <a:r>
              <a:rPr lang="en-US" dirty="0" smtClean="0">
                <a:latin typeface="Courier New" panose="02070309020205020404" pitchFamily="49" charset="0"/>
                <a:ea typeface="Calibri" panose="020F0502020204030204" pitchFamily="34" charset="0"/>
                <a:cs typeface="Courier New" panose="02070309020205020404" pitchFamily="49" charset="0"/>
              </a:rPr>
              <a:t>readings</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*[rows];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new</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2B91AF"/>
                </a:solidFill>
                <a:latin typeface="Courier New" panose="02070309020205020404" pitchFamily="49" charset="0"/>
                <a:ea typeface="Calibri" panose="020F0502020204030204" pitchFamily="34" charset="0"/>
                <a:cs typeface="Courier New" panose="02070309020205020404" pitchFamily="49" charset="0"/>
              </a:rPr>
              <a:t>gauge_reading</a:t>
            </a:r>
            <a:r>
              <a:rPr lang="en-US" dirty="0">
                <a:latin typeface="Courier New" panose="02070309020205020404" pitchFamily="49" charset="0"/>
                <a:ea typeface="Calibri" panose="020F0502020204030204" pitchFamily="34" charset="0"/>
                <a:cs typeface="Courier New" panose="02070309020205020404" pitchFamily="49" charset="0"/>
              </a:rPr>
              <a:t>[columns];</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Rectangle 8"/>
          <p:cNvSpPr/>
          <p:nvPr/>
        </p:nvSpPr>
        <p:spPr>
          <a:xfrm>
            <a:off x="2137889" y="4298515"/>
            <a:ext cx="4572000" cy="1754326"/>
          </a:xfrm>
          <a:prstGeom prst="rect">
            <a:avLst/>
          </a:prstGeom>
        </p:spPr>
        <p:txBody>
          <a:bodyPr>
            <a:spAutoFit/>
          </a:bodyPr>
          <a:lstStyle/>
          <a:p>
            <a:r>
              <a:rPr lang="en-US" dirty="0"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for</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solidFill>
                  <a:srgbClr val="0000FF"/>
                </a:solidFill>
                <a:latin typeface="Courier New" panose="02070309020205020404" pitchFamily="49" charset="0"/>
                <a:ea typeface="Calibri" panose="020F0502020204030204" pitchFamily="34" charset="0"/>
                <a:cs typeface="Courier New" panose="02070309020205020404" pitchFamily="49" charset="0"/>
              </a:rPr>
              <a:t>int</a:t>
            </a: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 0;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 &lt; rows; </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latin typeface="Courier New" panose="02070309020205020404" pitchFamily="49" charset="0"/>
                <a:ea typeface="Calibri" panose="020F0502020204030204" pitchFamily="34" charset="0"/>
                <a:cs typeface="Courier New" panose="02070309020205020404" pitchFamily="49" charset="0"/>
              </a:rPr>
              <a:t>delete</a:t>
            </a:r>
            <a:r>
              <a:rPr lang="en-US" dirty="0">
                <a:latin typeface="Courier New" panose="02070309020205020404" pitchFamily="49" charset="0"/>
                <a:ea typeface="Calibri" panose="020F0502020204030204" pitchFamily="34" charset="0"/>
                <a:cs typeface="Courier New" panose="02070309020205020404" pitchFamily="49" charset="0"/>
              </a:rPr>
              <a:t>[] readings[</a:t>
            </a:r>
            <a:r>
              <a:rPr lang="en-US" dirty="0" err="1">
                <a:latin typeface="Courier New" panose="02070309020205020404" pitchFamily="49" charset="0"/>
                <a:ea typeface="Calibri" panose="020F0502020204030204" pitchFamily="34" charset="0"/>
                <a:cs typeface="Courier New" panose="02070309020205020404" pitchFamily="49" charset="0"/>
              </a:rPr>
              <a:t>i</a:t>
            </a: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a:latin typeface="Courier New" panose="02070309020205020404" pitchFamily="49" charset="0"/>
                <a:ea typeface="Calibri" panose="020F0502020204030204" pitchFamily="34" charset="0"/>
                <a:cs typeface="Courier New" panose="02070309020205020404" pitchFamily="49" charset="0"/>
              </a:rPr>
              <a:t> </a:t>
            </a:r>
            <a:br>
              <a:rPr lang="en-US" dirty="0">
                <a:latin typeface="Courier New" panose="02070309020205020404" pitchFamily="49" charset="0"/>
                <a:ea typeface="Calibri" panose="020F0502020204030204" pitchFamily="34" charset="0"/>
                <a:cs typeface="Courier New" panose="02070309020205020404" pitchFamily="49" charset="0"/>
              </a:rPr>
            </a:br>
            <a:r>
              <a:rPr lang="en-US" dirty="0" smtClean="0">
                <a:solidFill>
                  <a:srgbClr val="0000FF"/>
                </a:solidFill>
                <a:latin typeface="Courier New" panose="02070309020205020404" pitchFamily="49" charset="0"/>
                <a:ea typeface="Calibri" panose="020F0502020204030204" pitchFamily="34" charset="0"/>
                <a:cs typeface="Courier New" panose="02070309020205020404" pitchFamily="49" charset="0"/>
              </a:rPr>
              <a:t>delete</a:t>
            </a:r>
            <a:r>
              <a:rPr lang="en-US" dirty="0">
                <a:latin typeface="Courier New" panose="02070309020205020404" pitchFamily="49" charset="0"/>
                <a:ea typeface="Calibri" panose="020F0502020204030204" pitchFamily="34" charset="0"/>
                <a:cs typeface="Courier New" panose="02070309020205020404" pitchFamily="49" charset="0"/>
              </a:rPr>
              <a:t>[] readings;</a:t>
            </a:r>
            <a:endParaRPr lang="en-US" dirty="0">
              <a:latin typeface="Courier New" panose="02070309020205020404" pitchFamily="49" charset="0"/>
              <a:cs typeface="Courier New" panose="02070309020205020404" pitchFamily="49" charset="0"/>
            </a:endParaRPr>
          </a:p>
        </p:txBody>
      </p:sp>
      <p:sp>
        <p:nvSpPr>
          <p:cNvPr id="7" name="Up Arrow 6"/>
          <p:cNvSpPr/>
          <p:nvPr/>
        </p:nvSpPr>
        <p:spPr>
          <a:xfrm rot="5400000">
            <a:off x="1750138" y="478792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750137" y="56264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08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2" name="Rectangle 1"/>
          <p:cNvSpPr>
            <a:spLocks noChangeArrowheads="1"/>
          </p:cNvSpPr>
          <p:nvPr/>
        </p:nvSpPr>
        <p:spPr bwMode="auto">
          <a:xfrm>
            <a:off x="1401260" y="1767007"/>
            <a:ext cx="5927905"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readings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*[rows];</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rows;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create a stepped jagged array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+ 1];</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12" name="Picture 11"/>
          <p:cNvPicPr/>
          <p:nvPr/>
        </p:nvPicPr>
        <p:blipFill>
          <a:blip r:embed="rId3"/>
          <a:stretch>
            <a:fillRect/>
          </a:stretch>
        </p:blipFill>
        <p:spPr>
          <a:xfrm>
            <a:off x="2299775" y="3750299"/>
            <a:ext cx="4544449" cy="2367164"/>
          </a:xfrm>
          <a:prstGeom prst="rect">
            <a:avLst/>
          </a:prstGeom>
        </p:spPr>
      </p:pic>
      <p:sp>
        <p:nvSpPr>
          <p:cNvPr id="13" name="Up Arrow 12"/>
          <p:cNvSpPr/>
          <p:nvPr/>
        </p:nvSpPr>
        <p:spPr>
          <a:xfrm rot="5400000">
            <a:off x="1801653" y="383489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5400000">
            <a:off x="1801653" y="439027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5400000">
            <a:off x="1801653" y="494566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5400000">
            <a:off x="1801652" y="550104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6145703" y="3252422"/>
            <a:ext cx="469919" cy="605542"/>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2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xit" presetSubtype="0" fill="hold" grpId="1" nodeType="withEffect">
                                  <p:stCondLst>
                                    <p:cond delay="0"/>
                                  </p:stCondLst>
                                  <p:childTnLst>
                                    <p:animEffect transition="out" filter="fade">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xit" presetSubtype="0" fill="hold" grpId="1" nodeType="with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9" grpId="0" animBg="1"/>
      <p:bldP spid="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2" name="Rectangle 1"/>
          <p:cNvSpPr>
            <a:spLocks noChangeArrowheads="1"/>
          </p:cNvSpPr>
          <p:nvPr/>
        </p:nvSpPr>
        <p:spPr bwMode="auto">
          <a:xfrm>
            <a:off x="1339403" y="1941413"/>
            <a:ext cx="71759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Rectangle 2"/>
          <p:cNvSpPr>
            <a:spLocks noChangeArrowheads="1"/>
          </p:cNvSpPr>
          <p:nvPr/>
        </p:nvSpPr>
        <p:spPr bwMode="auto">
          <a:xfrm>
            <a:off x="1339402" y="2340347"/>
            <a:ext cx="717594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allocation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readings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**[rows];</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rows;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create the row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*[columns];</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x = 0; x &lt; columns; x++)</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then allocate each 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][x] =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1" name="Up Arrow 10"/>
          <p:cNvSpPr/>
          <p:nvPr/>
        </p:nvSpPr>
        <p:spPr>
          <a:xfrm rot="5400000">
            <a:off x="1907100" y="529045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8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500"/>
                            </p:stCondLst>
                            <p:childTnLst>
                              <p:par>
                                <p:cTn id="19" presetID="6" presetClass="emph" presetSubtype="0" autoRev="1" fill="hold" grpId="1" nodeType="afterEffect">
                                  <p:stCondLst>
                                    <p:cond delay="0"/>
                                  </p:stCondLst>
                                  <p:childTnLst>
                                    <p:animScale>
                                      <p:cBhvr>
                                        <p:cTn id="20" dur="1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animBg="1"/>
      <p:bldP spid="11"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39403" y="1609501"/>
            <a:ext cx="717594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cleanup</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rows;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delete each reading in the row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x = 0; x &lt; columns; x++)</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delete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][x];</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then delete the row</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delete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free the columns</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delete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readings;</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5" name="Title 1"/>
          <p:cNvSpPr>
            <a:spLocks noGrp="1"/>
          </p:cNvSpPr>
          <p:nvPr>
            <p:ph type="title"/>
          </p:nvPr>
        </p:nvSpPr>
        <p:spPr>
          <a:xfrm>
            <a:off x="628650" y="365126"/>
            <a:ext cx="7886700" cy="1325563"/>
          </a:xfrm>
        </p:spPr>
        <p:txBody>
          <a:bodyPr/>
          <a:lstStyle/>
          <a:p>
            <a:r>
              <a:rPr lang="en-US" dirty="0" smtClean="0"/>
              <a:t>Multidimensional Arrays</a:t>
            </a:r>
            <a:endParaRPr lang="en-US" dirty="0"/>
          </a:p>
        </p:txBody>
      </p:sp>
      <p:sp>
        <p:nvSpPr>
          <p:cNvPr id="11" name="Up Arrow 10"/>
          <p:cNvSpPr/>
          <p:nvPr/>
        </p:nvSpPr>
        <p:spPr>
          <a:xfrm rot="5400000">
            <a:off x="1932858" y="319119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36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1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Array class</a:t>
            </a:r>
            <a:endParaRPr lang="en-US" dirty="0"/>
          </a:p>
        </p:txBody>
      </p:sp>
      <p:sp>
        <p:nvSpPr>
          <p:cNvPr id="6" name="TextBox 5"/>
          <p:cNvSpPr txBox="1"/>
          <p:nvPr/>
        </p:nvSpPr>
        <p:spPr>
          <a:xfrm>
            <a:off x="432620" y="1689770"/>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C++11</a:t>
            </a:r>
            <a:endParaRPr lang="en-US" sz="2400" dirty="0">
              <a:solidFill>
                <a:schemeClr val="tx1">
                  <a:lumMod val="75000"/>
                  <a:lumOff val="25000"/>
                </a:schemeClr>
              </a:solidFill>
            </a:endParaRPr>
          </a:p>
        </p:txBody>
      </p:sp>
      <p:sp>
        <p:nvSpPr>
          <p:cNvPr id="7" name="TextBox 6"/>
          <p:cNvSpPr txBox="1"/>
          <p:nvPr/>
        </p:nvSpPr>
        <p:spPr>
          <a:xfrm>
            <a:off x="4699819" y="1689770"/>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Boost</a:t>
            </a:r>
            <a:endParaRPr lang="en-US" sz="2400" dirty="0">
              <a:solidFill>
                <a:schemeClr val="tx1">
                  <a:lumMod val="75000"/>
                  <a:lumOff val="25000"/>
                </a:schemeClr>
              </a:solidFill>
            </a:endParaRPr>
          </a:p>
        </p:txBody>
      </p:sp>
      <p:sp>
        <p:nvSpPr>
          <p:cNvPr id="2" name="Rectangle 1"/>
          <p:cNvSpPr/>
          <p:nvPr/>
        </p:nvSpPr>
        <p:spPr>
          <a:xfrm>
            <a:off x="432620" y="2565599"/>
            <a:ext cx="3631122" cy="388696"/>
          </a:xfrm>
          <a:prstGeom prst="rect">
            <a:avLst/>
          </a:prstGeom>
        </p:spPr>
        <p:txBody>
          <a:bodyPr wrap="none">
            <a:spAutoFit/>
          </a:bodyPr>
          <a:lstStyle/>
          <a:p>
            <a:pPr>
              <a:lnSpc>
                <a:spcPct val="107000"/>
              </a:lnSpc>
              <a:spcAft>
                <a:spcPts val="800"/>
              </a:spcAft>
            </a:pPr>
            <a:r>
              <a:rPr lang="en-US" dirty="0" err="1">
                <a:latin typeface="Courier New" panose="02070309020205020404" pitchFamily="49" charset="0"/>
                <a:ea typeface="Times New Roman" panose="02020603050405020304" pitchFamily="18" charset="0"/>
                <a:cs typeface="Times New Roman" panose="02020603050405020304" pitchFamily="18" charset="0"/>
              </a:rPr>
              <a:t>std</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10&gt;</a:t>
            </a:r>
            <a:r>
              <a:rPr lang="en-US" dirty="0">
                <a:latin typeface="Courier New" panose="02070309020205020404" pitchFamily="49" charset="0"/>
                <a:ea typeface="Times New Roman" panose="02020603050405020304" pitchFamily="18" charset="0"/>
                <a:cs typeface="Times New Roman" panose="02020603050405020304" pitchFamily="18" charset="0"/>
              </a:rPr>
              <a:t>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699819" y="2565599"/>
            <a:ext cx="3906839" cy="388696"/>
          </a:xfrm>
          <a:prstGeom prst="rect">
            <a:avLst/>
          </a:prstGeom>
        </p:spPr>
        <p:txBody>
          <a:bodyPr wrap="none">
            <a:spAutoFit/>
          </a:bodyPr>
          <a:lstStyle/>
          <a:p>
            <a:pPr>
              <a:lnSpc>
                <a:spcPct val="107000"/>
              </a:lnSpc>
              <a:spcAft>
                <a:spcPts val="800"/>
              </a:spcAf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boost::</a:t>
            </a: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10&gt;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p:cNvCxnSpPr/>
          <p:nvPr/>
        </p:nvCxnSpPr>
        <p:spPr>
          <a:xfrm>
            <a:off x="4572000" y="1445342"/>
            <a:ext cx="0" cy="3844413"/>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22787" y="3429000"/>
            <a:ext cx="3805084" cy="68505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latin typeface="Courier New" panose="02070309020205020404" pitchFamily="49" charset="0"/>
                <a:ea typeface="Times New Roman" panose="02020603050405020304" pitchFamily="18" charset="0"/>
                <a:cs typeface="Times New Roman" panose="02020603050405020304" pitchFamily="18" charset="0"/>
              </a:rPr>
              <a:t>std</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10&gt; data </a:t>
            </a:r>
            <a:endParaRPr lang="en-US" dirty="0" smtClean="0">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{1,2,3,4,5,6,7,8,9,10};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4699819" y="3429000"/>
            <a:ext cx="3805084" cy="685059"/>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latin typeface="Courier New" panose="02070309020205020404" pitchFamily="49" charset="0"/>
                <a:ea typeface="Times New Roman" panose="02020603050405020304" pitchFamily="18" charset="0"/>
                <a:cs typeface="Times New Roman" panose="02020603050405020304" pitchFamily="18" charset="0"/>
              </a:rPr>
              <a:t>boost::</a:t>
            </a: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10&gt; data =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{1,2,3,4,5,6,7,8,9,10};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422787" y="4588764"/>
            <a:ext cx="2941831" cy="388696"/>
          </a:xfrm>
          <a:prstGeom prst="rect">
            <a:avLst/>
          </a:prstGeom>
        </p:spPr>
        <p:txBody>
          <a:bodyPr wrap="none">
            <a:spAutoFit/>
          </a:bodyPr>
          <a:lstStyle/>
          <a:p>
            <a:pPr>
              <a:lnSpc>
                <a:spcPct val="107000"/>
              </a:lnSpc>
              <a:spcAft>
                <a:spcPts val="800"/>
              </a:spcAft>
            </a:pP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value = data[4];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p:cNvSpPr/>
          <p:nvPr/>
        </p:nvSpPr>
        <p:spPr>
          <a:xfrm>
            <a:off x="4699819" y="4588764"/>
            <a:ext cx="2941831" cy="388696"/>
          </a:xfrm>
          <a:prstGeom prst="rect">
            <a:avLst/>
          </a:prstGeom>
        </p:spPr>
        <p:txBody>
          <a:bodyPr wrap="none">
            <a:spAutoFit/>
          </a:bodyPr>
          <a:lstStyle/>
          <a:p>
            <a:pPr>
              <a:lnSpc>
                <a:spcPct val="107000"/>
              </a:lnSpc>
              <a:spcAft>
                <a:spcPts val="800"/>
              </a:spcAft>
            </a:pP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value = data[4];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Up Arrow 14"/>
          <p:cNvSpPr/>
          <p:nvPr/>
        </p:nvSpPr>
        <p:spPr>
          <a:xfrm>
            <a:off x="2087195" y="297547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a:off x="2729960" y="297333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a:off x="6592654" y="295642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7235419" y="295429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60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xit" presetSubtype="0"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animBg="1"/>
      <p:bldP spid="15" grpId="1" animBg="1"/>
      <p:bldP spid="16" grpId="0" animBg="1"/>
      <p:bldP spid="16" grpId="1" animBg="1"/>
      <p:bldP spid="17" grpId="0" animBg="1"/>
      <p:bldP spid="17" grpId="1" animBg="1"/>
      <p:bldP spid="18" grpId="0" animBg="1"/>
      <p:bldP spid="18"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t>a</a:t>
            </a:r>
            <a:r>
              <a:rPr lang="en-US" dirty="0" smtClean="0"/>
              <a:t>rray::operator[]</a:t>
            </a:r>
            <a:endParaRPr lang="en-US" dirty="0"/>
          </a:p>
        </p:txBody>
      </p:sp>
      <p:sp>
        <p:nvSpPr>
          <p:cNvPr id="3" name="Rectangle 2"/>
          <p:cNvSpPr/>
          <p:nvPr/>
        </p:nvSpPr>
        <p:spPr>
          <a:xfrm>
            <a:off x="2517059" y="2735365"/>
            <a:ext cx="5378244" cy="298620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10&gt; data;</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0;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 10;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data[</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0;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 10;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data[</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i</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45063896"/>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an element</a:t>
                      </a:r>
                      <a:r>
                        <a:rPr lang="en-US" sz="1600" baseline="0" dirty="0" smtClean="0">
                          <a:solidFill>
                            <a:schemeClr val="tx1">
                              <a:lumMod val="75000"/>
                              <a:lumOff val="25000"/>
                            </a:schemeClr>
                          </a:solidFill>
                        </a:rPr>
                        <a:t> in the array by numeric index.</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16" name="Up Arrow 15"/>
          <p:cNvSpPr/>
          <p:nvPr/>
        </p:nvSpPr>
        <p:spPr>
          <a:xfrm rot="5400000">
            <a:off x="2034591" y="503719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99814" y="5079298"/>
            <a:ext cx="715690" cy="369332"/>
          </a:xfrm>
          <a:prstGeom prst="rect">
            <a:avLst/>
          </a:prstGeom>
          <a:noFill/>
        </p:spPr>
        <p:txBody>
          <a:bodyPr wrap="square" rtlCol="0">
            <a:spAutoFit/>
          </a:bodyPr>
          <a:lstStyle/>
          <a:p>
            <a:pPr algn="ctr"/>
            <a:r>
              <a:rPr lang="en-US" dirty="0" smtClean="0"/>
              <a:t>read</a:t>
            </a:r>
            <a:endParaRPr lang="en-US" dirty="0"/>
          </a:p>
        </p:txBody>
      </p:sp>
      <p:sp>
        <p:nvSpPr>
          <p:cNvPr id="18" name="Up Arrow 17"/>
          <p:cNvSpPr/>
          <p:nvPr/>
        </p:nvSpPr>
        <p:spPr>
          <a:xfrm rot="5400000">
            <a:off x="2034591" y="375408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99814" y="3796188"/>
            <a:ext cx="715690" cy="369332"/>
          </a:xfrm>
          <a:prstGeom prst="rect">
            <a:avLst/>
          </a:prstGeom>
          <a:noFill/>
        </p:spPr>
        <p:txBody>
          <a:bodyPr wrap="square" rtlCol="0">
            <a:spAutoFit/>
          </a:bodyPr>
          <a:lstStyle/>
          <a:p>
            <a:pPr algn="ctr"/>
            <a:r>
              <a:rPr lang="en-US" dirty="0" smtClean="0"/>
              <a:t>write</a:t>
            </a:r>
            <a:endParaRPr lang="en-US" dirty="0"/>
          </a:p>
        </p:txBody>
      </p:sp>
    </p:spTree>
    <p:extLst>
      <p:ext uri="{BB962C8B-B14F-4D97-AF65-F5344CB8AC3E}">
        <p14:creationId xmlns:p14="http://schemas.microsoft.com/office/powerpoint/2010/main" val="278805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t>a</a:t>
            </a:r>
            <a:r>
              <a:rPr lang="en-US" dirty="0" smtClean="0"/>
              <a:t>rray::operator[]</a:t>
            </a:r>
            <a:endParaRPr lang="en-US" dirty="0"/>
          </a:p>
        </p:txBody>
      </p:sp>
      <p:graphicFrame>
        <p:nvGraphicFramePr>
          <p:cNvPr id="4" name="Table 3"/>
          <p:cNvGraphicFramePr>
            <a:graphicFrameLocks noGrp="1"/>
          </p:cNvGraphicFramePr>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an element</a:t>
                      </a:r>
                      <a:r>
                        <a:rPr lang="en-US" sz="1600" baseline="0" dirty="0" smtClean="0">
                          <a:solidFill>
                            <a:schemeClr val="tx1">
                              <a:lumMod val="75000"/>
                              <a:lumOff val="25000"/>
                            </a:schemeClr>
                          </a:solidFill>
                        </a:rPr>
                        <a:t> in the array by numeric index.</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35592024"/>
              </p:ext>
            </p:extLst>
          </p:nvPr>
        </p:nvGraphicFramePr>
        <p:xfrm>
          <a:off x="1133476" y="3429000"/>
          <a:ext cx="6953248"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gridCol w="434578">
                  <a:extLst>
                    <a:ext uri="{9D8B030D-6E8A-4147-A177-3AD203B41FA5}">
                      <a16:colId xmlns:a16="http://schemas.microsoft.com/office/drawing/2014/main" xmlns="" val="20008"/>
                    </a:ext>
                  </a:extLst>
                </a:gridCol>
                <a:gridCol w="434578">
                  <a:extLst>
                    <a:ext uri="{9D8B030D-6E8A-4147-A177-3AD203B41FA5}">
                      <a16:colId xmlns:a16="http://schemas.microsoft.com/office/drawing/2014/main" xmlns="" val="20009"/>
                    </a:ext>
                  </a:extLst>
                </a:gridCol>
                <a:gridCol w="434578">
                  <a:extLst>
                    <a:ext uri="{9D8B030D-6E8A-4147-A177-3AD203B41FA5}">
                      <a16:colId xmlns:a16="http://schemas.microsoft.com/office/drawing/2014/main" xmlns="" val="20010"/>
                    </a:ext>
                  </a:extLst>
                </a:gridCol>
                <a:gridCol w="434578">
                  <a:extLst>
                    <a:ext uri="{9D8B030D-6E8A-4147-A177-3AD203B41FA5}">
                      <a16:colId xmlns:a16="http://schemas.microsoft.com/office/drawing/2014/main" xmlns="" val="20011"/>
                    </a:ext>
                  </a:extLst>
                </a:gridCol>
                <a:gridCol w="434578">
                  <a:extLst>
                    <a:ext uri="{9D8B030D-6E8A-4147-A177-3AD203B41FA5}">
                      <a16:colId xmlns:a16="http://schemas.microsoft.com/office/drawing/2014/main" xmlns="" val="20012"/>
                    </a:ext>
                  </a:extLst>
                </a:gridCol>
                <a:gridCol w="434578">
                  <a:extLst>
                    <a:ext uri="{9D8B030D-6E8A-4147-A177-3AD203B41FA5}">
                      <a16:colId xmlns:a16="http://schemas.microsoft.com/office/drawing/2014/main" xmlns="" val="20013"/>
                    </a:ext>
                  </a:extLst>
                </a:gridCol>
                <a:gridCol w="434578">
                  <a:extLst>
                    <a:ext uri="{9D8B030D-6E8A-4147-A177-3AD203B41FA5}">
                      <a16:colId xmlns:a16="http://schemas.microsoft.com/office/drawing/2014/main" xmlns="" val="20014"/>
                    </a:ext>
                  </a:extLst>
                </a:gridCol>
                <a:gridCol w="434578">
                  <a:extLst>
                    <a:ext uri="{9D8B030D-6E8A-4147-A177-3AD203B41FA5}">
                      <a16:colId xmlns:a16="http://schemas.microsoft.com/office/drawing/2014/main" xmlns="" val="20015"/>
                    </a:ext>
                  </a:extLst>
                </a:gridCol>
              </a:tblGrid>
              <a:tr h="57633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10" name="Up Arrow 9"/>
          <p:cNvSpPr/>
          <p:nvPr/>
        </p:nvSpPr>
        <p:spPr>
          <a:xfrm>
            <a:off x="1197465" y="414045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7724907" y="414045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1658958" y="414045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51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42" presetClass="path" presetSubtype="0" accel="50000" decel="50000" fill="hold" grpId="1" nodeType="withEffect">
                                  <p:stCondLst>
                                    <p:cond delay="0"/>
                                  </p:stCondLst>
                                  <p:childTnLst>
                                    <p:animMotion origin="layout" path="M 1.66667E-6 4.44444E-6 L 0.61371 -0.00024 " pathEditMode="relative" rAng="0" ptsTypes="AA">
                                      <p:cBhvr>
                                        <p:cTn id="19" dur="2000" fill="hold"/>
                                        <p:tgtEl>
                                          <p:spTgt spid="12"/>
                                        </p:tgtEl>
                                        <p:attrNameLst>
                                          <p:attrName>ppt_x</p:attrName>
                                          <p:attrName>ppt_y</p:attrName>
                                        </p:attrNameLst>
                                      </p:cBhvr>
                                      <p:rCtr x="3067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927841"/>
            <a:ext cx="7886700" cy="992707"/>
          </a:xfrm>
        </p:spPr>
        <p:txBody>
          <a:bodyPr>
            <a:normAutofit lnSpcReduction="10000"/>
          </a:bodyPr>
          <a:lstStyle/>
          <a:p>
            <a:pPr marL="0" indent="0" algn="ctr">
              <a:buNone/>
            </a:pPr>
            <a:r>
              <a:rPr lang="en-US" sz="7200" dirty="0" smtClean="0">
                <a:solidFill>
                  <a:schemeClr val="tx1">
                    <a:lumMod val="75000"/>
                    <a:lumOff val="25000"/>
                  </a:schemeClr>
                </a:solidFill>
              </a:rPr>
              <a:t>Why Arrays?</a:t>
            </a:r>
            <a:endParaRPr lang="en-US" sz="7200" dirty="0">
              <a:solidFill>
                <a:schemeClr val="tx1">
                  <a:lumMod val="75000"/>
                  <a:lumOff val="25000"/>
                </a:schemeClr>
              </a:solidFill>
            </a:endParaRPr>
          </a:p>
        </p:txBody>
      </p:sp>
    </p:spTree>
    <p:extLst>
      <p:ext uri="{BB962C8B-B14F-4D97-AF65-F5344CB8AC3E}">
        <p14:creationId xmlns:p14="http://schemas.microsoft.com/office/powerpoint/2010/main" val="68788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t>array</a:t>
            </a:r>
            <a:r>
              <a:rPr lang="en-US" dirty="0" smtClean="0"/>
              <a:t>::at()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0682919"/>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an element</a:t>
                      </a:r>
                      <a:r>
                        <a:rPr lang="en-US" sz="1600" baseline="0" dirty="0" smtClean="0">
                          <a:solidFill>
                            <a:schemeClr val="tx1">
                              <a:lumMod val="75000"/>
                              <a:lumOff val="25000"/>
                            </a:schemeClr>
                          </a:solidFill>
                        </a:rPr>
                        <a:t> in the array with bounds checking.</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6" name="Rectangle 2"/>
          <p:cNvSpPr>
            <a:spLocks noChangeArrowheads="1"/>
          </p:cNvSpPr>
          <p:nvPr/>
        </p:nvSpPr>
        <p:spPr bwMode="auto">
          <a:xfrm>
            <a:off x="1702464" y="3046258"/>
            <a:ext cx="573907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array</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10&gt; data = { 0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try</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access one beyond the last element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data.at(10);</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catch</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2B91AF"/>
                </a:solidFill>
                <a:effectLst/>
                <a:latin typeface="Courier New" panose="02070309020205020404" pitchFamily="49" charset="0"/>
                <a:cs typeface="Courier New" panose="02070309020205020404" pitchFamily="49" charset="0"/>
              </a:rPr>
              <a:t>out_of_range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cout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a:t>
            </a:r>
            <a:r>
              <a:rPr kumimoji="0" lang="en-US" sz="1600" b="0" i="0" u="none" strike="noStrike" cap="none" normalizeH="0" baseline="0" dirty="0" smtClean="0">
                <a:ln>
                  <a:noFill/>
                </a:ln>
                <a:solidFill>
                  <a:srgbClr val="A31515"/>
                </a:solidFill>
                <a:effectLst/>
                <a:latin typeface="Courier New" panose="02070309020205020404" pitchFamily="49" charset="0"/>
                <a:cs typeface="Courier New" panose="02070309020205020404" pitchFamily="49" charset="0"/>
              </a:rPr>
              <a:t>"Out of range"</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endl</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sz="4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11" name="Up Arrow 10"/>
          <p:cNvSpPr/>
          <p:nvPr/>
        </p:nvSpPr>
        <p:spPr>
          <a:xfrm rot="5400000">
            <a:off x="1159520" y="473240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8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t>array</a:t>
            </a:r>
            <a:r>
              <a:rPr lang="en-US" dirty="0" smtClean="0"/>
              <a:t>::front()  array::back()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37540908"/>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the first or last element in the array,</a:t>
                      </a:r>
                      <a:r>
                        <a:rPr lang="en-US" sz="1600" baseline="0" dirty="0" smtClean="0">
                          <a:solidFill>
                            <a:schemeClr val="tx1">
                              <a:lumMod val="75000"/>
                              <a:lumOff val="25000"/>
                            </a:schemeClr>
                          </a:solidFill>
                        </a:rPr>
                        <a:t> respectively.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1115925" y="3230903"/>
            <a:ext cx="691214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data = { 1, 2, 3, 4, 5, 6, 7, 8, 9, 10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data.front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10</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data.back</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0052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Iteration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5543205"/>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an iterator for the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pic>
        <p:nvPicPr>
          <p:cNvPr id="6" name="Picture 5"/>
          <p:cNvPicPr/>
          <p:nvPr/>
        </p:nvPicPr>
        <p:blipFill>
          <a:blip r:embed="rId3"/>
          <a:stretch>
            <a:fillRect/>
          </a:stretch>
        </p:blipFill>
        <p:spPr>
          <a:xfrm>
            <a:off x="1767638" y="2985496"/>
            <a:ext cx="5684924" cy="3040774"/>
          </a:xfrm>
          <a:prstGeom prst="rect">
            <a:avLst/>
          </a:prstGeom>
        </p:spPr>
      </p:pic>
      <p:sp>
        <p:nvSpPr>
          <p:cNvPr id="10" name="Up Arrow 9"/>
          <p:cNvSpPr/>
          <p:nvPr/>
        </p:nvSpPr>
        <p:spPr>
          <a:xfrm rot="5400000">
            <a:off x="1379887" y="291971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6200000">
            <a:off x="7518344" y="563852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2098820" y="330746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6745947" y="525076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p:cNvSpPr/>
          <p:nvPr/>
        </p:nvSpPr>
        <p:spPr>
          <a:xfrm>
            <a:off x="6678970" y="3760997"/>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p:cNvSpPr/>
          <p:nvPr/>
        </p:nvSpPr>
        <p:spPr>
          <a:xfrm>
            <a:off x="1984824" y="4780823"/>
            <a:ext cx="549962" cy="549962"/>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60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grpId="1" nodeType="with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38889E-6 2.22222E-6 L 0.50642 0.00116 " pathEditMode="relative" rAng="0" ptsTypes="AA">
                                      <p:cBhvr>
                                        <p:cTn id="28" dur="2000" fill="hold"/>
                                        <p:tgtEl>
                                          <p:spTgt spid="12"/>
                                        </p:tgtEl>
                                        <p:attrNameLst>
                                          <p:attrName>ppt_x</p:attrName>
                                          <p:attrName>ppt_y</p:attrName>
                                        </p:attrNameLst>
                                      </p:cBhvr>
                                      <p:rCtr x="25313" y="46"/>
                                    </p:animMotion>
                                  </p:childTnLst>
                                </p:cTn>
                              </p:par>
                              <p:par>
                                <p:cTn id="29" presetID="42" presetClass="path" presetSubtype="0" accel="50000" decel="50000" fill="hold" grpId="1" nodeType="withEffect">
                                  <p:stCondLst>
                                    <p:cond delay="0"/>
                                  </p:stCondLst>
                                  <p:childTnLst>
                                    <p:animMotion origin="layout" path="M 1.66667E-6 -1.11111E-6 L -0.51007 0.00324 " pathEditMode="relative" rAng="0" ptsTypes="AA">
                                      <p:cBhvr>
                                        <p:cTn id="30" dur="2000" fill="hold"/>
                                        <p:tgtEl>
                                          <p:spTgt spid="13"/>
                                        </p:tgtEl>
                                        <p:attrNameLst>
                                          <p:attrName>ppt_x</p:attrName>
                                          <p:attrName>ppt_y</p:attrName>
                                        </p:attrNameLst>
                                      </p:cBhvr>
                                      <p:rCtr x="-25503" y="162"/>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Iteration</a:t>
            </a:r>
            <a:endParaRPr lang="en-US" dirty="0"/>
          </a:p>
        </p:txBody>
      </p:sp>
      <p:graphicFrame>
        <p:nvGraphicFramePr>
          <p:cNvPr id="4" name="Table 3"/>
          <p:cNvGraphicFramePr>
            <a:graphicFrameLocks noGrp="1"/>
          </p:cNvGraphicFramePr>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an iterator for the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7" name="TextBox 6"/>
          <p:cNvSpPr txBox="1"/>
          <p:nvPr/>
        </p:nvSpPr>
        <p:spPr>
          <a:xfrm>
            <a:off x="1144229" y="2883351"/>
            <a:ext cx="6931742" cy="2062103"/>
          </a:xfrm>
          <a:prstGeom prst="rect">
            <a:avLst/>
          </a:prstGeom>
          <a:noFill/>
        </p:spPr>
        <p:txBody>
          <a:bodyPr wrap="square" rtlCol="0">
            <a:spAutoFit/>
          </a:bodyPr>
          <a:lstStyle/>
          <a:p>
            <a:r>
              <a:rPr lang="en-US" sz="3200" dirty="0" smtClean="0">
                <a:solidFill>
                  <a:schemeClr val="tx1">
                    <a:lumMod val="75000"/>
                    <a:lumOff val="25000"/>
                  </a:schemeClr>
                </a:solidFill>
              </a:rPr>
              <a:t>Note</a:t>
            </a:r>
            <a:endParaRPr lang="en-US" sz="2400" dirty="0" smtClean="0">
              <a:solidFill>
                <a:schemeClr val="tx1">
                  <a:lumMod val="75000"/>
                  <a:lumOff val="25000"/>
                </a:schemeClr>
              </a:solidFill>
            </a:endParaRPr>
          </a:p>
          <a:p>
            <a:endParaRPr lang="en-US" sz="2400" dirty="0">
              <a:solidFill>
                <a:schemeClr val="tx1">
                  <a:lumMod val="75000"/>
                  <a:lumOff val="25000"/>
                </a:schemeClr>
              </a:solidFill>
            </a:endParaRPr>
          </a:p>
          <a:p>
            <a:r>
              <a:rPr lang="en-US" sz="2400" i="1" dirty="0" smtClean="0">
                <a:solidFill>
                  <a:schemeClr val="tx1">
                    <a:lumMod val="75000"/>
                    <a:lumOff val="25000"/>
                  </a:schemeClr>
                </a:solidFill>
              </a:rPr>
              <a:t>The iteration methods return an iterator in O(1) time, but the process of iterating each element in a container is O(n).</a:t>
            </a:r>
            <a:endParaRPr lang="en-US" sz="2400" i="1" dirty="0">
              <a:solidFill>
                <a:schemeClr val="tx1">
                  <a:lumMod val="75000"/>
                  <a:lumOff val="25000"/>
                </a:schemeClr>
              </a:solidFill>
            </a:endParaRPr>
          </a:p>
        </p:txBody>
      </p:sp>
    </p:spTree>
    <p:extLst>
      <p:ext uri="{BB962C8B-B14F-4D97-AF65-F5344CB8AC3E}">
        <p14:creationId xmlns:p14="http://schemas.microsoft.com/office/powerpoint/2010/main" val="157041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Iteration</a:t>
            </a:r>
            <a:endParaRPr lang="en-US" dirty="0"/>
          </a:p>
        </p:txBody>
      </p:sp>
      <p:graphicFrame>
        <p:nvGraphicFramePr>
          <p:cNvPr id="4" name="Table 3"/>
          <p:cNvGraphicFramePr>
            <a:graphicFrameLocks noGrp="1"/>
          </p:cNvGraphicFramePr>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an iterator for the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1277457" y="2698233"/>
            <a:ext cx="666528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US" sz="1600" dirty="0">
                <a:solidFill>
                  <a:srgbClr val="2B91AF"/>
                </a:solidFill>
                <a:latin typeface="Courier New" panose="02070309020205020404" pitchFamily="49" charset="0"/>
                <a:ea typeface="Times New Roman" panose="02020603050405020304" pitchFamily="18" charset="0"/>
                <a:cs typeface="Courier New" panose="02070309020205020404" pitchFamily="49" charset="0"/>
              </a:rPr>
              <a:t>array</a:t>
            </a:r>
            <a:r>
              <a:rPr lang="en-US" sz="1600" dirty="0">
                <a:latin typeface="Courier New" panose="02070309020205020404" pitchFamily="49" charset="0"/>
                <a:ea typeface="Times New Roman" panose="02020603050405020304" pitchFamily="18" charset="0"/>
                <a:cs typeface="Courier New" panose="02070309020205020404" pitchFamily="49" charset="0"/>
              </a:rPr>
              <a:t>&lt;</a:t>
            </a:r>
            <a:r>
              <a:rPr lang="en-US" sz="1600"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n-US" sz="1600" dirty="0">
                <a:latin typeface="Courier New" panose="02070309020205020404" pitchFamily="49" charset="0"/>
                <a:ea typeface="Times New Roman" panose="02020603050405020304" pitchFamily="18" charset="0"/>
                <a:cs typeface="Courier New" panose="02070309020205020404" pitchFamily="49" charset="0"/>
              </a:rPr>
              <a:t>, 10&gt; data = {1, 2, 3, 4, 5, 6, 7, 8, 9, 10};</a:t>
            </a:r>
            <a:endParaRPr lang="en-US" sz="1600" dirty="0"/>
          </a:p>
          <a:p>
            <a:pPr lvl="0"/>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rier New" panose="02070309020205020404" pitchFamily="49" charset="0"/>
                <a:ea typeface="Times New Roman" panose="02020603050405020304" pitchFamily="18" charset="0"/>
                <a:cs typeface="Courier New" panose="02070309020205020404" pitchFamily="49" charset="0"/>
              </a:rPr>
              <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for</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auto</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data.begin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 </a:t>
            </a:r>
            <a:r>
              <a:rPr lang="en-US" sz="1600" dirty="0" err="1">
                <a:latin typeface="Courier New" panose="02070309020205020404" pitchFamily="49" charset="0"/>
                <a:ea typeface="Times New Roman" panose="02020603050405020304" pitchFamily="18" charset="0"/>
                <a:cs typeface="Courier New" panose="02070309020205020404" pitchFamily="49" charset="0"/>
              </a:rPr>
              <a:t>data.end</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smtClean="0">
                <a:latin typeface="Courier New" panose="02070309020205020404" pitchFamily="49" charset="0"/>
                <a:ea typeface="Times New Roman" panose="02020603050405020304" pitchFamily="18" charset="0"/>
                <a:cs typeface="Courier New" panose="02070309020205020404" pitchFamily="49" charset="0"/>
              </a:rPr>
              <a:t>{</a:t>
            </a:r>
          </a:p>
          <a:p>
            <a:pPr lvl="0"/>
            <a:r>
              <a:rPr lang="en-US" sz="1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1 2 3 4 5 6 7 8 9 10</a:t>
            </a:r>
            <a:r>
              <a:rPr lang="en-US" sz="1600" dirty="0">
                <a:latin typeface="Courier New" panose="02070309020205020404" pitchFamily="49" charset="0"/>
                <a:ea typeface="Times New Roman" panose="02020603050405020304" pitchFamily="18" charset="0"/>
                <a:cs typeface="Courier New" panose="02070309020205020404" pitchFamily="49" charset="0"/>
              </a:rPr>
              <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std</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1600" dirty="0">
                <a:latin typeface="Courier New" panose="02070309020205020404" pitchFamily="49" charset="0"/>
                <a:ea typeface="Times New Roman" panose="02020603050405020304" pitchFamily="18" charset="0"/>
                <a:cs typeface="Courier New" panose="02070309020205020404" pitchFamily="49" charset="0"/>
              </a:rPr>
              <a:t> &lt;&lt;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a:t>
            </a:r>
            <a:r>
              <a:rPr lang="en-US" sz="1600" dirty="0">
                <a:latin typeface="Courier New" panose="02070309020205020404" pitchFamily="49" charset="0"/>
                <a:ea typeface="Times New Roman" panose="02020603050405020304" pitchFamily="18" charset="0"/>
                <a:cs typeface="Courier New" panose="02070309020205020404" pitchFamily="49" charset="0"/>
              </a:rPr>
              <a:t>) &lt;&lt;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std</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endl</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endParaRPr lang="en-US" sz="1600" dirty="0" smtClean="0">
              <a:latin typeface="Courier New" panose="02070309020205020404" pitchFamily="49" charset="0"/>
              <a:cs typeface="Courier New" panose="02070309020205020404" pitchFamily="49" charset="0"/>
            </a:endParaRPr>
          </a:p>
          <a:p>
            <a:pPr lvl="0"/>
            <a:endParaRPr lang="en-US" sz="1600" dirty="0">
              <a:latin typeface="Courier New" panose="02070309020205020404" pitchFamily="49" charset="0"/>
              <a:cs typeface="Courier New" panose="02070309020205020404" pitchFamily="49" charset="0"/>
            </a:endParaRPr>
          </a:p>
          <a:p>
            <a:pPr lvl="0"/>
            <a:r>
              <a:rPr lang="en-US" sz="1600" dirty="0" smtClean="0">
                <a:solidFill>
                  <a:srgbClr val="0000FF"/>
                </a:solidFill>
                <a:latin typeface="Courier New" panose="02070309020205020404" pitchFamily="49" charset="0"/>
                <a:ea typeface="Times New Roman" panose="02020603050405020304" pitchFamily="18" charset="0"/>
                <a:cs typeface="Courier New" panose="02070309020205020404" pitchFamily="49" charset="0"/>
              </a:rPr>
              <a:t>auto</a:t>
            </a:r>
            <a:r>
              <a:rPr lang="en-US" sz="1600" dirty="0">
                <a:latin typeface="Courier New" panose="02070309020205020404" pitchFamily="49" charset="0"/>
                <a:ea typeface="Times New Roman" panose="02020603050405020304" pitchFamily="18" charset="0"/>
                <a:cs typeface="Courier New" panose="02070309020205020404" pitchFamily="49" charset="0"/>
              </a:rPr>
              <a:t> iterator = </a:t>
            </a:r>
            <a:r>
              <a:rPr lang="en-US" sz="1600" dirty="0" err="1" smtClean="0">
                <a:latin typeface="Courier New" panose="02070309020205020404" pitchFamily="49" charset="0"/>
                <a:ea typeface="Times New Roman" panose="02020603050405020304" pitchFamily="18" charset="0"/>
                <a:cs typeface="Courier New" panose="02070309020205020404" pitchFamily="49" charset="0"/>
              </a:rPr>
              <a:t>data.rbegin</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solidFill>
                  <a:srgbClr val="0000FF"/>
                </a:solidFill>
                <a:latin typeface="Courier New" panose="02070309020205020404" pitchFamily="49" charset="0"/>
                <a:ea typeface="Times New Roman" panose="02020603050405020304" pitchFamily="18" charset="0"/>
                <a:cs typeface="Courier New" panose="02070309020205020404" pitchFamily="49" charset="0"/>
              </a:rPr>
              <a:t>while</a:t>
            </a:r>
            <a:r>
              <a:rPr lang="en-US" sz="1600" dirty="0">
                <a:latin typeface="Courier New" panose="02070309020205020404" pitchFamily="49" charset="0"/>
                <a:ea typeface="Times New Roman" panose="02020603050405020304" pitchFamily="18" charset="0"/>
                <a:cs typeface="Courier New" panose="02070309020205020404" pitchFamily="49" charset="0"/>
              </a:rPr>
              <a:t> (iterator != </a:t>
            </a:r>
            <a:r>
              <a:rPr lang="en-US" sz="1600" dirty="0" err="1" smtClean="0">
                <a:latin typeface="Courier New" panose="02070309020205020404" pitchFamily="49" charset="0"/>
                <a:ea typeface="Times New Roman" panose="02020603050405020304" pitchFamily="18" charset="0"/>
                <a:cs typeface="Courier New" panose="02070309020205020404" pitchFamily="49" charset="0"/>
              </a:rPr>
              <a:t>data.rend</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smtClean="0">
                <a:latin typeface="Courier New" panose="02070309020205020404" pitchFamily="49" charset="0"/>
                <a:ea typeface="Times New Roman" panose="02020603050405020304" pitchFamily="18" charset="0"/>
                <a:cs typeface="Courier New" panose="02070309020205020404" pitchFamily="49" charset="0"/>
              </a:rPr>
              <a:t>{</a:t>
            </a:r>
          </a:p>
          <a:p>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smtClean="0">
                <a:latin typeface="Courier New" panose="02070309020205020404" pitchFamily="49" charset="0"/>
                <a:ea typeface="Times New Roman" panose="02020603050405020304" pitchFamily="18" charset="0"/>
                <a:cs typeface="Courier New" panose="02070309020205020404" pitchFamily="49" charset="0"/>
              </a:rPr>
              <a:t>   </a:t>
            </a:r>
            <a:r>
              <a:rPr lang="en-US" sz="1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a:t>
            </a:r>
            <a:r>
              <a:rPr lang="en-US" sz="16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10 9 8 7 6 5 4 3 2 </a:t>
            </a:r>
            <a:r>
              <a:rPr lang="en-US" sz="16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rier New" panose="02070309020205020404" pitchFamily="49" charset="0"/>
                <a:ea typeface="Times New Roman" panose="02020603050405020304" pitchFamily="18" charset="0"/>
                <a:cs typeface="Courier New" panose="02070309020205020404" pitchFamily="49" charset="0"/>
              </a:rPr>
              <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std</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cout</a:t>
            </a:r>
            <a:r>
              <a:rPr lang="en-US" sz="1600" dirty="0">
                <a:latin typeface="Courier New" panose="02070309020205020404" pitchFamily="49" charset="0"/>
                <a:ea typeface="Times New Roman" panose="02020603050405020304" pitchFamily="18" charset="0"/>
                <a:cs typeface="Courier New" panose="02070309020205020404" pitchFamily="49" charset="0"/>
              </a:rPr>
              <a:t> &lt;&lt; (*iterator) &lt;&lt;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std</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err="1">
                <a:latin typeface="Courier New" panose="02070309020205020404" pitchFamily="49" charset="0"/>
                <a:ea typeface="Times New Roman" panose="02020603050405020304" pitchFamily="18" charset="0"/>
                <a:cs typeface="Courier New" panose="02070309020205020404" pitchFamily="49" charset="0"/>
              </a:rPr>
              <a:t>endl</a:t>
            </a:r>
            <a:r>
              <a:rPr lang="en-US" sz="1600" dirty="0">
                <a:latin typeface="Courier New" panose="02070309020205020404" pitchFamily="49" charset="0"/>
                <a:ea typeface="Times New Roman" panose="02020603050405020304" pitchFamily="18" charset="0"/>
                <a:cs typeface="Courier New" panose="02070309020205020404" pitchFamily="49" charset="0"/>
              </a:rPr>
              <a:t>;</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latin typeface="Courier New" panose="02070309020205020404" pitchFamily="49" charset="0"/>
                <a:ea typeface="Times New Roman" panose="02020603050405020304" pitchFamily="18" charset="0"/>
                <a:cs typeface="Courier New" panose="02070309020205020404" pitchFamily="49" charset="0"/>
              </a:rPr>
              <a:t>    iterator++;</a:t>
            </a:r>
            <a:br>
              <a:rPr lang="en-US" sz="1600" dirty="0">
                <a:latin typeface="Courier New" panose="02070309020205020404" pitchFamily="49" charset="0"/>
                <a:ea typeface="Times New Roman" panose="02020603050405020304" pitchFamily="18" charset="0"/>
                <a:cs typeface="Courier New" panose="02070309020205020404" pitchFamily="49" charset="0"/>
              </a:rPr>
            </a:br>
            <a:r>
              <a:rPr lang="en-US" sz="1600" dirty="0">
                <a:latin typeface="Courier New" panose="02070309020205020404" pitchFamily="49" charset="0"/>
                <a:ea typeface="Times New Roman" panose="02020603050405020304" pitchFamily="18"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p:txBody>
      </p:sp>
      <p:sp>
        <p:nvSpPr>
          <p:cNvPr id="11" name="Up Arrow 10"/>
          <p:cNvSpPr/>
          <p:nvPr/>
        </p:nvSpPr>
        <p:spPr>
          <a:xfrm rot="5400000">
            <a:off x="761271" y="311150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761271" y="459809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04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array::empty()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22698587"/>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true if the array is empty (size 0), false otherwise.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1794797" y="3019303"/>
            <a:ext cx="555440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0&gt; empty;</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not_empty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true (1)</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empty.empty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false (0)</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not_empty.empty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7388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array::size()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3424672"/>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the size of the array (the second template argument)</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2"/>
          <p:cNvSpPr/>
          <p:nvPr/>
        </p:nvSpPr>
        <p:spPr>
          <a:xfrm>
            <a:off x="2109019" y="3359680"/>
            <a:ext cx="4925962" cy="1141916"/>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sz="1600"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10&gt;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43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array::</a:t>
            </a:r>
            <a:r>
              <a:rPr lang="en-US" dirty="0" err="1" smtClean="0"/>
              <a:t>max_size</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1670010"/>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a:t>
                      </a:r>
                      <a:r>
                        <a:rPr lang="en-US" sz="1600" baseline="0" dirty="0" smtClean="0">
                          <a:solidFill>
                            <a:schemeClr val="tx1">
                              <a:lumMod val="75000"/>
                              <a:lumOff val="25000"/>
                            </a:schemeClr>
                          </a:solidFill>
                        </a:rPr>
                        <a:t> the maximum size of the array (equal to size())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2"/>
          <p:cNvSpPr/>
          <p:nvPr/>
        </p:nvSpPr>
        <p:spPr>
          <a:xfrm>
            <a:off x="1909916" y="3320350"/>
            <a:ext cx="5324168" cy="114621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array</a:t>
            </a:r>
            <a:r>
              <a:rPr lang="en-US" sz="1600"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 10&gt;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10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cout</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data</a:t>
            </a:r>
            <a:r>
              <a:rPr lang="en-US" sz="1600" dirty="0" err="1" smtClean="0">
                <a:latin typeface="Courier New" panose="02070309020205020404" pitchFamily="49" charset="0"/>
                <a:ea typeface="Times New Roman" panose="02020603050405020304" pitchFamily="18" charset="0"/>
                <a:cs typeface="Times New Roman" panose="02020603050405020304" pitchFamily="18" charset="0"/>
              </a:rPr>
              <a:t>.max_</a:t>
            </a:r>
            <a:r>
              <a:rPr lang="en-US" sz="1600" dirty="0" err="1"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 &lt;&lt; </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std</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endl</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01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array::swap()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00648147"/>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Exchanges</a:t>
                      </a:r>
                      <a:r>
                        <a:rPr lang="en-US" sz="1600" baseline="0" dirty="0" smtClean="0">
                          <a:solidFill>
                            <a:schemeClr val="tx1">
                              <a:lumMod val="75000"/>
                              <a:lumOff val="25000"/>
                            </a:schemeClr>
                          </a:solidFill>
                        </a:rPr>
                        <a:t> the contents of two arrays with the same definition.</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1081461" y="3024425"/>
            <a:ext cx="698107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in_order</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 1, 2, 3, 4, 5, 6, 7, 8, 9, 10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reverse_order</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 10, 9, 8, 7, 6, 5, 4, 3, 2, 1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endPar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lvl="0" eaLnBrk="0" fontAlgn="base" hangingPunct="0">
              <a:spcBef>
                <a:spcPct val="0"/>
              </a:spcBef>
              <a:spcAft>
                <a:spcPct val="0"/>
              </a:spcAft>
            </a:pP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in_order.swap</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reverse_order</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400" b="0" i="0" u="none" strike="noStrike" cap="none" normalizeH="0" baseline="0" dirty="0" err="1"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in_order</a:t>
            </a:r>
            <a:r>
              <a:rPr kumimoji="0" lang="en-US" sz="14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 10 9 8 7 6 5 4 3 2 1</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14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reverse_order</a:t>
            </a:r>
            <a:r>
              <a:rPr lang="en-US" sz="14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  1</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2 3 4 5 6 7 8 9 10</a:t>
            </a:r>
            <a:r>
              <a:rPr lang="en-US" sz="1400" dirty="0">
                <a:latin typeface="Courier New" panose="02070309020205020404" pitchFamily="49" charset="0"/>
                <a:ea typeface="Times New Roman" panose="02020603050405020304" pitchFamily="18" charset="0"/>
                <a:cs typeface="Courier New" panose="02070309020205020404" pitchFamily="49" charset="0"/>
              </a:rPr>
              <a:t/>
            </a:r>
            <a:br>
              <a:rPr lang="en-US" sz="1400" dirty="0">
                <a:latin typeface="Courier New" panose="02070309020205020404" pitchFamily="49" charset="0"/>
                <a:ea typeface="Times New Roman" panose="02020603050405020304" pitchFamily="18" charset="0"/>
                <a:cs typeface="Courier New" panose="02070309020205020404" pitchFamily="49" charset="0"/>
              </a:rPr>
            </a:br>
            <a:endPar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Up Arrow 5"/>
          <p:cNvSpPr/>
          <p:nvPr/>
        </p:nvSpPr>
        <p:spPr>
          <a:xfrm rot="5400000">
            <a:off x="693710" y="293664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693709" y="310840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693708" y="356349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77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Comparison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8976035"/>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Lexically compare the contents of two arrays</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906948" y="2947931"/>
            <a:ext cx="773288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data = { 1, 2, 3, 4, 5, 6, 7, 8, 9, 10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equal_to</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 1, 2, 3, 4, 5, 6, 7, 8, 9, 10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less_than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 1, 1, 1, 1, 1, 1, 1, 1, 1, 1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array</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4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10&gt;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greater_than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 10, 10, 10, 10, 10, 10, 10, 10, 10, 10};</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(data ==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equal_to</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(data !=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equal_to</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false</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less_than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data)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(data &lt;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less_than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false</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greater_than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&gt; data)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a:t>
            </a:r>
            <a:r>
              <a:rPr lang="en-US" sz="1400" dirty="0" smtClean="0">
                <a:solidFill>
                  <a:srgbClr val="008000"/>
                </a:solidFill>
                <a:latin typeface="Courier New" panose="02070309020205020404" pitchFamily="49" charset="0"/>
                <a:ea typeface="Times New Roman" panose="02020603050405020304" pitchFamily="18" charset="0"/>
                <a:cs typeface="Courier New" panose="02070309020205020404" pitchFamily="49" charset="0"/>
              </a:rPr>
              <a:t>true</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(data &gt;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greater_than</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sz="14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lang="en-US" sz="1400" dirty="0">
                <a:solidFill>
                  <a:srgbClr val="008000"/>
                </a:solidFill>
                <a:latin typeface="Courier New" panose="02070309020205020404" pitchFamily="49" charset="0"/>
                <a:ea typeface="Times New Roman" panose="02020603050405020304" pitchFamily="18" charset="0"/>
                <a:cs typeface="Courier New" panose="02070309020205020404" pitchFamily="49" charset="0"/>
              </a:rPr>
              <a:t>// false</a:t>
            </a:r>
            <a:endParaRPr kumimoji="0" 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7" name="Up Arrow 6"/>
          <p:cNvSpPr/>
          <p:nvPr/>
        </p:nvSpPr>
        <p:spPr>
          <a:xfrm rot="5400000">
            <a:off x="450093" y="390755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450093" y="4121549"/>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450092" y="456278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874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860" y="2162556"/>
            <a:ext cx="3657600" cy="260908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587566368"/>
              </p:ext>
            </p:extLst>
          </p:nvPr>
        </p:nvGraphicFramePr>
        <p:xfrm>
          <a:off x="5052812" y="1912620"/>
          <a:ext cx="3485882" cy="3108960"/>
        </p:xfrm>
        <a:graphic>
          <a:graphicData uri="http://schemas.openxmlformats.org/drawingml/2006/table">
            <a:tbl>
              <a:tblPr firstRow="1" bandRow="1">
                <a:tableStyleId>{5C22544A-7EE6-4342-B048-85BDC9FD1C3A}</a:tableStyleId>
              </a:tblPr>
              <a:tblGrid>
                <a:gridCol w="1941128">
                  <a:extLst>
                    <a:ext uri="{9D8B030D-6E8A-4147-A177-3AD203B41FA5}">
                      <a16:colId xmlns:a16="http://schemas.microsoft.com/office/drawing/2014/main" xmlns="" val="20000"/>
                    </a:ext>
                  </a:extLst>
                </a:gridCol>
                <a:gridCol w="1544754">
                  <a:extLst>
                    <a:ext uri="{9D8B030D-6E8A-4147-A177-3AD203B41FA5}">
                      <a16:colId xmlns:a16="http://schemas.microsoft.com/office/drawing/2014/main" xmlns="" val="20001"/>
                    </a:ext>
                  </a:extLst>
                </a:gridCol>
              </a:tblGrid>
              <a:tr h="370840">
                <a:tc>
                  <a:txBody>
                    <a:bodyPr/>
                    <a:lstStyle/>
                    <a:p>
                      <a:r>
                        <a:rPr lang="en-US" sz="2800" dirty="0" smtClean="0"/>
                        <a:t>Time</a:t>
                      </a:r>
                      <a:endParaRPr lang="en-US" sz="2800" dirty="0"/>
                    </a:p>
                  </a:txBody>
                  <a:tcPr/>
                </a:tc>
                <a:tc>
                  <a:txBody>
                    <a:bodyPr/>
                    <a:lstStyle/>
                    <a:p>
                      <a:r>
                        <a:rPr lang="en-US" sz="2800" dirty="0" smtClean="0"/>
                        <a:t>Reading</a:t>
                      </a:r>
                      <a:endParaRPr lang="en-US" sz="2800" dirty="0"/>
                    </a:p>
                  </a:txBody>
                  <a:tcPr/>
                </a:tc>
                <a:extLst>
                  <a:ext uri="{0D108BD9-81ED-4DB2-BD59-A6C34878D82A}">
                    <a16:rowId xmlns:a16="http://schemas.microsoft.com/office/drawing/2014/main" xmlns="" val="10000"/>
                  </a:ext>
                </a:extLst>
              </a:tr>
              <a:tr h="370840">
                <a:tc>
                  <a:txBody>
                    <a:bodyPr/>
                    <a:lstStyle/>
                    <a:p>
                      <a:r>
                        <a:rPr lang="en-US" sz="2800" dirty="0" smtClean="0"/>
                        <a:t>12:17:05</a:t>
                      </a:r>
                      <a:endParaRPr lang="en-US" sz="2800" dirty="0"/>
                    </a:p>
                  </a:txBody>
                  <a:tcPr/>
                </a:tc>
                <a:tc>
                  <a:txBody>
                    <a:bodyPr/>
                    <a:lstStyle/>
                    <a:p>
                      <a:r>
                        <a:rPr lang="en-US" sz="2800" dirty="0" smtClean="0"/>
                        <a:t>24</a:t>
                      </a:r>
                      <a:endParaRPr lang="en-US" sz="2800" dirty="0"/>
                    </a:p>
                  </a:txBody>
                  <a:tcPr/>
                </a:tc>
                <a:extLst>
                  <a:ext uri="{0D108BD9-81ED-4DB2-BD59-A6C34878D82A}">
                    <a16:rowId xmlns:a16="http://schemas.microsoft.com/office/drawing/2014/main" xmlns="" val="10001"/>
                  </a:ext>
                </a:extLst>
              </a:tr>
              <a:tr h="370840">
                <a:tc>
                  <a:txBody>
                    <a:bodyPr/>
                    <a:lstStyle/>
                    <a:p>
                      <a:r>
                        <a:rPr lang="en-US" sz="2800" dirty="0" smtClean="0"/>
                        <a:t>12:17:10</a:t>
                      </a:r>
                      <a:endParaRPr lang="en-US" sz="2800" dirty="0"/>
                    </a:p>
                  </a:txBody>
                  <a:tcPr/>
                </a:tc>
                <a:tc>
                  <a:txBody>
                    <a:bodyPr/>
                    <a:lstStyle/>
                    <a:p>
                      <a:r>
                        <a:rPr lang="en-US" sz="2800" dirty="0" smtClean="0"/>
                        <a:t>22</a:t>
                      </a:r>
                      <a:endParaRPr lang="en-US" sz="2800" dirty="0"/>
                    </a:p>
                  </a:txBody>
                  <a:tcPr/>
                </a:tc>
                <a:extLst>
                  <a:ext uri="{0D108BD9-81ED-4DB2-BD59-A6C34878D82A}">
                    <a16:rowId xmlns:a16="http://schemas.microsoft.com/office/drawing/2014/main" xmlns="" val="10002"/>
                  </a:ext>
                </a:extLst>
              </a:tr>
              <a:tr h="370840">
                <a:tc>
                  <a:txBody>
                    <a:bodyPr/>
                    <a:lstStyle/>
                    <a:p>
                      <a:r>
                        <a:rPr lang="en-US" sz="2800" dirty="0" smtClean="0"/>
                        <a:t>12:17:15</a:t>
                      </a:r>
                      <a:endParaRPr lang="en-US" sz="2800" dirty="0"/>
                    </a:p>
                  </a:txBody>
                  <a:tcPr/>
                </a:tc>
                <a:tc>
                  <a:txBody>
                    <a:bodyPr/>
                    <a:lstStyle/>
                    <a:p>
                      <a:r>
                        <a:rPr lang="en-US" sz="2800" dirty="0" smtClean="0"/>
                        <a:t>34</a:t>
                      </a:r>
                      <a:endParaRPr lang="en-US" sz="2800" dirty="0"/>
                    </a:p>
                  </a:txBody>
                  <a:tcPr/>
                </a:tc>
                <a:extLst>
                  <a:ext uri="{0D108BD9-81ED-4DB2-BD59-A6C34878D82A}">
                    <a16:rowId xmlns:a16="http://schemas.microsoft.com/office/drawing/2014/main" xmlns="" val="10003"/>
                  </a:ext>
                </a:extLst>
              </a:tr>
              <a:tr h="370840">
                <a:tc>
                  <a:txBody>
                    <a:bodyPr/>
                    <a:lstStyle/>
                    <a:p>
                      <a:r>
                        <a:rPr lang="en-US" sz="2800" dirty="0" smtClean="0"/>
                        <a:t>12:17:20</a:t>
                      </a:r>
                      <a:endParaRPr lang="en-US" sz="2800" dirty="0"/>
                    </a:p>
                  </a:txBody>
                  <a:tcPr/>
                </a:tc>
                <a:tc>
                  <a:txBody>
                    <a:bodyPr/>
                    <a:lstStyle/>
                    <a:p>
                      <a:r>
                        <a:rPr lang="en-US" sz="2800" dirty="0" smtClean="0"/>
                        <a:t>31</a:t>
                      </a:r>
                      <a:endParaRPr lang="en-US" sz="2800" dirty="0"/>
                    </a:p>
                  </a:txBody>
                  <a:tcPr/>
                </a:tc>
                <a:extLst>
                  <a:ext uri="{0D108BD9-81ED-4DB2-BD59-A6C34878D82A}">
                    <a16:rowId xmlns:a16="http://schemas.microsoft.com/office/drawing/2014/main" xmlns="" val="10004"/>
                  </a:ext>
                </a:extLst>
              </a:tr>
              <a:tr h="370840">
                <a:tc>
                  <a:txBody>
                    <a:bodyPr/>
                    <a:lstStyle/>
                    <a:p>
                      <a:r>
                        <a:rPr lang="en-US" sz="2800" dirty="0" smtClean="0"/>
                        <a:t>…</a:t>
                      </a:r>
                      <a:endParaRPr lang="en-US" sz="2800" dirty="0"/>
                    </a:p>
                  </a:txBody>
                  <a:tcPr/>
                </a:tc>
                <a:tc>
                  <a:txBody>
                    <a:bodyPr/>
                    <a:lstStyle/>
                    <a:p>
                      <a:endParaRPr lang="en-US" sz="28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39988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6" name="TextBox 5"/>
          <p:cNvSpPr txBox="1"/>
          <p:nvPr/>
        </p:nvSpPr>
        <p:spPr>
          <a:xfrm>
            <a:off x="1297858" y="1453796"/>
            <a:ext cx="6931742" cy="830997"/>
          </a:xfrm>
          <a:prstGeom prst="rect">
            <a:avLst/>
          </a:prstGeom>
          <a:noFill/>
        </p:spPr>
        <p:txBody>
          <a:bodyPr wrap="square" rtlCol="0">
            <a:spAutoFit/>
          </a:bodyPr>
          <a:lstStyle/>
          <a:p>
            <a:r>
              <a:rPr lang="en-US" sz="2400" dirty="0">
                <a:solidFill>
                  <a:schemeClr val="tx1">
                    <a:lumMod val="75000"/>
                    <a:lumOff val="25000"/>
                  </a:schemeClr>
                </a:solidFill>
              </a:rPr>
              <a:t>A</a:t>
            </a:r>
            <a:r>
              <a:rPr lang="en-US" sz="2400" dirty="0" smtClean="0">
                <a:solidFill>
                  <a:schemeClr val="tx1">
                    <a:lumMod val="75000"/>
                    <a:lumOff val="25000"/>
                  </a:schemeClr>
                </a:solidFill>
              </a:rPr>
              <a:t>rrays are fixed size.  Changing the size of an array requires allocating a new array.</a:t>
            </a:r>
            <a:endParaRPr lang="en-US" sz="2400" dirty="0">
              <a:solidFill>
                <a:schemeClr val="tx1">
                  <a:lumMod val="75000"/>
                  <a:lumOff val="25000"/>
                </a:schemeClr>
              </a:solidFill>
            </a:endParaRPr>
          </a:p>
        </p:txBody>
      </p:sp>
      <p:sp>
        <p:nvSpPr>
          <p:cNvPr id="2" name="Rectangle 1"/>
          <p:cNvSpPr>
            <a:spLocks noChangeArrowheads="1"/>
          </p:cNvSpPr>
          <p:nvPr/>
        </p:nvSpPr>
        <p:spPr bwMode="auto">
          <a:xfrm>
            <a:off x="2603682" y="2651506"/>
            <a:ext cx="4320093"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smaller[5] = { 1, 2, 3, 4, 5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*larger = </a:t>
            </a: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new</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for</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0;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 5;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larger[</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smaller[</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Up Arrow 6"/>
          <p:cNvSpPr/>
          <p:nvPr/>
        </p:nvSpPr>
        <p:spPr>
          <a:xfrm rot="5400000">
            <a:off x="2083754" y="307074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2083754" y="399989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25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xit" presetSubtype="0" fill="hold" grpId="1" nodeType="with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Growth</a:t>
            </a:r>
            <a:endParaRPr lang="en-US" dirty="0"/>
          </a:p>
        </p:txBody>
      </p:sp>
      <p:sp>
        <p:nvSpPr>
          <p:cNvPr id="6" name="TextBox 5"/>
          <p:cNvSpPr txBox="1"/>
          <p:nvPr/>
        </p:nvSpPr>
        <p:spPr>
          <a:xfrm>
            <a:off x="1297858" y="1453796"/>
            <a:ext cx="6931742" cy="461665"/>
          </a:xfrm>
          <a:prstGeom prst="rect">
            <a:avLst/>
          </a:prstGeom>
          <a:noFill/>
        </p:spPr>
        <p:txBody>
          <a:bodyPr wrap="square" rtlCol="0">
            <a:spAutoFit/>
          </a:bodyPr>
          <a:lstStyle/>
          <a:p>
            <a:r>
              <a:rPr lang="en-US" sz="2400" dirty="0" smtClean="0">
                <a:solidFill>
                  <a:schemeClr val="tx1">
                    <a:lumMod val="75000"/>
                    <a:lumOff val="25000"/>
                  </a:schemeClr>
                </a:solidFill>
              </a:rPr>
              <a:t>How do you manage it?</a:t>
            </a:r>
            <a:endParaRPr lang="en-US" sz="2400" dirty="0">
              <a:solidFill>
                <a:schemeClr val="tx1">
                  <a:lumMod val="75000"/>
                  <a:lumOff val="25000"/>
                </a:schemeClr>
              </a:solidFill>
            </a:endParaRPr>
          </a:p>
        </p:txBody>
      </p:sp>
      <p:sp>
        <p:nvSpPr>
          <p:cNvPr id="9" name="TextBox 8"/>
          <p:cNvSpPr txBox="1"/>
          <p:nvPr/>
        </p:nvSpPr>
        <p:spPr>
          <a:xfrm>
            <a:off x="1297858" y="2317694"/>
            <a:ext cx="6931742" cy="3323987"/>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smtClean="0">
                <a:solidFill>
                  <a:schemeClr val="tx1">
                    <a:lumMod val="75000"/>
                    <a:lumOff val="25000"/>
                  </a:schemeClr>
                </a:solidFill>
              </a:rPr>
              <a:t>Track elements and grow as needed?</a:t>
            </a:r>
          </a:p>
          <a:p>
            <a:pPr marL="800100" lvl="1" indent="-342900">
              <a:spcAft>
                <a:spcPts val="1200"/>
              </a:spcAft>
              <a:buFont typeface="Arial" panose="020B0604020202020204" pitchFamily="34" charset="0"/>
              <a:buChar char="•"/>
            </a:pPr>
            <a:r>
              <a:rPr lang="en-US" dirty="0" smtClean="0">
                <a:solidFill>
                  <a:schemeClr val="tx1">
                    <a:lumMod val="75000"/>
                    <a:lumOff val="25000"/>
                  </a:schemeClr>
                </a:solidFill>
              </a:rPr>
              <a:t>Boilerplate code</a:t>
            </a:r>
          </a:p>
          <a:p>
            <a:pPr marL="342900" indent="-342900">
              <a:spcAft>
                <a:spcPts val="1200"/>
              </a:spcAft>
              <a:buFont typeface="Arial" panose="020B0604020202020204" pitchFamily="34" charset="0"/>
              <a:buChar char="•"/>
            </a:pPr>
            <a:r>
              <a:rPr lang="en-US" sz="2400" dirty="0" smtClean="0">
                <a:solidFill>
                  <a:schemeClr val="tx1">
                    <a:lumMod val="75000"/>
                    <a:lumOff val="25000"/>
                  </a:schemeClr>
                </a:solidFill>
              </a:rPr>
              <a:t>Trim or fail when out of space?</a:t>
            </a:r>
          </a:p>
          <a:p>
            <a:pPr marL="800100" lvl="1" indent="-342900">
              <a:spcAft>
                <a:spcPts val="1200"/>
              </a:spcAft>
              <a:buFont typeface="Arial" panose="020B0604020202020204" pitchFamily="34" charset="0"/>
              <a:buChar char="•"/>
            </a:pPr>
            <a:r>
              <a:rPr lang="en-US" dirty="0" smtClean="0">
                <a:solidFill>
                  <a:schemeClr val="tx1">
                    <a:lumMod val="75000"/>
                    <a:lumOff val="25000"/>
                  </a:schemeClr>
                </a:solidFill>
              </a:rPr>
              <a:t>Data loss</a:t>
            </a:r>
          </a:p>
          <a:p>
            <a:pPr marL="342900" indent="-342900">
              <a:spcAft>
                <a:spcPts val="1200"/>
              </a:spcAft>
              <a:buFont typeface="Arial" panose="020B0604020202020204" pitchFamily="34" charset="0"/>
              <a:buChar char="•"/>
            </a:pPr>
            <a:r>
              <a:rPr lang="en-US" sz="2400" dirty="0" smtClean="0">
                <a:solidFill>
                  <a:schemeClr val="tx1">
                    <a:lumMod val="75000"/>
                    <a:lumOff val="25000"/>
                  </a:schemeClr>
                </a:solidFill>
              </a:rPr>
              <a:t>Allocate the largest amount possible?</a:t>
            </a:r>
          </a:p>
          <a:p>
            <a:pPr marL="800100" lvl="1" indent="-342900">
              <a:spcAft>
                <a:spcPts val="1200"/>
              </a:spcAft>
              <a:buFont typeface="Arial" panose="020B0604020202020204" pitchFamily="34" charset="0"/>
              <a:buChar char="•"/>
            </a:pPr>
            <a:r>
              <a:rPr lang="en-US" dirty="0" smtClean="0">
                <a:solidFill>
                  <a:schemeClr val="tx1">
                    <a:lumMod val="75000"/>
                    <a:lumOff val="25000"/>
                  </a:schemeClr>
                </a:solidFill>
              </a:rPr>
              <a:t>Wasted space</a:t>
            </a:r>
          </a:p>
          <a:p>
            <a:pPr marL="342900" indent="-342900">
              <a:spcAft>
                <a:spcPts val="1200"/>
              </a:spcAft>
              <a:buFont typeface="Arial" panose="020B0604020202020204" pitchFamily="34" charset="0"/>
              <a:buChar char="•"/>
            </a:pPr>
            <a:endParaRPr lang="en-US" sz="2400" dirty="0">
              <a:solidFill>
                <a:schemeClr val="tx1">
                  <a:lumMod val="75000"/>
                  <a:lumOff val="25000"/>
                </a:schemeClr>
              </a:solidFill>
            </a:endParaRPr>
          </a:p>
        </p:txBody>
      </p:sp>
      <p:sp>
        <p:nvSpPr>
          <p:cNvPr id="3" name="&quot;No&quot; Symbol 2"/>
          <p:cNvSpPr/>
          <p:nvPr/>
        </p:nvSpPr>
        <p:spPr>
          <a:xfrm>
            <a:off x="2085640" y="1999404"/>
            <a:ext cx="3390369" cy="3390369"/>
          </a:xfrm>
          <a:prstGeom prst="noSmoking">
            <a:avLst>
              <a:gd name="adj" fmla="val 11619"/>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483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What do we need?</a:t>
            </a:r>
            <a:endParaRPr lang="en-US" dirty="0"/>
          </a:p>
        </p:txBody>
      </p:sp>
      <p:sp>
        <p:nvSpPr>
          <p:cNvPr id="6" name="TextBox 5"/>
          <p:cNvSpPr txBox="1"/>
          <p:nvPr/>
        </p:nvSpPr>
        <p:spPr>
          <a:xfrm>
            <a:off x="1144229" y="1690689"/>
            <a:ext cx="6931742" cy="1877437"/>
          </a:xfrm>
          <a:prstGeom prst="rect">
            <a:avLst/>
          </a:prstGeom>
          <a:noFill/>
        </p:spPr>
        <p:txBody>
          <a:bodyPr wrap="square" rtlCol="0">
            <a:spAutoFit/>
          </a:bodyPr>
          <a:lstStyle/>
          <a:p>
            <a:pPr marL="342900" indent="-342900">
              <a:spcBef>
                <a:spcPts val="1200"/>
              </a:spcBef>
              <a:buFont typeface="Arial" panose="020B0604020202020204" pitchFamily="34" charset="0"/>
              <a:buChar char="•"/>
            </a:pPr>
            <a:r>
              <a:rPr lang="en-US" sz="3200" dirty="0" smtClean="0">
                <a:solidFill>
                  <a:schemeClr val="tx1">
                    <a:lumMod val="75000"/>
                    <a:lumOff val="25000"/>
                  </a:schemeClr>
                </a:solidFill>
              </a:rPr>
              <a:t>Array-like behaviors</a:t>
            </a:r>
          </a:p>
          <a:p>
            <a:pPr marL="342900" indent="-342900">
              <a:spcBef>
                <a:spcPts val="1200"/>
              </a:spcBef>
              <a:buFont typeface="Arial" panose="020B0604020202020204" pitchFamily="34" charset="0"/>
              <a:buChar char="•"/>
            </a:pPr>
            <a:r>
              <a:rPr lang="en-US" sz="3200" dirty="0" smtClean="0">
                <a:solidFill>
                  <a:schemeClr val="tx1">
                    <a:lumMod val="75000"/>
                    <a:lumOff val="25000"/>
                  </a:schemeClr>
                </a:solidFill>
              </a:rPr>
              <a:t>Array-like complexity</a:t>
            </a:r>
          </a:p>
          <a:p>
            <a:pPr marL="342900" indent="-342900">
              <a:spcBef>
                <a:spcPts val="1200"/>
              </a:spcBef>
              <a:buFont typeface="Arial" panose="020B0604020202020204" pitchFamily="34" charset="0"/>
              <a:buChar char="•"/>
            </a:pPr>
            <a:r>
              <a:rPr lang="en-US" sz="3200" dirty="0" smtClean="0">
                <a:solidFill>
                  <a:schemeClr val="tx1">
                    <a:lumMod val="75000"/>
                    <a:lumOff val="25000"/>
                  </a:schemeClr>
                </a:solidFill>
              </a:rPr>
              <a:t>Managed growth</a:t>
            </a:r>
            <a:endParaRPr lang="en-US" sz="3200" dirty="0">
              <a:solidFill>
                <a:schemeClr val="tx1">
                  <a:lumMod val="75000"/>
                  <a:lumOff val="2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44827652"/>
              </p:ext>
            </p:extLst>
          </p:nvPr>
        </p:nvGraphicFramePr>
        <p:xfrm>
          <a:off x="1133476" y="3727794"/>
          <a:ext cx="6953248"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gridCol w="434578">
                  <a:extLst>
                    <a:ext uri="{9D8B030D-6E8A-4147-A177-3AD203B41FA5}">
                      <a16:colId xmlns:a16="http://schemas.microsoft.com/office/drawing/2014/main" xmlns="" val="20008"/>
                    </a:ext>
                  </a:extLst>
                </a:gridCol>
                <a:gridCol w="434578">
                  <a:extLst>
                    <a:ext uri="{9D8B030D-6E8A-4147-A177-3AD203B41FA5}">
                      <a16:colId xmlns:a16="http://schemas.microsoft.com/office/drawing/2014/main" xmlns="" val="20009"/>
                    </a:ext>
                  </a:extLst>
                </a:gridCol>
                <a:gridCol w="434578">
                  <a:extLst>
                    <a:ext uri="{9D8B030D-6E8A-4147-A177-3AD203B41FA5}">
                      <a16:colId xmlns:a16="http://schemas.microsoft.com/office/drawing/2014/main" xmlns="" val="20010"/>
                    </a:ext>
                  </a:extLst>
                </a:gridCol>
                <a:gridCol w="434578">
                  <a:extLst>
                    <a:ext uri="{9D8B030D-6E8A-4147-A177-3AD203B41FA5}">
                      <a16:colId xmlns:a16="http://schemas.microsoft.com/office/drawing/2014/main" xmlns="" val="20011"/>
                    </a:ext>
                  </a:extLst>
                </a:gridCol>
                <a:gridCol w="434578">
                  <a:extLst>
                    <a:ext uri="{9D8B030D-6E8A-4147-A177-3AD203B41FA5}">
                      <a16:colId xmlns:a16="http://schemas.microsoft.com/office/drawing/2014/main" xmlns="" val="20012"/>
                    </a:ext>
                  </a:extLst>
                </a:gridCol>
                <a:gridCol w="434578">
                  <a:extLst>
                    <a:ext uri="{9D8B030D-6E8A-4147-A177-3AD203B41FA5}">
                      <a16:colId xmlns:a16="http://schemas.microsoft.com/office/drawing/2014/main" xmlns="" val="20013"/>
                    </a:ext>
                  </a:extLst>
                </a:gridCol>
                <a:gridCol w="434578">
                  <a:extLst>
                    <a:ext uri="{9D8B030D-6E8A-4147-A177-3AD203B41FA5}">
                      <a16:colId xmlns:a16="http://schemas.microsoft.com/office/drawing/2014/main" xmlns="" val="20014"/>
                    </a:ext>
                  </a:extLst>
                </a:gridCol>
                <a:gridCol w="434578">
                  <a:extLst>
                    <a:ext uri="{9D8B030D-6E8A-4147-A177-3AD203B41FA5}">
                      <a16:colId xmlns:a16="http://schemas.microsoft.com/office/drawing/2014/main" xmlns="" val="20015"/>
                    </a:ext>
                  </a:extLst>
                </a:gridCol>
              </a:tblGrid>
              <a:tr h="57633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2020270"/>
              </p:ext>
            </p:extLst>
          </p:nvPr>
        </p:nvGraphicFramePr>
        <p:xfrm>
          <a:off x="1133476" y="3727794"/>
          <a:ext cx="3476624"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32695468"/>
              </p:ext>
            </p:extLst>
          </p:nvPr>
        </p:nvGraphicFramePr>
        <p:xfrm>
          <a:off x="1143311" y="3727794"/>
          <a:ext cx="1738312"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tblGrid>
              <a:tr h="57633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99073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750"/>
                                        <p:tgtEl>
                                          <p:spTgt spid="2"/>
                                        </p:tgtEl>
                                      </p:cBhvr>
                                    </p:animEffect>
                                  </p:childTnLst>
                                </p:cTn>
                              </p:par>
                            </p:childTnLst>
                          </p:cTn>
                        </p:par>
                        <p:par>
                          <p:cTn id="22" fill="hold">
                            <p:stCondLst>
                              <p:cond delay="125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lnSpcReduction="10000"/>
          </a:bodyPr>
          <a:lstStyle/>
          <a:p>
            <a:pPr marL="0" indent="0">
              <a:buNone/>
            </a:pPr>
            <a:r>
              <a:rPr lang="en-US" sz="7200" dirty="0">
                <a:solidFill>
                  <a:schemeClr val="tx1">
                    <a:lumMod val="75000"/>
                    <a:lumOff val="25000"/>
                  </a:schemeClr>
                </a:solidFill>
              </a:rPr>
              <a:t>v</a:t>
            </a:r>
            <a:r>
              <a:rPr lang="en-US" sz="7200" dirty="0" smtClean="0">
                <a:solidFill>
                  <a:schemeClr val="tx1">
                    <a:lumMod val="75000"/>
                    <a:lumOff val="25000"/>
                  </a:schemeClr>
                </a:solidFill>
              </a:rPr>
              <a:t>ector</a:t>
            </a:r>
            <a:endParaRPr lang="en-US" sz="7200" dirty="0">
              <a:solidFill>
                <a:schemeClr val="tx1">
                  <a:lumMod val="75000"/>
                  <a:lumOff val="25000"/>
                </a:schemeClr>
              </a:solidFill>
            </a:endParaRPr>
          </a:p>
        </p:txBody>
      </p:sp>
      <p:sp>
        <p:nvSpPr>
          <p:cNvPr id="2" name="TextBox 1"/>
          <p:cNvSpPr txBox="1"/>
          <p:nvPr/>
        </p:nvSpPr>
        <p:spPr>
          <a:xfrm>
            <a:off x="1815353" y="3008780"/>
            <a:ext cx="6884894" cy="1338828"/>
          </a:xfrm>
          <a:prstGeom prst="rect">
            <a:avLst/>
          </a:prstGeom>
          <a:noFill/>
        </p:spPr>
        <p:txBody>
          <a:bodyPr wrap="square" rtlCol="0">
            <a:spAutoFit/>
          </a:bodyPr>
          <a:lstStyle/>
          <a:p>
            <a:r>
              <a:rPr lang="en-US" sz="2700" dirty="0" smtClean="0">
                <a:solidFill>
                  <a:schemeClr val="bg2">
                    <a:lumMod val="50000"/>
                  </a:schemeClr>
                </a:solidFill>
              </a:rPr>
              <a:t>An array-like container, offering O(1) random element access, which manages the growth of the underlying array automatically.</a:t>
            </a:r>
            <a:endParaRPr lang="en-US" sz="2700" dirty="0">
              <a:solidFill>
                <a:schemeClr val="bg2">
                  <a:lumMod val="50000"/>
                </a:schemeClr>
              </a:solidFill>
            </a:endParaRPr>
          </a:p>
        </p:txBody>
      </p:sp>
    </p:spTree>
    <p:extLst>
      <p:ext uri="{BB962C8B-B14F-4D97-AF65-F5344CB8AC3E}">
        <p14:creationId xmlns:p14="http://schemas.microsoft.com/office/powerpoint/2010/main" val="276923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endParaRPr lang="en-US" dirty="0"/>
          </a:p>
        </p:txBody>
      </p:sp>
      <p:sp>
        <p:nvSpPr>
          <p:cNvPr id="2" name="Rectangle 1"/>
          <p:cNvSpPr>
            <a:spLocks noChangeArrowheads="1"/>
          </p:cNvSpPr>
          <p:nvPr/>
        </p:nvSpPr>
        <p:spPr bwMode="auto">
          <a:xfrm>
            <a:off x="1760602" y="2465162"/>
            <a:ext cx="5698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allocator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&gt;&gt; v;</a:t>
            </a:r>
          </a:p>
        </p:txBody>
      </p:sp>
      <p:sp>
        <p:nvSpPr>
          <p:cNvPr id="6" name="Up Arrow 5"/>
          <p:cNvSpPr/>
          <p:nvPr/>
        </p:nvSpPr>
        <p:spPr>
          <a:xfrm>
            <a:off x="3562717" y="283449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Up Arrow 6"/>
          <p:cNvSpPr/>
          <p:nvPr/>
        </p:nvSpPr>
        <p:spPr>
          <a:xfrm>
            <a:off x="5350172" y="283449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Template Parameters</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26004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Default Allocator</a:t>
            </a:r>
            <a:endParaRPr lang="en-US" dirty="0"/>
          </a:p>
        </p:txBody>
      </p:sp>
      <p:sp>
        <p:nvSpPr>
          <p:cNvPr id="3" name="Rectangle 1"/>
          <p:cNvSpPr>
            <a:spLocks noChangeArrowheads="1"/>
          </p:cNvSpPr>
          <p:nvPr/>
        </p:nvSpPr>
        <p:spPr bwMode="auto">
          <a:xfrm>
            <a:off x="1622743" y="1690689"/>
            <a:ext cx="597471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allocator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alloc</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count = 10;</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array_of_ten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alloc.allocate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(count);</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alloc.deallocate</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array_of_ten</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count);</a:t>
            </a:r>
          </a:p>
        </p:txBody>
      </p:sp>
      <p:sp>
        <p:nvSpPr>
          <p:cNvPr id="8" name="Up Arrow 7"/>
          <p:cNvSpPr/>
          <p:nvPr/>
        </p:nvSpPr>
        <p:spPr>
          <a:xfrm rot="5400000">
            <a:off x="1234992" y="277284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22743" y="4447412"/>
            <a:ext cx="5974713" cy="1015663"/>
          </a:xfrm>
          <a:prstGeom prst="rect">
            <a:avLst/>
          </a:prstGeom>
          <a:noFill/>
        </p:spPr>
        <p:txBody>
          <a:bodyPr wrap="square" rtlCol="0">
            <a:spAutoFit/>
          </a:bodyPr>
          <a:lstStyle/>
          <a:p>
            <a:r>
              <a:rPr lang="en-US" sz="2000" dirty="0" smtClean="0">
                <a:solidFill>
                  <a:schemeClr val="tx1">
                    <a:lumMod val="75000"/>
                    <a:lumOff val="25000"/>
                  </a:schemeClr>
                </a:solidFill>
              </a:rPr>
              <a:t>Note:  while many container methods and type definitions accept an optional allocator, in this course we will not be using custom allocators.</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1042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3" name="Rectangle 1"/>
          <p:cNvSpPr>
            <a:spLocks noChangeArrowheads="1"/>
          </p:cNvSpPr>
          <p:nvPr/>
        </p:nvSpPr>
        <p:spPr bwMode="auto">
          <a:xfrm>
            <a:off x="3369375" y="2196332"/>
            <a:ext cx="24814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11" name="Table 10"/>
          <p:cNvGraphicFramePr>
            <a:graphicFrameLocks noGrp="1"/>
          </p:cNvGraphicFramePr>
          <p:nvPr>
            <p:extLst>
              <p:ext uri="{D42A27DB-BD31-4B8C-83A1-F6EECF244321}">
                <p14:modId xmlns:p14="http://schemas.microsoft.com/office/powerpoint/2010/main" val="4235278181"/>
              </p:ext>
            </p:extLst>
          </p:nvPr>
        </p:nvGraphicFramePr>
        <p:xfrm>
          <a:off x="6589093" y="2909551"/>
          <a:ext cx="869156" cy="57633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tblGrid>
              <a:tr h="576330">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sp>
        <p:nvSpPr>
          <p:cNvPr id="12" name="TextBox 11"/>
          <p:cNvSpPr txBox="1"/>
          <p:nvPr/>
        </p:nvSpPr>
        <p:spPr>
          <a:xfrm>
            <a:off x="1068946" y="2790735"/>
            <a:ext cx="5520147" cy="1200329"/>
          </a:xfrm>
          <a:prstGeom prst="rect">
            <a:avLst/>
          </a:prstGeom>
          <a:noFill/>
        </p:spPr>
        <p:txBody>
          <a:bodyPr wrap="square" rtlCol="0">
            <a:spAutoFit/>
          </a:bodyPr>
          <a:lstStyle/>
          <a:p>
            <a:r>
              <a:rPr lang="en-US" sz="2400" dirty="0" smtClean="0">
                <a:solidFill>
                  <a:schemeClr val="tx1">
                    <a:lumMod val="75000"/>
                    <a:lumOff val="25000"/>
                  </a:schemeClr>
                </a:solidFill>
              </a:rPr>
              <a:t>This empty vector has pre-allocated an underlying array capable of holding two elements.</a:t>
            </a:r>
            <a:endParaRPr lang="en-US" sz="2400" dirty="0">
              <a:solidFill>
                <a:schemeClr val="tx1">
                  <a:lumMod val="75000"/>
                  <a:lumOff val="25000"/>
                </a:schemeClr>
              </a:solidFill>
            </a:endParaRPr>
          </a:p>
        </p:txBody>
      </p:sp>
      <p:sp>
        <p:nvSpPr>
          <p:cNvPr id="13" name="TextBox 12"/>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Empty</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88612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3" name="Rectangle 1"/>
          <p:cNvSpPr>
            <a:spLocks noChangeArrowheads="1"/>
          </p:cNvSpPr>
          <p:nvPr/>
        </p:nvSpPr>
        <p:spPr bwMode="auto">
          <a:xfrm>
            <a:off x="887927" y="3252400"/>
            <a:ext cx="74443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2, 3, 4, 5, 6, 7, 8, 9, 10 };</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4" name="TextBox 3"/>
          <p:cNvSpPr txBox="1"/>
          <p:nvPr/>
        </p:nvSpPr>
        <p:spPr>
          <a:xfrm>
            <a:off x="6541752" y="4906444"/>
            <a:ext cx="2602248" cy="369332"/>
          </a:xfrm>
          <a:prstGeom prst="rect">
            <a:avLst/>
          </a:prstGeom>
          <a:noFill/>
        </p:spPr>
        <p:txBody>
          <a:bodyPr wrap="square" rtlCol="0">
            <a:spAutoFit/>
          </a:bodyPr>
          <a:lstStyle/>
          <a:p>
            <a:r>
              <a:rPr lang="en-US" dirty="0" smtClean="0">
                <a:solidFill>
                  <a:schemeClr val="tx1">
                    <a:lumMod val="75000"/>
                    <a:lumOff val="25000"/>
                  </a:schemeClr>
                </a:solidFill>
              </a:rPr>
              <a:t>Note: Requires C++11</a:t>
            </a:r>
            <a:endParaRPr lang="en-US" dirty="0">
              <a:solidFill>
                <a:schemeClr val="tx1">
                  <a:lumMod val="75000"/>
                  <a:lumOff val="25000"/>
                </a:schemeClr>
              </a:solidFill>
            </a:endParaRPr>
          </a:p>
        </p:txBody>
      </p:sp>
      <p:sp>
        <p:nvSpPr>
          <p:cNvPr id="6" name="TextBox 5"/>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Initializer list</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43788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4" name="Rectangle 2"/>
          <p:cNvSpPr>
            <a:spLocks noChangeArrowheads="1"/>
          </p:cNvSpPr>
          <p:nvPr/>
        </p:nvSpPr>
        <p:spPr bwMode="auto">
          <a:xfrm>
            <a:off x="2473297" y="2309962"/>
            <a:ext cx="42736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0, 0, 0, 0, 0, 0, 0, 0, 0,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data(10);</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0" name="Rectangle 3"/>
          <p:cNvSpPr>
            <a:spLocks noChangeArrowheads="1"/>
          </p:cNvSpPr>
          <p:nvPr/>
        </p:nvSpPr>
        <p:spPr bwMode="auto">
          <a:xfrm>
            <a:off x="2473297" y="3390900"/>
            <a:ext cx="56521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20, 20, 20, 20, 20, 20, 20, 20, 20,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data(10, 20);</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12" name="Up Arrow 11"/>
          <p:cNvSpPr/>
          <p:nvPr/>
        </p:nvSpPr>
        <p:spPr>
          <a:xfrm>
            <a:off x="4759826" y="394489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p Arrow 12"/>
          <p:cNvSpPr/>
          <p:nvPr/>
        </p:nvSpPr>
        <p:spPr>
          <a:xfrm>
            <a:off x="5336666" y="394489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Fill</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25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2" name="Rectangle 1"/>
          <p:cNvSpPr>
            <a:spLocks noChangeArrowheads="1"/>
          </p:cNvSpPr>
          <p:nvPr/>
        </p:nvSpPr>
        <p:spPr bwMode="auto">
          <a:xfrm>
            <a:off x="1577218" y="1883874"/>
            <a:ext cx="592790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iterator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start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iterator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end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data.end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endPar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range(start, 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3" name="Rectangle 2"/>
          <p:cNvSpPr>
            <a:spLocks noChangeArrowheads="1"/>
          </p:cNvSpPr>
          <p:nvPr/>
        </p:nvSpPr>
        <p:spPr bwMode="auto">
          <a:xfrm>
            <a:off x="1577218" y="4578500"/>
            <a:ext cx="634148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start++;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ctor_iterators_range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(start, 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Up Arrow 6"/>
          <p:cNvSpPr/>
          <p:nvPr/>
        </p:nvSpPr>
        <p:spPr>
          <a:xfrm rot="5400000">
            <a:off x="1019221" y="207935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019220" y="290360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019219" y="318701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019219" y="4014872"/>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Range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17125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7" grpId="1" animBg="1"/>
      <p:bldP spid="8" grpId="0" animBg="1"/>
      <p:bldP spid="8" grpId="1" animBg="1"/>
      <p:bldP spid="9" grpId="0" animBg="1"/>
      <p:bldP spid="9" grpId="1" animBg="1"/>
      <p:bldP spid="11" grpId="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4976" y="2531844"/>
            <a:ext cx="3110248" cy="187051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struct</a:t>
            </a: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2B91AF"/>
                </a:solidFill>
                <a:latin typeface="Courier New" panose="02070309020205020404" pitchFamily="49" charset="0"/>
                <a:ea typeface="Times New Roman" panose="02020603050405020304" pitchFamily="18" charset="0"/>
                <a:cs typeface="Courier New" panose="02070309020205020404" pitchFamily="49" charset="0"/>
              </a:rPr>
              <a:t>gauge_reading</a:t>
            </a:r>
            <a:r>
              <a:rPr lang="en-US" dirty="0">
                <a:latin typeface="Courier New" panose="02070309020205020404" pitchFamily="49" charset="0"/>
                <a:ea typeface="Times New Roman" panose="02020603050405020304" pitchFamily="18" charset="0"/>
                <a:cs typeface="Courier New" panose="02070309020205020404" pitchFamily="49" charset="0"/>
              </a:rPr>
              <a:t/>
            </a:r>
            <a:br>
              <a:rPr lang="en-US" dirty="0">
                <a:latin typeface="Courier New" panose="02070309020205020404" pitchFamily="49" charset="0"/>
                <a:ea typeface="Times New Roman" panose="02020603050405020304" pitchFamily="18" charset="0"/>
                <a:cs typeface="Courier New" panose="02070309020205020404" pitchFamily="49" charset="0"/>
              </a:rPr>
            </a:br>
            <a:r>
              <a:rPr lang="en-US" dirty="0">
                <a:latin typeface="Courier New" panose="02070309020205020404" pitchFamily="49" charset="0"/>
                <a:ea typeface="Times New Roman" panose="02020603050405020304" pitchFamily="18" charset="0"/>
                <a:cs typeface="Courier New" panose="02070309020205020404" pitchFamily="49" charset="0"/>
              </a:rPr>
              <a:t>{</a:t>
            </a:r>
            <a:endParaRPr lang="en-US" sz="24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2B91AF"/>
                </a:solidFill>
                <a:latin typeface="Courier New" panose="02070309020205020404" pitchFamily="49" charset="0"/>
                <a:ea typeface="Times New Roman" panose="02020603050405020304" pitchFamily="18" charset="0"/>
                <a:cs typeface="Courier New" panose="02070309020205020404" pitchFamily="49" charset="0"/>
              </a:rPr>
              <a:t>time_t</a:t>
            </a:r>
            <a:r>
              <a:rPr lang="en-US" dirty="0">
                <a:latin typeface="Courier New" panose="02070309020205020404" pitchFamily="49" charset="0"/>
                <a:ea typeface="Times New Roman" panose="02020603050405020304" pitchFamily="18" charset="0"/>
                <a:cs typeface="Courier New" panose="02070309020205020404" pitchFamily="49" charset="0"/>
              </a:rPr>
              <a:t> when;</a:t>
            </a:r>
            <a:endParaRPr lang="en-US" sz="24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endParaRPr lang="en-US" sz="24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err="1">
                <a:solidFill>
                  <a:srgbClr val="0000FF"/>
                </a:solidFill>
                <a:latin typeface="Courier New" panose="02070309020205020404" pitchFamily="49" charset="0"/>
                <a:ea typeface="Times New Roman" panose="02020603050405020304" pitchFamily="18" charset="0"/>
                <a:cs typeface="Courier New" panose="02070309020205020404" pitchFamily="49" charset="0"/>
              </a:rPr>
              <a:t>int</a:t>
            </a:r>
            <a:r>
              <a:rPr lang="en-US" dirty="0">
                <a:latin typeface="Courier New" panose="02070309020205020404" pitchFamily="49" charset="0"/>
                <a:ea typeface="Times New Roman" panose="02020603050405020304" pitchFamily="18" charset="0"/>
                <a:cs typeface="Courier New" panose="02070309020205020404" pitchFamily="49" charset="0"/>
              </a:rPr>
              <a:t> reading;</a:t>
            </a:r>
            <a:br>
              <a:rPr lang="en-US" dirty="0">
                <a:latin typeface="Courier New" panose="02070309020205020404" pitchFamily="49" charset="0"/>
                <a:ea typeface="Times New Roman" panose="02020603050405020304" pitchFamily="18" charset="0"/>
                <a:cs typeface="Courier New" panose="02070309020205020404" pitchFamily="49" charset="0"/>
              </a:rPr>
            </a:br>
            <a:r>
              <a:rPr lang="en-US" dirty="0">
                <a:latin typeface="Courier New" panose="02070309020205020404" pitchFamily="49" charset="0"/>
                <a:ea typeface="Times New Roman" panose="02020603050405020304" pitchFamily="18" charset="0"/>
                <a:cs typeface="Courier New" panose="02070309020205020404" pitchFamily="49" charset="0"/>
              </a:rPr>
              <a:t>};</a:t>
            </a:r>
            <a:endParaRPr lang="en-US" sz="24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73661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4" name="Rectangle 1"/>
          <p:cNvSpPr>
            <a:spLocks noChangeArrowheads="1"/>
          </p:cNvSpPr>
          <p:nvPr/>
        </p:nvSpPr>
        <p:spPr bwMode="auto">
          <a:xfrm>
            <a:off x="956856" y="2282904"/>
            <a:ext cx="716862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reverse_iterator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start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data.rbegin</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reverse_iterator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end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data.rend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10, 9, 8, 7, 6, 5, 4, 3, 2, 1</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range(start, end);</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TextBox 5"/>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Range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02723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Creation</a:t>
            </a:r>
            <a:endParaRPr lang="en-US" dirty="0"/>
          </a:p>
        </p:txBody>
      </p:sp>
      <p:sp>
        <p:nvSpPr>
          <p:cNvPr id="2" name="Rectangle 1"/>
          <p:cNvSpPr>
            <a:spLocks noChangeArrowheads="1"/>
          </p:cNvSpPr>
          <p:nvPr/>
        </p:nvSpPr>
        <p:spPr bwMode="auto">
          <a:xfrm>
            <a:off x="1852935" y="2698402"/>
            <a:ext cx="551433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Courier New" panose="02070309020205020404" pitchFamily="49" charset="0"/>
                <a:ea typeface="Times New Roman" panose="02020603050405020304" pitchFamily="18" charset="0"/>
                <a:cs typeface="Courier New" panose="02070309020205020404" pitchFamily="49" charset="0"/>
              </a:rPr>
              <a:t> </a:t>
            </a:r>
            <a:r>
              <a:rPr lang="en-US" dirty="0" smtClean="0">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copy(data);</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Up Arrow 5"/>
          <p:cNvSpPr/>
          <p:nvPr/>
        </p:nvSpPr>
        <p:spPr>
          <a:xfrm rot="5400000">
            <a:off x="1330549" y="263262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330549" y="372140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8650" y="1385428"/>
            <a:ext cx="3657600" cy="461665"/>
          </a:xfrm>
          <a:prstGeom prst="rect">
            <a:avLst/>
          </a:prstGeom>
          <a:noFill/>
        </p:spPr>
        <p:txBody>
          <a:bodyPr wrap="square" rtlCol="0">
            <a:spAutoFit/>
          </a:bodyPr>
          <a:lstStyle/>
          <a:p>
            <a:r>
              <a:rPr lang="en-US" sz="2400" dirty="0" smtClean="0">
                <a:solidFill>
                  <a:schemeClr val="tx1">
                    <a:lumMod val="75000"/>
                    <a:lumOff val="25000"/>
                  </a:schemeClr>
                </a:solidFill>
              </a:rPr>
              <a:t>Copy</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41349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7598780"/>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an element</a:t>
                      </a:r>
                      <a:r>
                        <a:rPr lang="en-US" sz="1600" baseline="0" dirty="0" smtClean="0">
                          <a:solidFill>
                            <a:schemeClr val="tx1">
                              <a:lumMod val="75000"/>
                              <a:lumOff val="25000"/>
                            </a:schemeClr>
                          </a:solidFill>
                        </a:rPr>
                        <a:t> in the vector by numeric index.</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1857241" y="2763754"/>
            <a:ext cx="5505718" cy="335232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data(10);</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10;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data[</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 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 10; </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std</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latin typeface="Courier New" panose="02070309020205020404" pitchFamily="49" charset="0"/>
                <a:ea typeface="Times New Roman" panose="02020603050405020304" pitchFamily="18" charset="0"/>
                <a:cs typeface="Times New Roman" panose="02020603050405020304" pitchFamily="18" charset="0"/>
              </a:rPr>
              <a:t>cout</a:t>
            </a:r>
            <a:r>
              <a:rPr lang="en-US" dirty="0">
                <a:latin typeface="Courier New" panose="02070309020205020404" pitchFamily="49" charset="0"/>
                <a:ea typeface="Times New Roman" panose="02020603050405020304" pitchFamily="18" charset="0"/>
                <a:cs typeface="Times New Roman" panose="02020603050405020304" pitchFamily="18" charset="0"/>
              </a:rPr>
              <a:t> &lt;&lt; data[</a:t>
            </a:r>
            <a:r>
              <a:rPr lang="en-US" dirty="0" err="1">
                <a:latin typeface="Courier New" panose="02070309020205020404" pitchFamily="49" charset="0"/>
                <a:ea typeface="Times New Roman" panose="02020603050405020304" pitchFamily="18" charset="0"/>
                <a:cs typeface="Times New Roman" panose="02020603050405020304" pitchFamily="18" charset="0"/>
              </a:rPr>
              <a:t>i</a:t>
            </a:r>
            <a:r>
              <a:rPr lang="en-US" dirty="0">
                <a:latin typeface="Courier New" panose="02070309020205020404" pitchFamily="49" charset="0"/>
                <a:ea typeface="Times New Roman" panose="02020603050405020304" pitchFamily="18" charset="0"/>
                <a:cs typeface="Times New Roman" panose="02020603050405020304" pitchFamily="18" charset="0"/>
              </a:rPr>
              <a:t>] &lt;&lt; </a:t>
            </a:r>
            <a:r>
              <a:rPr lang="en-US" dirty="0" err="1">
                <a:latin typeface="Courier New" panose="02070309020205020404" pitchFamily="49" charset="0"/>
                <a:ea typeface="Times New Roman" panose="02020603050405020304" pitchFamily="18" charset="0"/>
                <a:cs typeface="Times New Roman" panose="02020603050405020304" pitchFamily="18" charset="0"/>
              </a:rPr>
              <a:t>std</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latin typeface="Courier New" panose="02070309020205020404" pitchFamily="49" charset="0"/>
                <a:ea typeface="Times New Roman" panose="02020603050405020304" pitchFamily="18" charset="0"/>
                <a:cs typeface="Times New Roman" panose="02020603050405020304" pitchFamily="18" charset="0"/>
              </a:rPr>
              <a:t>endl</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Up Arrow 9"/>
          <p:cNvSpPr/>
          <p:nvPr/>
        </p:nvSpPr>
        <p:spPr>
          <a:xfrm rot="5400000">
            <a:off x="1469490" y="386951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469490" y="537026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31593" y="3911615"/>
            <a:ext cx="672117" cy="369332"/>
          </a:xfrm>
          <a:prstGeom prst="rect">
            <a:avLst/>
          </a:prstGeom>
          <a:noFill/>
        </p:spPr>
        <p:txBody>
          <a:bodyPr wrap="square" rtlCol="0">
            <a:spAutoFit/>
          </a:bodyPr>
          <a:lstStyle/>
          <a:p>
            <a:r>
              <a:rPr lang="en-US" dirty="0" smtClean="0">
                <a:solidFill>
                  <a:schemeClr val="tx1">
                    <a:lumMod val="75000"/>
                    <a:lumOff val="25000"/>
                  </a:schemeClr>
                </a:solidFill>
              </a:rPr>
              <a:t>write</a:t>
            </a:r>
            <a:endParaRPr lang="en-US" sz="2400" dirty="0">
              <a:solidFill>
                <a:schemeClr val="tx1">
                  <a:lumMod val="75000"/>
                  <a:lumOff val="25000"/>
                </a:schemeClr>
              </a:solidFill>
            </a:endParaRPr>
          </a:p>
        </p:txBody>
      </p:sp>
      <p:sp>
        <p:nvSpPr>
          <p:cNvPr id="13" name="TextBox 12"/>
          <p:cNvSpPr txBox="1"/>
          <p:nvPr/>
        </p:nvSpPr>
        <p:spPr>
          <a:xfrm>
            <a:off x="731593" y="5383053"/>
            <a:ext cx="672117" cy="369332"/>
          </a:xfrm>
          <a:prstGeom prst="rect">
            <a:avLst/>
          </a:prstGeom>
          <a:noFill/>
        </p:spPr>
        <p:txBody>
          <a:bodyPr wrap="square" rtlCol="0">
            <a:spAutoFit/>
          </a:bodyPr>
          <a:lstStyle/>
          <a:p>
            <a:r>
              <a:rPr lang="en-US" dirty="0" smtClean="0">
                <a:solidFill>
                  <a:schemeClr val="tx1">
                    <a:lumMod val="75000"/>
                    <a:lumOff val="25000"/>
                  </a:schemeClr>
                </a:solidFill>
              </a:rPr>
              <a:t>read</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04729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626185"/>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an element</a:t>
                      </a:r>
                      <a:r>
                        <a:rPr lang="en-US" sz="1600" baseline="0" dirty="0" smtClean="0">
                          <a:solidFill>
                            <a:schemeClr val="tx1">
                              <a:lumMod val="75000"/>
                              <a:lumOff val="25000"/>
                            </a:schemeClr>
                          </a:solidFill>
                        </a:rPr>
                        <a:t> in the vector with bounds checking.</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1508289" y="2813467"/>
            <a:ext cx="620362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data(10);</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try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access one beyond the last element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data.at(10);</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catch</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out_of_range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smtClean="0">
                <a:ln>
                  <a:noFill/>
                </a:ln>
                <a:solidFill>
                  <a:srgbClr val="A31515"/>
                </a:solidFill>
                <a:effectLst/>
                <a:latin typeface="Courier New" panose="02070309020205020404" pitchFamily="49" charset="0"/>
                <a:ea typeface="Times New Roman" panose="02020603050405020304" pitchFamily="18" charset="0"/>
                <a:cs typeface="Courier New" panose="02070309020205020404" pitchFamily="49" charset="0"/>
              </a:rPr>
              <a:t>"Out of range"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7" name="Up Arrow 6"/>
          <p:cNvSpPr/>
          <p:nvPr/>
        </p:nvSpPr>
        <p:spPr>
          <a:xfrm rot="5400000">
            <a:off x="1017852" y="4668006"/>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457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vector::front() / vector::back()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5287904"/>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Access the first or last element in the vector,</a:t>
                      </a:r>
                      <a:r>
                        <a:rPr lang="en-US" sz="1600" baseline="0" dirty="0" smtClean="0">
                          <a:solidFill>
                            <a:schemeClr val="tx1">
                              <a:lumMod val="75000"/>
                              <a:lumOff val="25000"/>
                            </a:schemeClr>
                          </a:solidFill>
                        </a:rPr>
                        <a:t> respectively.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956856" y="3030291"/>
            <a:ext cx="73064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data.front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cout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data.back</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&lt;&lt;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std</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endl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3680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a:t>v</a:t>
            </a:r>
            <a:r>
              <a:rPr lang="en-US" dirty="0" smtClean="0"/>
              <a:t>ector::data()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93202888"/>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Returns a reference to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2518822" y="3141200"/>
            <a:ext cx="41825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&gt; data;</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const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ptr</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 </a:t>
            </a:r>
            <a:r>
              <a:rPr kumimoji="0" 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data.data</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418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vector::size()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87743042"/>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Returns the number of elements currently stored in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1967918" y="3041171"/>
            <a:ext cx="5284363" cy="275960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empty;</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0</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size =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empty.size</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 = { 1, 2, 3, 4, 5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smtClean="0">
                <a:latin typeface="Courier New" panose="02070309020205020404" pitchFamily="49" charset="0"/>
                <a:ea typeface="Times New Roman" panose="02020603050405020304" pitchFamily="18" charset="0"/>
                <a:cs typeface="Times New Roman" panose="02020603050405020304" pitchFamily="18" charset="0"/>
              </a:rPr>
              <a:t>size</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data.size</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Up Arrow 5"/>
          <p:cNvSpPr/>
          <p:nvPr/>
        </p:nvSpPr>
        <p:spPr>
          <a:xfrm rot="5400000">
            <a:off x="1455733" y="389527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4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vector::capacity()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0422291"/>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Returns the capacity</a:t>
                      </a:r>
                      <a:r>
                        <a:rPr lang="en-US" sz="1600" baseline="0" dirty="0" smtClean="0">
                          <a:solidFill>
                            <a:schemeClr val="tx1">
                              <a:lumMod val="75000"/>
                              <a:lumOff val="25000"/>
                            </a:schemeClr>
                          </a:solidFill>
                        </a:rPr>
                        <a:t> (allocated size) of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1961479" y="3131324"/>
            <a:ext cx="5297242" cy="216687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 = { 1, 2, 3, 4, 5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5</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size = </a:t>
            </a:r>
            <a:r>
              <a:rPr lang="en-US" dirty="0" err="1" smtClean="0">
                <a:latin typeface="Courier New" panose="02070309020205020404" pitchFamily="49" charset="0"/>
                <a:ea typeface="Times New Roman" panose="02020603050405020304" pitchFamily="18" charset="0"/>
                <a:cs typeface="Times New Roman" panose="02020603050405020304" pitchFamily="18" charset="0"/>
              </a:rPr>
              <a:t>data.size</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effectLst/>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8</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capacity</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data.capacity</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441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max_size</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036896"/>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Returns the potential maximum</a:t>
                      </a:r>
                      <a:r>
                        <a:rPr lang="en-US" sz="1600" baseline="0" dirty="0" smtClean="0">
                          <a:solidFill>
                            <a:schemeClr val="tx1">
                              <a:lumMod val="75000"/>
                              <a:lumOff val="25000"/>
                            </a:schemeClr>
                          </a:solidFill>
                        </a:rPr>
                        <a:t> size of the vector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2"/>
          <p:cNvSpPr/>
          <p:nvPr/>
        </p:nvSpPr>
        <p:spPr>
          <a:xfrm>
            <a:off x="2324100" y="3009048"/>
            <a:ext cx="4572000" cy="1277786"/>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smtClean="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1,073,741,823</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max_size</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data.max_size</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55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vector::resize()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7322965"/>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Changes the</a:t>
                      </a:r>
                      <a:r>
                        <a:rPr lang="en-US" sz="1600" baseline="0" dirty="0" smtClean="0">
                          <a:solidFill>
                            <a:schemeClr val="tx1">
                              <a:lumMod val="75000"/>
                              <a:lumOff val="25000"/>
                            </a:schemeClr>
                          </a:solidFill>
                        </a:rPr>
                        <a:t> size of the vector, growing or shrinking as necessary.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2257693" y="2745371"/>
            <a:ext cx="4704814" cy="351743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sz="1600"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sz="1600" dirty="0">
                <a:latin typeface="Courier New" panose="02070309020205020404" pitchFamily="49" charset="0"/>
                <a:ea typeface="Times New Roman" panose="02020603050405020304" pitchFamily="18" charset="0"/>
                <a:cs typeface="Times New Roman" panose="02020603050405020304" pitchFamily="18" charset="0"/>
              </a:rPr>
              <a:t>&gt; data;</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20, 20, 20, 20, 20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data.resize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(5, 20);</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20, 20, 20, 20, 20, 0, 0, 0, 0, 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data.resize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(10);</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20, 20, 20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data.resize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20, 20</a:t>
            </a:r>
            <a:r>
              <a:rPr lang="en-US" sz="1600" dirty="0">
                <a:latin typeface="Courier New" panose="02070309020205020404" pitchFamily="49" charset="0"/>
                <a:ea typeface="Times New Roman" panose="02020603050405020304" pitchFamily="18" charset="0"/>
                <a:cs typeface="Times New Roman" panose="02020603050405020304" pitchFamily="18" charset="0"/>
              </a:rPr>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err="1">
                <a:latin typeface="Courier New" panose="02070309020205020404" pitchFamily="49" charset="0"/>
                <a:ea typeface="Times New Roman" panose="02020603050405020304" pitchFamily="18" charset="0"/>
                <a:cs typeface="Times New Roman" panose="02020603050405020304" pitchFamily="18" charset="0"/>
              </a:rPr>
              <a:t>data.resize</a:t>
            </a:r>
            <a:r>
              <a:rPr lang="en-US" sz="1600" dirty="0">
                <a:latin typeface="Courier New" panose="02070309020205020404" pitchFamily="49" charset="0"/>
                <a:ea typeface="Times New Roman" panose="02020603050405020304" pitchFamily="18" charset="0"/>
                <a:cs typeface="Times New Roman" panose="02020603050405020304" pitchFamily="18" charset="0"/>
              </a:rPr>
              <a:t>(2, 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Up Arrow 5"/>
          <p:cNvSpPr/>
          <p:nvPr/>
        </p:nvSpPr>
        <p:spPr>
          <a:xfrm rot="5400000">
            <a:off x="1869941" y="2718228"/>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869940" y="3508907"/>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869939" y="427732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837381" y="505512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869938" y="584930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09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1996226" y="2774602"/>
            <a:ext cx="57310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class</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public</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virtual</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b="0" i="0" u="none" strike="noStrike" cap="none" normalizeH="0" baseline="0" dirty="0" err="1"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gauge_reading</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current() = 0;</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005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vector::empty()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52739126"/>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Returns true, if the vector is empty, false otherwise.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O(1)</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p:nvPr/>
        </p:nvSpPr>
        <p:spPr>
          <a:xfrm>
            <a:off x="2324100" y="2944207"/>
            <a:ext cx="4572000" cy="3055965"/>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smtClean="0">
                <a:solidFill>
                  <a:srgbClr val="2B91AF"/>
                </a:solidFill>
                <a:latin typeface="Courier New" panose="02070309020205020404" pitchFamily="49" charset="0"/>
                <a:ea typeface="Times New Roman" panose="02020603050405020304" pitchFamily="18" charset="0"/>
                <a:cs typeface="Times New Roman" panose="02020603050405020304" pitchFamily="18" charset="0"/>
              </a:rPr>
              <a:t>vector</a:t>
            </a:r>
            <a:r>
              <a:rPr lang="en-US" dirty="0" smtClean="0">
                <a:latin typeface="Courier New" panose="02070309020205020404" pitchFamily="49" charset="0"/>
                <a:ea typeface="Times New Roman" panose="02020603050405020304" pitchFamily="18" charset="0"/>
                <a:cs typeface="Times New Roman" panose="02020603050405020304" pitchFamily="18" charset="0"/>
              </a:rPr>
              <a:t>&lt;</a:t>
            </a:r>
            <a:r>
              <a:rPr lang="en-US" dirty="0" err="1"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int</a:t>
            </a:r>
            <a:r>
              <a:rPr lang="en-US" dirty="0">
                <a:latin typeface="Courier New" panose="02070309020205020404" pitchFamily="49" charset="0"/>
                <a:ea typeface="Times New Roman" panose="02020603050405020304" pitchFamily="18" charset="0"/>
                <a:cs typeface="Times New Roman" panose="02020603050405020304" pitchFamily="18" charset="0"/>
              </a:rPr>
              <a:t>&gt; data;</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true</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bool</a:t>
            </a:r>
            <a:r>
              <a:rPr lang="en-US" dirty="0">
                <a:latin typeface="Courier New" panose="02070309020205020404" pitchFamily="49" charset="0"/>
                <a:ea typeface="Times New Roman" panose="02020603050405020304" pitchFamily="18" charset="0"/>
                <a:cs typeface="Times New Roman" panose="02020603050405020304" pitchFamily="18" charset="0"/>
              </a:rPr>
              <a:t> empty =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data.empty</a:t>
            </a:r>
            <a:r>
              <a:rPr lang="en-US" dirty="0">
                <a:latin typeface="Courier New" panose="02070309020205020404" pitchFamily="49" charset="0"/>
                <a:ea typeface="Times New Roman" panose="02020603050405020304" pitchFamily="18" charset="0"/>
                <a:cs typeface="Times New Roman" panose="02020603050405020304" pitchFamily="18" charset="0"/>
              </a:rPr>
              <a:t>();</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add an item</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latin typeface="Courier New" panose="02070309020205020404" pitchFamily="49" charset="0"/>
                <a:ea typeface="Times New Roman" panose="02020603050405020304" pitchFamily="18" charset="0"/>
                <a:cs typeface="Times New Roman" panose="02020603050405020304" pitchFamily="18" charset="0"/>
              </a:rPr>
              <a:t>data.resize</a:t>
            </a:r>
            <a:r>
              <a:rPr lang="en-US" dirty="0">
                <a:latin typeface="Courier New" panose="02070309020205020404" pitchFamily="49" charset="0"/>
                <a:ea typeface="Times New Roman" panose="02020603050405020304" pitchFamily="18" charset="0"/>
                <a:cs typeface="Times New Roman" panose="02020603050405020304" pitchFamily="18" charset="0"/>
              </a:rPr>
              <a:t>(1);</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solidFill>
                  <a:srgbClr val="008000"/>
                </a:solidFill>
                <a:latin typeface="Courier New" panose="02070309020205020404" pitchFamily="49" charset="0"/>
                <a:ea typeface="Times New Roman" panose="02020603050405020304" pitchFamily="18" charset="0"/>
                <a:cs typeface="Times New Roman" panose="02020603050405020304" pitchFamily="18" charset="0"/>
              </a:rPr>
              <a:t>// false</a:t>
            </a:r>
            <a:r>
              <a:rPr lang="en-US" dirty="0">
                <a:latin typeface="Courier New" panose="02070309020205020404" pitchFamily="49" charset="0"/>
                <a:ea typeface="Times New Roman" panose="02020603050405020304" pitchFamily="18" charset="0"/>
                <a:cs typeface="Times New Roman" panose="02020603050405020304" pitchFamily="18" charset="0"/>
              </a:rPr>
              <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bool</a:t>
            </a:r>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en-US" dirty="0" err="1">
                <a:latin typeface="Courier New" panose="02070309020205020404" pitchFamily="49" charset="0"/>
                <a:ea typeface="Times New Roman" panose="02020603050405020304" pitchFamily="18" charset="0"/>
                <a:cs typeface="Times New Roman" panose="02020603050405020304" pitchFamily="18" charset="0"/>
              </a:rPr>
              <a:t>not_empty</a:t>
            </a:r>
            <a:r>
              <a:rPr lang="en-US" dirty="0">
                <a:latin typeface="Courier New" panose="02070309020205020404" pitchFamily="49" charset="0"/>
                <a:ea typeface="Times New Roman" panose="02020603050405020304" pitchFamily="18" charset="0"/>
                <a:cs typeface="Times New Roman" panose="02020603050405020304" pitchFamily="18" charset="0"/>
              </a:rPr>
              <a:t> = </a:t>
            </a:r>
            <a:r>
              <a:rPr lang="en-US" dirty="0" err="1">
                <a:latin typeface="Courier New" panose="02070309020205020404" pitchFamily="49" charset="0"/>
                <a:ea typeface="Times New Roman" panose="02020603050405020304" pitchFamily="18" charset="0"/>
                <a:cs typeface="Times New Roman" panose="02020603050405020304" pitchFamily="18" charset="0"/>
              </a:rPr>
              <a:t>data.empty</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77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vector::reserve()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8600040"/>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increase the size of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2576328" y="2987435"/>
            <a:ext cx="427360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capacity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data.reserve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(100);</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100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8593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vector::reserve()</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increase the size of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32247919"/>
              </p:ext>
            </p:extLst>
          </p:nvPr>
        </p:nvGraphicFramePr>
        <p:xfrm>
          <a:off x="1133476" y="4381398"/>
          <a:ext cx="695324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gridCol w="434578">
                  <a:extLst>
                    <a:ext uri="{9D8B030D-6E8A-4147-A177-3AD203B41FA5}">
                      <a16:colId xmlns:a16="http://schemas.microsoft.com/office/drawing/2014/main" xmlns="" val="20008"/>
                    </a:ext>
                  </a:extLst>
                </a:gridCol>
                <a:gridCol w="434578">
                  <a:extLst>
                    <a:ext uri="{9D8B030D-6E8A-4147-A177-3AD203B41FA5}">
                      <a16:colId xmlns:a16="http://schemas.microsoft.com/office/drawing/2014/main" xmlns="" val="20009"/>
                    </a:ext>
                  </a:extLst>
                </a:gridCol>
                <a:gridCol w="434578">
                  <a:extLst>
                    <a:ext uri="{9D8B030D-6E8A-4147-A177-3AD203B41FA5}">
                      <a16:colId xmlns:a16="http://schemas.microsoft.com/office/drawing/2014/main" xmlns="" val="20010"/>
                    </a:ext>
                  </a:extLst>
                </a:gridCol>
                <a:gridCol w="434578">
                  <a:extLst>
                    <a:ext uri="{9D8B030D-6E8A-4147-A177-3AD203B41FA5}">
                      <a16:colId xmlns:a16="http://schemas.microsoft.com/office/drawing/2014/main" xmlns="" val="20011"/>
                    </a:ext>
                  </a:extLst>
                </a:gridCol>
                <a:gridCol w="434578">
                  <a:extLst>
                    <a:ext uri="{9D8B030D-6E8A-4147-A177-3AD203B41FA5}">
                      <a16:colId xmlns:a16="http://schemas.microsoft.com/office/drawing/2014/main" xmlns="" val="20012"/>
                    </a:ext>
                  </a:extLst>
                </a:gridCol>
                <a:gridCol w="434578">
                  <a:extLst>
                    <a:ext uri="{9D8B030D-6E8A-4147-A177-3AD203B41FA5}">
                      <a16:colId xmlns:a16="http://schemas.microsoft.com/office/drawing/2014/main" xmlns="" val="20013"/>
                    </a:ext>
                  </a:extLst>
                </a:gridCol>
                <a:gridCol w="434578">
                  <a:extLst>
                    <a:ext uri="{9D8B030D-6E8A-4147-A177-3AD203B41FA5}">
                      <a16:colId xmlns:a16="http://schemas.microsoft.com/office/drawing/2014/main" xmlns="" val="20014"/>
                    </a:ext>
                  </a:extLst>
                </a:gridCol>
                <a:gridCol w="434578">
                  <a:extLst>
                    <a:ext uri="{9D8B030D-6E8A-4147-A177-3AD203B41FA5}">
                      <a16:colId xmlns:a16="http://schemas.microsoft.com/office/drawing/2014/main" xmlns="" val="20015"/>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49881720"/>
              </p:ext>
            </p:extLst>
          </p:nvPr>
        </p:nvGraphicFramePr>
        <p:xfrm>
          <a:off x="1133476" y="3102735"/>
          <a:ext cx="3476624"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pPr algn="ctr"/>
                      <a:endParaRPr lang="en-US" sz="3200" dirty="0"/>
                    </a:p>
                  </a:txBody>
                  <a:tcPr/>
                </a:tc>
                <a:tc>
                  <a:txBody>
                    <a:bodyPr/>
                    <a:lstStyle/>
                    <a:p>
                      <a:pPr algn="ctr"/>
                      <a:endParaRPr lang="en-US" sz="3200" dirty="0"/>
                    </a:p>
                  </a:txBody>
                  <a:tcPr/>
                </a:tc>
                <a:tc>
                  <a:txBody>
                    <a:bodyPr/>
                    <a:lstStyle/>
                    <a:p>
                      <a:pPr algn="ctr"/>
                      <a:endParaRPr lang="en-US" sz="3200" dirty="0"/>
                    </a:p>
                  </a:txBody>
                  <a:tcPr/>
                </a:tc>
                <a:extLst>
                  <a:ext uri="{0D108BD9-81ED-4DB2-BD59-A6C34878D82A}">
                    <a16:rowId xmlns:a16="http://schemas.microsoft.com/office/drawing/2014/main" xmlns="" val="10000"/>
                  </a:ext>
                </a:extLst>
              </a:tr>
            </a:tbl>
          </a:graphicData>
        </a:graphic>
      </p:graphicFrame>
      <p:sp>
        <p:nvSpPr>
          <p:cNvPr id="9" name="Up Arrow 8"/>
          <p:cNvSpPr/>
          <p:nvPr/>
        </p:nvSpPr>
        <p:spPr>
          <a:xfrm rot="10800000">
            <a:off x="1174482"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0800000">
            <a:off x="1623096"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0800000">
            <a:off x="2061335"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2499573"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2924932"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31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vector::reserve()</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increase the size of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2576328" y="2987435"/>
            <a:ext cx="427360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2, 3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4</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capacity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data.reserve</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(2);</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4</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Up Arrow 5"/>
          <p:cNvSpPr/>
          <p:nvPr/>
        </p:nvSpPr>
        <p:spPr>
          <a:xfrm rot="5400000">
            <a:off x="2011608" y="4289451"/>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8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shrink_to_fit</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3185739"/>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trim the underlying array to the vector size.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2696916" y="2767958"/>
            <a:ext cx="3826368"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data.reserve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(100);</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100</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data.shrink_to_fit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4295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92417"/>
            <a:ext cx="7886700" cy="992707"/>
          </a:xfrm>
        </p:spPr>
        <p:txBody>
          <a:bodyPr>
            <a:normAutofit fontScale="92500" lnSpcReduction="10000"/>
          </a:bodyPr>
          <a:lstStyle/>
          <a:p>
            <a:pPr marL="0" indent="0">
              <a:buNone/>
            </a:pPr>
            <a:r>
              <a:rPr lang="en-US" sz="7200" dirty="0" smtClean="0">
                <a:solidFill>
                  <a:schemeClr val="tx1">
                    <a:lumMod val="75000"/>
                    <a:lumOff val="25000"/>
                  </a:schemeClr>
                </a:solidFill>
              </a:rPr>
              <a:t>Non Binding</a:t>
            </a:r>
            <a:endParaRPr lang="en-US" sz="7200" dirty="0">
              <a:solidFill>
                <a:schemeClr val="tx1">
                  <a:lumMod val="75000"/>
                  <a:lumOff val="25000"/>
                </a:schemeClr>
              </a:solidFill>
            </a:endParaRPr>
          </a:p>
        </p:txBody>
      </p:sp>
      <p:sp>
        <p:nvSpPr>
          <p:cNvPr id="2" name="TextBox 1"/>
          <p:cNvSpPr txBox="1"/>
          <p:nvPr/>
        </p:nvSpPr>
        <p:spPr>
          <a:xfrm>
            <a:off x="1815353" y="3008780"/>
            <a:ext cx="6884894" cy="2585323"/>
          </a:xfrm>
          <a:prstGeom prst="rect">
            <a:avLst/>
          </a:prstGeom>
          <a:noFill/>
        </p:spPr>
        <p:txBody>
          <a:bodyPr wrap="square" rtlCol="0">
            <a:spAutoFit/>
          </a:bodyPr>
          <a:lstStyle/>
          <a:p>
            <a:r>
              <a:rPr lang="en-US" sz="2700" dirty="0" smtClean="0">
                <a:solidFill>
                  <a:schemeClr val="bg2">
                    <a:lumMod val="50000"/>
                  </a:schemeClr>
                </a:solidFill>
              </a:rPr>
              <a:t>Methods which may or may not perform the exact operation requested.</a:t>
            </a:r>
          </a:p>
          <a:p>
            <a:endParaRPr lang="en-US" sz="2700" dirty="0">
              <a:solidFill>
                <a:schemeClr val="bg2">
                  <a:lumMod val="50000"/>
                </a:schemeClr>
              </a:solidFill>
            </a:endParaRPr>
          </a:p>
          <a:p>
            <a:r>
              <a:rPr lang="en-US" sz="2700" i="1" dirty="0" smtClean="0">
                <a:solidFill>
                  <a:schemeClr val="bg2">
                    <a:lumMod val="50000"/>
                  </a:schemeClr>
                </a:solidFill>
              </a:rPr>
              <a:t>Example: </a:t>
            </a:r>
            <a:r>
              <a:rPr lang="en-US" sz="2700" i="1" dirty="0" err="1" smtClean="0">
                <a:solidFill>
                  <a:schemeClr val="bg2">
                    <a:lumMod val="50000"/>
                  </a:schemeClr>
                </a:solidFill>
              </a:rPr>
              <a:t>shrink_to_fit</a:t>
            </a:r>
            <a:r>
              <a:rPr lang="en-US" sz="2700" i="1" dirty="0" smtClean="0">
                <a:solidFill>
                  <a:schemeClr val="bg2">
                    <a:lumMod val="50000"/>
                  </a:schemeClr>
                </a:solidFill>
              </a:rPr>
              <a:t> might not shrink the underlying array to the exact size needed to fit the vector size.</a:t>
            </a:r>
            <a:endParaRPr lang="en-US" sz="2700" i="1" dirty="0">
              <a:solidFill>
                <a:schemeClr val="bg2">
                  <a:lumMod val="50000"/>
                </a:schemeClr>
              </a:solidFill>
            </a:endParaRPr>
          </a:p>
        </p:txBody>
      </p:sp>
    </p:spTree>
    <p:extLst>
      <p:ext uri="{BB962C8B-B14F-4D97-AF65-F5344CB8AC3E}">
        <p14:creationId xmlns:p14="http://schemas.microsoft.com/office/powerpoint/2010/main" val="179378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shrink_to_fit</a:t>
            </a:r>
            <a:r>
              <a:rPr lang="en-US" dirty="0" smtClean="0"/>
              <a:t>()</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increase the size of the underlying array</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51859469"/>
              </p:ext>
            </p:extLst>
          </p:nvPr>
        </p:nvGraphicFramePr>
        <p:xfrm>
          <a:off x="1133476" y="3101340"/>
          <a:ext cx="6953248"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gridCol w="434578">
                  <a:extLst>
                    <a:ext uri="{9D8B030D-6E8A-4147-A177-3AD203B41FA5}">
                      <a16:colId xmlns:a16="http://schemas.microsoft.com/office/drawing/2014/main" xmlns="" val="20005"/>
                    </a:ext>
                  </a:extLst>
                </a:gridCol>
                <a:gridCol w="434578">
                  <a:extLst>
                    <a:ext uri="{9D8B030D-6E8A-4147-A177-3AD203B41FA5}">
                      <a16:colId xmlns:a16="http://schemas.microsoft.com/office/drawing/2014/main" xmlns="" val="20006"/>
                    </a:ext>
                  </a:extLst>
                </a:gridCol>
                <a:gridCol w="434578">
                  <a:extLst>
                    <a:ext uri="{9D8B030D-6E8A-4147-A177-3AD203B41FA5}">
                      <a16:colId xmlns:a16="http://schemas.microsoft.com/office/drawing/2014/main" xmlns="" val="20007"/>
                    </a:ext>
                  </a:extLst>
                </a:gridCol>
                <a:gridCol w="434578">
                  <a:extLst>
                    <a:ext uri="{9D8B030D-6E8A-4147-A177-3AD203B41FA5}">
                      <a16:colId xmlns:a16="http://schemas.microsoft.com/office/drawing/2014/main" xmlns="" val="20008"/>
                    </a:ext>
                  </a:extLst>
                </a:gridCol>
                <a:gridCol w="434578">
                  <a:extLst>
                    <a:ext uri="{9D8B030D-6E8A-4147-A177-3AD203B41FA5}">
                      <a16:colId xmlns:a16="http://schemas.microsoft.com/office/drawing/2014/main" xmlns="" val="20009"/>
                    </a:ext>
                  </a:extLst>
                </a:gridCol>
                <a:gridCol w="434578">
                  <a:extLst>
                    <a:ext uri="{9D8B030D-6E8A-4147-A177-3AD203B41FA5}">
                      <a16:colId xmlns:a16="http://schemas.microsoft.com/office/drawing/2014/main" xmlns="" val="20010"/>
                    </a:ext>
                  </a:extLst>
                </a:gridCol>
                <a:gridCol w="434578">
                  <a:extLst>
                    <a:ext uri="{9D8B030D-6E8A-4147-A177-3AD203B41FA5}">
                      <a16:colId xmlns:a16="http://schemas.microsoft.com/office/drawing/2014/main" xmlns="" val="20011"/>
                    </a:ext>
                  </a:extLst>
                </a:gridCol>
                <a:gridCol w="434578">
                  <a:extLst>
                    <a:ext uri="{9D8B030D-6E8A-4147-A177-3AD203B41FA5}">
                      <a16:colId xmlns:a16="http://schemas.microsoft.com/office/drawing/2014/main" xmlns="" val="20012"/>
                    </a:ext>
                  </a:extLst>
                </a:gridCol>
                <a:gridCol w="434578">
                  <a:extLst>
                    <a:ext uri="{9D8B030D-6E8A-4147-A177-3AD203B41FA5}">
                      <a16:colId xmlns:a16="http://schemas.microsoft.com/office/drawing/2014/main" xmlns="" val="20013"/>
                    </a:ext>
                  </a:extLst>
                </a:gridCol>
                <a:gridCol w="434578">
                  <a:extLst>
                    <a:ext uri="{9D8B030D-6E8A-4147-A177-3AD203B41FA5}">
                      <a16:colId xmlns:a16="http://schemas.microsoft.com/office/drawing/2014/main" xmlns="" val="20014"/>
                    </a:ext>
                  </a:extLst>
                </a:gridCol>
                <a:gridCol w="434578">
                  <a:extLst>
                    <a:ext uri="{9D8B030D-6E8A-4147-A177-3AD203B41FA5}">
                      <a16:colId xmlns:a16="http://schemas.microsoft.com/office/drawing/2014/main" xmlns="" val="20015"/>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47822389"/>
              </p:ext>
            </p:extLst>
          </p:nvPr>
        </p:nvGraphicFramePr>
        <p:xfrm>
          <a:off x="1083232" y="4351985"/>
          <a:ext cx="2172890" cy="579120"/>
        </p:xfrm>
        <a:graphic>
          <a:graphicData uri="http://schemas.openxmlformats.org/drawingml/2006/table">
            <a:tbl>
              <a:tblPr firstRow="1" bandRow="1">
                <a:tableStyleId>{5C22544A-7EE6-4342-B048-85BDC9FD1C3A}</a:tableStyleId>
              </a:tblPr>
              <a:tblGrid>
                <a:gridCol w="434578">
                  <a:extLst>
                    <a:ext uri="{9D8B030D-6E8A-4147-A177-3AD203B41FA5}">
                      <a16:colId xmlns:a16="http://schemas.microsoft.com/office/drawing/2014/main" xmlns="" val="20000"/>
                    </a:ext>
                  </a:extLst>
                </a:gridCol>
                <a:gridCol w="434578">
                  <a:extLst>
                    <a:ext uri="{9D8B030D-6E8A-4147-A177-3AD203B41FA5}">
                      <a16:colId xmlns:a16="http://schemas.microsoft.com/office/drawing/2014/main" xmlns="" val="20001"/>
                    </a:ext>
                  </a:extLst>
                </a:gridCol>
                <a:gridCol w="434578">
                  <a:extLst>
                    <a:ext uri="{9D8B030D-6E8A-4147-A177-3AD203B41FA5}">
                      <a16:colId xmlns:a16="http://schemas.microsoft.com/office/drawing/2014/main" xmlns="" val="20002"/>
                    </a:ext>
                  </a:extLst>
                </a:gridCol>
                <a:gridCol w="434578">
                  <a:extLst>
                    <a:ext uri="{9D8B030D-6E8A-4147-A177-3AD203B41FA5}">
                      <a16:colId xmlns:a16="http://schemas.microsoft.com/office/drawing/2014/main" xmlns="" val="20003"/>
                    </a:ext>
                  </a:extLst>
                </a:gridCol>
                <a:gridCol w="434578">
                  <a:extLst>
                    <a:ext uri="{9D8B030D-6E8A-4147-A177-3AD203B41FA5}">
                      <a16:colId xmlns:a16="http://schemas.microsoft.com/office/drawing/2014/main" xmlns="" val="20004"/>
                    </a:ext>
                  </a:extLst>
                </a:gridCol>
              </a:tblGrid>
              <a:tr h="576330">
                <a:tc>
                  <a:txBody>
                    <a:bodyPr/>
                    <a:lstStyle/>
                    <a:p>
                      <a:pPr algn="ctr"/>
                      <a:r>
                        <a:rPr lang="en-US" sz="3200" dirty="0" smtClean="0"/>
                        <a:t>1</a:t>
                      </a:r>
                      <a:endParaRPr lang="en-US" sz="3200" dirty="0"/>
                    </a:p>
                  </a:txBody>
                  <a:tcPr/>
                </a:tc>
                <a:tc>
                  <a:txBody>
                    <a:bodyPr/>
                    <a:lstStyle/>
                    <a:p>
                      <a:pPr algn="ctr"/>
                      <a:r>
                        <a:rPr lang="en-US" sz="3200" dirty="0" smtClean="0"/>
                        <a:t>2</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5</a:t>
                      </a:r>
                      <a:endParaRPr lang="en-US" sz="3200" dirty="0"/>
                    </a:p>
                  </a:txBody>
                  <a:tcPr/>
                </a:tc>
                <a:extLst>
                  <a:ext uri="{0D108BD9-81ED-4DB2-BD59-A6C34878D82A}">
                    <a16:rowId xmlns:a16="http://schemas.microsoft.com/office/drawing/2014/main" xmlns="" val="10000"/>
                  </a:ext>
                </a:extLst>
              </a:tr>
            </a:tbl>
          </a:graphicData>
        </a:graphic>
      </p:graphicFrame>
      <p:sp>
        <p:nvSpPr>
          <p:cNvPr id="9" name="Up Arrow 8"/>
          <p:cNvSpPr/>
          <p:nvPr/>
        </p:nvSpPr>
        <p:spPr>
          <a:xfrm rot="10800000">
            <a:off x="1174482"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0800000">
            <a:off x="1623096"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10800000">
            <a:off x="2061335"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10800000">
            <a:off x="2499573"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2924932" y="3800054"/>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8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shrink_to_fit</a:t>
            </a:r>
            <a:r>
              <a:rPr lang="en-US" dirty="0" smtClean="0"/>
              <a:t>()</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trim the underlying array to the vector size.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11" name="Rectangle 1"/>
          <p:cNvSpPr>
            <a:spLocks noChangeArrowheads="1"/>
          </p:cNvSpPr>
          <p:nvPr/>
        </p:nvSpPr>
        <p:spPr bwMode="auto">
          <a:xfrm>
            <a:off x="2018044" y="3016115"/>
            <a:ext cx="518411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bool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a:t>
            </a: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true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false, true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043060097"/>
              </p:ext>
            </p:extLst>
          </p:nvPr>
        </p:nvGraphicFramePr>
        <p:xfrm>
          <a:off x="630132" y="3845392"/>
          <a:ext cx="3979968" cy="342260"/>
        </p:xfrm>
        <a:graphic>
          <a:graphicData uri="http://schemas.openxmlformats.org/drawingml/2006/table">
            <a:tbl>
              <a:tblPr firstRow="1" bandRow="1">
                <a:tableStyleId>{5C22544A-7EE6-4342-B048-85BDC9FD1C3A}</a:tableStyleId>
              </a:tblPr>
              <a:tblGrid>
                <a:gridCol w="248748">
                  <a:extLst>
                    <a:ext uri="{9D8B030D-6E8A-4147-A177-3AD203B41FA5}">
                      <a16:colId xmlns:a16="http://schemas.microsoft.com/office/drawing/2014/main" xmlns="" val="20000"/>
                    </a:ext>
                  </a:extLst>
                </a:gridCol>
                <a:gridCol w="248748">
                  <a:extLst>
                    <a:ext uri="{9D8B030D-6E8A-4147-A177-3AD203B41FA5}">
                      <a16:colId xmlns:a16="http://schemas.microsoft.com/office/drawing/2014/main" xmlns="" val="20001"/>
                    </a:ext>
                  </a:extLst>
                </a:gridCol>
                <a:gridCol w="248748">
                  <a:extLst>
                    <a:ext uri="{9D8B030D-6E8A-4147-A177-3AD203B41FA5}">
                      <a16:colId xmlns:a16="http://schemas.microsoft.com/office/drawing/2014/main" xmlns="" val="20002"/>
                    </a:ext>
                  </a:extLst>
                </a:gridCol>
                <a:gridCol w="248748">
                  <a:extLst>
                    <a:ext uri="{9D8B030D-6E8A-4147-A177-3AD203B41FA5}">
                      <a16:colId xmlns:a16="http://schemas.microsoft.com/office/drawing/2014/main" xmlns="" val="20003"/>
                    </a:ext>
                  </a:extLst>
                </a:gridCol>
                <a:gridCol w="248748">
                  <a:extLst>
                    <a:ext uri="{9D8B030D-6E8A-4147-A177-3AD203B41FA5}">
                      <a16:colId xmlns:a16="http://schemas.microsoft.com/office/drawing/2014/main" xmlns="" val="20004"/>
                    </a:ext>
                  </a:extLst>
                </a:gridCol>
                <a:gridCol w="248748">
                  <a:extLst>
                    <a:ext uri="{9D8B030D-6E8A-4147-A177-3AD203B41FA5}">
                      <a16:colId xmlns:a16="http://schemas.microsoft.com/office/drawing/2014/main" xmlns="" val="20005"/>
                    </a:ext>
                  </a:extLst>
                </a:gridCol>
                <a:gridCol w="248748">
                  <a:extLst>
                    <a:ext uri="{9D8B030D-6E8A-4147-A177-3AD203B41FA5}">
                      <a16:colId xmlns:a16="http://schemas.microsoft.com/office/drawing/2014/main" xmlns="" val="20006"/>
                    </a:ext>
                  </a:extLst>
                </a:gridCol>
                <a:gridCol w="248748">
                  <a:extLst>
                    <a:ext uri="{9D8B030D-6E8A-4147-A177-3AD203B41FA5}">
                      <a16:colId xmlns:a16="http://schemas.microsoft.com/office/drawing/2014/main" xmlns="" val="20007"/>
                    </a:ext>
                  </a:extLst>
                </a:gridCol>
                <a:gridCol w="248748">
                  <a:extLst>
                    <a:ext uri="{9D8B030D-6E8A-4147-A177-3AD203B41FA5}">
                      <a16:colId xmlns:a16="http://schemas.microsoft.com/office/drawing/2014/main" xmlns="" val="20008"/>
                    </a:ext>
                  </a:extLst>
                </a:gridCol>
                <a:gridCol w="248748">
                  <a:extLst>
                    <a:ext uri="{9D8B030D-6E8A-4147-A177-3AD203B41FA5}">
                      <a16:colId xmlns:a16="http://schemas.microsoft.com/office/drawing/2014/main" xmlns="" val="20009"/>
                    </a:ext>
                  </a:extLst>
                </a:gridCol>
                <a:gridCol w="248748">
                  <a:extLst>
                    <a:ext uri="{9D8B030D-6E8A-4147-A177-3AD203B41FA5}">
                      <a16:colId xmlns:a16="http://schemas.microsoft.com/office/drawing/2014/main" xmlns="" val="20010"/>
                    </a:ext>
                  </a:extLst>
                </a:gridCol>
                <a:gridCol w="248748">
                  <a:extLst>
                    <a:ext uri="{9D8B030D-6E8A-4147-A177-3AD203B41FA5}">
                      <a16:colId xmlns:a16="http://schemas.microsoft.com/office/drawing/2014/main" xmlns="" val="20011"/>
                    </a:ext>
                  </a:extLst>
                </a:gridCol>
                <a:gridCol w="248748">
                  <a:extLst>
                    <a:ext uri="{9D8B030D-6E8A-4147-A177-3AD203B41FA5}">
                      <a16:colId xmlns:a16="http://schemas.microsoft.com/office/drawing/2014/main" xmlns="" val="20012"/>
                    </a:ext>
                  </a:extLst>
                </a:gridCol>
                <a:gridCol w="248748">
                  <a:extLst>
                    <a:ext uri="{9D8B030D-6E8A-4147-A177-3AD203B41FA5}">
                      <a16:colId xmlns:a16="http://schemas.microsoft.com/office/drawing/2014/main" xmlns="" val="20013"/>
                    </a:ext>
                  </a:extLst>
                </a:gridCol>
                <a:gridCol w="248748">
                  <a:extLst>
                    <a:ext uri="{9D8B030D-6E8A-4147-A177-3AD203B41FA5}">
                      <a16:colId xmlns:a16="http://schemas.microsoft.com/office/drawing/2014/main" xmlns="" val="20014"/>
                    </a:ext>
                  </a:extLst>
                </a:gridCol>
                <a:gridCol w="248748">
                  <a:extLst>
                    <a:ext uri="{9D8B030D-6E8A-4147-A177-3AD203B41FA5}">
                      <a16:colId xmlns:a16="http://schemas.microsoft.com/office/drawing/2014/main" xmlns="" val="20015"/>
                    </a:ext>
                  </a:extLst>
                </a:gridCol>
              </a:tblGrid>
              <a:tr h="342260">
                <a:tc>
                  <a:txBody>
                    <a:bodyPr/>
                    <a:lstStyle/>
                    <a:p>
                      <a:pPr algn="ctr"/>
                      <a:r>
                        <a:rPr lang="en-US" sz="1800" dirty="0" smtClean="0"/>
                        <a:t>1</a:t>
                      </a:r>
                      <a:endParaRPr lang="en-US" sz="1800" dirty="0"/>
                    </a:p>
                  </a:txBody>
                  <a:tcPr marL="52339" marR="52339" marT="26170" marB="26170"/>
                </a:tc>
                <a:tc>
                  <a:txBody>
                    <a:bodyPr/>
                    <a:lstStyle/>
                    <a:p>
                      <a:pPr algn="ctr"/>
                      <a:r>
                        <a:rPr lang="en-US" sz="1800" dirty="0" smtClean="0"/>
                        <a:t>0</a:t>
                      </a:r>
                      <a:endParaRPr lang="en-US" sz="1800" dirty="0"/>
                    </a:p>
                  </a:txBody>
                  <a:tcPr marL="52339" marR="52339" marT="26170" marB="26170"/>
                </a:tc>
                <a:tc>
                  <a:txBody>
                    <a:bodyPr/>
                    <a:lstStyle/>
                    <a:p>
                      <a:pPr algn="ctr"/>
                      <a:r>
                        <a:rPr lang="en-US" sz="1800" dirty="0" smtClean="0"/>
                        <a:t>1</a:t>
                      </a: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endParaRPr lang="en-US" sz="1100" dirty="0"/>
                    </a:p>
                  </a:txBody>
                  <a:tcPr marL="52339" marR="52339" marT="26170" marB="26170"/>
                </a:tc>
                <a:tc>
                  <a:txBody>
                    <a:bodyPr/>
                    <a:lstStyle/>
                    <a:p>
                      <a:endParaRPr lang="en-US" sz="1100"/>
                    </a:p>
                  </a:txBody>
                  <a:tcPr marL="52339" marR="52339" marT="26170" marB="26170"/>
                </a:tc>
                <a:tc>
                  <a:txBody>
                    <a:bodyPr/>
                    <a:lstStyle/>
                    <a:p>
                      <a:endParaRPr lang="en-US" sz="110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47528595"/>
              </p:ext>
            </p:extLst>
          </p:nvPr>
        </p:nvGraphicFramePr>
        <p:xfrm>
          <a:off x="4610100" y="3843245"/>
          <a:ext cx="3979968" cy="342260"/>
        </p:xfrm>
        <a:graphic>
          <a:graphicData uri="http://schemas.openxmlformats.org/drawingml/2006/table">
            <a:tbl>
              <a:tblPr firstRow="1" bandRow="1">
                <a:tableStyleId>{5C22544A-7EE6-4342-B048-85BDC9FD1C3A}</a:tableStyleId>
              </a:tblPr>
              <a:tblGrid>
                <a:gridCol w="248748">
                  <a:extLst>
                    <a:ext uri="{9D8B030D-6E8A-4147-A177-3AD203B41FA5}">
                      <a16:colId xmlns:a16="http://schemas.microsoft.com/office/drawing/2014/main" xmlns="" val="20000"/>
                    </a:ext>
                  </a:extLst>
                </a:gridCol>
                <a:gridCol w="248748">
                  <a:extLst>
                    <a:ext uri="{9D8B030D-6E8A-4147-A177-3AD203B41FA5}">
                      <a16:colId xmlns:a16="http://schemas.microsoft.com/office/drawing/2014/main" xmlns="" val="20001"/>
                    </a:ext>
                  </a:extLst>
                </a:gridCol>
                <a:gridCol w="248748">
                  <a:extLst>
                    <a:ext uri="{9D8B030D-6E8A-4147-A177-3AD203B41FA5}">
                      <a16:colId xmlns:a16="http://schemas.microsoft.com/office/drawing/2014/main" xmlns="" val="20002"/>
                    </a:ext>
                  </a:extLst>
                </a:gridCol>
                <a:gridCol w="248748">
                  <a:extLst>
                    <a:ext uri="{9D8B030D-6E8A-4147-A177-3AD203B41FA5}">
                      <a16:colId xmlns:a16="http://schemas.microsoft.com/office/drawing/2014/main" xmlns="" val="20003"/>
                    </a:ext>
                  </a:extLst>
                </a:gridCol>
                <a:gridCol w="248748">
                  <a:extLst>
                    <a:ext uri="{9D8B030D-6E8A-4147-A177-3AD203B41FA5}">
                      <a16:colId xmlns:a16="http://schemas.microsoft.com/office/drawing/2014/main" xmlns="" val="20004"/>
                    </a:ext>
                  </a:extLst>
                </a:gridCol>
                <a:gridCol w="248748">
                  <a:extLst>
                    <a:ext uri="{9D8B030D-6E8A-4147-A177-3AD203B41FA5}">
                      <a16:colId xmlns:a16="http://schemas.microsoft.com/office/drawing/2014/main" xmlns="" val="20005"/>
                    </a:ext>
                  </a:extLst>
                </a:gridCol>
                <a:gridCol w="248748">
                  <a:extLst>
                    <a:ext uri="{9D8B030D-6E8A-4147-A177-3AD203B41FA5}">
                      <a16:colId xmlns:a16="http://schemas.microsoft.com/office/drawing/2014/main" xmlns="" val="20006"/>
                    </a:ext>
                  </a:extLst>
                </a:gridCol>
                <a:gridCol w="248748">
                  <a:extLst>
                    <a:ext uri="{9D8B030D-6E8A-4147-A177-3AD203B41FA5}">
                      <a16:colId xmlns:a16="http://schemas.microsoft.com/office/drawing/2014/main" xmlns="" val="20007"/>
                    </a:ext>
                  </a:extLst>
                </a:gridCol>
                <a:gridCol w="248748">
                  <a:extLst>
                    <a:ext uri="{9D8B030D-6E8A-4147-A177-3AD203B41FA5}">
                      <a16:colId xmlns:a16="http://schemas.microsoft.com/office/drawing/2014/main" xmlns="" val="20008"/>
                    </a:ext>
                  </a:extLst>
                </a:gridCol>
                <a:gridCol w="248748">
                  <a:extLst>
                    <a:ext uri="{9D8B030D-6E8A-4147-A177-3AD203B41FA5}">
                      <a16:colId xmlns:a16="http://schemas.microsoft.com/office/drawing/2014/main" xmlns="" val="20009"/>
                    </a:ext>
                  </a:extLst>
                </a:gridCol>
                <a:gridCol w="248748">
                  <a:extLst>
                    <a:ext uri="{9D8B030D-6E8A-4147-A177-3AD203B41FA5}">
                      <a16:colId xmlns:a16="http://schemas.microsoft.com/office/drawing/2014/main" xmlns="" val="20010"/>
                    </a:ext>
                  </a:extLst>
                </a:gridCol>
                <a:gridCol w="248748">
                  <a:extLst>
                    <a:ext uri="{9D8B030D-6E8A-4147-A177-3AD203B41FA5}">
                      <a16:colId xmlns:a16="http://schemas.microsoft.com/office/drawing/2014/main" xmlns="" val="20011"/>
                    </a:ext>
                  </a:extLst>
                </a:gridCol>
                <a:gridCol w="248748">
                  <a:extLst>
                    <a:ext uri="{9D8B030D-6E8A-4147-A177-3AD203B41FA5}">
                      <a16:colId xmlns:a16="http://schemas.microsoft.com/office/drawing/2014/main" xmlns="" val="20012"/>
                    </a:ext>
                  </a:extLst>
                </a:gridCol>
                <a:gridCol w="248748">
                  <a:extLst>
                    <a:ext uri="{9D8B030D-6E8A-4147-A177-3AD203B41FA5}">
                      <a16:colId xmlns:a16="http://schemas.microsoft.com/office/drawing/2014/main" xmlns="" val="20013"/>
                    </a:ext>
                  </a:extLst>
                </a:gridCol>
                <a:gridCol w="248748">
                  <a:extLst>
                    <a:ext uri="{9D8B030D-6E8A-4147-A177-3AD203B41FA5}">
                      <a16:colId xmlns:a16="http://schemas.microsoft.com/office/drawing/2014/main" xmlns="" val="20014"/>
                    </a:ext>
                  </a:extLst>
                </a:gridCol>
                <a:gridCol w="248748">
                  <a:extLst>
                    <a:ext uri="{9D8B030D-6E8A-4147-A177-3AD203B41FA5}">
                      <a16:colId xmlns:a16="http://schemas.microsoft.com/office/drawing/2014/main" xmlns="" val="20015"/>
                    </a:ext>
                  </a:extLst>
                </a:gridCol>
              </a:tblGrid>
              <a:tr h="342260">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endParaRPr lang="en-US" sz="1100" dirty="0"/>
                    </a:p>
                  </a:txBody>
                  <a:tcPr marL="52339" marR="52339" marT="26170" marB="26170"/>
                </a:tc>
                <a:tc>
                  <a:txBody>
                    <a:bodyPr/>
                    <a:lstStyle/>
                    <a:p>
                      <a:endParaRPr lang="en-US" sz="1100"/>
                    </a:p>
                  </a:txBody>
                  <a:tcPr marL="52339" marR="52339" marT="26170" marB="26170"/>
                </a:tc>
                <a:tc>
                  <a:txBody>
                    <a:bodyPr/>
                    <a:lstStyle/>
                    <a:p>
                      <a:endParaRPr lang="en-US" sz="110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extLst>
                  <a:ext uri="{0D108BD9-81ED-4DB2-BD59-A6C34878D82A}">
                    <a16:rowId xmlns:a16="http://schemas.microsoft.com/office/drawing/2014/main" xmlns="" val="10000"/>
                  </a:ext>
                </a:extLst>
              </a:tr>
            </a:tbl>
          </a:graphicData>
        </a:graphic>
      </p:graphicFrame>
      <p:sp>
        <p:nvSpPr>
          <p:cNvPr id="14" name="TextBox 13"/>
          <p:cNvSpPr txBox="1"/>
          <p:nvPr/>
        </p:nvSpPr>
        <p:spPr>
          <a:xfrm>
            <a:off x="2940123" y="4187652"/>
            <a:ext cx="3339953" cy="400110"/>
          </a:xfrm>
          <a:prstGeom prst="rect">
            <a:avLst/>
          </a:prstGeom>
          <a:noFill/>
        </p:spPr>
        <p:txBody>
          <a:bodyPr wrap="square" rtlCol="0">
            <a:spAutoFit/>
          </a:bodyPr>
          <a:lstStyle/>
          <a:p>
            <a:r>
              <a:rPr lang="en-US" sz="2000" i="1" dirty="0" smtClean="0">
                <a:solidFill>
                  <a:schemeClr val="bg2">
                    <a:lumMod val="50000"/>
                  </a:schemeClr>
                </a:solidFill>
              </a:rPr>
              <a:t>32 bit value acting as bitmask</a:t>
            </a:r>
            <a:endParaRPr lang="en-US" sz="2000" i="1" dirty="0">
              <a:solidFill>
                <a:schemeClr val="bg2">
                  <a:lumMod val="50000"/>
                </a:schemeClr>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067056037"/>
              </p:ext>
            </p:extLst>
          </p:nvPr>
        </p:nvGraphicFramePr>
        <p:xfrm>
          <a:off x="628650" y="4245502"/>
          <a:ext cx="3979968" cy="342260"/>
        </p:xfrm>
        <a:graphic>
          <a:graphicData uri="http://schemas.openxmlformats.org/drawingml/2006/table">
            <a:tbl>
              <a:tblPr firstRow="1" bandRow="1">
                <a:tableStyleId>{5C22544A-7EE6-4342-B048-85BDC9FD1C3A}</a:tableStyleId>
              </a:tblPr>
              <a:tblGrid>
                <a:gridCol w="248748">
                  <a:extLst>
                    <a:ext uri="{9D8B030D-6E8A-4147-A177-3AD203B41FA5}">
                      <a16:colId xmlns:a16="http://schemas.microsoft.com/office/drawing/2014/main" xmlns="" val="20000"/>
                    </a:ext>
                  </a:extLst>
                </a:gridCol>
                <a:gridCol w="248748">
                  <a:extLst>
                    <a:ext uri="{9D8B030D-6E8A-4147-A177-3AD203B41FA5}">
                      <a16:colId xmlns:a16="http://schemas.microsoft.com/office/drawing/2014/main" xmlns="" val="20001"/>
                    </a:ext>
                  </a:extLst>
                </a:gridCol>
                <a:gridCol w="248748">
                  <a:extLst>
                    <a:ext uri="{9D8B030D-6E8A-4147-A177-3AD203B41FA5}">
                      <a16:colId xmlns:a16="http://schemas.microsoft.com/office/drawing/2014/main" xmlns="" val="20002"/>
                    </a:ext>
                  </a:extLst>
                </a:gridCol>
                <a:gridCol w="248748">
                  <a:extLst>
                    <a:ext uri="{9D8B030D-6E8A-4147-A177-3AD203B41FA5}">
                      <a16:colId xmlns:a16="http://schemas.microsoft.com/office/drawing/2014/main" xmlns="" val="20003"/>
                    </a:ext>
                  </a:extLst>
                </a:gridCol>
                <a:gridCol w="248748">
                  <a:extLst>
                    <a:ext uri="{9D8B030D-6E8A-4147-A177-3AD203B41FA5}">
                      <a16:colId xmlns:a16="http://schemas.microsoft.com/office/drawing/2014/main" xmlns="" val="20004"/>
                    </a:ext>
                  </a:extLst>
                </a:gridCol>
                <a:gridCol w="248748">
                  <a:extLst>
                    <a:ext uri="{9D8B030D-6E8A-4147-A177-3AD203B41FA5}">
                      <a16:colId xmlns:a16="http://schemas.microsoft.com/office/drawing/2014/main" xmlns="" val="20005"/>
                    </a:ext>
                  </a:extLst>
                </a:gridCol>
                <a:gridCol w="248748">
                  <a:extLst>
                    <a:ext uri="{9D8B030D-6E8A-4147-A177-3AD203B41FA5}">
                      <a16:colId xmlns:a16="http://schemas.microsoft.com/office/drawing/2014/main" xmlns="" val="20006"/>
                    </a:ext>
                  </a:extLst>
                </a:gridCol>
                <a:gridCol w="248748">
                  <a:extLst>
                    <a:ext uri="{9D8B030D-6E8A-4147-A177-3AD203B41FA5}">
                      <a16:colId xmlns:a16="http://schemas.microsoft.com/office/drawing/2014/main" xmlns="" val="20007"/>
                    </a:ext>
                  </a:extLst>
                </a:gridCol>
                <a:gridCol w="248748">
                  <a:extLst>
                    <a:ext uri="{9D8B030D-6E8A-4147-A177-3AD203B41FA5}">
                      <a16:colId xmlns:a16="http://schemas.microsoft.com/office/drawing/2014/main" xmlns="" val="20008"/>
                    </a:ext>
                  </a:extLst>
                </a:gridCol>
                <a:gridCol w="248748">
                  <a:extLst>
                    <a:ext uri="{9D8B030D-6E8A-4147-A177-3AD203B41FA5}">
                      <a16:colId xmlns:a16="http://schemas.microsoft.com/office/drawing/2014/main" xmlns="" val="20009"/>
                    </a:ext>
                  </a:extLst>
                </a:gridCol>
                <a:gridCol w="248748">
                  <a:extLst>
                    <a:ext uri="{9D8B030D-6E8A-4147-A177-3AD203B41FA5}">
                      <a16:colId xmlns:a16="http://schemas.microsoft.com/office/drawing/2014/main" xmlns="" val="20010"/>
                    </a:ext>
                  </a:extLst>
                </a:gridCol>
                <a:gridCol w="248748">
                  <a:extLst>
                    <a:ext uri="{9D8B030D-6E8A-4147-A177-3AD203B41FA5}">
                      <a16:colId xmlns:a16="http://schemas.microsoft.com/office/drawing/2014/main" xmlns="" val="20011"/>
                    </a:ext>
                  </a:extLst>
                </a:gridCol>
                <a:gridCol w="248748">
                  <a:extLst>
                    <a:ext uri="{9D8B030D-6E8A-4147-A177-3AD203B41FA5}">
                      <a16:colId xmlns:a16="http://schemas.microsoft.com/office/drawing/2014/main" xmlns="" val="20012"/>
                    </a:ext>
                  </a:extLst>
                </a:gridCol>
                <a:gridCol w="248748">
                  <a:extLst>
                    <a:ext uri="{9D8B030D-6E8A-4147-A177-3AD203B41FA5}">
                      <a16:colId xmlns:a16="http://schemas.microsoft.com/office/drawing/2014/main" xmlns="" val="20013"/>
                    </a:ext>
                  </a:extLst>
                </a:gridCol>
                <a:gridCol w="248748">
                  <a:extLst>
                    <a:ext uri="{9D8B030D-6E8A-4147-A177-3AD203B41FA5}">
                      <a16:colId xmlns:a16="http://schemas.microsoft.com/office/drawing/2014/main" xmlns="" val="20014"/>
                    </a:ext>
                  </a:extLst>
                </a:gridCol>
                <a:gridCol w="248748">
                  <a:extLst>
                    <a:ext uri="{9D8B030D-6E8A-4147-A177-3AD203B41FA5}">
                      <a16:colId xmlns:a16="http://schemas.microsoft.com/office/drawing/2014/main" xmlns="" val="20015"/>
                    </a:ext>
                  </a:extLst>
                </a:gridCol>
              </a:tblGrid>
              <a:tr h="342260">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endParaRPr lang="en-US" sz="1100" dirty="0"/>
                    </a:p>
                  </a:txBody>
                  <a:tcPr marL="52339" marR="52339" marT="26170" marB="26170"/>
                </a:tc>
                <a:tc>
                  <a:txBody>
                    <a:bodyPr/>
                    <a:lstStyle/>
                    <a:p>
                      <a:endParaRPr lang="en-US" sz="1100"/>
                    </a:p>
                  </a:txBody>
                  <a:tcPr marL="52339" marR="52339" marT="26170" marB="26170"/>
                </a:tc>
                <a:tc>
                  <a:txBody>
                    <a:bodyPr/>
                    <a:lstStyle/>
                    <a:p>
                      <a:endParaRPr lang="en-US" sz="110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94145492"/>
              </p:ext>
            </p:extLst>
          </p:nvPr>
        </p:nvGraphicFramePr>
        <p:xfrm>
          <a:off x="4608618" y="4243355"/>
          <a:ext cx="3979968" cy="342260"/>
        </p:xfrm>
        <a:graphic>
          <a:graphicData uri="http://schemas.openxmlformats.org/drawingml/2006/table">
            <a:tbl>
              <a:tblPr firstRow="1" bandRow="1">
                <a:tableStyleId>{5C22544A-7EE6-4342-B048-85BDC9FD1C3A}</a:tableStyleId>
              </a:tblPr>
              <a:tblGrid>
                <a:gridCol w="248748">
                  <a:extLst>
                    <a:ext uri="{9D8B030D-6E8A-4147-A177-3AD203B41FA5}">
                      <a16:colId xmlns:a16="http://schemas.microsoft.com/office/drawing/2014/main" xmlns="" val="20000"/>
                    </a:ext>
                  </a:extLst>
                </a:gridCol>
                <a:gridCol w="248748">
                  <a:extLst>
                    <a:ext uri="{9D8B030D-6E8A-4147-A177-3AD203B41FA5}">
                      <a16:colId xmlns:a16="http://schemas.microsoft.com/office/drawing/2014/main" xmlns="" val="20001"/>
                    </a:ext>
                  </a:extLst>
                </a:gridCol>
                <a:gridCol w="248748">
                  <a:extLst>
                    <a:ext uri="{9D8B030D-6E8A-4147-A177-3AD203B41FA5}">
                      <a16:colId xmlns:a16="http://schemas.microsoft.com/office/drawing/2014/main" xmlns="" val="20002"/>
                    </a:ext>
                  </a:extLst>
                </a:gridCol>
                <a:gridCol w="248748">
                  <a:extLst>
                    <a:ext uri="{9D8B030D-6E8A-4147-A177-3AD203B41FA5}">
                      <a16:colId xmlns:a16="http://schemas.microsoft.com/office/drawing/2014/main" xmlns="" val="20003"/>
                    </a:ext>
                  </a:extLst>
                </a:gridCol>
                <a:gridCol w="248748">
                  <a:extLst>
                    <a:ext uri="{9D8B030D-6E8A-4147-A177-3AD203B41FA5}">
                      <a16:colId xmlns:a16="http://schemas.microsoft.com/office/drawing/2014/main" xmlns="" val="20004"/>
                    </a:ext>
                  </a:extLst>
                </a:gridCol>
                <a:gridCol w="248748">
                  <a:extLst>
                    <a:ext uri="{9D8B030D-6E8A-4147-A177-3AD203B41FA5}">
                      <a16:colId xmlns:a16="http://schemas.microsoft.com/office/drawing/2014/main" xmlns="" val="20005"/>
                    </a:ext>
                  </a:extLst>
                </a:gridCol>
                <a:gridCol w="248748">
                  <a:extLst>
                    <a:ext uri="{9D8B030D-6E8A-4147-A177-3AD203B41FA5}">
                      <a16:colId xmlns:a16="http://schemas.microsoft.com/office/drawing/2014/main" xmlns="" val="20006"/>
                    </a:ext>
                  </a:extLst>
                </a:gridCol>
                <a:gridCol w="248748">
                  <a:extLst>
                    <a:ext uri="{9D8B030D-6E8A-4147-A177-3AD203B41FA5}">
                      <a16:colId xmlns:a16="http://schemas.microsoft.com/office/drawing/2014/main" xmlns="" val="20007"/>
                    </a:ext>
                  </a:extLst>
                </a:gridCol>
                <a:gridCol w="248748">
                  <a:extLst>
                    <a:ext uri="{9D8B030D-6E8A-4147-A177-3AD203B41FA5}">
                      <a16:colId xmlns:a16="http://schemas.microsoft.com/office/drawing/2014/main" xmlns="" val="20008"/>
                    </a:ext>
                  </a:extLst>
                </a:gridCol>
                <a:gridCol w="248748">
                  <a:extLst>
                    <a:ext uri="{9D8B030D-6E8A-4147-A177-3AD203B41FA5}">
                      <a16:colId xmlns:a16="http://schemas.microsoft.com/office/drawing/2014/main" xmlns="" val="20009"/>
                    </a:ext>
                  </a:extLst>
                </a:gridCol>
                <a:gridCol w="248748">
                  <a:extLst>
                    <a:ext uri="{9D8B030D-6E8A-4147-A177-3AD203B41FA5}">
                      <a16:colId xmlns:a16="http://schemas.microsoft.com/office/drawing/2014/main" xmlns="" val="20010"/>
                    </a:ext>
                  </a:extLst>
                </a:gridCol>
                <a:gridCol w="248748">
                  <a:extLst>
                    <a:ext uri="{9D8B030D-6E8A-4147-A177-3AD203B41FA5}">
                      <a16:colId xmlns:a16="http://schemas.microsoft.com/office/drawing/2014/main" xmlns="" val="20011"/>
                    </a:ext>
                  </a:extLst>
                </a:gridCol>
                <a:gridCol w="248748">
                  <a:extLst>
                    <a:ext uri="{9D8B030D-6E8A-4147-A177-3AD203B41FA5}">
                      <a16:colId xmlns:a16="http://schemas.microsoft.com/office/drawing/2014/main" xmlns="" val="20012"/>
                    </a:ext>
                  </a:extLst>
                </a:gridCol>
                <a:gridCol w="248748">
                  <a:extLst>
                    <a:ext uri="{9D8B030D-6E8A-4147-A177-3AD203B41FA5}">
                      <a16:colId xmlns:a16="http://schemas.microsoft.com/office/drawing/2014/main" xmlns="" val="20013"/>
                    </a:ext>
                  </a:extLst>
                </a:gridCol>
                <a:gridCol w="248748">
                  <a:extLst>
                    <a:ext uri="{9D8B030D-6E8A-4147-A177-3AD203B41FA5}">
                      <a16:colId xmlns:a16="http://schemas.microsoft.com/office/drawing/2014/main" xmlns="" val="20014"/>
                    </a:ext>
                  </a:extLst>
                </a:gridCol>
                <a:gridCol w="248748">
                  <a:extLst>
                    <a:ext uri="{9D8B030D-6E8A-4147-A177-3AD203B41FA5}">
                      <a16:colId xmlns:a16="http://schemas.microsoft.com/office/drawing/2014/main" xmlns="" val="20015"/>
                    </a:ext>
                  </a:extLst>
                </a:gridCol>
              </a:tblGrid>
              <a:tr h="342260">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pPr algn="ctr"/>
                      <a:endParaRPr lang="en-US" sz="1800" dirty="0"/>
                    </a:p>
                  </a:txBody>
                  <a:tcPr marL="52339" marR="52339" marT="26170" marB="26170"/>
                </a:tc>
                <a:tc>
                  <a:txBody>
                    <a:bodyPr/>
                    <a:lstStyle/>
                    <a:p>
                      <a:endParaRPr lang="en-US" sz="1100" dirty="0"/>
                    </a:p>
                  </a:txBody>
                  <a:tcPr marL="52339" marR="52339" marT="26170" marB="26170"/>
                </a:tc>
                <a:tc>
                  <a:txBody>
                    <a:bodyPr/>
                    <a:lstStyle/>
                    <a:p>
                      <a:endParaRPr lang="en-US" sz="1100"/>
                    </a:p>
                  </a:txBody>
                  <a:tcPr marL="52339" marR="52339" marT="26170" marB="26170"/>
                </a:tc>
                <a:tc>
                  <a:txBody>
                    <a:bodyPr/>
                    <a:lstStyle/>
                    <a:p>
                      <a:endParaRPr lang="en-US" sz="110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tc>
                  <a:txBody>
                    <a:bodyPr/>
                    <a:lstStyle/>
                    <a:p>
                      <a:endParaRPr lang="en-US" sz="1100" dirty="0"/>
                    </a:p>
                  </a:txBody>
                  <a:tcPr marL="52339" marR="52339" marT="26170" marB="2617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09326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3.33333E-6 -4.81481E-6 L 3.33333E-6 0.07014 " pathEditMode="relative" rAng="0" ptsTypes="AA">
                                      <p:cBhvr>
                                        <p:cTn id="17" dur="1000" fill="hold"/>
                                        <p:tgtEl>
                                          <p:spTgt spid="14"/>
                                        </p:tgtEl>
                                        <p:attrNameLst>
                                          <p:attrName>ppt_x</p:attrName>
                                          <p:attrName>ppt_y</p:attrName>
                                        </p:attrNameLst>
                                      </p:cBhvr>
                                      <p:rCtr x="0" y="3495"/>
                                    </p:animMotion>
                                  </p:childTnLst>
                                </p:cTn>
                              </p:par>
                              <p:par>
                                <p:cTn id="18" presetID="10" presetClass="entr" presetSubtype="0" fill="hold"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25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a:t>
            </a:r>
            <a:r>
              <a:rPr lang="en-US" dirty="0" err="1" smtClean="0"/>
              <a:t>shrink_to_fit</a:t>
            </a:r>
            <a:r>
              <a:rPr lang="en-US" dirty="0" smtClean="0"/>
              <a:t>()</a:t>
            </a:r>
            <a:endParaRPr lang="en-US" dirty="0"/>
          </a:p>
        </p:txBody>
      </p:sp>
      <p:graphicFrame>
        <p:nvGraphicFramePr>
          <p:cNvPr id="4" name="Table 3"/>
          <p:cNvGraphicFramePr>
            <a:graphicFrameLocks noGrp="1"/>
          </p:cNvGraphicFramePr>
          <p:nvPr>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Request</a:t>
                      </a:r>
                      <a:r>
                        <a:rPr lang="en-US" sz="1600" baseline="0" dirty="0" smtClean="0">
                          <a:solidFill>
                            <a:schemeClr val="tx1">
                              <a:lumMod val="75000"/>
                              <a:lumOff val="25000"/>
                            </a:schemeClr>
                          </a:solidFill>
                        </a:rPr>
                        <a:t> that the vector trim the underlying array to the vector size.</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3" name="Rectangle 1"/>
          <p:cNvSpPr>
            <a:spLocks noChangeArrowheads="1"/>
          </p:cNvSpPr>
          <p:nvPr/>
        </p:nvSpPr>
        <p:spPr bwMode="auto">
          <a:xfrm>
            <a:off x="2388338" y="2729322"/>
            <a:ext cx="444352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bool</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a:t>
            </a: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true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false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32</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data.reserve</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(50);</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64</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data.shrink_to_fit</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32</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capacity = </a:t>
            </a:r>
            <a:r>
              <a:rPr kumimoji="0" lang="en-US" sz="1600" b="0" i="0" u="none" strike="noStrike" cap="none" normalizeH="0" baseline="0" dirty="0" err="1"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data.capacity</a:t>
            </a:r>
            <a:r>
              <a:rPr kumimoji="0" lang="en-US" sz="1600"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6" name="Up Arrow 5"/>
          <p:cNvSpPr/>
          <p:nvPr/>
        </p:nvSpPr>
        <p:spPr>
          <a:xfrm rot="5400000">
            <a:off x="1834989" y="2663543"/>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834989" y="3375052"/>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834989" y="3863162"/>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834989" y="4587550"/>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834989" y="5812785"/>
            <a:ext cx="321971" cy="453530"/>
          </a:xfrm>
          <a:prstGeom prst="up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441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365126"/>
            <a:ext cx="7886700" cy="1325563"/>
          </a:xfrm>
        </p:spPr>
        <p:txBody>
          <a:bodyPr/>
          <a:lstStyle/>
          <a:p>
            <a:r>
              <a:rPr lang="en-US" dirty="0" smtClean="0"/>
              <a:t>vector::operator=()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93040312"/>
              </p:ext>
            </p:extLst>
          </p:nvPr>
        </p:nvGraphicFramePr>
        <p:xfrm>
          <a:off x="628650" y="1471306"/>
          <a:ext cx="7522292" cy="1112520"/>
        </p:xfrm>
        <a:graphic>
          <a:graphicData uri="http://schemas.openxmlformats.org/drawingml/2006/table">
            <a:tbl>
              <a:tblPr firstRow="1" bandRow="1">
                <a:tableStyleId>{2D5ABB26-0587-4C30-8999-92F81FD0307C}</a:tableStyleId>
              </a:tblPr>
              <a:tblGrid>
                <a:gridCol w="1563944">
                  <a:extLst>
                    <a:ext uri="{9D8B030D-6E8A-4147-A177-3AD203B41FA5}">
                      <a16:colId xmlns:a16="http://schemas.microsoft.com/office/drawing/2014/main" xmlns="" val="20000"/>
                    </a:ext>
                  </a:extLst>
                </a:gridCol>
                <a:gridCol w="5958348">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lumMod val="75000"/>
                              <a:lumOff val="25000"/>
                            </a:schemeClr>
                          </a:solidFill>
                        </a:rPr>
                        <a:t>Description</a:t>
                      </a:r>
                    </a:p>
                  </a:txBody>
                  <a:tcPr/>
                </a:tc>
                <a:tc>
                  <a:txBody>
                    <a:bodyPr/>
                    <a:lstStyle/>
                    <a:p>
                      <a:r>
                        <a:rPr lang="en-US" sz="1600" dirty="0" smtClean="0">
                          <a:solidFill>
                            <a:schemeClr val="tx1">
                              <a:lumMod val="75000"/>
                              <a:lumOff val="25000"/>
                            </a:schemeClr>
                          </a:solidFill>
                        </a:rPr>
                        <a:t>Assigns</a:t>
                      </a:r>
                      <a:r>
                        <a:rPr lang="en-US" sz="1600" baseline="0" dirty="0" smtClean="0">
                          <a:solidFill>
                            <a:schemeClr val="tx1">
                              <a:lumMod val="75000"/>
                              <a:lumOff val="25000"/>
                            </a:schemeClr>
                          </a:solidFill>
                        </a:rPr>
                        <a:t> the contents of one vector to another</a:t>
                      </a:r>
                      <a:endParaRPr lang="en-US" sz="1600" dirty="0"/>
                    </a:p>
                  </a:txBody>
                  <a:tcPr/>
                </a:tc>
                <a:extLst>
                  <a:ext uri="{0D108BD9-81ED-4DB2-BD59-A6C34878D82A}">
                    <a16:rowId xmlns:a16="http://schemas.microsoft.com/office/drawing/2014/main" xmlns="" val="10000"/>
                  </a:ext>
                </a:extLst>
              </a:tr>
              <a:tr h="370840">
                <a:tc>
                  <a:txBody>
                    <a:bodyPr/>
                    <a:lstStyle/>
                    <a:p>
                      <a:r>
                        <a:rPr lang="en-US" sz="1600" dirty="0" smtClean="0">
                          <a:solidFill>
                            <a:schemeClr val="tx1">
                              <a:lumMod val="75000"/>
                              <a:lumOff val="25000"/>
                            </a:schemeClr>
                          </a:solidFill>
                        </a:rPr>
                        <a:t>Complexity</a:t>
                      </a:r>
                      <a:endParaRPr lang="en-US" sz="1600" dirty="0"/>
                    </a:p>
                  </a:txBody>
                  <a:tcPr/>
                </a:tc>
                <a:tc>
                  <a:txBody>
                    <a:bodyPr/>
                    <a:lstStyle/>
                    <a:p>
                      <a:r>
                        <a:rPr lang="en-US" sz="1600" dirty="0" smtClean="0">
                          <a:solidFill>
                            <a:schemeClr val="tx1">
                              <a:lumMod val="75000"/>
                              <a:lumOff val="25000"/>
                            </a:schemeClr>
                          </a:solidFill>
                        </a:rPr>
                        <a:t>O(n)</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smtClean="0">
                          <a:solidFill>
                            <a:schemeClr val="tx1">
                              <a:lumMod val="75000"/>
                              <a:lumOff val="25000"/>
                            </a:schemeClr>
                          </a:solidFill>
                        </a:rPr>
                        <a:t>Available In</a:t>
                      </a:r>
                      <a:endParaRPr lang="en-US" sz="1600" dirty="0"/>
                    </a:p>
                  </a:txBody>
                  <a:tcPr/>
                </a:tc>
                <a:tc>
                  <a:txBody>
                    <a:bodyPr/>
                    <a:lstStyle/>
                    <a:p>
                      <a:r>
                        <a:rPr lang="en-US" sz="1600" dirty="0" smtClean="0">
                          <a:solidFill>
                            <a:schemeClr val="tx1">
                              <a:lumMod val="75000"/>
                              <a:lumOff val="25000"/>
                            </a:schemeClr>
                          </a:solidFill>
                        </a:rPr>
                        <a:t>C++11 and Boost</a:t>
                      </a:r>
                      <a:endParaRPr lang="en-US" sz="1600" dirty="0"/>
                    </a:p>
                  </a:txBody>
                  <a:tcPr/>
                </a:tc>
                <a:extLst>
                  <a:ext uri="{0D108BD9-81ED-4DB2-BD59-A6C34878D82A}">
                    <a16:rowId xmlns:a16="http://schemas.microsoft.com/office/drawing/2014/main" xmlns="" val="10002"/>
                  </a:ext>
                </a:extLst>
              </a:tr>
            </a:tbl>
          </a:graphicData>
        </a:graphic>
      </p:graphicFrame>
      <p:sp>
        <p:nvSpPr>
          <p:cNvPr id="2" name="Rectangle 1"/>
          <p:cNvSpPr>
            <a:spLocks noChangeArrowheads="1"/>
          </p:cNvSpPr>
          <p:nvPr/>
        </p:nvSpPr>
        <p:spPr bwMode="auto">
          <a:xfrm>
            <a:off x="956856" y="3184838"/>
            <a:ext cx="73064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data = { 1, 2, 3, 4, 5, 6, 7, 8, 9, 10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empty</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&lt;</a:t>
            </a:r>
            <a:r>
              <a:rPr kumimoji="0" lang="en-US" b="0" i="0" u="none" strike="noStrike" cap="none" normalizeH="0" baseline="0" dirty="0" err="1" smtClean="0">
                <a:ln>
                  <a:noFill/>
                </a:ln>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&gt; copy;</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rgbClr val="008000"/>
                </a:solidFill>
                <a:effectLst/>
                <a:latin typeface="Courier New" panose="02070309020205020404" pitchFamily="49" charset="0"/>
                <a:ea typeface="Times New Roman" panose="02020603050405020304" pitchFamily="18" charset="0"/>
                <a:cs typeface="Courier New" panose="02070309020205020404" pitchFamily="49" charset="0"/>
              </a:rPr>
              <a:t>// 1, 2, 3, 4, 5, 6, 7, 8, 9, 10</a:t>
            </a: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r>
            <a:b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br>
            <a:r>
              <a:rPr kumimoji="0" 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copy = data;</a:t>
            </a:r>
            <a:r>
              <a:rPr kumimoji="0" 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9322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5181</TotalTime>
  <Words>10899</Words>
  <Application>Microsoft Office PowerPoint</Application>
  <PresentationFormat>On-screen Show (4:3)</PresentationFormat>
  <Paragraphs>1488</Paragraphs>
  <Slides>135</Slides>
  <Notes>135</Notes>
  <HiddenSlides>0</HiddenSlides>
  <MMClips>0</MMClips>
  <ScaleCrop>false</ScaleCrop>
  <HeadingPairs>
    <vt:vector size="4" baseType="variant">
      <vt:variant>
        <vt:lpstr>Theme</vt:lpstr>
      </vt:variant>
      <vt:variant>
        <vt:i4>1</vt:i4>
      </vt:variant>
      <vt:variant>
        <vt:lpstr>Slide Titles</vt:lpstr>
      </vt:variant>
      <vt:variant>
        <vt:i4>135</vt:i4>
      </vt:variant>
    </vt:vector>
  </HeadingPairs>
  <TitlesOfParts>
    <vt:vector size="136" baseType="lpstr">
      <vt:lpstr>Office Theme</vt:lpstr>
      <vt:lpstr>Fundamental Algorithms and Data Structures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Allocation</vt:lpstr>
      <vt:lpstr>Stack Allocation</vt:lpstr>
      <vt:lpstr>Stack Allocation</vt:lpstr>
      <vt:lpstr>Stack Allocation</vt:lpstr>
      <vt:lpstr>PowerPoint Presentation</vt:lpstr>
      <vt:lpstr>Array Initialization</vt:lpstr>
      <vt:lpstr>Array Initialization</vt:lpstr>
      <vt:lpstr>Array Initialization</vt:lpstr>
      <vt:lpstr>Array Initialization</vt:lpstr>
      <vt:lpstr>Array Initialization</vt:lpstr>
      <vt:lpstr>Array Initialization</vt:lpstr>
      <vt:lpstr>Array Initialization</vt:lpstr>
      <vt:lpstr>Array Initialization</vt:lpstr>
      <vt:lpstr>Heap Allocation</vt:lpstr>
      <vt:lpstr>PowerPoint Presentation</vt:lpstr>
      <vt:lpstr>PowerPoint Presentation</vt:lpstr>
      <vt:lpstr>PowerPoint Presentation</vt:lpstr>
      <vt:lpstr>Why 0-Based Pointer Indexing?</vt:lpstr>
      <vt:lpstr>Deleting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Array class</vt:lpstr>
      <vt:lpstr>array::operator[]</vt:lpstr>
      <vt:lpstr>array::operator[]</vt:lpstr>
      <vt:lpstr>array::at()</vt:lpstr>
      <vt:lpstr>array::front()  array::back()</vt:lpstr>
      <vt:lpstr>Iteration</vt:lpstr>
      <vt:lpstr>Iteration</vt:lpstr>
      <vt:lpstr>Iteration</vt:lpstr>
      <vt:lpstr>array::empty()</vt:lpstr>
      <vt:lpstr>array::size()</vt:lpstr>
      <vt:lpstr>array::max_size()</vt:lpstr>
      <vt:lpstr>array::swap()</vt:lpstr>
      <vt:lpstr>Comparison Operators</vt:lpstr>
      <vt:lpstr>Growth</vt:lpstr>
      <vt:lpstr>Growth</vt:lpstr>
      <vt:lpstr>What do we need?</vt:lpstr>
      <vt:lpstr>PowerPoint Presentation</vt:lpstr>
      <vt:lpstr>Vector</vt:lpstr>
      <vt:lpstr>Default Allocator</vt:lpstr>
      <vt:lpstr>Creation</vt:lpstr>
      <vt:lpstr>Creation</vt:lpstr>
      <vt:lpstr>Creation</vt:lpstr>
      <vt:lpstr>Creation</vt:lpstr>
      <vt:lpstr>Creation</vt:lpstr>
      <vt:lpstr>Creation</vt:lpstr>
      <vt:lpstr>vector::operator[]</vt:lpstr>
      <vt:lpstr>vector::at()</vt:lpstr>
      <vt:lpstr>vector::front() / vector::back()</vt:lpstr>
      <vt:lpstr>vector::data()</vt:lpstr>
      <vt:lpstr>vector::size()</vt:lpstr>
      <vt:lpstr>vector::capacity()</vt:lpstr>
      <vt:lpstr>vector::max_size()</vt:lpstr>
      <vt:lpstr>vector::resize()</vt:lpstr>
      <vt:lpstr>vector::empty()</vt:lpstr>
      <vt:lpstr>vector::reserve()</vt:lpstr>
      <vt:lpstr>vector::reserve()</vt:lpstr>
      <vt:lpstr>vector::reserve()</vt:lpstr>
      <vt:lpstr>vector::shrink_to_fit()</vt:lpstr>
      <vt:lpstr>PowerPoint Presentation</vt:lpstr>
      <vt:lpstr>vector::shrink_to_fit()</vt:lpstr>
      <vt:lpstr>vector::shrink_to_fit()</vt:lpstr>
      <vt:lpstr>vector::shrink_to_fit()</vt:lpstr>
      <vt:lpstr>vector::operator=()</vt:lpstr>
      <vt:lpstr>vector::assign()</vt:lpstr>
      <vt:lpstr>vector::assign()</vt:lpstr>
      <vt:lpstr>vector::assign()</vt:lpstr>
      <vt:lpstr>vector::push_back()</vt:lpstr>
      <vt:lpstr>PowerPoint Presentation</vt:lpstr>
      <vt:lpstr>Growth</vt:lpstr>
      <vt:lpstr>Growth</vt:lpstr>
      <vt:lpstr>Growth</vt:lpstr>
      <vt:lpstr>Growth</vt:lpstr>
      <vt:lpstr>Size Vs. Capacity</vt:lpstr>
      <vt:lpstr>Size Vs. Capacity</vt:lpstr>
      <vt:lpstr>Growth</vt:lpstr>
      <vt:lpstr>Growth</vt:lpstr>
      <vt:lpstr>Growth</vt:lpstr>
      <vt:lpstr>Growth</vt:lpstr>
      <vt:lpstr>vector::pop_back()</vt:lpstr>
      <vt:lpstr>vector::pop_back()</vt:lpstr>
      <vt:lpstr>vector::pop_back()</vt:lpstr>
      <vt:lpstr>vector::insert()</vt:lpstr>
      <vt:lpstr>vector::insert()</vt:lpstr>
      <vt:lpstr>vector::insert()</vt:lpstr>
      <vt:lpstr>vector::insert()</vt:lpstr>
      <vt:lpstr>vector::insert()</vt:lpstr>
      <vt:lpstr>vector::insert()</vt:lpstr>
      <vt:lpstr>vector::erase()</vt:lpstr>
      <vt:lpstr>vector::erase()</vt:lpstr>
      <vt:lpstr>vector::erase()</vt:lpstr>
      <vt:lpstr>vector::swap()</vt:lpstr>
      <vt:lpstr>vector::swap()</vt:lpstr>
      <vt:lpstr>vector::clear()</vt:lpstr>
      <vt:lpstr>vector::emplace() / emplace_back()</vt:lpstr>
      <vt:lpstr>vector::emplace() / emplace_back()</vt:lpstr>
      <vt:lpstr>vector::emplace() / emplace_back()</vt:lpstr>
      <vt:lpstr>Iteration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synopsys</cp:lastModifiedBy>
  <cp:revision>297</cp:revision>
  <dcterms:created xsi:type="dcterms:W3CDTF">2013-11-20T18:16:21Z</dcterms:created>
  <dcterms:modified xsi:type="dcterms:W3CDTF">2016-04-28T21:53:48Z</dcterms:modified>
</cp:coreProperties>
</file>