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0"/>
  </p:notesMasterIdLst>
  <p:sldIdLst>
    <p:sldId id="455" r:id="rId2"/>
    <p:sldId id="256" r:id="rId3"/>
    <p:sldId id="309" r:id="rId4"/>
    <p:sldId id="617" r:id="rId5"/>
    <p:sldId id="619" r:id="rId6"/>
    <p:sldId id="621" r:id="rId7"/>
    <p:sldId id="627" r:id="rId8"/>
    <p:sldId id="629" r:id="rId9"/>
    <p:sldId id="630" r:id="rId10"/>
    <p:sldId id="620" r:id="rId11"/>
    <p:sldId id="618" r:id="rId12"/>
    <p:sldId id="631" r:id="rId13"/>
    <p:sldId id="623" r:id="rId14"/>
    <p:sldId id="456" r:id="rId15"/>
    <p:sldId id="624" r:id="rId16"/>
    <p:sldId id="604" r:id="rId17"/>
    <p:sldId id="614" r:id="rId18"/>
    <p:sldId id="615" r:id="rId19"/>
    <p:sldId id="733" r:id="rId20"/>
    <p:sldId id="734" r:id="rId21"/>
    <p:sldId id="735" r:id="rId22"/>
    <p:sldId id="736" r:id="rId23"/>
    <p:sldId id="740" r:id="rId24"/>
    <p:sldId id="741" r:id="rId25"/>
    <p:sldId id="737" r:id="rId26"/>
    <p:sldId id="742" r:id="rId27"/>
    <p:sldId id="739" r:id="rId28"/>
    <p:sldId id="738" r:id="rId29"/>
    <p:sldId id="743" r:id="rId30"/>
    <p:sldId id="744" r:id="rId31"/>
    <p:sldId id="745" r:id="rId32"/>
    <p:sldId id="626" r:id="rId33"/>
    <p:sldId id="632" r:id="rId34"/>
    <p:sldId id="633" r:id="rId35"/>
    <p:sldId id="634" r:id="rId36"/>
    <p:sldId id="635" r:id="rId37"/>
    <p:sldId id="625" r:id="rId38"/>
    <p:sldId id="647" r:id="rId39"/>
    <p:sldId id="715" r:id="rId40"/>
    <p:sldId id="648" r:id="rId41"/>
    <p:sldId id="650" r:id="rId42"/>
    <p:sldId id="716" r:id="rId43"/>
    <p:sldId id="636" r:id="rId44"/>
    <p:sldId id="637" r:id="rId45"/>
    <p:sldId id="638" r:id="rId46"/>
    <p:sldId id="639" r:id="rId47"/>
    <p:sldId id="640" r:id="rId48"/>
    <p:sldId id="641" r:id="rId49"/>
    <p:sldId id="642" r:id="rId50"/>
    <p:sldId id="643" r:id="rId51"/>
    <p:sldId id="644" r:id="rId52"/>
    <p:sldId id="645" r:id="rId53"/>
    <p:sldId id="654" r:id="rId54"/>
    <p:sldId id="746" r:id="rId55"/>
    <p:sldId id="747" r:id="rId56"/>
    <p:sldId id="732" r:id="rId57"/>
    <p:sldId id="717" r:id="rId58"/>
    <p:sldId id="676" r:id="rId59"/>
    <p:sldId id="677" r:id="rId60"/>
    <p:sldId id="678" r:id="rId61"/>
    <p:sldId id="688" r:id="rId62"/>
    <p:sldId id="663" r:id="rId63"/>
    <p:sldId id="659" r:id="rId64"/>
    <p:sldId id="660" r:id="rId65"/>
    <p:sldId id="661" r:id="rId66"/>
    <p:sldId id="662" r:id="rId67"/>
    <p:sldId id="658" r:id="rId68"/>
    <p:sldId id="679" r:id="rId69"/>
    <p:sldId id="655" r:id="rId70"/>
    <p:sldId id="694" r:id="rId71"/>
    <p:sldId id="699" r:id="rId72"/>
    <p:sldId id="691" r:id="rId73"/>
    <p:sldId id="689" r:id="rId74"/>
    <p:sldId id="666" r:id="rId75"/>
    <p:sldId id="665" r:id="rId76"/>
    <p:sldId id="667" r:id="rId77"/>
    <p:sldId id="664" r:id="rId78"/>
    <p:sldId id="668" r:id="rId79"/>
    <p:sldId id="680" r:id="rId80"/>
    <p:sldId id="681" r:id="rId81"/>
    <p:sldId id="693" r:id="rId82"/>
    <p:sldId id="695" r:id="rId83"/>
    <p:sldId id="698" r:id="rId84"/>
    <p:sldId id="692" r:id="rId85"/>
    <p:sldId id="690" r:id="rId86"/>
    <p:sldId id="675" r:id="rId87"/>
    <p:sldId id="683" r:id="rId88"/>
    <p:sldId id="684" r:id="rId89"/>
    <p:sldId id="685" r:id="rId90"/>
    <p:sldId id="686" r:id="rId91"/>
    <p:sldId id="687" r:id="rId92"/>
    <p:sldId id="682" r:id="rId93"/>
    <p:sldId id="696" r:id="rId94"/>
    <p:sldId id="697" r:id="rId95"/>
    <p:sldId id="653" r:id="rId96"/>
    <p:sldId id="748" r:id="rId97"/>
    <p:sldId id="718" r:id="rId98"/>
    <p:sldId id="720" r:id="rId99"/>
    <p:sldId id="724" r:id="rId100"/>
    <p:sldId id="721" r:id="rId101"/>
    <p:sldId id="722" r:id="rId102"/>
    <p:sldId id="723" r:id="rId103"/>
    <p:sldId id="750" r:id="rId104"/>
    <p:sldId id="749" r:id="rId105"/>
    <p:sldId id="719" r:id="rId106"/>
    <p:sldId id="700" r:id="rId107"/>
    <p:sldId id="701" r:id="rId108"/>
    <p:sldId id="704" r:id="rId109"/>
    <p:sldId id="705" r:id="rId110"/>
    <p:sldId id="706" r:id="rId111"/>
    <p:sldId id="751" r:id="rId112"/>
    <p:sldId id="702" r:id="rId113"/>
    <p:sldId id="707" r:id="rId114"/>
    <p:sldId id="709" r:id="rId115"/>
    <p:sldId id="752" r:id="rId116"/>
    <p:sldId id="703" r:id="rId117"/>
    <p:sldId id="710" r:id="rId118"/>
    <p:sldId id="728" r:id="rId119"/>
    <p:sldId id="753" r:id="rId120"/>
    <p:sldId id="754" r:id="rId121"/>
    <p:sldId id="729" r:id="rId122"/>
    <p:sldId id="730" r:id="rId123"/>
    <p:sldId id="731" r:id="rId124"/>
    <p:sldId id="755" r:id="rId125"/>
    <p:sldId id="757" r:id="rId126"/>
    <p:sldId id="758" r:id="rId127"/>
    <p:sldId id="759" r:id="rId128"/>
    <p:sldId id="760" r:id="rId1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88" autoAdjust="0"/>
    <p:restoredTop sz="64006" autoAdjust="0"/>
  </p:normalViewPr>
  <p:slideViewPr>
    <p:cSldViewPr>
      <p:cViewPr>
        <p:scale>
          <a:sx n="82" d="100"/>
          <a:sy n="82" d="100"/>
        </p:scale>
        <p:origin x="-2454" y="-72"/>
      </p:cViewPr>
      <p:guideLst>
        <p:guide orient="horz" pos="220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F406BE-12E0-48F9-B107-0DCAAB49026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B5C450C-04AE-499D-8C86-E54358871A1B}">
      <dgm:prSet phldrT="[Text]"/>
      <dgm:spPr/>
      <dgm:t>
        <a:bodyPr/>
        <a:lstStyle/>
        <a:p>
          <a:r>
            <a:rPr lang="en-US" dirty="0" smtClean="0"/>
            <a:t>Construction</a:t>
          </a:r>
          <a:endParaRPr lang="en-US" dirty="0"/>
        </a:p>
      </dgm:t>
    </dgm:pt>
    <dgm:pt modelId="{7AD9C96B-3E3C-41C5-A617-093CCD95A4DA}" type="parTrans" cxnId="{4BCB2F53-CBF3-4A91-B699-47F22919ED8C}">
      <dgm:prSet/>
      <dgm:spPr/>
      <dgm:t>
        <a:bodyPr/>
        <a:lstStyle/>
        <a:p>
          <a:endParaRPr lang="en-US"/>
        </a:p>
      </dgm:t>
    </dgm:pt>
    <dgm:pt modelId="{ACF07CA1-0B3E-472D-985D-93002F0DA2E0}" type="sibTrans" cxnId="{4BCB2F53-CBF3-4A91-B699-47F22919ED8C}">
      <dgm:prSet/>
      <dgm:spPr/>
      <dgm:t>
        <a:bodyPr/>
        <a:lstStyle/>
        <a:p>
          <a:endParaRPr lang="en-US"/>
        </a:p>
      </dgm:t>
    </dgm:pt>
    <dgm:pt modelId="{5A3CE6E5-DA29-4798-8E57-0A90050D3231}">
      <dgm:prSet phldrT="[Text]"/>
      <dgm:spPr/>
      <dgm:t>
        <a:bodyPr/>
        <a:lstStyle/>
        <a:p>
          <a:r>
            <a:rPr lang="en-US" dirty="0" smtClean="0"/>
            <a:t>Insertion</a:t>
          </a:r>
          <a:endParaRPr lang="en-US" dirty="0"/>
        </a:p>
      </dgm:t>
    </dgm:pt>
    <dgm:pt modelId="{E04A957B-E3AC-49B1-91D8-50E553C1FED1}" type="parTrans" cxnId="{06088310-BDE6-4038-AA94-B87FCE148E19}">
      <dgm:prSet/>
      <dgm:spPr/>
      <dgm:t>
        <a:bodyPr/>
        <a:lstStyle/>
        <a:p>
          <a:endParaRPr lang="en-US"/>
        </a:p>
      </dgm:t>
    </dgm:pt>
    <dgm:pt modelId="{921119A6-1110-48E4-B4DB-0DE92A58D426}" type="sibTrans" cxnId="{06088310-BDE6-4038-AA94-B87FCE148E19}">
      <dgm:prSet/>
      <dgm:spPr/>
      <dgm:t>
        <a:bodyPr/>
        <a:lstStyle/>
        <a:p>
          <a:endParaRPr lang="en-US"/>
        </a:p>
      </dgm:t>
    </dgm:pt>
    <dgm:pt modelId="{ED09C0FB-ED99-4282-9542-61A583FFE425}">
      <dgm:prSet phldrT="[Text]"/>
      <dgm:spPr/>
      <dgm:t>
        <a:bodyPr/>
        <a:lstStyle/>
        <a:p>
          <a:r>
            <a:rPr lang="en-US" dirty="0" smtClean="0"/>
            <a:t>Iteration</a:t>
          </a:r>
          <a:endParaRPr lang="en-US" dirty="0"/>
        </a:p>
      </dgm:t>
    </dgm:pt>
    <dgm:pt modelId="{BA0724D3-F315-419E-AB30-65C862B4FE62}" type="parTrans" cxnId="{16C4B307-9905-4EAC-BF88-835C470D24C7}">
      <dgm:prSet/>
      <dgm:spPr/>
      <dgm:t>
        <a:bodyPr/>
        <a:lstStyle/>
        <a:p>
          <a:endParaRPr lang="en-US"/>
        </a:p>
      </dgm:t>
    </dgm:pt>
    <dgm:pt modelId="{474C4226-4CF7-4A0D-92C6-388D5182AF6C}" type="sibTrans" cxnId="{16C4B307-9905-4EAC-BF88-835C470D24C7}">
      <dgm:prSet/>
      <dgm:spPr/>
      <dgm:t>
        <a:bodyPr/>
        <a:lstStyle/>
        <a:p>
          <a:endParaRPr lang="en-US"/>
        </a:p>
      </dgm:t>
    </dgm:pt>
    <dgm:pt modelId="{26A38C52-0E50-4FF6-8A49-797D1CD015E9}">
      <dgm:prSet phldrT="[Text]"/>
      <dgm:spPr/>
      <dgm:t>
        <a:bodyPr/>
        <a:lstStyle/>
        <a:p>
          <a:r>
            <a:rPr lang="en-US" dirty="0" smtClean="0"/>
            <a:t>Searching</a:t>
          </a:r>
          <a:endParaRPr lang="en-US" dirty="0"/>
        </a:p>
      </dgm:t>
    </dgm:pt>
    <dgm:pt modelId="{C1C39A04-C092-4A77-A0D0-C9E28B7A55A8}" type="parTrans" cxnId="{185C1ADD-2FEE-4399-8B73-4F1D57D4FD72}">
      <dgm:prSet/>
      <dgm:spPr/>
      <dgm:t>
        <a:bodyPr/>
        <a:lstStyle/>
        <a:p>
          <a:endParaRPr lang="en-US"/>
        </a:p>
      </dgm:t>
    </dgm:pt>
    <dgm:pt modelId="{81124F4D-FD97-47D3-9BE4-54F1659FDCEE}" type="sibTrans" cxnId="{185C1ADD-2FEE-4399-8B73-4F1D57D4FD72}">
      <dgm:prSet/>
      <dgm:spPr/>
      <dgm:t>
        <a:bodyPr/>
        <a:lstStyle/>
        <a:p>
          <a:endParaRPr lang="en-US"/>
        </a:p>
      </dgm:t>
    </dgm:pt>
    <dgm:pt modelId="{FF48AF26-000E-4B84-B422-8F7BA3CDE1A3}">
      <dgm:prSet phldrT="[Text]"/>
      <dgm:spPr/>
      <dgm:t>
        <a:bodyPr/>
        <a:lstStyle/>
        <a:p>
          <a:r>
            <a:rPr lang="en-US" dirty="0" smtClean="0"/>
            <a:t>Removal</a:t>
          </a:r>
          <a:endParaRPr lang="en-US" dirty="0"/>
        </a:p>
      </dgm:t>
    </dgm:pt>
    <dgm:pt modelId="{C17F9C60-18AE-4590-A53A-CB8C1FDDFB14}" type="parTrans" cxnId="{65A983E6-4571-44C9-8D4D-2EE3CED61E9A}">
      <dgm:prSet/>
      <dgm:spPr/>
      <dgm:t>
        <a:bodyPr/>
        <a:lstStyle/>
        <a:p>
          <a:endParaRPr lang="en-US"/>
        </a:p>
      </dgm:t>
    </dgm:pt>
    <dgm:pt modelId="{08F230BB-2A7F-459D-9024-768C328C93F0}" type="sibTrans" cxnId="{65A983E6-4571-44C9-8D4D-2EE3CED61E9A}">
      <dgm:prSet/>
      <dgm:spPr/>
      <dgm:t>
        <a:bodyPr/>
        <a:lstStyle/>
        <a:p>
          <a:endParaRPr lang="en-US"/>
        </a:p>
      </dgm:t>
    </dgm:pt>
    <dgm:pt modelId="{1EB3FB73-5EBF-4DE1-A38A-38E1653A1FFD}" type="pres">
      <dgm:prSet presAssocID="{02F406BE-12E0-48F9-B107-0DCAAB490267}" presName="diagram" presStyleCnt="0">
        <dgm:presLayoutVars>
          <dgm:dir/>
          <dgm:resizeHandles val="exact"/>
        </dgm:presLayoutVars>
      </dgm:prSet>
      <dgm:spPr/>
      <dgm:t>
        <a:bodyPr/>
        <a:lstStyle/>
        <a:p>
          <a:endParaRPr lang="en-US"/>
        </a:p>
      </dgm:t>
    </dgm:pt>
    <dgm:pt modelId="{E9064FB6-9230-4785-9FF8-AB8F7FA9DC01}" type="pres">
      <dgm:prSet presAssocID="{CB5C450C-04AE-499D-8C86-E54358871A1B}" presName="node" presStyleLbl="node1" presStyleIdx="0" presStyleCnt="5">
        <dgm:presLayoutVars>
          <dgm:bulletEnabled val="1"/>
        </dgm:presLayoutVars>
      </dgm:prSet>
      <dgm:spPr/>
      <dgm:t>
        <a:bodyPr/>
        <a:lstStyle/>
        <a:p>
          <a:endParaRPr lang="en-US"/>
        </a:p>
      </dgm:t>
    </dgm:pt>
    <dgm:pt modelId="{7D931271-7CA4-4415-914A-36FAA2A2F985}" type="pres">
      <dgm:prSet presAssocID="{ACF07CA1-0B3E-472D-985D-93002F0DA2E0}" presName="sibTrans" presStyleCnt="0"/>
      <dgm:spPr/>
    </dgm:pt>
    <dgm:pt modelId="{59178A82-4065-4CFA-9FCD-119B8D097F64}" type="pres">
      <dgm:prSet presAssocID="{5A3CE6E5-DA29-4798-8E57-0A90050D3231}" presName="node" presStyleLbl="node1" presStyleIdx="1" presStyleCnt="5">
        <dgm:presLayoutVars>
          <dgm:bulletEnabled val="1"/>
        </dgm:presLayoutVars>
      </dgm:prSet>
      <dgm:spPr/>
      <dgm:t>
        <a:bodyPr/>
        <a:lstStyle/>
        <a:p>
          <a:endParaRPr lang="en-US"/>
        </a:p>
      </dgm:t>
    </dgm:pt>
    <dgm:pt modelId="{FF6087A6-0A02-4FFB-AAC5-77E67EE0F125}" type="pres">
      <dgm:prSet presAssocID="{921119A6-1110-48E4-B4DB-0DE92A58D426}" presName="sibTrans" presStyleCnt="0"/>
      <dgm:spPr/>
    </dgm:pt>
    <dgm:pt modelId="{8E08813D-C52E-4184-8BAE-8040F9C12406}" type="pres">
      <dgm:prSet presAssocID="{ED09C0FB-ED99-4282-9542-61A583FFE425}" presName="node" presStyleLbl="node1" presStyleIdx="2" presStyleCnt="5">
        <dgm:presLayoutVars>
          <dgm:bulletEnabled val="1"/>
        </dgm:presLayoutVars>
      </dgm:prSet>
      <dgm:spPr/>
      <dgm:t>
        <a:bodyPr/>
        <a:lstStyle/>
        <a:p>
          <a:endParaRPr lang="en-US"/>
        </a:p>
      </dgm:t>
    </dgm:pt>
    <dgm:pt modelId="{AE486413-DC67-4A06-9F3A-FEEEC3F23DDF}" type="pres">
      <dgm:prSet presAssocID="{474C4226-4CF7-4A0D-92C6-388D5182AF6C}" presName="sibTrans" presStyleCnt="0"/>
      <dgm:spPr/>
    </dgm:pt>
    <dgm:pt modelId="{7B7987A6-C237-40B9-B653-7B9570571BF2}" type="pres">
      <dgm:prSet presAssocID="{26A38C52-0E50-4FF6-8A49-797D1CD015E9}" presName="node" presStyleLbl="node1" presStyleIdx="3" presStyleCnt="5">
        <dgm:presLayoutVars>
          <dgm:bulletEnabled val="1"/>
        </dgm:presLayoutVars>
      </dgm:prSet>
      <dgm:spPr/>
      <dgm:t>
        <a:bodyPr/>
        <a:lstStyle/>
        <a:p>
          <a:endParaRPr lang="en-US"/>
        </a:p>
      </dgm:t>
    </dgm:pt>
    <dgm:pt modelId="{2AC6E1A0-7270-49DE-99B4-AFDBB693A2A2}" type="pres">
      <dgm:prSet presAssocID="{81124F4D-FD97-47D3-9BE4-54F1659FDCEE}" presName="sibTrans" presStyleCnt="0"/>
      <dgm:spPr/>
    </dgm:pt>
    <dgm:pt modelId="{BB06F832-C2F4-4913-B50B-A4C952B8C66C}" type="pres">
      <dgm:prSet presAssocID="{FF48AF26-000E-4B84-B422-8F7BA3CDE1A3}" presName="node" presStyleLbl="node1" presStyleIdx="4" presStyleCnt="5">
        <dgm:presLayoutVars>
          <dgm:bulletEnabled val="1"/>
        </dgm:presLayoutVars>
      </dgm:prSet>
      <dgm:spPr/>
      <dgm:t>
        <a:bodyPr/>
        <a:lstStyle/>
        <a:p>
          <a:endParaRPr lang="en-US"/>
        </a:p>
      </dgm:t>
    </dgm:pt>
  </dgm:ptLst>
  <dgm:cxnLst>
    <dgm:cxn modelId="{185C1ADD-2FEE-4399-8B73-4F1D57D4FD72}" srcId="{02F406BE-12E0-48F9-B107-0DCAAB490267}" destId="{26A38C52-0E50-4FF6-8A49-797D1CD015E9}" srcOrd="3" destOrd="0" parTransId="{C1C39A04-C092-4A77-A0D0-C9E28B7A55A8}" sibTransId="{81124F4D-FD97-47D3-9BE4-54F1659FDCEE}"/>
    <dgm:cxn modelId="{65A983E6-4571-44C9-8D4D-2EE3CED61E9A}" srcId="{02F406BE-12E0-48F9-B107-0DCAAB490267}" destId="{FF48AF26-000E-4B84-B422-8F7BA3CDE1A3}" srcOrd="4" destOrd="0" parTransId="{C17F9C60-18AE-4590-A53A-CB8C1FDDFB14}" sibTransId="{08F230BB-2A7F-459D-9024-768C328C93F0}"/>
    <dgm:cxn modelId="{4016FA7A-6F47-422A-A86C-00359B7682B7}" type="presOf" srcId="{CB5C450C-04AE-499D-8C86-E54358871A1B}" destId="{E9064FB6-9230-4785-9FF8-AB8F7FA9DC01}" srcOrd="0" destOrd="0" presId="urn:microsoft.com/office/officeart/2005/8/layout/default"/>
    <dgm:cxn modelId="{C7AED96A-6CA2-46C8-87FF-59F0957747CD}" type="presOf" srcId="{02F406BE-12E0-48F9-B107-0DCAAB490267}" destId="{1EB3FB73-5EBF-4DE1-A38A-38E1653A1FFD}" srcOrd="0" destOrd="0" presId="urn:microsoft.com/office/officeart/2005/8/layout/default"/>
    <dgm:cxn modelId="{BFF742B6-2FC7-4E6A-A17F-A31F5FC24D0D}" type="presOf" srcId="{26A38C52-0E50-4FF6-8A49-797D1CD015E9}" destId="{7B7987A6-C237-40B9-B653-7B9570571BF2}" srcOrd="0" destOrd="0" presId="urn:microsoft.com/office/officeart/2005/8/layout/default"/>
    <dgm:cxn modelId="{0FE82F58-4578-4556-8B16-813A265C980F}" type="presOf" srcId="{ED09C0FB-ED99-4282-9542-61A583FFE425}" destId="{8E08813D-C52E-4184-8BAE-8040F9C12406}" srcOrd="0" destOrd="0" presId="urn:microsoft.com/office/officeart/2005/8/layout/default"/>
    <dgm:cxn modelId="{4BCB2F53-CBF3-4A91-B699-47F22919ED8C}" srcId="{02F406BE-12E0-48F9-B107-0DCAAB490267}" destId="{CB5C450C-04AE-499D-8C86-E54358871A1B}" srcOrd="0" destOrd="0" parTransId="{7AD9C96B-3E3C-41C5-A617-093CCD95A4DA}" sibTransId="{ACF07CA1-0B3E-472D-985D-93002F0DA2E0}"/>
    <dgm:cxn modelId="{77CD36E4-2069-4C86-8EC8-7330E2406022}" type="presOf" srcId="{FF48AF26-000E-4B84-B422-8F7BA3CDE1A3}" destId="{BB06F832-C2F4-4913-B50B-A4C952B8C66C}" srcOrd="0" destOrd="0" presId="urn:microsoft.com/office/officeart/2005/8/layout/default"/>
    <dgm:cxn modelId="{0EA6AA23-BD5B-490C-A136-49C01F82D667}" type="presOf" srcId="{5A3CE6E5-DA29-4798-8E57-0A90050D3231}" destId="{59178A82-4065-4CFA-9FCD-119B8D097F64}" srcOrd="0" destOrd="0" presId="urn:microsoft.com/office/officeart/2005/8/layout/default"/>
    <dgm:cxn modelId="{06088310-BDE6-4038-AA94-B87FCE148E19}" srcId="{02F406BE-12E0-48F9-B107-0DCAAB490267}" destId="{5A3CE6E5-DA29-4798-8E57-0A90050D3231}" srcOrd="1" destOrd="0" parTransId="{E04A957B-E3AC-49B1-91D8-50E553C1FED1}" sibTransId="{921119A6-1110-48E4-B4DB-0DE92A58D426}"/>
    <dgm:cxn modelId="{16C4B307-9905-4EAC-BF88-835C470D24C7}" srcId="{02F406BE-12E0-48F9-B107-0DCAAB490267}" destId="{ED09C0FB-ED99-4282-9542-61A583FFE425}" srcOrd="2" destOrd="0" parTransId="{BA0724D3-F315-419E-AB30-65C862B4FE62}" sibTransId="{474C4226-4CF7-4A0D-92C6-388D5182AF6C}"/>
    <dgm:cxn modelId="{3341D3CD-6CE4-46C7-AD05-1B3604516DC0}" type="presParOf" srcId="{1EB3FB73-5EBF-4DE1-A38A-38E1653A1FFD}" destId="{E9064FB6-9230-4785-9FF8-AB8F7FA9DC01}" srcOrd="0" destOrd="0" presId="urn:microsoft.com/office/officeart/2005/8/layout/default"/>
    <dgm:cxn modelId="{42DA4A81-3B43-4022-A399-E8E482B7A833}" type="presParOf" srcId="{1EB3FB73-5EBF-4DE1-A38A-38E1653A1FFD}" destId="{7D931271-7CA4-4415-914A-36FAA2A2F985}" srcOrd="1" destOrd="0" presId="urn:microsoft.com/office/officeart/2005/8/layout/default"/>
    <dgm:cxn modelId="{EA69AE42-7DDC-478C-A3D2-6BDF021E3973}" type="presParOf" srcId="{1EB3FB73-5EBF-4DE1-A38A-38E1653A1FFD}" destId="{59178A82-4065-4CFA-9FCD-119B8D097F64}" srcOrd="2" destOrd="0" presId="urn:microsoft.com/office/officeart/2005/8/layout/default"/>
    <dgm:cxn modelId="{EC552170-D7CA-4300-AA46-DFFEEFB2EBF8}" type="presParOf" srcId="{1EB3FB73-5EBF-4DE1-A38A-38E1653A1FFD}" destId="{FF6087A6-0A02-4FFB-AAC5-77E67EE0F125}" srcOrd="3" destOrd="0" presId="urn:microsoft.com/office/officeart/2005/8/layout/default"/>
    <dgm:cxn modelId="{8D3C6183-5FBA-481E-9FB0-63DBE00438BA}" type="presParOf" srcId="{1EB3FB73-5EBF-4DE1-A38A-38E1653A1FFD}" destId="{8E08813D-C52E-4184-8BAE-8040F9C12406}" srcOrd="4" destOrd="0" presId="urn:microsoft.com/office/officeart/2005/8/layout/default"/>
    <dgm:cxn modelId="{5EFA0DFC-1C31-4D7E-B68D-6317C3920074}" type="presParOf" srcId="{1EB3FB73-5EBF-4DE1-A38A-38E1653A1FFD}" destId="{AE486413-DC67-4A06-9F3A-FEEEC3F23DDF}" srcOrd="5" destOrd="0" presId="urn:microsoft.com/office/officeart/2005/8/layout/default"/>
    <dgm:cxn modelId="{B62C8AE5-F471-430C-A3EA-537A48F646DB}" type="presParOf" srcId="{1EB3FB73-5EBF-4DE1-A38A-38E1653A1FFD}" destId="{7B7987A6-C237-40B9-B653-7B9570571BF2}" srcOrd="6" destOrd="0" presId="urn:microsoft.com/office/officeart/2005/8/layout/default"/>
    <dgm:cxn modelId="{27FDB089-F725-4067-927B-F28D6952E230}" type="presParOf" srcId="{1EB3FB73-5EBF-4DE1-A38A-38E1653A1FFD}" destId="{2AC6E1A0-7270-49DE-99B4-AFDBB693A2A2}" srcOrd="7" destOrd="0" presId="urn:microsoft.com/office/officeart/2005/8/layout/default"/>
    <dgm:cxn modelId="{2D99DB31-A7B2-4CEC-A9F0-F61E4F22AFDA}" type="presParOf" srcId="{1EB3FB73-5EBF-4DE1-A38A-38E1653A1FFD}" destId="{BB06F832-C2F4-4913-B50B-A4C952B8C66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F406BE-12E0-48F9-B107-0DCAAB49026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B5C450C-04AE-499D-8C86-E54358871A1B}">
      <dgm:prSet phldrT="[Text]"/>
      <dgm:spPr>
        <a:solidFill>
          <a:schemeClr val="accent2"/>
        </a:solidFill>
        <a:ln>
          <a:noFill/>
        </a:ln>
      </dgm:spPr>
      <dgm:t>
        <a:bodyPr/>
        <a:lstStyle/>
        <a:p>
          <a:r>
            <a:rPr lang="en-US" dirty="0" smtClean="0"/>
            <a:t>Construction</a:t>
          </a:r>
          <a:endParaRPr lang="en-US" dirty="0"/>
        </a:p>
      </dgm:t>
    </dgm:pt>
    <dgm:pt modelId="{7AD9C96B-3E3C-41C5-A617-093CCD95A4DA}" type="parTrans" cxnId="{4BCB2F53-CBF3-4A91-B699-47F22919ED8C}">
      <dgm:prSet/>
      <dgm:spPr/>
      <dgm:t>
        <a:bodyPr/>
        <a:lstStyle/>
        <a:p>
          <a:endParaRPr lang="en-US"/>
        </a:p>
      </dgm:t>
    </dgm:pt>
    <dgm:pt modelId="{ACF07CA1-0B3E-472D-985D-93002F0DA2E0}" type="sibTrans" cxnId="{4BCB2F53-CBF3-4A91-B699-47F22919ED8C}">
      <dgm:prSet/>
      <dgm:spPr/>
      <dgm:t>
        <a:bodyPr/>
        <a:lstStyle/>
        <a:p>
          <a:endParaRPr lang="en-US"/>
        </a:p>
      </dgm:t>
    </dgm:pt>
    <dgm:pt modelId="{5A3CE6E5-DA29-4798-8E57-0A90050D3231}">
      <dgm:prSet phldrT="[Text]"/>
      <dgm:spPr>
        <a:ln>
          <a:noFill/>
        </a:ln>
      </dgm:spPr>
      <dgm:t>
        <a:bodyPr/>
        <a:lstStyle/>
        <a:p>
          <a:r>
            <a:rPr lang="en-US" dirty="0" smtClean="0"/>
            <a:t>Insertion</a:t>
          </a:r>
          <a:endParaRPr lang="en-US" dirty="0"/>
        </a:p>
      </dgm:t>
    </dgm:pt>
    <dgm:pt modelId="{E04A957B-E3AC-49B1-91D8-50E553C1FED1}" type="parTrans" cxnId="{06088310-BDE6-4038-AA94-B87FCE148E19}">
      <dgm:prSet/>
      <dgm:spPr/>
      <dgm:t>
        <a:bodyPr/>
        <a:lstStyle/>
        <a:p>
          <a:endParaRPr lang="en-US"/>
        </a:p>
      </dgm:t>
    </dgm:pt>
    <dgm:pt modelId="{921119A6-1110-48E4-B4DB-0DE92A58D426}" type="sibTrans" cxnId="{06088310-BDE6-4038-AA94-B87FCE148E19}">
      <dgm:prSet/>
      <dgm:spPr/>
      <dgm:t>
        <a:bodyPr/>
        <a:lstStyle/>
        <a:p>
          <a:endParaRPr lang="en-US"/>
        </a:p>
      </dgm:t>
    </dgm:pt>
    <dgm:pt modelId="{ED09C0FB-ED99-4282-9542-61A583FFE425}">
      <dgm:prSet phldrT="[Text]"/>
      <dgm:spPr>
        <a:ln>
          <a:noFill/>
        </a:ln>
      </dgm:spPr>
      <dgm:t>
        <a:bodyPr/>
        <a:lstStyle/>
        <a:p>
          <a:r>
            <a:rPr lang="en-US" dirty="0" smtClean="0"/>
            <a:t>Iteration</a:t>
          </a:r>
          <a:endParaRPr lang="en-US" dirty="0"/>
        </a:p>
      </dgm:t>
    </dgm:pt>
    <dgm:pt modelId="{BA0724D3-F315-419E-AB30-65C862B4FE62}" type="parTrans" cxnId="{16C4B307-9905-4EAC-BF88-835C470D24C7}">
      <dgm:prSet/>
      <dgm:spPr/>
      <dgm:t>
        <a:bodyPr/>
        <a:lstStyle/>
        <a:p>
          <a:endParaRPr lang="en-US"/>
        </a:p>
      </dgm:t>
    </dgm:pt>
    <dgm:pt modelId="{474C4226-4CF7-4A0D-92C6-388D5182AF6C}" type="sibTrans" cxnId="{16C4B307-9905-4EAC-BF88-835C470D24C7}">
      <dgm:prSet/>
      <dgm:spPr/>
      <dgm:t>
        <a:bodyPr/>
        <a:lstStyle/>
        <a:p>
          <a:endParaRPr lang="en-US"/>
        </a:p>
      </dgm:t>
    </dgm:pt>
    <dgm:pt modelId="{26A38C52-0E50-4FF6-8A49-797D1CD015E9}">
      <dgm:prSet phldrT="[Text]"/>
      <dgm:spPr>
        <a:ln>
          <a:noFill/>
        </a:ln>
      </dgm:spPr>
      <dgm:t>
        <a:bodyPr/>
        <a:lstStyle/>
        <a:p>
          <a:r>
            <a:rPr lang="en-US" dirty="0" smtClean="0"/>
            <a:t>Searching</a:t>
          </a:r>
          <a:endParaRPr lang="en-US" dirty="0"/>
        </a:p>
      </dgm:t>
    </dgm:pt>
    <dgm:pt modelId="{C1C39A04-C092-4A77-A0D0-C9E28B7A55A8}" type="parTrans" cxnId="{185C1ADD-2FEE-4399-8B73-4F1D57D4FD72}">
      <dgm:prSet/>
      <dgm:spPr/>
      <dgm:t>
        <a:bodyPr/>
        <a:lstStyle/>
        <a:p>
          <a:endParaRPr lang="en-US"/>
        </a:p>
      </dgm:t>
    </dgm:pt>
    <dgm:pt modelId="{81124F4D-FD97-47D3-9BE4-54F1659FDCEE}" type="sibTrans" cxnId="{185C1ADD-2FEE-4399-8B73-4F1D57D4FD72}">
      <dgm:prSet/>
      <dgm:spPr/>
      <dgm:t>
        <a:bodyPr/>
        <a:lstStyle/>
        <a:p>
          <a:endParaRPr lang="en-US"/>
        </a:p>
      </dgm:t>
    </dgm:pt>
    <dgm:pt modelId="{FF48AF26-000E-4B84-B422-8F7BA3CDE1A3}">
      <dgm:prSet phldrT="[Text]"/>
      <dgm:spPr>
        <a:ln>
          <a:noFill/>
        </a:ln>
      </dgm:spPr>
      <dgm:t>
        <a:bodyPr/>
        <a:lstStyle/>
        <a:p>
          <a:r>
            <a:rPr lang="en-US" dirty="0" smtClean="0"/>
            <a:t>Removal</a:t>
          </a:r>
          <a:endParaRPr lang="en-US" dirty="0"/>
        </a:p>
      </dgm:t>
    </dgm:pt>
    <dgm:pt modelId="{C17F9C60-18AE-4590-A53A-CB8C1FDDFB14}" type="parTrans" cxnId="{65A983E6-4571-44C9-8D4D-2EE3CED61E9A}">
      <dgm:prSet/>
      <dgm:spPr/>
      <dgm:t>
        <a:bodyPr/>
        <a:lstStyle/>
        <a:p>
          <a:endParaRPr lang="en-US"/>
        </a:p>
      </dgm:t>
    </dgm:pt>
    <dgm:pt modelId="{08F230BB-2A7F-459D-9024-768C328C93F0}" type="sibTrans" cxnId="{65A983E6-4571-44C9-8D4D-2EE3CED61E9A}">
      <dgm:prSet/>
      <dgm:spPr/>
      <dgm:t>
        <a:bodyPr/>
        <a:lstStyle/>
        <a:p>
          <a:endParaRPr lang="en-US"/>
        </a:p>
      </dgm:t>
    </dgm:pt>
    <dgm:pt modelId="{1EB3FB73-5EBF-4DE1-A38A-38E1653A1FFD}" type="pres">
      <dgm:prSet presAssocID="{02F406BE-12E0-48F9-B107-0DCAAB490267}" presName="diagram" presStyleCnt="0">
        <dgm:presLayoutVars>
          <dgm:dir/>
          <dgm:resizeHandles val="exact"/>
        </dgm:presLayoutVars>
      </dgm:prSet>
      <dgm:spPr/>
      <dgm:t>
        <a:bodyPr/>
        <a:lstStyle/>
        <a:p>
          <a:endParaRPr lang="en-US"/>
        </a:p>
      </dgm:t>
    </dgm:pt>
    <dgm:pt modelId="{E9064FB6-9230-4785-9FF8-AB8F7FA9DC01}" type="pres">
      <dgm:prSet presAssocID="{CB5C450C-04AE-499D-8C86-E54358871A1B}" presName="node" presStyleLbl="node1" presStyleIdx="0" presStyleCnt="5">
        <dgm:presLayoutVars>
          <dgm:bulletEnabled val="1"/>
        </dgm:presLayoutVars>
      </dgm:prSet>
      <dgm:spPr/>
      <dgm:t>
        <a:bodyPr/>
        <a:lstStyle/>
        <a:p>
          <a:endParaRPr lang="en-US"/>
        </a:p>
      </dgm:t>
    </dgm:pt>
    <dgm:pt modelId="{7D931271-7CA4-4415-914A-36FAA2A2F985}" type="pres">
      <dgm:prSet presAssocID="{ACF07CA1-0B3E-472D-985D-93002F0DA2E0}" presName="sibTrans" presStyleCnt="0"/>
      <dgm:spPr/>
    </dgm:pt>
    <dgm:pt modelId="{59178A82-4065-4CFA-9FCD-119B8D097F64}" type="pres">
      <dgm:prSet presAssocID="{5A3CE6E5-DA29-4798-8E57-0A90050D3231}" presName="node" presStyleLbl="node1" presStyleIdx="1" presStyleCnt="5">
        <dgm:presLayoutVars>
          <dgm:bulletEnabled val="1"/>
        </dgm:presLayoutVars>
      </dgm:prSet>
      <dgm:spPr/>
      <dgm:t>
        <a:bodyPr/>
        <a:lstStyle/>
        <a:p>
          <a:endParaRPr lang="en-US"/>
        </a:p>
      </dgm:t>
    </dgm:pt>
    <dgm:pt modelId="{FF6087A6-0A02-4FFB-AAC5-77E67EE0F125}" type="pres">
      <dgm:prSet presAssocID="{921119A6-1110-48E4-B4DB-0DE92A58D426}" presName="sibTrans" presStyleCnt="0"/>
      <dgm:spPr/>
    </dgm:pt>
    <dgm:pt modelId="{8E08813D-C52E-4184-8BAE-8040F9C12406}" type="pres">
      <dgm:prSet presAssocID="{ED09C0FB-ED99-4282-9542-61A583FFE425}" presName="node" presStyleLbl="node1" presStyleIdx="2" presStyleCnt="5">
        <dgm:presLayoutVars>
          <dgm:bulletEnabled val="1"/>
        </dgm:presLayoutVars>
      </dgm:prSet>
      <dgm:spPr/>
      <dgm:t>
        <a:bodyPr/>
        <a:lstStyle/>
        <a:p>
          <a:endParaRPr lang="en-US"/>
        </a:p>
      </dgm:t>
    </dgm:pt>
    <dgm:pt modelId="{AE486413-DC67-4A06-9F3A-FEEEC3F23DDF}" type="pres">
      <dgm:prSet presAssocID="{474C4226-4CF7-4A0D-92C6-388D5182AF6C}" presName="sibTrans" presStyleCnt="0"/>
      <dgm:spPr/>
    </dgm:pt>
    <dgm:pt modelId="{7B7987A6-C237-40B9-B653-7B9570571BF2}" type="pres">
      <dgm:prSet presAssocID="{26A38C52-0E50-4FF6-8A49-797D1CD015E9}" presName="node" presStyleLbl="node1" presStyleIdx="3" presStyleCnt="5">
        <dgm:presLayoutVars>
          <dgm:bulletEnabled val="1"/>
        </dgm:presLayoutVars>
      </dgm:prSet>
      <dgm:spPr/>
      <dgm:t>
        <a:bodyPr/>
        <a:lstStyle/>
        <a:p>
          <a:endParaRPr lang="en-US"/>
        </a:p>
      </dgm:t>
    </dgm:pt>
    <dgm:pt modelId="{2AC6E1A0-7270-49DE-99B4-AFDBB693A2A2}" type="pres">
      <dgm:prSet presAssocID="{81124F4D-FD97-47D3-9BE4-54F1659FDCEE}" presName="sibTrans" presStyleCnt="0"/>
      <dgm:spPr/>
    </dgm:pt>
    <dgm:pt modelId="{BB06F832-C2F4-4913-B50B-A4C952B8C66C}" type="pres">
      <dgm:prSet presAssocID="{FF48AF26-000E-4B84-B422-8F7BA3CDE1A3}" presName="node" presStyleLbl="node1" presStyleIdx="4" presStyleCnt="5">
        <dgm:presLayoutVars>
          <dgm:bulletEnabled val="1"/>
        </dgm:presLayoutVars>
      </dgm:prSet>
      <dgm:spPr/>
      <dgm:t>
        <a:bodyPr/>
        <a:lstStyle/>
        <a:p>
          <a:endParaRPr lang="en-US"/>
        </a:p>
      </dgm:t>
    </dgm:pt>
  </dgm:ptLst>
  <dgm:cxnLst>
    <dgm:cxn modelId="{185C1ADD-2FEE-4399-8B73-4F1D57D4FD72}" srcId="{02F406BE-12E0-48F9-B107-0DCAAB490267}" destId="{26A38C52-0E50-4FF6-8A49-797D1CD015E9}" srcOrd="3" destOrd="0" parTransId="{C1C39A04-C092-4A77-A0D0-C9E28B7A55A8}" sibTransId="{81124F4D-FD97-47D3-9BE4-54F1659FDCEE}"/>
    <dgm:cxn modelId="{06088310-BDE6-4038-AA94-B87FCE148E19}" srcId="{02F406BE-12E0-48F9-B107-0DCAAB490267}" destId="{5A3CE6E5-DA29-4798-8E57-0A90050D3231}" srcOrd="1" destOrd="0" parTransId="{E04A957B-E3AC-49B1-91D8-50E553C1FED1}" sibTransId="{921119A6-1110-48E4-B4DB-0DE92A58D426}"/>
    <dgm:cxn modelId="{41426E9C-2933-44F0-AD10-A66A9B4A98FE}" type="presOf" srcId="{ED09C0FB-ED99-4282-9542-61A583FFE425}" destId="{8E08813D-C52E-4184-8BAE-8040F9C12406}" srcOrd="0" destOrd="0" presId="urn:microsoft.com/office/officeart/2005/8/layout/default"/>
    <dgm:cxn modelId="{2541B039-0A84-419D-AEC8-3D45A182EAAC}" type="presOf" srcId="{5A3CE6E5-DA29-4798-8E57-0A90050D3231}" destId="{59178A82-4065-4CFA-9FCD-119B8D097F64}" srcOrd="0" destOrd="0" presId="urn:microsoft.com/office/officeart/2005/8/layout/default"/>
    <dgm:cxn modelId="{4BCB2F53-CBF3-4A91-B699-47F22919ED8C}" srcId="{02F406BE-12E0-48F9-B107-0DCAAB490267}" destId="{CB5C450C-04AE-499D-8C86-E54358871A1B}" srcOrd="0" destOrd="0" parTransId="{7AD9C96B-3E3C-41C5-A617-093CCD95A4DA}" sibTransId="{ACF07CA1-0B3E-472D-985D-93002F0DA2E0}"/>
    <dgm:cxn modelId="{16C4B307-9905-4EAC-BF88-835C470D24C7}" srcId="{02F406BE-12E0-48F9-B107-0DCAAB490267}" destId="{ED09C0FB-ED99-4282-9542-61A583FFE425}" srcOrd="2" destOrd="0" parTransId="{BA0724D3-F315-419E-AB30-65C862B4FE62}" sibTransId="{474C4226-4CF7-4A0D-92C6-388D5182AF6C}"/>
    <dgm:cxn modelId="{AEAE98E1-1186-4373-BC18-C7ABF4681BC2}" type="presOf" srcId="{CB5C450C-04AE-499D-8C86-E54358871A1B}" destId="{E9064FB6-9230-4785-9FF8-AB8F7FA9DC01}" srcOrd="0" destOrd="0" presId="urn:microsoft.com/office/officeart/2005/8/layout/default"/>
    <dgm:cxn modelId="{65A983E6-4571-44C9-8D4D-2EE3CED61E9A}" srcId="{02F406BE-12E0-48F9-B107-0DCAAB490267}" destId="{FF48AF26-000E-4B84-B422-8F7BA3CDE1A3}" srcOrd="4" destOrd="0" parTransId="{C17F9C60-18AE-4590-A53A-CB8C1FDDFB14}" sibTransId="{08F230BB-2A7F-459D-9024-768C328C93F0}"/>
    <dgm:cxn modelId="{4A73DDA8-ED48-4F2B-9A74-F53162559326}" type="presOf" srcId="{02F406BE-12E0-48F9-B107-0DCAAB490267}" destId="{1EB3FB73-5EBF-4DE1-A38A-38E1653A1FFD}" srcOrd="0" destOrd="0" presId="urn:microsoft.com/office/officeart/2005/8/layout/default"/>
    <dgm:cxn modelId="{38339A36-18DC-4259-A30E-DE2376ED50C9}" type="presOf" srcId="{26A38C52-0E50-4FF6-8A49-797D1CD015E9}" destId="{7B7987A6-C237-40B9-B653-7B9570571BF2}" srcOrd="0" destOrd="0" presId="urn:microsoft.com/office/officeart/2005/8/layout/default"/>
    <dgm:cxn modelId="{5A08DA0F-0A5F-475D-B406-55EF2EAF6846}" type="presOf" srcId="{FF48AF26-000E-4B84-B422-8F7BA3CDE1A3}" destId="{BB06F832-C2F4-4913-B50B-A4C952B8C66C}" srcOrd="0" destOrd="0" presId="urn:microsoft.com/office/officeart/2005/8/layout/default"/>
    <dgm:cxn modelId="{38542530-4EF5-43D9-AC6D-9C9DE9CDDB0D}" type="presParOf" srcId="{1EB3FB73-5EBF-4DE1-A38A-38E1653A1FFD}" destId="{E9064FB6-9230-4785-9FF8-AB8F7FA9DC01}" srcOrd="0" destOrd="0" presId="urn:microsoft.com/office/officeart/2005/8/layout/default"/>
    <dgm:cxn modelId="{5A965EF8-8FAD-49CE-BA9E-EB8F0485E913}" type="presParOf" srcId="{1EB3FB73-5EBF-4DE1-A38A-38E1653A1FFD}" destId="{7D931271-7CA4-4415-914A-36FAA2A2F985}" srcOrd="1" destOrd="0" presId="urn:microsoft.com/office/officeart/2005/8/layout/default"/>
    <dgm:cxn modelId="{4CF2E7CD-26AD-4546-A837-99766C551CF7}" type="presParOf" srcId="{1EB3FB73-5EBF-4DE1-A38A-38E1653A1FFD}" destId="{59178A82-4065-4CFA-9FCD-119B8D097F64}" srcOrd="2" destOrd="0" presId="urn:microsoft.com/office/officeart/2005/8/layout/default"/>
    <dgm:cxn modelId="{B76BAFC2-0835-48ED-A80F-C866122AC7E2}" type="presParOf" srcId="{1EB3FB73-5EBF-4DE1-A38A-38E1653A1FFD}" destId="{FF6087A6-0A02-4FFB-AAC5-77E67EE0F125}" srcOrd="3" destOrd="0" presId="urn:microsoft.com/office/officeart/2005/8/layout/default"/>
    <dgm:cxn modelId="{53BD1EDD-D9B8-43FF-8BE0-F4965F290BF0}" type="presParOf" srcId="{1EB3FB73-5EBF-4DE1-A38A-38E1653A1FFD}" destId="{8E08813D-C52E-4184-8BAE-8040F9C12406}" srcOrd="4" destOrd="0" presId="urn:microsoft.com/office/officeart/2005/8/layout/default"/>
    <dgm:cxn modelId="{2565A1F4-D44E-422E-9CD3-A8717493669A}" type="presParOf" srcId="{1EB3FB73-5EBF-4DE1-A38A-38E1653A1FFD}" destId="{AE486413-DC67-4A06-9F3A-FEEEC3F23DDF}" srcOrd="5" destOrd="0" presId="urn:microsoft.com/office/officeart/2005/8/layout/default"/>
    <dgm:cxn modelId="{A98875ED-2FF8-4589-A020-90573A1EEE13}" type="presParOf" srcId="{1EB3FB73-5EBF-4DE1-A38A-38E1653A1FFD}" destId="{7B7987A6-C237-40B9-B653-7B9570571BF2}" srcOrd="6" destOrd="0" presId="urn:microsoft.com/office/officeart/2005/8/layout/default"/>
    <dgm:cxn modelId="{DD8CA962-5A8E-4957-A706-0E4CB2D448FA}" type="presParOf" srcId="{1EB3FB73-5EBF-4DE1-A38A-38E1653A1FFD}" destId="{2AC6E1A0-7270-49DE-99B4-AFDBB693A2A2}" srcOrd="7" destOrd="0" presId="urn:microsoft.com/office/officeart/2005/8/layout/default"/>
    <dgm:cxn modelId="{65109CA7-272A-4E51-86BE-C9567B3B2758}" type="presParOf" srcId="{1EB3FB73-5EBF-4DE1-A38A-38E1653A1FFD}" destId="{BB06F832-C2F4-4913-B50B-A4C952B8C66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F406BE-12E0-48F9-B107-0DCAAB49026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B5C450C-04AE-499D-8C86-E54358871A1B}">
      <dgm:prSet phldrT="[Text]"/>
      <dgm:spPr/>
      <dgm:t>
        <a:bodyPr/>
        <a:lstStyle/>
        <a:p>
          <a:r>
            <a:rPr lang="en-US" dirty="0" smtClean="0"/>
            <a:t>Construction</a:t>
          </a:r>
          <a:endParaRPr lang="en-US" dirty="0"/>
        </a:p>
      </dgm:t>
    </dgm:pt>
    <dgm:pt modelId="{7AD9C96B-3E3C-41C5-A617-093CCD95A4DA}" type="parTrans" cxnId="{4BCB2F53-CBF3-4A91-B699-47F22919ED8C}">
      <dgm:prSet/>
      <dgm:spPr/>
      <dgm:t>
        <a:bodyPr/>
        <a:lstStyle/>
        <a:p>
          <a:endParaRPr lang="en-US"/>
        </a:p>
      </dgm:t>
    </dgm:pt>
    <dgm:pt modelId="{ACF07CA1-0B3E-472D-985D-93002F0DA2E0}" type="sibTrans" cxnId="{4BCB2F53-CBF3-4A91-B699-47F22919ED8C}">
      <dgm:prSet/>
      <dgm:spPr/>
      <dgm:t>
        <a:bodyPr/>
        <a:lstStyle/>
        <a:p>
          <a:endParaRPr lang="en-US"/>
        </a:p>
      </dgm:t>
    </dgm:pt>
    <dgm:pt modelId="{5A3CE6E5-DA29-4798-8E57-0A90050D3231}">
      <dgm:prSet phldrT="[Text]"/>
      <dgm:spPr>
        <a:solidFill>
          <a:schemeClr val="accent2"/>
        </a:solidFill>
      </dgm:spPr>
      <dgm:t>
        <a:bodyPr/>
        <a:lstStyle/>
        <a:p>
          <a:r>
            <a:rPr lang="en-US" dirty="0" smtClean="0"/>
            <a:t>Insertion</a:t>
          </a:r>
          <a:endParaRPr lang="en-US" dirty="0"/>
        </a:p>
      </dgm:t>
    </dgm:pt>
    <dgm:pt modelId="{E04A957B-E3AC-49B1-91D8-50E553C1FED1}" type="parTrans" cxnId="{06088310-BDE6-4038-AA94-B87FCE148E19}">
      <dgm:prSet/>
      <dgm:spPr/>
      <dgm:t>
        <a:bodyPr/>
        <a:lstStyle/>
        <a:p>
          <a:endParaRPr lang="en-US"/>
        </a:p>
      </dgm:t>
    </dgm:pt>
    <dgm:pt modelId="{921119A6-1110-48E4-B4DB-0DE92A58D426}" type="sibTrans" cxnId="{06088310-BDE6-4038-AA94-B87FCE148E19}">
      <dgm:prSet/>
      <dgm:spPr/>
      <dgm:t>
        <a:bodyPr/>
        <a:lstStyle/>
        <a:p>
          <a:endParaRPr lang="en-US"/>
        </a:p>
      </dgm:t>
    </dgm:pt>
    <dgm:pt modelId="{ED09C0FB-ED99-4282-9542-61A583FFE425}">
      <dgm:prSet phldrT="[Text]"/>
      <dgm:spPr/>
      <dgm:t>
        <a:bodyPr/>
        <a:lstStyle/>
        <a:p>
          <a:r>
            <a:rPr lang="en-US" dirty="0" smtClean="0"/>
            <a:t>Iteration</a:t>
          </a:r>
          <a:endParaRPr lang="en-US" dirty="0"/>
        </a:p>
      </dgm:t>
    </dgm:pt>
    <dgm:pt modelId="{BA0724D3-F315-419E-AB30-65C862B4FE62}" type="parTrans" cxnId="{16C4B307-9905-4EAC-BF88-835C470D24C7}">
      <dgm:prSet/>
      <dgm:spPr/>
      <dgm:t>
        <a:bodyPr/>
        <a:lstStyle/>
        <a:p>
          <a:endParaRPr lang="en-US"/>
        </a:p>
      </dgm:t>
    </dgm:pt>
    <dgm:pt modelId="{474C4226-4CF7-4A0D-92C6-388D5182AF6C}" type="sibTrans" cxnId="{16C4B307-9905-4EAC-BF88-835C470D24C7}">
      <dgm:prSet/>
      <dgm:spPr/>
      <dgm:t>
        <a:bodyPr/>
        <a:lstStyle/>
        <a:p>
          <a:endParaRPr lang="en-US"/>
        </a:p>
      </dgm:t>
    </dgm:pt>
    <dgm:pt modelId="{26A38C52-0E50-4FF6-8A49-797D1CD015E9}">
      <dgm:prSet phldrT="[Text]"/>
      <dgm:spPr/>
      <dgm:t>
        <a:bodyPr/>
        <a:lstStyle/>
        <a:p>
          <a:r>
            <a:rPr lang="en-US" dirty="0" smtClean="0"/>
            <a:t>Searching</a:t>
          </a:r>
          <a:endParaRPr lang="en-US" dirty="0"/>
        </a:p>
      </dgm:t>
    </dgm:pt>
    <dgm:pt modelId="{C1C39A04-C092-4A77-A0D0-C9E28B7A55A8}" type="parTrans" cxnId="{185C1ADD-2FEE-4399-8B73-4F1D57D4FD72}">
      <dgm:prSet/>
      <dgm:spPr/>
      <dgm:t>
        <a:bodyPr/>
        <a:lstStyle/>
        <a:p>
          <a:endParaRPr lang="en-US"/>
        </a:p>
      </dgm:t>
    </dgm:pt>
    <dgm:pt modelId="{81124F4D-FD97-47D3-9BE4-54F1659FDCEE}" type="sibTrans" cxnId="{185C1ADD-2FEE-4399-8B73-4F1D57D4FD72}">
      <dgm:prSet/>
      <dgm:spPr/>
      <dgm:t>
        <a:bodyPr/>
        <a:lstStyle/>
        <a:p>
          <a:endParaRPr lang="en-US"/>
        </a:p>
      </dgm:t>
    </dgm:pt>
    <dgm:pt modelId="{FF48AF26-000E-4B84-B422-8F7BA3CDE1A3}">
      <dgm:prSet phldrT="[Text]"/>
      <dgm:spPr/>
      <dgm:t>
        <a:bodyPr/>
        <a:lstStyle/>
        <a:p>
          <a:r>
            <a:rPr lang="en-US" dirty="0" smtClean="0"/>
            <a:t>Removal</a:t>
          </a:r>
          <a:endParaRPr lang="en-US" dirty="0"/>
        </a:p>
      </dgm:t>
    </dgm:pt>
    <dgm:pt modelId="{C17F9C60-18AE-4590-A53A-CB8C1FDDFB14}" type="parTrans" cxnId="{65A983E6-4571-44C9-8D4D-2EE3CED61E9A}">
      <dgm:prSet/>
      <dgm:spPr/>
      <dgm:t>
        <a:bodyPr/>
        <a:lstStyle/>
        <a:p>
          <a:endParaRPr lang="en-US"/>
        </a:p>
      </dgm:t>
    </dgm:pt>
    <dgm:pt modelId="{08F230BB-2A7F-459D-9024-768C328C93F0}" type="sibTrans" cxnId="{65A983E6-4571-44C9-8D4D-2EE3CED61E9A}">
      <dgm:prSet/>
      <dgm:spPr/>
      <dgm:t>
        <a:bodyPr/>
        <a:lstStyle/>
        <a:p>
          <a:endParaRPr lang="en-US"/>
        </a:p>
      </dgm:t>
    </dgm:pt>
    <dgm:pt modelId="{1EB3FB73-5EBF-4DE1-A38A-38E1653A1FFD}" type="pres">
      <dgm:prSet presAssocID="{02F406BE-12E0-48F9-B107-0DCAAB490267}" presName="diagram" presStyleCnt="0">
        <dgm:presLayoutVars>
          <dgm:dir/>
          <dgm:resizeHandles val="exact"/>
        </dgm:presLayoutVars>
      </dgm:prSet>
      <dgm:spPr/>
      <dgm:t>
        <a:bodyPr/>
        <a:lstStyle/>
        <a:p>
          <a:endParaRPr lang="en-US"/>
        </a:p>
      </dgm:t>
    </dgm:pt>
    <dgm:pt modelId="{E9064FB6-9230-4785-9FF8-AB8F7FA9DC01}" type="pres">
      <dgm:prSet presAssocID="{CB5C450C-04AE-499D-8C86-E54358871A1B}" presName="node" presStyleLbl="node1" presStyleIdx="0" presStyleCnt="5">
        <dgm:presLayoutVars>
          <dgm:bulletEnabled val="1"/>
        </dgm:presLayoutVars>
      </dgm:prSet>
      <dgm:spPr/>
      <dgm:t>
        <a:bodyPr/>
        <a:lstStyle/>
        <a:p>
          <a:endParaRPr lang="en-US"/>
        </a:p>
      </dgm:t>
    </dgm:pt>
    <dgm:pt modelId="{7D931271-7CA4-4415-914A-36FAA2A2F985}" type="pres">
      <dgm:prSet presAssocID="{ACF07CA1-0B3E-472D-985D-93002F0DA2E0}" presName="sibTrans" presStyleCnt="0"/>
      <dgm:spPr/>
    </dgm:pt>
    <dgm:pt modelId="{59178A82-4065-4CFA-9FCD-119B8D097F64}" type="pres">
      <dgm:prSet presAssocID="{5A3CE6E5-DA29-4798-8E57-0A90050D3231}" presName="node" presStyleLbl="node1" presStyleIdx="1" presStyleCnt="5">
        <dgm:presLayoutVars>
          <dgm:bulletEnabled val="1"/>
        </dgm:presLayoutVars>
      </dgm:prSet>
      <dgm:spPr/>
      <dgm:t>
        <a:bodyPr/>
        <a:lstStyle/>
        <a:p>
          <a:endParaRPr lang="en-US"/>
        </a:p>
      </dgm:t>
    </dgm:pt>
    <dgm:pt modelId="{FF6087A6-0A02-4FFB-AAC5-77E67EE0F125}" type="pres">
      <dgm:prSet presAssocID="{921119A6-1110-48E4-B4DB-0DE92A58D426}" presName="sibTrans" presStyleCnt="0"/>
      <dgm:spPr/>
    </dgm:pt>
    <dgm:pt modelId="{8E08813D-C52E-4184-8BAE-8040F9C12406}" type="pres">
      <dgm:prSet presAssocID="{ED09C0FB-ED99-4282-9542-61A583FFE425}" presName="node" presStyleLbl="node1" presStyleIdx="2" presStyleCnt="5">
        <dgm:presLayoutVars>
          <dgm:bulletEnabled val="1"/>
        </dgm:presLayoutVars>
      </dgm:prSet>
      <dgm:spPr/>
      <dgm:t>
        <a:bodyPr/>
        <a:lstStyle/>
        <a:p>
          <a:endParaRPr lang="en-US"/>
        </a:p>
      </dgm:t>
    </dgm:pt>
    <dgm:pt modelId="{AE486413-DC67-4A06-9F3A-FEEEC3F23DDF}" type="pres">
      <dgm:prSet presAssocID="{474C4226-4CF7-4A0D-92C6-388D5182AF6C}" presName="sibTrans" presStyleCnt="0"/>
      <dgm:spPr/>
    </dgm:pt>
    <dgm:pt modelId="{7B7987A6-C237-40B9-B653-7B9570571BF2}" type="pres">
      <dgm:prSet presAssocID="{26A38C52-0E50-4FF6-8A49-797D1CD015E9}" presName="node" presStyleLbl="node1" presStyleIdx="3" presStyleCnt="5">
        <dgm:presLayoutVars>
          <dgm:bulletEnabled val="1"/>
        </dgm:presLayoutVars>
      </dgm:prSet>
      <dgm:spPr/>
      <dgm:t>
        <a:bodyPr/>
        <a:lstStyle/>
        <a:p>
          <a:endParaRPr lang="en-US"/>
        </a:p>
      </dgm:t>
    </dgm:pt>
    <dgm:pt modelId="{2AC6E1A0-7270-49DE-99B4-AFDBB693A2A2}" type="pres">
      <dgm:prSet presAssocID="{81124F4D-FD97-47D3-9BE4-54F1659FDCEE}" presName="sibTrans" presStyleCnt="0"/>
      <dgm:spPr/>
    </dgm:pt>
    <dgm:pt modelId="{BB06F832-C2F4-4913-B50B-A4C952B8C66C}" type="pres">
      <dgm:prSet presAssocID="{FF48AF26-000E-4B84-B422-8F7BA3CDE1A3}" presName="node" presStyleLbl="node1" presStyleIdx="4" presStyleCnt="5">
        <dgm:presLayoutVars>
          <dgm:bulletEnabled val="1"/>
        </dgm:presLayoutVars>
      </dgm:prSet>
      <dgm:spPr/>
      <dgm:t>
        <a:bodyPr/>
        <a:lstStyle/>
        <a:p>
          <a:endParaRPr lang="en-US"/>
        </a:p>
      </dgm:t>
    </dgm:pt>
  </dgm:ptLst>
  <dgm:cxnLst>
    <dgm:cxn modelId="{185C1ADD-2FEE-4399-8B73-4F1D57D4FD72}" srcId="{02F406BE-12E0-48F9-B107-0DCAAB490267}" destId="{26A38C52-0E50-4FF6-8A49-797D1CD015E9}" srcOrd="3" destOrd="0" parTransId="{C1C39A04-C092-4A77-A0D0-C9E28B7A55A8}" sibTransId="{81124F4D-FD97-47D3-9BE4-54F1659FDCEE}"/>
    <dgm:cxn modelId="{65A983E6-4571-44C9-8D4D-2EE3CED61E9A}" srcId="{02F406BE-12E0-48F9-B107-0DCAAB490267}" destId="{FF48AF26-000E-4B84-B422-8F7BA3CDE1A3}" srcOrd="4" destOrd="0" parTransId="{C17F9C60-18AE-4590-A53A-CB8C1FDDFB14}" sibTransId="{08F230BB-2A7F-459D-9024-768C328C93F0}"/>
    <dgm:cxn modelId="{A32D4B01-96A7-4596-9E93-D47B85ED02FD}" type="presOf" srcId="{26A38C52-0E50-4FF6-8A49-797D1CD015E9}" destId="{7B7987A6-C237-40B9-B653-7B9570571BF2}" srcOrd="0" destOrd="0" presId="urn:microsoft.com/office/officeart/2005/8/layout/default"/>
    <dgm:cxn modelId="{9B88210A-2E68-4E3A-9910-402416E79395}" type="presOf" srcId="{5A3CE6E5-DA29-4798-8E57-0A90050D3231}" destId="{59178A82-4065-4CFA-9FCD-119B8D097F64}" srcOrd="0" destOrd="0" presId="urn:microsoft.com/office/officeart/2005/8/layout/default"/>
    <dgm:cxn modelId="{6E8B2C07-AA07-4603-BA48-79E146F7C5B2}" type="presOf" srcId="{02F406BE-12E0-48F9-B107-0DCAAB490267}" destId="{1EB3FB73-5EBF-4DE1-A38A-38E1653A1FFD}" srcOrd="0" destOrd="0" presId="urn:microsoft.com/office/officeart/2005/8/layout/default"/>
    <dgm:cxn modelId="{4BCB2F53-CBF3-4A91-B699-47F22919ED8C}" srcId="{02F406BE-12E0-48F9-B107-0DCAAB490267}" destId="{CB5C450C-04AE-499D-8C86-E54358871A1B}" srcOrd="0" destOrd="0" parTransId="{7AD9C96B-3E3C-41C5-A617-093CCD95A4DA}" sibTransId="{ACF07CA1-0B3E-472D-985D-93002F0DA2E0}"/>
    <dgm:cxn modelId="{C2792914-342C-44BC-9E06-90D801C6EA60}" type="presOf" srcId="{FF48AF26-000E-4B84-B422-8F7BA3CDE1A3}" destId="{BB06F832-C2F4-4913-B50B-A4C952B8C66C}" srcOrd="0" destOrd="0" presId="urn:microsoft.com/office/officeart/2005/8/layout/default"/>
    <dgm:cxn modelId="{C533D49D-E17B-41CC-A4AF-D2B308CC4A3A}" type="presOf" srcId="{CB5C450C-04AE-499D-8C86-E54358871A1B}" destId="{E9064FB6-9230-4785-9FF8-AB8F7FA9DC01}" srcOrd="0" destOrd="0" presId="urn:microsoft.com/office/officeart/2005/8/layout/default"/>
    <dgm:cxn modelId="{06088310-BDE6-4038-AA94-B87FCE148E19}" srcId="{02F406BE-12E0-48F9-B107-0DCAAB490267}" destId="{5A3CE6E5-DA29-4798-8E57-0A90050D3231}" srcOrd="1" destOrd="0" parTransId="{E04A957B-E3AC-49B1-91D8-50E553C1FED1}" sibTransId="{921119A6-1110-48E4-B4DB-0DE92A58D426}"/>
    <dgm:cxn modelId="{A509885C-1E7E-4886-A6BB-0D353B91B112}" type="presOf" srcId="{ED09C0FB-ED99-4282-9542-61A583FFE425}" destId="{8E08813D-C52E-4184-8BAE-8040F9C12406}" srcOrd="0" destOrd="0" presId="urn:microsoft.com/office/officeart/2005/8/layout/default"/>
    <dgm:cxn modelId="{16C4B307-9905-4EAC-BF88-835C470D24C7}" srcId="{02F406BE-12E0-48F9-B107-0DCAAB490267}" destId="{ED09C0FB-ED99-4282-9542-61A583FFE425}" srcOrd="2" destOrd="0" parTransId="{BA0724D3-F315-419E-AB30-65C862B4FE62}" sibTransId="{474C4226-4CF7-4A0D-92C6-388D5182AF6C}"/>
    <dgm:cxn modelId="{EB0B315A-0FA4-4986-8781-D0164B37B87E}" type="presParOf" srcId="{1EB3FB73-5EBF-4DE1-A38A-38E1653A1FFD}" destId="{E9064FB6-9230-4785-9FF8-AB8F7FA9DC01}" srcOrd="0" destOrd="0" presId="urn:microsoft.com/office/officeart/2005/8/layout/default"/>
    <dgm:cxn modelId="{9501B7C9-D81F-479B-8DB7-171BA4524AC5}" type="presParOf" srcId="{1EB3FB73-5EBF-4DE1-A38A-38E1653A1FFD}" destId="{7D931271-7CA4-4415-914A-36FAA2A2F985}" srcOrd="1" destOrd="0" presId="urn:microsoft.com/office/officeart/2005/8/layout/default"/>
    <dgm:cxn modelId="{1E1BD8E9-A7E4-4848-8060-E7286CF7C269}" type="presParOf" srcId="{1EB3FB73-5EBF-4DE1-A38A-38E1653A1FFD}" destId="{59178A82-4065-4CFA-9FCD-119B8D097F64}" srcOrd="2" destOrd="0" presId="urn:microsoft.com/office/officeart/2005/8/layout/default"/>
    <dgm:cxn modelId="{3154F89D-8223-42E7-9F18-59BFCA3A47B4}" type="presParOf" srcId="{1EB3FB73-5EBF-4DE1-A38A-38E1653A1FFD}" destId="{FF6087A6-0A02-4FFB-AAC5-77E67EE0F125}" srcOrd="3" destOrd="0" presId="urn:microsoft.com/office/officeart/2005/8/layout/default"/>
    <dgm:cxn modelId="{AA6FC7D8-3309-488C-A342-E471CE78410C}" type="presParOf" srcId="{1EB3FB73-5EBF-4DE1-A38A-38E1653A1FFD}" destId="{8E08813D-C52E-4184-8BAE-8040F9C12406}" srcOrd="4" destOrd="0" presId="urn:microsoft.com/office/officeart/2005/8/layout/default"/>
    <dgm:cxn modelId="{CCF4A102-66E4-4941-848A-1D7B761A467E}" type="presParOf" srcId="{1EB3FB73-5EBF-4DE1-A38A-38E1653A1FFD}" destId="{AE486413-DC67-4A06-9F3A-FEEEC3F23DDF}" srcOrd="5" destOrd="0" presId="urn:microsoft.com/office/officeart/2005/8/layout/default"/>
    <dgm:cxn modelId="{6ECB57AB-98F1-4DFE-91CE-BCF7E26C5A32}" type="presParOf" srcId="{1EB3FB73-5EBF-4DE1-A38A-38E1653A1FFD}" destId="{7B7987A6-C237-40B9-B653-7B9570571BF2}" srcOrd="6" destOrd="0" presId="urn:microsoft.com/office/officeart/2005/8/layout/default"/>
    <dgm:cxn modelId="{24D81301-1127-4725-A731-A7CEFE93C6C2}" type="presParOf" srcId="{1EB3FB73-5EBF-4DE1-A38A-38E1653A1FFD}" destId="{2AC6E1A0-7270-49DE-99B4-AFDBB693A2A2}" srcOrd="7" destOrd="0" presId="urn:microsoft.com/office/officeart/2005/8/layout/default"/>
    <dgm:cxn modelId="{9E708AD4-8342-468C-959C-71C84E862FB0}" type="presParOf" srcId="{1EB3FB73-5EBF-4DE1-A38A-38E1653A1FFD}" destId="{BB06F832-C2F4-4913-B50B-A4C952B8C66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F406BE-12E0-48F9-B107-0DCAAB49026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B5C450C-04AE-499D-8C86-E54358871A1B}">
      <dgm:prSet phldrT="[Text]"/>
      <dgm:spPr/>
      <dgm:t>
        <a:bodyPr/>
        <a:lstStyle/>
        <a:p>
          <a:r>
            <a:rPr lang="en-US" dirty="0" smtClean="0"/>
            <a:t>Construction</a:t>
          </a:r>
          <a:endParaRPr lang="en-US" dirty="0"/>
        </a:p>
      </dgm:t>
    </dgm:pt>
    <dgm:pt modelId="{7AD9C96B-3E3C-41C5-A617-093CCD95A4DA}" type="parTrans" cxnId="{4BCB2F53-CBF3-4A91-B699-47F22919ED8C}">
      <dgm:prSet/>
      <dgm:spPr/>
      <dgm:t>
        <a:bodyPr/>
        <a:lstStyle/>
        <a:p>
          <a:endParaRPr lang="en-US"/>
        </a:p>
      </dgm:t>
    </dgm:pt>
    <dgm:pt modelId="{ACF07CA1-0B3E-472D-985D-93002F0DA2E0}" type="sibTrans" cxnId="{4BCB2F53-CBF3-4A91-B699-47F22919ED8C}">
      <dgm:prSet/>
      <dgm:spPr/>
      <dgm:t>
        <a:bodyPr/>
        <a:lstStyle/>
        <a:p>
          <a:endParaRPr lang="en-US"/>
        </a:p>
      </dgm:t>
    </dgm:pt>
    <dgm:pt modelId="{5A3CE6E5-DA29-4798-8E57-0A90050D3231}">
      <dgm:prSet phldrT="[Text]"/>
      <dgm:spPr/>
      <dgm:t>
        <a:bodyPr/>
        <a:lstStyle/>
        <a:p>
          <a:r>
            <a:rPr lang="en-US" dirty="0" smtClean="0"/>
            <a:t>Insertion</a:t>
          </a:r>
          <a:endParaRPr lang="en-US" dirty="0"/>
        </a:p>
      </dgm:t>
    </dgm:pt>
    <dgm:pt modelId="{E04A957B-E3AC-49B1-91D8-50E553C1FED1}" type="parTrans" cxnId="{06088310-BDE6-4038-AA94-B87FCE148E19}">
      <dgm:prSet/>
      <dgm:spPr/>
      <dgm:t>
        <a:bodyPr/>
        <a:lstStyle/>
        <a:p>
          <a:endParaRPr lang="en-US"/>
        </a:p>
      </dgm:t>
    </dgm:pt>
    <dgm:pt modelId="{921119A6-1110-48E4-B4DB-0DE92A58D426}" type="sibTrans" cxnId="{06088310-BDE6-4038-AA94-B87FCE148E19}">
      <dgm:prSet/>
      <dgm:spPr/>
      <dgm:t>
        <a:bodyPr/>
        <a:lstStyle/>
        <a:p>
          <a:endParaRPr lang="en-US"/>
        </a:p>
      </dgm:t>
    </dgm:pt>
    <dgm:pt modelId="{ED09C0FB-ED99-4282-9542-61A583FFE425}">
      <dgm:prSet phldrT="[Text]"/>
      <dgm:spPr>
        <a:solidFill>
          <a:schemeClr val="accent2"/>
        </a:solidFill>
      </dgm:spPr>
      <dgm:t>
        <a:bodyPr/>
        <a:lstStyle/>
        <a:p>
          <a:r>
            <a:rPr lang="en-US" dirty="0" smtClean="0"/>
            <a:t>Iteration</a:t>
          </a:r>
          <a:endParaRPr lang="en-US" dirty="0"/>
        </a:p>
      </dgm:t>
    </dgm:pt>
    <dgm:pt modelId="{BA0724D3-F315-419E-AB30-65C862B4FE62}" type="parTrans" cxnId="{16C4B307-9905-4EAC-BF88-835C470D24C7}">
      <dgm:prSet/>
      <dgm:spPr/>
      <dgm:t>
        <a:bodyPr/>
        <a:lstStyle/>
        <a:p>
          <a:endParaRPr lang="en-US"/>
        </a:p>
      </dgm:t>
    </dgm:pt>
    <dgm:pt modelId="{474C4226-4CF7-4A0D-92C6-388D5182AF6C}" type="sibTrans" cxnId="{16C4B307-9905-4EAC-BF88-835C470D24C7}">
      <dgm:prSet/>
      <dgm:spPr/>
      <dgm:t>
        <a:bodyPr/>
        <a:lstStyle/>
        <a:p>
          <a:endParaRPr lang="en-US"/>
        </a:p>
      </dgm:t>
    </dgm:pt>
    <dgm:pt modelId="{26A38C52-0E50-4FF6-8A49-797D1CD015E9}">
      <dgm:prSet phldrT="[Text]"/>
      <dgm:spPr/>
      <dgm:t>
        <a:bodyPr/>
        <a:lstStyle/>
        <a:p>
          <a:r>
            <a:rPr lang="en-US" dirty="0" smtClean="0"/>
            <a:t>Searching</a:t>
          </a:r>
          <a:endParaRPr lang="en-US" dirty="0"/>
        </a:p>
      </dgm:t>
    </dgm:pt>
    <dgm:pt modelId="{C1C39A04-C092-4A77-A0D0-C9E28B7A55A8}" type="parTrans" cxnId="{185C1ADD-2FEE-4399-8B73-4F1D57D4FD72}">
      <dgm:prSet/>
      <dgm:spPr/>
      <dgm:t>
        <a:bodyPr/>
        <a:lstStyle/>
        <a:p>
          <a:endParaRPr lang="en-US"/>
        </a:p>
      </dgm:t>
    </dgm:pt>
    <dgm:pt modelId="{81124F4D-FD97-47D3-9BE4-54F1659FDCEE}" type="sibTrans" cxnId="{185C1ADD-2FEE-4399-8B73-4F1D57D4FD72}">
      <dgm:prSet/>
      <dgm:spPr/>
      <dgm:t>
        <a:bodyPr/>
        <a:lstStyle/>
        <a:p>
          <a:endParaRPr lang="en-US"/>
        </a:p>
      </dgm:t>
    </dgm:pt>
    <dgm:pt modelId="{FF48AF26-000E-4B84-B422-8F7BA3CDE1A3}">
      <dgm:prSet phldrT="[Text]"/>
      <dgm:spPr/>
      <dgm:t>
        <a:bodyPr/>
        <a:lstStyle/>
        <a:p>
          <a:r>
            <a:rPr lang="en-US" dirty="0" smtClean="0"/>
            <a:t>Removal</a:t>
          </a:r>
          <a:endParaRPr lang="en-US" dirty="0"/>
        </a:p>
      </dgm:t>
    </dgm:pt>
    <dgm:pt modelId="{C17F9C60-18AE-4590-A53A-CB8C1FDDFB14}" type="parTrans" cxnId="{65A983E6-4571-44C9-8D4D-2EE3CED61E9A}">
      <dgm:prSet/>
      <dgm:spPr/>
      <dgm:t>
        <a:bodyPr/>
        <a:lstStyle/>
        <a:p>
          <a:endParaRPr lang="en-US"/>
        </a:p>
      </dgm:t>
    </dgm:pt>
    <dgm:pt modelId="{08F230BB-2A7F-459D-9024-768C328C93F0}" type="sibTrans" cxnId="{65A983E6-4571-44C9-8D4D-2EE3CED61E9A}">
      <dgm:prSet/>
      <dgm:spPr/>
      <dgm:t>
        <a:bodyPr/>
        <a:lstStyle/>
        <a:p>
          <a:endParaRPr lang="en-US"/>
        </a:p>
      </dgm:t>
    </dgm:pt>
    <dgm:pt modelId="{1EB3FB73-5EBF-4DE1-A38A-38E1653A1FFD}" type="pres">
      <dgm:prSet presAssocID="{02F406BE-12E0-48F9-B107-0DCAAB490267}" presName="diagram" presStyleCnt="0">
        <dgm:presLayoutVars>
          <dgm:dir/>
          <dgm:resizeHandles val="exact"/>
        </dgm:presLayoutVars>
      </dgm:prSet>
      <dgm:spPr/>
      <dgm:t>
        <a:bodyPr/>
        <a:lstStyle/>
        <a:p>
          <a:endParaRPr lang="en-US"/>
        </a:p>
      </dgm:t>
    </dgm:pt>
    <dgm:pt modelId="{E9064FB6-9230-4785-9FF8-AB8F7FA9DC01}" type="pres">
      <dgm:prSet presAssocID="{CB5C450C-04AE-499D-8C86-E54358871A1B}" presName="node" presStyleLbl="node1" presStyleIdx="0" presStyleCnt="5">
        <dgm:presLayoutVars>
          <dgm:bulletEnabled val="1"/>
        </dgm:presLayoutVars>
      </dgm:prSet>
      <dgm:spPr/>
      <dgm:t>
        <a:bodyPr/>
        <a:lstStyle/>
        <a:p>
          <a:endParaRPr lang="en-US"/>
        </a:p>
      </dgm:t>
    </dgm:pt>
    <dgm:pt modelId="{7D931271-7CA4-4415-914A-36FAA2A2F985}" type="pres">
      <dgm:prSet presAssocID="{ACF07CA1-0B3E-472D-985D-93002F0DA2E0}" presName="sibTrans" presStyleCnt="0"/>
      <dgm:spPr/>
    </dgm:pt>
    <dgm:pt modelId="{59178A82-4065-4CFA-9FCD-119B8D097F64}" type="pres">
      <dgm:prSet presAssocID="{5A3CE6E5-DA29-4798-8E57-0A90050D3231}" presName="node" presStyleLbl="node1" presStyleIdx="1" presStyleCnt="5">
        <dgm:presLayoutVars>
          <dgm:bulletEnabled val="1"/>
        </dgm:presLayoutVars>
      </dgm:prSet>
      <dgm:spPr/>
      <dgm:t>
        <a:bodyPr/>
        <a:lstStyle/>
        <a:p>
          <a:endParaRPr lang="en-US"/>
        </a:p>
      </dgm:t>
    </dgm:pt>
    <dgm:pt modelId="{FF6087A6-0A02-4FFB-AAC5-77E67EE0F125}" type="pres">
      <dgm:prSet presAssocID="{921119A6-1110-48E4-B4DB-0DE92A58D426}" presName="sibTrans" presStyleCnt="0"/>
      <dgm:spPr/>
    </dgm:pt>
    <dgm:pt modelId="{8E08813D-C52E-4184-8BAE-8040F9C12406}" type="pres">
      <dgm:prSet presAssocID="{ED09C0FB-ED99-4282-9542-61A583FFE425}" presName="node" presStyleLbl="node1" presStyleIdx="2" presStyleCnt="5">
        <dgm:presLayoutVars>
          <dgm:bulletEnabled val="1"/>
        </dgm:presLayoutVars>
      </dgm:prSet>
      <dgm:spPr/>
      <dgm:t>
        <a:bodyPr/>
        <a:lstStyle/>
        <a:p>
          <a:endParaRPr lang="en-US"/>
        </a:p>
      </dgm:t>
    </dgm:pt>
    <dgm:pt modelId="{AE486413-DC67-4A06-9F3A-FEEEC3F23DDF}" type="pres">
      <dgm:prSet presAssocID="{474C4226-4CF7-4A0D-92C6-388D5182AF6C}" presName="sibTrans" presStyleCnt="0"/>
      <dgm:spPr/>
    </dgm:pt>
    <dgm:pt modelId="{7B7987A6-C237-40B9-B653-7B9570571BF2}" type="pres">
      <dgm:prSet presAssocID="{26A38C52-0E50-4FF6-8A49-797D1CD015E9}" presName="node" presStyleLbl="node1" presStyleIdx="3" presStyleCnt="5">
        <dgm:presLayoutVars>
          <dgm:bulletEnabled val="1"/>
        </dgm:presLayoutVars>
      </dgm:prSet>
      <dgm:spPr/>
      <dgm:t>
        <a:bodyPr/>
        <a:lstStyle/>
        <a:p>
          <a:endParaRPr lang="en-US"/>
        </a:p>
      </dgm:t>
    </dgm:pt>
    <dgm:pt modelId="{2AC6E1A0-7270-49DE-99B4-AFDBB693A2A2}" type="pres">
      <dgm:prSet presAssocID="{81124F4D-FD97-47D3-9BE4-54F1659FDCEE}" presName="sibTrans" presStyleCnt="0"/>
      <dgm:spPr/>
    </dgm:pt>
    <dgm:pt modelId="{BB06F832-C2F4-4913-B50B-A4C952B8C66C}" type="pres">
      <dgm:prSet presAssocID="{FF48AF26-000E-4B84-B422-8F7BA3CDE1A3}" presName="node" presStyleLbl="node1" presStyleIdx="4" presStyleCnt="5">
        <dgm:presLayoutVars>
          <dgm:bulletEnabled val="1"/>
        </dgm:presLayoutVars>
      </dgm:prSet>
      <dgm:spPr/>
      <dgm:t>
        <a:bodyPr/>
        <a:lstStyle/>
        <a:p>
          <a:endParaRPr lang="en-US"/>
        </a:p>
      </dgm:t>
    </dgm:pt>
  </dgm:ptLst>
  <dgm:cxnLst>
    <dgm:cxn modelId="{65A983E6-4571-44C9-8D4D-2EE3CED61E9A}" srcId="{02F406BE-12E0-48F9-B107-0DCAAB490267}" destId="{FF48AF26-000E-4B84-B422-8F7BA3CDE1A3}" srcOrd="4" destOrd="0" parTransId="{C17F9C60-18AE-4590-A53A-CB8C1FDDFB14}" sibTransId="{08F230BB-2A7F-459D-9024-768C328C93F0}"/>
    <dgm:cxn modelId="{4BCB2F53-CBF3-4A91-B699-47F22919ED8C}" srcId="{02F406BE-12E0-48F9-B107-0DCAAB490267}" destId="{CB5C450C-04AE-499D-8C86-E54358871A1B}" srcOrd="0" destOrd="0" parTransId="{7AD9C96B-3E3C-41C5-A617-093CCD95A4DA}" sibTransId="{ACF07CA1-0B3E-472D-985D-93002F0DA2E0}"/>
    <dgm:cxn modelId="{185C1ADD-2FEE-4399-8B73-4F1D57D4FD72}" srcId="{02F406BE-12E0-48F9-B107-0DCAAB490267}" destId="{26A38C52-0E50-4FF6-8A49-797D1CD015E9}" srcOrd="3" destOrd="0" parTransId="{C1C39A04-C092-4A77-A0D0-C9E28B7A55A8}" sibTransId="{81124F4D-FD97-47D3-9BE4-54F1659FDCEE}"/>
    <dgm:cxn modelId="{C383A305-74AB-4BD1-81E5-9CAC773EAE0B}" type="presOf" srcId="{ED09C0FB-ED99-4282-9542-61A583FFE425}" destId="{8E08813D-C52E-4184-8BAE-8040F9C12406}" srcOrd="0" destOrd="0" presId="urn:microsoft.com/office/officeart/2005/8/layout/default"/>
    <dgm:cxn modelId="{FDD29984-5981-4A4D-80FD-1B2178CFD0FC}" type="presOf" srcId="{FF48AF26-000E-4B84-B422-8F7BA3CDE1A3}" destId="{BB06F832-C2F4-4913-B50B-A4C952B8C66C}" srcOrd="0" destOrd="0" presId="urn:microsoft.com/office/officeart/2005/8/layout/default"/>
    <dgm:cxn modelId="{41863600-93FE-4AE1-BFFD-886B36CF15A3}" type="presOf" srcId="{CB5C450C-04AE-499D-8C86-E54358871A1B}" destId="{E9064FB6-9230-4785-9FF8-AB8F7FA9DC01}" srcOrd="0" destOrd="0" presId="urn:microsoft.com/office/officeart/2005/8/layout/default"/>
    <dgm:cxn modelId="{6FB899A8-3A52-4371-A7A4-82A2F7D4800F}" type="presOf" srcId="{26A38C52-0E50-4FF6-8A49-797D1CD015E9}" destId="{7B7987A6-C237-40B9-B653-7B9570571BF2}" srcOrd="0" destOrd="0" presId="urn:microsoft.com/office/officeart/2005/8/layout/default"/>
    <dgm:cxn modelId="{16C4B307-9905-4EAC-BF88-835C470D24C7}" srcId="{02F406BE-12E0-48F9-B107-0DCAAB490267}" destId="{ED09C0FB-ED99-4282-9542-61A583FFE425}" srcOrd="2" destOrd="0" parTransId="{BA0724D3-F315-419E-AB30-65C862B4FE62}" sibTransId="{474C4226-4CF7-4A0D-92C6-388D5182AF6C}"/>
    <dgm:cxn modelId="{06088310-BDE6-4038-AA94-B87FCE148E19}" srcId="{02F406BE-12E0-48F9-B107-0DCAAB490267}" destId="{5A3CE6E5-DA29-4798-8E57-0A90050D3231}" srcOrd="1" destOrd="0" parTransId="{E04A957B-E3AC-49B1-91D8-50E553C1FED1}" sibTransId="{921119A6-1110-48E4-B4DB-0DE92A58D426}"/>
    <dgm:cxn modelId="{9053C67F-B737-4B3B-B28F-EB682BC1030D}" type="presOf" srcId="{02F406BE-12E0-48F9-B107-0DCAAB490267}" destId="{1EB3FB73-5EBF-4DE1-A38A-38E1653A1FFD}" srcOrd="0" destOrd="0" presId="urn:microsoft.com/office/officeart/2005/8/layout/default"/>
    <dgm:cxn modelId="{853085F2-2B73-46B1-BBEA-59BDD8EF4A11}" type="presOf" srcId="{5A3CE6E5-DA29-4798-8E57-0A90050D3231}" destId="{59178A82-4065-4CFA-9FCD-119B8D097F64}" srcOrd="0" destOrd="0" presId="urn:microsoft.com/office/officeart/2005/8/layout/default"/>
    <dgm:cxn modelId="{7B7F2017-FA48-4650-85DA-979BE5230115}" type="presParOf" srcId="{1EB3FB73-5EBF-4DE1-A38A-38E1653A1FFD}" destId="{E9064FB6-9230-4785-9FF8-AB8F7FA9DC01}" srcOrd="0" destOrd="0" presId="urn:microsoft.com/office/officeart/2005/8/layout/default"/>
    <dgm:cxn modelId="{E3E0F23B-8115-4252-9E9C-8AB63DB84F97}" type="presParOf" srcId="{1EB3FB73-5EBF-4DE1-A38A-38E1653A1FFD}" destId="{7D931271-7CA4-4415-914A-36FAA2A2F985}" srcOrd="1" destOrd="0" presId="urn:microsoft.com/office/officeart/2005/8/layout/default"/>
    <dgm:cxn modelId="{18311DDF-03FA-4F11-9FFF-63C646B322A3}" type="presParOf" srcId="{1EB3FB73-5EBF-4DE1-A38A-38E1653A1FFD}" destId="{59178A82-4065-4CFA-9FCD-119B8D097F64}" srcOrd="2" destOrd="0" presId="urn:microsoft.com/office/officeart/2005/8/layout/default"/>
    <dgm:cxn modelId="{43D45112-85CA-4431-8275-A787567D6979}" type="presParOf" srcId="{1EB3FB73-5EBF-4DE1-A38A-38E1653A1FFD}" destId="{FF6087A6-0A02-4FFB-AAC5-77E67EE0F125}" srcOrd="3" destOrd="0" presId="urn:microsoft.com/office/officeart/2005/8/layout/default"/>
    <dgm:cxn modelId="{D7AF2D78-332E-4A62-8EBB-1C5E06E33066}" type="presParOf" srcId="{1EB3FB73-5EBF-4DE1-A38A-38E1653A1FFD}" destId="{8E08813D-C52E-4184-8BAE-8040F9C12406}" srcOrd="4" destOrd="0" presId="urn:microsoft.com/office/officeart/2005/8/layout/default"/>
    <dgm:cxn modelId="{B792D11D-747D-4927-BBB2-386B71F57EF3}" type="presParOf" srcId="{1EB3FB73-5EBF-4DE1-A38A-38E1653A1FFD}" destId="{AE486413-DC67-4A06-9F3A-FEEEC3F23DDF}" srcOrd="5" destOrd="0" presId="urn:microsoft.com/office/officeart/2005/8/layout/default"/>
    <dgm:cxn modelId="{0FCD9124-E38C-4928-BF67-3CACB211997D}" type="presParOf" srcId="{1EB3FB73-5EBF-4DE1-A38A-38E1653A1FFD}" destId="{7B7987A6-C237-40B9-B653-7B9570571BF2}" srcOrd="6" destOrd="0" presId="urn:microsoft.com/office/officeart/2005/8/layout/default"/>
    <dgm:cxn modelId="{76113087-13CB-4C84-84B6-56FAA3E8C5BE}" type="presParOf" srcId="{1EB3FB73-5EBF-4DE1-A38A-38E1653A1FFD}" destId="{2AC6E1A0-7270-49DE-99B4-AFDBB693A2A2}" srcOrd="7" destOrd="0" presId="urn:microsoft.com/office/officeart/2005/8/layout/default"/>
    <dgm:cxn modelId="{D6765A56-786C-4BF0-8F61-FBBFD14FBBD7}" type="presParOf" srcId="{1EB3FB73-5EBF-4DE1-A38A-38E1653A1FFD}" destId="{BB06F832-C2F4-4913-B50B-A4C952B8C66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F406BE-12E0-48F9-B107-0DCAAB49026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B5C450C-04AE-499D-8C86-E54358871A1B}">
      <dgm:prSet phldrT="[Text]"/>
      <dgm:spPr/>
      <dgm:t>
        <a:bodyPr/>
        <a:lstStyle/>
        <a:p>
          <a:r>
            <a:rPr lang="en-US" dirty="0" smtClean="0"/>
            <a:t>Construction</a:t>
          </a:r>
          <a:endParaRPr lang="en-US" dirty="0"/>
        </a:p>
      </dgm:t>
    </dgm:pt>
    <dgm:pt modelId="{7AD9C96B-3E3C-41C5-A617-093CCD95A4DA}" type="parTrans" cxnId="{4BCB2F53-CBF3-4A91-B699-47F22919ED8C}">
      <dgm:prSet/>
      <dgm:spPr/>
      <dgm:t>
        <a:bodyPr/>
        <a:lstStyle/>
        <a:p>
          <a:endParaRPr lang="en-US"/>
        </a:p>
      </dgm:t>
    </dgm:pt>
    <dgm:pt modelId="{ACF07CA1-0B3E-472D-985D-93002F0DA2E0}" type="sibTrans" cxnId="{4BCB2F53-CBF3-4A91-B699-47F22919ED8C}">
      <dgm:prSet/>
      <dgm:spPr/>
      <dgm:t>
        <a:bodyPr/>
        <a:lstStyle/>
        <a:p>
          <a:endParaRPr lang="en-US"/>
        </a:p>
      </dgm:t>
    </dgm:pt>
    <dgm:pt modelId="{5A3CE6E5-DA29-4798-8E57-0A90050D3231}">
      <dgm:prSet phldrT="[Text]"/>
      <dgm:spPr/>
      <dgm:t>
        <a:bodyPr/>
        <a:lstStyle/>
        <a:p>
          <a:r>
            <a:rPr lang="en-US" dirty="0" smtClean="0"/>
            <a:t>Insertion</a:t>
          </a:r>
          <a:endParaRPr lang="en-US" dirty="0"/>
        </a:p>
      </dgm:t>
    </dgm:pt>
    <dgm:pt modelId="{E04A957B-E3AC-49B1-91D8-50E553C1FED1}" type="parTrans" cxnId="{06088310-BDE6-4038-AA94-B87FCE148E19}">
      <dgm:prSet/>
      <dgm:spPr/>
      <dgm:t>
        <a:bodyPr/>
        <a:lstStyle/>
        <a:p>
          <a:endParaRPr lang="en-US"/>
        </a:p>
      </dgm:t>
    </dgm:pt>
    <dgm:pt modelId="{921119A6-1110-48E4-B4DB-0DE92A58D426}" type="sibTrans" cxnId="{06088310-BDE6-4038-AA94-B87FCE148E19}">
      <dgm:prSet/>
      <dgm:spPr/>
      <dgm:t>
        <a:bodyPr/>
        <a:lstStyle/>
        <a:p>
          <a:endParaRPr lang="en-US"/>
        </a:p>
      </dgm:t>
    </dgm:pt>
    <dgm:pt modelId="{ED09C0FB-ED99-4282-9542-61A583FFE425}">
      <dgm:prSet phldrT="[Text]"/>
      <dgm:spPr/>
      <dgm:t>
        <a:bodyPr/>
        <a:lstStyle/>
        <a:p>
          <a:r>
            <a:rPr lang="en-US" dirty="0" smtClean="0"/>
            <a:t>Iteration</a:t>
          </a:r>
          <a:endParaRPr lang="en-US" dirty="0"/>
        </a:p>
      </dgm:t>
    </dgm:pt>
    <dgm:pt modelId="{BA0724D3-F315-419E-AB30-65C862B4FE62}" type="parTrans" cxnId="{16C4B307-9905-4EAC-BF88-835C470D24C7}">
      <dgm:prSet/>
      <dgm:spPr/>
      <dgm:t>
        <a:bodyPr/>
        <a:lstStyle/>
        <a:p>
          <a:endParaRPr lang="en-US"/>
        </a:p>
      </dgm:t>
    </dgm:pt>
    <dgm:pt modelId="{474C4226-4CF7-4A0D-92C6-388D5182AF6C}" type="sibTrans" cxnId="{16C4B307-9905-4EAC-BF88-835C470D24C7}">
      <dgm:prSet/>
      <dgm:spPr/>
      <dgm:t>
        <a:bodyPr/>
        <a:lstStyle/>
        <a:p>
          <a:endParaRPr lang="en-US"/>
        </a:p>
      </dgm:t>
    </dgm:pt>
    <dgm:pt modelId="{26A38C52-0E50-4FF6-8A49-797D1CD015E9}">
      <dgm:prSet phldrT="[Text]"/>
      <dgm:spPr>
        <a:solidFill>
          <a:schemeClr val="accent2"/>
        </a:solidFill>
      </dgm:spPr>
      <dgm:t>
        <a:bodyPr/>
        <a:lstStyle/>
        <a:p>
          <a:r>
            <a:rPr lang="en-US" dirty="0" smtClean="0"/>
            <a:t>Searching</a:t>
          </a:r>
          <a:endParaRPr lang="en-US" dirty="0"/>
        </a:p>
      </dgm:t>
    </dgm:pt>
    <dgm:pt modelId="{C1C39A04-C092-4A77-A0D0-C9E28B7A55A8}" type="parTrans" cxnId="{185C1ADD-2FEE-4399-8B73-4F1D57D4FD72}">
      <dgm:prSet/>
      <dgm:spPr/>
      <dgm:t>
        <a:bodyPr/>
        <a:lstStyle/>
        <a:p>
          <a:endParaRPr lang="en-US"/>
        </a:p>
      </dgm:t>
    </dgm:pt>
    <dgm:pt modelId="{81124F4D-FD97-47D3-9BE4-54F1659FDCEE}" type="sibTrans" cxnId="{185C1ADD-2FEE-4399-8B73-4F1D57D4FD72}">
      <dgm:prSet/>
      <dgm:spPr/>
      <dgm:t>
        <a:bodyPr/>
        <a:lstStyle/>
        <a:p>
          <a:endParaRPr lang="en-US"/>
        </a:p>
      </dgm:t>
    </dgm:pt>
    <dgm:pt modelId="{FF48AF26-000E-4B84-B422-8F7BA3CDE1A3}">
      <dgm:prSet phldrT="[Text]"/>
      <dgm:spPr/>
      <dgm:t>
        <a:bodyPr/>
        <a:lstStyle/>
        <a:p>
          <a:r>
            <a:rPr lang="en-US" dirty="0" smtClean="0"/>
            <a:t>Removal</a:t>
          </a:r>
          <a:endParaRPr lang="en-US" dirty="0"/>
        </a:p>
      </dgm:t>
    </dgm:pt>
    <dgm:pt modelId="{C17F9C60-18AE-4590-A53A-CB8C1FDDFB14}" type="parTrans" cxnId="{65A983E6-4571-44C9-8D4D-2EE3CED61E9A}">
      <dgm:prSet/>
      <dgm:spPr/>
      <dgm:t>
        <a:bodyPr/>
        <a:lstStyle/>
        <a:p>
          <a:endParaRPr lang="en-US"/>
        </a:p>
      </dgm:t>
    </dgm:pt>
    <dgm:pt modelId="{08F230BB-2A7F-459D-9024-768C328C93F0}" type="sibTrans" cxnId="{65A983E6-4571-44C9-8D4D-2EE3CED61E9A}">
      <dgm:prSet/>
      <dgm:spPr/>
      <dgm:t>
        <a:bodyPr/>
        <a:lstStyle/>
        <a:p>
          <a:endParaRPr lang="en-US"/>
        </a:p>
      </dgm:t>
    </dgm:pt>
    <dgm:pt modelId="{1EB3FB73-5EBF-4DE1-A38A-38E1653A1FFD}" type="pres">
      <dgm:prSet presAssocID="{02F406BE-12E0-48F9-B107-0DCAAB490267}" presName="diagram" presStyleCnt="0">
        <dgm:presLayoutVars>
          <dgm:dir/>
          <dgm:resizeHandles val="exact"/>
        </dgm:presLayoutVars>
      </dgm:prSet>
      <dgm:spPr/>
      <dgm:t>
        <a:bodyPr/>
        <a:lstStyle/>
        <a:p>
          <a:endParaRPr lang="en-US"/>
        </a:p>
      </dgm:t>
    </dgm:pt>
    <dgm:pt modelId="{E9064FB6-9230-4785-9FF8-AB8F7FA9DC01}" type="pres">
      <dgm:prSet presAssocID="{CB5C450C-04AE-499D-8C86-E54358871A1B}" presName="node" presStyleLbl="node1" presStyleIdx="0" presStyleCnt="5">
        <dgm:presLayoutVars>
          <dgm:bulletEnabled val="1"/>
        </dgm:presLayoutVars>
      </dgm:prSet>
      <dgm:spPr/>
      <dgm:t>
        <a:bodyPr/>
        <a:lstStyle/>
        <a:p>
          <a:endParaRPr lang="en-US"/>
        </a:p>
      </dgm:t>
    </dgm:pt>
    <dgm:pt modelId="{7D931271-7CA4-4415-914A-36FAA2A2F985}" type="pres">
      <dgm:prSet presAssocID="{ACF07CA1-0B3E-472D-985D-93002F0DA2E0}" presName="sibTrans" presStyleCnt="0"/>
      <dgm:spPr/>
    </dgm:pt>
    <dgm:pt modelId="{59178A82-4065-4CFA-9FCD-119B8D097F64}" type="pres">
      <dgm:prSet presAssocID="{5A3CE6E5-DA29-4798-8E57-0A90050D3231}" presName="node" presStyleLbl="node1" presStyleIdx="1" presStyleCnt="5">
        <dgm:presLayoutVars>
          <dgm:bulletEnabled val="1"/>
        </dgm:presLayoutVars>
      </dgm:prSet>
      <dgm:spPr/>
      <dgm:t>
        <a:bodyPr/>
        <a:lstStyle/>
        <a:p>
          <a:endParaRPr lang="en-US"/>
        </a:p>
      </dgm:t>
    </dgm:pt>
    <dgm:pt modelId="{FF6087A6-0A02-4FFB-AAC5-77E67EE0F125}" type="pres">
      <dgm:prSet presAssocID="{921119A6-1110-48E4-B4DB-0DE92A58D426}" presName="sibTrans" presStyleCnt="0"/>
      <dgm:spPr/>
    </dgm:pt>
    <dgm:pt modelId="{8E08813D-C52E-4184-8BAE-8040F9C12406}" type="pres">
      <dgm:prSet presAssocID="{ED09C0FB-ED99-4282-9542-61A583FFE425}" presName="node" presStyleLbl="node1" presStyleIdx="2" presStyleCnt="5">
        <dgm:presLayoutVars>
          <dgm:bulletEnabled val="1"/>
        </dgm:presLayoutVars>
      </dgm:prSet>
      <dgm:spPr/>
      <dgm:t>
        <a:bodyPr/>
        <a:lstStyle/>
        <a:p>
          <a:endParaRPr lang="en-US"/>
        </a:p>
      </dgm:t>
    </dgm:pt>
    <dgm:pt modelId="{AE486413-DC67-4A06-9F3A-FEEEC3F23DDF}" type="pres">
      <dgm:prSet presAssocID="{474C4226-4CF7-4A0D-92C6-388D5182AF6C}" presName="sibTrans" presStyleCnt="0"/>
      <dgm:spPr/>
    </dgm:pt>
    <dgm:pt modelId="{7B7987A6-C237-40B9-B653-7B9570571BF2}" type="pres">
      <dgm:prSet presAssocID="{26A38C52-0E50-4FF6-8A49-797D1CD015E9}" presName="node" presStyleLbl="node1" presStyleIdx="3" presStyleCnt="5">
        <dgm:presLayoutVars>
          <dgm:bulletEnabled val="1"/>
        </dgm:presLayoutVars>
      </dgm:prSet>
      <dgm:spPr/>
      <dgm:t>
        <a:bodyPr/>
        <a:lstStyle/>
        <a:p>
          <a:endParaRPr lang="en-US"/>
        </a:p>
      </dgm:t>
    </dgm:pt>
    <dgm:pt modelId="{2AC6E1A0-7270-49DE-99B4-AFDBB693A2A2}" type="pres">
      <dgm:prSet presAssocID="{81124F4D-FD97-47D3-9BE4-54F1659FDCEE}" presName="sibTrans" presStyleCnt="0"/>
      <dgm:spPr/>
    </dgm:pt>
    <dgm:pt modelId="{BB06F832-C2F4-4913-B50B-A4C952B8C66C}" type="pres">
      <dgm:prSet presAssocID="{FF48AF26-000E-4B84-B422-8F7BA3CDE1A3}" presName="node" presStyleLbl="node1" presStyleIdx="4" presStyleCnt="5">
        <dgm:presLayoutVars>
          <dgm:bulletEnabled val="1"/>
        </dgm:presLayoutVars>
      </dgm:prSet>
      <dgm:spPr/>
      <dgm:t>
        <a:bodyPr/>
        <a:lstStyle/>
        <a:p>
          <a:endParaRPr lang="en-US"/>
        </a:p>
      </dgm:t>
    </dgm:pt>
  </dgm:ptLst>
  <dgm:cxnLst>
    <dgm:cxn modelId="{185C1ADD-2FEE-4399-8B73-4F1D57D4FD72}" srcId="{02F406BE-12E0-48F9-B107-0DCAAB490267}" destId="{26A38C52-0E50-4FF6-8A49-797D1CD015E9}" srcOrd="3" destOrd="0" parTransId="{C1C39A04-C092-4A77-A0D0-C9E28B7A55A8}" sibTransId="{81124F4D-FD97-47D3-9BE4-54F1659FDCEE}"/>
    <dgm:cxn modelId="{06088310-BDE6-4038-AA94-B87FCE148E19}" srcId="{02F406BE-12E0-48F9-B107-0DCAAB490267}" destId="{5A3CE6E5-DA29-4798-8E57-0A90050D3231}" srcOrd="1" destOrd="0" parTransId="{E04A957B-E3AC-49B1-91D8-50E553C1FED1}" sibTransId="{921119A6-1110-48E4-B4DB-0DE92A58D426}"/>
    <dgm:cxn modelId="{4BCB2F53-CBF3-4A91-B699-47F22919ED8C}" srcId="{02F406BE-12E0-48F9-B107-0DCAAB490267}" destId="{CB5C450C-04AE-499D-8C86-E54358871A1B}" srcOrd="0" destOrd="0" parTransId="{7AD9C96B-3E3C-41C5-A617-093CCD95A4DA}" sibTransId="{ACF07CA1-0B3E-472D-985D-93002F0DA2E0}"/>
    <dgm:cxn modelId="{A07B769F-1E5C-4F60-9EB3-B48BF6B302F8}" type="presOf" srcId="{FF48AF26-000E-4B84-B422-8F7BA3CDE1A3}" destId="{BB06F832-C2F4-4913-B50B-A4C952B8C66C}" srcOrd="0" destOrd="0" presId="urn:microsoft.com/office/officeart/2005/8/layout/default"/>
    <dgm:cxn modelId="{16C4B307-9905-4EAC-BF88-835C470D24C7}" srcId="{02F406BE-12E0-48F9-B107-0DCAAB490267}" destId="{ED09C0FB-ED99-4282-9542-61A583FFE425}" srcOrd="2" destOrd="0" parTransId="{BA0724D3-F315-419E-AB30-65C862B4FE62}" sibTransId="{474C4226-4CF7-4A0D-92C6-388D5182AF6C}"/>
    <dgm:cxn modelId="{8150D872-69A4-45D3-9609-4CA67C1A798C}" type="presOf" srcId="{02F406BE-12E0-48F9-B107-0DCAAB490267}" destId="{1EB3FB73-5EBF-4DE1-A38A-38E1653A1FFD}" srcOrd="0" destOrd="0" presId="urn:microsoft.com/office/officeart/2005/8/layout/default"/>
    <dgm:cxn modelId="{65A983E6-4571-44C9-8D4D-2EE3CED61E9A}" srcId="{02F406BE-12E0-48F9-B107-0DCAAB490267}" destId="{FF48AF26-000E-4B84-B422-8F7BA3CDE1A3}" srcOrd="4" destOrd="0" parTransId="{C17F9C60-18AE-4590-A53A-CB8C1FDDFB14}" sibTransId="{08F230BB-2A7F-459D-9024-768C328C93F0}"/>
    <dgm:cxn modelId="{8AB32C8B-3F5B-40CD-B091-DFDCF1E6B0CA}" type="presOf" srcId="{ED09C0FB-ED99-4282-9542-61A583FFE425}" destId="{8E08813D-C52E-4184-8BAE-8040F9C12406}" srcOrd="0" destOrd="0" presId="urn:microsoft.com/office/officeart/2005/8/layout/default"/>
    <dgm:cxn modelId="{19D48822-BEB9-46BE-8F04-954B2598749C}" type="presOf" srcId="{26A38C52-0E50-4FF6-8A49-797D1CD015E9}" destId="{7B7987A6-C237-40B9-B653-7B9570571BF2}" srcOrd="0" destOrd="0" presId="urn:microsoft.com/office/officeart/2005/8/layout/default"/>
    <dgm:cxn modelId="{3673C669-A517-436F-A302-EEBF215D0C04}" type="presOf" srcId="{5A3CE6E5-DA29-4798-8E57-0A90050D3231}" destId="{59178A82-4065-4CFA-9FCD-119B8D097F64}" srcOrd="0" destOrd="0" presId="urn:microsoft.com/office/officeart/2005/8/layout/default"/>
    <dgm:cxn modelId="{EF1CCE47-BA43-4ACF-BB36-A6E68B493FD2}" type="presOf" srcId="{CB5C450C-04AE-499D-8C86-E54358871A1B}" destId="{E9064FB6-9230-4785-9FF8-AB8F7FA9DC01}" srcOrd="0" destOrd="0" presId="urn:microsoft.com/office/officeart/2005/8/layout/default"/>
    <dgm:cxn modelId="{32F38BA8-9A2D-4464-A896-40DB7321CC5A}" type="presParOf" srcId="{1EB3FB73-5EBF-4DE1-A38A-38E1653A1FFD}" destId="{E9064FB6-9230-4785-9FF8-AB8F7FA9DC01}" srcOrd="0" destOrd="0" presId="urn:microsoft.com/office/officeart/2005/8/layout/default"/>
    <dgm:cxn modelId="{1F685AA7-DAFA-4E01-9790-4429F3A8BB31}" type="presParOf" srcId="{1EB3FB73-5EBF-4DE1-A38A-38E1653A1FFD}" destId="{7D931271-7CA4-4415-914A-36FAA2A2F985}" srcOrd="1" destOrd="0" presId="urn:microsoft.com/office/officeart/2005/8/layout/default"/>
    <dgm:cxn modelId="{BFC4B54D-709C-46BB-88A7-E8B94A5C0E43}" type="presParOf" srcId="{1EB3FB73-5EBF-4DE1-A38A-38E1653A1FFD}" destId="{59178A82-4065-4CFA-9FCD-119B8D097F64}" srcOrd="2" destOrd="0" presId="urn:microsoft.com/office/officeart/2005/8/layout/default"/>
    <dgm:cxn modelId="{B87D3C32-EC02-40BE-B485-513E0BBA63F3}" type="presParOf" srcId="{1EB3FB73-5EBF-4DE1-A38A-38E1653A1FFD}" destId="{FF6087A6-0A02-4FFB-AAC5-77E67EE0F125}" srcOrd="3" destOrd="0" presId="urn:microsoft.com/office/officeart/2005/8/layout/default"/>
    <dgm:cxn modelId="{7D29B624-C893-469C-B190-08284F2A6874}" type="presParOf" srcId="{1EB3FB73-5EBF-4DE1-A38A-38E1653A1FFD}" destId="{8E08813D-C52E-4184-8BAE-8040F9C12406}" srcOrd="4" destOrd="0" presId="urn:microsoft.com/office/officeart/2005/8/layout/default"/>
    <dgm:cxn modelId="{9D0EDBA4-6CA4-4926-96AD-199C93B0AC8C}" type="presParOf" srcId="{1EB3FB73-5EBF-4DE1-A38A-38E1653A1FFD}" destId="{AE486413-DC67-4A06-9F3A-FEEEC3F23DDF}" srcOrd="5" destOrd="0" presId="urn:microsoft.com/office/officeart/2005/8/layout/default"/>
    <dgm:cxn modelId="{AC215210-DDDD-4D0F-8A33-CE2F397279FD}" type="presParOf" srcId="{1EB3FB73-5EBF-4DE1-A38A-38E1653A1FFD}" destId="{7B7987A6-C237-40B9-B653-7B9570571BF2}" srcOrd="6" destOrd="0" presId="urn:microsoft.com/office/officeart/2005/8/layout/default"/>
    <dgm:cxn modelId="{4F7538AF-8E60-4BAC-9223-EDE79295C128}" type="presParOf" srcId="{1EB3FB73-5EBF-4DE1-A38A-38E1653A1FFD}" destId="{2AC6E1A0-7270-49DE-99B4-AFDBB693A2A2}" srcOrd="7" destOrd="0" presId="urn:microsoft.com/office/officeart/2005/8/layout/default"/>
    <dgm:cxn modelId="{5EBFC013-54C6-4DA5-B354-1062CC205C34}" type="presParOf" srcId="{1EB3FB73-5EBF-4DE1-A38A-38E1653A1FFD}" destId="{BB06F832-C2F4-4913-B50B-A4C952B8C66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F406BE-12E0-48F9-B107-0DCAAB49026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B5C450C-04AE-499D-8C86-E54358871A1B}">
      <dgm:prSet phldrT="[Text]"/>
      <dgm:spPr/>
      <dgm:t>
        <a:bodyPr/>
        <a:lstStyle/>
        <a:p>
          <a:r>
            <a:rPr lang="en-US" dirty="0" smtClean="0"/>
            <a:t>Construction</a:t>
          </a:r>
          <a:endParaRPr lang="en-US" dirty="0"/>
        </a:p>
      </dgm:t>
    </dgm:pt>
    <dgm:pt modelId="{7AD9C96B-3E3C-41C5-A617-093CCD95A4DA}" type="parTrans" cxnId="{4BCB2F53-CBF3-4A91-B699-47F22919ED8C}">
      <dgm:prSet/>
      <dgm:spPr/>
      <dgm:t>
        <a:bodyPr/>
        <a:lstStyle/>
        <a:p>
          <a:endParaRPr lang="en-US"/>
        </a:p>
      </dgm:t>
    </dgm:pt>
    <dgm:pt modelId="{ACF07CA1-0B3E-472D-985D-93002F0DA2E0}" type="sibTrans" cxnId="{4BCB2F53-CBF3-4A91-B699-47F22919ED8C}">
      <dgm:prSet/>
      <dgm:spPr/>
      <dgm:t>
        <a:bodyPr/>
        <a:lstStyle/>
        <a:p>
          <a:endParaRPr lang="en-US"/>
        </a:p>
      </dgm:t>
    </dgm:pt>
    <dgm:pt modelId="{5A3CE6E5-DA29-4798-8E57-0A90050D3231}">
      <dgm:prSet phldrT="[Text]"/>
      <dgm:spPr/>
      <dgm:t>
        <a:bodyPr/>
        <a:lstStyle/>
        <a:p>
          <a:r>
            <a:rPr lang="en-US" dirty="0" smtClean="0"/>
            <a:t>Insertion</a:t>
          </a:r>
          <a:endParaRPr lang="en-US" dirty="0"/>
        </a:p>
      </dgm:t>
    </dgm:pt>
    <dgm:pt modelId="{E04A957B-E3AC-49B1-91D8-50E553C1FED1}" type="parTrans" cxnId="{06088310-BDE6-4038-AA94-B87FCE148E19}">
      <dgm:prSet/>
      <dgm:spPr/>
      <dgm:t>
        <a:bodyPr/>
        <a:lstStyle/>
        <a:p>
          <a:endParaRPr lang="en-US"/>
        </a:p>
      </dgm:t>
    </dgm:pt>
    <dgm:pt modelId="{921119A6-1110-48E4-B4DB-0DE92A58D426}" type="sibTrans" cxnId="{06088310-BDE6-4038-AA94-B87FCE148E19}">
      <dgm:prSet/>
      <dgm:spPr/>
      <dgm:t>
        <a:bodyPr/>
        <a:lstStyle/>
        <a:p>
          <a:endParaRPr lang="en-US"/>
        </a:p>
      </dgm:t>
    </dgm:pt>
    <dgm:pt modelId="{ED09C0FB-ED99-4282-9542-61A583FFE425}">
      <dgm:prSet phldrT="[Text]"/>
      <dgm:spPr/>
      <dgm:t>
        <a:bodyPr/>
        <a:lstStyle/>
        <a:p>
          <a:r>
            <a:rPr lang="en-US" dirty="0" smtClean="0"/>
            <a:t>Iteration</a:t>
          </a:r>
          <a:endParaRPr lang="en-US" dirty="0"/>
        </a:p>
      </dgm:t>
    </dgm:pt>
    <dgm:pt modelId="{BA0724D3-F315-419E-AB30-65C862B4FE62}" type="parTrans" cxnId="{16C4B307-9905-4EAC-BF88-835C470D24C7}">
      <dgm:prSet/>
      <dgm:spPr/>
      <dgm:t>
        <a:bodyPr/>
        <a:lstStyle/>
        <a:p>
          <a:endParaRPr lang="en-US"/>
        </a:p>
      </dgm:t>
    </dgm:pt>
    <dgm:pt modelId="{474C4226-4CF7-4A0D-92C6-388D5182AF6C}" type="sibTrans" cxnId="{16C4B307-9905-4EAC-BF88-835C470D24C7}">
      <dgm:prSet/>
      <dgm:spPr/>
      <dgm:t>
        <a:bodyPr/>
        <a:lstStyle/>
        <a:p>
          <a:endParaRPr lang="en-US"/>
        </a:p>
      </dgm:t>
    </dgm:pt>
    <dgm:pt modelId="{26A38C52-0E50-4FF6-8A49-797D1CD015E9}">
      <dgm:prSet phldrT="[Text]"/>
      <dgm:spPr/>
      <dgm:t>
        <a:bodyPr/>
        <a:lstStyle/>
        <a:p>
          <a:r>
            <a:rPr lang="en-US" dirty="0" smtClean="0"/>
            <a:t>Searching</a:t>
          </a:r>
          <a:endParaRPr lang="en-US" dirty="0"/>
        </a:p>
      </dgm:t>
    </dgm:pt>
    <dgm:pt modelId="{C1C39A04-C092-4A77-A0D0-C9E28B7A55A8}" type="parTrans" cxnId="{185C1ADD-2FEE-4399-8B73-4F1D57D4FD72}">
      <dgm:prSet/>
      <dgm:spPr/>
      <dgm:t>
        <a:bodyPr/>
        <a:lstStyle/>
        <a:p>
          <a:endParaRPr lang="en-US"/>
        </a:p>
      </dgm:t>
    </dgm:pt>
    <dgm:pt modelId="{81124F4D-FD97-47D3-9BE4-54F1659FDCEE}" type="sibTrans" cxnId="{185C1ADD-2FEE-4399-8B73-4F1D57D4FD72}">
      <dgm:prSet/>
      <dgm:spPr/>
      <dgm:t>
        <a:bodyPr/>
        <a:lstStyle/>
        <a:p>
          <a:endParaRPr lang="en-US"/>
        </a:p>
      </dgm:t>
    </dgm:pt>
    <dgm:pt modelId="{FF48AF26-000E-4B84-B422-8F7BA3CDE1A3}">
      <dgm:prSet phldrT="[Text]"/>
      <dgm:spPr>
        <a:solidFill>
          <a:schemeClr val="accent2"/>
        </a:solidFill>
      </dgm:spPr>
      <dgm:t>
        <a:bodyPr/>
        <a:lstStyle/>
        <a:p>
          <a:r>
            <a:rPr lang="en-US" dirty="0" smtClean="0"/>
            <a:t>Removal</a:t>
          </a:r>
          <a:endParaRPr lang="en-US" dirty="0"/>
        </a:p>
      </dgm:t>
    </dgm:pt>
    <dgm:pt modelId="{C17F9C60-18AE-4590-A53A-CB8C1FDDFB14}" type="parTrans" cxnId="{65A983E6-4571-44C9-8D4D-2EE3CED61E9A}">
      <dgm:prSet/>
      <dgm:spPr/>
      <dgm:t>
        <a:bodyPr/>
        <a:lstStyle/>
        <a:p>
          <a:endParaRPr lang="en-US"/>
        </a:p>
      </dgm:t>
    </dgm:pt>
    <dgm:pt modelId="{08F230BB-2A7F-459D-9024-768C328C93F0}" type="sibTrans" cxnId="{65A983E6-4571-44C9-8D4D-2EE3CED61E9A}">
      <dgm:prSet/>
      <dgm:spPr/>
      <dgm:t>
        <a:bodyPr/>
        <a:lstStyle/>
        <a:p>
          <a:endParaRPr lang="en-US"/>
        </a:p>
      </dgm:t>
    </dgm:pt>
    <dgm:pt modelId="{1EB3FB73-5EBF-4DE1-A38A-38E1653A1FFD}" type="pres">
      <dgm:prSet presAssocID="{02F406BE-12E0-48F9-B107-0DCAAB490267}" presName="diagram" presStyleCnt="0">
        <dgm:presLayoutVars>
          <dgm:dir/>
          <dgm:resizeHandles val="exact"/>
        </dgm:presLayoutVars>
      </dgm:prSet>
      <dgm:spPr/>
      <dgm:t>
        <a:bodyPr/>
        <a:lstStyle/>
        <a:p>
          <a:endParaRPr lang="en-US"/>
        </a:p>
      </dgm:t>
    </dgm:pt>
    <dgm:pt modelId="{E9064FB6-9230-4785-9FF8-AB8F7FA9DC01}" type="pres">
      <dgm:prSet presAssocID="{CB5C450C-04AE-499D-8C86-E54358871A1B}" presName="node" presStyleLbl="node1" presStyleIdx="0" presStyleCnt="5">
        <dgm:presLayoutVars>
          <dgm:bulletEnabled val="1"/>
        </dgm:presLayoutVars>
      </dgm:prSet>
      <dgm:spPr/>
      <dgm:t>
        <a:bodyPr/>
        <a:lstStyle/>
        <a:p>
          <a:endParaRPr lang="en-US"/>
        </a:p>
      </dgm:t>
    </dgm:pt>
    <dgm:pt modelId="{7D931271-7CA4-4415-914A-36FAA2A2F985}" type="pres">
      <dgm:prSet presAssocID="{ACF07CA1-0B3E-472D-985D-93002F0DA2E0}" presName="sibTrans" presStyleCnt="0"/>
      <dgm:spPr/>
    </dgm:pt>
    <dgm:pt modelId="{59178A82-4065-4CFA-9FCD-119B8D097F64}" type="pres">
      <dgm:prSet presAssocID="{5A3CE6E5-DA29-4798-8E57-0A90050D3231}" presName="node" presStyleLbl="node1" presStyleIdx="1" presStyleCnt="5">
        <dgm:presLayoutVars>
          <dgm:bulletEnabled val="1"/>
        </dgm:presLayoutVars>
      </dgm:prSet>
      <dgm:spPr/>
      <dgm:t>
        <a:bodyPr/>
        <a:lstStyle/>
        <a:p>
          <a:endParaRPr lang="en-US"/>
        </a:p>
      </dgm:t>
    </dgm:pt>
    <dgm:pt modelId="{FF6087A6-0A02-4FFB-AAC5-77E67EE0F125}" type="pres">
      <dgm:prSet presAssocID="{921119A6-1110-48E4-B4DB-0DE92A58D426}" presName="sibTrans" presStyleCnt="0"/>
      <dgm:spPr/>
    </dgm:pt>
    <dgm:pt modelId="{8E08813D-C52E-4184-8BAE-8040F9C12406}" type="pres">
      <dgm:prSet presAssocID="{ED09C0FB-ED99-4282-9542-61A583FFE425}" presName="node" presStyleLbl="node1" presStyleIdx="2" presStyleCnt="5">
        <dgm:presLayoutVars>
          <dgm:bulletEnabled val="1"/>
        </dgm:presLayoutVars>
      </dgm:prSet>
      <dgm:spPr/>
      <dgm:t>
        <a:bodyPr/>
        <a:lstStyle/>
        <a:p>
          <a:endParaRPr lang="en-US"/>
        </a:p>
      </dgm:t>
    </dgm:pt>
    <dgm:pt modelId="{AE486413-DC67-4A06-9F3A-FEEEC3F23DDF}" type="pres">
      <dgm:prSet presAssocID="{474C4226-4CF7-4A0D-92C6-388D5182AF6C}" presName="sibTrans" presStyleCnt="0"/>
      <dgm:spPr/>
    </dgm:pt>
    <dgm:pt modelId="{7B7987A6-C237-40B9-B653-7B9570571BF2}" type="pres">
      <dgm:prSet presAssocID="{26A38C52-0E50-4FF6-8A49-797D1CD015E9}" presName="node" presStyleLbl="node1" presStyleIdx="3" presStyleCnt="5">
        <dgm:presLayoutVars>
          <dgm:bulletEnabled val="1"/>
        </dgm:presLayoutVars>
      </dgm:prSet>
      <dgm:spPr/>
      <dgm:t>
        <a:bodyPr/>
        <a:lstStyle/>
        <a:p>
          <a:endParaRPr lang="en-US"/>
        </a:p>
      </dgm:t>
    </dgm:pt>
    <dgm:pt modelId="{2AC6E1A0-7270-49DE-99B4-AFDBB693A2A2}" type="pres">
      <dgm:prSet presAssocID="{81124F4D-FD97-47D3-9BE4-54F1659FDCEE}" presName="sibTrans" presStyleCnt="0"/>
      <dgm:spPr/>
    </dgm:pt>
    <dgm:pt modelId="{BB06F832-C2F4-4913-B50B-A4C952B8C66C}" type="pres">
      <dgm:prSet presAssocID="{FF48AF26-000E-4B84-B422-8F7BA3CDE1A3}" presName="node" presStyleLbl="node1" presStyleIdx="4" presStyleCnt="5">
        <dgm:presLayoutVars>
          <dgm:bulletEnabled val="1"/>
        </dgm:presLayoutVars>
      </dgm:prSet>
      <dgm:spPr/>
      <dgm:t>
        <a:bodyPr/>
        <a:lstStyle/>
        <a:p>
          <a:endParaRPr lang="en-US"/>
        </a:p>
      </dgm:t>
    </dgm:pt>
  </dgm:ptLst>
  <dgm:cxnLst>
    <dgm:cxn modelId="{185C1ADD-2FEE-4399-8B73-4F1D57D4FD72}" srcId="{02F406BE-12E0-48F9-B107-0DCAAB490267}" destId="{26A38C52-0E50-4FF6-8A49-797D1CD015E9}" srcOrd="3" destOrd="0" parTransId="{C1C39A04-C092-4A77-A0D0-C9E28B7A55A8}" sibTransId="{81124F4D-FD97-47D3-9BE4-54F1659FDCEE}"/>
    <dgm:cxn modelId="{3AC87C2C-97EA-497B-90AB-ACC88EA20022}" type="presOf" srcId="{26A38C52-0E50-4FF6-8A49-797D1CD015E9}" destId="{7B7987A6-C237-40B9-B653-7B9570571BF2}" srcOrd="0" destOrd="0" presId="urn:microsoft.com/office/officeart/2005/8/layout/default"/>
    <dgm:cxn modelId="{65A983E6-4571-44C9-8D4D-2EE3CED61E9A}" srcId="{02F406BE-12E0-48F9-B107-0DCAAB490267}" destId="{FF48AF26-000E-4B84-B422-8F7BA3CDE1A3}" srcOrd="4" destOrd="0" parTransId="{C17F9C60-18AE-4590-A53A-CB8C1FDDFB14}" sibTransId="{08F230BB-2A7F-459D-9024-768C328C93F0}"/>
    <dgm:cxn modelId="{BC953E90-59A6-436E-ADCB-44623EE8E466}" type="presOf" srcId="{FF48AF26-000E-4B84-B422-8F7BA3CDE1A3}" destId="{BB06F832-C2F4-4913-B50B-A4C952B8C66C}" srcOrd="0" destOrd="0" presId="urn:microsoft.com/office/officeart/2005/8/layout/default"/>
    <dgm:cxn modelId="{8395896D-BE62-4B74-A68C-EAB3C8C192E1}" type="presOf" srcId="{5A3CE6E5-DA29-4798-8E57-0A90050D3231}" destId="{59178A82-4065-4CFA-9FCD-119B8D097F64}" srcOrd="0" destOrd="0" presId="urn:microsoft.com/office/officeart/2005/8/layout/default"/>
    <dgm:cxn modelId="{4BCB2F53-CBF3-4A91-B699-47F22919ED8C}" srcId="{02F406BE-12E0-48F9-B107-0DCAAB490267}" destId="{CB5C450C-04AE-499D-8C86-E54358871A1B}" srcOrd="0" destOrd="0" parTransId="{7AD9C96B-3E3C-41C5-A617-093CCD95A4DA}" sibTransId="{ACF07CA1-0B3E-472D-985D-93002F0DA2E0}"/>
    <dgm:cxn modelId="{DD719536-AFA3-49CE-BD03-C989D20CEFC7}" type="presOf" srcId="{02F406BE-12E0-48F9-B107-0DCAAB490267}" destId="{1EB3FB73-5EBF-4DE1-A38A-38E1653A1FFD}" srcOrd="0" destOrd="0" presId="urn:microsoft.com/office/officeart/2005/8/layout/default"/>
    <dgm:cxn modelId="{06088310-BDE6-4038-AA94-B87FCE148E19}" srcId="{02F406BE-12E0-48F9-B107-0DCAAB490267}" destId="{5A3CE6E5-DA29-4798-8E57-0A90050D3231}" srcOrd="1" destOrd="0" parTransId="{E04A957B-E3AC-49B1-91D8-50E553C1FED1}" sibTransId="{921119A6-1110-48E4-B4DB-0DE92A58D426}"/>
    <dgm:cxn modelId="{D1614C64-6A46-4033-83FC-903E8895DAD0}" type="presOf" srcId="{ED09C0FB-ED99-4282-9542-61A583FFE425}" destId="{8E08813D-C52E-4184-8BAE-8040F9C12406}" srcOrd="0" destOrd="0" presId="urn:microsoft.com/office/officeart/2005/8/layout/default"/>
    <dgm:cxn modelId="{9B3EB466-C743-4158-BA48-125EBE37975D}" type="presOf" srcId="{CB5C450C-04AE-499D-8C86-E54358871A1B}" destId="{E9064FB6-9230-4785-9FF8-AB8F7FA9DC01}" srcOrd="0" destOrd="0" presId="urn:microsoft.com/office/officeart/2005/8/layout/default"/>
    <dgm:cxn modelId="{16C4B307-9905-4EAC-BF88-835C470D24C7}" srcId="{02F406BE-12E0-48F9-B107-0DCAAB490267}" destId="{ED09C0FB-ED99-4282-9542-61A583FFE425}" srcOrd="2" destOrd="0" parTransId="{BA0724D3-F315-419E-AB30-65C862B4FE62}" sibTransId="{474C4226-4CF7-4A0D-92C6-388D5182AF6C}"/>
    <dgm:cxn modelId="{2F760981-3499-4D1D-810C-1546689B8043}" type="presParOf" srcId="{1EB3FB73-5EBF-4DE1-A38A-38E1653A1FFD}" destId="{E9064FB6-9230-4785-9FF8-AB8F7FA9DC01}" srcOrd="0" destOrd="0" presId="urn:microsoft.com/office/officeart/2005/8/layout/default"/>
    <dgm:cxn modelId="{C7FBF1CC-A028-44BE-BE87-ED230E9B569E}" type="presParOf" srcId="{1EB3FB73-5EBF-4DE1-A38A-38E1653A1FFD}" destId="{7D931271-7CA4-4415-914A-36FAA2A2F985}" srcOrd="1" destOrd="0" presId="urn:microsoft.com/office/officeart/2005/8/layout/default"/>
    <dgm:cxn modelId="{78053688-964E-444F-A5FB-02F1640A8C4F}" type="presParOf" srcId="{1EB3FB73-5EBF-4DE1-A38A-38E1653A1FFD}" destId="{59178A82-4065-4CFA-9FCD-119B8D097F64}" srcOrd="2" destOrd="0" presId="urn:microsoft.com/office/officeart/2005/8/layout/default"/>
    <dgm:cxn modelId="{5D1D4529-0C80-46EE-8660-D5F3DAFCC73C}" type="presParOf" srcId="{1EB3FB73-5EBF-4DE1-A38A-38E1653A1FFD}" destId="{FF6087A6-0A02-4FFB-AAC5-77E67EE0F125}" srcOrd="3" destOrd="0" presId="urn:microsoft.com/office/officeart/2005/8/layout/default"/>
    <dgm:cxn modelId="{E3F2659D-4402-4D4C-8150-4FFB9C7EC5A2}" type="presParOf" srcId="{1EB3FB73-5EBF-4DE1-A38A-38E1653A1FFD}" destId="{8E08813D-C52E-4184-8BAE-8040F9C12406}" srcOrd="4" destOrd="0" presId="urn:microsoft.com/office/officeart/2005/8/layout/default"/>
    <dgm:cxn modelId="{4DE1E668-D399-471A-9B3D-28F1670F4A0A}" type="presParOf" srcId="{1EB3FB73-5EBF-4DE1-A38A-38E1653A1FFD}" destId="{AE486413-DC67-4A06-9F3A-FEEEC3F23DDF}" srcOrd="5" destOrd="0" presId="urn:microsoft.com/office/officeart/2005/8/layout/default"/>
    <dgm:cxn modelId="{3271D3EC-10DA-438D-A611-78A06E4BE97F}" type="presParOf" srcId="{1EB3FB73-5EBF-4DE1-A38A-38E1653A1FFD}" destId="{7B7987A6-C237-40B9-B653-7B9570571BF2}" srcOrd="6" destOrd="0" presId="urn:microsoft.com/office/officeart/2005/8/layout/default"/>
    <dgm:cxn modelId="{25942649-2265-40EF-BACB-CDD643A8FFAA}" type="presParOf" srcId="{1EB3FB73-5EBF-4DE1-A38A-38E1653A1FFD}" destId="{2AC6E1A0-7270-49DE-99B4-AFDBB693A2A2}" srcOrd="7" destOrd="0" presId="urn:microsoft.com/office/officeart/2005/8/layout/default"/>
    <dgm:cxn modelId="{AA80C33D-C7B2-4567-8305-08DF67200A8E}" type="presParOf" srcId="{1EB3FB73-5EBF-4DE1-A38A-38E1653A1FFD}" destId="{BB06F832-C2F4-4913-B50B-A4C952B8C66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B2D91-E76C-4167-895D-5BE8A67ACFF2}" type="datetimeFigureOut">
              <a:rPr lang="en-US" smtClean="0"/>
              <a:t>04/28/16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EA4C1-1369-497F-A4CC-0EEBC5C7F202}" type="slidenum">
              <a:rPr lang="en-US" smtClean="0"/>
              <a:t>‹#›</a:t>
            </a:fld>
            <a:endParaRPr lang="en-US" dirty="0"/>
          </a:p>
        </p:txBody>
      </p:sp>
    </p:spTree>
    <p:extLst>
      <p:ext uri="{BB962C8B-B14F-4D97-AF65-F5344CB8AC3E}">
        <p14:creationId xmlns:p14="http://schemas.microsoft.com/office/powerpoint/2010/main" val="63406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a:t>
            </a:fld>
            <a:endParaRPr lang="en-US" dirty="0"/>
          </a:p>
        </p:txBody>
      </p:sp>
    </p:spTree>
    <p:extLst>
      <p:ext uri="{BB962C8B-B14F-4D97-AF65-F5344CB8AC3E}">
        <p14:creationId xmlns:p14="http://schemas.microsoft.com/office/powerpoint/2010/main" val="557191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Public Domain image:  http://commons.wikimedia.org/wiki/File:Origin_of_Species.svg</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Trees can be found everywhere.  They are used in science to categorize</a:t>
            </a:r>
            <a:r>
              <a:rPr lang="en-US" baseline="0" dirty="0" smtClean="0"/>
              <a:t> life into increasingly specific groups.  Notice in this chart that the </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10</a:t>
            </a:fld>
            <a:endParaRPr lang="en-US" dirty="0"/>
          </a:p>
        </p:txBody>
      </p:sp>
    </p:spTree>
    <p:extLst>
      <p:ext uri="{BB962C8B-B14F-4D97-AF65-F5344CB8AC3E}">
        <p14:creationId xmlns:p14="http://schemas.microsoft.com/office/powerpoint/2010/main" val="246881862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 start at the root node which has the value 12.</a:t>
            </a:r>
          </a:p>
          <a:p>
            <a:r>
              <a:rPr lang="en-US" dirty="0" smtClean="0"/>
              <a:t>** Since 9 is less than twelve</a:t>
            </a:r>
            <a:r>
              <a:rPr lang="en-US" baseline="0" dirty="0" smtClean="0"/>
              <a:t> we can visit the left child.</a:t>
            </a:r>
          </a:p>
          <a:p>
            <a:r>
              <a:rPr lang="en-US" baseline="0" dirty="0" smtClean="0"/>
              <a:t>Since we know that a binary search tree always puts smaller values on the left, we don’t even need to consider any nodes on the right side of the root node.</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100</a:t>
            </a:fld>
            <a:endParaRPr lang="en-US" dirty="0"/>
          </a:p>
        </p:txBody>
      </p:sp>
    </p:spTree>
    <p:extLst>
      <p:ext uri="{BB962C8B-B14F-4D97-AF65-F5344CB8AC3E}">
        <p14:creationId xmlns:p14="http://schemas.microsoft.com/office/powerpoint/2010/main" val="55614653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The new current</a:t>
            </a:r>
            <a:r>
              <a:rPr lang="en-US" baseline="0" dirty="0" smtClean="0"/>
              <a:t> node has a value of 7.</a:t>
            </a:r>
          </a:p>
          <a:p>
            <a:r>
              <a:rPr lang="en-US" baseline="0" dirty="0" smtClean="0"/>
              <a:t>** Since 9 is greater than 7 we can ignore any nodes to the left and continue our search at the right child.</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101</a:t>
            </a:fld>
            <a:endParaRPr lang="en-US" dirty="0"/>
          </a:p>
        </p:txBody>
      </p:sp>
    </p:spTree>
    <p:extLst>
      <p:ext uri="{BB962C8B-B14F-4D97-AF65-F5344CB8AC3E}">
        <p14:creationId xmlns:p14="http://schemas.microsoft.com/office/powerpoint/2010/main" val="350350089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And now we have found the node containing the value 9.</a:t>
            </a:r>
          </a:p>
          <a:p>
            <a:r>
              <a:rPr lang="en-US" dirty="0" smtClean="0"/>
              <a:t>We</a:t>
            </a:r>
            <a:r>
              <a:rPr lang="en-US" baseline="0" dirty="0" smtClean="0"/>
              <a:t> did this with 3 comparisons total – 12, 7 and 9.  We were able to skip half the nodes in the tree.</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102</a:t>
            </a:fld>
            <a:endParaRPr lang="en-US" dirty="0"/>
          </a:p>
        </p:txBody>
      </p:sp>
    </p:spTree>
    <p:extLst>
      <p:ext uri="{BB962C8B-B14F-4D97-AF65-F5344CB8AC3E}">
        <p14:creationId xmlns:p14="http://schemas.microsoft.com/office/powerpoint/2010/main" val="362855445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Because we can potentially</a:t>
            </a:r>
            <a:r>
              <a:rPr lang="en-US" baseline="0" dirty="0" smtClean="0"/>
              <a:t> avoid searching most of the values in a binary search tree, the average complexity for searching is O(log n).  But as I mentioned earlier, in the case of a pathologically bad tree, one that behaves like a linked list, we will have O(n), or linear, search complexity.</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103</a:t>
            </a:fld>
            <a:endParaRPr lang="en-US" dirty="0"/>
          </a:p>
        </p:txBody>
      </p:sp>
    </p:spTree>
    <p:extLst>
      <p:ext uri="{BB962C8B-B14F-4D97-AF65-F5344CB8AC3E}">
        <p14:creationId xmlns:p14="http://schemas.microsoft.com/office/powerpoint/2010/main" val="182523110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104</a:t>
            </a:fld>
            <a:endParaRPr lang="en-US" dirty="0"/>
          </a:p>
        </p:txBody>
      </p:sp>
    </p:spTree>
    <p:extLst>
      <p:ext uri="{BB962C8B-B14F-4D97-AF65-F5344CB8AC3E}">
        <p14:creationId xmlns:p14="http://schemas.microsoft.com/office/powerpoint/2010/main" val="96439310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final part of our binary search tree is removing data.</a:t>
            </a:r>
          </a:p>
        </p:txBody>
      </p:sp>
      <p:sp>
        <p:nvSpPr>
          <p:cNvPr id="4" name="Slide Number Placeholder 3"/>
          <p:cNvSpPr>
            <a:spLocks noGrp="1"/>
          </p:cNvSpPr>
          <p:nvPr>
            <p:ph type="sldNum" sz="quarter" idx="10"/>
          </p:nvPr>
        </p:nvSpPr>
        <p:spPr/>
        <p:txBody>
          <a:bodyPr/>
          <a:lstStyle/>
          <a:p>
            <a:fld id="{600EA4C1-1369-497F-A4CC-0EEBC5C7F202}" type="slidenum">
              <a:rPr lang="en-US" smtClean="0"/>
              <a:t>105</a:t>
            </a:fld>
            <a:endParaRPr lang="en-US" dirty="0"/>
          </a:p>
        </p:txBody>
      </p:sp>
    </p:spTree>
    <p:extLst>
      <p:ext uri="{BB962C8B-B14F-4D97-AF65-F5344CB8AC3E}">
        <p14:creationId xmlns:p14="http://schemas.microsoft.com/office/powerpoint/2010/main" val="1204804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Removing</a:t>
            </a:r>
            <a:r>
              <a:rPr lang="en-US" baseline="0" dirty="0" smtClean="0"/>
              <a:t> data seems conceptually simple – but it can be surprisingly complex.  There are three scenarios that have to be handled properly depending on the characteristics of the node being removed.</a:t>
            </a:r>
          </a:p>
          <a:p>
            <a:r>
              <a:rPr lang="en-US" baseline="0" dirty="0" smtClean="0"/>
              <a:t>** The first scenario is removing a leaf node</a:t>
            </a:r>
          </a:p>
          <a:p>
            <a:r>
              <a:rPr lang="en-US" baseline="0" dirty="0" smtClean="0"/>
              <a:t>** The next is when a node has either a left or right child, but not both</a:t>
            </a:r>
          </a:p>
          <a:p>
            <a:r>
              <a:rPr lang="en-US" baseline="0" dirty="0" smtClean="0"/>
              <a:t>** and he last is when the node has both a left and right child.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106</a:t>
            </a:fld>
            <a:endParaRPr lang="en-US" dirty="0"/>
          </a:p>
        </p:txBody>
      </p:sp>
    </p:spTree>
    <p:extLst>
      <p:ext uri="{BB962C8B-B14F-4D97-AF65-F5344CB8AC3E}">
        <p14:creationId xmlns:p14="http://schemas.microsoft.com/office/powerpoint/2010/main" val="125645548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We’ll start by looking at the leaf scenario.</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107</a:t>
            </a:fld>
            <a:endParaRPr lang="en-US" dirty="0"/>
          </a:p>
        </p:txBody>
      </p:sp>
    </p:spTree>
    <p:extLst>
      <p:ext uri="{BB962C8B-B14F-4D97-AF65-F5344CB8AC3E}">
        <p14:creationId xmlns:p14="http://schemas.microsoft.com/office/powerpoint/2010/main" val="151040002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In this example we want to remove the value 3 from the tree.  Since we already</a:t>
            </a:r>
            <a:r>
              <a:rPr lang="en-US" baseline="0" dirty="0" smtClean="0"/>
              <a:t> learned how to search the tree for nodes with a specific value</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108</a:t>
            </a:fld>
            <a:endParaRPr lang="en-US" dirty="0"/>
          </a:p>
        </p:txBody>
      </p:sp>
    </p:spTree>
    <p:extLst>
      <p:ext uri="{BB962C8B-B14F-4D97-AF65-F5344CB8AC3E}">
        <p14:creationId xmlns:p14="http://schemas.microsoft.com/office/powerpoint/2010/main" val="400953040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 will just jump ahead and assume we have found the node we want to delete.  When we find the node we discover</a:t>
            </a:r>
            <a:r>
              <a:rPr lang="en-US" baseline="0" dirty="0" smtClean="0"/>
              <a:t> that it is a leaf node.</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109</a:t>
            </a:fld>
            <a:endParaRPr lang="en-US" dirty="0"/>
          </a:p>
        </p:txBody>
      </p:sp>
    </p:spTree>
    <p:extLst>
      <p:ext uri="{BB962C8B-B14F-4D97-AF65-F5344CB8AC3E}">
        <p14:creationId xmlns:p14="http://schemas.microsoft.com/office/powerpoint/2010/main" val="2212042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Computers typically use trees in their file systems.  The root of the drive is the root of the tree.  The</a:t>
            </a:r>
            <a:r>
              <a:rPr lang="en-US" baseline="0" dirty="0" smtClean="0"/>
              <a:t> folders an branches and the files are the leaves.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a:t>
            </a:fld>
            <a:endParaRPr lang="en-US" dirty="0"/>
          </a:p>
        </p:txBody>
      </p:sp>
    </p:spTree>
    <p:extLst>
      <p:ext uri="{BB962C8B-B14F-4D97-AF65-F5344CB8AC3E}">
        <p14:creationId xmlns:p14="http://schemas.microsoft.com/office/powerpoint/2010/main" val="97361472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Since it has no children, we can simply remove the node from the tree by unlinking</a:t>
            </a:r>
            <a:r>
              <a:rPr lang="en-US" baseline="0" dirty="0" smtClean="0"/>
              <a:t> it from it’s parent and freeing the node.</a:t>
            </a:r>
          </a:p>
          <a:p>
            <a:r>
              <a:rPr lang="en-US" baseline="0" dirty="0" smtClean="0"/>
              <a:t>This is the simple case.</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110</a:t>
            </a:fld>
            <a:endParaRPr lang="en-US" dirty="0"/>
          </a:p>
        </p:txBody>
      </p:sp>
    </p:spTree>
    <p:extLst>
      <p:ext uri="{BB962C8B-B14F-4D97-AF65-F5344CB8AC3E}">
        <p14:creationId xmlns:p14="http://schemas.microsoft.com/office/powerpoint/2010/main" val="121156695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111</a:t>
            </a:fld>
            <a:endParaRPr lang="en-US" dirty="0"/>
          </a:p>
        </p:txBody>
      </p:sp>
    </p:spTree>
    <p:extLst>
      <p:ext uri="{BB962C8B-B14F-4D97-AF65-F5344CB8AC3E}">
        <p14:creationId xmlns:p14="http://schemas.microsoft.com/office/powerpoint/2010/main" val="325988062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The next scenario we are going to look at is removing a node that is exactly one child.  It doesn’t matter if the child is the left or right child,</a:t>
            </a:r>
            <a:r>
              <a:rPr lang="en-US" baseline="0" dirty="0" smtClean="0"/>
              <a:t> the behavior is the same.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112</a:t>
            </a:fld>
            <a:endParaRPr lang="en-US" dirty="0"/>
          </a:p>
        </p:txBody>
      </p:sp>
    </p:spTree>
    <p:extLst>
      <p:ext uri="{BB962C8B-B14F-4D97-AF65-F5344CB8AC3E}">
        <p14:creationId xmlns:p14="http://schemas.microsoft.com/office/powerpoint/2010/main" val="5548915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We’ll start with the tree we ended</a:t>
            </a:r>
            <a:r>
              <a:rPr lang="en-US" baseline="0" dirty="0" smtClean="0"/>
              <a:t> up with after deleting the 3 leaf node.  </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113</a:t>
            </a:fld>
            <a:endParaRPr lang="en-US" dirty="0"/>
          </a:p>
        </p:txBody>
      </p:sp>
    </p:spTree>
    <p:extLst>
      <p:ext uri="{BB962C8B-B14F-4D97-AF65-F5344CB8AC3E}">
        <p14:creationId xmlns:p14="http://schemas.microsoft.com/office/powerpoint/2010/main" val="109517375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And this</a:t>
            </a:r>
            <a:r>
              <a:rPr lang="en-US" baseline="0" dirty="0" smtClean="0"/>
              <a:t> time we will be removing the 7 node.  Since this is not a leaf node we cannot just </a:t>
            </a:r>
          </a:p>
          <a:p>
            <a:r>
              <a:rPr lang="en-US" baseline="0" dirty="0" smtClean="0"/>
              <a:t>** delete the 7 node.  This creates a problem because it’s child, the 9 node, is now cut off from the rest of the tree.</a:t>
            </a:r>
          </a:p>
          <a:p>
            <a:r>
              <a:rPr lang="en-US" baseline="0" dirty="0" smtClean="0"/>
              <a:t>** What we can do, though, is move the 9 node into the space the 7 used to occupy.</a:t>
            </a:r>
          </a:p>
          <a:p>
            <a:r>
              <a:rPr lang="en-US" baseline="0" dirty="0" smtClean="0"/>
              <a:t>This works regardless of whether the node that remains was a left or right child of the deleted node.</a:t>
            </a:r>
          </a:p>
          <a:p>
            <a:endParaRPr lang="en-US" baseline="0" dirty="0" smtClean="0"/>
          </a:p>
          <a:p>
            <a:r>
              <a:rPr lang="en-US" baseline="0" dirty="0" smtClean="0"/>
              <a:t>Why does this always work?  Think about the relationship the parents and children have.  The root node has the value 12.  Every node to it’s left, regardless or depth or level, is less than 12.  So moving the 9 into the 7’s place retains the binary search tree structure.</a:t>
            </a:r>
          </a:p>
          <a:p>
            <a:endParaRPr lang="en-US" baseline="0" dirty="0" smtClean="0"/>
          </a:p>
          <a:p>
            <a:r>
              <a:rPr lang="en-US" baseline="0" dirty="0" smtClean="0"/>
              <a:t>And what if 9 had children?  Well – it doesn’t matter.  When the 9 node is moved, they will come along with it and the tree structure will still be value.</a:t>
            </a:r>
          </a:p>
        </p:txBody>
      </p:sp>
      <p:sp>
        <p:nvSpPr>
          <p:cNvPr id="4" name="Slide Number Placeholder 3"/>
          <p:cNvSpPr>
            <a:spLocks noGrp="1"/>
          </p:cNvSpPr>
          <p:nvPr>
            <p:ph type="sldNum" sz="quarter" idx="10"/>
          </p:nvPr>
        </p:nvSpPr>
        <p:spPr/>
        <p:txBody>
          <a:bodyPr/>
          <a:lstStyle/>
          <a:p>
            <a:fld id="{600EA4C1-1369-497F-A4CC-0EEBC5C7F202}" type="slidenum">
              <a:rPr lang="en-US" smtClean="0"/>
              <a:t>114</a:t>
            </a:fld>
            <a:endParaRPr lang="en-US" dirty="0"/>
          </a:p>
        </p:txBody>
      </p:sp>
    </p:spTree>
    <p:extLst>
      <p:ext uri="{BB962C8B-B14F-4D97-AF65-F5344CB8AC3E}">
        <p14:creationId xmlns:p14="http://schemas.microsoft.com/office/powerpoint/2010/main" val="205050990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115</a:t>
            </a:fld>
            <a:endParaRPr lang="en-US" dirty="0"/>
          </a:p>
        </p:txBody>
      </p:sp>
    </p:spTree>
    <p:extLst>
      <p:ext uri="{BB962C8B-B14F-4D97-AF65-F5344CB8AC3E}">
        <p14:creationId xmlns:p14="http://schemas.microsoft.com/office/powerpoint/2010/main" val="49035986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He last removal scenario is when</a:t>
            </a:r>
            <a:r>
              <a:rPr lang="en-US" baseline="0" dirty="0" smtClean="0"/>
              <a:t> the node being removed has both left and right children.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116</a:t>
            </a:fld>
            <a:endParaRPr lang="en-US" dirty="0"/>
          </a:p>
        </p:txBody>
      </p:sp>
    </p:spTree>
    <p:extLst>
      <p:ext uri="{BB962C8B-B14F-4D97-AF65-F5344CB8AC3E}">
        <p14:creationId xmlns:p14="http://schemas.microsoft.com/office/powerpoint/2010/main" val="343111969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In this scenario we are going to remove the</a:t>
            </a:r>
            <a:r>
              <a:rPr lang="en-US" baseline="0" dirty="0" smtClean="0"/>
              <a:t> root node</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117</a:t>
            </a:fld>
            <a:endParaRPr lang="en-US" dirty="0"/>
          </a:p>
        </p:txBody>
      </p:sp>
    </p:spTree>
    <p:extLst>
      <p:ext uri="{BB962C8B-B14F-4D97-AF65-F5344CB8AC3E}">
        <p14:creationId xmlns:p14="http://schemas.microsoft.com/office/powerpoint/2010/main" val="297593091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 can see that the</a:t>
            </a:r>
            <a:r>
              <a:rPr lang="en-US" baseline="0" dirty="0" smtClean="0"/>
              <a:t> root node has two children -7 and 17.  What would happen if we just removed the root node?</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118</a:t>
            </a:fld>
            <a:endParaRPr lang="en-US" dirty="0"/>
          </a:p>
        </p:txBody>
      </p:sp>
    </p:spTree>
    <p:extLst>
      <p:ext uri="{BB962C8B-B14F-4D97-AF65-F5344CB8AC3E}">
        <p14:creationId xmlns:p14="http://schemas.microsoft.com/office/powerpoint/2010/main" val="76555210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Well – we’d be left</a:t>
            </a:r>
            <a:r>
              <a:rPr lang="en-US" baseline="0" dirty="0" smtClean="0"/>
              <a:t> with two binary search trees with no common parent binding them together.  A tree has to have a root – so the question becomes, of the remaining nodes, which should be the root?</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119</a:t>
            </a:fld>
            <a:endParaRPr lang="en-US" dirty="0"/>
          </a:p>
        </p:txBody>
      </p:sp>
    </p:spTree>
    <p:extLst>
      <p:ext uri="{BB962C8B-B14F-4D97-AF65-F5344CB8AC3E}">
        <p14:creationId xmlns:p14="http://schemas.microsoft.com/office/powerpoint/2010/main" val="3191120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Organizations use trees to define reporting structures.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12</a:t>
            </a:fld>
            <a:endParaRPr lang="en-US" dirty="0"/>
          </a:p>
        </p:txBody>
      </p:sp>
    </p:spTree>
    <p:extLst>
      <p:ext uri="{BB962C8B-B14F-4D97-AF65-F5344CB8AC3E}">
        <p14:creationId xmlns:p14="http://schemas.microsoft.com/office/powerpoint/2010/main" val="343364434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First let’s bring</a:t>
            </a:r>
            <a:r>
              <a:rPr lang="en-US" baseline="0" dirty="0" smtClean="0"/>
              <a:t> our root node back.  Now, the way we are going to handle this is to take the left-most child of the deleted node’s right child.  That’s a mouthful, so let’s see what I mean.</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120</a:t>
            </a:fld>
            <a:endParaRPr lang="en-US" dirty="0"/>
          </a:p>
        </p:txBody>
      </p:sp>
    </p:spTree>
    <p:extLst>
      <p:ext uri="{BB962C8B-B14F-4D97-AF65-F5344CB8AC3E}">
        <p14:creationId xmlns:p14="http://schemas.microsoft.com/office/powerpoint/2010/main" val="259117582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 start by going to the right child of the node</a:t>
            </a:r>
            <a:r>
              <a:rPr lang="en-US" baseline="0" dirty="0" smtClean="0"/>
              <a:t> being deleted.  We know for a fact that this node, and every child below it, is equal to or larger than the node being deleted.  This means that each of these nodes is also greater than any of the nodes to the left of the node being deleted.</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121</a:t>
            </a:fld>
            <a:endParaRPr lang="en-US" dirty="0"/>
          </a:p>
        </p:txBody>
      </p:sp>
    </p:spTree>
    <p:extLst>
      <p:ext uri="{BB962C8B-B14F-4D97-AF65-F5344CB8AC3E}">
        <p14:creationId xmlns:p14="http://schemas.microsoft.com/office/powerpoint/2010/main" val="90004322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And</a:t>
            </a:r>
            <a:r>
              <a:rPr lang="en-US" baseline="0" dirty="0" smtClean="0"/>
              <a:t> then we find it’s left-most child.  In this case 15.</a:t>
            </a:r>
          </a:p>
          <a:p>
            <a:r>
              <a:rPr lang="en-US" baseline="0" dirty="0" smtClean="0"/>
              <a:t>What’s interesting about this node is that not only is it larger than every node to the left of the node being deleted, but it is also less than, or equal to, every node on the right side.  This is exactly what we need in our replacement root.</a:t>
            </a:r>
          </a:p>
        </p:txBody>
      </p:sp>
      <p:sp>
        <p:nvSpPr>
          <p:cNvPr id="4" name="Slide Number Placeholder 3"/>
          <p:cNvSpPr>
            <a:spLocks noGrp="1"/>
          </p:cNvSpPr>
          <p:nvPr>
            <p:ph type="sldNum" sz="quarter" idx="10"/>
          </p:nvPr>
        </p:nvSpPr>
        <p:spPr/>
        <p:txBody>
          <a:bodyPr/>
          <a:lstStyle/>
          <a:p>
            <a:fld id="{600EA4C1-1369-497F-A4CC-0EEBC5C7F202}" type="slidenum">
              <a:rPr lang="en-US" smtClean="0"/>
              <a:t>122</a:t>
            </a:fld>
            <a:endParaRPr lang="en-US" dirty="0"/>
          </a:p>
        </p:txBody>
      </p:sp>
    </p:spTree>
    <p:extLst>
      <p:ext uri="{BB962C8B-B14F-4D97-AF65-F5344CB8AC3E}">
        <p14:creationId xmlns:p14="http://schemas.microsoft.com/office/powerpoint/2010/main" val="64998582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 To make this happen we will first the node being deleted</a:t>
            </a:r>
          </a:p>
          <a:p>
            <a:r>
              <a:rPr lang="en-US" dirty="0" smtClean="0"/>
              <a:t>** Next we’ll move the ideal</a:t>
            </a:r>
            <a:r>
              <a:rPr lang="en-US" baseline="0" dirty="0" smtClean="0"/>
              <a:t> replacement node from it’s current location to where the deleted node was</a:t>
            </a:r>
          </a:p>
          <a:p>
            <a:endParaRPr lang="en-US" baseline="0" dirty="0" smtClean="0"/>
          </a:p>
          <a:p>
            <a:r>
              <a:rPr lang="en-US" baseline="0" dirty="0" smtClean="0"/>
              <a:t>And now we can use a technique we used earlier.  Since the ideal replacement is the left-most node that means that it must have either 0 children or a right child.  It couldn’t have a left child – it’s the left-most child!</a:t>
            </a:r>
          </a:p>
          <a:p>
            <a:endParaRPr lang="en-US" baseline="0" dirty="0" smtClean="0"/>
          </a:p>
          <a:p>
            <a:r>
              <a:rPr lang="en-US" baseline="0" dirty="0" smtClean="0"/>
              <a:t>If it had no children – we’re done.  But if, like in this case, it had a child </a:t>
            </a:r>
          </a:p>
          <a:p>
            <a:r>
              <a:rPr lang="en-US" baseline="0" dirty="0" smtClean="0"/>
              <a:t>** we simply move it into the appropriate place in the tree just like we did when removing a node with a single child.</a:t>
            </a:r>
          </a:p>
        </p:txBody>
      </p:sp>
      <p:sp>
        <p:nvSpPr>
          <p:cNvPr id="4" name="Slide Number Placeholder 3"/>
          <p:cNvSpPr>
            <a:spLocks noGrp="1"/>
          </p:cNvSpPr>
          <p:nvPr>
            <p:ph type="sldNum" sz="quarter" idx="10"/>
          </p:nvPr>
        </p:nvSpPr>
        <p:spPr/>
        <p:txBody>
          <a:bodyPr/>
          <a:lstStyle/>
          <a:p>
            <a:fld id="{600EA4C1-1369-497F-A4CC-0EEBC5C7F202}" type="slidenum">
              <a:rPr lang="en-US" smtClean="0"/>
              <a:t>123</a:t>
            </a:fld>
            <a:endParaRPr lang="en-US" dirty="0"/>
          </a:p>
        </p:txBody>
      </p:sp>
    </p:spTree>
    <p:extLst>
      <p:ext uri="{BB962C8B-B14F-4D97-AF65-F5344CB8AC3E}">
        <p14:creationId xmlns:p14="http://schemas.microsoft.com/office/powerpoint/2010/main" val="212820211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124</a:t>
            </a:fld>
            <a:endParaRPr lang="en-US" dirty="0"/>
          </a:p>
        </p:txBody>
      </p:sp>
    </p:spTree>
    <p:extLst>
      <p:ext uri="{BB962C8B-B14F-4D97-AF65-F5344CB8AC3E}">
        <p14:creationId xmlns:p14="http://schemas.microsoft.com/office/powerpoint/2010/main" val="347103459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Regardless</a:t>
            </a:r>
            <a:r>
              <a:rPr lang="en-US" baseline="0" dirty="0" smtClean="0"/>
              <a:t> of which scenario the removed node falls into, the removal process begins with the search process and the search process is O(log n) in the average case and linear in the worst case.  This is the most expensive part of the removal and therefore removal has the same, O(log n) average case and linear worst case.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125</a:t>
            </a:fld>
            <a:endParaRPr lang="en-US" dirty="0"/>
          </a:p>
        </p:txBody>
      </p:sp>
    </p:spTree>
    <p:extLst>
      <p:ext uri="{BB962C8B-B14F-4D97-AF65-F5344CB8AC3E}">
        <p14:creationId xmlns:p14="http://schemas.microsoft.com/office/powerpoint/2010/main" val="95712253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 previous modules we’ve seen that the STL and Boost are good places to look for production implementations of various containers.   Well, it turns out that neither provides a binary search tree.  This might seem confusing on the surface but it actually makes sense when you remember that the STL and Boost provide performance guarantees, not implementation guarantees.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We would use a binary search tree when we want to be able to add items to a container in O(log n) average time and then be able to access those values I a similar, O(log n) time.  We aren’t using a binary search tree because we really like them – we are using them because we want that performance.  How the STL or Boost choose to implement that class is not something we need to worry about in most cases.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126</a:t>
            </a:fld>
            <a:endParaRPr lang="en-US" dirty="0"/>
          </a:p>
        </p:txBody>
      </p:sp>
    </p:spTree>
    <p:extLst>
      <p:ext uri="{BB962C8B-B14F-4D97-AF65-F5344CB8AC3E}">
        <p14:creationId xmlns:p14="http://schemas.microsoft.com/office/powerpoint/2010/main" val="69106549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Both the STL and Boost provide a container named set.  The set container has many of the features we want in a binary search tree but they do it in a way that guarantees O(log n) performance in average and worst cases rather than log n in average and linear in the worst case.  This might be done using a balanced binary search tree or it might be done in another way entirely.</a:t>
            </a:r>
          </a:p>
        </p:txBody>
      </p:sp>
      <p:sp>
        <p:nvSpPr>
          <p:cNvPr id="4" name="Slide Number Placeholder 3"/>
          <p:cNvSpPr>
            <a:spLocks noGrp="1"/>
          </p:cNvSpPr>
          <p:nvPr>
            <p:ph type="sldNum" sz="quarter" idx="10"/>
          </p:nvPr>
        </p:nvSpPr>
        <p:spPr/>
        <p:txBody>
          <a:bodyPr/>
          <a:lstStyle/>
          <a:p>
            <a:fld id="{600EA4C1-1369-497F-A4CC-0EEBC5C7F202}" type="slidenum">
              <a:rPr lang="en-US" smtClean="0"/>
              <a:t>127</a:t>
            </a:fld>
            <a:endParaRPr lang="en-US" dirty="0"/>
          </a:p>
        </p:txBody>
      </p:sp>
    </p:spTree>
    <p:extLst>
      <p:ext uri="{BB962C8B-B14F-4D97-AF65-F5344CB8AC3E}">
        <p14:creationId xmlns:p14="http://schemas.microsoft.com/office/powerpoint/2010/main" val="333873344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Here we see an example of using the set container</a:t>
            </a:r>
            <a:r>
              <a:rPr lang="en-US" baseline="0" dirty="0" smtClean="0"/>
              <a:t> included with the STL and Boost.  In this example we are populating the set with random values and then printing them in sort order.</a:t>
            </a:r>
          </a:p>
          <a:p>
            <a:endParaRPr lang="en-US" baseline="0" dirty="0" smtClean="0"/>
          </a:p>
          <a:p>
            <a:r>
              <a:rPr lang="en-US" baseline="0" dirty="0" smtClean="0"/>
              <a:t>The STL and Boost guarantee the values are enumerated in sort order so this is just like our example where we use in order iteration to print out the items in a tree in sort order.</a:t>
            </a:r>
          </a:p>
          <a:p>
            <a:endParaRPr lang="en-US" baseline="0" dirty="0" smtClean="0"/>
          </a:p>
          <a:p>
            <a:r>
              <a:rPr lang="en-US" baseline="0" dirty="0" smtClean="0"/>
              <a:t>The important piece here is to make your container decisions based on performance guarantees and not simply based on a bias towards one container type or another.</a:t>
            </a:r>
          </a:p>
        </p:txBody>
      </p:sp>
      <p:sp>
        <p:nvSpPr>
          <p:cNvPr id="4" name="Slide Number Placeholder 3"/>
          <p:cNvSpPr>
            <a:spLocks noGrp="1"/>
          </p:cNvSpPr>
          <p:nvPr>
            <p:ph type="sldNum" sz="quarter" idx="10"/>
          </p:nvPr>
        </p:nvSpPr>
        <p:spPr/>
        <p:txBody>
          <a:bodyPr/>
          <a:lstStyle/>
          <a:p>
            <a:fld id="{600EA4C1-1369-497F-A4CC-0EEBC5C7F202}" type="slidenum">
              <a:rPr lang="en-US" smtClean="0"/>
              <a:t>128</a:t>
            </a:fld>
            <a:endParaRPr lang="en-US" dirty="0"/>
          </a:p>
        </p:txBody>
      </p:sp>
    </p:spTree>
    <p:extLst>
      <p:ext uri="{BB962C8B-B14F-4D97-AF65-F5344CB8AC3E}">
        <p14:creationId xmlns:p14="http://schemas.microsoft.com/office/powerpoint/2010/main" val="1673849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As you can see, there are a lot of ways to think about trees.  And for as different</a:t>
            </a:r>
            <a:r>
              <a:rPr lang="en-US" baseline="0" dirty="0" smtClean="0"/>
              <a:t> as those ways are, they all have a few common traits.</a:t>
            </a:r>
            <a:endParaRPr lang="en-US" dirty="0" smtClean="0"/>
          </a:p>
          <a:p>
            <a:endParaRPr lang="en-US" baseline="0" dirty="0" smtClean="0"/>
          </a:p>
          <a:p>
            <a:r>
              <a:rPr lang="en-US" baseline="0" dirty="0" smtClean="0"/>
              <a:t>** Every part of the tree, except for the root node, has exactly one parent.  There is a single root from which the branches come.  And from the branches come other branches and then the leaves.  But from every branch and leaf, there is exactly one path back to the root.</a:t>
            </a:r>
          </a:p>
          <a:p>
            <a:endParaRPr lang="en-US" baseline="0" dirty="0" smtClean="0"/>
          </a:p>
          <a:p>
            <a:r>
              <a:rPr lang="en-US" baseline="0" dirty="0" smtClean="0"/>
              <a:t>** Every part of the tree spawns zero or more children.  The root may have a lot of branches or very few.  A branch may have hundreds of leaves or none at all.  While in nature or other domains there may not be a specific limit, in computer science, trees typically have a limit to how many children each node can have.  This limit is known as the degree of the tree.</a:t>
            </a:r>
          </a:p>
          <a:p>
            <a:endParaRPr lang="en-US" baseline="0" dirty="0" smtClean="0"/>
          </a:p>
          <a:p>
            <a:r>
              <a:rPr lang="en-US" baseline="0" dirty="0" smtClean="0"/>
              <a:t>**  Each node in the tree contains a single data item.  For example, we saw how a file system is often represented as a hierarchy of files and folders.  In this example both files and folders are nodes.  File nodes contain data for that specific file..  Folder nodes contain data for that specific folder.  Each node contains data specific to itself.</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13</a:t>
            </a:fld>
            <a:endParaRPr lang="en-US" dirty="0"/>
          </a:p>
        </p:txBody>
      </p:sp>
    </p:spTree>
    <p:extLst>
      <p:ext uri="{BB962C8B-B14F-4D97-AF65-F5344CB8AC3E}">
        <p14:creationId xmlns:p14="http://schemas.microsoft.com/office/powerpoint/2010/main" val="961699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a:t>
            </a:r>
            <a:r>
              <a:rPr lang="en-US" sz="1200" kern="1200" baseline="0" dirty="0" smtClean="0">
                <a:solidFill>
                  <a:schemeClr val="tx1"/>
                </a:solidFill>
                <a:effectLst/>
                <a:latin typeface="+mn-lt"/>
                <a:ea typeface="+mn-ea"/>
                <a:cs typeface="+mn-cs"/>
              </a:rPr>
              <a:t> we’ve seen, there are many types of trees – far more than we could even attempt to cover during this module.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What we’ll be focusing on is the binary tree -  a tree structure whose nodes have at most two children.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14</a:t>
            </a:fld>
            <a:endParaRPr lang="en-US" dirty="0"/>
          </a:p>
        </p:txBody>
      </p:sp>
    </p:spTree>
    <p:extLst>
      <p:ext uri="{BB962C8B-B14F-4D97-AF65-F5344CB8AC3E}">
        <p14:creationId xmlns:p14="http://schemas.microsoft.com/office/powerpoint/2010/main" val="598703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 Binary trees start with the root.  Because it is</a:t>
            </a:r>
            <a:r>
              <a:rPr lang="en-US" baseline="0" dirty="0" smtClean="0"/>
              <a:t> the root node, this node has no parent – and because it is a binary tree it can have at most two children.</a:t>
            </a:r>
          </a:p>
          <a:p>
            <a:r>
              <a:rPr lang="en-US" baseline="0" dirty="0" smtClean="0"/>
              <a:t>** To make things, we will call the children left and right, respectively.</a:t>
            </a:r>
            <a:r>
              <a:rPr lang="en-US" baseline="0" dirty="0"/>
              <a:t> </a:t>
            </a:r>
            <a:r>
              <a:rPr lang="en-US" baseline="0" dirty="0" smtClean="0"/>
              <a:t> Each of these children have a single parent – in this case the root node – and each of them can have their own children.</a:t>
            </a:r>
          </a:p>
          <a:p>
            <a:r>
              <a:rPr lang="en-US" baseline="0" dirty="0" smtClean="0"/>
              <a:t>** They might have two children</a:t>
            </a:r>
          </a:p>
          <a:p>
            <a:r>
              <a:rPr lang="en-US" baseline="0" dirty="0" smtClean="0"/>
              <a:t>** They might have only one.  Or like the leaf nodes, they might have none.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15</a:t>
            </a:fld>
            <a:endParaRPr lang="en-US" dirty="0"/>
          </a:p>
        </p:txBody>
      </p:sp>
    </p:spTree>
    <p:extLst>
      <p:ext uri="{BB962C8B-B14F-4D97-AF65-F5344CB8AC3E}">
        <p14:creationId xmlns:p14="http://schemas.microsoft.com/office/powerpoint/2010/main" val="1405128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An interesting, and very important, property of trees is that</a:t>
            </a:r>
            <a:r>
              <a:rPr lang="en-US" baseline="0" dirty="0" smtClean="0"/>
              <a:t> they are recursive.</a:t>
            </a:r>
          </a:p>
          <a:p>
            <a:r>
              <a:rPr lang="en-US" baseline="0" dirty="0" smtClean="0"/>
              <a:t>** The highlighted section represents a well formed tree.  It has a root with at most 2 children.</a:t>
            </a:r>
          </a:p>
        </p:txBody>
      </p:sp>
      <p:sp>
        <p:nvSpPr>
          <p:cNvPr id="4" name="Slide Number Placeholder 3"/>
          <p:cNvSpPr>
            <a:spLocks noGrp="1"/>
          </p:cNvSpPr>
          <p:nvPr>
            <p:ph type="sldNum" sz="quarter" idx="10"/>
          </p:nvPr>
        </p:nvSpPr>
        <p:spPr/>
        <p:txBody>
          <a:bodyPr/>
          <a:lstStyle/>
          <a:p>
            <a:fld id="{600EA4C1-1369-497F-A4CC-0EEBC5C7F202}" type="slidenum">
              <a:rPr lang="en-US" smtClean="0"/>
              <a:t>16</a:t>
            </a:fld>
            <a:endParaRPr lang="en-US" dirty="0"/>
          </a:p>
        </p:txBody>
      </p:sp>
    </p:spTree>
    <p:extLst>
      <p:ext uri="{BB962C8B-B14F-4D97-AF65-F5344CB8AC3E}">
        <p14:creationId xmlns:p14="http://schemas.microsoft.com/office/powerpoint/2010/main" val="3575858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But when we narrow our focus,</a:t>
            </a:r>
            <a:r>
              <a:rPr lang="en-US" baseline="0" dirty="0" smtClean="0"/>
              <a:t> we still see a well formed tree.  We have a root with at most two children.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17</a:t>
            </a:fld>
            <a:endParaRPr lang="en-US" dirty="0"/>
          </a:p>
        </p:txBody>
      </p:sp>
    </p:spTree>
    <p:extLst>
      <p:ext uri="{BB962C8B-B14F-4D97-AF65-F5344CB8AC3E}">
        <p14:creationId xmlns:p14="http://schemas.microsoft.com/office/powerpoint/2010/main" val="125522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And as</a:t>
            </a:r>
            <a:r>
              <a:rPr lang="en-US" baseline="0" dirty="0" smtClean="0"/>
              <a:t> we narrow our focus once more, we will have a valid tree.  In this case a root with no children.</a:t>
            </a:r>
          </a:p>
          <a:p>
            <a:endParaRPr lang="en-US" baseline="0" dirty="0" smtClean="0"/>
          </a:p>
          <a:p>
            <a:r>
              <a:rPr lang="en-US" baseline="0" dirty="0" smtClean="0"/>
              <a:t>In other words – every node in a tree can be thought of as the root of a tree.  We’ll see when we implement our tree class that this recursive nature of trees makes it very easy to implement many operations.</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18</a:t>
            </a:fld>
            <a:endParaRPr lang="en-US" dirty="0"/>
          </a:p>
        </p:txBody>
      </p:sp>
    </p:spTree>
    <p:extLst>
      <p:ext uri="{BB962C8B-B14F-4D97-AF65-F5344CB8AC3E}">
        <p14:creationId xmlns:p14="http://schemas.microsoft.com/office/powerpoint/2010/main" val="2269964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Now that we have a basic idea of what a tree is, let’s learn a little terminology that we will use through the rest of this </a:t>
            </a:r>
            <a:r>
              <a:rPr lang="en-US" sz="1200" kern="1200" baseline="0" dirty="0" err="1" smtClean="0">
                <a:solidFill>
                  <a:schemeClr val="tx1"/>
                </a:solidFill>
                <a:effectLst/>
                <a:latin typeface="+mn-lt"/>
                <a:ea typeface="+mn-ea"/>
                <a:cs typeface="+mn-cs"/>
              </a:rPr>
              <a:t>modue</a:t>
            </a:r>
            <a:r>
              <a:rPr lang="en-US" sz="120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600EA4C1-1369-497F-A4CC-0EEBC5C7F202}" type="slidenum">
              <a:rPr lang="en-US" smtClean="0"/>
              <a:t>19</a:t>
            </a:fld>
            <a:endParaRPr lang="en-US" dirty="0"/>
          </a:p>
        </p:txBody>
      </p:sp>
    </p:spTree>
    <p:extLst>
      <p:ext uri="{BB962C8B-B14F-4D97-AF65-F5344CB8AC3E}">
        <p14:creationId xmlns:p14="http://schemas.microsoft.com/office/powerpoint/2010/main" val="3119059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Welcome to the Binary Search Tree module of the Fundamental Algorithms and</a:t>
            </a:r>
            <a:r>
              <a:rPr lang="en-US" baseline="0" dirty="0" smtClean="0"/>
              <a:t> Data Structures course.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a:t>
            </a:fld>
            <a:endParaRPr lang="en-US" dirty="0"/>
          </a:p>
        </p:txBody>
      </p:sp>
    </p:spTree>
    <p:extLst>
      <p:ext uri="{BB962C8B-B14F-4D97-AF65-F5344CB8AC3E}">
        <p14:creationId xmlns:p14="http://schemas.microsoft.com/office/powerpoint/2010/main" val="3625744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This is our sample tree.</a:t>
            </a:r>
          </a:p>
        </p:txBody>
      </p:sp>
      <p:sp>
        <p:nvSpPr>
          <p:cNvPr id="4" name="Slide Number Placeholder 3"/>
          <p:cNvSpPr>
            <a:spLocks noGrp="1"/>
          </p:cNvSpPr>
          <p:nvPr>
            <p:ph type="sldNum" sz="quarter" idx="10"/>
          </p:nvPr>
        </p:nvSpPr>
        <p:spPr/>
        <p:txBody>
          <a:bodyPr/>
          <a:lstStyle/>
          <a:p>
            <a:fld id="{600EA4C1-1369-497F-A4CC-0EEBC5C7F202}" type="slidenum">
              <a:rPr lang="en-US" smtClean="0"/>
              <a:t>20</a:t>
            </a:fld>
            <a:endParaRPr lang="en-US" dirty="0"/>
          </a:p>
        </p:txBody>
      </p:sp>
    </p:spTree>
    <p:extLst>
      <p:ext uri="{BB962C8B-B14F-4D97-AF65-F5344CB8AC3E}">
        <p14:creationId xmlns:p14="http://schemas.microsoft.com/office/powerpoint/2010/main" val="3863364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The root node is the top most node in the tree.</a:t>
            </a:r>
          </a:p>
        </p:txBody>
      </p:sp>
      <p:sp>
        <p:nvSpPr>
          <p:cNvPr id="4" name="Slide Number Placeholder 3"/>
          <p:cNvSpPr>
            <a:spLocks noGrp="1"/>
          </p:cNvSpPr>
          <p:nvPr>
            <p:ph type="sldNum" sz="quarter" idx="10"/>
          </p:nvPr>
        </p:nvSpPr>
        <p:spPr/>
        <p:txBody>
          <a:bodyPr/>
          <a:lstStyle/>
          <a:p>
            <a:fld id="{600EA4C1-1369-497F-A4CC-0EEBC5C7F202}" type="slidenum">
              <a:rPr lang="en-US" smtClean="0"/>
              <a:t>21</a:t>
            </a:fld>
            <a:endParaRPr lang="en-US" dirty="0"/>
          </a:p>
        </p:txBody>
      </p:sp>
    </p:spTree>
    <p:extLst>
      <p:ext uri="{BB962C8B-B14F-4D97-AF65-F5344CB8AC3E}">
        <p14:creationId xmlns:p14="http://schemas.microsoft.com/office/powerpoint/2010/main" val="3638334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Nodes have parent / child relationships.  In this case the root node is the parent and it connects to it’s child node.</a:t>
            </a:r>
          </a:p>
        </p:txBody>
      </p:sp>
      <p:sp>
        <p:nvSpPr>
          <p:cNvPr id="4" name="Slide Number Placeholder 3"/>
          <p:cNvSpPr>
            <a:spLocks noGrp="1"/>
          </p:cNvSpPr>
          <p:nvPr>
            <p:ph type="sldNum" sz="quarter" idx="10"/>
          </p:nvPr>
        </p:nvSpPr>
        <p:spPr/>
        <p:txBody>
          <a:bodyPr/>
          <a:lstStyle/>
          <a:p>
            <a:fld id="{600EA4C1-1369-497F-A4CC-0EEBC5C7F202}" type="slidenum">
              <a:rPr lang="en-US" smtClean="0"/>
              <a:t>22</a:t>
            </a:fld>
            <a:endParaRPr lang="en-US" dirty="0"/>
          </a:p>
        </p:txBody>
      </p:sp>
    </p:spTree>
    <p:extLst>
      <p:ext uri="{BB962C8B-B14F-4D97-AF65-F5344CB8AC3E}">
        <p14:creationId xmlns:p14="http://schemas.microsoft.com/office/powerpoint/2010/main" val="3492583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The connection from parent to child is made with an edge.</a:t>
            </a:r>
          </a:p>
        </p:txBody>
      </p:sp>
      <p:sp>
        <p:nvSpPr>
          <p:cNvPr id="4" name="Slide Number Placeholder 3"/>
          <p:cNvSpPr>
            <a:spLocks noGrp="1"/>
          </p:cNvSpPr>
          <p:nvPr>
            <p:ph type="sldNum" sz="quarter" idx="10"/>
          </p:nvPr>
        </p:nvSpPr>
        <p:spPr/>
        <p:txBody>
          <a:bodyPr/>
          <a:lstStyle/>
          <a:p>
            <a:fld id="{600EA4C1-1369-497F-A4CC-0EEBC5C7F202}" type="slidenum">
              <a:rPr lang="en-US" smtClean="0"/>
              <a:t>23</a:t>
            </a:fld>
            <a:endParaRPr lang="en-US" dirty="0"/>
          </a:p>
        </p:txBody>
      </p:sp>
    </p:spTree>
    <p:extLst>
      <p:ext uri="{BB962C8B-B14F-4D97-AF65-F5344CB8AC3E}">
        <p14:creationId xmlns:p14="http://schemas.microsoft.com/office/powerpoint/2010/main" val="3973021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And nodes that have no children are known as leaf nodes.</a:t>
            </a:r>
          </a:p>
        </p:txBody>
      </p:sp>
      <p:sp>
        <p:nvSpPr>
          <p:cNvPr id="4" name="Slide Number Placeholder 3"/>
          <p:cNvSpPr>
            <a:spLocks noGrp="1"/>
          </p:cNvSpPr>
          <p:nvPr>
            <p:ph type="sldNum" sz="quarter" idx="10"/>
          </p:nvPr>
        </p:nvSpPr>
        <p:spPr/>
        <p:txBody>
          <a:bodyPr/>
          <a:lstStyle/>
          <a:p>
            <a:fld id="{600EA4C1-1369-497F-A4CC-0EEBC5C7F202}" type="slidenum">
              <a:rPr lang="en-US" smtClean="0"/>
              <a:t>24</a:t>
            </a:fld>
            <a:endParaRPr lang="en-US" dirty="0"/>
          </a:p>
        </p:txBody>
      </p:sp>
    </p:spTree>
    <p:extLst>
      <p:ext uri="{BB962C8B-B14F-4D97-AF65-F5344CB8AC3E}">
        <p14:creationId xmlns:p14="http://schemas.microsoft.com/office/powerpoint/2010/main" val="3890043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Internal nodes are nodes that are neither the root nor a leaf.</a:t>
            </a:r>
          </a:p>
        </p:txBody>
      </p:sp>
      <p:sp>
        <p:nvSpPr>
          <p:cNvPr id="4" name="Slide Number Placeholder 3"/>
          <p:cNvSpPr>
            <a:spLocks noGrp="1"/>
          </p:cNvSpPr>
          <p:nvPr>
            <p:ph type="sldNum" sz="quarter" idx="10"/>
          </p:nvPr>
        </p:nvSpPr>
        <p:spPr/>
        <p:txBody>
          <a:bodyPr/>
          <a:lstStyle/>
          <a:p>
            <a:fld id="{600EA4C1-1369-497F-A4CC-0EEBC5C7F202}" type="slidenum">
              <a:rPr lang="en-US" smtClean="0"/>
              <a:t>25</a:t>
            </a:fld>
            <a:endParaRPr lang="en-US" dirty="0"/>
          </a:p>
        </p:txBody>
      </p:sp>
    </p:spTree>
    <p:extLst>
      <p:ext uri="{BB962C8B-B14F-4D97-AF65-F5344CB8AC3E}">
        <p14:creationId xmlns:p14="http://schemas.microsoft.com/office/powerpoint/2010/main" val="24229218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The degree of a tree is the number of children that a node can have.  In this module we are talking about binary trees that have a maximum degree of 2.</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26</a:t>
            </a:fld>
            <a:endParaRPr lang="en-US" dirty="0"/>
          </a:p>
        </p:txBody>
      </p:sp>
    </p:spTree>
    <p:extLst>
      <p:ext uri="{BB962C8B-B14F-4D97-AF65-F5344CB8AC3E}">
        <p14:creationId xmlns:p14="http://schemas.microsoft.com/office/powerpoint/2010/main" val="2475497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The Height of a node is the maximum number of edges between that node and a leaf.  In this example you can see that the leaf nodes have a height of zero –this is because they have no children and therefore no height.  The root node, however, has two children - one with a height or 1 and one with a height of zero.  Since height is the maximum number of edges, the root height is two.</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27</a:t>
            </a:fld>
            <a:endParaRPr lang="en-US" dirty="0"/>
          </a:p>
        </p:txBody>
      </p:sp>
    </p:spTree>
    <p:extLst>
      <p:ext uri="{BB962C8B-B14F-4D97-AF65-F5344CB8AC3E}">
        <p14:creationId xmlns:p14="http://schemas.microsoft.com/office/powerpoint/2010/main" val="2643126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And finally, the level of a node is 1 plus the number of edges between that node and the root.  Here you can see that the root node is level 1, it’s children are level 2, and so on.</a:t>
            </a:r>
          </a:p>
          <a:p>
            <a:endParaRPr lang="en-US" baseline="0" dirty="0" smtClean="0"/>
          </a:p>
          <a:p>
            <a:r>
              <a:rPr lang="en-US" baseline="0" dirty="0" smtClean="0"/>
              <a:t>With this terminology in place, let’s take a deeper look at binary tree nodes.</a:t>
            </a:r>
          </a:p>
        </p:txBody>
      </p:sp>
      <p:sp>
        <p:nvSpPr>
          <p:cNvPr id="4" name="Slide Number Placeholder 3"/>
          <p:cNvSpPr>
            <a:spLocks noGrp="1"/>
          </p:cNvSpPr>
          <p:nvPr>
            <p:ph type="sldNum" sz="quarter" idx="10"/>
          </p:nvPr>
        </p:nvSpPr>
        <p:spPr/>
        <p:txBody>
          <a:bodyPr/>
          <a:lstStyle/>
          <a:p>
            <a:fld id="{600EA4C1-1369-497F-A4CC-0EEBC5C7F202}" type="slidenum">
              <a:rPr lang="en-US" smtClean="0"/>
              <a:t>28</a:t>
            </a:fld>
            <a:endParaRPr lang="en-US" dirty="0"/>
          </a:p>
        </p:txBody>
      </p:sp>
    </p:spTree>
    <p:extLst>
      <p:ext uri="{BB962C8B-B14F-4D97-AF65-F5344CB8AC3E}">
        <p14:creationId xmlns:p14="http://schemas.microsoft.com/office/powerpoint/2010/main" val="2617760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So far we’ve looked at a sample tree with 6 nodes and 3 levels.  What might not be clear though is how quickly a tree can grow.</a:t>
            </a:r>
          </a:p>
        </p:txBody>
      </p:sp>
      <p:sp>
        <p:nvSpPr>
          <p:cNvPr id="4" name="Slide Number Placeholder 3"/>
          <p:cNvSpPr>
            <a:spLocks noGrp="1"/>
          </p:cNvSpPr>
          <p:nvPr>
            <p:ph type="sldNum" sz="quarter" idx="10"/>
          </p:nvPr>
        </p:nvSpPr>
        <p:spPr/>
        <p:txBody>
          <a:bodyPr/>
          <a:lstStyle/>
          <a:p>
            <a:fld id="{600EA4C1-1369-497F-A4CC-0EEBC5C7F202}" type="slidenum">
              <a:rPr lang="en-US" smtClean="0"/>
              <a:t>29</a:t>
            </a:fld>
            <a:endParaRPr lang="en-US" dirty="0"/>
          </a:p>
        </p:txBody>
      </p:sp>
    </p:spTree>
    <p:extLst>
      <p:ext uri="{BB962C8B-B14F-4D97-AF65-F5344CB8AC3E}">
        <p14:creationId xmlns:p14="http://schemas.microsoft.com/office/powerpoint/2010/main" val="313881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t>
            </a:r>
          </a:p>
          <a:p>
            <a:r>
              <a:rPr lang="en-US" dirty="0" smtClean="0"/>
              <a:t>In</a:t>
            </a:r>
            <a:r>
              <a:rPr lang="en-US" baseline="0" dirty="0" smtClean="0"/>
              <a:t> this module we are going to start by learning what a tree structure is.</a:t>
            </a:r>
          </a:p>
          <a:p>
            <a:r>
              <a:rPr lang="en-US" baseline="0" dirty="0" smtClean="0"/>
              <a:t>**</a:t>
            </a:r>
          </a:p>
          <a:p>
            <a:r>
              <a:rPr lang="en-US" baseline="0" dirty="0" smtClean="0"/>
              <a:t>We will learn about binary trees in general and about binary search trees specifically.</a:t>
            </a:r>
          </a:p>
          <a:p>
            <a:r>
              <a:rPr lang="en-US" baseline="0" dirty="0" smtClean="0"/>
              <a:t>**</a:t>
            </a:r>
          </a:p>
          <a:p>
            <a:r>
              <a:rPr lang="en-US" baseline="0" dirty="0" smtClean="0"/>
              <a:t>We will learn how binary search trees work by creating out own binary search tree class</a:t>
            </a:r>
          </a:p>
          <a:p>
            <a:r>
              <a:rPr lang="en-US" baseline="0" dirty="0" smtClean="0"/>
              <a:t>**</a:t>
            </a:r>
          </a:p>
          <a:p>
            <a:r>
              <a:rPr lang="en-US" baseline="0" dirty="0" smtClean="0"/>
              <a:t>And then we will discuss what trees exist in the STL and Boost libraries – and why binary trees are not among them.</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3</a:t>
            </a:fld>
            <a:endParaRPr lang="en-US" dirty="0"/>
          </a:p>
        </p:txBody>
      </p:sp>
    </p:spTree>
    <p:extLst>
      <p:ext uri="{BB962C8B-B14F-4D97-AF65-F5344CB8AC3E}">
        <p14:creationId xmlns:p14="http://schemas.microsoft.com/office/powerpoint/2010/main" val="10870104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Since each node in a binary tree can have 2 children, the maximum number of nodes at each level is twice what it was on the previous level – and the total number of nodes in the tree is the sum of the total number of nodes on each level.  Here we can see that a tree with 8 levels could have up to 128 nodes on the deepest level and a total of 255 nodes in the tree.</a:t>
            </a:r>
          </a:p>
        </p:txBody>
      </p:sp>
      <p:sp>
        <p:nvSpPr>
          <p:cNvPr id="4" name="Slide Number Placeholder 3"/>
          <p:cNvSpPr>
            <a:spLocks noGrp="1"/>
          </p:cNvSpPr>
          <p:nvPr>
            <p:ph type="sldNum" sz="quarter" idx="10"/>
          </p:nvPr>
        </p:nvSpPr>
        <p:spPr/>
        <p:txBody>
          <a:bodyPr/>
          <a:lstStyle/>
          <a:p>
            <a:fld id="{600EA4C1-1369-497F-A4CC-0EEBC5C7F202}" type="slidenum">
              <a:rPr lang="en-US" smtClean="0"/>
              <a:t>30</a:t>
            </a:fld>
            <a:endParaRPr lang="en-US" dirty="0"/>
          </a:p>
        </p:txBody>
      </p:sp>
    </p:spTree>
    <p:extLst>
      <p:ext uri="{BB962C8B-B14F-4D97-AF65-F5344CB8AC3E}">
        <p14:creationId xmlns:p14="http://schemas.microsoft.com/office/powerpoint/2010/main" val="2145226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But when we got deeper the numbers get really big, really quick.  By level 16 our tree could have over one hundred and thirty thousand nodes and by level 32 over eight and a half billion.</a:t>
            </a:r>
          </a:p>
          <a:p>
            <a:endParaRPr lang="en-US" baseline="0" dirty="0" smtClean="0"/>
          </a:p>
          <a:p>
            <a:r>
              <a:rPr lang="en-US" baseline="0" dirty="0" smtClean="0"/>
              <a:t>This idea of the tree growing wider much faster than it grows deep is a powerful aspect of trees and as we will see later in this module, one of the reasons that trees are such an efficient data structure for storing and searching for data.</a:t>
            </a:r>
          </a:p>
        </p:txBody>
      </p:sp>
      <p:sp>
        <p:nvSpPr>
          <p:cNvPr id="4" name="Slide Number Placeholder 3"/>
          <p:cNvSpPr>
            <a:spLocks noGrp="1"/>
          </p:cNvSpPr>
          <p:nvPr>
            <p:ph type="sldNum" sz="quarter" idx="10"/>
          </p:nvPr>
        </p:nvSpPr>
        <p:spPr/>
        <p:txBody>
          <a:bodyPr/>
          <a:lstStyle/>
          <a:p>
            <a:fld id="{600EA4C1-1369-497F-A4CC-0EEBC5C7F202}" type="slidenum">
              <a:rPr lang="en-US" smtClean="0"/>
              <a:t>31</a:t>
            </a:fld>
            <a:endParaRPr lang="en-US" dirty="0"/>
          </a:p>
        </p:txBody>
      </p:sp>
    </p:spTree>
    <p:extLst>
      <p:ext uri="{BB962C8B-B14F-4D97-AF65-F5344CB8AC3E}">
        <p14:creationId xmlns:p14="http://schemas.microsoft.com/office/powerpoint/2010/main" val="1724157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start our exploration of binary trees by looking at the binary tree node. </a:t>
            </a: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32</a:t>
            </a:fld>
            <a:endParaRPr lang="en-US" dirty="0"/>
          </a:p>
        </p:txBody>
      </p:sp>
    </p:spTree>
    <p:extLst>
      <p:ext uri="{BB962C8B-B14F-4D97-AF65-F5344CB8AC3E}">
        <p14:creationId xmlns:p14="http://schemas.microsoft.com/office/powerpoint/2010/main" val="24194119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start our exploration of binary trees by looking at the binary tree node.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The node class is a template class whose template parameter is the type of the data being contained in the node.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The node contains data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as well as the left and right pointers.  The pointers are initially set to null because a newly created node does not have any children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33</a:t>
            </a:fld>
            <a:endParaRPr lang="en-US" dirty="0"/>
          </a:p>
        </p:txBody>
      </p:sp>
    </p:spTree>
    <p:extLst>
      <p:ext uri="{BB962C8B-B14F-4D97-AF65-F5344CB8AC3E}">
        <p14:creationId xmlns:p14="http://schemas.microsoft.com/office/powerpoint/2010/main" val="41914722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see our node</a:t>
            </a:r>
            <a:r>
              <a:rPr lang="en-US" sz="1200" kern="1200" baseline="0" dirty="0" smtClean="0">
                <a:solidFill>
                  <a:schemeClr val="tx1"/>
                </a:solidFill>
                <a:effectLst/>
                <a:latin typeface="+mn-lt"/>
                <a:ea typeface="+mn-ea"/>
                <a:cs typeface="+mn-cs"/>
              </a:rPr>
              <a:t> class in action, let’s build up a very basic binary tree by hand.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We’ll start by creating our root node.  It’s data will be the string value “root” and it’s left and right pointers will have initial values of null.</a:t>
            </a:r>
          </a:p>
        </p:txBody>
      </p:sp>
      <p:sp>
        <p:nvSpPr>
          <p:cNvPr id="4" name="Slide Number Placeholder 3"/>
          <p:cNvSpPr>
            <a:spLocks noGrp="1"/>
          </p:cNvSpPr>
          <p:nvPr>
            <p:ph type="sldNum" sz="quarter" idx="10"/>
          </p:nvPr>
        </p:nvSpPr>
        <p:spPr/>
        <p:txBody>
          <a:bodyPr/>
          <a:lstStyle/>
          <a:p>
            <a:fld id="{600EA4C1-1369-497F-A4CC-0EEBC5C7F202}" type="slidenum">
              <a:rPr lang="en-US" smtClean="0"/>
              <a:t>34</a:t>
            </a:fld>
            <a:endParaRPr lang="en-US" dirty="0"/>
          </a:p>
        </p:txBody>
      </p:sp>
    </p:spTree>
    <p:extLst>
      <p:ext uri="{BB962C8B-B14F-4D97-AF65-F5344CB8AC3E}">
        <p14:creationId xmlns:p14="http://schemas.microsoft.com/office/powerpoint/2010/main" val="29266108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we create another node.  This node, named left, contains</a:t>
            </a:r>
            <a:r>
              <a:rPr lang="en-US" sz="1200" kern="1200" baseline="0" dirty="0" smtClean="0">
                <a:solidFill>
                  <a:schemeClr val="tx1"/>
                </a:solidFill>
                <a:effectLst/>
                <a:latin typeface="+mn-lt"/>
                <a:ea typeface="+mn-ea"/>
                <a:cs typeface="+mn-cs"/>
              </a:rPr>
              <a:t> the string “left child” as it’s data.  The root node’s left pointer is updated to point to this node.</a:t>
            </a:r>
          </a:p>
        </p:txBody>
      </p:sp>
      <p:sp>
        <p:nvSpPr>
          <p:cNvPr id="4" name="Slide Number Placeholder 3"/>
          <p:cNvSpPr>
            <a:spLocks noGrp="1"/>
          </p:cNvSpPr>
          <p:nvPr>
            <p:ph type="sldNum" sz="quarter" idx="10"/>
          </p:nvPr>
        </p:nvSpPr>
        <p:spPr/>
        <p:txBody>
          <a:bodyPr/>
          <a:lstStyle/>
          <a:p>
            <a:fld id="{600EA4C1-1369-497F-A4CC-0EEBC5C7F202}" type="slidenum">
              <a:rPr lang="en-US" smtClean="0"/>
              <a:t>35</a:t>
            </a:fld>
            <a:endParaRPr lang="en-US" dirty="0"/>
          </a:p>
        </p:txBody>
      </p:sp>
    </p:spTree>
    <p:extLst>
      <p:ext uri="{BB962C8B-B14F-4D97-AF65-F5344CB8AC3E}">
        <p14:creationId xmlns:p14="http://schemas.microsoft.com/office/powerpoint/2010/main" val="11671599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Finally</a:t>
            </a:r>
            <a:r>
              <a:rPr lang="en-US" sz="1200" kern="1200" baseline="0" dirty="0" smtClean="0">
                <a:solidFill>
                  <a:schemeClr val="tx1"/>
                </a:solidFill>
                <a:effectLst/>
                <a:latin typeface="+mn-lt"/>
                <a:ea typeface="+mn-ea"/>
                <a:cs typeface="+mn-cs"/>
              </a:rPr>
              <a:t> we create the right </a:t>
            </a:r>
            <a:r>
              <a:rPr lang="en-US" sz="1200" kern="1200" dirty="0" smtClean="0">
                <a:solidFill>
                  <a:schemeClr val="tx1"/>
                </a:solidFill>
                <a:effectLst/>
                <a:latin typeface="+mn-lt"/>
                <a:ea typeface="+mn-ea"/>
                <a:cs typeface="+mn-cs"/>
              </a:rPr>
              <a:t>node.  This node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contains</a:t>
            </a:r>
            <a:r>
              <a:rPr lang="en-US" sz="1200" kern="1200" baseline="0" dirty="0" smtClean="0">
                <a:solidFill>
                  <a:schemeClr val="tx1"/>
                </a:solidFill>
                <a:effectLst/>
                <a:latin typeface="+mn-lt"/>
                <a:ea typeface="+mn-ea"/>
                <a:cs typeface="+mn-cs"/>
              </a:rPr>
              <a:t> the string “right child” as it’s data and the root node’s right pointer is updated to point to this node.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That’s really all there is to the binary tree node class.  A single piece of data and a pair of pointers to the left and right children.</a:t>
            </a:r>
          </a:p>
        </p:txBody>
      </p:sp>
      <p:sp>
        <p:nvSpPr>
          <p:cNvPr id="4" name="Slide Number Placeholder 3"/>
          <p:cNvSpPr>
            <a:spLocks noGrp="1"/>
          </p:cNvSpPr>
          <p:nvPr>
            <p:ph type="sldNum" sz="quarter" idx="10"/>
          </p:nvPr>
        </p:nvSpPr>
        <p:spPr/>
        <p:txBody>
          <a:bodyPr/>
          <a:lstStyle/>
          <a:p>
            <a:fld id="{600EA4C1-1369-497F-A4CC-0EEBC5C7F202}" type="slidenum">
              <a:rPr lang="en-US" smtClean="0"/>
              <a:t>36</a:t>
            </a:fld>
            <a:endParaRPr lang="en-US" dirty="0"/>
          </a:p>
        </p:txBody>
      </p:sp>
    </p:spTree>
    <p:extLst>
      <p:ext uri="{BB962C8B-B14F-4D97-AF65-F5344CB8AC3E}">
        <p14:creationId xmlns:p14="http://schemas.microsoft.com/office/powerpoint/2010/main" val="588500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Now that we understand how nodes link together we can build our binary tree.  Earlier we saw several examples of trees – organizational structures, file systems and hierarchical classification.  What is important to understand is that each of those trees serve a purpose and the structure of the data within the tree has to make sense.  The CEO does not report to marketing manager.  Folders contain files, not the other way around.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These rules place constraints on the tree that allow it to function in a specific, and typically more useful, way.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During this course we will be looking at a very specific type of binary tree – the binary search tree.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Binary search trees are just like the binary tree we just built manually with one simple rule – smaller values go the left.</a:t>
            </a:r>
          </a:p>
        </p:txBody>
      </p:sp>
      <p:sp>
        <p:nvSpPr>
          <p:cNvPr id="4" name="Slide Number Placeholder 3"/>
          <p:cNvSpPr>
            <a:spLocks noGrp="1"/>
          </p:cNvSpPr>
          <p:nvPr>
            <p:ph type="sldNum" sz="quarter" idx="10"/>
          </p:nvPr>
        </p:nvSpPr>
        <p:spPr/>
        <p:txBody>
          <a:bodyPr/>
          <a:lstStyle/>
          <a:p>
            <a:fld id="{600EA4C1-1369-497F-A4CC-0EEBC5C7F202}" type="slidenum">
              <a:rPr lang="en-US" smtClean="0"/>
              <a:t>37</a:t>
            </a:fld>
            <a:endParaRPr lang="en-US" dirty="0"/>
          </a:p>
        </p:txBody>
      </p:sp>
    </p:spTree>
    <p:extLst>
      <p:ext uri="{BB962C8B-B14F-4D97-AF65-F5344CB8AC3E}">
        <p14:creationId xmlns:p14="http://schemas.microsoft.com/office/powerpoint/2010/main" val="1196692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As we build our binary search tree we’ll focus on construction, insertion, iteration, searching and removal.</a:t>
            </a:r>
          </a:p>
        </p:txBody>
      </p:sp>
      <p:sp>
        <p:nvSpPr>
          <p:cNvPr id="4" name="Slide Number Placeholder 3"/>
          <p:cNvSpPr>
            <a:spLocks noGrp="1"/>
          </p:cNvSpPr>
          <p:nvPr>
            <p:ph type="sldNum" sz="quarter" idx="10"/>
          </p:nvPr>
        </p:nvSpPr>
        <p:spPr/>
        <p:txBody>
          <a:bodyPr/>
          <a:lstStyle/>
          <a:p>
            <a:fld id="{600EA4C1-1369-497F-A4CC-0EEBC5C7F202}" type="slidenum">
              <a:rPr lang="en-US" smtClean="0"/>
              <a:t>38</a:t>
            </a:fld>
            <a:endParaRPr lang="en-US" dirty="0"/>
          </a:p>
        </p:txBody>
      </p:sp>
    </p:spTree>
    <p:extLst>
      <p:ext uri="{BB962C8B-B14F-4D97-AF65-F5344CB8AC3E}">
        <p14:creationId xmlns:p14="http://schemas.microsoft.com/office/powerpoint/2010/main" val="11413373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Let’s start with construction.</a:t>
            </a:r>
          </a:p>
        </p:txBody>
      </p:sp>
      <p:sp>
        <p:nvSpPr>
          <p:cNvPr id="4" name="Slide Number Placeholder 3"/>
          <p:cNvSpPr>
            <a:spLocks noGrp="1"/>
          </p:cNvSpPr>
          <p:nvPr>
            <p:ph type="sldNum" sz="quarter" idx="10"/>
          </p:nvPr>
        </p:nvSpPr>
        <p:spPr/>
        <p:txBody>
          <a:bodyPr/>
          <a:lstStyle/>
          <a:p>
            <a:fld id="{600EA4C1-1369-497F-A4CC-0EEBC5C7F202}" type="slidenum">
              <a:rPr lang="en-US" smtClean="0"/>
              <a:t>39</a:t>
            </a:fld>
            <a:endParaRPr lang="en-US" dirty="0"/>
          </a:p>
        </p:txBody>
      </p:sp>
    </p:spTree>
    <p:extLst>
      <p:ext uri="{BB962C8B-B14F-4D97-AF65-F5344CB8AC3E}">
        <p14:creationId xmlns:p14="http://schemas.microsoft.com/office/powerpoint/2010/main" val="1689600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tree</a:t>
            </a:r>
            <a:r>
              <a:rPr lang="en-US" sz="1200" kern="1200" baseline="0" dirty="0" smtClean="0">
                <a:solidFill>
                  <a:schemeClr val="tx1"/>
                </a:solidFill>
                <a:effectLst/>
                <a:latin typeface="+mn-lt"/>
                <a:ea typeface="+mn-ea"/>
                <a:cs typeface="+mn-cs"/>
              </a:rPr>
              <a:t> is a data structure where nodes are linked together into parent-child relationships.  Each node has at most 1 parent but the number of children depends on the type of tree.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4</a:t>
            </a:fld>
            <a:endParaRPr lang="en-US" dirty="0"/>
          </a:p>
        </p:txBody>
      </p:sp>
    </p:spTree>
    <p:extLst>
      <p:ext uri="{BB962C8B-B14F-4D97-AF65-F5344CB8AC3E}">
        <p14:creationId xmlns:p14="http://schemas.microsoft.com/office/powerpoint/2010/main" val="20515861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This is the rough shell of our binary search tree class.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is a template class where the template parameter is the type of the data stored in the binary search tree</a:t>
            </a:r>
          </a:p>
          <a:p>
            <a:r>
              <a:rPr lang="en-US" sz="1200" kern="1200" baseline="0" dirty="0" smtClean="0">
                <a:solidFill>
                  <a:schemeClr val="tx1"/>
                </a:solidFill>
                <a:effectLst/>
                <a:latin typeface="+mn-lt"/>
                <a:ea typeface="+mn-ea"/>
                <a:cs typeface="+mn-cs"/>
              </a:rPr>
              <a:t>** We </a:t>
            </a:r>
            <a:r>
              <a:rPr lang="en-US" sz="1200" kern="1200" baseline="0" dirty="0" err="1" smtClean="0">
                <a:solidFill>
                  <a:schemeClr val="tx1"/>
                </a:solidFill>
                <a:effectLst/>
                <a:latin typeface="+mn-lt"/>
                <a:ea typeface="+mn-ea"/>
                <a:cs typeface="+mn-cs"/>
              </a:rPr>
              <a:t>typedef</a:t>
            </a:r>
            <a:r>
              <a:rPr lang="en-US" sz="1200" kern="1200" baseline="0" dirty="0" smtClean="0">
                <a:solidFill>
                  <a:schemeClr val="tx1"/>
                </a:solidFill>
                <a:effectLst/>
                <a:latin typeface="+mn-lt"/>
                <a:ea typeface="+mn-ea"/>
                <a:cs typeface="+mn-cs"/>
              </a:rPr>
              <a:t> a node type to avoid having to write the full </a:t>
            </a:r>
            <a:r>
              <a:rPr lang="en-US" sz="1200" kern="1200" baseline="0" dirty="0" err="1" smtClean="0">
                <a:solidFill>
                  <a:schemeClr val="tx1"/>
                </a:solidFill>
                <a:effectLst/>
                <a:latin typeface="+mn-lt"/>
                <a:ea typeface="+mn-ea"/>
                <a:cs typeface="+mn-cs"/>
              </a:rPr>
              <a:t>typename</a:t>
            </a:r>
            <a:r>
              <a:rPr lang="en-US" sz="1200" kern="1200" baseline="0" dirty="0" smtClean="0">
                <a:solidFill>
                  <a:schemeClr val="tx1"/>
                </a:solidFill>
                <a:effectLst/>
                <a:latin typeface="+mn-lt"/>
                <a:ea typeface="+mn-ea"/>
                <a:cs typeface="+mn-cs"/>
              </a:rPr>
              <a:t> repeatedly</a:t>
            </a:r>
          </a:p>
          <a:p>
            <a:r>
              <a:rPr lang="en-US" sz="1200" kern="1200" baseline="0" dirty="0" smtClean="0">
                <a:solidFill>
                  <a:schemeClr val="tx1"/>
                </a:solidFill>
                <a:effectLst/>
                <a:latin typeface="+mn-lt"/>
                <a:ea typeface="+mn-ea"/>
                <a:cs typeface="+mn-cs"/>
              </a:rPr>
              <a:t>** The class has two private fields – a pointer to the root node and the current size of, or number of nodes in, the tree.</a:t>
            </a:r>
          </a:p>
          <a:p>
            <a:r>
              <a:rPr lang="en-US" sz="1200" kern="1200" baseline="0" dirty="0" smtClean="0">
                <a:solidFill>
                  <a:schemeClr val="tx1"/>
                </a:solidFill>
                <a:effectLst/>
                <a:latin typeface="+mn-lt"/>
                <a:ea typeface="+mn-ea"/>
                <a:cs typeface="+mn-cs"/>
              </a:rPr>
              <a:t>** Our constructor quite simply sets the root pointer to null and the size to zero.  Both of these values indicate that the tree is empty.</a:t>
            </a:r>
          </a:p>
          <a:p>
            <a:r>
              <a:rPr lang="en-US" sz="1200" kern="1200" baseline="0" dirty="0" smtClean="0">
                <a:solidFill>
                  <a:schemeClr val="tx1"/>
                </a:solidFill>
                <a:effectLst/>
                <a:latin typeface="+mn-lt"/>
                <a:ea typeface="+mn-ea"/>
                <a:cs typeface="+mn-cs"/>
              </a:rPr>
              <a:t>** The destructor calls a method, </a:t>
            </a:r>
            <a:r>
              <a:rPr lang="en-US" sz="1200" kern="1200" baseline="0" dirty="0" err="1" smtClean="0">
                <a:solidFill>
                  <a:schemeClr val="tx1"/>
                </a:solidFill>
                <a:effectLst/>
                <a:latin typeface="+mn-lt"/>
                <a:ea typeface="+mn-ea"/>
                <a:cs typeface="+mn-cs"/>
              </a:rPr>
              <a:t>remove_tree</a:t>
            </a:r>
            <a:r>
              <a:rPr lang="en-US" sz="1200" kern="1200" baseline="0" dirty="0" smtClean="0">
                <a:solidFill>
                  <a:schemeClr val="tx1"/>
                </a:solidFill>
                <a:effectLst/>
                <a:latin typeface="+mn-lt"/>
                <a:ea typeface="+mn-ea"/>
                <a:cs typeface="+mn-cs"/>
              </a:rPr>
              <a:t>, that removes the specified node and all of it’s children.  For now we’ll simply understand that </a:t>
            </a:r>
            <a:r>
              <a:rPr lang="en-US" sz="1200" kern="1200" baseline="0" dirty="0" err="1" smtClean="0">
                <a:solidFill>
                  <a:schemeClr val="tx1"/>
                </a:solidFill>
                <a:effectLst/>
                <a:latin typeface="+mn-lt"/>
                <a:ea typeface="+mn-ea"/>
                <a:cs typeface="+mn-cs"/>
              </a:rPr>
              <a:t>remove_tree</a:t>
            </a:r>
            <a:r>
              <a:rPr lang="en-US" sz="1200" kern="1200" baseline="0" dirty="0" smtClean="0">
                <a:solidFill>
                  <a:schemeClr val="tx1"/>
                </a:solidFill>
                <a:effectLst/>
                <a:latin typeface="+mn-lt"/>
                <a:ea typeface="+mn-ea"/>
                <a:cs typeface="+mn-cs"/>
              </a:rPr>
              <a:t> frees all the nodes in the tree.  We will look at the implementation during the iteration section of this module.</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40</a:t>
            </a:fld>
            <a:endParaRPr lang="en-US" dirty="0"/>
          </a:p>
        </p:txBody>
      </p:sp>
    </p:spTree>
    <p:extLst>
      <p:ext uri="{BB962C8B-B14F-4D97-AF65-F5344CB8AC3E}">
        <p14:creationId xmlns:p14="http://schemas.microsoft.com/office/powerpoint/2010/main" val="41633303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With this shell of a class we can now create an empty binary search tree like so.  </a:t>
            </a:r>
          </a:p>
          <a:p>
            <a:r>
              <a:rPr lang="en-US" sz="1200" kern="1200" baseline="0" dirty="0" smtClean="0">
                <a:solidFill>
                  <a:schemeClr val="tx1"/>
                </a:solidFill>
                <a:effectLst/>
                <a:latin typeface="+mn-lt"/>
                <a:ea typeface="+mn-ea"/>
                <a:cs typeface="+mn-cs"/>
              </a:rPr>
              <a:t>** This tree is currently empty but will soon be able to hold integers.</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41</a:t>
            </a:fld>
            <a:endParaRPr lang="en-US" dirty="0"/>
          </a:p>
        </p:txBody>
      </p:sp>
    </p:spTree>
    <p:extLst>
      <p:ext uri="{BB962C8B-B14F-4D97-AF65-F5344CB8AC3E}">
        <p14:creationId xmlns:p14="http://schemas.microsoft.com/office/powerpoint/2010/main" val="26392491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Now that we know how to create an empty tree, let’s look at insertion to see how to add items.</a:t>
            </a:r>
          </a:p>
        </p:txBody>
      </p:sp>
      <p:sp>
        <p:nvSpPr>
          <p:cNvPr id="4" name="Slide Number Placeholder 3"/>
          <p:cNvSpPr>
            <a:spLocks noGrp="1"/>
          </p:cNvSpPr>
          <p:nvPr>
            <p:ph type="sldNum" sz="quarter" idx="10"/>
          </p:nvPr>
        </p:nvSpPr>
        <p:spPr/>
        <p:txBody>
          <a:bodyPr/>
          <a:lstStyle/>
          <a:p>
            <a:fld id="{600EA4C1-1369-497F-A4CC-0EEBC5C7F202}" type="slidenum">
              <a:rPr lang="en-US" smtClean="0"/>
              <a:t>42</a:t>
            </a:fld>
            <a:endParaRPr lang="en-US" dirty="0"/>
          </a:p>
        </p:txBody>
      </p:sp>
    </p:spTree>
    <p:extLst>
      <p:ext uri="{BB962C8B-B14F-4D97-AF65-F5344CB8AC3E}">
        <p14:creationId xmlns:p14="http://schemas.microsoft.com/office/powerpoint/2010/main" val="70203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Before we look</a:t>
            </a:r>
            <a:r>
              <a:rPr lang="en-US" baseline="0" dirty="0" smtClean="0"/>
              <a:t> at any code – </a:t>
            </a:r>
            <a:r>
              <a:rPr lang="en-US" dirty="0" smtClean="0"/>
              <a:t>Let’s create a binary search tree with six nodes.</a:t>
            </a:r>
          </a:p>
          <a:p>
            <a:r>
              <a:rPr lang="en-US" dirty="0" smtClean="0"/>
              <a:t>** First we add the</a:t>
            </a:r>
            <a:r>
              <a:rPr lang="en-US" baseline="0" dirty="0" smtClean="0"/>
              <a:t> value 12.  Since the tree is empty, the value 12 becomes the root.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43</a:t>
            </a:fld>
            <a:endParaRPr lang="en-US" dirty="0"/>
          </a:p>
        </p:txBody>
      </p:sp>
    </p:spTree>
    <p:extLst>
      <p:ext uri="{BB962C8B-B14F-4D97-AF65-F5344CB8AC3E}">
        <p14:creationId xmlns:p14="http://schemas.microsoft.com/office/powerpoint/2010/main" val="26343370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Next we’ll</a:t>
            </a:r>
            <a:r>
              <a:rPr lang="en-US" baseline="0" dirty="0" smtClean="0"/>
              <a:t> add the value 14.  Since the root node has the value 12, </a:t>
            </a:r>
          </a:p>
          <a:p>
            <a:r>
              <a:rPr lang="en-US" baseline="0" dirty="0" smtClean="0"/>
              <a:t>** the value 14 would go to the right now the root node.</a:t>
            </a:r>
          </a:p>
          <a:p>
            <a:r>
              <a:rPr lang="en-US" baseline="0" dirty="0" smtClean="0"/>
              <a:t>** So we’ll create the 14 node and create the link from 12 to 14.</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44</a:t>
            </a:fld>
            <a:endParaRPr lang="en-US" dirty="0"/>
          </a:p>
        </p:txBody>
      </p:sp>
    </p:spTree>
    <p:extLst>
      <p:ext uri="{BB962C8B-B14F-4D97-AF65-F5344CB8AC3E}">
        <p14:creationId xmlns:p14="http://schemas.microsoft.com/office/powerpoint/2010/main" val="17332256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We’ll now add the value 7.</a:t>
            </a:r>
            <a:r>
              <a:rPr lang="en-US" baseline="0" dirty="0" smtClean="0"/>
              <a:t>  </a:t>
            </a:r>
          </a:p>
          <a:p>
            <a:r>
              <a:rPr lang="en-US" baseline="0" dirty="0" smtClean="0"/>
              <a:t>** Since 7 is less than 12, </a:t>
            </a:r>
          </a:p>
          <a:p>
            <a:r>
              <a:rPr lang="en-US" baseline="0" dirty="0" smtClean="0"/>
              <a:t>** we’ll add it to the left</a:t>
            </a:r>
          </a:p>
          <a:p>
            <a:r>
              <a:rPr lang="en-US" baseline="0" dirty="0" smtClean="0"/>
              <a:t>I want to pause for a second to make sure you noticed an important part of this process.  When the insertion process began here were two nodes in the tree – 12 and 14.  But for the insertion to work, only one, 12, needed to be compared against to determine where the 7 should go.  The 14 was never looked at.  Let’s just keep that in mind as we go 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45</a:t>
            </a:fld>
            <a:endParaRPr lang="en-US" dirty="0"/>
          </a:p>
        </p:txBody>
      </p:sp>
    </p:spTree>
    <p:extLst>
      <p:ext uri="{BB962C8B-B14F-4D97-AF65-F5344CB8AC3E}">
        <p14:creationId xmlns:p14="http://schemas.microsoft.com/office/powerpoint/2010/main" val="39495464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For</a:t>
            </a:r>
            <a:r>
              <a:rPr lang="en-US" baseline="0" dirty="0" smtClean="0"/>
              <a:t> our next node it gets a bit trickier.</a:t>
            </a:r>
            <a:r>
              <a:rPr lang="en-US" baseline="0" dirty="0"/>
              <a:t> </a:t>
            </a:r>
            <a:r>
              <a:rPr lang="en-US" baseline="0" dirty="0" smtClean="0"/>
              <a:t> We want to add another 7 to the tree.</a:t>
            </a:r>
          </a:p>
          <a:p>
            <a:r>
              <a:rPr lang="en-US" baseline="0" dirty="0" smtClean="0"/>
              <a:t>**We start at the root and see that 7 is less than 12 so we are going to the left.  Now we’re at the existig7 node – and in this case 7 is equal to 7 – so what should we do?</a:t>
            </a:r>
          </a:p>
          <a:p>
            <a:r>
              <a:rPr lang="en-US" baseline="0" dirty="0" smtClean="0"/>
              <a:t>Well, just remember our simple rule – smaller values go on the left.</a:t>
            </a:r>
          </a:p>
          <a:p>
            <a:r>
              <a:rPr lang="en-US" baseline="0" dirty="0" smtClean="0"/>
              <a:t>** Since 7 is equal to, not lessor than, 7, the node will go to the right</a:t>
            </a:r>
          </a:p>
        </p:txBody>
      </p:sp>
      <p:sp>
        <p:nvSpPr>
          <p:cNvPr id="4" name="Slide Number Placeholder 3"/>
          <p:cNvSpPr>
            <a:spLocks noGrp="1"/>
          </p:cNvSpPr>
          <p:nvPr>
            <p:ph type="sldNum" sz="quarter" idx="10"/>
          </p:nvPr>
        </p:nvSpPr>
        <p:spPr/>
        <p:txBody>
          <a:bodyPr/>
          <a:lstStyle/>
          <a:p>
            <a:fld id="{600EA4C1-1369-497F-A4CC-0EEBC5C7F202}" type="slidenum">
              <a:rPr lang="en-US" smtClean="0"/>
              <a:t>46</a:t>
            </a:fld>
            <a:endParaRPr lang="en-US" dirty="0"/>
          </a:p>
        </p:txBody>
      </p:sp>
    </p:spTree>
    <p:extLst>
      <p:ext uri="{BB962C8B-B14F-4D97-AF65-F5344CB8AC3E}">
        <p14:creationId xmlns:p14="http://schemas.microsoft.com/office/powerpoint/2010/main" val="1216306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Next we’ll add 18 to the tree</a:t>
            </a:r>
          </a:p>
          <a:p>
            <a:r>
              <a:rPr lang="en-US" dirty="0" smtClean="0"/>
              <a:t>** Since it is larger than both 12 and 14 – it ends up going all the way to the right</a:t>
            </a:r>
          </a:p>
          <a:p>
            <a:r>
              <a:rPr lang="en-US" dirty="0" smtClean="0"/>
              <a:t>This is another good example of where insertion in a binary tree can be efficient.  Before we inserted the 18 there were four nodes in the tree.  Despite</a:t>
            </a:r>
            <a:r>
              <a:rPr lang="en-US" baseline="0" dirty="0" smtClean="0"/>
              <a:t> that, only two comparisons were necessary to find the appropriate location for the new node.  Every time we make a decision to go left or right, we are able to ignore all of the other nodes.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47</a:t>
            </a:fld>
            <a:endParaRPr lang="en-US" dirty="0"/>
          </a:p>
        </p:txBody>
      </p:sp>
    </p:spTree>
    <p:extLst>
      <p:ext uri="{BB962C8B-B14F-4D97-AF65-F5344CB8AC3E}">
        <p14:creationId xmlns:p14="http://schemas.microsoft.com/office/powerpoint/2010/main" val="19443933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And</a:t>
            </a:r>
            <a:r>
              <a:rPr lang="en-US" baseline="0" dirty="0" smtClean="0"/>
              <a:t> finally we’ll add 3 to the tree</a:t>
            </a:r>
          </a:p>
          <a:p>
            <a:r>
              <a:rPr lang="en-US" baseline="0" dirty="0" smtClean="0"/>
              <a:t>** Since it is less tan 12 and less than 7, it ends up going all the way to the left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48</a:t>
            </a:fld>
            <a:endParaRPr lang="en-US" dirty="0"/>
          </a:p>
        </p:txBody>
      </p:sp>
    </p:spTree>
    <p:extLst>
      <p:ext uri="{BB962C8B-B14F-4D97-AF65-F5344CB8AC3E}">
        <p14:creationId xmlns:p14="http://schemas.microsoft.com/office/powerpoint/2010/main" val="37050117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And now we’ve created our binary search tree of 6 values.</a:t>
            </a:r>
          </a:p>
          <a:p>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49</a:t>
            </a:fld>
            <a:endParaRPr lang="en-US" dirty="0"/>
          </a:p>
        </p:txBody>
      </p:sp>
    </p:spTree>
    <p:extLst>
      <p:ext uri="{BB962C8B-B14F-4D97-AF65-F5344CB8AC3E}">
        <p14:creationId xmlns:p14="http://schemas.microsoft.com/office/powerpoint/2010/main" val="13913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You are probably already very familiar with trees –</a:t>
            </a:r>
            <a:r>
              <a:rPr lang="en-US" baseline="0" dirty="0" smtClean="0"/>
              <a:t> they exist all around us.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a:t>
            </a:fld>
            <a:endParaRPr lang="en-US" dirty="0"/>
          </a:p>
        </p:txBody>
      </p:sp>
    </p:spTree>
    <p:extLst>
      <p:ext uri="{BB962C8B-B14F-4D97-AF65-F5344CB8AC3E}">
        <p14:creationId xmlns:p14="http://schemas.microsoft.com/office/powerpoint/2010/main" val="41007830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The critical thing to remember is that because this is a binary search tree, the least value is the left-most node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50</a:t>
            </a:fld>
            <a:endParaRPr lang="en-US" dirty="0"/>
          </a:p>
        </p:txBody>
      </p:sp>
    </p:spTree>
    <p:extLst>
      <p:ext uri="{BB962C8B-B14F-4D97-AF65-F5344CB8AC3E}">
        <p14:creationId xmlns:p14="http://schemas.microsoft.com/office/powerpoint/2010/main" val="28912139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And the greatest value,</a:t>
            </a:r>
            <a:r>
              <a:rPr lang="en-US" baseline="0" dirty="0" smtClean="0"/>
              <a:t> 18, is the right-most node.</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51</a:t>
            </a:fld>
            <a:endParaRPr lang="en-US" dirty="0"/>
          </a:p>
        </p:txBody>
      </p:sp>
    </p:spTree>
    <p:extLst>
      <p:ext uri="{BB962C8B-B14F-4D97-AF65-F5344CB8AC3E}">
        <p14:creationId xmlns:p14="http://schemas.microsoft.com/office/powerpoint/2010/main" val="2118534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This property is what distinguishes a binary search tree</a:t>
            </a:r>
            <a:r>
              <a:rPr lang="en-US" baseline="0" dirty="0" smtClean="0"/>
              <a:t> from a plain binary tree.</a:t>
            </a:r>
          </a:p>
          <a:p>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52</a:t>
            </a:fld>
            <a:endParaRPr lang="en-US" dirty="0"/>
          </a:p>
        </p:txBody>
      </p:sp>
    </p:spTree>
    <p:extLst>
      <p:ext uri="{BB962C8B-B14F-4D97-AF65-F5344CB8AC3E}">
        <p14:creationId xmlns:p14="http://schemas.microsoft.com/office/powerpoint/2010/main" val="1197009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Insertion into a binary search tree has, on average, O(log n) complexity.  As we just</a:t>
            </a:r>
            <a:r>
              <a:rPr lang="en-US" baseline="0" dirty="0" smtClean="0"/>
              <a:t> saw, when we are performing the insertion we only need to evaluate one node on each level to find the correct insertion location.  This means that it is possible that a tree with 32 levels and over 8 billion nodes, the proper insertion point could be found in just 32 comparisons.</a:t>
            </a:r>
          </a:p>
          <a:p>
            <a:endParaRPr lang="en-US" baseline="0" dirty="0" smtClean="0"/>
          </a:p>
          <a:p>
            <a:r>
              <a:rPr lang="en-US" baseline="0" dirty="0" smtClean="0"/>
              <a:t>** But, of course it won’t always work out so nicely.  In the worst case insertion could take O(n) comparisons because a binary search tree can be constructed in a way that it is basically a linked list.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53</a:t>
            </a:fld>
            <a:endParaRPr lang="en-US" dirty="0"/>
          </a:p>
        </p:txBody>
      </p:sp>
    </p:spTree>
    <p:extLst>
      <p:ext uri="{BB962C8B-B14F-4D97-AF65-F5344CB8AC3E}">
        <p14:creationId xmlns:p14="http://schemas.microsoft.com/office/powerpoint/2010/main" val="30328265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In our examples so far</a:t>
            </a:r>
            <a:r>
              <a:rPr lang="en-US" baseline="0" dirty="0" smtClean="0"/>
              <a:t> we’ve looked at a tree that was very uniform.  The root node has roughly the same number of children on each side and the height of both children are the same.  We would call this a balanced tree.</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54</a:t>
            </a:fld>
            <a:endParaRPr lang="en-US" dirty="0"/>
          </a:p>
        </p:txBody>
      </p:sp>
    </p:spTree>
    <p:extLst>
      <p:ext uri="{BB962C8B-B14F-4D97-AF65-F5344CB8AC3E}">
        <p14:creationId xmlns:p14="http://schemas.microsoft.com/office/powerpoint/2010/main" val="18134322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 But what if we had inserted the 3 first?</a:t>
            </a:r>
          </a:p>
          <a:p>
            <a:r>
              <a:rPr lang="en-US" dirty="0" smtClean="0"/>
              <a:t>** and then the 7</a:t>
            </a:r>
          </a:p>
          <a:p>
            <a:r>
              <a:rPr lang="en-US" dirty="0" smtClean="0"/>
              <a:t>** and the other 7</a:t>
            </a:r>
          </a:p>
          <a:p>
            <a:r>
              <a:rPr lang="en-US" dirty="0" smtClean="0"/>
              <a:t>**</a:t>
            </a:r>
            <a:r>
              <a:rPr lang="en-US" baseline="0" dirty="0" smtClean="0"/>
              <a:t> then the 12</a:t>
            </a:r>
          </a:p>
          <a:p>
            <a:r>
              <a:rPr lang="en-US" baseline="0" dirty="0" smtClean="0"/>
              <a:t>Do you see where this is going?  Our balanced binary tree has become an unbalanced tree – even worse, it has become an ordered link list and what is the complexity for most operations on linked lists?  That’s right – O(n).</a:t>
            </a:r>
          </a:p>
          <a:p>
            <a:r>
              <a:rPr lang="en-US" baseline="0" dirty="0" smtClean="0"/>
              <a:t>Now before you get too concerned, understand that in the real world binary tree classes are typically implemented using algorithms that ensure that the tree remains balanced.  In this module, however, we will not be doing that so just keep in mind that in a pathologically bad situation, your binary tree could end up performing like a linked list.  Let’s go take a look at how we might implement the insertion function.</a:t>
            </a:r>
          </a:p>
        </p:txBody>
      </p:sp>
      <p:sp>
        <p:nvSpPr>
          <p:cNvPr id="4" name="Slide Number Placeholder 3"/>
          <p:cNvSpPr>
            <a:spLocks noGrp="1"/>
          </p:cNvSpPr>
          <p:nvPr>
            <p:ph type="sldNum" sz="quarter" idx="10"/>
          </p:nvPr>
        </p:nvSpPr>
        <p:spPr/>
        <p:txBody>
          <a:bodyPr/>
          <a:lstStyle/>
          <a:p>
            <a:fld id="{600EA4C1-1369-497F-A4CC-0EEBC5C7F202}" type="slidenum">
              <a:rPr lang="en-US" smtClean="0"/>
              <a:t>55</a:t>
            </a:fld>
            <a:endParaRPr lang="en-US" dirty="0"/>
          </a:p>
        </p:txBody>
      </p:sp>
    </p:spTree>
    <p:extLst>
      <p:ext uri="{BB962C8B-B14F-4D97-AF65-F5344CB8AC3E}">
        <p14:creationId xmlns:p14="http://schemas.microsoft.com/office/powerpoint/2010/main" val="34198776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56</a:t>
            </a:fld>
            <a:endParaRPr lang="en-US" dirty="0"/>
          </a:p>
        </p:txBody>
      </p:sp>
    </p:spTree>
    <p:extLst>
      <p:ext uri="{BB962C8B-B14F-4D97-AF65-F5344CB8AC3E}">
        <p14:creationId xmlns:p14="http://schemas.microsoft.com/office/powerpoint/2010/main" val="18642907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Let’s take a look at iteration now.</a:t>
            </a:r>
          </a:p>
        </p:txBody>
      </p:sp>
      <p:sp>
        <p:nvSpPr>
          <p:cNvPr id="4" name="Slide Number Placeholder 3"/>
          <p:cNvSpPr>
            <a:spLocks noGrp="1"/>
          </p:cNvSpPr>
          <p:nvPr>
            <p:ph type="sldNum" sz="quarter" idx="10"/>
          </p:nvPr>
        </p:nvSpPr>
        <p:spPr/>
        <p:txBody>
          <a:bodyPr/>
          <a:lstStyle/>
          <a:p>
            <a:fld id="{600EA4C1-1369-497F-A4CC-0EEBC5C7F202}" type="slidenum">
              <a:rPr lang="en-US" smtClean="0"/>
              <a:t>57</a:t>
            </a:fld>
            <a:endParaRPr lang="en-US" dirty="0"/>
          </a:p>
        </p:txBody>
      </p:sp>
    </p:spTree>
    <p:extLst>
      <p:ext uri="{BB962C8B-B14F-4D97-AF65-F5344CB8AC3E}">
        <p14:creationId xmlns:p14="http://schemas.microsoft.com/office/powerpoint/2010/main" val="39266949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During our look into iteration we are going to see the three most common tree iteration methods</a:t>
            </a:r>
          </a:p>
          <a:p>
            <a:r>
              <a:rPr lang="en-US" sz="1200" kern="1200" baseline="0" dirty="0" smtClean="0">
                <a:solidFill>
                  <a:schemeClr val="tx1"/>
                </a:solidFill>
                <a:effectLst/>
                <a:latin typeface="+mn-lt"/>
                <a:ea typeface="+mn-ea"/>
                <a:cs typeface="+mn-cs"/>
              </a:rPr>
              <a:t>** pre order</a:t>
            </a:r>
          </a:p>
          <a:p>
            <a:r>
              <a:rPr lang="en-US" sz="1200" kern="1200" baseline="0" dirty="0" smtClean="0">
                <a:solidFill>
                  <a:schemeClr val="tx1"/>
                </a:solidFill>
                <a:effectLst/>
                <a:latin typeface="+mn-lt"/>
                <a:ea typeface="+mn-ea"/>
                <a:cs typeface="+mn-cs"/>
              </a:rPr>
              <a:t>** in order</a:t>
            </a:r>
          </a:p>
          <a:p>
            <a:r>
              <a:rPr lang="en-US" sz="1200" kern="1200" baseline="0" dirty="0" smtClean="0">
                <a:solidFill>
                  <a:schemeClr val="tx1"/>
                </a:solidFill>
                <a:effectLst/>
                <a:latin typeface="+mn-lt"/>
                <a:ea typeface="+mn-ea"/>
                <a:cs typeface="+mn-cs"/>
              </a:rPr>
              <a:t>** and post order</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58</a:t>
            </a:fld>
            <a:endParaRPr lang="en-US" dirty="0"/>
          </a:p>
        </p:txBody>
      </p:sp>
    </p:spTree>
    <p:extLst>
      <p:ext uri="{BB962C8B-B14F-4D97-AF65-F5344CB8AC3E}">
        <p14:creationId xmlns:p14="http://schemas.microsoft.com/office/powerpoint/2010/main" val="33246710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Each of these three approaches use the same basic operations.</a:t>
            </a:r>
          </a:p>
          <a:p>
            <a:r>
              <a:rPr lang="en-US" sz="1200" kern="1200" baseline="0" dirty="0" smtClean="0">
                <a:solidFill>
                  <a:schemeClr val="tx1"/>
                </a:solidFill>
                <a:effectLst/>
                <a:latin typeface="+mn-lt"/>
                <a:ea typeface="+mn-ea"/>
                <a:cs typeface="+mn-cs"/>
              </a:rPr>
              <a:t>** Visit the left child node</a:t>
            </a:r>
          </a:p>
          <a:p>
            <a:r>
              <a:rPr lang="en-US" sz="1200" kern="1200" baseline="0" dirty="0" smtClean="0">
                <a:solidFill>
                  <a:schemeClr val="tx1"/>
                </a:solidFill>
                <a:effectLst/>
                <a:latin typeface="+mn-lt"/>
                <a:ea typeface="+mn-ea"/>
                <a:cs typeface="+mn-cs"/>
              </a:rPr>
              <a:t>** Visit the right child node</a:t>
            </a:r>
          </a:p>
          <a:p>
            <a:r>
              <a:rPr lang="en-US" sz="1200" kern="1200" baseline="0" dirty="0" smtClean="0">
                <a:solidFill>
                  <a:schemeClr val="tx1"/>
                </a:solidFill>
                <a:effectLst/>
                <a:latin typeface="+mn-lt"/>
                <a:ea typeface="+mn-ea"/>
                <a:cs typeface="+mn-cs"/>
              </a:rPr>
              <a:t>** Process the current node</a:t>
            </a:r>
          </a:p>
          <a:p>
            <a:r>
              <a:rPr lang="en-US" sz="1200" kern="1200" baseline="0" dirty="0" smtClean="0">
                <a:solidFill>
                  <a:schemeClr val="tx1"/>
                </a:solidFill>
                <a:effectLst/>
                <a:latin typeface="+mn-lt"/>
                <a:ea typeface="+mn-ea"/>
                <a:cs typeface="+mn-cs"/>
              </a:rPr>
              <a:t>The question is in which order the operations occur.</a:t>
            </a:r>
          </a:p>
        </p:txBody>
      </p:sp>
      <p:sp>
        <p:nvSpPr>
          <p:cNvPr id="4" name="Slide Number Placeholder 3"/>
          <p:cNvSpPr>
            <a:spLocks noGrp="1"/>
          </p:cNvSpPr>
          <p:nvPr>
            <p:ph type="sldNum" sz="quarter" idx="10"/>
          </p:nvPr>
        </p:nvSpPr>
        <p:spPr/>
        <p:txBody>
          <a:bodyPr/>
          <a:lstStyle/>
          <a:p>
            <a:fld id="{600EA4C1-1369-497F-A4CC-0EEBC5C7F202}" type="slidenum">
              <a:rPr lang="en-US" smtClean="0"/>
              <a:t>59</a:t>
            </a:fld>
            <a:endParaRPr lang="en-US" dirty="0"/>
          </a:p>
        </p:txBody>
      </p:sp>
    </p:spTree>
    <p:extLst>
      <p:ext uri="{BB962C8B-B14F-4D97-AF65-F5344CB8AC3E}">
        <p14:creationId xmlns:p14="http://schemas.microsoft.com/office/powerpoint/2010/main" val="1742740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Trees are constructed from several parts using names we find in nature.</a:t>
            </a:r>
          </a:p>
          <a:p>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6</a:t>
            </a:fld>
            <a:endParaRPr lang="en-US" dirty="0"/>
          </a:p>
        </p:txBody>
      </p:sp>
    </p:spTree>
    <p:extLst>
      <p:ext uri="{BB962C8B-B14F-4D97-AF65-F5344CB8AC3E}">
        <p14:creationId xmlns:p14="http://schemas.microsoft.com/office/powerpoint/2010/main" val="7365321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We’ll start by looking at pre-order. </a:t>
            </a:r>
          </a:p>
          <a:p>
            <a:r>
              <a:rPr lang="en-US" sz="1200" kern="1200" baseline="0" dirty="0" smtClean="0">
                <a:solidFill>
                  <a:schemeClr val="tx1"/>
                </a:solidFill>
                <a:effectLst/>
                <a:latin typeface="+mn-lt"/>
                <a:ea typeface="+mn-ea"/>
                <a:cs typeface="+mn-cs"/>
              </a:rPr>
              <a:t>Pre-order iteration works by</a:t>
            </a:r>
          </a:p>
          <a:p>
            <a:r>
              <a:rPr lang="en-US" sz="1200" kern="1200" baseline="0" dirty="0" smtClean="0">
                <a:solidFill>
                  <a:schemeClr val="tx1"/>
                </a:solidFill>
                <a:effectLst/>
                <a:latin typeface="+mn-lt"/>
                <a:ea typeface="+mn-ea"/>
                <a:cs typeface="+mn-cs"/>
              </a:rPr>
              <a:t>** first visiting the current node.  For example the root node would be the first node we would visit</a:t>
            </a:r>
          </a:p>
          <a:p>
            <a:r>
              <a:rPr lang="en-US" sz="1200" kern="1200" baseline="0" dirty="0" smtClean="0">
                <a:solidFill>
                  <a:schemeClr val="tx1"/>
                </a:solidFill>
                <a:effectLst/>
                <a:latin typeface="+mn-lt"/>
                <a:ea typeface="+mn-ea"/>
                <a:cs typeface="+mn-cs"/>
              </a:rPr>
              <a:t>** Next, we go to the left child</a:t>
            </a:r>
          </a:p>
          <a:p>
            <a:r>
              <a:rPr lang="en-US" sz="1200" kern="1200" baseline="0" dirty="0" smtClean="0">
                <a:solidFill>
                  <a:schemeClr val="tx1"/>
                </a:solidFill>
                <a:effectLst/>
                <a:latin typeface="+mn-lt"/>
                <a:ea typeface="+mn-ea"/>
                <a:cs typeface="+mn-cs"/>
              </a:rPr>
              <a:t>** Once the left side is done, we visit the right child  </a:t>
            </a:r>
          </a:p>
          <a:p>
            <a:r>
              <a:rPr lang="en-US" sz="1200" kern="1200" baseline="0" dirty="0" smtClean="0">
                <a:solidFill>
                  <a:schemeClr val="tx1"/>
                </a:solidFill>
                <a:effectLst/>
                <a:latin typeface="+mn-lt"/>
                <a:ea typeface="+mn-ea"/>
                <a:cs typeface="+mn-cs"/>
              </a:rPr>
              <a:t>Let’s see an example of this</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60</a:t>
            </a:fld>
            <a:endParaRPr lang="en-US" dirty="0"/>
          </a:p>
        </p:txBody>
      </p:sp>
    </p:spTree>
    <p:extLst>
      <p:ext uri="{BB962C8B-B14F-4D97-AF65-F5344CB8AC3E}">
        <p14:creationId xmlns:p14="http://schemas.microsoft.com/office/powerpoint/2010/main" val="10271708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All iteration will begin with the root node.</a:t>
            </a:r>
          </a:p>
        </p:txBody>
      </p:sp>
      <p:sp>
        <p:nvSpPr>
          <p:cNvPr id="4" name="Slide Number Placeholder 3"/>
          <p:cNvSpPr>
            <a:spLocks noGrp="1"/>
          </p:cNvSpPr>
          <p:nvPr>
            <p:ph type="sldNum" sz="quarter" idx="10"/>
          </p:nvPr>
        </p:nvSpPr>
        <p:spPr/>
        <p:txBody>
          <a:bodyPr/>
          <a:lstStyle/>
          <a:p>
            <a:fld id="{600EA4C1-1369-497F-A4CC-0EEBC5C7F202}" type="slidenum">
              <a:rPr lang="en-US" smtClean="0"/>
              <a:t>61</a:t>
            </a:fld>
            <a:endParaRPr lang="en-US" dirty="0"/>
          </a:p>
        </p:txBody>
      </p:sp>
    </p:spTree>
    <p:extLst>
      <p:ext uri="{BB962C8B-B14F-4D97-AF65-F5344CB8AC3E}">
        <p14:creationId xmlns:p14="http://schemas.microsoft.com/office/powerpoint/2010/main" val="38987352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Since pre-order processes the current node before visiting the children, we start by processing the root node.</a:t>
            </a:r>
          </a:p>
        </p:txBody>
      </p:sp>
      <p:sp>
        <p:nvSpPr>
          <p:cNvPr id="4" name="Slide Number Placeholder 3"/>
          <p:cNvSpPr>
            <a:spLocks noGrp="1"/>
          </p:cNvSpPr>
          <p:nvPr>
            <p:ph type="sldNum" sz="quarter" idx="10"/>
          </p:nvPr>
        </p:nvSpPr>
        <p:spPr/>
        <p:txBody>
          <a:bodyPr/>
          <a:lstStyle/>
          <a:p>
            <a:fld id="{600EA4C1-1369-497F-A4CC-0EEBC5C7F202}" type="slidenum">
              <a:rPr lang="en-US" smtClean="0"/>
              <a:t>62</a:t>
            </a:fld>
            <a:endParaRPr lang="en-US" dirty="0"/>
          </a:p>
        </p:txBody>
      </p:sp>
    </p:spTree>
    <p:extLst>
      <p:ext uri="{BB962C8B-B14F-4D97-AF65-F5344CB8AC3E}">
        <p14:creationId xmlns:p14="http://schemas.microsoft.com/office/powerpoint/2010/main" val="38766096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With the root node complete, we visit the left child.  Again, since we process the node before moving on, 7 is now processed.</a:t>
            </a:r>
          </a:p>
          <a:p>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63</a:t>
            </a:fld>
            <a:endParaRPr lang="en-US" dirty="0"/>
          </a:p>
        </p:txBody>
      </p:sp>
    </p:spTree>
    <p:extLst>
      <p:ext uri="{BB962C8B-B14F-4D97-AF65-F5344CB8AC3E}">
        <p14:creationId xmlns:p14="http://schemas.microsoft.com/office/powerpoint/2010/main" val="35435172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 continue our left-ward</a:t>
            </a:r>
            <a:r>
              <a:rPr lang="en-US" baseline="0" dirty="0" smtClean="0"/>
              <a:t> march reaching a leaf node, 3.  We process the node and since there are no children, we return to the 7 node to continue out iteration process.</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64</a:t>
            </a:fld>
            <a:endParaRPr lang="en-US" dirty="0"/>
          </a:p>
        </p:txBody>
      </p:sp>
    </p:spTree>
    <p:extLst>
      <p:ext uri="{BB962C8B-B14F-4D97-AF65-F5344CB8AC3E}">
        <p14:creationId xmlns:p14="http://schemas.microsoft.com/office/powerpoint/2010/main" val="16545795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Since we’re already processed 7 and gone left, we now must</a:t>
            </a:r>
            <a:r>
              <a:rPr lang="en-US" baseline="0" dirty="0" smtClean="0"/>
              <a:t> go right.  This brings us to another leaf node.</a:t>
            </a:r>
          </a:p>
          <a:p>
            <a:r>
              <a:rPr lang="en-US" baseline="0" dirty="0" smtClean="0"/>
              <a:t>When we finish processing this node we return the parent, which is now complete and then back to the root.</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65</a:t>
            </a:fld>
            <a:endParaRPr lang="en-US" dirty="0"/>
          </a:p>
        </p:txBody>
      </p:sp>
    </p:spTree>
    <p:extLst>
      <p:ext uri="{BB962C8B-B14F-4D97-AF65-F5344CB8AC3E}">
        <p14:creationId xmlns:p14="http://schemas.microsoft.com/office/powerpoint/2010/main" val="370506591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With the left child done, we can now visit the right child</a:t>
            </a:r>
            <a:r>
              <a:rPr lang="en-US" baseline="0" dirty="0" smtClean="0"/>
              <a:t> of the root node.  We process the 14 and can now visit the left child.  Since this node has no left child we can visit the right child.</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66</a:t>
            </a:fld>
            <a:endParaRPr lang="en-US" dirty="0"/>
          </a:p>
        </p:txBody>
      </p:sp>
    </p:spTree>
    <p:extLst>
      <p:ext uri="{BB962C8B-B14F-4D97-AF65-F5344CB8AC3E}">
        <p14:creationId xmlns:p14="http://schemas.microsoft.com/office/powerpoint/2010/main" val="41140687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 now process the 18</a:t>
            </a:r>
            <a:r>
              <a:rPr lang="en-US" baseline="0" dirty="0" smtClean="0"/>
              <a:t> and since we’re at a leaf node we return the parent … and then back to the root …</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67</a:t>
            </a:fld>
            <a:endParaRPr lang="en-US" dirty="0"/>
          </a:p>
        </p:txBody>
      </p:sp>
    </p:spTree>
    <p:extLst>
      <p:ext uri="{BB962C8B-B14F-4D97-AF65-F5344CB8AC3E}">
        <p14:creationId xmlns:p14="http://schemas.microsoft.com/office/powerpoint/2010/main" val="24248208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And the iteration process is now complete.</a:t>
            </a:r>
          </a:p>
        </p:txBody>
      </p:sp>
      <p:sp>
        <p:nvSpPr>
          <p:cNvPr id="4" name="Slide Number Placeholder 3"/>
          <p:cNvSpPr>
            <a:spLocks noGrp="1"/>
          </p:cNvSpPr>
          <p:nvPr>
            <p:ph type="sldNum" sz="quarter" idx="10"/>
          </p:nvPr>
        </p:nvSpPr>
        <p:spPr/>
        <p:txBody>
          <a:bodyPr/>
          <a:lstStyle/>
          <a:p>
            <a:fld id="{600EA4C1-1369-497F-A4CC-0EEBC5C7F202}" type="slidenum">
              <a:rPr lang="en-US" smtClean="0"/>
              <a:t>68</a:t>
            </a:fld>
            <a:endParaRPr lang="en-US" dirty="0"/>
          </a:p>
        </p:txBody>
      </p:sp>
    </p:spTree>
    <p:extLst>
      <p:ext uri="{BB962C8B-B14F-4D97-AF65-F5344CB8AC3E}">
        <p14:creationId xmlns:p14="http://schemas.microsoft.com/office/powerpoint/2010/main" val="17250420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Implementing pre-order</a:t>
            </a:r>
            <a:r>
              <a:rPr lang="en-US" baseline="0" dirty="0" smtClean="0"/>
              <a:t> iteration is very straight-forward.</a:t>
            </a:r>
          </a:p>
          <a:p>
            <a:r>
              <a:rPr lang="en-US" baseline="0" dirty="0" smtClean="0"/>
              <a:t>** Our public function is named preorder and accepts a predicate that will be invoked for each value contained in the tree.</a:t>
            </a:r>
          </a:p>
          <a:p>
            <a:r>
              <a:rPr lang="en-US" baseline="0" dirty="0" smtClean="0"/>
              <a:t>** We then call a private function, traverse preorder, passing the root node and the predicate.</a:t>
            </a:r>
          </a:p>
          <a:p>
            <a:r>
              <a:rPr lang="en-US" baseline="0" dirty="0" smtClean="0"/>
              <a:t>** Within traverse preorder we first check to make sure the node is node null, this would happen for leaf nodes or an empty tree</a:t>
            </a:r>
          </a:p>
          <a:p>
            <a:r>
              <a:rPr lang="en-US" baseline="0" dirty="0" smtClean="0"/>
              <a:t>** Then, since this is pre-order, we call the predicate function processing the node’s value.</a:t>
            </a:r>
          </a:p>
          <a:p>
            <a:r>
              <a:rPr lang="en-US" baseline="0" dirty="0" smtClean="0"/>
              <a:t>** We next recursively call our traverse preorder function passing in the left node</a:t>
            </a:r>
          </a:p>
          <a:p>
            <a:r>
              <a:rPr lang="en-US" baseline="0" dirty="0" smtClean="0"/>
              <a:t>** And then call it again passing in the right node.</a:t>
            </a:r>
          </a:p>
        </p:txBody>
      </p:sp>
      <p:sp>
        <p:nvSpPr>
          <p:cNvPr id="4" name="Slide Number Placeholder 3"/>
          <p:cNvSpPr>
            <a:spLocks noGrp="1"/>
          </p:cNvSpPr>
          <p:nvPr>
            <p:ph type="sldNum" sz="quarter" idx="10"/>
          </p:nvPr>
        </p:nvSpPr>
        <p:spPr/>
        <p:txBody>
          <a:bodyPr/>
          <a:lstStyle/>
          <a:p>
            <a:fld id="{600EA4C1-1369-497F-A4CC-0EEBC5C7F202}" type="slidenum">
              <a:rPr lang="en-US" smtClean="0"/>
              <a:t>69</a:t>
            </a:fld>
            <a:endParaRPr lang="en-US" dirty="0"/>
          </a:p>
        </p:txBody>
      </p:sp>
    </p:spTree>
    <p:extLst>
      <p:ext uri="{BB962C8B-B14F-4D97-AF65-F5344CB8AC3E}">
        <p14:creationId xmlns:p14="http://schemas.microsoft.com/office/powerpoint/2010/main" val="1869205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 start with the root</a:t>
            </a:r>
            <a:r>
              <a:rPr lang="en-US" baseline="0" dirty="0" smtClean="0"/>
              <a:t> of the tree.  The root of the tree is a single point where the tree begins.</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7</a:t>
            </a:fld>
            <a:endParaRPr lang="en-US" dirty="0"/>
          </a:p>
        </p:txBody>
      </p:sp>
    </p:spTree>
    <p:extLst>
      <p:ext uri="{BB962C8B-B14F-4D97-AF65-F5344CB8AC3E}">
        <p14:creationId xmlns:p14="http://schemas.microsoft.com/office/powerpoint/2010/main" val="68882384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 common usage of a pre-order iteration is to create a copy of a tree.  When</a:t>
            </a:r>
            <a:r>
              <a:rPr lang="en-US" baseline="0" dirty="0" smtClean="0"/>
              <a:t> I say copy, I don’t just mean that the tree has the same values in it.  I mean that the structure of the original and copy are the same.  Each value in both trees are in the same logical location.  The root is the same in both, it’s children are the same, and so 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70</a:t>
            </a:fld>
            <a:endParaRPr lang="en-US" dirty="0"/>
          </a:p>
        </p:txBody>
      </p:sp>
    </p:spTree>
    <p:extLst>
      <p:ext uri="{BB962C8B-B14F-4D97-AF65-F5344CB8AC3E}">
        <p14:creationId xmlns:p14="http://schemas.microsoft.com/office/powerpoint/2010/main" val="315337511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Ad the way we would create the copy of the tree looks</a:t>
            </a:r>
            <a:r>
              <a:rPr lang="en-US" baseline="0" dirty="0" smtClean="0"/>
              <a:t> like this.</a:t>
            </a:r>
          </a:p>
          <a:p>
            <a:r>
              <a:rPr lang="en-US" baseline="0" dirty="0" smtClean="0"/>
              <a:t>** We would start with our original tree and the copy.</a:t>
            </a:r>
          </a:p>
          <a:p>
            <a:r>
              <a:rPr lang="en-US" baseline="0" dirty="0" smtClean="0"/>
              <a:t>** Since both are initially empty, we can add a bunch of random values to the tree.</a:t>
            </a:r>
          </a:p>
          <a:p>
            <a:r>
              <a:rPr lang="en-US" baseline="0" dirty="0" smtClean="0"/>
              <a:t>** And finally we can call the preorder function and pass in a predicate that adds the values to the copied tree.</a:t>
            </a:r>
          </a:p>
          <a:p>
            <a:r>
              <a:rPr lang="en-US" baseline="0" dirty="0" smtClean="0"/>
              <a:t>When this finishes we have two trees that contain the same values in the same locations within their respective trees.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71</a:t>
            </a:fld>
            <a:endParaRPr lang="en-US" dirty="0"/>
          </a:p>
        </p:txBody>
      </p:sp>
    </p:spTree>
    <p:extLst>
      <p:ext uri="{BB962C8B-B14F-4D97-AF65-F5344CB8AC3E}">
        <p14:creationId xmlns:p14="http://schemas.microsoft.com/office/powerpoint/2010/main" val="252842327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In-order iteration is very similar to pre-order except we now visit the left child before processing the current node’s value.  Let’s see how it works…</a:t>
            </a:r>
          </a:p>
        </p:txBody>
      </p:sp>
      <p:sp>
        <p:nvSpPr>
          <p:cNvPr id="4" name="Slide Number Placeholder 3"/>
          <p:cNvSpPr>
            <a:spLocks noGrp="1"/>
          </p:cNvSpPr>
          <p:nvPr>
            <p:ph type="sldNum" sz="quarter" idx="10"/>
          </p:nvPr>
        </p:nvSpPr>
        <p:spPr/>
        <p:txBody>
          <a:bodyPr/>
          <a:lstStyle/>
          <a:p>
            <a:fld id="{600EA4C1-1369-497F-A4CC-0EEBC5C7F202}" type="slidenum">
              <a:rPr lang="en-US" smtClean="0"/>
              <a:t>72</a:t>
            </a:fld>
            <a:endParaRPr lang="en-US" dirty="0"/>
          </a:p>
        </p:txBody>
      </p:sp>
    </p:spTree>
    <p:extLst>
      <p:ext uri="{BB962C8B-B14F-4D97-AF65-F5344CB8AC3E}">
        <p14:creationId xmlns:p14="http://schemas.microsoft.com/office/powerpoint/2010/main" val="16064589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As with each of the iteration algorithms we will see, we start at the root node</a:t>
            </a:r>
            <a:r>
              <a:rPr lang="en-US" baseline="0" dirty="0" smtClean="0"/>
              <a:t>.  We then start visiting the left child.</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73</a:t>
            </a:fld>
            <a:endParaRPr lang="en-US" dirty="0"/>
          </a:p>
        </p:txBody>
      </p:sp>
    </p:spTree>
    <p:extLst>
      <p:ext uri="{BB962C8B-B14F-4D97-AF65-F5344CB8AC3E}">
        <p14:creationId xmlns:p14="http://schemas.microsoft.com/office/powerpoint/2010/main" val="17656495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 keep visiting the left child until</a:t>
            </a:r>
            <a:r>
              <a:rPr lang="en-US" baseline="0" dirty="0" smtClean="0"/>
              <a:t> we are at the left-most node, in this case 3.  At this point we can’t go to the left, since there are no children nodes, so we process the current node.  Since there is no right child we can return to the parent.</a:t>
            </a:r>
          </a:p>
          <a:p>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74</a:t>
            </a:fld>
            <a:endParaRPr lang="en-US" dirty="0"/>
          </a:p>
        </p:txBody>
      </p:sp>
    </p:spTree>
    <p:extLst>
      <p:ext uri="{BB962C8B-B14F-4D97-AF65-F5344CB8AC3E}">
        <p14:creationId xmlns:p14="http://schemas.microsoft.com/office/powerpoint/2010/main" val="216039341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Back at the 7 node, we’ve</a:t>
            </a:r>
            <a:r>
              <a:rPr lang="en-US" baseline="0" dirty="0" smtClean="0"/>
              <a:t> already gone left so we now process the current node.  Since there is a right node, we can now go to the right.</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75</a:t>
            </a:fld>
            <a:endParaRPr lang="en-US" dirty="0"/>
          </a:p>
        </p:txBody>
      </p:sp>
    </p:spTree>
    <p:extLst>
      <p:ext uri="{BB962C8B-B14F-4D97-AF65-F5344CB8AC3E}">
        <p14:creationId xmlns:p14="http://schemas.microsoft.com/office/powerpoint/2010/main" val="15355352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This node is a leaf node so we simply process the current node and then return to the parent.  At</a:t>
            </a:r>
            <a:r>
              <a:rPr lang="en-US" baseline="0" dirty="0" smtClean="0"/>
              <a:t> this point the parent has been fully processed so we return to the root.</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76</a:t>
            </a:fld>
            <a:endParaRPr lang="en-US" dirty="0"/>
          </a:p>
        </p:txBody>
      </p:sp>
    </p:spTree>
    <p:extLst>
      <p:ext uri="{BB962C8B-B14F-4D97-AF65-F5344CB8AC3E}">
        <p14:creationId xmlns:p14="http://schemas.microsoft.com/office/powerpoint/2010/main" val="59561414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With the root’s left child processed, we</a:t>
            </a:r>
            <a:r>
              <a:rPr lang="en-US" baseline="0" dirty="0" smtClean="0"/>
              <a:t> can process the root node and then start heading to the right.</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77</a:t>
            </a:fld>
            <a:endParaRPr lang="en-US" dirty="0"/>
          </a:p>
        </p:txBody>
      </p:sp>
    </p:spTree>
    <p:extLst>
      <p:ext uri="{BB962C8B-B14F-4D97-AF65-F5344CB8AC3E}">
        <p14:creationId xmlns:p14="http://schemas.microsoft.com/office/powerpoint/2010/main" val="18519831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The</a:t>
            </a:r>
            <a:r>
              <a:rPr lang="en-US" baseline="0" dirty="0" smtClean="0"/>
              <a:t> 14 node does not have any left children so it is processed and then we visit the right child.</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78</a:t>
            </a:fld>
            <a:endParaRPr lang="en-US" dirty="0"/>
          </a:p>
        </p:txBody>
      </p:sp>
    </p:spTree>
    <p:extLst>
      <p:ext uri="{BB962C8B-B14F-4D97-AF65-F5344CB8AC3E}">
        <p14:creationId xmlns:p14="http://schemas.microsoft.com/office/powerpoint/2010/main" val="300779468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 are now at a leaf node so we process the node and return to the parent.</a:t>
            </a:r>
          </a:p>
        </p:txBody>
      </p:sp>
      <p:sp>
        <p:nvSpPr>
          <p:cNvPr id="4" name="Slide Number Placeholder 3"/>
          <p:cNvSpPr>
            <a:spLocks noGrp="1"/>
          </p:cNvSpPr>
          <p:nvPr>
            <p:ph type="sldNum" sz="quarter" idx="10"/>
          </p:nvPr>
        </p:nvSpPr>
        <p:spPr/>
        <p:txBody>
          <a:bodyPr/>
          <a:lstStyle/>
          <a:p>
            <a:fld id="{600EA4C1-1369-497F-A4CC-0EEBC5C7F202}" type="slidenum">
              <a:rPr lang="en-US" smtClean="0"/>
              <a:t>79</a:t>
            </a:fld>
            <a:endParaRPr lang="en-US" dirty="0"/>
          </a:p>
        </p:txBody>
      </p:sp>
    </p:spTree>
    <p:extLst>
      <p:ext uri="{BB962C8B-B14F-4D97-AF65-F5344CB8AC3E}">
        <p14:creationId xmlns:p14="http://schemas.microsoft.com/office/powerpoint/2010/main" val="3766240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From the root, the tree expands with branches.  The branches are internal to the tree and expand outward.</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8</a:t>
            </a:fld>
            <a:endParaRPr lang="en-US" dirty="0"/>
          </a:p>
        </p:txBody>
      </p:sp>
    </p:spTree>
    <p:extLst>
      <p:ext uri="{BB962C8B-B14F-4D97-AF65-F5344CB8AC3E}">
        <p14:creationId xmlns:p14="http://schemas.microsoft.com/office/powerpoint/2010/main" val="333732390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At this point the in-order iteration is complete.</a:t>
            </a:r>
          </a:p>
        </p:txBody>
      </p:sp>
      <p:sp>
        <p:nvSpPr>
          <p:cNvPr id="4" name="Slide Number Placeholder 3"/>
          <p:cNvSpPr>
            <a:spLocks noGrp="1"/>
          </p:cNvSpPr>
          <p:nvPr>
            <p:ph type="sldNum" sz="quarter" idx="10"/>
          </p:nvPr>
        </p:nvSpPr>
        <p:spPr/>
        <p:txBody>
          <a:bodyPr/>
          <a:lstStyle/>
          <a:p>
            <a:fld id="{600EA4C1-1369-497F-A4CC-0EEBC5C7F202}" type="slidenum">
              <a:rPr lang="en-US" smtClean="0"/>
              <a:t>80</a:t>
            </a:fld>
            <a:endParaRPr lang="en-US" dirty="0"/>
          </a:p>
        </p:txBody>
      </p:sp>
    </p:spTree>
    <p:extLst>
      <p:ext uri="{BB962C8B-B14F-4D97-AF65-F5344CB8AC3E}">
        <p14:creationId xmlns:p14="http://schemas.microsoft.com/office/powerpoint/2010/main" val="102768062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In order iteration</a:t>
            </a:r>
            <a:r>
              <a:rPr lang="en-US" baseline="0" dirty="0" smtClean="0"/>
              <a:t> is implemented almost exactly the same way as pre-order iteration.</a:t>
            </a:r>
          </a:p>
          <a:p>
            <a:r>
              <a:rPr lang="en-US" baseline="0" dirty="0" smtClean="0"/>
              <a:t>** We have our </a:t>
            </a:r>
            <a:r>
              <a:rPr lang="en-US" baseline="0" dirty="0" err="1" smtClean="0"/>
              <a:t>inorder</a:t>
            </a:r>
            <a:r>
              <a:rPr lang="en-US" baseline="0" dirty="0" smtClean="0"/>
              <a:t> function which accepts a predicate to call for each node’s value.</a:t>
            </a:r>
          </a:p>
          <a:p>
            <a:r>
              <a:rPr lang="en-US" baseline="0" dirty="0" smtClean="0"/>
              <a:t>** We call our in order traversal function passing the root as the node</a:t>
            </a:r>
          </a:p>
          <a:p>
            <a:r>
              <a:rPr lang="en-US" baseline="0" dirty="0" smtClean="0"/>
              <a:t>** Since we are doing an in order iteration we start by recursively visiting the left child.</a:t>
            </a:r>
          </a:p>
          <a:p>
            <a:r>
              <a:rPr lang="en-US" baseline="0" dirty="0" smtClean="0"/>
              <a:t>** Then we process the current node</a:t>
            </a:r>
          </a:p>
          <a:p>
            <a:r>
              <a:rPr lang="en-US" baseline="0" dirty="0" smtClean="0"/>
              <a:t>** and then we visit the right child.</a:t>
            </a:r>
          </a:p>
          <a:p>
            <a:endParaRPr lang="en-US" baseline="0" dirty="0" smtClean="0"/>
          </a:p>
          <a:p>
            <a:r>
              <a:rPr lang="en-US" baseline="0" dirty="0" smtClean="0"/>
              <a:t>Other than names, what really changed between  the pre order and in order functions?  The only difference is when the predicate to process the current node is called.</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81</a:t>
            </a:fld>
            <a:endParaRPr lang="en-US" dirty="0"/>
          </a:p>
        </p:txBody>
      </p:sp>
    </p:spTree>
    <p:extLst>
      <p:ext uri="{BB962C8B-B14F-4D97-AF65-F5344CB8AC3E}">
        <p14:creationId xmlns:p14="http://schemas.microsoft.com/office/powerpoint/2010/main" val="12593521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Why</a:t>
            </a:r>
            <a:r>
              <a:rPr lang="en-US" baseline="0" dirty="0" smtClean="0"/>
              <a:t> is in order iteration useful?</a:t>
            </a:r>
            <a:r>
              <a:rPr lang="en-US" baseline="0" dirty="0"/>
              <a:t> </a:t>
            </a:r>
            <a:r>
              <a:rPr lang="en-US" baseline="0" dirty="0" smtClean="0"/>
              <a:t> For a binary search tree, it iterates the data in sort order from least to greatest.</a:t>
            </a:r>
          </a:p>
        </p:txBody>
      </p:sp>
      <p:sp>
        <p:nvSpPr>
          <p:cNvPr id="4" name="Slide Number Placeholder 3"/>
          <p:cNvSpPr>
            <a:spLocks noGrp="1"/>
          </p:cNvSpPr>
          <p:nvPr>
            <p:ph type="sldNum" sz="quarter" idx="10"/>
          </p:nvPr>
        </p:nvSpPr>
        <p:spPr/>
        <p:txBody>
          <a:bodyPr/>
          <a:lstStyle/>
          <a:p>
            <a:fld id="{600EA4C1-1369-497F-A4CC-0EEBC5C7F202}" type="slidenum">
              <a:rPr lang="en-US" smtClean="0"/>
              <a:t>82</a:t>
            </a:fld>
            <a:endParaRPr lang="en-US" dirty="0"/>
          </a:p>
        </p:txBody>
      </p:sp>
    </p:spTree>
    <p:extLst>
      <p:ext uri="{BB962C8B-B14F-4D97-AF65-F5344CB8AC3E}">
        <p14:creationId xmlns:p14="http://schemas.microsoft.com/office/powerpoint/2010/main" val="327250971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 can see an example of this here.</a:t>
            </a:r>
          </a:p>
          <a:p>
            <a:endParaRPr lang="en-US" dirty="0" smtClean="0"/>
          </a:p>
          <a:p>
            <a:r>
              <a:rPr lang="en-US" dirty="0" smtClean="0"/>
              <a:t>** We create our tree</a:t>
            </a:r>
          </a:p>
          <a:p>
            <a:r>
              <a:rPr lang="en-US" dirty="0" smtClean="0"/>
              <a:t>** and add 10</a:t>
            </a:r>
            <a:r>
              <a:rPr lang="en-US" baseline="0" dirty="0" smtClean="0"/>
              <a:t> random values to it.</a:t>
            </a:r>
          </a:p>
          <a:p>
            <a:r>
              <a:rPr lang="en-US" baseline="0" dirty="0" smtClean="0"/>
              <a:t>** We then call the </a:t>
            </a:r>
            <a:r>
              <a:rPr lang="en-US" baseline="0" dirty="0" err="1" smtClean="0"/>
              <a:t>inorder</a:t>
            </a:r>
            <a:r>
              <a:rPr lang="en-US" baseline="0" dirty="0" smtClean="0"/>
              <a:t> function passing in a predicate that prints the current value.</a:t>
            </a:r>
          </a:p>
          <a:p>
            <a:r>
              <a:rPr lang="en-US" baseline="0" dirty="0" smtClean="0"/>
              <a:t>** And we end up printing a list of values in incrementing sort order.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83</a:t>
            </a:fld>
            <a:endParaRPr lang="en-US" dirty="0"/>
          </a:p>
        </p:txBody>
      </p:sp>
    </p:spTree>
    <p:extLst>
      <p:ext uri="{BB962C8B-B14F-4D97-AF65-F5344CB8AC3E}">
        <p14:creationId xmlns:p14="http://schemas.microsoft.com/office/powerpoint/2010/main" val="172753662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The last iteration algorithm we will look at is post-order iteration.  As you can might guess, this algorithm works like the pre and in order algorithms however it processes the current node after visiting both the left and right children.</a:t>
            </a:r>
          </a:p>
        </p:txBody>
      </p:sp>
      <p:sp>
        <p:nvSpPr>
          <p:cNvPr id="4" name="Slide Number Placeholder 3"/>
          <p:cNvSpPr>
            <a:spLocks noGrp="1"/>
          </p:cNvSpPr>
          <p:nvPr>
            <p:ph type="sldNum" sz="quarter" idx="10"/>
          </p:nvPr>
        </p:nvSpPr>
        <p:spPr/>
        <p:txBody>
          <a:bodyPr/>
          <a:lstStyle/>
          <a:p>
            <a:fld id="{600EA4C1-1369-497F-A4CC-0EEBC5C7F202}" type="slidenum">
              <a:rPr lang="en-US" smtClean="0"/>
              <a:t>84</a:t>
            </a:fld>
            <a:endParaRPr lang="en-US" dirty="0"/>
          </a:p>
        </p:txBody>
      </p:sp>
    </p:spTree>
    <p:extLst>
      <p:ext uri="{BB962C8B-B14F-4D97-AF65-F5344CB8AC3E}">
        <p14:creationId xmlns:p14="http://schemas.microsoft.com/office/powerpoint/2010/main" val="198328908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 start at the root node of our tree and start visiting nodes on the left.</a:t>
            </a:r>
          </a:p>
        </p:txBody>
      </p:sp>
      <p:sp>
        <p:nvSpPr>
          <p:cNvPr id="4" name="Slide Number Placeholder 3"/>
          <p:cNvSpPr>
            <a:spLocks noGrp="1"/>
          </p:cNvSpPr>
          <p:nvPr>
            <p:ph type="sldNum" sz="quarter" idx="10"/>
          </p:nvPr>
        </p:nvSpPr>
        <p:spPr/>
        <p:txBody>
          <a:bodyPr/>
          <a:lstStyle/>
          <a:p>
            <a:fld id="{600EA4C1-1369-497F-A4CC-0EEBC5C7F202}" type="slidenum">
              <a:rPr lang="en-US" smtClean="0"/>
              <a:t>85</a:t>
            </a:fld>
            <a:endParaRPr lang="en-US" dirty="0"/>
          </a:p>
        </p:txBody>
      </p:sp>
    </p:spTree>
    <p:extLst>
      <p:ext uri="{BB962C8B-B14F-4D97-AF65-F5344CB8AC3E}">
        <p14:creationId xmlns:p14="http://schemas.microsoft.com/office/powerpoint/2010/main" val="10188634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Since our leftmost node is a leaf node it does not have a left or right child to visit, so we can process the node and return to</a:t>
            </a:r>
            <a:r>
              <a:rPr lang="en-US" baseline="0" dirty="0" smtClean="0"/>
              <a:t> the parent.</a:t>
            </a:r>
          </a:p>
          <a:p>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86</a:t>
            </a:fld>
            <a:endParaRPr lang="en-US" dirty="0"/>
          </a:p>
        </p:txBody>
      </p:sp>
    </p:spTree>
    <p:extLst>
      <p:ext uri="{BB962C8B-B14F-4D97-AF65-F5344CB8AC3E}">
        <p14:creationId xmlns:p14="http://schemas.microsoft.com/office/powerpoint/2010/main" val="50406920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Back</a:t>
            </a:r>
            <a:r>
              <a:rPr lang="en-US" baseline="0" dirty="0" smtClean="0"/>
              <a:t> at the parent 7 node, we do have a right child so we visit that child, which is a leaf node, and process it.</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87</a:t>
            </a:fld>
            <a:endParaRPr lang="en-US" dirty="0"/>
          </a:p>
        </p:txBody>
      </p:sp>
    </p:spTree>
    <p:extLst>
      <p:ext uri="{BB962C8B-B14F-4D97-AF65-F5344CB8AC3E}">
        <p14:creationId xmlns:p14="http://schemas.microsoft.com/office/powerpoint/2010/main" val="38718360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We can now process the current node</a:t>
            </a:r>
            <a:r>
              <a:rPr lang="en-US" baseline="0" dirty="0" smtClean="0"/>
              <a:t> and return to the root.</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88</a:t>
            </a:fld>
            <a:endParaRPr lang="en-US" dirty="0"/>
          </a:p>
        </p:txBody>
      </p:sp>
    </p:spTree>
    <p:extLst>
      <p:ext uri="{BB962C8B-B14F-4D97-AF65-F5344CB8AC3E}">
        <p14:creationId xmlns:p14="http://schemas.microsoft.com/office/powerpoint/2010/main" val="212475762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Back at the root we need to visit</a:t>
            </a:r>
            <a:r>
              <a:rPr lang="en-US" baseline="0" dirty="0" smtClean="0"/>
              <a:t> the right children – the 14 node does not have any left children so we end up following it’s right edge down to the 18 node.  Since this is a leaf node we process this node and then return.</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89</a:t>
            </a:fld>
            <a:endParaRPr lang="en-US" dirty="0"/>
          </a:p>
        </p:txBody>
      </p:sp>
    </p:spTree>
    <p:extLst>
      <p:ext uri="{BB962C8B-B14F-4D97-AF65-F5344CB8AC3E}">
        <p14:creationId xmlns:p14="http://schemas.microsoft.com/office/powerpoint/2010/main" val="4121306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Eventually we get to the leaves.  The leaves are where the tree ends.</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9</a:t>
            </a:fld>
            <a:endParaRPr lang="en-US" dirty="0"/>
          </a:p>
        </p:txBody>
      </p:sp>
    </p:spTree>
    <p:extLst>
      <p:ext uri="{BB962C8B-B14F-4D97-AF65-F5344CB8AC3E}">
        <p14:creationId xmlns:p14="http://schemas.microsoft.com/office/powerpoint/2010/main" val="158936182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Since we have visited</a:t>
            </a:r>
            <a:r>
              <a:rPr lang="en-US" baseline="0" dirty="0" smtClean="0"/>
              <a:t> the right and left children, we can now process the 14 node and return to the root.</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90</a:t>
            </a:fld>
            <a:endParaRPr lang="en-US" dirty="0"/>
          </a:p>
        </p:txBody>
      </p:sp>
    </p:spTree>
    <p:extLst>
      <p:ext uri="{BB962C8B-B14F-4D97-AF65-F5344CB8AC3E}">
        <p14:creationId xmlns:p14="http://schemas.microsoft.com/office/powerpoint/2010/main" val="311481596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Back at the root,</a:t>
            </a:r>
            <a:r>
              <a:rPr lang="en-US" baseline="0" dirty="0" smtClean="0"/>
              <a:t> we can process it</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91</a:t>
            </a:fld>
            <a:endParaRPr lang="en-US" dirty="0"/>
          </a:p>
        </p:txBody>
      </p:sp>
    </p:spTree>
    <p:extLst>
      <p:ext uri="{BB962C8B-B14F-4D97-AF65-F5344CB8AC3E}">
        <p14:creationId xmlns:p14="http://schemas.microsoft.com/office/powerpoint/2010/main" val="363851219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The post-order iteration is now complete.</a:t>
            </a:r>
          </a:p>
        </p:txBody>
      </p:sp>
      <p:sp>
        <p:nvSpPr>
          <p:cNvPr id="4" name="Slide Number Placeholder 3"/>
          <p:cNvSpPr>
            <a:spLocks noGrp="1"/>
          </p:cNvSpPr>
          <p:nvPr>
            <p:ph type="sldNum" sz="quarter" idx="10"/>
          </p:nvPr>
        </p:nvSpPr>
        <p:spPr/>
        <p:txBody>
          <a:bodyPr/>
          <a:lstStyle/>
          <a:p>
            <a:fld id="{600EA4C1-1369-497F-A4CC-0EEBC5C7F202}" type="slidenum">
              <a:rPr lang="en-US" smtClean="0"/>
              <a:t>92</a:t>
            </a:fld>
            <a:endParaRPr lang="en-US" dirty="0"/>
          </a:p>
        </p:txBody>
      </p:sp>
    </p:spTree>
    <p:extLst>
      <p:ext uri="{BB962C8B-B14F-4D97-AF65-F5344CB8AC3E}">
        <p14:creationId xmlns:p14="http://schemas.microsoft.com/office/powerpoint/2010/main" val="390841979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Post order iteration looks exactly like you probably suspect.</a:t>
            </a:r>
          </a:p>
          <a:p>
            <a:r>
              <a:rPr lang="en-US" dirty="0" smtClean="0"/>
              <a:t>*</a:t>
            </a:r>
            <a:r>
              <a:rPr lang="en-US" baseline="0" dirty="0" smtClean="0"/>
              <a:t>* We have the post order function that accepts a predicate</a:t>
            </a:r>
          </a:p>
          <a:p>
            <a:r>
              <a:rPr lang="en-US" baseline="0" dirty="0" smtClean="0"/>
              <a:t>** and calls the private traverse post order function passing the root as the node to process.</a:t>
            </a:r>
          </a:p>
          <a:p>
            <a:r>
              <a:rPr lang="en-US" baseline="0" dirty="0" smtClean="0"/>
              <a:t>** The traverse post order function visits the left child</a:t>
            </a:r>
          </a:p>
          <a:p>
            <a:r>
              <a:rPr lang="en-US" baseline="0" dirty="0" smtClean="0"/>
              <a:t>** and then the right child.</a:t>
            </a:r>
          </a:p>
          <a:p>
            <a:r>
              <a:rPr lang="en-US" baseline="0" dirty="0" smtClean="0"/>
              <a:t>** before finally processing the current node.</a:t>
            </a:r>
          </a:p>
          <a:p>
            <a:endParaRPr lang="en-US" baseline="0" dirty="0" smtClean="0"/>
          </a:p>
          <a:p>
            <a:r>
              <a:rPr lang="en-US" baseline="0" dirty="0" smtClean="0"/>
              <a:t>This is just like pre and in order, except we now call the predicate after visiting the left and right children.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93</a:t>
            </a:fld>
            <a:endParaRPr lang="en-US" dirty="0"/>
          </a:p>
        </p:txBody>
      </p:sp>
    </p:spTree>
    <p:extLst>
      <p:ext uri="{BB962C8B-B14F-4D97-AF65-F5344CB8AC3E}">
        <p14:creationId xmlns:p14="http://schemas.microsoft.com/office/powerpoint/2010/main" val="165394417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 common usage for post-order traversal is to delete all the</a:t>
            </a:r>
            <a:r>
              <a:rPr lang="en-US" baseline="0" dirty="0" smtClean="0"/>
              <a:t> nodes in a tree.  This works because we would want to delete all of a node’s children before deleting the node.  Visiting the left and right children first allow us to do just that.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94</a:t>
            </a:fld>
            <a:endParaRPr lang="en-US" dirty="0"/>
          </a:p>
        </p:txBody>
      </p:sp>
    </p:spTree>
    <p:extLst>
      <p:ext uri="{BB962C8B-B14F-4D97-AF65-F5344CB8AC3E}">
        <p14:creationId xmlns:p14="http://schemas.microsoft.com/office/powerpoint/2010/main" val="358844956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In the construction section of this module I showed on the destructor called the </a:t>
            </a:r>
            <a:r>
              <a:rPr lang="en-US" dirty="0" err="1" smtClean="0"/>
              <a:t>remove_tree</a:t>
            </a:r>
            <a:r>
              <a:rPr lang="en-US" dirty="0" smtClean="0"/>
              <a:t> function.  Now that we understand how post order iteration works we can see how this could be implemented.</a:t>
            </a:r>
          </a:p>
          <a:p>
            <a:endParaRPr lang="en-US" dirty="0" smtClean="0"/>
          </a:p>
          <a:p>
            <a:r>
              <a:rPr lang="en-US" dirty="0" smtClean="0"/>
              <a:t>Remove tree recursively calls remove</a:t>
            </a:r>
            <a:r>
              <a:rPr lang="en-US" baseline="0" dirty="0" smtClean="0"/>
              <a:t> tree with the left and then right child before finally deleting itself.  This should look very familiar to the </a:t>
            </a:r>
            <a:r>
              <a:rPr lang="en-US" baseline="0" dirty="0" err="1" smtClean="0"/>
              <a:t>postorder</a:t>
            </a:r>
            <a:r>
              <a:rPr lang="en-US" baseline="0" dirty="0" smtClean="0"/>
              <a:t> function except that instead of having a predicate to call, we simply delete the node.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95</a:t>
            </a:fld>
            <a:endParaRPr lang="en-US" dirty="0"/>
          </a:p>
        </p:txBody>
      </p:sp>
    </p:spTree>
    <p:extLst>
      <p:ext uri="{BB962C8B-B14F-4D97-AF65-F5344CB8AC3E}">
        <p14:creationId xmlns:p14="http://schemas.microsoft.com/office/powerpoint/2010/main" val="390605935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Since iteration visits each node exactly</a:t>
            </a:r>
            <a:r>
              <a:rPr lang="en-US" baseline="0" dirty="0" smtClean="0"/>
              <a:t> once, iteration is always an O(n) operation.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96</a:t>
            </a:fld>
            <a:endParaRPr lang="en-US" dirty="0"/>
          </a:p>
        </p:txBody>
      </p:sp>
    </p:spTree>
    <p:extLst>
      <p:ext uri="{BB962C8B-B14F-4D97-AF65-F5344CB8AC3E}">
        <p14:creationId xmlns:p14="http://schemas.microsoft.com/office/powerpoint/2010/main" val="147619589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Now that we have the ability to create, add items to and iterate over items in a binary search tree – let’s discuss the most important feature of binary search trees … searching!  After all this behavior is so important it found it’s way into the name of the data structure!</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97</a:t>
            </a:fld>
            <a:endParaRPr lang="en-US" dirty="0"/>
          </a:p>
        </p:txBody>
      </p:sp>
    </p:spTree>
    <p:extLst>
      <p:ext uri="{BB962C8B-B14F-4D97-AF65-F5344CB8AC3E}">
        <p14:creationId xmlns:p14="http://schemas.microsoft.com/office/powerpoint/2010/main" val="26138083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The public function we will expose is named contains</a:t>
            </a:r>
            <a:r>
              <a:rPr lang="en-US" baseline="0" dirty="0" smtClean="0"/>
              <a:t> and returns a Boolean indicating if the value was found or not.  This function simply calls the find node containing function passing in the root node as the point to start the search from and the value being sought.  This function returns a pointer to the node containing this value or is returns null if the value is not found.  We’ll see this function in more detail in a few moments.</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98</a:t>
            </a:fld>
            <a:endParaRPr lang="en-US" dirty="0"/>
          </a:p>
        </p:txBody>
      </p:sp>
    </p:spTree>
    <p:extLst>
      <p:ext uri="{BB962C8B-B14F-4D97-AF65-F5344CB8AC3E}">
        <p14:creationId xmlns:p14="http://schemas.microsoft.com/office/powerpoint/2010/main" val="375518057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First</a:t>
            </a:r>
            <a:r>
              <a:rPr lang="en-US" baseline="0" dirty="0" smtClean="0"/>
              <a:t> let’s look at how searching works.  Here we have a binary tree and let’s assume we’re trying to find out if the value 9 is in the tree.</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99</a:t>
            </a:fld>
            <a:endParaRPr lang="en-US" dirty="0"/>
          </a:p>
        </p:txBody>
      </p:sp>
    </p:spTree>
    <p:extLst>
      <p:ext uri="{BB962C8B-B14F-4D97-AF65-F5344CB8AC3E}">
        <p14:creationId xmlns:p14="http://schemas.microsoft.com/office/powerpoint/2010/main" val="1313568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666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2442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1271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6819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8471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1127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400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956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390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4307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9379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CED6-335E-4380-AA66-CB844F4A6A5A}" type="datetimeFigureOut">
              <a:rPr lang="en-US" smtClean="0"/>
              <a:t>04/28/16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EF11-CA6A-41DA-81F0-F1D9DCCDD310}" type="slidenum">
              <a:rPr lang="en-US" smtClean="0"/>
              <a:t>‹#›</a:t>
            </a:fld>
            <a:endParaRPr lang="en-US" dirty="0"/>
          </a:p>
        </p:txBody>
      </p:sp>
    </p:spTree>
    <p:extLst>
      <p:ext uri="{BB962C8B-B14F-4D97-AF65-F5344CB8AC3E}">
        <p14:creationId xmlns:p14="http://schemas.microsoft.com/office/powerpoint/2010/main" val="2452367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2.wmf"/><Relationship Id="rId4" Type="http://schemas.openxmlformats.org/officeDocument/2006/relationships/oleObject" Target="../embeddings/oleObject3.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png"/><Relationship Id="rId5" Type="http://schemas.openxmlformats.org/officeDocument/2006/relationships/image" Target="../media/image2.wmf"/><Relationship Id="rId4" Type="http://schemas.openxmlformats.org/officeDocument/2006/relationships/oleObject" Target="../embeddings/oleObject4.bin"/></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fontScale="92500" lnSpcReduction="10000"/>
          </a:bodyPr>
          <a:lstStyle/>
          <a:p>
            <a:pPr marL="0" indent="0" algn="ctr">
              <a:buNone/>
            </a:pPr>
            <a:r>
              <a:rPr lang="en-US" sz="7200" dirty="0" smtClean="0">
                <a:solidFill>
                  <a:schemeClr val="tx1">
                    <a:lumMod val="75000"/>
                    <a:lumOff val="25000"/>
                  </a:schemeClr>
                </a:solidFill>
              </a:rPr>
              <a:t>START</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409974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ile:Origin of Species.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57200"/>
            <a:ext cx="71437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30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Up Arrow 15"/>
          <p:cNvSpPr/>
          <p:nvPr/>
        </p:nvSpPr>
        <p:spPr>
          <a:xfrm rot="16200000">
            <a:off x="4110182" y="5435600"/>
            <a:ext cx="812800" cy="1219199"/>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909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Up Arrow 14"/>
          <p:cNvSpPr/>
          <p:nvPr/>
        </p:nvSpPr>
        <p:spPr>
          <a:xfrm rot="5400000">
            <a:off x="4137890" y="5435601"/>
            <a:ext cx="812800" cy="1219199"/>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456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57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6825" y="2512493"/>
            <a:ext cx="3305175" cy="992707"/>
          </a:xfrm>
        </p:spPr>
        <p:txBody>
          <a:bodyPr>
            <a:normAutofit fontScale="92500" lnSpcReduction="10000"/>
          </a:bodyPr>
          <a:lstStyle/>
          <a:p>
            <a:pPr marL="0" indent="0">
              <a:buNone/>
            </a:pPr>
            <a:r>
              <a:rPr lang="en-US" sz="7200" dirty="0" smtClean="0">
                <a:solidFill>
                  <a:schemeClr val="tx1">
                    <a:lumMod val="75000"/>
                    <a:lumOff val="25000"/>
                  </a:schemeClr>
                </a:solidFill>
              </a:rPr>
              <a:t>Average:</a:t>
            </a:r>
            <a:endParaRPr lang="en-US" sz="7200" dirty="0">
              <a:solidFill>
                <a:schemeClr val="tx1">
                  <a:lumMod val="75000"/>
                  <a:lumOff val="25000"/>
                </a:schemeClr>
              </a:solidFill>
            </a:endParaRPr>
          </a:p>
        </p:txBody>
      </p:sp>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Searching Complexity</a:t>
            </a:r>
            <a:endParaRPr lang="en-US" dirty="0">
              <a:solidFill>
                <a:schemeClr val="tx1">
                  <a:lumMod val="85000"/>
                  <a:lumOff val="15000"/>
                </a:schemeClr>
              </a:solidFill>
            </a:endParaRPr>
          </a:p>
        </p:txBody>
      </p:sp>
      <p:sp>
        <p:nvSpPr>
          <p:cNvPr id="6" name="Content Placeholder 2"/>
          <p:cNvSpPr txBox="1">
            <a:spLocks/>
          </p:cNvSpPr>
          <p:nvPr/>
        </p:nvSpPr>
        <p:spPr>
          <a:xfrm>
            <a:off x="1266825" y="3830650"/>
            <a:ext cx="3305175" cy="99270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7200" dirty="0" smtClean="0">
                <a:solidFill>
                  <a:schemeClr val="tx1">
                    <a:lumMod val="75000"/>
                    <a:lumOff val="25000"/>
                  </a:schemeClr>
                </a:solidFill>
              </a:rPr>
              <a:t>Worst:</a:t>
            </a:r>
            <a:endParaRPr lang="en-US" sz="7200" dirty="0">
              <a:solidFill>
                <a:schemeClr val="tx1">
                  <a:lumMod val="75000"/>
                  <a:lumOff val="25000"/>
                </a:schemeClr>
              </a:solidFill>
            </a:endParaRPr>
          </a:p>
        </p:txBody>
      </p:sp>
      <p:sp>
        <p:nvSpPr>
          <p:cNvPr id="7" name="Content Placeholder 2"/>
          <p:cNvSpPr txBox="1">
            <a:spLocks/>
          </p:cNvSpPr>
          <p:nvPr/>
        </p:nvSpPr>
        <p:spPr>
          <a:xfrm>
            <a:off x="4724400" y="2512493"/>
            <a:ext cx="3305175" cy="99270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7200" dirty="0" smtClean="0">
                <a:solidFill>
                  <a:schemeClr val="tx1">
                    <a:lumMod val="75000"/>
                    <a:lumOff val="25000"/>
                  </a:schemeClr>
                </a:solidFill>
              </a:rPr>
              <a:t>O(log n)</a:t>
            </a:r>
            <a:endParaRPr lang="en-US" sz="7200" dirty="0">
              <a:solidFill>
                <a:schemeClr val="tx1">
                  <a:lumMod val="75000"/>
                  <a:lumOff val="25000"/>
                </a:schemeClr>
              </a:solidFill>
            </a:endParaRPr>
          </a:p>
        </p:txBody>
      </p:sp>
      <p:sp>
        <p:nvSpPr>
          <p:cNvPr id="8" name="Content Placeholder 2"/>
          <p:cNvSpPr txBox="1">
            <a:spLocks/>
          </p:cNvSpPr>
          <p:nvPr/>
        </p:nvSpPr>
        <p:spPr>
          <a:xfrm>
            <a:off x="4724399" y="3830649"/>
            <a:ext cx="3305175" cy="99270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7200" dirty="0" smtClean="0">
                <a:solidFill>
                  <a:schemeClr val="tx1">
                    <a:lumMod val="75000"/>
                    <a:lumOff val="25000"/>
                  </a:schemeClr>
                </a:solidFill>
              </a:rPr>
              <a:t>O(n)</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131588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fontScale="70000" lnSpcReduction="20000"/>
          </a:bodyPr>
          <a:lstStyle/>
          <a:p>
            <a:pPr marL="0" indent="0" algn="ctr">
              <a:buNone/>
            </a:pPr>
            <a:r>
              <a:rPr lang="en-US" sz="7200" dirty="0" smtClean="0">
                <a:solidFill>
                  <a:schemeClr val="tx1">
                    <a:lumMod val="75000"/>
                    <a:lumOff val="25000"/>
                  </a:schemeClr>
                </a:solidFill>
              </a:rPr>
              <a:t>Code: </a:t>
            </a:r>
            <a:r>
              <a:rPr lang="en-US" sz="7200" dirty="0" err="1" smtClean="0">
                <a:solidFill>
                  <a:schemeClr val="tx1">
                    <a:lumMod val="75000"/>
                    <a:lumOff val="25000"/>
                  </a:schemeClr>
                </a:solidFill>
              </a:rPr>
              <a:t>find_node_containing</a:t>
            </a:r>
            <a:r>
              <a:rPr lang="en-US" sz="7200" dirty="0" smtClean="0">
                <a:solidFill>
                  <a:schemeClr val="tx1">
                    <a:lumMod val="75000"/>
                    <a:lumOff val="25000"/>
                  </a:schemeClr>
                </a:solidFill>
              </a:rPr>
              <a:t> </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526558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Binary Search Tree Class</a:t>
            </a:r>
            <a:endParaRPr lang="en-US" dirty="0">
              <a:solidFill>
                <a:schemeClr val="tx1">
                  <a:lumMod val="85000"/>
                  <a:lumOff val="15000"/>
                </a:schemeClr>
              </a:solidFill>
            </a:endParaRPr>
          </a:p>
        </p:txBody>
      </p:sp>
      <p:graphicFrame>
        <p:nvGraphicFramePr>
          <p:cNvPr id="2" name="Diagram 1"/>
          <p:cNvGraphicFramePr/>
          <p:nvPr>
            <p:extLst>
              <p:ext uri="{D42A27DB-BD31-4B8C-83A1-F6EECF244321}">
                <p14:modId xmlns:p14="http://schemas.microsoft.com/office/powerpoint/2010/main" val="1289705555"/>
              </p:ext>
            </p:extLst>
          </p:nvPr>
        </p:nvGraphicFramePr>
        <p:xfrm>
          <a:off x="1096566" y="1576388"/>
          <a:ext cx="6950867" cy="46339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512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28650" y="2783475"/>
            <a:ext cx="2405750" cy="1443450"/>
            <a:chOff x="944" y="184734"/>
            <a:chExt cx="3682100" cy="2209260"/>
          </a:xfrm>
          <a:solidFill>
            <a:schemeClr val="accent1"/>
          </a:solidFill>
        </p:grpSpPr>
        <p:sp>
          <p:nvSpPr>
            <p:cNvPr id="5" name="Rectangle 4"/>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5"/>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Leaf</a:t>
              </a:r>
              <a:endParaRPr lang="en-US" sz="3600" kern="1200" dirty="0"/>
            </a:p>
          </p:txBody>
        </p:sp>
      </p:grpSp>
      <p:grpSp>
        <p:nvGrpSpPr>
          <p:cNvPr id="7" name="Group 6"/>
          <p:cNvGrpSpPr/>
          <p:nvPr/>
        </p:nvGrpSpPr>
        <p:grpSpPr>
          <a:xfrm>
            <a:off x="3369125" y="2783475"/>
            <a:ext cx="2405750" cy="1443450"/>
            <a:chOff x="944" y="184734"/>
            <a:chExt cx="3682100" cy="2209260"/>
          </a:xfrm>
          <a:solidFill>
            <a:schemeClr val="accent1"/>
          </a:solidFill>
        </p:grpSpPr>
        <p:sp>
          <p:nvSpPr>
            <p:cNvPr id="8" name="Rectangle 7"/>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8"/>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One Child</a:t>
              </a:r>
              <a:endParaRPr lang="en-US" sz="3600" kern="1200" dirty="0"/>
            </a:p>
          </p:txBody>
        </p:sp>
      </p:grpSp>
      <p:grpSp>
        <p:nvGrpSpPr>
          <p:cNvPr id="10" name="Group 9"/>
          <p:cNvGrpSpPr/>
          <p:nvPr/>
        </p:nvGrpSpPr>
        <p:grpSpPr>
          <a:xfrm>
            <a:off x="6109600" y="2783475"/>
            <a:ext cx="2405750" cy="1443450"/>
            <a:chOff x="944" y="184734"/>
            <a:chExt cx="3682100" cy="2209260"/>
          </a:xfrm>
          <a:solidFill>
            <a:schemeClr val="accent1"/>
          </a:solidFill>
        </p:grpSpPr>
        <p:sp>
          <p:nvSpPr>
            <p:cNvPr id="11" name="Rectangle 10"/>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11"/>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Multiple</a:t>
              </a:r>
              <a:endParaRPr lang="en-US" sz="3600" kern="1200" dirty="0"/>
            </a:p>
          </p:txBody>
        </p:sp>
      </p:grpSp>
      <p:sp>
        <p:nvSpPr>
          <p:cNvPr id="13"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Removal</a:t>
            </a:r>
            <a:endParaRPr lang="en-US" dirty="0">
              <a:solidFill>
                <a:schemeClr val="tx1">
                  <a:lumMod val="85000"/>
                  <a:lumOff val="15000"/>
                </a:schemeClr>
              </a:solidFill>
            </a:endParaRPr>
          </a:p>
        </p:txBody>
      </p:sp>
    </p:spTree>
    <p:extLst>
      <p:ext uri="{BB962C8B-B14F-4D97-AF65-F5344CB8AC3E}">
        <p14:creationId xmlns:p14="http://schemas.microsoft.com/office/powerpoint/2010/main" val="337536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28650" y="2783475"/>
            <a:ext cx="2405750" cy="1443450"/>
            <a:chOff x="944" y="184734"/>
            <a:chExt cx="3682100" cy="2209260"/>
          </a:xfrm>
          <a:solidFill>
            <a:schemeClr val="accent2"/>
          </a:solidFill>
        </p:grpSpPr>
        <p:sp>
          <p:nvSpPr>
            <p:cNvPr id="5" name="Rectangle 4"/>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5"/>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Leaf</a:t>
              </a:r>
              <a:endParaRPr lang="en-US" sz="3600" kern="1200" dirty="0"/>
            </a:p>
          </p:txBody>
        </p:sp>
      </p:grpSp>
      <p:grpSp>
        <p:nvGrpSpPr>
          <p:cNvPr id="7" name="Group 6"/>
          <p:cNvGrpSpPr/>
          <p:nvPr/>
        </p:nvGrpSpPr>
        <p:grpSpPr>
          <a:xfrm>
            <a:off x="3369125" y="2783475"/>
            <a:ext cx="2405750" cy="1443450"/>
            <a:chOff x="944" y="184734"/>
            <a:chExt cx="3682100" cy="2209260"/>
          </a:xfrm>
          <a:solidFill>
            <a:schemeClr val="accent1"/>
          </a:solidFill>
        </p:grpSpPr>
        <p:sp>
          <p:nvSpPr>
            <p:cNvPr id="8" name="Rectangle 7"/>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8"/>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One Child</a:t>
              </a:r>
              <a:endParaRPr lang="en-US" sz="3600" kern="1200" dirty="0"/>
            </a:p>
          </p:txBody>
        </p:sp>
      </p:grpSp>
      <p:grpSp>
        <p:nvGrpSpPr>
          <p:cNvPr id="10" name="Group 9"/>
          <p:cNvGrpSpPr/>
          <p:nvPr/>
        </p:nvGrpSpPr>
        <p:grpSpPr>
          <a:xfrm>
            <a:off x="6109600" y="2783475"/>
            <a:ext cx="2405750" cy="1443450"/>
            <a:chOff x="944" y="184734"/>
            <a:chExt cx="3682100" cy="2209260"/>
          </a:xfrm>
          <a:solidFill>
            <a:schemeClr val="accent1"/>
          </a:solidFill>
        </p:grpSpPr>
        <p:sp>
          <p:nvSpPr>
            <p:cNvPr id="11" name="Rectangle 10"/>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11"/>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Multiple</a:t>
              </a:r>
              <a:endParaRPr lang="en-US" sz="3600" kern="1200" dirty="0"/>
            </a:p>
          </p:txBody>
        </p:sp>
      </p:grpSp>
      <p:sp>
        <p:nvSpPr>
          <p:cNvPr id="13"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Removal</a:t>
            </a:r>
            <a:endParaRPr lang="en-US" dirty="0">
              <a:solidFill>
                <a:schemeClr val="tx1">
                  <a:lumMod val="85000"/>
                  <a:lumOff val="15000"/>
                </a:schemeClr>
              </a:solidFill>
            </a:endParaRPr>
          </a:p>
        </p:txBody>
      </p:sp>
    </p:spTree>
    <p:extLst>
      <p:ext uri="{BB962C8B-B14F-4D97-AF65-F5344CB8AC3E}">
        <p14:creationId xmlns:p14="http://schemas.microsoft.com/office/powerpoint/2010/main" val="6488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14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51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85812" y="609600"/>
            <a:ext cx="7572375" cy="4819650"/>
          </a:xfrm>
          <a:prstGeom prst="rect">
            <a:avLst/>
          </a:prstGeom>
        </p:spPr>
      </p:pic>
    </p:spTree>
    <p:extLst>
      <p:ext uri="{BB962C8B-B14F-4D97-AF65-F5344CB8AC3E}">
        <p14:creationId xmlns:p14="http://schemas.microsoft.com/office/powerpoint/2010/main" val="320751791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99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fontScale="92500" lnSpcReduction="10000"/>
          </a:bodyPr>
          <a:lstStyle/>
          <a:p>
            <a:pPr marL="0" indent="0" algn="ctr">
              <a:buNone/>
            </a:pPr>
            <a:r>
              <a:rPr lang="en-US" sz="7200" dirty="0" smtClean="0">
                <a:solidFill>
                  <a:schemeClr val="tx1">
                    <a:lumMod val="75000"/>
                    <a:lumOff val="25000"/>
                  </a:schemeClr>
                </a:solidFill>
              </a:rPr>
              <a:t>Code: </a:t>
            </a:r>
            <a:r>
              <a:rPr lang="en-US" sz="7200" dirty="0" err="1" smtClean="0">
                <a:solidFill>
                  <a:schemeClr val="tx1">
                    <a:lumMod val="75000"/>
                    <a:lumOff val="25000"/>
                  </a:schemeClr>
                </a:solidFill>
              </a:rPr>
              <a:t>remove_leaf</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296139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28650" y="2783475"/>
            <a:ext cx="2405750" cy="1443450"/>
            <a:chOff x="944" y="184734"/>
            <a:chExt cx="3682100" cy="2209260"/>
          </a:xfrm>
          <a:solidFill>
            <a:schemeClr val="accent1"/>
          </a:solidFill>
        </p:grpSpPr>
        <p:sp>
          <p:nvSpPr>
            <p:cNvPr id="5" name="Rectangle 4"/>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5"/>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Leaf</a:t>
              </a:r>
              <a:endParaRPr lang="en-US" sz="3600" kern="1200" dirty="0"/>
            </a:p>
          </p:txBody>
        </p:sp>
      </p:grpSp>
      <p:grpSp>
        <p:nvGrpSpPr>
          <p:cNvPr id="7" name="Group 6"/>
          <p:cNvGrpSpPr/>
          <p:nvPr/>
        </p:nvGrpSpPr>
        <p:grpSpPr>
          <a:xfrm>
            <a:off x="3369125" y="2783475"/>
            <a:ext cx="2405750" cy="1443450"/>
            <a:chOff x="944" y="184734"/>
            <a:chExt cx="3682100" cy="2209260"/>
          </a:xfrm>
          <a:solidFill>
            <a:schemeClr val="accent2"/>
          </a:solidFill>
        </p:grpSpPr>
        <p:sp>
          <p:nvSpPr>
            <p:cNvPr id="8" name="Rectangle 7"/>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8"/>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One Child</a:t>
              </a:r>
              <a:endParaRPr lang="en-US" sz="3600" kern="1200" dirty="0"/>
            </a:p>
          </p:txBody>
        </p:sp>
      </p:grpSp>
      <p:grpSp>
        <p:nvGrpSpPr>
          <p:cNvPr id="10" name="Group 9"/>
          <p:cNvGrpSpPr/>
          <p:nvPr/>
        </p:nvGrpSpPr>
        <p:grpSpPr>
          <a:xfrm>
            <a:off x="6109600" y="2783475"/>
            <a:ext cx="2405750" cy="1443450"/>
            <a:chOff x="944" y="184734"/>
            <a:chExt cx="3682100" cy="2209260"/>
          </a:xfrm>
          <a:solidFill>
            <a:schemeClr val="accent1"/>
          </a:solidFill>
        </p:grpSpPr>
        <p:sp>
          <p:nvSpPr>
            <p:cNvPr id="11" name="Rectangle 10"/>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11"/>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Multiple</a:t>
              </a:r>
              <a:endParaRPr lang="en-US" sz="3600" kern="1200" dirty="0"/>
            </a:p>
          </p:txBody>
        </p:sp>
      </p:grpSp>
      <p:sp>
        <p:nvSpPr>
          <p:cNvPr id="13"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Removal</a:t>
            </a:r>
            <a:endParaRPr lang="en-US" dirty="0">
              <a:solidFill>
                <a:schemeClr val="tx1">
                  <a:lumMod val="85000"/>
                  <a:lumOff val="15000"/>
                </a:schemeClr>
              </a:solidFill>
            </a:endParaRPr>
          </a:p>
        </p:txBody>
      </p:sp>
    </p:spTree>
    <p:extLst>
      <p:ext uri="{BB962C8B-B14F-4D97-AF65-F5344CB8AC3E}">
        <p14:creationId xmlns:p14="http://schemas.microsoft.com/office/powerpoint/2010/main" val="17951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10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42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1.66667E-6 0 L -0.13316 -0.27778 " pathEditMode="relative" rAng="0" ptsTypes="AA">
                                      <p:cBhvr>
                                        <p:cTn id="14" dur="2000" fill="hold"/>
                                        <p:tgtEl>
                                          <p:spTgt spid="8"/>
                                        </p:tgtEl>
                                        <p:attrNameLst>
                                          <p:attrName>ppt_x</p:attrName>
                                          <p:attrName>ppt_y</p:attrName>
                                        </p:attrNameLst>
                                      </p:cBhvr>
                                      <p:rCtr x="-6667" y="-13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fontScale="70000" lnSpcReduction="20000"/>
          </a:bodyPr>
          <a:lstStyle/>
          <a:p>
            <a:pPr marL="0" indent="0" algn="ctr">
              <a:buNone/>
            </a:pPr>
            <a:r>
              <a:rPr lang="en-US" sz="7200" dirty="0" smtClean="0">
                <a:solidFill>
                  <a:schemeClr val="tx1">
                    <a:lumMod val="75000"/>
                    <a:lumOff val="25000"/>
                  </a:schemeClr>
                </a:solidFill>
              </a:rPr>
              <a:t>Code: </a:t>
            </a:r>
            <a:r>
              <a:rPr lang="en-US" sz="7200" dirty="0" err="1" smtClean="0">
                <a:solidFill>
                  <a:schemeClr val="tx1">
                    <a:lumMod val="75000"/>
                    <a:lumOff val="25000"/>
                  </a:schemeClr>
                </a:solidFill>
              </a:rPr>
              <a:t>remove_single_child</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43451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28650" y="2783475"/>
            <a:ext cx="2405750" cy="1443450"/>
            <a:chOff x="944" y="184734"/>
            <a:chExt cx="3682100" cy="2209260"/>
          </a:xfrm>
          <a:solidFill>
            <a:schemeClr val="accent1"/>
          </a:solidFill>
        </p:grpSpPr>
        <p:sp>
          <p:nvSpPr>
            <p:cNvPr id="5" name="Rectangle 4"/>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5"/>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Leaf</a:t>
              </a:r>
              <a:endParaRPr lang="en-US" sz="3600" kern="1200" dirty="0"/>
            </a:p>
          </p:txBody>
        </p:sp>
      </p:grpSp>
      <p:grpSp>
        <p:nvGrpSpPr>
          <p:cNvPr id="7" name="Group 6"/>
          <p:cNvGrpSpPr/>
          <p:nvPr/>
        </p:nvGrpSpPr>
        <p:grpSpPr>
          <a:xfrm>
            <a:off x="3369125" y="2783475"/>
            <a:ext cx="2405750" cy="1443450"/>
            <a:chOff x="944" y="184734"/>
            <a:chExt cx="3682100" cy="2209260"/>
          </a:xfrm>
          <a:solidFill>
            <a:schemeClr val="accent1"/>
          </a:solidFill>
        </p:grpSpPr>
        <p:sp>
          <p:nvSpPr>
            <p:cNvPr id="8" name="Rectangle 7"/>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8"/>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One Child</a:t>
              </a:r>
              <a:endParaRPr lang="en-US" sz="3600" kern="1200" dirty="0"/>
            </a:p>
          </p:txBody>
        </p:sp>
      </p:grpSp>
      <p:grpSp>
        <p:nvGrpSpPr>
          <p:cNvPr id="10" name="Group 9"/>
          <p:cNvGrpSpPr/>
          <p:nvPr/>
        </p:nvGrpSpPr>
        <p:grpSpPr>
          <a:xfrm>
            <a:off x="6109600" y="2783475"/>
            <a:ext cx="2405750" cy="1443450"/>
            <a:chOff x="944" y="184734"/>
            <a:chExt cx="3682100" cy="2209260"/>
          </a:xfrm>
          <a:solidFill>
            <a:schemeClr val="accent2"/>
          </a:solidFill>
        </p:grpSpPr>
        <p:sp>
          <p:nvSpPr>
            <p:cNvPr id="11" name="Rectangle 10"/>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11"/>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Multiple</a:t>
              </a:r>
              <a:endParaRPr lang="en-US" sz="3600" kern="1200" dirty="0"/>
            </a:p>
          </p:txBody>
        </p:sp>
      </p:grpSp>
      <p:sp>
        <p:nvSpPr>
          <p:cNvPr id="13"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Removal</a:t>
            </a:r>
            <a:endParaRPr lang="en-US" dirty="0">
              <a:solidFill>
                <a:schemeClr val="tx1">
                  <a:lumMod val="85000"/>
                  <a:lumOff val="15000"/>
                </a:schemeClr>
              </a:solidFill>
            </a:endParaRPr>
          </a:p>
        </p:txBody>
      </p:sp>
    </p:spTree>
    <p:extLst>
      <p:ext uri="{BB962C8B-B14F-4D97-AF65-F5344CB8AC3E}">
        <p14:creationId xmlns:p14="http://schemas.microsoft.com/office/powerpoint/2010/main" val="399339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1" y="7620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1" y="22098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1" y="22098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17</a:t>
            </a:r>
            <a:endParaRPr lang="en-US" dirty="0"/>
          </a:p>
        </p:txBody>
      </p:sp>
      <p:sp>
        <p:nvSpPr>
          <p:cNvPr id="7" name="Rectangle 6"/>
          <p:cNvSpPr/>
          <p:nvPr/>
        </p:nvSpPr>
        <p:spPr>
          <a:xfrm>
            <a:off x="1600201" y="38862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3962401" y="38862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15</a:t>
            </a:r>
            <a:endParaRPr lang="en-US" dirty="0"/>
          </a:p>
        </p:txBody>
      </p:sp>
      <p:sp>
        <p:nvSpPr>
          <p:cNvPr id="9" name="Rectangle 8"/>
          <p:cNvSpPr/>
          <p:nvPr/>
        </p:nvSpPr>
        <p:spPr>
          <a:xfrm>
            <a:off x="6324601" y="38862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287807" y="1498067"/>
            <a:ext cx="1143000" cy="7117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430807" y="1498067"/>
            <a:ext cx="1295400" cy="7117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068607" y="2945867"/>
            <a:ext cx="1219200" cy="9403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2"/>
            <a:endCxn id="8" idx="0"/>
          </p:cNvCxnSpPr>
          <p:nvPr/>
        </p:nvCxnSpPr>
        <p:spPr>
          <a:xfrm flipH="1">
            <a:off x="4430807" y="2945867"/>
            <a:ext cx="1295400" cy="9403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726207" y="2945867"/>
            <a:ext cx="1066800" cy="9403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257801" y="53340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16</a:t>
            </a:r>
            <a:endParaRPr lang="en-US" dirty="0"/>
          </a:p>
        </p:txBody>
      </p:sp>
      <p:cxnSp>
        <p:nvCxnSpPr>
          <p:cNvPr id="16" name="Straight Connector 15"/>
          <p:cNvCxnSpPr>
            <a:stCxn id="15" idx="0"/>
            <a:endCxn id="8" idx="2"/>
          </p:cNvCxnSpPr>
          <p:nvPr/>
        </p:nvCxnSpPr>
        <p:spPr>
          <a:xfrm flipH="1" flipV="1">
            <a:off x="4430807" y="4622267"/>
            <a:ext cx="1295400" cy="7117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7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1" y="762000"/>
            <a:ext cx="936812" cy="7360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1" y="22098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1" y="22098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17</a:t>
            </a:r>
            <a:endParaRPr lang="en-US" dirty="0"/>
          </a:p>
        </p:txBody>
      </p:sp>
      <p:sp>
        <p:nvSpPr>
          <p:cNvPr id="7" name="Rectangle 6"/>
          <p:cNvSpPr/>
          <p:nvPr/>
        </p:nvSpPr>
        <p:spPr>
          <a:xfrm>
            <a:off x="1600201" y="38862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3962401" y="38862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15</a:t>
            </a:r>
            <a:endParaRPr lang="en-US" dirty="0"/>
          </a:p>
        </p:txBody>
      </p:sp>
      <p:sp>
        <p:nvSpPr>
          <p:cNvPr id="9" name="Rectangle 8"/>
          <p:cNvSpPr/>
          <p:nvPr/>
        </p:nvSpPr>
        <p:spPr>
          <a:xfrm>
            <a:off x="6324601" y="38862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287807" y="1498067"/>
            <a:ext cx="1143000" cy="7117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430807" y="1498067"/>
            <a:ext cx="1295400" cy="7117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068607" y="2945867"/>
            <a:ext cx="1219200" cy="9403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2"/>
            <a:endCxn id="8" idx="0"/>
          </p:cNvCxnSpPr>
          <p:nvPr/>
        </p:nvCxnSpPr>
        <p:spPr>
          <a:xfrm flipH="1">
            <a:off x="4430807" y="2945867"/>
            <a:ext cx="1295400" cy="9403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726207" y="2945867"/>
            <a:ext cx="1066800" cy="9403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257801" y="53340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16</a:t>
            </a:r>
            <a:endParaRPr lang="en-US" dirty="0"/>
          </a:p>
        </p:txBody>
      </p:sp>
      <p:cxnSp>
        <p:nvCxnSpPr>
          <p:cNvPr id="16" name="Straight Connector 15"/>
          <p:cNvCxnSpPr>
            <a:stCxn id="15" idx="0"/>
            <a:endCxn id="8" idx="2"/>
          </p:cNvCxnSpPr>
          <p:nvPr/>
        </p:nvCxnSpPr>
        <p:spPr>
          <a:xfrm flipH="1" flipV="1">
            <a:off x="4430807" y="4622267"/>
            <a:ext cx="1295400" cy="7117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54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19401" y="22098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1" y="22098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17</a:t>
            </a:r>
            <a:endParaRPr lang="en-US" dirty="0"/>
          </a:p>
        </p:txBody>
      </p:sp>
      <p:sp>
        <p:nvSpPr>
          <p:cNvPr id="7" name="Rectangle 6"/>
          <p:cNvSpPr/>
          <p:nvPr/>
        </p:nvSpPr>
        <p:spPr>
          <a:xfrm>
            <a:off x="1600201" y="38862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3962401" y="38862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15</a:t>
            </a:r>
            <a:endParaRPr lang="en-US" dirty="0"/>
          </a:p>
        </p:txBody>
      </p:sp>
      <p:sp>
        <p:nvSpPr>
          <p:cNvPr id="9" name="Rectangle 8"/>
          <p:cNvSpPr/>
          <p:nvPr/>
        </p:nvSpPr>
        <p:spPr>
          <a:xfrm>
            <a:off x="6324601" y="38862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2" name="Straight Connector 11"/>
          <p:cNvCxnSpPr>
            <a:stCxn id="5" idx="2"/>
            <a:endCxn id="7" idx="0"/>
          </p:cNvCxnSpPr>
          <p:nvPr/>
        </p:nvCxnSpPr>
        <p:spPr>
          <a:xfrm flipH="1">
            <a:off x="2068607" y="2945867"/>
            <a:ext cx="1219200" cy="9403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2"/>
            <a:endCxn id="8" idx="0"/>
          </p:cNvCxnSpPr>
          <p:nvPr/>
        </p:nvCxnSpPr>
        <p:spPr>
          <a:xfrm flipH="1">
            <a:off x="4430807" y="2945867"/>
            <a:ext cx="1295400" cy="9403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726207" y="2945867"/>
            <a:ext cx="1066800" cy="9403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257801" y="53340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16</a:t>
            </a:r>
            <a:endParaRPr lang="en-US" dirty="0"/>
          </a:p>
        </p:txBody>
      </p:sp>
      <p:cxnSp>
        <p:nvCxnSpPr>
          <p:cNvPr id="16" name="Straight Connector 15"/>
          <p:cNvCxnSpPr>
            <a:stCxn id="15" idx="0"/>
            <a:endCxn id="8" idx="2"/>
          </p:cNvCxnSpPr>
          <p:nvPr/>
        </p:nvCxnSpPr>
        <p:spPr>
          <a:xfrm flipH="1" flipV="1">
            <a:off x="4430807" y="4622267"/>
            <a:ext cx="1295400" cy="7117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16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6200" y="381000"/>
            <a:ext cx="14478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CEO</a:t>
            </a:r>
            <a:endParaRPr lang="en-US" sz="2400" b="1" dirty="0"/>
          </a:p>
        </p:txBody>
      </p:sp>
      <p:sp>
        <p:nvSpPr>
          <p:cNvPr id="5" name="Rectangle 4"/>
          <p:cNvSpPr/>
          <p:nvPr/>
        </p:nvSpPr>
        <p:spPr>
          <a:xfrm>
            <a:off x="1981200" y="1752600"/>
            <a:ext cx="14478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Sales</a:t>
            </a:r>
            <a:endParaRPr lang="en-US" sz="2400" b="1" dirty="0"/>
          </a:p>
        </p:txBody>
      </p:sp>
      <p:sp>
        <p:nvSpPr>
          <p:cNvPr id="8" name="Rectangle 7"/>
          <p:cNvSpPr/>
          <p:nvPr/>
        </p:nvSpPr>
        <p:spPr>
          <a:xfrm>
            <a:off x="5715000" y="1752600"/>
            <a:ext cx="14478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Support</a:t>
            </a:r>
            <a:endParaRPr lang="en-US" sz="2400" b="1" dirty="0"/>
          </a:p>
        </p:txBody>
      </p:sp>
      <p:grpSp>
        <p:nvGrpSpPr>
          <p:cNvPr id="42" name="Group 41"/>
          <p:cNvGrpSpPr/>
          <p:nvPr/>
        </p:nvGrpSpPr>
        <p:grpSpPr>
          <a:xfrm>
            <a:off x="1066800" y="3124200"/>
            <a:ext cx="3276600" cy="1981200"/>
            <a:chOff x="228600" y="3886200"/>
            <a:chExt cx="3276600" cy="1981200"/>
          </a:xfrm>
        </p:grpSpPr>
        <p:sp>
          <p:nvSpPr>
            <p:cNvPr id="7" name="Rectangle 6"/>
            <p:cNvSpPr/>
            <p:nvPr/>
          </p:nvSpPr>
          <p:spPr>
            <a:xfrm>
              <a:off x="533400" y="3886200"/>
              <a:ext cx="6858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9" name="Rectangle 8"/>
            <p:cNvSpPr/>
            <p:nvPr/>
          </p:nvSpPr>
          <p:spPr>
            <a:xfrm>
              <a:off x="1524000" y="3886200"/>
              <a:ext cx="6858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0" name="Rectangle 9"/>
            <p:cNvSpPr/>
            <p:nvPr/>
          </p:nvSpPr>
          <p:spPr>
            <a:xfrm>
              <a:off x="2514600" y="3886200"/>
              <a:ext cx="6858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nvGrpSpPr>
            <p:cNvPr id="28" name="Group 27"/>
            <p:cNvGrpSpPr/>
            <p:nvPr/>
          </p:nvGrpSpPr>
          <p:grpSpPr>
            <a:xfrm>
              <a:off x="2209800" y="5029200"/>
              <a:ext cx="1295400" cy="838200"/>
              <a:chOff x="1828800" y="5562600"/>
              <a:chExt cx="1295400" cy="838200"/>
            </a:xfrm>
          </p:grpSpPr>
          <p:sp>
            <p:nvSpPr>
              <p:cNvPr id="22" name="Rectangle 21"/>
              <p:cNvSpPr/>
              <p:nvPr/>
            </p:nvSpPr>
            <p:spPr>
              <a:xfrm>
                <a:off x="1828800" y="55626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3" name="Rectangle 22"/>
              <p:cNvSpPr/>
              <p:nvPr/>
            </p:nvSpPr>
            <p:spPr>
              <a:xfrm>
                <a:off x="2286000" y="55626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4" name="Rectangle 23"/>
              <p:cNvSpPr/>
              <p:nvPr/>
            </p:nvSpPr>
            <p:spPr>
              <a:xfrm>
                <a:off x="2743200" y="55626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5" name="Rectangle 24"/>
              <p:cNvSpPr/>
              <p:nvPr/>
            </p:nvSpPr>
            <p:spPr>
              <a:xfrm>
                <a:off x="1828800" y="60198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6" name="Rectangle 25"/>
              <p:cNvSpPr/>
              <p:nvPr/>
            </p:nvSpPr>
            <p:spPr>
              <a:xfrm>
                <a:off x="2286000" y="60198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2743200" y="60198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5" name="Group 34"/>
            <p:cNvGrpSpPr/>
            <p:nvPr/>
          </p:nvGrpSpPr>
          <p:grpSpPr>
            <a:xfrm>
              <a:off x="228600" y="5029200"/>
              <a:ext cx="1295400" cy="838200"/>
              <a:chOff x="1828800" y="5562600"/>
              <a:chExt cx="1295400" cy="838200"/>
            </a:xfrm>
          </p:grpSpPr>
          <p:sp>
            <p:nvSpPr>
              <p:cNvPr id="36" name="Rectangle 35"/>
              <p:cNvSpPr/>
              <p:nvPr/>
            </p:nvSpPr>
            <p:spPr>
              <a:xfrm>
                <a:off x="1828800" y="55626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7" name="Rectangle 36"/>
              <p:cNvSpPr/>
              <p:nvPr/>
            </p:nvSpPr>
            <p:spPr>
              <a:xfrm>
                <a:off x="2286000" y="55626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8" name="Rectangle 37"/>
              <p:cNvSpPr/>
              <p:nvPr/>
            </p:nvSpPr>
            <p:spPr>
              <a:xfrm>
                <a:off x="2743200" y="55626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9" name="Rectangle 38"/>
              <p:cNvSpPr/>
              <p:nvPr/>
            </p:nvSpPr>
            <p:spPr>
              <a:xfrm>
                <a:off x="1828800" y="60198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40" name="Rectangle 39"/>
              <p:cNvSpPr/>
              <p:nvPr/>
            </p:nvSpPr>
            <p:spPr>
              <a:xfrm>
                <a:off x="2286000" y="60198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41" name="Rectangle 40"/>
              <p:cNvSpPr/>
              <p:nvPr/>
            </p:nvSpPr>
            <p:spPr>
              <a:xfrm>
                <a:off x="2743200" y="60198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grpSp>
        <p:nvGrpSpPr>
          <p:cNvPr id="43" name="Group 42"/>
          <p:cNvGrpSpPr/>
          <p:nvPr/>
        </p:nvGrpSpPr>
        <p:grpSpPr>
          <a:xfrm>
            <a:off x="4800600" y="3124200"/>
            <a:ext cx="3276600" cy="1981200"/>
            <a:chOff x="228600" y="3886200"/>
            <a:chExt cx="3276600" cy="1981200"/>
          </a:xfrm>
        </p:grpSpPr>
        <p:sp>
          <p:nvSpPr>
            <p:cNvPr id="44" name="Rectangle 43"/>
            <p:cNvSpPr/>
            <p:nvPr/>
          </p:nvSpPr>
          <p:spPr>
            <a:xfrm>
              <a:off x="533400" y="3886200"/>
              <a:ext cx="6858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45" name="Rectangle 44"/>
            <p:cNvSpPr/>
            <p:nvPr/>
          </p:nvSpPr>
          <p:spPr>
            <a:xfrm>
              <a:off x="1524000" y="3886200"/>
              <a:ext cx="6858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46" name="Rectangle 45"/>
            <p:cNvSpPr/>
            <p:nvPr/>
          </p:nvSpPr>
          <p:spPr>
            <a:xfrm>
              <a:off x="2514600" y="3886200"/>
              <a:ext cx="6858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nvGrpSpPr>
            <p:cNvPr id="47" name="Group 46"/>
            <p:cNvGrpSpPr/>
            <p:nvPr/>
          </p:nvGrpSpPr>
          <p:grpSpPr>
            <a:xfrm>
              <a:off x="2209800" y="5029200"/>
              <a:ext cx="1295400" cy="838200"/>
              <a:chOff x="1828800" y="5562600"/>
              <a:chExt cx="1295400" cy="838200"/>
            </a:xfrm>
          </p:grpSpPr>
          <p:sp>
            <p:nvSpPr>
              <p:cNvPr id="55" name="Rectangle 54"/>
              <p:cNvSpPr/>
              <p:nvPr/>
            </p:nvSpPr>
            <p:spPr>
              <a:xfrm>
                <a:off x="1828800" y="55626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56" name="Rectangle 55"/>
              <p:cNvSpPr/>
              <p:nvPr/>
            </p:nvSpPr>
            <p:spPr>
              <a:xfrm>
                <a:off x="2286000" y="55626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57" name="Rectangle 56"/>
              <p:cNvSpPr/>
              <p:nvPr/>
            </p:nvSpPr>
            <p:spPr>
              <a:xfrm>
                <a:off x="2743200" y="55626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58" name="Rectangle 57"/>
              <p:cNvSpPr/>
              <p:nvPr/>
            </p:nvSpPr>
            <p:spPr>
              <a:xfrm>
                <a:off x="1828800" y="60198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59" name="Rectangle 58"/>
              <p:cNvSpPr/>
              <p:nvPr/>
            </p:nvSpPr>
            <p:spPr>
              <a:xfrm>
                <a:off x="2286000" y="60198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0" name="Rectangle 59"/>
              <p:cNvSpPr/>
              <p:nvPr/>
            </p:nvSpPr>
            <p:spPr>
              <a:xfrm>
                <a:off x="2743200" y="60198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8" name="Group 47"/>
            <p:cNvGrpSpPr/>
            <p:nvPr/>
          </p:nvGrpSpPr>
          <p:grpSpPr>
            <a:xfrm>
              <a:off x="228600" y="5029200"/>
              <a:ext cx="1295400" cy="838200"/>
              <a:chOff x="1828800" y="5562600"/>
              <a:chExt cx="1295400" cy="838200"/>
            </a:xfrm>
          </p:grpSpPr>
          <p:sp>
            <p:nvSpPr>
              <p:cNvPr id="49" name="Rectangle 48"/>
              <p:cNvSpPr/>
              <p:nvPr/>
            </p:nvSpPr>
            <p:spPr>
              <a:xfrm>
                <a:off x="1828800" y="55626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50" name="Rectangle 49"/>
              <p:cNvSpPr/>
              <p:nvPr/>
            </p:nvSpPr>
            <p:spPr>
              <a:xfrm>
                <a:off x="2286000" y="55626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51" name="Rectangle 50"/>
              <p:cNvSpPr/>
              <p:nvPr/>
            </p:nvSpPr>
            <p:spPr>
              <a:xfrm>
                <a:off x="2743200" y="55626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52" name="Rectangle 51"/>
              <p:cNvSpPr/>
              <p:nvPr/>
            </p:nvSpPr>
            <p:spPr>
              <a:xfrm>
                <a:off x="1828800" y="60198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53" name="Rectangle 52"/>
              <p:cNvSpPr/>
              <p:nvPr/>
            </p:nvSpPr>
            <p:spPr>
              <a:xfrm>
                <a:off x="2286000" y="60198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54" name="Rectangle 53"/>
              <p:cNvSpPr/>
              <p:nvPr/>
            </p:nvSpPr>
            <p:spPr>
              <a:xfrm>
                <a:off x="2743200" y="6019800"/>
                <a:ext cx="381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spTree>
    <p:extLst>
      <p:ext uri="{BB962C8B-B14F-4D97-AF65-F5344CB8AC3E}">
        <p14:creationId xmlns:p14="http://schemas.microsoft.com/office/powerpoint/2010/main" val="8541400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1" y="762000"/>
            <a:ext cx="936812" cy="7360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1" y="22098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1" y="22098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17</a:t>
            </a:r>
            <a:endParaRPr lang="en-US" dirty="0"/>
          </a:p>
        </p:txBody>
      </p:sp>
      <p:sp>
        <p:nvSpPr>
          <p:cNvPr id="7" name="Rectangle 6"/>
          <p:cNvSpPr/>
          <p:nvPr/>
        </p:nvSpPr>
        <p:spPr>
          <a:xfrm>
            <a:off x="1600201" y="38862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3962401" y="38862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15</a:t>
            </a:r>
            <a:endParaRPr lang="en-US" dirty="0"/>
          </a:p>
        </p:txBody>
      </p:sp>
      <p:sp>
        <p:nvSpPr>
          <p:cNvPr id="9" name="Rectangle 8"/>
          <p:cNvSpPr/>
          <p:nvPr/>
        </p:nvSpPr>
        <p:spPr>
          <a:xfrm>
            <a:off x="6324601" y="38862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287807" y="1498067"/>
            <a:ext cx="1143000" cy="7117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430807" y="1498067"/>
            <a:ext cx="1295400" cy="7117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068607" y="2945867"/>
            <a:ext cx="1219200" cy="9403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2"/>
            <a:endCxn id="8" idx="0"/>
          </p:cNvCxnSpPr>
          <p:nvPr/>
        </p:nvCxnSpPr>
        <p:spPr>
          <a:xfrm flipH="1">
            <a:off x="4430807" y="2945867"/>
            <a:ext cx="1295400" cy="9403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726207" y="2945867"/>
            <a:ext cx="1066800" cy="9403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257801" y="53340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16</a:t>
            </a:r>
            <a:endParaRPr lang="en-US" dirty="0"/>
          </a:p>
        </p:txBody>
      </p:sp>
      <p:cxnSp>
        <p:nvCxnSpPr>
          <p:cNvPr id="16" name="Straight Connector 15"/>
          <p:cNvCxnSpPr>
            <a:stCxn id="15" idx="0"/>
            <a:endCxn id="8" idx="2"/>
          </p:cNvCxnSpPr>
          <p:nvPr/>
        </p:nvCxnSpPr>
        <p:spPr>
          <a:xfrm flipH="1" flipV="1">
            <a:off x="4430807" y="4622267"/>
            <a:ext cx="1295400" cy="7117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61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1" y="762000"/>
            <a:ext cx="936812" cy="7360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1" y="22098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1" y="2209800"/>
            <a:ext cx="936812" cy="73606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17</a:t>
            </a:r>
            <a:endParaRPr lang="en-US" dirty="0"/>
          </a:p>
        </p:txBody>
      </p:sp>
      <p:sp>
        <p:nvSpPr>
          <p:cNvPr id="7" name="Rectangle 6"/>
          <p:cNvSpPr/>
          <p:nvPr/>
        </p:nvSpPr>
        <p:spPr>
          <a:xfrm>
            <a:off x="1600201" y="38862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3962401" y="38862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15</a:t>
            </a:r>
            <a:endParaRPr lang="en-US" dirty="0"/>
          </a:p>
        </p:txBody>
      </p:sp>
      <p:sp>
        <p:nvSpPr>
          <p:cNvPr id="9" name="Rectangle 8"/>
          <p:cNvSpPr/>
          <p:nvPr/>
        </p:nvSpPr>
        <p:spPr>
          <a:xfrm>
            <a:off x="6324601" y="38862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287807" y="1498067"/>
            <a:ext cx="1143000" cy="7117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430807" y="1498067"/>
            <a:ext cx="1295400" cy="7117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068607" y="2945867"/>
            <a:ext cx="1219200" cy="9403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2"/>
            <a:endCxn id="8" idx="0"/>
          </p:cNvCxnSpPr>
          <p:nvPr/>
        </p:nvCxnSpPr>
        <p:spPr>
          <a:xfrm flipH="1">
            <a:off x="4430807" y="2945867"/>
            <a:ext cx="1295400" cy="9403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726207" y="2945867"/>
            <a:ext cx="1066800" cy="9403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257801" y="53340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16</a:t>
            </a:r>
            <a:endParaRPr lang="en-US" dirty="0"/>
          </a:p>
        </p:txBody>
      </p:sp>
      <p:cxnSp>
        <p:nvCxnSpPr>
          <p:cNvPr id="16" name="Straight Connector 15"/>
          <p:cNvCxnSpPr>
            <a:stCxn id="15" idx="0"/>
            <a:endCxn id="8" idx="2"/>
          </p:cNvCxnSpPr>
          <p:nvPr/>
        </p:nvCxnSpPr>
        <p:spPr>
          <a:xfrm flipH="1" flipV="1">
            <a:off x="4430807" y="4622267"/>
            <a:ext cx="1295400" cy="7117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88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1" y="762000"/>
            <a:ext cx="936812" cy="7360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1" y="22098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1" y="22098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17</a:t>
            </a:r>
            <a:endParaRPr lang="en-US" dirty="0"/>
          </a:p>
        </p:txBody>
      </p:sp>
      <p:sp>
        <p:nvSpPr>
          <p:cNvPr id="7" name="Rectangle 6"/>
          <p:cNvSpPr/>
          <p:nvPr/>
        </p:nvSpPr>
        <p:spPr>
          <a:xfrm>
            <a:off x="1600201" y="38862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3966883" y="3886200"/>
            <a:ext cx="936812" cy="73606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15</a:t>
            </a:r>
            <a:endParaRPr lang="en-US" dirty="0"/>
          </a:p>
        </p:txBody>
      </p:sp>
      <p:sp>
        <p:nvSpPr>
          <p:cNvPr id="9" name="Rectangle 8"/>
          <p:cNvSpPr/>
          <p:nvPr/>
        </p:nvSpPr>
        <p:spPr>
          <a:xfrm>
            <a:off x="6324601" y="38862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287807" y="1498067"/>
            <a:ext cx="1143000" cy="7117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430807" y="1498067"/>
            <a:ext cx="1295400" cy="7117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068607" y="2945867"/>
            <a:ext cx="1219200" cy="9403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2"/>
            <a:endCxn id="8" idx="0"/>
          </p:cNvCxnSpPr>
          <p:nvPr/>
        </p:nvCxnSpPr>
        <p:spPr>
          <a:xfrm flipH="1">
            <a:off x="4435289" y="2945867"/>
            <a:ext cx="1290918" cy="9403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726207" y="2945867"/>
            <a:ext cx="1066800" cy="9403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257801" y="53340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16</a:t>
            </a:r>
            <a:endParaRPr lang="en-US" dirty="0"/>
          </a:p>
        </p:txBody>
      </p:sp>
      <p:cxnSp>
        <p:nvCxnSpPr>
          <p:cNvPr id="16" name="Straight Connector 15"/>
          <p:cNvCxnSpPr>
            <a:stCxn id="15" idx="0"/>
            <a:endCxn id="8" idx="2"/>
          </p:cNvCxnSpPr>
          <p:nvPr/>
        </p:nvCxnSpPr>
        <p:spPr>
          <a:xfrm flipH="1" flipV="1">
            <a:off x="4435289" y="4622267"/>
            <a:ext cx="1290918" cy="7117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31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1" y="762000"/>
            <a:ext cx="936812" cy="7360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1" y="22098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1" y="22098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17</a:t>
            </a:r>
            <a:endParaRPr lang="en-US" dirty="0"/>
          </a:p>
        </p:txBody>
      </p:sp>
      <p:sp>
        <p:nvSpPr>
          <p:cNvPr id="7" name="Rectangle 6"/>
          <p:cNvSpPr/>
          <p:nvPr/>
        </p:nvSpPr>
        <p:spPr>
          <a:xfrm>
            <a:off x="1600201" y="38862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3962401" y="3886200"/>
            <a:ext cx="936812" cy="73606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15</a:t>
            </a:r>
            <a:endParaRPr lang="en-US" dirty="0"/>
          </a:p>
        </p:txBody>
      </p:sp>
      <p:sp>
        <p:nvSpPr>
          <p:cNvPr id="9" name="Rectangle 8"/>
          <p:cNvSpPr/>
          <p:nvPr/>
        </p:nvSpPr>
        <p:spPr>
          <a:xfrm>
            <a:off x="6324601" y="38862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287807" y="1498067"/>
            <a:ext cx="1143000" cy="7117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430807" y="1498067"/>
            <a:ext cx="1295400" cy="7117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068607" y="2945867"/>
            <a:ext cx="1219200" cy="9403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2"/>
            <a:endCxn id="8" idx="0"/>
          </p:cNvCxnSpPr>
          <p:nvPr/>
        </p:nvCxnSpPr>
        <p:spPr>
          <a:xfrm flipH="1">
            <a:off x="4430807" y="2945867"/>
            <a:ext cx="1295400" cy="9403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726207" y="2945867"/>
            <a:ext cx="1066800" cy="9403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263664" y="5334000"/>
            <a:ext cx="936812" cy="736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16</a:t>
            </a:r>
            <a:endParaRPr lang="en-US" dirty="0"/>
          </a:p>
        </p:txBody>
      </p:sp>
      <p:cxnSp>
        <p:nvCxnSpPr>
          <p:cNvPr id="16" name="Straight Connector 15"/>
          <p:cNvCxnSpPr>
            <a:stCxn id="15" idx="0"/>
            <a:endCxn id="8" idx="2"/>
          </p:cNvCxnSpPr>
          <p:nvPr/>
        </p:nvCxnSpPr>
        <p:spPr>
          <a:xfrm flipH="1" flipV="1">
            <a:off x="4430807" y="4622267"/>
            <a:ext cx="1301263" cy="71173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67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7" presetClass="path" presetSubtype="0" accel="50000" decel="50000" fill="hold" grpId="0" nodeType="clickEffect">
                                  <p:stCondLst>
                                    <p:cond delay="0"/>
                                  </p:stCondLst>
                                  <p:childTnLst>
                                    <p:animMotion origin="layout" path="M 1.38889E-6 -3.7037E-7 L 0.02882 -0.12106 C 0.03524 -0.14676 0.03889 -0.18518 0.03889 -0.22477 C 0.03889 -0.27014 0.03524 -0.30625 0.02882 -0.33194 L 1.38889E-6 -0.4537 " pathEditMode="relative" rAng="16200000" ptsTypes="AAAAA">
                                      <p:cBhvr>
                                        <p:cTn id="11" dur="2000" fill="hold"/>
                                        <p:tgtEl>
                                          <p:spTgt spid="8"/>
                                        </p:tgtEl>
                                        <p:attrNameLst>
                                          <p:attrName>ppt_x</p:attrName>
                                          <p:attrName>ppt_y</p:attrName>
                                        </p:attrNameLst>
                                      </p:cBhvr>
                                      <p:rCtr x="1944" y="-22685"/>
                                    </p:animMotion>
                                  </p:childTnLst>
                                </p:cTn>
                              </p:par>
                              <p:par>
                                <p:cTn id="12" presetID="10" presetClass="exit" presetSubtype="0" fill="hold" nodeType="withEffect">
                                  <p:stCondLst>
                                    <p:cond delay="0"/>
                                  </p:stCondLst>
                                  <p:childTnLst>
                                    <p:animEffect transition="out" filter="fade">
                                      <p:cBhvr>
                                        <p:cTn id="13" dur="500"/>
                                        <p:tgtEl>
                                          <p:spTgt spid="16"/>
                                        </p:tgtEl>
                                      </p:cBhvr>
                                    </p:animEffect>
                                    <p:set>
                                      <p:cBhvr>
                                        <p:cTn id="14" dur="1" fill="hold">
                                          <p:stCondLst>
                                            <p:cond delay="499"/>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0" presetClass="path" presetSubtype="0" accel="50000" decel="50000" fill="hold" grpId="0" nodeType="clickEffect">
                                  <p:stCondLst>
                                    <p:cond delay="0"/>
                                  </p:stCondLst>
                                  <p:childTnLst>
                                    <p:animMotion origin="layout" path="M 2.77778E-7 0.00162 L -0.07135 0.00162 C -0.1033 0.00162 -0.14236 -0.05764 -0.14236 -0.10509 L -0.14236 -0.21111 " pathEditMode="relative" rAng="0" ptsTypes="AAAA">
                                      <p:cBhvr>
                                        <p:cTn id="18" dur="2000" fill="hold"/>
                                        <p:tgtEl>
                                          <p:spTgt spid="15"/>
                                        </p:tgtEl>
                                        <p:attrNameLst>
                                          <p:attrName>ppt_x</p:attrName>
                                          <p:attrName>ppt_y</p:attrName>
                                        </p:attrNameLst>
                                      </p:cBhvr>
                                      <p:rCtr x="-7118" y="-106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5"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fontScale="70000" lnSpcReduction="20000"/>
          </a:bodyPr>
          <a:lstStyle/>
          <a:p>
            <a:pPr marL="0" indent="0" algn="ctr">
              <a:buNone/>
            </a:pPr>
            <a:r>
              <a:rPr lang="en-US" sz="7200" dirty="0" smtClean="0">
                <a:solidFill>
                  <a:schemeClr val="tx1">
                    <a:lumMod val="75000"/>
                    <a:lumOff val="25000"/>
                  </a:schemeClr>
                </a:solidFill>
              </a:rPr>
              <a:t>Code: </a:t>
            </a:r>
            <a:r>
              <a:rPr lang="en-US" sz="7200" dirty="0" err="1" smtClean="0">
                <a:solidFill>
                  <a:schemeClr val="tx1">
                    <a:lumMod val="75000"/>
                    <a:lumOff val="25000"/>
                  </a:schemeClr>
                </a:solidFill>
              </a:rPr>
              <a:t>remove_single_child</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187165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6825" y="2512493"/>
            <a:ext cx="3305175" cy="992707"/>
          </a:xfrm>
        </p:spPr>
        <p:txBody>
          <a:bodyPr>
            <a:normAutofit fontScale="92500" lnSpcReduction="10000"/>
          </a:bodyPr>
          <a:lstStyle/>
          <a:p>
            <a:pPr marL="0" indent="0">
              <a:buNone/>
            </a:pPr>
            <a:r>
              <a:rPr lang="en-US" sz="7200" dirty="0" smtClean="0">
                <a:solidFill>
                  <a:schemeClr val="tx1">
                    <a:lumMod val="75000"/>
                    <a:lumOff val="25000"/>
                  </a:schemeClr>
                </a:solidFill>
              </a:rPr>
              <a:t>Average:</a:t>
            </a:r>
            <a:endParaRPr lang="en-US" sz="7200" dirty="0">
              <a:solidFill>
                <a:schemeClr val="tx1">
                  <a:lumMod val="75000"/>
                  <a:lumOff val="25000"/>
                </a:schemeClr>
              </a:solidFill>
            </a:endParaRPr>
          </a:p>
        </p:txBody>
      </p:sp>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Removal Complexity</a:t>
            </a:r>
            <a:endParaRPr lang="en-US" dirty="0">
              <a:solidFill>
                <a:schemeClr val="tx1">
                  <a:lumMod val="85000"/>
                  <a:lumOff val="15000"/>
                </a:schemeClr>
              </a:solidFill>
            </a:endParaRPr>
          </a:p>
        </p:txBody>
      </p:sp>
      <p:sp>
        <p:nvSpPr>
          <p:cNvPr id="6" name="Content Placeholder 2"/>
          <p:cNvSpPr txBox="1">
            <a:spLocks/>
          </p:cNvSpPr>
          <p:nvPr/>
        </p:nvSpPr>
        <p:spPr>
          <a:xfrm>
            <a:off x="1266825" y="3830650"/>
            <a:ext cx="3305175" cy="99270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7200" dirty="0" smtClean="0">
                <a:solidFill>
                  <a:schemeClr val="tx1">
                    <a:lumMod val="75000"/>
                    <a:lumOff val="25000"/>
                  </a:schemeClr>
                </a:solidFill>
              </a:rPr>
              <a:t>Worst:</a:t>
            </a:r>
            <a:endParaRPr lang="en-US" sz="7200" dirty="0">
              <a:solidFill>
                <a:schemeClr val="tx1">
                  <a:lumMod val="75000"/>
                  <a:lumOff val="25000"/>
                </a:schemeClr>
              </a:solidFill>
            </a:endParaRPr>
          </a:p>
        </p:txBody>
      </p:sp>
      <p:sp>
        <p:nvSpPr>
          <p:cNvPr id="7" name="Content Placeholder 2"/>
          <p:cNvSpPr txBox="1">
            <a:spLocks/>
          </p:cNvSpPr>
          <p:nvPr/>
        </p:nvSpPr>
        <p:spPr>
          <a:xfrm>
            <a:off x="4724400" y="2512493"/>
            <a:ext cx="3305175" cy="99270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7200" dirty="0" smtClean="0">
                <a:solidFill>
                  <a:schemeClr val="tx1">
                    <a:lumMod val="75000"/>
                    <a:lumOff val="25000"/>
                  </a:schemeClr>
                </a:solidFill>
              </a:rPr>
              <a:t>O(log n)</a:t>
            </a:r>
            <a:endParaRPr lang="en-US" sz="7200" dirty="0">
              <a:solidFill>
                <a:schemeClr val="tx1">
                  <a:lumMod val="75000"/>
                  <a:lumOff val="25000"/>
                </a:schemeClr>
              </a:solidFill>
            </a:endParaRPr>
          </a:p>
        </p:txBody>
      </p:sp>
      <p:sp>
        <p:nvSpPr>
          <p:cNvPr id="8" name="Content Placeholder 2"/>
          <p:cNvSpPr txBox="1">
            <a:spLocks/>
          </p:cNvSpPr>
          <p:nvPr/>
        </p:nvSpPr>
        <p:spPr>
          <a:xfrm>
            <a:off x="4724399" y="3830649"/>
            <a:ext cx="3305175" cy="99270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7200" dirty="0" smtClean="0">
                <a:solidFill>
                  <a:schemeClr val="tx1">
                    <a:lumMod val="75000"/>
                    <a:lumOff val="25000"/>
                  </a:schemeClr>
                </a:solidFill>
              </a:rPr>
              <a:t>O(n)</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86242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lnSpcReduction="10000"/>
          </a:bodyPr>
          <a:lstStyle/>
          <a:p>
            <a:pPr marL="0" indent="0">
              <a:buNone/>
            </a:pPr>
            <a:r>
              <a:rPr lang="en-US" sz="7200" dirty="0" smtClean="0">
                <a:solidFill>
                  <a:schemeClr val="tx1">
                    <a:lumMod val="75000"/>
                    <a:lumOff val="25000"/>
                  </a:schemeClr>
                </a:solidFill>
              </a:rPr>
              <a:t>STL and Boost</a:t>
            </a:r>
            <a:endParaRPr lang="en-US" sz="7200" dirty="0">
              <a:solidFill>
                <a:schemeClr val="tx1">
                  <a:lumMod val="75000"/>
                  <a:lumOff val="25000"/>
                </a:schemeClr>
              </a:solidFill>
            </a:endParaRPr>
          </a:p>
        </p:txBody>
      </p:sp>
      <p:sp>
        <p:nvSpPr>
          <p:cNvPr id="2" name="TextBox 1"/>
          <p:cNvSpPr txBox="1"/>
          <p:nvPr/>
        </p:nvSpPr>
        <p:spPr>
          <a:xfrm>
            <a:off x="1815353" y="3008780"/>
            <a:ext cx="6884894" cy="923330"/>
          </a:xfrm>
          <a:prstGeom prst="rect">
            <a:avLst/>
          </a:prstGeom>
          <a:noFill/>
        </p:spPr>
        <p:txBody>
          <a:bodyPr wrap="square" rtlCol="0">
            <a:spAutoFit/>
          </a:bodyPr>
          <a:lstStyle/>
          <a:p>
            <a:r>
              <a:rPr lang="en-US" sz="2700" dirty="0" smtClean="0">
                <a:solidFill>
                  <a:schemeClr val="bg2">
                    <a:lumMod val="50000"/>
                  </a:schemeClr>
                </a:solidFill>
              </a:rPr>
              <a:t>Neither the STL nor Boost directly provide a binary search tree class.</a:t>
            </a:r>
            <a:endParaRPr lang="en-US" sz="2700" dirty="0">
              <a:solidFill>
                <a:schemeClr val="bg2">
                  <a:lumMod val="50000"/>
                </a:schemeClr>
              </a:solidFill>
            </a:endParaRPr>
          </a:p>
        </p:txBody>
      </p:sp>
    </p:spTree>
    <p:extLst>
      <p:ext uri="{BB962C8B-B14F-4D97-AF65-F5344CB8AC3E}">
        <p14:creationId xmlns:p14="http://schemas.microsoft.com/office/powerpoint/2010/main" val="68072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lnSpcReduction="10000"/>
          </a:bodyPr>
          <a:lstStyle/>
          <a:p>
            <a:pPr marL="0" indent="0">
              <a:buNone/>
            </a:pPr>
            <a:r>
              <a:rPr lang="en-US" sz="7200" dirty="0" smtClean="0">
                <a:solidFill>
                  <a:schemeClr val="tx1">
                    <a:lumMod val="75000"/>
                    <a:lumOff val="25000"/>
                  </a:schemeClr>
                </a:solidFill>
              </a:rPr>
              <a:t>Set</a:t>
            </a:r>
            <a:endParaRPr lang="en-US" sz="7200" dirty="0">
              <a:solidFill>
                <a:schemeClr val="tx1">
                  <a:lumMod val="75000"/>
                  <a:lumOff val="25000"/>
                </a:schemeClr>
              </a:solidFill>
            </a:endParaRPr>
          </a:p>
        </p:txBody>
      </p:sp>
      <p:sp>
        <p:nvSpPr>
          <p:cNvPr id="2" name="TextBox 1"/>
          <p:cNvSpPr txBox="1"/>
          <p:nvPr/>
        </p:nvSpPr>
        <p:spPr>
          <a:xfrm>
            <a:off x="1815353" y="3008780"/>
            <a:ext cx="6884894" cy="1338828"/>
          </a:xfrm>
          <a:prstGeom prst="rect">
            <a:avLst/>
          </a:prstGeom>
          <a:noFill/>
        </p:spPr>
        <p:txBody>
          <a:bodyPr wrap="square" rtlCol="0">
            <a:spAutoFit/>
          </a:bodyPr>
          <a:lstStyle/>
          <a:p>
            <a:r>
              <a:rPr lang="en-US" sz="2700" dirty="0" smtClean="0">
                <a:solidFill>
                  <a:schemeClr val="bg2">
                    <a:lumMod val="50000"/>
                  </a:schemeClr>
                </a:solidFill>
              </a:rPr>
              <a:t>The STL and Boost set container is functionally similar to a binary search tree, and may, in fact, be implemented as one.</a:t>
            </a:r>
            <a:endParaRPr lang="en-US" sz="2700" dirty="0">
              <a:solidFill>
                <a:schemeClr val="bg2">
                  <a:lumMod val="50000"/>
                </a:schemeClr>
              </a:solidFill>
            </a:endParaRPr>
          </a:p>
        </p:txBody>
      </p:sp>
    </p:spTree>
    <p:extLst>
      <p:ext uri="{BB962C8B-B14F-4D97-AF65-F5344CB8AC3E}">
        <p14:creationId xmlns:p14="http://schemas.microsoft.com/office/powerpoint/2010/main" val="369472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133600" y="1295400"/>
            <a:ext cx="5902578"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set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tree;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0;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 10;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tree.insert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 : tree)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cout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&lt;&lt; value &lt;&lt;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Set</a:t>
            </a:r>
            <a:endParaRPr lang="en-US" dirty="0">
              <a:solidFill>
                <a:schemeClr val="tx1">
                  <a:lumMod val="85000"/>
                  <a:lumOff val="15000"/>
                </a:schemeClr>
              </a:solidFill>
            </a:endParaRPr>
          </a:p>
        </p:txBody>
      </p:sp>
    </p:spTree>
    <p:extLst>
      <p:ext uri="{BB962C8B-B14F-4D97-AF65-F5344CB8AC3E}">
        <p14:creationId xmlns:p14="http://schemas.microsoft.com/office/powerpoint/2010/main" val="136591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r>
              <a:rPr lang="en-US" dirty="0" smtClean="0">
                <a:solidFill>
                  <a:schemeClr val="tx1">
                    <a:lumMod val="75000"/>
                    <a:lumOff val="25000"/>
                  </a:schemeClr>
                </a:solidFill>
              </a:rPr>
              <a:t>Properties Of Trees</a:t>
            </a:r>
            <a:endParaRPr lang="en-US" dirty="0">
              <a:solidFill>
                <a:schemeClr val="tx1">
                  <a:lumMod val="75000"/>
                  <a:lumOff val="25000"/>
                </a:schemeClr>
              </a:solidFill>
            </a:endParaRPr>
          </a:p>
        </p:txBody>
      </p:sp>
      <p:sp>
        <p:nvSpPr>
          <p:cNvPr id="2" name="Content Placeholder 1"/>
          <p:cNvSpPr>
            <a:spLocks noGrp="1"/>
          </p:cNvSpPr>
          <p:nvPr>
            <p:ph idx="1"/>
          </p:nvPr>
        </p:nvSpPr>
        <p:spPr/>
        <p:txBody>
          <a:bodyPr/>
          <a:lstStyle/>
          <a:p>
            <a:pPr>
              <a:spcBef>
                <a:spcPts val="1200"/>
              </a:spcBef>
            </a:pPr>
            <a:r>
              <a:rPr lang="en-US" dirty="0" smtClean="0"/>
              <a:t>0-1 Parent Nodes</a:t>
            </a:r>
          </a:p>
          <a:p>
            <a:pPr lvl="1">
              <a:spcBef>
                <a:spcPts val="1200"/>
              </a:spcBef>
            </a:pPr>
            <a:r>
              <a:rPr lang="en-US" dirty="0" smtClean="0"/>
              <a:t>The root node has no parent, the rest all have 1</a:t>
            </a:r>
          </a:p>
          <a:p>
            <a:pPr>
              <a:spcBef>
                <a:spcPts val="1200"/>
              </a:spcBef>
            </a:pPr>
            <a:r>
              <a:rPr lang="en-US" dirty="0" smtClean="0"/>
              <a:t>0-N Child Nodes</a:t>
            </a:r>
          </a:p>
          <a:p>
            <a:pPr lvl="1">
              <a:spcBef>
                <a:spcPts val="1200"/>
              </a:spcBef>
            </a:pPr>
            <a:r>
              <a:rPr lang="en-US" dirty="0" smtClean="0"/>
              <a:t>The degree of the tree</a:t>
            </a:r>
          </a:p>
          <a:p>
            <a:pPr lvl="1">
              <a:spcBef>
                <a:spcPts val="1200"/>
              </a:spcBef>
            </a:pPr>
            <a:r>
              <a:rPr lang="en-US" dirty="0" smtClean="0"/>
              <a:t>Binary, </a:t>
            </a:r>
            <a:r>
              <a:rPr lang="en-US" dirty="0" err="1" smtClean="0"/>
              <a:t>trinary</a:t>
            </a:r>
            <a:r>
              <a:rPr lang="en-US" dirty="0" smtClean="0"/>
              <a:t>, k-</a:t>
            </a:r>
            <a:r>
              <a:rPr lang="en-US" dirty="0" err="1" smtClean="0"/>
              <a:t>ary</a:t>
            </a:r>
            <a:endParaRPr lang="en-US" dirty="0" smtClean="0"/>
          </a:p>
          <a:p>
            <a:pPr lvl="1">
              <a:spcBef>
                <a:spcPts val="1200"/>
              </a:spcBef>
            </a:pPr>
            <a:r>
              <a:rPr lang="en-US" dirty="0" smtClean="0"/>
              <a:t>Leaf nodes have no children</a:t>
            </a:r>
          </a:p>
          <a:p>
            <a:pPr>
              <a:spcBef>
                <a:spcPts val="1200"/>
              </a:spcBef>
            </a:pPr>
            <a:r>
              <a:rPr lang="en-US" dirty="0" smtClean="0"/>
              <a:t>Single data item per node</a:t>
            </a:r>
            <a:endParaRPr lang="en-US" dirty="0"/>
          </a:p>
        </p:txBody>
      </p:sp>
    </p:spTree>
    <p:extLst>
      <p:ext uri="{BB962C8B-B14F-4D97-AF65-F5344CB8AC3E}">
        <p14:creationId xmlns:p14="http://schemas.microsoft.com/office/powerpoint/2010/main" val="235345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lnSpcReduction="10000"/>
          </a:bodyPr>
          <a:lstStyle/>
          <a:p>
            <a:pPr marL="0" indent="0">
              <a:buNone/>
            </a:pPr>
            <a:r>
              <a:rPr lang="en-US" sz="7200" dirty="0" smtClean="0">
                <a:solidFill>
                  <a:schemeClr val="tx1">
                    <a:lumMod val="75000"/>
                    <a:lumOff val="25000"/>
                  </a:schemeClr>
                </a:solidFill>
              </a:rPr>
              <a:t>Binary Tree</a:t>
            </a:r>
            <a:endParaRPr lang="en-US" sz="7200" dirty="0">
              <a:solidFill>
                <a:schemeClr val="tx1">
                  <a:lumMod val="75000"/>
                  <a:lumOff val="25000"/>
                </a:schemeClr>
              </a:solidFill>
            </a:endParaRPr>
          </a:p>
        </p:txBody>
      </p:sp>
      <p:sp>
        <p:nvSpPr>
          <p:cNvPr id="2" name="TextBox 1"/>
          <p:cNvSpPr txBox="1"/>
          <p:nvPr/>
        </p:nvSpPr>
        <p:spPr>
          <a:xfrm>
            <a:off x="1815353" y="3008780"/>
            <a:ext cx="6884894" cy="507831"/>
          </a:xfrm>
          <a:prstGeom prst="rect">
            <a:avLst/>
          </a:prstGeom>
          <a:noFill/>
        </p:spPr>
        <p:txBody>
          <a:bodyPr wrap="square" rtlCol="0">
            <a:spAutoFit/>
          </a:bodyPr>
          <a:lstStyle/>
          <a:p>
            <a:r>
              <a:rPr lang="en-US" sz="2700" dirty="0" smtClean="0">
                <a:solidFill>
                  <a:schemeClr val="bg2">
                    <a:lumMod val="50000"/>
                  </a:schemeClr>
                </a:solidFill>
              </a:rPr>
              <a:t>A tree whose nodes have at most two children.</a:t>
            </a:r>
            <a:endParaRPr lang="en-US" sz="2700" dirty="0">
              <a:solidFill>
                <a:schemeClr val="bg2">
                  <a:lumMod val="50000"/>
                </a:schemeClr>
              </a:solidFill>
            </a:endParaRPr>
          </a:p>
        </p:txBody>
      </p:sp>
    </p:spTree>
    <p:extLst>
      <p:ext uri="{BB962C8B-B14F-4D97-AF65-F5344CB8AC3E}">
        <p14:creationId xmlns:p14="http://schemas.microsoft.com/office/powerpoint/2010/main" val="295444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root</a:t>
            </a:r>
            <a:endParaRPr lang="en-US" dirty="0"/>
          </a:p>
        </p:txBody>
      </p:sp>
      <p:sp>
        <p:nvSpPr>
          <p:cNvPr id="10" name="Rectangle 9"/>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left</a:t>
            </a:r>
            <a:endParaRPr lang="en-US" dirty="0"/>
          </a:p>
        </p:txBody>
      </p:sp>
      <p:sp>
        <p:nvSpPr>
          <p:cNvPr id="11" name="Rectangle 10"/>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right</a:t>
            </a:r>
            <a:endParaRPr lang="en-US" dirty="0"/>
          </a:p>
        </p:txBody>
      </p:sp>
      <p:sp>
        <p:nvSpPr>
          <p:cNvPr id="13" name="Rectangle 12"/>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left</a:t>
            </a:r>
            <a:endParaRPr lang="en-US" dirty="0"/>
          </a:p>
        </p:txBody>
      </p:sp>
      <p:sp>
        <p:nvSpPr>
          <p:cNvPr id="14" name="Rectangle 13"/>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right</a:t>
            </a:r>
            <a:endParaRPr lang="en-US" dirty="0"/>
          </a:p>
        </p:txBody>
      </p:sp>
      <p:sp>
        <p:nvSpPr>
          <p:cNvPr id="17" name="Rectangle 16"/>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right</a:t>
            </a:r>
            <a:endParaRPr lang="en-US" dirty="0"/>
          </a:p>
        </p:txBody>
      </p:sp>
      <p:cxnSp>
        <p:nvCxnSpPr>
          <p:cNvPr id="21" name="Straight Connector 20"/>
          <p:cNvCxnSpPr>
            <a:stCxn id="9" idx="2"/>
            <a:endCxn id="10"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2"/>
            <a:endCxn id="11"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2"/>
            <a:endCxn id="13"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14"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7" idx="0"/>
            <a:endCxn id="11"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29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rapezoid 37"/>
          <p:cNvSpPr/>
          <p:nvPr/>
        </p:nvSpPr>
        <p:spPr>
          <a:xfrm>
            <a:off x="762000" y="381000"/>
            <a:ext cx="7620000" cy="5943600"/>
          </a:xfrm>
          <a:prstGeom prst="trapezoid">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root</a:t>
            </a:r>
            <a:endParaRPr lang="en-US" dirty="0"/>
          </a:p>
        </p:txBody>
      </p:sp>
      <p:sp>
        <p:nvSpPr>
          <p:cNvPr id="10" name="Rectangle 9"/>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left</a:t>
            </a:r>
            <a:endParaRPr lang="en-US" dirty="0"/>
          </a:p>
        </p:txBody>
      </p:sp>
      <p:sp>
        <p:nvSpPr>
          <p:cNvPr id="11" name="Rectangle 10"/>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right</a:t>
            </a:r>
            <a:endParaRPr lang="en-US" dirty="0"/>
          </a:p>
        </p:txBody>
      </p:sp>
      <p:sp>
        <p:nvSpPr>
          <p:cNvPr id="13" name="Rectangle 12"/>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left</a:t>
            </a:r>
            <a:endParaRPr lang="en-US" dirty="0"/>
          </a:p>
        </p:txBody>
      </p:sp>
      <p:sp>
        <p:nvSpPr>
          <p:cNvPr id="14" name="Rectangle 13"/>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right</a:t>
            </a:r>
            <a:endParaRPr lang="en-US" dirty="0"/>
          </a:p>
        </p:txBody>
      </p:sp>
      <p:sp>
        <p:nvSpPr>
          <p:cNvPr id="17" name="Rectangle 16"/>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right</a:t>
            </a:r>
            <a:endParaRPr lang="en-US" dirty="0"/>
          </a:p>
        </p:txBody>
      </p:sp>
      <p:cxnSp>
        <p:nvCxnSpPr>
          <p:cNvPr id="21" name="Straight Connector 20"/>
          <p:cNvCxnSpPr>
            <a:stCxn id="9" idx="2"/>
            <a:endCxn id="10"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2"/>
            <a:endCxn id="11"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2"/>
            <a:endCxn id="13"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14"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7" idx="0"/>
            <a:endCxn id="11"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856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rapezoid 37"/>
          <p:cNvSpPr/>
          <p:nvPr/>
        </p:nvSpPr>
        <p:spPr>
          <a:xfrm>
            <a:off x="990600" y="1981200"/>
            <a:ext cx="4724400" cy="3922776"/>
          </a:xfrm>
          <a:prstGeom prst="trapezoid">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762000"/>
            <a:ext cx="1163781" cy="914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root</a:t>
            </a:r>
            <a:endParaRPr lang="en-US" dirty="0"/>
          </a:p>
        </p:txBody>
      </p:sp>
      <p:sp>
        <p:nvSpPr>
          <p:cNvPr id="10" name="Rectangle 9"/>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left</a:t>
            </a:r>
            <a:endParaRPr lang="en-US" dirty="0"/>
          </a:p>
        </p:txBody>
      </p:sp>
      <p:sp>
        <p:nvSpPr>
          <p:cNvPr id="11" name="Rectangle 10"/>
          <p:cNvSpPr/>
          <p:nvPr/>
        </p:nvSpPr>
        <p:spPr>
          <a:xfrm>
            <a:off x="5257800" y="2438400"/>
            <a:ext cx="1163781" cy="914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right</a:t>
            </a:r>
            <a:endParaRPr lang="en-US" dirty="0"/>
          </a:p>
        </p:txBody>
      </p:sp>
      <p:sp>
        <p:nvSpPr>
          <p:cNvPr id="13" name="Rectangle 12"/>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left</a:t>
            </a:r>
            <a:endParaRPr lang="en-US" dirty="0"/>
          </a:p>
        </p:txBody>
      </p:sp>
      <p:sp>
        <p:nvSpPr>
          <p:cNvPr id="14" name="Rectangle 13"/>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right</a:t>
            </a:r>
            <a:endParaRPr lang="en-US" dirty="0"/>
          </a:p>
        </p:txBody>
      </p:sp>
      <p:sp>
        <p:nvSpPr>
          <p:cNvPr id="17" name="Rectangle 16"/>
          <p:cNvSpPr/>
          <p:nvPr/>
        </p:nvSpPr>
        <p:spPr>
          <a:xfrm>
            <a:off x="6324600" y="4343400"/>
            <a:ext cx="1163781" cy="914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right</a:t>
            </a:r>
            <a:endParaRPr lang="en-US" dirty="0"/>
          </a:p>
        </p:txBody>
      </p:sp>
      <p:cxnSp>
        <p:nvCxnSpPr>
          <p:cNvPr id="21" name="Straight Connector 20"/>
          <p:cNvCxnSpPr>
            <a:stCxn id="9" idx="2"/>
            <a:endCxn id="10" idx="0"/>
          </p:cNvCxnSpPr>
          <p:nvPr/>
        </p:nvCxnSpPr>
        <p:spPr>
          <a:xfrm flipH="1">
            <a:off x="3401291" y="1676400"/>
            <a:ext cx="1143000" cy="762000"/>
          </a:xfrm>
          <a:prstGeom prst="line">
            <a:avLst/>
          </a:prstGeom>
          <a:ln w="254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2"/>
            <a:endCxn id="11" idx="0"/>
          </p:cNvCxnSpPr>
          <p:nvPr/>
        </p:nvCxnSpPr>
        <p:spPr>
          <a:xfrm>
            <a:off x="4544291" y="1676400"/>
            <a:ext cx="1295400" cy="762000"/>
          </a:xfrm>
          <a:prstGeom prst="line">
            <a:avLst/>
          </a:prstGeom>
          <a:ln w="254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2"/>
            <a:endCxn id="13"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14"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7" idx="0"/>
            <a:endCxn id="11" idx="2"/>
          </p:cNvCxnSpPr>
          <p:nvPr/>
        </p:nvCxnSpPr>
        <p:spPr>
          <a:xfrm flipH="1" flipV="1">
            <a:off x="5839691" y="3352800"/>
            <a:ext cx="1066800" cy="990600"/>
          </a:xfrm>
          <a:prstGeom prst="line">
            <a:avLst/>
          </a:prstGeom>
          <a:ln w="254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57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rapezoid 37"/>
          <p:cNvSpPr/>
          <p:nvPr/>
        </p:nvSpPr>
        <p:spPr>
          <a:xfrm>
            <a:off x="914400" y="3816047"/>
            <a:ext cx="2514600" cy="1898954"/>
          </a:xfrm>
          <a:prstGeom prst="trapezoid">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762000"/>
            <a:ext cx="1163781" cy="914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root</a:t>
            </a:r>
            <a:endParaRPr lang="en-US" dirty="0"/>
          </a:p>
        </p:txBody>
      </p:sp>
      <p:sp>
        <p:nvSpPr>
          <p:cNvPr id="10" name="Rectangle 9"/>
          <p:cNvSpPr/>
          <p:nvPr/>
        </p:nvSpPr>
        <p:spPr>
          <a:xfrm>
            <a:off x="2819400" y="2438400"/>
            <a:ext cx="1163781" cy="914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left</a:t>
            </a:r>
            <a:endParaRPr lang="en-US" dirty="0"/>
          </a:p>
        </p:txBody>
      </p:sp>
      <p:sp>
        <p:nvSpPr>
          <p:cNvPr id="11" name="Rectangle 10"/>
          <p:cNvSpPr/>
          <p:nvPr/>
        </p:nvSpPr>
        <p:spPr>
          <a:xfrm>
            <a:off x="5257800" y="2438400"/>
            <a:ext cx="1163781" cy="914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right</a:t>
            </a:r>
            <a:endParaRPr lang="en-US" dirty="0"/>
          </a:p>
        </p:txBody>
      </p:sp>
      <p:sp>
        <p:nvSpPr>
          <p:cNvPr id="13" name="Rectangle 12"/>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left</a:t>
            </a:r>
            <a:endParaRPr lang="en-US" dirty="0"/>
          </a:p>
        </p:txBody>
      </p:sp>
      <p:sp>
        <p:nvSpPr>
          <p:cNvPr id="14" name="Rectangle 13"/>
          <p:cNvSpPr/>
          <p:nvPr/>
        </p:nvSpPr>
        <p:spPr>
          <a:xfrm>
            <a:off x="4038600" y="4343400"/>
            <a:ext cx="1163781" cy="914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right</a:t>
            </a:r>
            <a:endParaRPr lang="en-US" dirty="0"/>
          </a:p>
        </p:txBody>
      </p:sp>
      <p:sp>
        <p:nvSpPr>
          <p:cNvPr id="17" name="Rectangle 16"/>
          <p:cNvSpPr/>
          <p:nvPr/>
        </p:nvSpPr>
        <p:spPr>
          <a:xfrm>
            <a:off x="6324600" y="4343400"/>
            <a:ext cx="1163781" cy="914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right</a:t>
            </a:r>
            <a:endParaRPr lang="en-US" dirty="0"/>
          </a:p>
        </p:txBody>
      </p:sp>
      <p:cxnSp>
        <p:nvCxnSpPr>
          <p:cNvPr id="21" name="Straight Connector 20"/>
          <p:cNvCxnSpPr>
            <a:stCxn id="9" idx="2"/>
            <a:endCxn id="10" idx="0"/>
          </p:cNvCxnSpPr>
          <p:nvPr/>
        </p:nvCxnSpPr>
        <p:spPr>
          <a:xfrm flipH="1">
            <a:off x="3401291" y="1676400"/>
            <a:ext cx="1143000" cy="762000"/>
          </a:xfrm>
          <a:prstGeom prst="line">
            <a:avLst/>
          </a:prstGeom>
          <a:ln w="254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2"/>
            <a:endCxn id="11" idx="0"/>
          </p:cNvCxnSpPr>
          <p:nvPr/>
        </p:nvCxnSpPr>
        <p:spPr>
          <a:xfrm>
            <a:off x="4544291" y="1676400"/>
            <a:ext cx="1295400" cy="762000"/>
          </a:xfrm>
          <a:prstGeom prst="line">
            <a:avLst/>
          </a:prstGeom>
          <a:ln w="254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2"/>
            <a:endCxn id="13" idx="0"/>
          </p:cNvCxnSpPr>
          <p:nvPr/>
        </p:nvCxnSpPr>
        <p:spPr>
          <a:xfrm flipH="1">
            <a:off x="2182091" y="3352800"/>
            <a:ext cx="1219200" cy="990600"/>
          </a:xfrm>
          <a:prstGeom prst="line">
            <a:avLst/>
          </a:prstGeom>
          <a:ln w="254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14" idx="0"/>
          </p:cNvCxnSpPr>
          <p:nvPr/>
        </p:nvCxnSpPr>
        <p:spPr>
          <a:xfrm>
            <a:off x="3401291" y="3352800"/>
            <a:ext cx="1219200" cy="990600"/>
          </a:xfrm>
          <a:prstGeom prst="line">
            <a:avLst/>
          </a:prstGeom>
          <a:ln w="254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7" idx="0"/>
            <a:endCxn id="11" idx="2"/>
          </p:cNvCxnSpPr>
          <p:nvPr/>
        </p:nvCxnSpPr>
        <p:spPr>
          <a:xfrm flipH="1" flipV="1">
            <a:off x="5839691" y="3352800"/>
            <a:ext cx="1066800" cy="990600"/>
          </a:xfrm>
          <a:prstGeom prst="line">
            <a:avLst/>
          </a:prstGeom>
          <a:ln w="254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94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lnSpcReduction="10000"/>
          </a:bodyPr>
          <a:lstStyle/>
          <a:p>
            <a:pPr marL="0" indent="0">
              <a:buNone/>
            </a:pPr>
            <a:r>
              <a:rPr lang="en-US" sz="7200" dirty="0" smtClean="0">
                <a:solidFill>
                  <a:schemeClr val="tx1">
                    <a:lumMod val="75000"/>
                    <a:lumOff val="25000"/>
                  </a:schemeClr>
                </a:solidFill>
              </a:rPr>
              <a:t>Terminology</a:t>
            </a:r>
            <a:endParaRPr lang="en-US" sz="7200" dirty="0">
              <a:solidFill>
                <a:schemeClr val="tx1">
                  <a:lumMod val="75000"/>
                  <a:lumOff val="25000"/>
                </a:schemeClr>
              </a:solidFill>
            </a:endParaRPr>
          </a:p>
        </p:txBody>
      </p:sp>
      <p:sp>
        <p:nvSpPr>
          <p:cNvPr id="2" name="TextBox 1"/>
          <p:cNvSpPr txBox="1"/>
          <p:nvPr/>
        </p:nvSpPr>
        <p:spPr>
          <a:xfrm>
            <a:off x="1815353" y="3008780"/>
            <a:ext cx="6884894" cy="507831"/>
          </a:xfrm>
          <a:prstGeom prst="rect">
            <a:avLst/>
          </a:prstGeom>
          <a:noFill/>
        </p:spPr>
        <p:txBody>
          <a:bodyPr wrap="square" rtlCol="0">
            <a:spAutoFit/>
          </a:bodyPr>
          <a:lstStyle/>
          <a:p>
            <a:r>
              <a:rPr lang="en-US" sz="2700" dirty="0" smtClean="0">
                <a:solidFill>
                  <a:schemeClr val="bg2">
                    <a:lumMod val="50000"/>
                  </a:schemeClr>
                </a:solidFill>
              </a:rPr>
              <a:t>How we define and measure trees.</a:t>
            </a:r>
            <a:endParaRPr lang="en-US" sz="2700" dirty="0">
              <a:solidFill>
                <a:schemeClr val="bg2">
                  <a:lumMod val="50000"/>
                </a:schemeClr>
              </a:solidFill>
            </a:endParaRPr>
          </a:p>
        </p:txBody>
      </p:sp>
    </p:spTree>
    <p:extLst>
      <p:ext uri="{BB962C8B-B14F-4D97-AF65-F5344CB8AC3E}">
        <p14:creationId xmlns:p14="http://schemas.microsoft.com/office/powerpoint/2010/main" val="16998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50" dirty="0">
                <a:solidFill>
                  <a:schemeClr val="tx1">
                    <a:lumMod val="85000"/>
                    <a:lumOff val="15000"/>
                  </a:schemeClr>
                </a:solidFill>
              </a:rPr>
              <a:t>Fundamental Algorithms and Data Structures</a:t>
            </a:r>
          </a:p>
        </p:txBody>
      </p:sp>
      <p:sp>
        <p:nvSpPr>
          <p:cNvPr id="3" name="Subtitle 2"/>
          <p:cNvSpPr>
            <a:spLocks noGrp="1"/>
          </p:cNvSpPr>
          <p:nvPr>
            <p:ph type="subTitle" idx="1"/>
          </p:nvPr>
        </p:nvSpPr>
        <p:spPr/>
        <p:txBody>
          <a:bodyPr/>
          <a:lstStyle/>
          <a:p>
            <a:r>
              <a:rPr lang="en-US" dirty="0" smtClean="0">
                <a:solidFill>
                  <a:schemeClr val="tx1">
                    <a:lumMod val="85000"/>
                    <a:lumOff val="15000"/>
                  </a:schemeClr>
                </a:solidFill>
              </a:rPr>
              <a:t>Binary Search Trees</a:t>
            </a:r>
            <a:endParaRPr lang="en-US" dirty="0">
              <a:solidFill>
                <a:schemeClr val="tx1">
                  <a:lumMod val="85000"/>
                  <a:lumOff val="15000"/>
                </a:schemeClr>
              </a:solidFill>
            </a:endParaRPr>
          </a:p>
        </p:txBody>
      </p:sp>
    </p:spTree>
    <p:extLst>
      <p:ext uri="{BB962C8B-B14F-4D97-AF65-F5344CB8AC3E}">
        <p14:creationId xmlns:p14="http://schemas.microsoft.com/office/powerpoint/2010/main" val="428492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a:stCxn id="9" idx="2"/>
            <a:endCxn id="10"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2"/>
            <a:endCxn id="11"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2"/>
            <a:endCxn id="13"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14"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7" idx="0"/>
            <a:endCxn id="11"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21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a:stCxn id="9" idx="2"/>
            <a:endCxn id="10"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2"/>
            <a:endCxn id="11"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2"/>
            <a:endCxn id="13"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14"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7" idx="0"/>
            <a:endCxn id="11"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Right Arrow 1"/>
          <p:cNvSpPr/>
          <p:nvPr/>
        </p:nvSpPr>
        <p:spPr>
          <a:xfrm>
            <a:off x="2518064" y="876300"/>
            <a:ext cx="1163781" cy="6096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411033" y="839569"/>
            <a:ext cx="1194954" cy="646331"/>
          </a:xfrm>
          <a:prstGeom prst="rect">
            <a:avLst/>
          </a:prstGeom>
          <a:noFill/>
        </p:spPr>
        <p:txBody>
          <a:bodyPr wrap="square" rtlCol="0">
            <a:spAutoFit/>
          </a:bodyPr>
          <a:lstStyle/>
          <a:p>
            <a:r>
              <a:rPr lang="en-US" sz="3600" b="1" dirty="0" smtClean="0">
                <a:solidFill>
                  <a:schemeClr val="tx1">
                    <a:lumMod val="75000"/>
                    <a:lumOff val="25000"/>
                  </a:schemeClr>
                </a:solidFill>
              </a:rPr>
              <a:t>Root</a:t>
            </a:r>
            <a:endParaRPr lang="en-US" sz="3600" b="1" dirty="0">
              <a:solidFill>
                <a:schemeClr val="tx1">
                  <a:lumMod val="75000"/>
                  <a:lumOff val="25000"/>
                </a:schemeClr>
              </a:solidFill>
            </a:endParaRPr>
          </a:p>
        </p:txBody>
      </p:sp>
    </p:spTree>
    <p:extLst>
      <p:ext uri="{BB962C8B-B14F-4D97-AF65-F5344CB8AC3E}">
        <p14:creationId xmlns:p14="http://schemas.microsoft.com/office/powerpoint/2010/main" val="114594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a:stCxn id="9" idx="2"/>
            <a:endCxn id="10"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2"/>
            <a:endCxn id="11"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2"/>
            <a:endCxn id="13"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14"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7" idx="0"/>
            <a:endCxn id="11"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Right Arrow 1"/>
          <p:cNvSpPr/>
          <p:nvPr/>
        </p:nvSpPr>
        <p:spPr>
          <a:xfrm>
            <a:off x="1544781" y="2661138"/>
            <a:ext cx="1163781" cy="6096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62394" y="2661138"/>
            <a:ext cx="1194954" cy="584775"/>
          </a:xfrm>
          <a:prstGeom prst="rect">
            <a:avLst/>
          </a:prstGeom>
          <a:noFill/>
        </p:spPr>
        <p:txBody>
          <a:bodyPr wrap="square" rtlCol="0">
            <a:spAutoFit/>
          </a:bodyPr>
          <a:lstStyle/>
          <a:p>
            <a:r>
              <a:rPr lang="en-US" sz="3200" b="1" dirty="0" smtClean="0">
                <a:solidFill>
                  <a:schemeClr val="tx1">
                    <a:lumMod val="75000"/>
                    <a:lumOff val="25000"/>
                  </a:schemeClr>
                </a:solidFill>
              </a:rPr>
              <a:t>Child</a:t>
            </a:r>
            <a:endParaRPr lang="en-US" sz="3200" b="1" dirty="0">
              <a:solidFill>
                <a:schemeClr val="tx1">
                  <a:lumMod val="75000"/>
                  <a:lumOff val="25000"/>
                </a:schemeClr>
              </a:solidFill>
            </a:endParaRPr>
          </a:p>
        </p:txBody>
      </p:sp>
      <p:sp>
        <p:nvSpPr>
          <p:cNvPr id="15" name="Right Arrow 14"/>
          <p:cNvSpPr/>
          <p:nvPr/>
        </p:nvSpPr>
        <p:spPr>
          <a:xfrm>
            <a:off x="2642356" y="896035"/>
            <a:ext cx="1163781" cy="6096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257299" y="930424"/>
            <a:ext cx="1343093" cy="584775"/>
          </a:xfrm>
          <a:prstGeom prst="rect">
            <a:avLst/>
          </a:prstGeom>
          <a:noFill/>
        </p:spPr>
        <p:txBody>
          <a:bodyPr wrap="square" rtlCol="0">
            <a:spAutoFit/>
          </a:bodyPr>
          <a:lstStyle/>
          <a:p>
            <a:r>
              <a:rPr lang="en-US" sz="3200" b="1" dirty="0" smtClean="0">
                <a:solidFill>
                  <a:schemeClr val="tx1">
                    <a:lumMod val="75000"/>
                    <a:lumOff val="25000"/>
                  </a:schemeClr>
                </a:solidFill>
              </a:rPr>
              <a:t>Parent</a:t>
            </a:r>
            <a:endParaRPr lang="en-US" sz="3200" b="1" dirty="0">
              <a:solidFill>
                <a:schemeClr val="tx1">
                  <a:lumMod val="75000"/>
                  <a:lumOff val="25000"/>
                </a:schemeClr>
              </a:solidFill>
            </a:endParaRPr>
          </a:p>
        </p:txBody>
      </p:sp>
    </p:spTree>
    <p:extLst>
      <p:ext uri="{BB962C8B-B14F-4D97-AF65-F5344CB8AC3E}">
        <p14:creationId xmlns:p14="http://schemas.microsoft.com/office/powerpoint/2010/main" val="131405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a:stCxn id="9" idx="2"/>
            <a:endCxn id="10"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2"/>
            <a:endCxn id="11"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2"/>
            <a:endCxn id="13"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14"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7" idx="0"/>
            <a:endCxn id="11"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Right Arrow 1"/>
          <p:cNvSpPr/>
          <p:nvPr/>
        </p:nvSpPr>
        <p:spPr>
          <a:xfrm rot="2700000">
            <a:off x="2789225" y="1419669"/>
            <a:ext cx="1163781" cy="6096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889415" y="805096"/>
            <a:ext cx="1194954" cy="584775"/>
          </a:xfrm>
          <a:prstGeom prst="rect">
            <a:avLst/>
          </a:prstGeom>
          <a:noFill/>
        </p:spPr>
        <p:txBody>
          <a:bodyPr wrap="square" rtlCol="0">
            <a:spAutoFit/>
          </a:bodyPr>
          <a:lstStyle/>
          <a:p>
            <a:r>
              <a:rPr lang="en-US" sz="3200" b="1" dirty="0" smtClean="0">
                <a:solidFill>
                  <a:schemeClr val="tx1">
                    <a:lumMod val="75000"/>
                    <a:lumOff val="25000"/>
                  </a:schemeClr>
                </a:solidFill>
              </a:rPr>
              <a:t>Edge</a:t>
            </a:r>
            <a:endParaRPr lang="en-US" sz="3200" b="1" dirty="0">
              <a:solidFill>
                <a:schemeClr val="tx1">
                  <a:lumMod val="75000"/>
                  <a:lumOff val="25000"/>
                </a:schemeClr>
              </a:solidFill>
            </a:endParaRPr>
          </a:p>
        </p:txBody>
      </p:sp>
    </p:spTree>
    <p:extLst>
      <p:ext uri="{BB962C8B-B14F-4D97-AF65-F5344CB8AC3E}">
        <p14:creationId xmlns:p14="http://schemas.microsoft.com/office/powerpoint/2010/main" val="30883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a:stCxn id="9" idx="2"/>
            <a:endCxn id="10"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2"/>
            <a:endCxn id="11"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2"/>
            <a:endCxn id="13"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14"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7" idx="0"/>
            <a:endCxn id="11"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Right Arrow 1"/>
          <p:cNvSpPr/>
          <p:nvPr/>
        </p:nvSpPr>
        <p:spPr>
          <a:xfrm rot="18900000">
            <a:off x="2913185" y="5119273"/>
            <a:ext cx="1163781" cy="6096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940969" y="5590346"/>
            <a:ext cx="1194954" cy="646331"/>
          </a:xfrm>
          <a:prstGeom prst="rect">
            <a:avLst/>
          </a:prstGeom>
          <a:noFill/>
        </p:spPr>
        <p:txBody>
          <a:bodyPr wrap="square" rtlCol="0">
            <a:spAutoFit/>
          </a:bodyPr>
          <a:lstStyle/>
          <a:p>
            <a:r>
              <a:rPr lang="en-US" sz="3600" b="1" dirty="0" smtClean="0">
                <a:solidFill>
                  <a:schemeClr val="tx1">
                    <a:lumMod val="75000"/>
                    <a:lumOff val="25000"/>
                  </a:schemeClr>
                </a:solidFill>
              </a:rPr>
              <a:t>Leaf</a:t>
            </a:r>
            <a:endParaRPr lang="en-US" sz="3600" b="1" dirty="0">
              <a:solidFill>
                <a:schemeClr val="tx1">
                  <a:lumMod val="75000"/>
                  <a:lumOff val="25000"/>
                </a:schemeClr>
              </a:solidFill>
            </a:endParaRPr>
          </a:p>
        </p:txBody>
      </p:sp>
    </p:spTree>
    <p:extLst>
      <p:ext uri="{BB962C8B-B14F-4D97-AF65-F5344CB8AC3E}">
        <p14:creationId xmlns:p14="http://schemas.microsoft.com/office/powerpoint/2010/main" val="89759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67349" y="2133600"/>
            <a:ext cx="4639141" cy="16002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a:stCxn id="9" idx="2"/>
            <a:endCxn id="10"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2"/>
            <a:endCxn id="11"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2"/>
            <a:endCxn id="13"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14"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7" idx="0"/>
            <a:endCxn id="11"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a:xfrm rot="2700000">
            <a:off x="1550843" y="1652610"/>
            <a:ext cx="1163781" cy="6096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3067" y="850884"/>
            <a:ext cx="1556635" cy="1077218"/>
          </a:xfrm>
          <a:prstGeom prst="rect">
            <a:avLst/>
          </a:prstGeom>
          <a:noFill/>
        </p:spPr>
        <p:txBody>
          <a:bodyPr wrap="square" rtlCol="0">
            <a:spAutoFit/>
          </a:bodyPr>
          <a:lstStyle/>
          <a:p>
            <a:r>
              <a:rPr lang="en-US" sz="3200" b="1" dirty="0" smtClean="0">
                <a:solidFill>
                  <a:schemeClr val="tx1">
                    <a:lumMod val="75000"/>
                    <a:lumOff val="25000"/>
                  </a:schemeClr>
                </a:solidFill>
              </a:rPr>
              <a:t>Internal Nodes</a:t>
            </a:r>
            <a:endParaRPr lang="en-US" sz="3200" b="1" dirty="0">
              <a:solidFill>
                <a:schemeClr val="tx1">
                  <a:lumMod val="75000"/>
                  <a:lumOff val="25000"/>
                </a:schemeClr>
              </a:solidFill>
            </a:endParaRPr>
          </a:p>
        </p:txBody>
      </p:sp>
    </p:spTree>
    <p:extLst>
      <p:ext uri="{BB962C8B-B14F-4D97-AF65-F5344CB8AC3E}">
        <p14:creationId xmlns:p14="http://schemas.microsoft.com/office/powerpoint/2010/main" val="55915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a:stCxn id="9" idx="2"/>
          </p:cNvCxnSpPr>
          <p:nvPr/>
        </p:nvCxnSpPr>
        <p:spPr>
          <a:xfrm flipH="1">
            <a:off x="3401291" y="1676400"/>
            <a:ext cx="1143000" cy="7620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2"/>
          </p:cNvCxnSpPr>
          <p:nvPr/>
        </p:nvCxnSpPr>
        <p:spPr>
          <a:xfrm>
            <a:off x="4544291" y="1676400"/>
            <a:ext cx="1295400" cy="7620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a:xfrm rot="18900000">
            <a:off x="3273069" y="2912984"/>
            <a:ext cx="1163781" cy="6096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694785" y="3458308"/>
            <a:ext cx="1556635" cy="584775"/>
          </a:xfrm>
          <a:prstGeom prst="rect">
            <a:avLst/>
          </a:prstGeom>
          <a:noFill/>
        </p:spPr>
        <p:txBody>
          <a:bodyPr wrap="square" rtlCol="0">
            <a:spAutoFit/>
          </a:bodyPr>
          <a:lstStyle/>
          <a:p>
            <a:r>
              <a:rPr lang="en-US" sz="3200" b="1" dirty="0" smtClean="0">
                <a:solidFill>
                  <a:schemeClr val="tx1">
                    <a:lumMod val="75000"/>
                    <a:lumOff val="25000"/>
                  </a:schemeClr>
                </a:solidFill>
              </a:rPr>
              <a:t>Degree</a:t>
            </a:r>
            <a:endParaRPr lang="en-US" sz="3200" b="1" dirty="0">
              <a:solidFill>
                <a:schemeClr val="tx1">
                  <a:lumMod val="75000"/>
                  <a:lumOff val="25000"/>
                </a:schemeClr>
              </a:solidFill>
            </a:endParaRPr>
          </a:p>
        </p:txBody>
      </p:sp>
      <p:cxnSp>
        <p:nvCxnSpPr>
          <p:cNvPr id="16" name="Straight Connector 15"/>
          <p:cNvCxnSpPr>
            <a:stCxn id="9" idx="2"/>
          </p:cNvCxnSpPr>
          <p:nvPr/>
        </p:nvCxnSpPr>
        <p:spPr>
          <a:xfrm flipH="1">
            <a:off x="3962400" y="1676400"/>
            <a:ext cx="581891" cy="7620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2"/>
          </p:cNvCxnSpPr>
          <p:nvPr/>
        </p:nvCxnSpPr>
        <p:spPr>
          <a:xfrm flipH="1">
            <a:off x="4419600" y="1676400"/>
            <a:ext cx="124691" cy="7620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734791" y="1963272"/>
            <a:ext cx="533400" cy="584775"/>
          </a:xfrm>
          <a:prstGeom prst="rect">
            <a:avLst/>
          </a:prstGeom>
          <a:noFill/>
        </p:spPr>
        <p:txBody>
          <a:bodyPr wrap="square" rtlCol="0">
            <a:spAutoFit/>
          </a:bodyPr>
          <a:lstStyle/>
          <a:p>
            <a:r>
              <a:rPr lang="en-US" sz="3200" b="1" dirty="0" smtClean="0">
                <a:solidFill>
                  <a:schemeClr val="tx1">
                    <a:lumMod val="75000"/>
                    <a:lumOff val="25000"/>
                  </a:schemeClr>
                </a:solidFill>
              </a:rPr>
              <a:t>…</a:t>
            </a:r>
            <a:endParaRPr lang="en-US" sz="3200" b="1" dirty="0">
              <a:solidFill>
                <a:schemeClr val="tx1">
                  <a:lumMod val="75000"/>
                  <a:lumOff val="25000"/>
                </a:schemeClr>
              </a:solidFill>
            </a:endParaRPr>
          </a:p>
        </p:txBody>
      </p:sp>
    </p:spTree>
    <p:extLst>
      <p:ext uri="{BB962C8B-B14F-4D97-AF65-F5344CB8AC3E}">
        <p14:creationId xmlns:p14="http://schemas.microsoft.com/office/powerpoint/2010/main" val="376717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2</a:t>
            </a:r>
            <a:endParaRPr lang="en-US" sz="4000" dirty="0"/>
          </a:p>
        </p:txBody>
      </p:sp>
      <p:sp>
        <p:nvSpPr>
          <p:cNvPr id="10" name="Rectangle 9"/>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1</a:t>
            </a:r>
            <a:endParaRPr lang="en-US" sz="4000" dirty="0"/>
          </a:p>
        </p:txBody>
      </p:sp>
      <p:sp>
        <p:nvSpPr>
          <p:cNvPr id="11" name="Rectangle 10"/>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0</a:t>
            </a:r>
            <a:endParaRPr lang="en-US" sz="4000" dirty="0"/>
          </a:p>
        </p:txBody>
      </p:sp>
      <p:sp>
        <p:nvSpPr>
          <p:cNvPr id="13" name="Rectangle 12"/>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0</a:t>
            </a:r>
            <a:endParaRPr lang="en-US" sz="4000" dirty="0"/>
          </a:p>
        </p:txBody>
      </p:sp>
      <p:sp>
        <p:nvSpPr>
          <p:cNvPr id="14" name="Rectangle 13"/>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0</a:t>
            </a:r>
          </a:p>
        </p:txBody>
      </p:sp>
      <p:cxnSp>
        <p:nvCxnSpPr>
          <p:cNvPr id="21" name="Straight Connector 20"/>
          <p:cNvCxnSpPr>
            <a:stCxn id="9" idx="2"/>
            <a:endCxn id="10"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2"/>
            <a:endCxn id="11"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2"/>
            <a:endCxn id="13"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14"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6506" y="177225"/>
            <a:ext cx="1720894" cy="584775"/>
          </a:xfrm>
          <a:prstGeom prst="rect">
            <a:avLst/>
          </a:prstGeom>
          <a:noFill/>
        </p:spPr>
        <p:txBody>
          <a:bodyPr wrap="square" rtlCol="0">
            <a:spAutoFit/>
          </a:bodyPr>
          <a:lstStyle/>
          <a:p>
            <a:r>
              <a:rPr lang="en-US" sz="3200" b="1" dirty="0" smtClean="0">
                <a:solidFill>
                  <a:schemeClr val="tx1">
                    <a:lumMod val="75000"/>
                    <a:lumOff val="25000"/>
                  </a:schemeClr>
                </a:solidFill>
              </a:rPr>
              <a:t>Height</a:t>
            </a:r>
            <a:endParaRPr lang="en-US" sz="3200" b="1" dirty="0">
              <a:solidFill>
                <a:schemeClr val="tx1">
                  <a:lumMod val="75000"/>
                  <a:lumOff val="25000"/>
                </a:schemeClr>
              </a:solidFill>
            </a:endParaRPr>
          </a:p>
        </p:txBody>
      </p:sp>
    </p:spTree>
    <p:extLst>
      <p:ext uri="{BB962C8B-B14F-4D97-AF65-F5344CB8AC3E}">
        <p14:creationId xmlns:p14="http://schemas.microsoft.com/office/powerpoint/2010/main" val="2123587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a:stCxn id="9" idx="2"/>
            <a:endCxn id="10"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2"/>
            <a:endCxn id="11"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2"/>
            <a:endCxn id="13"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2"/>
            <a:endCxn id="14"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7" idx="0"/>
            <a:endCxn id="11"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36506" y="177225"/>
            <a:ext cx="1194954" cy="584775"/>
          </a:xfrm>
          <a:prstGeom prst="rect">
            <a:avLst/>
          </a:prstGeom>
          <a:noFill/>
        </p:spPr>
        <p:txBody>
          <a:bodyPr wrap="square" rtlCol="0">
            <a:spAutoFit/>
          </a:bodyPr>
          <a:lstStyle/>
          <a:p>
            <a:r>
              <a:rPr lang="en-US" sz="3200" b="1" dirty="0" smtClean="0">
                <a:solidFill>
                  <a:schemeClr val="tx1">
                    <a:lumMod val="75000"/>
                    <a:lumOff val="25000"/>
                  </a:schemeClr>
                </a:solidFill>
              </a:rPr>
              <a:t>Level</a:t>
            </a:r>
            <a:endParaRPr lang="en-US" sz="3200" b="1" dirty="0">
              <a:solidFill>
                <a:schemeClr val="tx1">
                  <a:lumMod val="75000"/>
                  <a:lumOff val="25000"/>
                </a:schemeClr>
              </a:solidFill>
            </a:endParaRPr>
          </a:p>
        </p:txBody>
      </p:sp>
      <p:sp>
        <p:nvSpPr>
          <p:cNvPr id="18" name="TextBox 17"/>
          <p:cNvSpPr txBox="1"/>
          <p:nvPr/>
        </p:nvSpPr>
        <p:spPr>
          <a:xfrm>
            <a:off x="341969" y="926812"/>
            <a:ext cx="1194954" cy="584775"/>
          </a:xfrm>
          <a:prstGeom prst="rect">
            <a:avLst/>
          </a:prstGeom>
          <a:noFill/>
        </p:spPr>
        <p:txBody>
          <a:bodyPr wrap="square" rtlCol="0">
            <a:spAutoFit/>
          </a:bodyPr>
          <a:lstStyle/>
          <a:p>
            <a:r>
              <a:rPr lang="en-US" sz="3200" b="1" dirty="0" smtClean="0">
                <a:solidFill>
                  <a:schemeClr val="tx1">
                    <a:lumMod val="75000"/>
                    <a:lumOff val="25000"/>
                  </a:schemeClr>
                </a:solidFill>
              </a:rPr>
              <a:t>1</a:t>
            </a:r>
            <a:endParaRPr lang="en-US" sz="3200" b="1" dirty="0">
              <a:solidFill>
                <a:schemeClr val="tx1">
                  <a:lumMod val="75000"/>
                  <a:lumOff val="25000"/>
                </a:schemeClr>
              </a:solidFill>
            </a:endParaRPr>
          </a:p>
        </p:txBody>
      </p:sp>
      <p:sp>
        <p:nvSpPr>
          <p:cNvPr id="19" name="TextBox 18"/>
          <p:cNvSpPr txBox="1"/>
          <p:nvPr/>
        </p:nvSpPr>
        <p:spPr>
          <a:xfrm>
            <a:off x="336506" y="2603212"/>
            <a:ext cx="1194954" cy="584775"/>
          </a:xfrm>
          <a:prstGeom prst="rect">
            <a:avLst/>
          </a:prstGeom>
          <a:noFill/>
        </p:spPr>
        <p:txBody>
          <a:bodyPr wrap="square" rtlCol="0">
            <a:spAutoFit/>
          </a:bodyPr>
          <a:lstStyle/>
          <a:p>
            <a:r>
              <a:rPr lang="en-US" sz="3200" b="1" dirty="0" smtClean="0">
                <a:solidFill>
                  <a:schemeClr val="tx1">
                    <a:lumMod val="75000"/>
                    <a:lumOff val="25000"/>
                  </a:schemeClr>
                </a:solidFill>
              </a:rPr>
              <a:t>2</a:t>
            </a:r>
            <a:endParaRPr lang="en-US" sz="3200" b="1" dirty="0">
              <a:solidFill>
                <a:schemeClr val="tx1">
                  <a:lumMod val="75000"/>
                  <a:lumOff val="25000"/>
                </a:schemeClr>
              </a:solidFill>
            </a:endParaRPr>
          </a:p>
        </p:txBody>
      </p:sp>
      <p:sp>
        <p:nvSpPr>
          <p:cNvPr id="20" name="TextBox 19"/>
          <p:cNvSpPr txBox="1"/>
          <p:nvPr/>
        </p:nvSpPr>
        <p:spPr>
          <a:xfrm>
            <a:off x="338104" y="4508212"/>
            <a:ext cx="1194954" cy="584775"/>
          </a:xfrm>
          <a:prstGeom prst="rect">
            <a:avLst/>
          </a:prstGeom>
          <a:noFill/>
        </p:spPr>
        <p:txBody>
          <a:bodyPr wrap="square" rtlCol="0">
            <a:spAutoFit/>
          </a:bodyPr>
          <a:lstStyle/>
          <a:p>
            <a:r>
              <a:rPr lang="en-US" sz="3200" b="1" dirty="0" smtClean="0">
                <a:solidFill>
                  <a:schemeClr val="tx1">
                    <a:lumMod val="75000"/>
                    <a:lumOff val="25000"/>
                  </a:schemeClr>
                </a:solidFill>
              </a:rPr>
              <a:t>3</a:t>
            </a:r>
            <a:endParaRPr lang="en-US" sz="3200" b="1" dirty="0">
              <a:solidFill>
                <a:schemeClr val="tx1">
                  <a:lumMod val="75000"/>
                  <a:lumOff val="25000"/>
                </a:schemeClr>
              </a:solidFill>
            </a:endParaRPr>
          </a:p>
        </p:txBody>
      </p:sp>
      <p:cxnSp>
        <p:nvCxnSpPr>
          <p:cNvPr id="5" name="Straight Connector 4"/>
          <p:cNvCxnSpPr/>
          <p:nvPr/>
        </p:nvCxnSpPr>
        <p:spPr>
          <a:xfrm>
            <a:off x="533400" y="2057400"/>
            <a:ext cx="76962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33400" y="3962400"/>
            <a:ext cx="769620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43750272"/>
              </p:ext>
            </p:extLst>
          </p:nvPr>
        </p:nvGraphicFramePr>
        <p:xfrm>
          <a:off x="685800" y="1201615"/>
          <a:ext cx="7543800" cy="1562100"/>
        </p:xfrm>
        <a:graphic>
          <a:graphicData uri="http://schemas.openxmlformats.org/drawingml/2006/table">
            <a:tbl>
              <a:tblPr>
                <a:tableStyleId>{5C22544A-7EE6-4342-B048-85BDC9FD1C3A}</a:tableStyleId>
              </a:tblPr>
              <a:tblGrid>
                <a:gridCol w="1609344">
                  <a:extLst>
                    <a:ext uri="{9D8B030D-6E8A-4147-A177-3AD203B41FA5}">
                      <a16:colId xmlns:a16="http://schemas.microsoft.com/office/drawing/2014/main" xmlns="" val="20000"/>
                    </a:ext>
                  </a:extLst>
                </a:gridCol>
                <a:gridCol w="3118104">
                  <a:extLst>
                    <a:ext uri="{9D8B030D-6E8A-4147-A177-3AD203B41FA5}">
                      <a16:colId xmlns:a16="http://schemas.microsoft.com/office/drawing/2014/main" xmlns="" val="20001"/>
                    </a:ext>
                  </a:extLst>
                </a:gridCol>
                <a:gridCol w="2816352">
                  <a:extLst>
                    <a:ext uri="{9D8B030D-6E8A-4147-A177-3AD203B41FA5}">
                      <a16:colId xmlns:a16="http://schemas.microsoft.com/office/drawing/2014/main" xmlns="" val="20002"/>
                    </a:ext>
                  </a:extLst>
                </a:gridCol>
              </a:tblGrid>
              <a:tr h="190500">
                <a:tc>
                  <a:txBody>
                    <a:bodyPr/>
                    <a:lstStyle/>
                    <a:p>
                      <a:pPr algn="l" fontAlgn="b"/>
                      <a:r>
                        <a:rPr lang="en-US" sz="2800" u="none" strike="noStrike" dirty="0">
                          <a:solidFill>
                            <a:schemeClr val="bg1"/>
                          </a:solidFill>
                          <a:effectLst/>
                        </a:rPr>
                        <a:t>Level</a:t>
                      </a:r>
                      <a:endParaRPr lang="en-US" sz="2800" b="0"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l" fontAlgn="b"/>
                      <a:r>
                        <a:rPr lang="en-US" sz="2800" u="none" strike="noStrike" dirty="0" smtClean="0">
                          <a:solidFill>
                            <a:schemeClr val="bg1"/>
                          </a:solidFill>
                          <a:effectLst/>
                        </a:rPr>
                        <a:t>Max Nodes </a:t>
                      </a:r>
                      <a:r>
                        <a:rPr lang="en-US" sz="2800" u="none" strike="noStrike" dirty="0">
                          <a:solidFill>
                            <a:schemeClr val="bg1"/>
                          </a:solidFill>
                          <a:effectLst/>
                        </a:rPr>
                        <a:t>on Level</a:t>
                      </a:r>
                      <a:endParaRPr lang="en-US" sz="2800" b="0"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l" fontAlgn="b"/>
                      <a:r>
                        <a:rPr lang="en-US" sz="2800" u="none" strike="noStrike" dirty="0" smtClean="0">
                          <a:solidFill>
                            <a:schemeClr val="bg1"/>
                          </a:solidFill>
                          <a:effectLst/>
                        </a:rPr>
                        <a:t>Max Total </a:t>
                      </a:r>
                      <a:r>
                        <a:rPr lang="en-US" sz="2800" u="none" strike="noStrike" dirty="0">
                          <a:solidFill>
                            <a:schemeClr val="bg1"/>
                          </a:solidFill>
                          <a:effectLst/>
                        </a:rPr>
                        <a:t>Nodes</a:t>
                      </a:r>
                      <a:endParaRPr lang="en-US" sz="2800" b="0"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xmlns="" val="10000"/>
                  </a:ext>
                </a:extLst>
              </a:tr>
              <a:tr h="190500">
                <a:tc>
                  <a:txBody>
                    <a:bodyPr/>
                    <a:lstStyle/>
                    <a:p>
                      <a:pPr algn="l"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extLst>
                  <a:ext uri="{0D108BD9-81ED-4DB2-BD59-A6C34878D82A}">
                    <a16:rowId xmlns:a16="http://schemas.microsoft.com/office/drawing/2014/main" xmlns="" val="10001"/>
                  </a:ext>
                </a:extLst>
              </a:tr>
              <a:tr h="190500">
                <a:tc>
                  <a:txBody>
                    <a:bodyPr/>
                    <a:lstStyle/>
                    <a:p>
                      <a:pPr algn="l"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xmlns="" val="10002"/>
                  </a:ext>
                </a:extLst>
              </a:tr>
              <a:tr h="190500">
                <a:tc>
                  <a:txBody>
                    <a:bodyPr/>
                    <a:lstStyle/>
                    <a:p>
                      <a:pPr algn="l" fontAlgn="b"/>
                      <a:r>
                        <a:rPr lang="en-US" sz="2400" u="none" strike="noStrike" dirty="0">
                          <a:effectLst/>
                        </a:rPr>
                        <a:t>3</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a:effectLst/>
                        </a:rPr>
                        <a:t>4</a:t>
                      </a:r>
                      <a:endParaRPr lang="en-US" sz="2400" b="0" i="0" u="none" strike="noStrike">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dirty="0">
                          <a:effectLst/>
                        </a:rPr>
                        <a:t>7</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83276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lumMod val="75000"/>
                    <a:lumOff val="25000"/>
                  </a:schemeClr>
                </a:solidFill>
              </a:rPr>
              <a:t>Overview</a:t>
            </a:r>
            <a:endParaRPr lang="en-US" b="1" dirty="0">
              <a:solidFill>
                <a:schemeClr val="tx1">
                  <a:lumMod val="75000"/>
                  <a:lumOff val="25000"/>
                </a:schemeClr>
              </a:solidFill>
            </a:endParaRPr>
          </a:p>
        </p:txBody>
      </p:sp>
      <p:sp>
        <p:nvSpPr>
          <p:cNvPr id="3" name="Content Placeholder 2"/>
          <p:cNvSpPr>
            <a:spLocks noGrp="1"/>
          </p:cNvSpPr>
          <p:nvPr>
            <p:ph idx="1"/>
          </p:nvPr>
        </p:nvSpPr>
        <p:spPr>
          <a:xfrm>
            <a:off x="628650" y="1825625"/>
            <a:ext cx="7886700" cy="4351338"/>
          </a:xfrm>
        </p:spPr>
        <p:txBody>
          <a:bodyPr>
            <a:noAutofit/>
          </a:bodyPr>
          <a:lstStyle/>
          <a:p>
            <a:pPr>
              <a:spcBef>
                <a:spcPts val="1200"/>
              </a:spcBef>
            </a:pPr>
            <a:r>
              <a:rPr lang="en-US" sz="3200" dirty="0" smtClean="0">
                <a:solidFill>
                  <a:schemeClr val="tx1">
                    <a:lumMod val="75000"/>
                    <a:lumOff val="25000"/>
                  </a:schemeClr>
                </a:solidFill>
              </a:rPr>
              <a:t>What are Trees Structures?</a:t>
            </a:r>
          </a:p>
          <a:p>
            <a:pPr>
              <a:spcBef>
                <a:spcPts val="1200"/>
              </a:spcBef>
            </a:pPr>
            <a:r>
              <a:rPr lang="en-US" sz="3200" dirty="0" smtClean="0">
                <a:solidFill>
                  <a:schemeClr val="tx1">
                    <a:lumMod val="75000"/>
                    <a:lumOff val="25000"/>
                  </a:schemeClr>
                </a:solidFill>
              </a:rPr>
              <a:t>Binary Trees</a:t>
            </a:r>
            <a:endParaRPr lang="en-US" sz="2800" dirty="0">
              <a:solidFill>
                <a:schemeClr val="tx1">
                  <a:lumMod val="75000"/>
                  <a:lumOff val="25000"/>
                </a:schemeClr>
              </a:solidFill>
            </a:endParaRPr>
          </a:p>
          <a:p>
            <a:pPr lvl="1">
              <a:spcBef>
                <a:spcPts val="1200"/>
              </a:spcBef>
            </a:pPr>
            <a:r>
              <a:rPr lang="en-US" sz="2800" dirty="0" smtClean="0">
                <a:solidFill>
                  <a:schemeClr val="tx1">
                    <a:lumMod val="75000"/>
                    <a:lumOff val="25000"/>
                  </a:schemeClr>
                </a:solidFill>
              </a:rPr>
              <a:t>Binary Search Tree</a:t>
            </a:r>
            <a:endParaRPr lang="en-US" sz="1800" dirty="0">
              <a:solidFill>
                <a:schemeClr val="tx1">
                  <a:lumMod val="75000"/>
                  <a:lumOff val="25000"/>
                </a:schemeClr>
              </a:solidFill>
            </a:endParaRPr>
          </a:p>
          <a:p>
            <a:pPr>
              <a:spcBef>
                <a:spcPts val="1200"/>
              </a:spcBef>
            </a:pPr>
            <a:r>
              <a:rPr lang="en-US" sz="3200" dirty="0" smtClean="0">
                <a:solidFill>
                  <a:schemeClr val="tx1">
                    <a:lumMod val="75000"/>
                    <a:lumOff val="25000"/>
                  </a:schemeClr>
                </a:solidFill>
              </a:rPr>
              <a:t>Custom Implementation</a:t>
            </a:r>
          </a:p>
          <a:p>
            <a:pPr>
              <a:spcBef>
                <a:spcPts val="1200"/>
              </a:spcBef>
            </a:pPr>
            <a:r>
              <a:rPr lang="en-US" sz="3200" dirty="0" smtClean="0">
                <a:solidFill>
                  <a:schemeClr val="tx1">
                    <a:lumMod val="75000"/>
                    <a:lumOff val="25000"/>
                  </a:schemeClr>
                </a:solidFill>
              </a:rPr>
              <a:t>Existing Implementations?</a:t>
            </a:r>
          </a:p>
        </p:txBody>
      </p:sp>
    </p:spTree>
    <p:extLst>
      <p:ext uri="{BB962C8B-B14F-4D97-AF65-F5344CB8AC3E}">
        <p14:creationId xmlns:p14="http://schemas.microsoft.com/office/powerpoint/2010/main" val="3187127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05885753"/>
              </p:ext>
            </p:extLst>
          </p:nvPr>
        </p:nvGraphicFramePr>
        <p:xfrm>
          <a:off x="685800" y="1201615"/>
          <a:ext cx="7543800" cy="3438525"/>
        </p:xfrm>
        <a:graphic>
          <a:graphicData uri="http://schemas.openxmlformats.org/drawingml/2006/table">
            <a:tbl>
              <a:tblPr>
                <a:tableStyleId>{5C22544A-7EE6-4342-B048-85BDC9FD1C3A}</a:tableStyleId>
              </a:tblPr>
              <a:tblGrid>
                <a:gridCol w="1609344">
                  <a:extLst>
                    <a:ext uri="{9D8B030D-6E8A-4147-A177-3AD203B41FA5}">
                      <a16:colId xmlns:a16="http://schemas.microsoft.com/office/drawing/2014/main" xmlns="" val="20000"/>
                    </a:ext>
                  </a:extLst>
                </a:gridCol>
                <a:gridCol w="3118104">
                  <a:extLst>
                    <a:ext uri="{9D8B030D-6E8A-4147-A177-3AD203B41FA5}">
                      <a16:colId xmlns:a16="http://schemas.microsoft.com/office/drawing/2014/main" xmlns="" val="20001"/>
                    </a:ext>
                  </a:extLst>
                </a:gridCol>
                <a:gridCol w="2816352">
                  <a:extLst>
                    <a:ext uri="{9D8B030D-6E8A-4147-A177-3AD203B41FA5}">
                      <a16:colId xmlns:a16="http://schemas.microsoft.com/office/drawing/2014/main" xmlns="" val="20002"/>
                    </a:ext>
                  </a:extLst>
                </a:gridCol>
              </a:tblGrid>
              <a:tr h="190500">
                <a:tc>
                  <a:txBody>
                    <a:bodyPr/>
                    <a:lstStyle/>
                    <a:p>
                      <a:pPr algn="l" fontAlgn="b"/>
                      <a:r>
                        <a:rPr lang="en-US" sz="2800" u="none" strike="noStrike" dirty="0">
                          <a:solidFill>
                            <a:schemeClr val="bg1"/>
                          </a:solidFill>
                          <a:effectLst/>
                        </a:rPr>
                        <a:t>Level</a:t>
                      </a:r>
                      <a:endParaRPr lang="en-US" sz="2800" b="0"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l" fontAlgn="b"/>
                      <a:r>
                        <a:rPr lang="en-US" sz="2800" u="none" strike="noStrike" dirty="0" smtClean="0">
                          <a:solidFill>
                            <a:schemeClr val="bg1"/>
                          </a:solidFill>
                          <a:effectLst/>
                        </a:rPr>
                        <a:t>Max Nodes </a:t>
                      </a:r>
                      <a:r>
                        <a:rPr lang="en-US" sz="2800" u="none" strike="noStrike" dirty="0">
                          <a:solidFill>
                            <a:schemeClr val="bg1"/>
                          </a:solidFill>
                          <a:effectLst/>
                        </a:rPr>
                        <a:t>on Level</a:t>
                      </a:r>
                      <a:endParaRPr lang="en-US" sz="2800" b="0"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l" fontAlgn="b"/>
                      <a:r>
                        <a:rPr lang="en-US" sz="2800" u="none" strike="noStrike" dirty="0" smtClean="0">
                          <a:solidFill>
                            <a:schemeClr val="bg1"/>
                          </a:solidFill>
                          <a:effectLst/>
                        </a:rPr>
                        <a:t>Max Total </a:t>
                      </a:r>
                      <a:r>
                        <a:rPr lang="en-US" sz="2800" u="none" strike="noStrike" dirty="0">
                          <a:solidFill>
                            <a:schemeClr val="bg1"/>
                          </a:solidFill>
                          <a:effectLst/>
                        </a:rPr>
                        <a:t>Nodes</a:t>
                      </a:r>
                      <a:endParaRPr lang="en-US" sz="2800" b="0"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xmlns="" val="10000"/>
                  </a:ext>
                </a:extLst>
              </a:tr>
              <a:tr h="190500">
                <a:tc>
                  <a:txBody>
                    <a:bodyPr/>
                    <a:lstStyle/>
                    <a:p>
                      <a:pPr algn="l"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extLst>
                  <a:ext uri="{0D108BD9-81ED-4DB2-BD59-A6C34878D82A}">
                    <a16:rowId xmlns:a16="http://schemas.microsoft.com/office/drawing/2014/main" xmlns="" val="10001"/>
                  </a:ext>
                </a:extLst>
              </a:tr>
              <a:tr h="190500">
                <a:tc>
                  <a:txBody>
                    <a:bodyPr/>
                    <a:lstStyle/>
                    <a:p>
                      <a:pPr algn="l"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xmlns="" val="10002"/>
                  </a:ext>
                </a:extLst>
              </a:tr>
              <a:tr h="190500">
                <a:tc>
                  <a:txBody>
                    <a:bodyPr/>
                    <a:lstStyle/>
                    <a:p>
                      <a:pPr algn="l" fontAlgn="b"/>
                      <a:r>
                        <a:rPr lang="en-US" sz="2400" u="none" strike="noStrike" dirty="0">
                          <a:effectLst/>
                        </a:rPr>
                        <a:t>3</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a:effectLst/>
                        </a:rPr>
                        <a:t>4</a:t>
                      </a:r>
                      <a:endParaRPr lang="en-US" sz="2400" b="0" i="0" u="none" strike="noStrike">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dirty="0">
                          <a:effectLst/>
                        </a:rPr>
                        <a:t>7</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extLst>
                  <a:ext uri="{0D108BD9-81ED-4DB2-BD59-A6C34878D82A}">
                    <a16:rowId xmlns:a16="http://schemas.microsoft.com/office/drawing/2014/main" xmlns="" val="10003"/>
                  </a:ext>
                </a:extLst>
              </a:tr>
              <a:tr h="190500">
                <a:tc>
                  <a:txBody>
                    <a:bodyPr/>
                    <a:lstStyle/>
                    <a:p>
                      <a:pPr algn="l" fontAlgn="b"/>
                      <a:r>
                        <a:rPr lang="en-US" sz="2400" u="none" strike="noStrike">
                          <a:effectLst/>
                        </a:rPr>
                        <a:t>4</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2400" u="none" strike="noStrike">
                          <a:effectLst/>
                        </a:rPr>
                        <a:t>8</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2400" u="none" strike="noStrike">
                          <a:effectLst/>
                        </a:rPr>
                        <a:t>15</a:t>
                      </a:r>
                      <a:endParaRPr lang="en-US" sz="24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xmlns="" val="10004"/>
                  </a:ext>
                </a:extLst>
              </a:tr>
              <a:tr h="190500">
                <a:tc>
                  <a:txBody>
                    <a:bodyPr/>
                    <a:lstStyle/>
                    <a:p>
                      <a:pPr algn="l" fontAlgn="b"/>
                      <a:r>
                        <a:rPr lang="en-US" sz="2400" u="none" strike="noStrike" dirty="0">
                          <a:effectLst/>
                        </a:rPr>
                        <a:t>5</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a:effectLst/>
                        </a:rPr>
                        <a:t>16</a:t>
                      </a:r>
                      <a:endParaRPr lang="en-US" sz="2400" b="0" i="0" u="none" strike="noStrike">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dirty="0">
                          <a:effectLst/>
                        </a:rPr>
                        <a:t>31</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extLst>
                  <a:ext uri="{0D108BD9-81ED-4DB2-BD59-A6C34878D82A}">
                    <a16:rowId xmlns:a16="http://schemas.microsoft.com/office/drawing/2014/main" xmlns="" val="10005"/>
                  </a:ext>
                </a:extLst>
              </a:tr>
              <a:tr h="190500">
                <a:tc>
                  <a:txBody>
                    <a:bodyPr/>
                    <a:lstStyle/>
                    <a:p>
                      <a:pPr algn="l" fontAlgn="b"/>
                      <a:r>
                        <a:rPr lang="en-US" sz="2400" u="none" strike="noStrike">
                          <a:effectLst/>
                        </a:rPr>
                        <a:t>6</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2400" u="none" strike="noStrike">
                          <a:effectLst/>
                        </a:rPr>
                        <a:t>32</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2400" u="none" strike="noStrike">
                          <a:effectLst/>
                        </a:rPr>
                        <a:t>63</a:t>
                      </a:r>
                      <a:endParaRPr lang="en-US" sz="24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xmlns="" val="10006"/>
                  </a:ext>
                </a:extLst>
              </a:tr>
              <a:tr h="190500">
                <a:tc>
                  <a:txBody>
                    <a:bodyPr/>
                    <a:lstStyle/>
                    <a:p>
                      <a:pPr algn="l" fontAlgn="b"/>
                      <a:r>
                        <a:rPr lang="en-US" sz="2400" u="none" strike="noStrike" dirty="0">
                          <a:effectLst/>
                        </a:rPr>
                        <a:t>7</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a:effectLst/>
                        </a:rPr>
                        <a:t>64</a:t>
                      </a:r>
                      <a:endParaRPr lang="en-US" sz="2400" b="0" i="0" u="none" strike="noStrike">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dirty="0">
                          <a:effectLst/>
                        </a:rPr>
                        <a:t>127</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extLst>
                  <a:ext uri="{0D108BD9-81ED-4DB2-BD59-A6C34878D82A}">
                    <a16:rowId xmlns:a16="http://schemas.microsoft.com/office/drawing/2014/main" xmlns="" val="10007"/>
                  </a:ext>
                </a:extLst>
              </a:tr>
              <a:tr h="190500">
                <a:tc>
                  <a:txBody>
                    <a:bodyPr/>
                    <a:lstStyle/>
                    <a:p>
                      <a:pPr algn="l" fontAlgn="b"/>
                      <a:r>
                        <a:rPr lang="en-US" sz="2400" u="none" strike="noStrike">
                          <a:effectLst/>
                        </a:rPr>
                        <a:t>8</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2400" u="none" strike="noStrike">
                          <a:effectLst/>
                        </a:rPr>
                        <a:t>128</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2400" u="none" strike="noStrike" dirty="0">
                          <a:effectLst/>
                        </a:rPr>
                        <a:t>255</a:t>
                      </a:r>
                      <a:endParaRPr lang="en-US" sz="24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20020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424495866"/>
              </p:ext>
            </p:extLst>
          </p:nvPr>
        </p:nvGraphicFramePr>
        <p:xfrm>
          <a:off x="685800" y="1201615"/>
          <a:ext cx="7543800" cy="4564380"/>
        </p:xfrm>
        <a:graphic>
          <a:graphicData uri="http://schemas.openxmlformats.org/drawingml/2006/table">
            <a:tbl>
              <a:tblPr>
                <a:tableStyleId>{5C22544A-7EE6-4342-B048-85BDC9FD1C3A}</a:tableStyleId>
              </a:tblPr>
              <a:tblGrid>
                <a:gridCol w="1609344">
                  <a:extLst>
                    <a:ext uri="{9D8B030D-6E8A-4147-A177-3AD203B41FA5}">
                      <a16:colId xmlns:a16="http://schemas.microsoft.com/office/drawing/2014/main" xmlns="" val="20000"/>
                    </a:ext>
                  </a:extLst>
                </a:gridCol>
                <a:gridCol w="3118104">
                  <a:extLst>
                    <a:ext uri="{9D8B030D-6E8A-4147-A177-3AD203B41FA5}">
                      <a16:colId xmlns:a16="http://schemas.microsoft.com/office/drawing/2014/main" xmlns="" val="20001"/>
                    </a:ext>
                  </a:extLst>
                </a:gridCol>
                <a:gridCol w="2816352">
                  <a:extLst>
                    <a:ext uri="{9D8B030D-6E8A-4147-A177-3AD203B41FA5}">
                      <a16:colId xmlns:a16="http://schemas.microsoft.com/office/drawing/2014/main" xmlns="" val="20002"/>
                    </a:ext>
                  </a:extLst>
                </a:gridCol>
              </a:tblGrid>
              <a:tr h="190500">
                <a:tc>
                  <a:txBody>
                    <a:bodyPr/>
                    <a:lstStyle/>
                    <a:p>
                      <a:pPr algn="l" fontAlgn="b"/>
                      <a:r>
                        <a:rPr lang="en-US" sz="2800" u="none" strike="noStrike" dirty="0">
                          <a:solidFill>
                            <a:schemeClr val="bg1"/>
                          </a:solidFill>
                          <a:effectLst/>
                        </a:rPr>
                        <a:t>Level</a:t>
                      </a:r>
                      <a:endParaRPr lang="en-US" sz="2800" b="0"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l" fontAlgn="b"/>
                      <a:r>
                        <a:rPr lang="en-US" sz="2800" u="none" strike="noStrike" dirty="0" smtClean="0">
                          <a:solidFill>
                            <a:schemeClr val="bg1"/>
                          </a:solidFill>
                          <a:effectLst/>
                        </a:rPr>
                        <a:t>Max Nodes </a:t>
                      </a:r>
                      <a:r>
                        <a:rPr lang="en-US" sz="2800" u="none" strike="noStrike" dirty="0">
                          <a:solidFill>
                            <a:schemeClr val="bg1"/>
                          </a:solidFill>
                          <a:effectLst/>
                        </a:rPr>
                        <a:t>on Level</a:t>
                      </a:r>
                      <a:endParaRPr lang="en-US" sz="2800" b="0"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l" fontAlgn="b"/>
                      <a:r>
                        <a:rPr lang="en-US" sz="2800" u="none" strike="noStrike" dirty="0" smtClean="0">
                          <a:solidFill>
                            <a:schemeClr val="bg1"/>
                          </a:solidFill>
                          <a:effectLst/>
                        </a:rPr>
                        <a:t>Max Total Nodes</a:t>
                      </a:r>
                      <a:endParaRPr lang="en-US" sz="2800" b="0"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xmlns="" val="10000"/>
                  </a:ext>
                </a:extLst>
              </a:tr>
              <a:tr h="190500">
                <a:tc>
                  <a:txBody>
                    <a:bodyPr/>
                    <a:lstStyle/>
                    <a:p>
                      <a:pPr algn="l"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dirty="0">
                          <a:effectLst/>
                        </a:rPr>
                        <a:t>1</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extLst>
                  <a:ext uri="{0D108BD9-81ED-4DB2-BD59-A6C34878D82A}">
                    <a16:rowId xmlns:a16="http://schemas.microsoft.com/office/drawing/2014/main" xmlns="" val="10001"/>
                  </a:ext>
                </a:extLst>
              </a:tr>
              <a:tr h="190500">
                <a:tc>
                  <a:txBody>
                    <a:bodyPr/>
                    <a:lstStyle/>
                    <a:p>
                      <a:pPr algn="l"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2400" u="none" strike="noStrike">
                          <a:effectLst/>
                        </a:rPr>
                        <a:t>2</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xmlns="" val="10002"/>
                  </a:ext>
                </a:extLst>
              </a:tr>
              <a:tr h="190500">
                <a:tc>
                  <a:txBody>
                    <a:bodyPr/>
                    <a:lstStyle/>
                    <a:p>
                      <a:pPr algn="l" fontAlgn="b"/>
                      <a:r>
                        <a:rPr lang="en-US" sz="2400" u="none" strike="noStrike" dirty="0">
                          <a:effectLst/>
                        </a:rPr>
                        <a:t>3</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a:effectLst/>
                        </a:rPr>
                        <a:t>4</a:t>
                      </a:r>
                      <a:endParaRPr lang="en-US" sz="2400" b="0" i="0" u="none" strike="noStrike">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dirty="0">
                          <a:effectLst/>
                        </a:rPr>
                        <a:t>7</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extLst>
                  <a:ext uri="{0D108BD9-81ED-4DB2-BD59-A6C34878D82A}">
                    <a16:rowId xmlns:a16="http://schemas.microsoft.com/office/drawing/2014/main" xmlns="" val="10003"/>
                  </a:ext>
                </a:extLst>
              </a:tr>
              <a:tr h="190500">
                <a:tc>
                  <a:txBody>
                    <a:bodyPr/>
                    <a:lstStyle/>
                    <a:p>
                      <a:pPr algn="l" fontAlgn="b"/>
                      <a:r>
                        <a:rPr lang="en-US" sz="2400" u="none" strike="noStrike">
                          <a:effectLst/>
                        </a:rPr>
                        <a:t>4</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2400" u="none" strike="noStrike">
                          <a:effectLst/>
                        </a:rPr>
                        <a:t>8</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2400" u="none" strike="noStrike">
                          <a:effectLst/>
                        </a:rPr>
                        <a:t>15</a:t>
                      </a:r>
                      <a:endParaRPr lang="en-US" sz="24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xmlns="" val="10004"/>
                  </a:ext>
                </a:extLst>
              </a:tr>
              <a:tr h="190500">
                <a:tc>
                  <a:txBody>
                    <a:bodyPr/>
                    <a:lstStyle/>
                    <a:p>
                      <a:pPr algn="l" fontAlgn="b"/>
                      <a:r>
                        <a:rPr lang="en-US" sz="2400" u="none" strike="noStrike" dirty="0">
                          <a:effectLst/>
                        </a:rPr>
                        <a:t>5</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a:effectLst/>
                        </a:rPr>
                        <a:t>16</a:t>
                      </a:r>
                      <a:endParaRPr lang="en-US" sz="2400" b="0" i="0" u="none" strike="noStrike">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dirty="0">
                          <a:effectLst/>
                        </a:rPr>
                        <a:t>31</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extLst>
                  <a:ext uri="{0D108BD9-81ED-4DB2-BD59-A6C34878D82A}">
                    <a16:rowId xmlns:a16="http://schemas.microsoft.com/office/drawing/2014/main" xmlns="" val="10005"/>
                  </a:ext>
                </a:extLst>
              </a:tr>
              <a:tr h="190500">
                <a:tc>
                  <a:txBody>
                    <a:bodyPr/>
                    <a:lstStyle/>
                    <a:p>
                      <a:pPr algn="l" fontAlgn="b"/>
                      <a:r>
                        <a:rPr lang="en-US" sz="2400" u="none" strike="noStrike">
                          <a:effectLst/>
                        </a:rPr>
                        <a:t>6</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2400" u="none" strike="noStrike">
                          <a:effectLst/>
                        </a:rPr>
                        <a:t>32</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2400" u="none" strike="noStrike">
                          <a:effectLst/>
                        </a:rPr>
                        <a:t>63</a:t>
                      </a:r>
                      <a:endParaRPr lang="en-US" sz="24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xmlns="" val="10006"/>
                  </a:ext>
                </a:extLst>
              </a:tr>
              <a:tr h="190500">
                <a:tc>
                  <a:txBody>
                    <a:bodyPr/>
                    <a:lstStyle/>
                    <a:p>
                      <a:pPr algn="l" fontAlgn="b"/>
                      <a:r>
                        <a:rPr lang="en-US" sz="2400" u="none" strike="noStrike" dirty="0">
                          <a:effectLst/>
                        </a:rPr>
                        <a:t>7</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a:effectLst/>
                        </a:rPr>
                        <a:t>64</a:t>
                      </a:r>
                      <a:endParaRPr lang="en-US" sz="2400" b="0" i="0" u="none" strike="noStrike">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dirty="0">
                          <a:effectLst/>
                        </a:rPr>
                        <a:t>127</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extLst>
                  <a:ext uri="{0D108BD9-81ED-4DB2-BD59-A6C34878D82A}">
                    <a16:rowId xmlns:a16="http://schemas.microsoft.com/office/drawing/2014/main" xmlns="" val="10007"/>
                  </a:ext>
                </a:extLst>
              </a:tr>
              <a:tr h="190500">
                <a:tc>
                  <a:txBody>
                    <a:bodyPr/>
                    <a:lstStyle/>
                    <a:p>
                      <a:pPr algn="l" fontAlgn="b"/>
                      <a:r>
                        <a:rPr lang="en-US" sz="2400" u="none" strike="noStrike">
                          <a:effectLst/>
                        </a:rPr>
                        <a:t>8</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2400" u="none" strike="noStrike">
                          <a:effectLst/>
                        </a:rPr>
                        <a:t>128</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2400" u="none" strike="noStrike">
                          <a:effectLst/>
                        </a:rPr>
                        <a:t>255</a:t>
                      </a:r>
                      <a:endParaRPr lang="en-US" sz="24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xmlns="" val="10008"/>
                  </a:ext>
                </a:extLst>
              </a:tr>
              <a:tr h="190500">
                <a:tc>
                  <a:txBody>
                    <a:bodyPr/>
                    <a:lstStyle/>
                    <a:p>
                      <a:pPr algn="l" fontAlgn="b"/>
                      <a:r>
                        <a:rPr lang="en-US" sz="2400" u="none" strike="noStrike" dirty="0">
                          <a:effectLst/>
                        </a:rPr>
                        <a:t>16</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a:effectLst/>
                        </a:rPr>
                        <a:t>65536</a:t>
                      </a:r>
                      <a:endParaRPr lang="en-US" sz="2400" b="0" i="0" u="none" strike="noStrike">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dirty="0">
                          <a:effectLst/>
                        </a:rPr>
                        <a:t>131071</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extLst>
                  <a:ext uri="{0D108BD9-81ED-4DB2-BD59-A6C34878D82A}">
                    <a16:rowId xmlns:a16="http://schemas.microsoft.com/office/drawing/2014/main" xmlns="" val="10009"/>
                  </a:ext>
                </a:extLst>
              </a:tr>
              <a:tr h="190500">
                <a:tc>
                  <a:txBody>
                    <a:bodyPr/>
                    <a:lstStyle/>
                    <a:p>
                      <a:pPr algn="l" fontAlgn="b"/>
                      <a:r>
                        <a:rPr lang="en-US" sz="2400" u="none" strike="noStrike">
                          <a:effectLst/>
                        </a:rPr>
                        <a:t>24</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2400" u="none" strike="noStrike">
                          <a:effectLst/>
                        </a:rPr>
                        <a:t>16777216</a:t>
                      </a:r>
                      <a:endParaRPr lang="en-US" sz="24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2400" u="none" strike="noStrike">
                          <a:effectLst/>
                        </a:rPr>
                        <a:t>33554431</a:t>
                      </a:r>
                      <a:endParaRPr lang="en-US" sz="24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xmlns="" val="10010"/>
                  </a:ext>
                </a:extLst>
              </a:tr>
              <a:tr h="190500">
                <a:tc>
                  <a:txBody>
                    <a:bodyPr/>
                    <a:lstStyle/>
                    <a:p>
                      <a:pPr algn="l" fontAlgn="b"/>
                      <a:r>
                        <a:rPr lang="en-US" sz="2400" u="none" strike="noStrike" dirty="0">
                          <a:effectLst/>
                        </a:rPr>
                        <a:t>32</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a:effectLst/>
                        </a:rPr>
                        <a:t>4294967296</a:t>
                      </a:r>
                      <a:endParaRPr lang="en-US" sz="2400" b="0" i="0" u="none" strike="noStrike">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tc>
                  <a:txBody>
                    <a:bodyPr/>
                    <a:lstStyle/>
                    <a:p>
                      <a:pPr algn="l" fontAlgn="b"/>
                      <a:r>
                        <a:rPr lang="en-US" sz="2400" u="none" strike="noStrike" dirty="0">
                          <a:effectLst/>
                        </a:rPr>
                        <a:t>8589934591</a:t>
                      </a:r>
                      <a:endParaRPr lang="en-US" sz="2400" b="0" i="0" u="none" strike="noStrike" dirty="0">
                        <a:solidFill>
                          <a:srgbClr val="000000"/>
                        </a:solidFill>
                        <a:effectLst/>
                        <a:latin typeface="Calibri" panose="020F0502020204030204" pitchFamily="34" charset="0"/>
                      </a:endParaRPr>
                    </a:p>
                  </a:txBody>
                  <a:tcPr marL="9525" marR="9525" marT="9525" marB="0" anchor="b">
                    <a:solidFill>
                      <a:schemeClr val="accent4">
                        <a:lumMod val="20000"/>
                        <a:lumOff val="80000"/>
                      </a:schemeClr>
                    </a:solid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178200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lnSpcReduction="10000"/>
          </a:bodyPr>
          <a:lstStyle/>
          <a:p>
            <a:pPr marL="0" indent="0">
              <a:buNone/>
            </a:pPr>
            <a:r>
              <a:rPr lang="en-US" sz="7200" dirty="0" smtClean="0">
                <a:solidFill>
                  <a:schemeClr val="tx1">
                    <a:lumMod val="75000"/>
                    <a:lumOff val="25000"/>
                  </a:schemeClr>
                </a:solidFill>
              </a:rPr>
              <a:t>Binary Tree Nodes</a:t>
            </a:r>
            <a:endParaRPr lang="en-US" sz="7200" dirty="0">
              <a:solidFill>
                <a:schemeClr val="tx1">
                  <a:lumMod val="75000"/>
                  <a:lumOff val="25000"/>
                </a:schemeClr>
              </a:solidFill>
            </a:endParaRPr>
          </a:p>
        </p:txBody>
      </p:sp>
      <p:sp>
        <p:nvSpPr>
          <p:cNvPr id="2" name="TextBox 1"/>
          <p:cNvSpPr txBox="1"/>
          <p:nvPr/>
        </p:nvSpPr>
        <p:spPr>
          <a:xfrm>
            <a:off x="1815353" y="3008780"/>
            <a:ext cx="6884894" cy="923330"/>
          </a:xfrm>
          <a:prstGeom prst="rect">
            <a:avLst/>
          </a:prstGeom>
          <a:noFill/>
        </p:spPr>
        <p:txBody>
          <a:bodyPr wrap="square" rtlCol="0">
            <a:spAutoFit/>
          </a:bodyPr>
          <a:lstStyle/>
          <a:p>
            <a:r>
              <a:rPr lang="en-US" sz="2700" dirty="0" smtClean="0">
                <a:solidFill>
                  <a:schemeClr val="bg2">
                    <a:lumMod val="50000"/>
                  </a:schemeClr>
                </a:solidFill>
              </a:rPr>
              <a:t>A node which contains a single data item and pointers for the left and right child.</a:t>
            </a:r>
            <a:endParaRPr lang="en-US" sz="2700" dirty="0">
              <a:solidFill>
                <a:schemeClr val="bg2">
                  <a:lumMod val="50000"/>
                </a:schemeClr>
              </a:solidFill>
            </a:endParaRPr>
          </a:p>
        </p:txBody>
      </p:sp>
    </p:spTree>
    <p:extLst>
      <p:ext uri="{BB962C8B-B14F-4D97-AF65-F5344CB8AC3E}">
        <p14:creationId xmlns:p14="http://schemas.microsoft.com/office/powerpoint/2010/main" val="75319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67200" y="1600200"/>
            <a:ext cx="4572000" cy="4439036"/>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template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class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_Type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struct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node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node(</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const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_Type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&amp;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value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data =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value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left =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right =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_Type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data;</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node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_Type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*left;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node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_Type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*right;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p:cNvSpPr>
            <a:spLocks noGrp="1"/>
          </p:cNvSpPr>
          <p:nvPr>
            <p:ph type="title"/>
          </p:nvPr>
        </p:nvSpPr>
        <p:spPr>
          <a:xfrm>
            <a:off x="628650" y="365126"/>
            <a:ext cx="7886700" cy="1325563"/>
          </a:xfrm>
        </p:spPr>
        <p:txBody>
          <a:bodyPr/>
          <a:lstStyle/>
          <a:p>
            <a:r>
              <a:rPr lang="en-US" dirty="0" smtClean="0">
                <a:solidFill>
                  <a:schemeClr val="tx1">
                    <a:lumMod val="75000"/>
                    <a:lumOff val="25000"/>
                  </a:schemeClr>
                </a:solidFill>
              </a:rPr>
              <a:t>Binary Tree Node</a:t>
            </a:r>
            <a:endParaRPr lang="en-US" dirty="0">
              <a:solidFill>
                <a:schemeClr val="tx1">
                  <a:lumMod val="75000"/>
                  <a:lumOff val="25000"/>
                </a:schemeClr>
              </a:solidFill>
            </a:endParaRPr>
          </a:p>
        </p:txBody>
      </p:sp>
      <p:sp>
        <p:nvSpPr>
          <p:cNvPr id="8" name="Rectangle 7"/>
          <p:cNvSpPr/>
          <p:nvPr/>
        </p:nvSpPr>
        <p:spPr>
          <a:xfrm>
            <a:off x="838200" y="2819400"/>
            <a:ext cx="22098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data</a:t>
            </a:r>
            <a:endParaRPr lang="en-US" sz="3200" b="1" dirty="0"/>
          </a:p>
        </p:txBody>
      </p:sp>
      <p:sp>
        <p:nvSpPr>
          <p:cNvPr id="9" name="Rectangle 8"/>
          <p:cNvSpPr/>
          <p:nvPr/>
        </p:nvSpPr>
        <p:spPr>
          <a:xfrm>
            <a:off x="838200" y="3657600"/>
            <a:ext cx="1066800" cy="76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left</a:t>
            </a:r>
            <a:endParaRPr lang="en-US" sz="3200" b="1" dirty="0"/>
          </a:p>
        </p:txBody>
      </p:sp>
      <p:sp>
        <p:nvSpPr>
          <p:cNvPr id="11" name="Rectangle 10"/>
          <p:cNvSpPr/>
          <p:nvPr/>
        </p:nvSpPr>
        <p:spPr>
          <a:xfrm>
            <a:off x="1981200" y="3657600"/>
            <a:ext cx="1066800" cy="76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right</a:t>
            </a:r>
            <a:endParaRPr lang="en-US" sz="3200" b="1" dirty="0"/>
          </a:p>
        </p:txBody>
      </p:sp>
    </p:spTree>
    <p:extLst>
      <p:ext uri="{BB962C8B-B14F-4D97-AF65-F5344CB8AC3E}">
        <p14:creationId xmlns:p14="http://schemas.microsoft.com/office/powerpoint/2010/main" val="25599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28650" y="365126"/>
            <a:ext cx="7886700" cy="1325563"/>
          </a:xfrm>
        </p:spPr>
        <p:txBody>
          <a:bodyPr/>
          <a:lstStyle/>
          <a:p>
            <a:r>
              <a:rPr lang="en-US" dirty="0" smtClean="0">
                <a:solidFill>
                  <a:schemeClr val="tx1">
                    <a:lumMod val="75000"/>
                    <a:lumOff val="25000"/>
                  </a:schemeClr>
                </a:solidFill>
              </a:rPr>
              <a:t>Binary Tree Node</a:t>
            </a:r>
            <a:endParaRPr lang="en-US" dirty="0">
              <a:solidFill>
                <a:schemeClr val="tx1">
                  <a:lumMod val="75000"/>
                  <a:lumOff val="25000"/>
                </a:schemeClr>
              </a:solidFill>
            </a:endParaRPr>
          </a:p>
        </p:txBody>
      </p:sp>
      <p:grpSp>
        <p:nvGrpSpPr>
          <p:cNvPr id="16" name="Group 15"/>
          <p:cNvGrpSpPr/>
          <p:nvPr/>
        </p:nvGrpSpPr>
        <p:grpSpPr>
          <a:xfrm>
            <a:off x="1600200" y="1981200"/>
            <a:ext cx="2209800" cy="1600200"/>
            <a:chOff x="1219200" y="2057400"/>
            <a:chExt cx="2209800" cy="1600200"/>
          </a:xfrm>
        </p:grpSpPr>
        <p:sp>
          <p:nvSpPr>
            <p:cNvPr id="17" name="Rectangle 16"/>
            <p:cNvSpPr/>
            <p:nvPr/>
          </p:nvSpPr>
          <p:spPr>
            <a:xfrm>
              <a:off x="1219200" y="2057400"/>
              <a:ext cx="22098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“root”</a:t>
              </a:r>
              <a:endParaRPr lang="en-US" sz="3200" b="1" dirty="0"/>
            </a:p>
          </p:txBody>
        </p:sp>
        <p:sp>
          <p:nvSpPr>
            <p:cNvPr id="18" name="Rectangle 17"/>
            <p:cNvSpPr/>
            <p:nvPr/>
          </p:nvSpPr>
          <p:spPr>
            <a:xfrm>
              <a:off x="1219200" y="2895600"/>
              <a:ext cx="1066800" cy="76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left</a:t>
              </a:r>
              <a:endParaRPr lang="en-US" sz="3200" b="1" dirty="0"/>
            </a:p>
          </p:txBody>
        </p:sp>
        <p:sp>
          <p:nvSpPr>
            <p:cNvPr id="19" name="Rectangle 18"/>
            <p:cNvSpPr/>
            <p:nvPr/>
          </p:nvSpPr>
          <p:spPr>
            <a:xfrm>
              <a:off x="2362200" y="2895600"/>
              <a:ext cx="1066800" cy="76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right</a:t>
              </a:r>
              <a:endParaRPr lang="en-US" sz="3200" b="1" dirty="0"/>
            </a:p>
          </p:txBody>
        </p:sp>
      </p:grpSp>
      <p:sp>
        <p:nvSpPr>
          <p:cNvPr id="28" name="Rectangle 27"/>
          <p:cNvSpPr>
            <a:spLocks noChangeArrowheads="1"/>
          </p:cNvSpPr>
          <p:nvPr/>
        </p:nvSpPr>
        <p:spPr bwMode="auto">
          <a:xfrm>
            <a:off x="4191000" y="1905000"/>
            <a:ext cx="380873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node</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&lt;</a:t>
            </a:r>
            <a:r>
              <a:rPr kumimoji="0" lang="en-US" altLang="en-US" sz="2000"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string</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&gt; root(</a:t>
            </a:r>
            <a:r>
              <a:rPr kumimoji="0" lang="en-US" altLang="en-US" sz="2000" b="0" i="0" u="none" strike="noStrike" cap="none" normalizeH="0" baseline="0" dirty="0" smtClean="0">
                <a:ln>
                  <a:noFill/>
                </a:ln>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"root"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p:txBody>
      </p:sp>
    </p:spTree>
    <p:extLst>
      <p:ext uri="{BB962C8B-B14F-4D97-AF65-F5344CB8AC3E}">
        <p14:creationId xmlns:p14="http://schemas.microsoft.com/office/powerpoint/2010/main" val="27712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28650" y="365126"/>
            <a:ext cx="7886700" cy="1325563"/>
          </a:xfrm>
        </p:spPr>
        <p:txBody>
          <a:bodyPr/>
          <a:lstStyle/>
          <a:p>
            <a:r>
              <a:rPr lang="en-US" dirty="0" smtClean="0">
                <a:solidFill>
                  <a:schemeClr val="tx1">
                    <a:lumMod val="75000"/>
                    <a:lumOff val="25000"/>
                  </a:schemeClr>
                </a:solidFill>
              </a:rPr>
              <a:t>Binary Tree Node</a:t>
            </a:r>
            <a:endParaRPr lang="en-US" dirty="0">
              <a:solidFill>
                <a:schemeClr val="tx1">
                  <a:lumMod val="75000"/>
                  <a:lumOff val="25000"/>
                </a:schemeClr>
              </a:solidFill>
            </a:endParaRPr>
          </a:p>
        </p:txBody>
      </p:sp>
      <p:grpSp>
        <p:nvGrpSpPr>
          <p:cNvPr id="5" name="Group 4"/>
          <p:cNvGrpSpPr/>
          <p:nvPr/>
        </p:nvGrpSpPr>
        <p:grpSpPr>
          <a:xfrm>
            <a:off x="228600" y="4572000"/>
            <a:ext cx="2209800" cy="1600200"/>
            <a:chOff x="1219200" y="2057400"/>
            <a:chExt cx="2209800" cy="1600200"/>
          </a:xfrm>
        </p:grpSpPr>
        <p:sp>
          <p:nvSpPr>
            <p:cNvPr id="8" name="Rectangle 7"/>
            <p:cNvSpPr/>
            <p:nvPr/>
          </p:nvSpPr>
          <p:spPr>
            <a:xfrm>
              <a:off x="1219200" y="2057400"/>
              <a:ext cx="22098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“left child”</a:t>
              </a:r>
              <a:endParaRPr lang="en-US" sz="3200" b="1" dirty="0"/>
            </a:p>
          </p:txBody>
        </p:sp>
        <p:sp>
          <p:nvSpPr>
            <p:cNvPr id="9" name="Rectangle 8"/>
            <p:cNvSpPr/>
            <p:nvPr/>
          </p:nvSpPr>
          <p:spPr>
            <a:xfrm>
              <a:off x="1219200" y="2895600"/>
              <a:ext cx="1066800" cy="76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left</a:t>
              </a:r>
              <a:endParaRPr lang="en-US" sz="3200" b="1" dirty="0"/>
            </a:p>
          </p:txBody>
        </p:sp>
        <p:sp>
          <p:nvSpPr>
            <p:cNvPr id="11" name="Rectangle 10"/>
            <p:cNvSpPr/>
            <p:nvPr/>
          </p:nvSpPr>
          <p:spPr>
            <a:xfrm>
              <a:off x="2362200" y="2895600"/>
              <a:ext cx="1066800" cy="76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right</a:t>
              </a:r>
              <a:endParaRPr lang="en-US" sz="3200" b="1" dirty="0"/>
            </a:p>
          </p:txBody>
        </p:sp>
      </p:grpSp>
      <p:sp>
        <p:nvSpPr>
          <p:cNvPr id="4" name="Rectangle 3"/>
          <p:cNvSpPr>
            <a:spLocks noChangeArrowheads="1"/>
          </p:cNvSpPr>
          <p:nvPr/>
        </p:nvSpPr>
        <p:spPr bwMode="auto">
          <a:xfrm>
            <a:off x="4191000" y="1905000"/>
            <a:ext cx="380873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node</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&lt;</a:t>
            </a:r>
            <a:r>
              <a:rPr kumimoji="0" lang="en-US" altLang="en-US" sz="2000"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string</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&gt; root(</a:t>
            </a:r>
            <a:r>
              <a:rPr kumimoji="0" lang="en-US" altLang="en-US" sz="2000" b="0" i="0" u="none" strike="noStrike" cap="none" normalizeH="0" baseline="0" dirty="0" smtClean="0">
                <a:ln>
                  <a:noFill/>
                </a:ln>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"root"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p:txBody>
      </p:sp>
      <p:sp>
        <p:nvSpPr>
          <p:cNvPr id="10" name="Rectangle 9"/>
          <p:cNvSpPr>
            <a:spLocks noChangeArrowheads="1"/>
          </p:cNvSpPr>
          <p:nvPr/>
        </p:nvSpPr>
        <p:spPr bwMode="auto">
          <a:xfrm>
            <a:off x="4191000" y="2514600"/>
            <a:ext cx="4514056"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node</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&lt;</a:t>
            </a:r>
            <a:r>
              <a:rPr kumimoji="0" lang="en-US" altLang="en-US" sz="2000"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string</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&gt; left(</a:t>
            </a:r>
            <a:r>
              <a:rPr kumimoji="0" lang="en-US" altLang="en-US" sz="2000" b="0" i="0" u="none" strike="noStrike" cap="none" normalizeH="0" baseline="0" dirty="0" smtClean="0">
                <a:ln>
                  <a:noFill/>
                </a:ln>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"left child"</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root.left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&amp;left; </a:t>
            </a:r>
          </a:p>
        </p:txBody>
      </p:sp>
      <p:grpSp>
        <p:nvGrpSpPr>
          <p:cNvPr id="16" name="Group 15"/>
          <p:cNvGrpSpPr/>
          <p:nvPr/>
        </p:nvGrpSpPr>
        <p:grpSpPr>
          <a:xfrm>
            <a:off x="1600200" y="1981200"/>
            <a:ext cx="2209800" cy="1600200"/>
            <a:chOff x="1219200" y="2057400"/>
            <a:chExt cx="2209800" cy="1600200"/>
          </a:xfrm>
        </p:grpSpPr>
        <p:sp>
          <p:nvSpPr>
            <p:cNvPr id="17" name="Rectangle 16"/>
            <p:cNvSpPr/>
            <p:nvPr/>
          </p:nvSpPr>
          <p:spPr>
            <a:xfrm>
              <a:off x="1219200" y="2057400"/>
              <a:ext cx="22098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“root”</a:t>
              </a:r>
              <a:endParaRPr lang="en-US" sz="3200" b="1" dirty="0"/>
            </a:p>
          </p:txBody>
        </p:sp>
        <p:sp>
          <p:nvSpPr>
            <p:cNvPr id="18" name="Rectangle 17"/>
            <p:cNvSpPr/>
            <p:nvPr/>
          </p:nvSpPr>
          <p:spPr>
            <a:xfrm>
              <a:off x="1219200" y="2895600"/>
              <a:ext cx="1066800" cy="76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left</a:t>
              </a:r>
              <a:endParaRPr lang="en-US" sz="3200" b="1" dirty="0"/>
            </a:p>
          </p:txBody>
        </p:sp>
        <p:sp>
          <p:nvSpPr>
            <p:cNvPr id="19" name="Rectangle 18"/>
            <p:cNvSpPr/>
            <p:nvPr/>
          </p:nvSpPr>
          <p:spPr>
            <a:xfrm>
              <a:off x="2362200" y="2895600"/>
              <a:ext cx="1066800" cy="76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right</a:t>
              </a:r>
              <a:endParaRPr lang="en-US" sz="3200" b="1" dirty="0"/>
            </a:p>
          </p:txBody>
        </p:sp>
      </p:grpSp>
      <p:cxnSp>
        <p:nvCxnSpPr>
          <p:cNvPr id="3" name="Straight Connector 2"/>
          <p:cNvCxnSpPr>
            <a:stCxn id="18" idx="2"/>
            <a:endCxn id="8" idx="0"/>
          </p:cNvCxnSpPr>
          <p:nvPr/>
        </p:nvCxnSpPr>
        <p:spPr>
          <a:xfrm flipH="1">
            <a:off x="1333500" y="3581400"/>
            <a:ext cx="800100" cy="99060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47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28650" y="365126"/>
            <a:ext cx="7886700" cy="1325563"/>
          </a:xfrm>
        </p:spPr>
        <p:txBody>
          <a:bodyPr/>
          <a:lstStyle/>
          <a:p>
            <a:r>
              <a:rPr lang="en-US" dirty="0" smtClean="0">
                <a:solidFill>
                  <a:schemeClr val="tx1">
                    <a:lumMod val="75000"/>
                    <a:lumOff val="25000"/>
                  </a:schemeClr>
                </a:solidFill>
              </a:rPr>
              <a:t>Binary Tree Node</a:t>
            </a:r>
            <a:endParaRPr lang="en-US" dirty="0">
              <a:solidFill>
                <a:schemeClr val="tx1">
                  <a:lumMod val="75000"/>
                  <a:lumOff val="25000"/>
                </a:schemeClr>
              </a:solidFill>
            </a:endParaRPr>
          </a:p>
        </p:txBody>
      </p:sp>
      <p:grpSp>
        <p:nvGrpSpPr>
          <p:cNvPr id="5" name="Group 4"/>
          <p:cNvGrpSpPr/>
          <p:nvPr/>
        </p:nvGrpSpPr>
        <p:grpSpPr>
          <a:xfrm>
            <a:off x="228600" y="4572000"/>
            <a:ext cx="2209800" cy="1600200"/>
            <a:chOff x="1219200" y="2057400"/>
            <a:chExt cx="2209800" cy="1600200"/>
          </a:xfrm>
        </p:grpSpPr>
        <p:sp>
          <p:nvSpPr>
            <p:cNvPr id="8" name="Rectangle 7"/>
            <p:cNvSpPr/>
            <p:nvPr/>
          </p:nvSpPr>
          <p:spPr>
            <a:xfrm>
              <a:off x="1219200" y="2057400"/>
              <a:ext cx="22098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“left child”</a:t>
              </a:r>
              <a:endParaRPr lang="en-US" sz="3200" b="1" dirty="0"/>
            </a:p>
          </p:txBody>
        </p:sp>
        <p:sp>
          <p:nvSpPr>
            <p:cNvPr id="9" name="Rectangle 8"/>
            <p:cNvSpPr/>
            <p:nvPr/>
          </p:nvSpPr>
          <p:spPr>
            <a:xfrm>
              <a:off x="1219200" y="2895600"/>
              <a:ext cx="1066800" cy="76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left</a:t>
              </a:r>
              <a:endParaRPr lang="en-US" sz="3200" b="1" dirty="0"/>
            </a:p>
          </p:txBody>
        </p:sp>
        <p:sp>
          <p:nvSpPr>
            <p:cNvPr id="11" name="Rectangle 10"/>
            <p:cNvSpPr/>
            <p:nvPr/>
          </p:nvSpPr>
          <p:spPr>
            <a:xfrm>
              <a:off x="2362200" y="2895600"/>
              <a:ext cx="1066800" cy="76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right</a:t>
              </a:r>
              <a:endParaRPr lang="en-US" sz="3200" b="1" dirty="0"/>
            </a:p>
          </p:txBody>
        </p:sp>
      </p:grpSp>
      <p:grpSp>
        <p:nvGrpSpPr>
          <p:cNvPr id="16" name="Group 15"/>
          <p:cNvGrpSpPr/>
          <p:nvPr/>
        </p:nvGrpSpPr>
        <p:grpSpPr>
          <a:xfrm>
            <a:off x="1600200" y="1981200"/>
            <a:ext cx="2209800" cy="1600200"/>
            <a:chOff x="1219200" y="2057400"/>
            <a:chExt cx="2209800" cy="1600200"/>
          </a:xfrm>
        </p:grpSpPr>
        <p:sp>
          <p:nvSpPr>
            <p:cNvPr id="17" name="Rectangle 16"/>
            <p:cNvSpPr/>
            <p:nvPr/>
          </p:nvSpPr>
          <p:spPr>
            <a:xfrm>
              <a:off x="1219200" y="2057400"/>
              <a:ext cx="22098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“root”</a:t>
              </a:r>
              <a:endParaRPr lang="en-US" sz="3200" b="1" dirty="0"/>
            </a:p>
          </p:txBody>
        </p:sp>
        <p:sp>
          <p:nvSpPr>
            <p:cNvPr id="18" name="Rectangle 17"/>
            <p:cNvSpPr/>
            <p:nvPr/>
          </p:nvSpPr>
          <p:spPr>
            <a:xfrm>
              <a:off x="1219200" y="2895600"/>
              <a:ext cx="1066800" cy="76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left</a:t>
              </a:r>
              <a:endParaRPr lang="en-US" sz="3200" b="1" dirty="0"/>
            </a:p>
          </p:txBody>
        </p:sp>
        <p:sp>
          <p:nvSpPr>
            <p:cNvPr id="19" name="Rectangle 18"/>
            <p:cNvSpPr/>
            <p:nvPr/>
          </p:nvSpPr>
          <p:spPr>
            <a:xfrm>
              <a:off x="2362200" y="2895600"/>
              <a:ext cx="1066800" cy="76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right</a:t>
              </a:r>
              <a:endParaRPr lang="en-US" sz="3200" b="1" dirty="0"/>
            </a:p>
          </p:txBody>
        </p:sp>
      </p:grpSp>
      <p:grpSp>
        <p:nvGrpSpPr>
          <p:cNvPr id="20" name="Group 19"/>
          <p:cNvGrpSpPr/>
          <p:nvPr/>
        </p:nvGrpSpPr>
        <p:grpSpPr>
          <a:xfrm>
            <a:off x="2971800" y="4572000"/>
            <a:ext cx="2209800" cy="1600200"/>
            <a:chOff x="1219200" y="2057400"/>
            <a:chExt cx="2209800" cy="1600200"/>
          </a:xfrm>
        </p:grpSpPr>
        <p:sp>
          <p:nvSpPr>
            <p:cNvPr id="21" name="Rectangle 20"/>
            <p:cNvSpPr/>
            <p:nvPr/>
          </p:nvSpPr>
          <p:spPr>
            <a:xfrm>
              <a:off x="1219200" y="2057400"/>
              <a:ext cx="22098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t>“right child”</a:t>
              </a:r>
              <a:endParaRPr lang="en-US" sz="3000" b="1" dirty="0"/>
            </a:p>
          </p:txBody>
        </p:sp>
        <p:sp>
          <p:nvSpPr>
            <p:cNvPr id="22" name="Rectangle 21"/>
            <p:cNvSpPr/>
            <p:nvPr/>
          </p:nvSpPr>
          <p:spPr>
            <a:xfrm>
              <a:off x="1219200" y="2895600"/>
              <a:ext cx="1066800" cy="76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left</a:t>
              </a:r>
              <a:endParaRPr lang="en-US" sz="3200" b="1" dirty="0"/>
            </a:p>
          </p:txBody>
        </p:sp>
        <p:sp>
          <p:nvSpPr>
            <p:cNvPr id="23" name="Rectangle 22"/>
            <p:cNvSpPr/>
            <p:nvPr/>
          </p:nvSpPr>
          <p:spPr>
            <a:xfrm>
              <a:off x="2362200" y="2895600"/>
              <a:ext cx="1066800" cy="76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right</a:t>
              </a:r>
              <a:endParaRPr lang="en-US" sz="3200" b="1" dirty="0"/>
            </a:p>
          </p:txBody>
        </p:sp>
      </p:grpSp>
      <p:sp>
        <p:nvSpPr>
          <p:cNvPr id="24" name="Rectangle 23"/>
          <p:cNvSpPr>
            <a:spLocks noChangeArrowheads="1"/>
          </p:cNvSpPr>
          <p:nvPr/>
        </p:nvSpPr>
        <p:spPr bwMode="auto">
          <a:xfrm>
            <a:off x="4191000" y="1905000"/>
            <a:ext cx="380873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node</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&lt;</a:t>
            </a:r>
            <a:r>
              <a:rPr kumimoji="0" lang="en-US" altLang="en-US" sz="2000"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string</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&gt; root(</a:t>
            </a:r>
            <a:r>
              <a:rPr kumimoji="0" lang="en-US" altLang="en-US" sz="2000" b="0" i="0" u="none" strike="noStrike" cap="none" normalizeH="0" baseline="0" dirty="0" smtClean="0">
                <a:ln>
                  <a:noFill/>
                </a:ln>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"root"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p:txBody>
      </p:sp>
      <p:sp>
        <p:nvSpPr>
          <p:cNvPr id="25" name="Rectangle 24"/>
          <p:cNvSpPr>
            <a:spLocks noChangeArrowheads="1"/>
          </p:cNvSpPr>
          <p:nvPr/>
        </p:nvSpPr>
        <p:spPr bwMode="auto">
          <a:xfrm>
            <a:off x="4191000" y="2514600"/>
            <a:ext cx="4514056"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node</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&lt;</a:t>
            </a:r>
            <a:r>
              <a:rPr kumimoji="0" lang="en-US" altLang="en-US" sz="2000"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string</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&gt; left(</a:t>
            </a:r>
            <a:r>
              <a:rPr kumimoji="0" lang="en-US" altLang="en-US" sz="2000" b="0" i="0" u="none" strike="noStrike" cap="none" normalizeH="0" baseline="0" dirty="0" smtClean="0">
                <a:ln>
                  <a:noFill/>
                </a:ln>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"left child"</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root.left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&amp;left; </a:t>
            </a:r>
          </a:p>
        </p:txBody>
      </p:sp>
      <p:sp>
        <p:nvSpPr>
          <p:cNvPr id="26" name="Rectangle 25"/>
          <p:cNvSpPr>
            <a:spLocks noChangeArrowheads="1"/>
          </p:cNvSpPr>
          <p:nvPr/>
        </p:nvSpPr>
        <p:spPr bwMode="auto">
          <a:xfrm>
            <a:off x="4191000" y="3429000"/>
            <a:ext cx="4796185"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node</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&lt;</a:t>
            </a:r>
            <a:r>
              <a:rPr kumimoji="0" lang="en-US" altLang="en-US" sz="2000"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string</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&gt; right(</a:t>
            </a:r>
            <a:r>
              <a:rPr kumimoji="0" lang="en-US" altLang="en-US" sz="2000" b="0" i="0" u="none" strike="noStrike" cap="none" normalizeH="0" baseline="0" dirty="0" smtClean="0">
                <a:ln>
                  <a:noFill/>
                </a:ln>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"right child"</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root.right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&amp;right;</a:t>
            </a:r>
            <a:r>
              <a:rPr kumimoji="0" lang="en-US" altLang="en-US" sz="90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cxnSp>
        <p:nvCxnSpPr>
          <p:cNvPr id="27" name="Straight Connector 26"/>
          <p:cNvCxnSpPr/>
          <p:nvPr/>
        </p:nvCxnSpPr>
        <p:spPr>
          <a:xfrm flipH="1">
            <a:off x="1333500" y="3581400"/>
            <a:ext cx="800100" cy="99060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1" idx="0"/>
          </p:cNvCxnSpPr>
          <p:nvPr/>
        </p:nvCxnSpPr>
        <p:spPr>
          <a:xfrm>
            <a:off x="3238500" y="3581400"/>
            <a:ext cx="838200" cy="99060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32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lnSpcReduction="10000"/>
          </a:bodyPr>
          <a:lstStyle/>
          <a:p>
            <a:pPr marL="0" indent="0">
              <a:buNone/>
            </a:pPr>
            <a:r>
              <a:rPr lang="en-US" sz="7200" dirty="0" smtClean="0">
                <a:solidFill>
                  <a:schemeClr val="tx1">
                    <a:lumMod val="75000"/>
                    <a:lumOff val="25000"/>
                  </a:schemeClr>
                </a:solidFill>
              </a:rPr>
              <a:t>Binary Search Tree</a:t>
            </a:r>
            <a:endParaRPr lang="en-US" sz="7200" dirty="0">
              <a:solidFill>
                <a:schemeClr val="tx1">
                  <a:lumMod val="75000"/>
                  <a:lumOff val="25000"/>
                </a:schemeClr>
              </a:solidFill>
            </a:endParaRPr>
          </a:p>
        </p:txBody>
      </p:sp>
      <p:sp>
        <p:nvSpPr>
          <p:cNvPr id="2" name="TextBox 1"/>
          <p:cNvSpPr txBox="1"/>
          <p:nvPr/>
        </p:nvSpPr>
        <p:spPr>
          <a:xfrm>
            <a:off x="1815353" y="3008780"/>
            <a:ext cx="6884894" cy="1338828"/>
          </a:xfrm>
          <a:prstGeom prst="rect">
            <a:avLst/>
          </a:prstGeom>
          <a:noFill/>
        </p:spPr>
        <p:txBody>
          <a:bodyPr wrap="square" rtlCol="0">
            <a:spAutoFit/>
          </a:bodyPr>
          <a:lstStyle/>
          <a:p>
            <a:r>
              <a:rPr lang="en-US" sz="2700" dirty="0" smtClean="0">
                <a:solidFill>
                  <a:schemeClr val="bg2">
                    <a:lumMod val="50000"/>
                  </a:schemeClr>
                </a:solidFill>
              </a:rPr>
              <a:t>A binary tree where nodes with smaller values are placed to the left of the root, and nodes with equal or values are placed to the right.</a:t>
            </a:r>
            <a:endParaRPr lang="en-US" sz="2700" dirty="0">
              <a:solidFill>
                <a:schemeClr val="bg2">
                  <a:lumMod val="50000"/>
                </a:schemeClr>
              </a:solidFill>
            </a:endParaRPr>
          </a:p>
        </p:txBody>
      </p:sp>
    </p:spTree>
    <p:extLst>
      <p:ext uri="{BB962C8B-B14F-4D97-AF65-F5344CB8AC3E}">
        <p14:creationId xmlns:p14="http://schemas.microsoft.com/office/powerpoint/2010/main" val="60402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Binary Search Tree Class</a:t>
            </a:r>
            <a:endParaRPr lang="en-US" dirty="0">
              <a:solidFill>
                <a:schemeClr val="tx1">
                  <a:lumMod val="85000"/>
                  <a:lumOff val="15000"/>
                </a:schemeClr>
              </a:solidFill>
            </a:endParaRPr>
          </a:p>
        </p:txBody>
      </p:sp>
      <p:graphicFrame>
        <p:nvGraphicFramePr>
          <p:cNvPr id="2" name="Diagram 1"/>
          <p:cNvGraphicFramePr/>
          <p:nvPr>
            <p:extLst>
              <p:ext uri="{D42A27DB-BD31-4B8C-83A1-F6EECF244321}">
                <p14:modId xmlns:p14="http://schemas.microsoft.com/office/powerpoint/2010/main" val="4237282148"/>
              </p:ext>
            </p:extLst>
          </p:nvPr>
        </p:nvGraphicFramePr>
        <p:xfrm>
          <a:off x="1096566" y="1576388"/>
          <a:ext cx="6950867" cy="46339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93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Binary Search Tree Class</a:t>
            </a:r>
            <a:endParaRPr lang="en-US" dirty="0">
              <a:solidFill>
                <a:schemeClr val="tx1">
                  <a:lumMod val="85000"/>
                  <a:lumOff val="15000"/>
                </a:schemeClr>
              </a:solidFill>
            </a:endParaRPr>
          </a:p>
        </p:txBody>
      </p:sp>
      <p:graphicFrame>
        <p:nvGraphicFramePr>
          <p:cNvPr id="2" name="Diagram 1"/>
          <p:cNvGraphicFramePr/>
          <p:nvPr>
            <p:extLst>
              <p:ext uri="{D42A27DB-BD31-4B8C-83A1-F6EECF244321}">
                <p14:modId xmlns:p14="http://schemas.microsoft.com/office/powerpoint/2010/main" val="990296161"/>
              </p:ext>
            </p:extLst>
          </p:nvPr>
        </p:nvGraphicFramePr>
        <p:xfrm>
          <a:off x="1096566" y="1576388"/>
          <a:ext cx="6950867" cy="46339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0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lnSpcReduction="10000"/>
          </a:bodyPr>
          <a:lstStyle/>
          <a:p>
            <a:pPr marL="0" indent="0">
              <a:buNone/>
            </a:pPr>
            <a:r>
              <a:rPr lang="en-US" sz="7200" dirty="0" smtClean="0">
                <a:solidFill>
                  <a:schemeClr val="tx1">
                    <a:lumMod val="75000"/>
                    <a:lumOff val="25000"/>
                  </a:schemeClr>
                </a:solidFill>
              </a:rPr>
              <a:t>Tree</a:t>
            </a:r>
            <a:endParaRPr lang="en-US" sz="7200" dirty="0">
              <a:solidFill>
                <a:schemeClr val="tx1">
                  <a:lumMod val="75000"/>
                  <a:lumOff val="25000"/>
                </a:schemeClr>
              </a:solidFill>
            </a:endParaRPr>
          </a:p>
        </p:txBody>
      </p:sp>
      <p:sp>
        <p:nvSpPr>
          <p:cNvPr id="2" name="TextBox 1"/>
          <p:cNvSpPr txBox="1"/>
          <p:nvPr/>
        </p:nvSpPr>
        <p:spPr>
          <a:xfrm>
            <a:off x="1815353" y="3008780"/>
            <a:ext cx="6884894" cy="923330"/>
          </a:xfrm>
          <a:prstGeom prst="rect">
            <a:avLst/>
          </a:prstGeom>
          <a:noFill/>
        </p:spPr>
        <p:txBody>
          <a:bodyPr wrap="square" rtlCol="0">
            <a:spAutoFit/>
          </a:bodyPr>
          <a:lstStyle/>
          <a:p>
            <a:r>
              <a:rPr lang="en-US" sz="2700" dirty="0" smtClean="0">
                <a:solidFill>
                  <a:schemeClr val="bg2">
                    <a:lumMod val="50000"/>
                  </a:schemeClr>
                </a:solidFill>
              </a:rPr>
              <a:t>A data structure where nodes have a 1:N parent-child relationship.</a:t>
            </a:r>
            <a:endParaRPr lang="en-US" sz="2700" dirty="0">
              <a:solidFill>
                <a:schemeClr val="bg2">
                  <a:lumMod val="50000"/>
                </a:schemeClr>
              </a:solidFill>
            </a:endParaRPr>
          </a:p>
        </p:txBody>
      </p:sp>
    </p:spTree>
    <p:extLst>
      <p:ext uri="{BB962C8B-B14F-4D97-AF65-F5344CB8AC3E}">
        <p14:creationId xmlns:p14="http://schemas.microsoft.com/office/powerpoint/2010/main" val="120947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Construction</a:t>
            </a:r>
            <a:endParaRPr lang="en-US" dirty="0">
              <a:solidFill>
                <a:schemeClr val="tx1">
                  <a:lumMod val="85000"/>
                  <a:lumOff val="15000"/>
                </a:schemeClr>
              </a:solidFill>
            </a:endParaRPr>
          </a:p>
        </p:txBody>
      </p:sp>
      <p:sp>
        <p:nvSpPr>
          <p:cNvPr id="4" name="Rectangle 3"/>
          <p:cNvSpPr>
            <a:spLocks noChangeArrowheads="1"/>
          </p:cNvSpPr>
          <p:nvPr/>
        </p:nvSpPr>
        <p:spPr bwMode="auto">
          <a:xfrm>
            <a:off x="1752600" y="1524000"/>
            <a:ext cx="5783635"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template</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&lt;</a:t>
            </a:r>
            <a:r>
              <a:rPr kumimoji="0" lang="en-US" altLang="en-US" sz="2000"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class</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_Type</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class</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bst</a:t>
            </a:r>
            <a:r>
              <a:rPr kumimoji="0" lang="en-US" altLang="en-US" sz="2000"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typedef</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typename</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node</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&lt;</a:t>
            </a:r>
            <a:r>
              <a:rPr kumimoji="0" lang="en-US" altLang="en-US" sz="2000"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_Type</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&gt; </a:t>
            </a:r>
            <a:r>
              <a:rPr kumimoji="0" lang="en-US" altLang="en-US" sz="2000" b="0" i="0" u="none" strike="noStrike" cap="none" normalizeH="0" baseline="0" dirty="0" err="1"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node_t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private</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node_t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_root;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size_t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_size;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public</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bst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_root = </a:t>
            </a:r>
            <a:r>
              <a:rPr kumimoji="0" lang="en-US" altLang="en-US" sz="2000" b="0" i="0" u="none" strike="noStrike" cap="none" normalizeH="0" baseline="0" dirty="0" err="1"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nullptr</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_size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bst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remove_tree</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(_root);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endParaRPr kumimoji="0" lang="en-US" altLang="en-US" sz="2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6" name="Up Arrow 5"/>
          <p:cNvSpPr/>
          <p:nvPr/>
        </p:nvSpPr>
        <p:spPr>
          <a:xfrm rot="5400000">
            <a:off x="1085850" y="5086351"/>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5400000">
            <a:off x="1085850" y="2038350"/>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5400000">
            <a:off x="1085850" y="2647951"/>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5400000">
            <a:off x="1085850" y="3486151"/>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rot="5400000">
            <a:off x="1085850" y="1428751"/>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4688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xit" presetSubtype="0" fill="hold" grpId="1" nodeType="with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9" grpId="1" animBg="1"/>
      <p:bldP spid="10" grpId="0" animBg="1"/>
      <p:bldP spid="10"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a:solidFill>
                  <a:schemeClr val="tx1">
                    <a:lumMod val="85000"/>
                    <a:lumOff val="15000"/>
                  </a:schemeClr>
                </a:solidFill>
              </a:rPr>
              <a:t>Construction</a:t>
            </a:r>
          </a:p>
        </p:txBody>
      </p:sp>
      <p:sp>
        <p:nvSpPr>
          <p:cNvPr id="2" name="Rectangle 1"/>
          <p:cNvSpPr>
            <a:spLocks noChangeArrowheads="1"/>
          </p:cNvSpPr>
          <p:nvPr/>
        </p:nvSpPr>
        <p:spPr bwMode="auto">
          <a:xfrm>
            <a:off x="2705100" y="1591153"/>
            <a:ext cx="373380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bst</a:t>
            </a:r>
            <a:r>
              <a:rPr kumimoji="0" lang="en-US" altLang="en-US" sz="3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3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altLang="en-US" sz="3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tree;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grpSp>
        <p:nvGrpSpPr>
          <p:cNvPr id="15" name="Group 14"/>
          <p:cNvGrpSpPr/>
          <p:nvPr/>
        </p:nvGrpSpPr>
        <p:grpSpPr>
          <a:xfrm>
            <a:off x="2705100" y="2476500"/>
            <a:ext cx="3733800" cy="2057400"/>
            <a:chOff x="1752600" y="2438400"/>
            <a:chExt cx="3733800" cy="2057400"/>
          </a:xfrm>
        </p:grpSpPr>
        <p:sp>
          <p:nvSpPr>
            <p:cNvPr id="12" name="Rectangle 11"/>
            <p:cNvSpPr/>
            <p:nvPr/>
          </p:nvSpPr>
          <p:spPr>
            <a:xfrm>
              <a:off x="1752600" y="2438400"/>
              <a:ext cx="3733800" cy="2057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828800" y="2514600"/>
              <a:ext cx="1524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Consolas" panose="020B0609020204030204" pitchFamily="49" charset="0"/>
                  <a:cs typeface="Consolas" panose="020B0609020204030204" pitchFamily="49" charset="0"/>
                </a:rPr>
                <a:t>_root</a:t>
              </a:r>
              <a:endParaRPr lang="en-US" sz="3200" dirty="0">
                <a:latin typeface="Consolas" panose="020B0609020204030204" pitchFamily="49" charset="0"/>
                <a:cs typeface="Consolas" panose="020B0609020204030204" pitchFamily="49" charset="0"/>
              </a:endParaRPr>
            </a:p>
          </p:txBody>
        </p:sp>
        <p:sp>
          <p:nvSpPr>
            <p:cNvPr id="11" name="Rectangle 10"/>
            <p:cNvSpPr/>
            <p:nvPr/>
          </p:nvSpPr>
          <p:spPr>
            <a:xfrm>
              <a:off x="1828800" y="3505200"/>
              <a:ext cx="1524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Consolas" panose="020B0609020204030204" pitchFamily="49" charset="0"/>
                  <a:cs typeface="Consolas" panose="020B0609020204030204" pitchFamily="49" charset="0"/>
                </a:rPr>
                <a:t>_size</a:t>
              </a:r>
              <a:endParaRPr lang="en-US" sz="3200" dirty="0">
                <a:latin typeface="Consolas" panose="020B0609020204030204" pitchFamily="49" charset="0"/>
                <a:cs typeface="Consolas" panose="020B0609020204030204" pitchFamily="49" charset="0"/>
              </a:endParaRPr>
            </a:p>
          </p:txBody>
        </p:sp>
        <p:sp>
          <p:nvSpPr>
            <p:cNvPr id="13" name="Rectangle 12"/>
            <p:cNvSpPr/>
            <p:nvPr/>
          </p:nvSpPr>
          <p:spPr>
            <a:xfrm>
              <a:off x="3429000" y="2514600"/>
              <a:ext cx="19812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Consolas" panose="020B0609020204030204" pitchFamily="49" charset="0"/>
                  <a:cs typeface="Consolas" panose="020B0609020204030204" pitchFamily="49" charset="0"/>
                </a:rPr>
                <a:t>null</a:t>
              </a:r>
              <a:endParaRPr lang="en-US" sz="3200" dirty="0">
                <a:latin typeface="Consolas" panose="020B0609020204030204" pitchFamily="49" charset="0"/>
                <a:cs typeface="Consolas" panose="020B0609020204030204" pitchFamily="49" charset="0"/>
              </a:endParaRPr>
            </a:p>
          </p:txBody>
        </p:sp>
        <p:sp>
          <p:nvSpPr>
            <p:cNvPr id="14" name="Rectangle 13"/>
            <p:cNvSpPr/>
            <p:nvPr/>
          </p:nvSpPr>
          <p:spPr>
            <a:xfrm>
              <a:off x="3429000" y="3505200"/>
              <a:ext cx="19812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Consolas" panose="020B0609020204030204" pitchFamily="49" charset="0"/>
                  <a:cs typeface="Consolas" panose="020B0609020204030204" pitchFamily="49" charset="0"/>
                </a:rPr>
                <a:t>0</a:t>
              </a:r>
            </a:p>
          </p:txBody>
        </p:sp>
      </p:grpSp>
    </p:spTree>
    <p:extLst>
      <p:ext uri="{BB962C8B-B14F-4D97-AF65-F5344CB8AC3E}">
        <p14:creationId xmlns:p14="http://schemas.microsoft.com/office/powerpoint/2010/main" val="78380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Binary Search Tree Class</a:t>
            </a:r>
            <a:endParaRPr lang="en-US" dirty="0">
              <a:solidFill>
                <a:schemeClr val="tx1">
                  <a:lumMod val="85000"/>
                  <a:lumOff val="15000"/>
                </a:schemeClr>
              </a:solidFill>
            </a:endParaRPr>
          </a:p>
        </p:txBody>
      </p:sp>
      <p:graphicFrame>
        <p:nvGraphicFramePr>
          <p:cNvPr id="2" name="Diagram 1"/>
          <p:cNvGraphicFramePr/>
          <p:nvPr>
            <p:extLst>
              <p:ext uri="{D42A27DB-BD31-4B8C-83A1-F6EECF244321}">
                <p14:modId xmlns:p14="http://schemas.microsoft.com/office/powerpoint/2010/main" val="314996278"/>
              </p:ext>
            </p:extLst>
          </p:nvPr>
        </p:nvGraphicFramePr>
        <p:xfrm>
          <a:off x="1096566" y="1576388"/>
          <a:ext cx="6950867" cy="46339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608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Tree>
    <p:extLst>
      <p:ext uri="{BB962C8B-B14F-4D97-AF65-F5344CB8AC3E}">
        <p14:creationId xmlns:p14="http://schemas.microsoft.com/office/powerpoint/2010/main" val="410662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6" name="Rectangle 5"/>
          <p:cNvSpPr/>
          <p:nvPr/>
        </p:nvSpPr>
        <p:spPr>
          <a:xfrm>
            <a:off x="5257800" y="2438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Up Arrow 14"/>
          <p:cNvSpPr/>
          <p:nvPr/>
        </p:nvSpPr>
        <p:spPr>
          <a:xfrm rot="5400000">
            <a:off x="4241800" y="5359401"/>
            <a:ext cx="812800" cy="1219199"/>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536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Up Arrow 14"/>
          <p:cNvSpPr/>
          <p:nvPr/>
        </p:nvSpPr>
        <p:spPr>
          <a:xfrm rot="16200000">
            <a:off x="4241800" y="5359401"/>
            <a:ext cx="812800" cy="1219199"/>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873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8" name="Rectangle 7"/>
          <p:cNvSpPr/>
          <p:nvPr/>
        </p:nvSpPr>
        <p:spPr>
          <a:xfrm>
            <a:off x="4038600" y="4343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Up Arrow 14"/>
          <p:cNvSpPr/>
          <p:nvPr/>
        </p:nvSpPr>
        <p:spPr>
          <a:xfrm rot="16200000">
            <a:off x="4241800" y="5359401"/>
            <a:ext cx="812800" cy="1219199"/>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rot="5400000">
            <a:off x="4394199" y="5359401"/>
            <a:ext cx="812800" cy="1219199"/>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365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xit" presetSubtype="0" fill="hold" grpId="1" nodeType="withEffect">
                                  <p:stCondLst>
                                    <p:cond delay="0"/>
                                  </p:stCondLst>
                                  <p:childTnLst>
                                    <p:animEffect transition="out" filter="fade">
                                      <p:cBhvr>
                                        <p:cTn id="14" dur="500"/>
                                        <p:tgtEl>
                                          <p:spTgt spid="15"/>
                                        </p:tgtEl>
                                      </p:cBhvr>
                                    </p:animEffect>
                                    <p:set>
                                      <p:cBhvr>
                                        <p:cTn id="15" dur="1" fill="hold">
                                          <p:stCondLst>
                                            <p:cond delay="499"/>
                                          </p:stCondLst>
                                        </p:cTn>
                                        <p:tgtEl>
                                          <p:spTgt spid="15"/>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5" grpId="1" animBg="1"/>
      <p:bldP spid="1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02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086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80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6400" y="1219200"/>
            <a:ext cx="5801784" cy="4351338"/>
          </a:xfrm>
        </p:spPr>
      </p:pic>
    </p:spTree>
    <p:extLst>
      <p:ext uri="{BB962C8B-B14F-4D97-AF65-F5344CB8AC3E}">
        <p14:creationId xmlns:p14="http://schemas.microsoft.com/office/powerpoint/2010/main" val="285931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58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13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17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6825" y="2512493"/>
            <a:ext cx="3305175" cy="992707"/>
          </a:xfrm>
        </p:spPr>
        <p:txBody>
          <a:bodyPr>
            <a:normAutofit fontScale="92500" lnSpcReduction="10000"/>
          </a:bodyPr>
          <a:lstStyle/>
          <a:p>
            <a:pPr marL="0" indent="0">
              <a:buNone/>
            </a:pPr>
            <a:r>
              <a:rPr lang="en-US" sz="7200" dirty="0" smtClean="0">
                <a:solidFill>
                  <a:schemeClr val="tx1">
                    <a:lumMod val="75000"/>
                    <a:lumOff val="25000"/>
                  </a:schemeClr>
                </a:solidFill>
              </a:rPr>
              <a:t>Average:</a:t>
            </a:r>
            <a:endParaRPr lang="en-US" sz="7200" dirty="0">
              <a:solidFill>
                <a:schemeClr val="tx1">
                  <a:lumMod val="75000"/>
                  <a:lumOff val="25000"/>
                </a:schemeClr>
              </a:solidFill>
            </a:endParaRPr>
          </a:p>
        </p:txBody>
      </p:sp>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Insertion Complexity</a:t>
            </a:r>
            <a:endParaRPr lang="en-US" dirty="0">
              <a:solidFill>
                <a:schemeClr val="tx1">
                  <a:lumMod val="85000"/>
                  <a:lumOff val="15000"/>
                </a:schemeClr>
              </a:solidFill>
            </a:endParaRPr>
          </a:p>
        </p:txBody>
      </p:sp>
      <p:sp>
        <p:nvSpPr>
          <p:cNvPr id="6" name="Content Placeholder 2"/>
          <p:cNvSpPr txBox="1">
            <a:spLocks/>
          </p:cNvSpPr>
          <p:nvPr/>
        </p:nvSpPr>
        <p:spPr>
          <a:xfrm>
            <a:off x="1266825" y="3830650"/>
            <a:ext cx="3305175" cy="99270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7200" dirty="0" smtClean="0">
                <a:solidFill>
                  <a:schemeClr val="tx1">
                    <a:lumMod val="75000"/>
                    <a:lumOff val="25000"/>
                  </a:schemeClr>
                </a:solidFill>
              </a:rPr>
              <a:t>Worst:</a:t>
            </a:r>
            <a:endParaRPr lang="en-US" sz="7200" dirty="0">
              <a:solidFill>
                <a:schemeClr val="tx1">
                  <a:lumMod val="75000"/>
                  <a:lumOff val="25000"/>
                </a:schemeClr>
              </a:solidFill>
            </a:endParaRPr>
          </a:p>
        </p:txBody>
      </p:sp>
      <p:sp>
        <p:nvSpPr>
          <p:cNvPr id="7" name="Content Placeholder 2"/>
          <p:cNvSpPr txBox="1">
            <a:spLocks/>
          </p:cNvSpPr>
          <p:nvPr/>
        </p:nvSpPr>
        <p:spPr>
          <a:xfrm>
            <a:off x="4724400" y="2512493"/>
            <a:ext cx="3305175" cy="99270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7200" dirty="0" smtClean="0">
                <a:solidFill>
                  <a:schemeClr val="tx1">
                    <a:lumMod val="75000"/>
                    <a:lumOff val="25000"/>
                  </a:schemeClr>
                </a:solidFill>
              </a:rPr>
              <a:t>O(log n)</a:t>
            </a:r>
            <a:endParaRPr lang="en-US" sz="7200" dirty="0">
              <a:solidFill>
                <a:schemeClr val="tx1">
                  <a:lumMod val="75000"/>
                  <a:lumOff val="25000"/>
                </a:schemeClr>
              </a:solidFill>
            </a:endParaRPr>
          </a:p>
        </p:txBody>
      </p:sp>
      <p:sp>
        <p:nvSpPr>
          <p:cNvPr id="8" name="Content Placeholder 2"/>
          <p:cNvSpPr txBox="1">
            <a:spLocks/>
          </p:cNvSpPr>
          <p:nvPr/>
        </p:nvSpPr>
        <p:spPr>
          <a:xfrm>
            <a:off x="4724399" y="3830649"/>
            <a:ext cx="3305175" cy="99270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7200" dirty="0" smtClean="0">
                <a:solidFill>
                  <a:schemeClr val="tx1">
                    <a:lumMod val="75000"/>
                    <a:lumOff val="25000"/>
                  </a:schemeClr>
                </a:solidFill>
              </a:rPr>
              <a:t>O(n)</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256791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25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75394" y="4873869"/>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4630615" y="2183423"/>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7" name="Rectangle 6"/>
          <p:cNvSpPr/>
          <p:nvPr/>
        </p:nvSpPr>
        <p:spPr>
          <a:xfrm>
            <a:off x="3886200" y="8382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5459226" y="3528646"/>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cxnSp>
        <p:nvCxnSpPr>
          <p:cNvPr id="15" name="Straight Connector 14"/>
          <p:cNvCxnSpPr>
            <a:stCxn id="7" idx="2"/>
            <a:endCxn id="5" idx="0"/>
          </p:cNvCxnSpPr>
          <p:nvPr/>
        </p:nvCxnSpPr>
        <p:spPr>
          <a:xfrm>
            <a:off x="4468091" y="1752600"/>
            <a:ext cx="744415" cy="43082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212505" y="3097823"/>
            <a:ext cx="744415" cy="43082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12870" y="4443046"/>
            <a:ext cx="744415" cy="43082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6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fontScale="92500" lnSpcReduction="10000"/>
          </a:bodyPr>
          <a:lstStyle/>
          <a:p>
            <a:pPr marL="0" indent="0" algn="ctr">
              <a:buNone/>
            </a:pPr>
            <a:r>
              <a:rPr lang="en-US" sz="7200" dirty="0" smtClean="0">
                <a:solidFill>
                  <a:schemeClr val="tx1">
                    <a:lumMod val="75000"/>
                    <a:lumOff val="25000"/>
                  </a:schemeClr>
                </a:solidFill>
              </a:rPr>
              <a:t>Code: add</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115650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Binary Search Tree Class</a:t>
            </a:r>
            <a:endParaRPr lang="en-US" dirty="0">
              <a:solidFill>
                <a:schemeClr val="tx1">
                  <a:lumMod val="85000"/>
                  <a:lumOff val="15000"/>
                </a:schemeClr>
              </a:solidFill>
            </a:endParaRPr>
          </a:p>
        </p:txBody>
      </p:sp>
      <p:graphicFrame>
        <p:nvGraphicFramePr>
          <p:cNvPr id="2" name="Diagram 1"/>
          <p:cNvGraphicFramePr/>
          <p:nvPr>
            <p:extLst>
              <p:ext uri="{D42A27DB-BD31-4B8C-83A1-F6EECF244321}">
                <p14:modId xmlns:p14="http://schemas.microsoft.com/office/powerpoint/2010/main" val="919459756"/>
              </p:ext>
            </p:extLst>
          </p:nvPr>
        </p:nvGraphicFramePr>
        <p:xfrm>
          <a:off x="1096566" y="1576388"/>
          <a:ext cx="6950867" cy="46339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761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Iteration</a:t>
            </a:r>
            <a:endParaRPr lang="en-US" dirty="0">
              <a:solidFill>
                <a:schemeClr val="tx1">
                  <a:lumMod val="85000"/>
                  <a:lumOff val="15000"/>
                </a:schemeClr>
              </a:solidFill>
            </a:endParaRPr>
          </a:p>
        </p:txBody>
      </p:sp>
      <p:grpSp>
        <p:nvGrpSpPr>
          <p:cNvPr id="18" name="Group 17"/>
          <p:cNvGrpSpPr/>
          <p:nvPr/>
        </p:nvGrpSpPr>
        <p:grpSpPr>
          <a:xfrm>
            <a:off x="628650" y="2783475"/>
            <a:ext cx="2405750" cy="1443450"/>
            <a:chOff x="944" y="184734"/>
            <a:chExt cx="3682100" cy="2209260"/>
          </a:xfrm>
          <a:solidFill>
            <a:schemeClr val="accent1"/>
          </a:solidFill>
        </p:grpSpPr>
        <p:sp>
          <p:nvSpPr>
            <p:cNvPr id="19" name="Rectangle 18"/>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19"/>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Pre Order</a:t>
              </a:r>
              <a:endParaRPr lang="en-US" sz="3600" kern="1200" dirty="0"/>
            </a:p>
          </p:txBody>
        </p:sp>
      </p:grpSp>
      <p:grpSp>
        <p:nvGrpSpPr>
          <p:cNvPr id="21" name="Group 20"/>
          <p:cNvGrpSpPr/>
          <p:nvPr/>
        </p:nvGrpSpPr>
        <p:grpSpPr>
          <a:xfrm>
            <a:off x="3369125" y="2783475"/>
            <a:ext cx="2405750" cy="1443450"/>
            <a:chOff x="944" y="184734"/>
            <a:chExt cx="3682100" cy="2209260"/>
          </a:xfrm>
          <a:solidFill>
            <a:schemeClr val="accent1"/>
          </a:solidFill>
        </p:grpSpPr>
        <p:sp>
          <p:nvSpPr>
            <p:cNvPr id="22" name="Rectangle 21"/>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angle 22"/>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In Order</a:t>
              </a:r>
              <a:endParaRPr lang="en-US" sz="3600" kern="1200" dirty="0"/>
            </a:p>
          </p:txBody>
        </p:sp>
      </p:grpSp>
      <p:grpSp>
        <p:nvGrpSpPr>
          <p:cNvPr id="24" name="Group 23"/>
          <p:cNvGrpSpPr/>
          <p:nvPr/>
        </p:nvGrpSpPr>
        <p:grpSpPr>
          <a:xfrm>
            <a:off x="6109600" y="2783475"/>
            <a:ext cx="2405750" cy="1443450"/>
            <a:chOff x="944" y="184734"/>
            <a:chExt cx="3682100" cy="2209260"/>
          </a:xfrm>
          <a:solidFill>
            <a:schemeClr val="accent1"/>
          </a:solidFill>
        </p:grpSpPr>
        <p:sp>
          <p:nvSpPr>
            <p:cNvPr id="25" name="Rectangle 24"/>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Rectangle 25"/>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Post Order</a:t>
              </a:r>
              <a:endParaRPr lang="en-US" sz="3600" kern="1200" dirty="0"/>
            </a:p>
          </p:txBody>
        </p:sp>
      </p:grpSp>
    </p:spTree>
    <p:extLst>
      <p:ext uri="{BB962C8B-B14F-4D97-AF65-F5344CB8AC3E}">
        <p14:creationId xmlns:p14="http://schemas.microsoft.com/office/powerpoint/2010/main" val="425043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Iteration</a:t>
            </a:r>
            <a:endParaRPr lang="en-US" dirty="0">
              <a:solidFill>
                <a:schemeClr val="tx1">
                  <a:lumMod val="85000"/>
                  <a:lumOff val="15000"/>
                </a:schemeClr>
              </a:solidFill>
            </a:endParaRPr>
          </a:p>
        </p:txBody>
      </p:sp>
      <p:grpSp>
        <p:nvGrpSpPr>
          <p:cNvPr id="6" name="Group 5"/>
          <p:cNvGrpSpPr/>
          <p:nvPr/>
        </p:nvGrpSpPr>
        <p:grpSpPr>
          <a:xfrm>
            <a:off x="628650" y="2783475"/>
            <a:ext cx="2405750" cy="2536236"/>
            <a:chOff x="628650" y="2783475"/>
            <a:chExt cx="2405750" cy="2536236"/>
          </a:xfrm>
        </p:grpSpPr>
        <p:grpSp>
          <p:nvGrpSpPr>
            <p:cNvPr id="18" name="Group 17"/>
            <p:cNvGrpSpPr/>
            <p:nvPr/>
          </p:nvGrpSpPr>
          <p:grpSpPr>
            <a:xfrm>
              <a:off x="628650" y="2783475"/>
              <a:ext cx="2405750" cy="1443450"/>
              <a:chOff x="944" y="184734"/>
              <a:chExt cx="3682100" cy="2209260"/>
            </a:xfrm>
            <a:solidFill>
              <a:schemeClr val="accent1"/>
            </a:solidFill>
          </p:grpSpPr>
          <p:sp>
            <p:nvSpPr>
              <p:cNvPr id="19" name="Rectangle 18"/>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19"/>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Go Left</a:t>
                </a:r>
                <a:endParaRPr lang="en-US" sz="3600" kern="1200" dirty="0"/>
              </a:p>
            </p:txBody>
          </p:sp>
        </p:grpSp>
        <p:sp>
          <p:nvSpPr>
            <p:cNvPr id="12" name="Up Arrow 11"/>
            <p:cNvSpPr/>
            <p:nvPr/>
          </p:nvSpPr>
          <p:spPr>
            <a:xfrm rot="16200000">
              <a:off x="1425126" y="4303711"/>
              <a:ext cx="812800" cy="1219199"/>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3369125" y="2783475"/>
            <a:ext cx="2405750" cy="2536237"/>
            <a:chOff x="3369125" y="2783475"/>
            <a:chExt cx="2405750" cy="2536237"/>
          </a:xfrm>
        </p:grpSpPr>
        <p:grpSp>
          <p:nvGrpSpPr>
            <p:cNvPr id="21" name="Group 20"/>
            <p:cNvGrpSpPr/>
            <p:nvPr/>
          </p:nvGrpSpPr>
          <p:grpSpPr>
            <a:xfrm>
              <a:off x="3369125" y="2783475"/>
              <a:ext cx="2405750" cy="1443450"/>
              <a:chOff x="944" y="184734"/>
              <a:chExt cx="3682100" cy="2209260"/>
            </a:xfrm>
            <a:solidFill>
              <a:schemeClr val="accent1"/>
            </a:solidFill>
          </p:grpSpPr>
          <p:sp>
            <p:nvSpPr>
              <p:cNvPr id="22" name="Rectangle 21"/>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angle 22"/>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Go Right</a:t>
                </a:r>
                <a:endParaRPr lang="en-US" sz="3600" kern="1200" dirty="0"/>
              </a:p>
            </p:txBody>
          </p:sp>
        </p:grpSp>
        <p:sp>
          <p:nvSpPr>
            <p:cNvPr id="13" name="Up Arrow 12"/>
            <p:cNvSpPr/>
            <p:nvPr/>
          </p:nvSpPr>
          <p:spPr>
            <a:xfrm rot="5400000">
              <a:off x="4241799" y="4303712"/>
              <a:ext cx="812800" cy="1219199"/>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6109600" y="2783475"/>
            <a:ext cx="2405750" cy="2663235"/>
            <a:chOff x="6109600" y="2783475"/>
            <a:chExt cx="2405750" cy="2663235"/>
          </a:xfrm>
        </p:grpSpPr>
        <p:grpSp>
          <p:nvGrpSpPr>
            <p:cNvPr id="24" name="Group 23"/>
            <p:cNvGrpSpPr/>
            <p:nvPr/>
          </p:nvGrpSpPr>
          <p:grpSpPr>
            <a:xfrm>
              <a:off x="6109600" y="2783475"/>
              <a:ext cx="2405750" cy="1443450"/>
              <a:chOff x="944" y="184734"/>
              <a:chExt cx="3682100" cy="2209260"/>
            </a:xfrm>
            <a:solidFill>
              <a:schemeClr val="accent1"/>
            </a:solidFill>
          </p:grpSpPr>
          <p:sp>
            <p:nvSpPr>
              <p:cNvPr id="25" name="Rectangle 24"/>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Rectangle 25"/>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Current</a:t>
                </a:r>
                <a:endParaRPr lang="en-US" sz="3600" kern="1200" dirty="0"/>
              </a:p>
            </p:txBody>
          </p:sp>
        </p:grpSp>
        <p:sp>
          <p:nvSpPr>
            <p:cNvPr id="2" name="5-Point Star 1"/>
            <p:cNvSpPr/>
            <p:nvPr/>
          </p:nvSpPr>
          <p:spPr>
            <a:xfrm>
              <a:off x="6855272" y="4379910"/>
              <a:ext cx="1066800" cy="1066800"/>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3786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925860630"/>
              </p:ext>
            </p:extLst>
          </p:nvPr>
        </p:nvGraphicFramePr>
        <p:xfrm>
          <a:off x="1600200" y="152400"/>
          <a:ext cx="6094412" cy="5884593"/>
        </p:xfrm>
        <a:graphic>
          <a:graphicData uri="http://schemas.openxmlformats.org/presentationml/2006/ole">
            <mc:AlternateContent xmlns:mc="http://schemas.openxmlformats.org/markup-compatibility/2006">
              <mc:Choice xmlns:v="urn:schemas-microsoft-com:vml" Requires="v">
                <p:oleObj spid="_x0000_s2123" r:id="rId4" imgW="7009200" imgH="6768000" progId="">
                  <p:embed/>
                </p:oleObj>
              </mc:Choice>
              <mc:Fallback>
                <p:oleObj r:id="rId4" imgW="7009200" imgH="6768000" progId="">
                  <p:embed/>
                  <p:pic>
                    <p:nvPicPr>
                      <p:cNvPr id="0" name=""/>
                      <p:cNvPicPr/>
                      <p:nvPr/>
                    </p:nvPicPr>
                    <p:blipFill>
                      <a:blip r:embed="rId5"/>
                      <a:stretch>
                        <a:fillRect/>
                      </a:stretch>
                    </p:blipFill>
                    <p:spPr>
                      <a:xfrm>
                        <a:off x="1600200" y="152400"/>
                        <a:ext cx="6094412" cy="5884593"/>
                      </a:xfrm>
                      <a:prstGeom prst="rect">
                        <a:avLst/>
                      </a:prstGeom>
                    </p:spPr>
                  </p:pic>
                </p:oleObj>
              </mc:Fallback>
            </mc:AlternateContent>
          </a:graphicData>
        </a:graphic>
      </p:graphicFrame>
    </p:spTree>
    <p:extLst>
      <p:ext uri="{BB962C8B-B14F-4D97-AF65-F5344CB8AC3E}">
        <p14:creationId xmlns:p14="http://schemas.microsoft.com/office/powerpoint/2010/main" val="981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Pre-Order Iteration</a:t>
            </a:r>
            <a:endParaRPr lang="en-US" dirty="0">
              <a:solidFill>
                <a:schemeClr val="tx1">
                  <a:lumMod val="85000"/>
                  <a:lumOff val="15000"/>
                </a:schemeClr>
              </a:solidFill>
            </a:endParaRPr>
          </a:p>
        </p:txBody>
      </p:sp>
      <p:grpSp>
        <p:nvGrpSpPr>
          <p:cNvPr id="3" name="Group 2"/>
          <p:cNvGrpSpPr/>
          <p:nvPr/>
        </p:nvGrpSpPr>
        <p:grpSpPr>
          <a:xfrm>
            <a:off x="3369125" y="2761063"/>
            <a:ext cx="2405750" cy="2558648"/>
            <a:chOff x="3369125" y="2761063"/>
            <a:chExt cx="2405750" cy="2558648"/>
          </a:xfrm>
        </p:grpSpPr>
        <p:grpSp>
          <p:nvGrpSpPr>
            <p:cNvPr id="18" name="Group 17"/>
            <p:cNvGrpSpPr/>
            <p:nvPr/>
          </p:nvGrpSpPr>
          <p:grpSpPr>
            <a:xfrm>
              <a:off x="3369125" y="2761063"/>
              <a:ext cx="2405750" cy="1443450"/>
              <a:chOff x="944" y="184734"/>
              <a:chExt cx="3682100" cy="2209260"/>
            </a:xfrm>
            <a:solidFill>
              <a:schemeClr val="accent1"/>
            </a:solidFill>
          </p:grpSpPr>
          <p:sp>
            <p:nvSpPr>
              <p:cNvPr id="19" name="Rectangle 18"/>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19"/>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Go Left</a:t>
                </a:r>
                <a:endParaRPr lang="en-US" sz="3600" kern="1200" dirty="0"/>
              </a:p>
            </p:txBody>
          </p:sp>
        </p:grpSp>
        <p:sp>
          <p:nvSpPr>
            <p:cNvPr id="12" name="Up Arrow 11"/>
            <p:cNvSpPr/>
            <p:nvPr/>
          </p:nvSpPr>
          <p:spPr>
            <a:xfrm rot="16200000">
              <a:off x="4168327" y="4303711"/>
              <a:ext cx="812800" cy="1219199"/>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6109600" y="2761063"/>
            <a:ext cx="2405750" cy="2558649"/>
            <a:chOff x="6109600" y="2761063"/>
            <a:chExt cx="2405750" cy="2558649"/>
          </a:xfrm>
        </p:grpSpPr>
        <p:grpSp>
          <p:nvGrpSpPr>
            <p:cNvPr id="21" name="Group 20"/>
            <p:cNvGrpSpPr/>
            <p:nvPr/>
          </p:nvGrpSpPr>
          <p:grpSpPr>
            <a:xfrm>
              <a:off x="6109600" y="2761063"/>
              <a:ext cx="2405750" cy="1443450"/>
              <a:chOff x="944" y="184734"/>
              <a:chExt cx="3682100" cy="2209260"/>
            </a:xfrm>
            <a:solidFill>
              <a:schemeClr val="accent1"/>
            </a:solidFill>
          </p:grpSpPr>
          <p:sp>
            <p:nvSpPr>
              <p:cNvPr id="22" name="Rectangle 21"/>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angle 22"/>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Go Right</a:t>
                </a:r>
                <a:endParaRPr lang="en-US" sz="3600" kern="1200" dirty="0"/>
              </a:p>
            </p:txBody>
          </p:sp>
        </p:grpSp>
        <p:sp>
          <p:nvSpPr>
            <p:cNvPr id="13" name="Up Arrow 12"/>
            <p:cNvSpPr/>
            <p:nvPr/>
          </p:nvSpPr>
          <p:spPr>
            <a:xfrm rot="5400000">
              <a:off x="6985000" y="4303712"/>
              <a:ext cx="812800" cy="1219199"/>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628650" y="2783475"/>
            <a:ext cx="2405750" cy="2663235"/>
            <a:chOff x="628650" y="2783475"/>
            <a:chExt cx="2405750" cy="2663235"/>
          </a:xfrm>
        </p:grpSpPr>
        <p:grpSp>
          <p:nvGrpSpPr>
            <p:cNvPr id="24" name="Group 23"/>
            <p:cNvGrpSpPr/>
            <p:nvPr/>
          </p:nvGrpSpPr>
          <p:grpSpPr>
            <a:xfrm>
              <a:off x="628650" y="2783475"/>
              <a:ext cx="2405750" cy="1443450"/>
              <a:chOff x="944" y="184734"/>
              <a:chExt cx="3682100" cy="2209260"/>
            </a:xfrm>
            <a:solidFill>
              <a:schemeClr val="accent1"/>
            </a:solidFill>
          </p:grpSpPr>
          <p:sp>
            <p:nvSpPr>
              <p:cNvPr id="25" name="Rectangle 24"/>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Rectangle 25"/>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Current</a:t>
                </a:r>
                <a:endParaRPr lang="en-US" sz="3600" kern="1200" dirty="0"/>
              </a:p>
            </p:txBody>
          </p:sp>
        </p:grpSp>
        <p:sp>
          <p:nvSpPr>
            <p:cNvPr id="14" name="5-Point Star 13"/>
            <p:cNvSpPr/>
            <p:nvPr/>
          </p:nvSpPr>
          <p:spPr>
            <a:xfrm>
              <a:off x="1300854" y="4379910"/>
              <a:ext cx="1066800" cy="1066800"/>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94913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06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20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20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43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42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66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55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83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62050" y="1673602"/>
            <a:ext cx="6819900" cy="4537781"/>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preorder(</a:t>
            </a:r>
            <a:r>
              <a:rPr lang="en-US" dirty="0" smtClean="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_Type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&amp;)&gt;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traverse_preorder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(_root,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traverse_preorder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node_t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node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smtClean="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_Type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&amp;)&gt; </a:t>
            </a:r>
            <a:r>
              <a:rPr lang="en-US" dirty="0" err="1">
                <a:solidFill>
                  <a:srgbClr val="808080"/>
                </a:solidFill>
                <a:latin typeface="Consolas" panose="020B0609020204030204" pitchFamily="49" charset="0"/>
                <a:ea typeface="Times New Roman" panose="02020603050405020304" pitchFamily="18" charset="0"/>
                <a:cs typeface="Times New Roman" panose="02020603050405020304" pitchFamily="18" charset="0"/>
              </a:rPr>
              <a:t>pred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node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nullptr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808080"/>
                </a:solidFill>
                <a:latin typeface="Consolas" panose="020B0609020204030204" pitchFamily="49" charset="0"/>
                <a:ea typeface="Times New Roman" panose="02020603050405020304" pitchFamily="18" charset="0"/>
                <a:cs typeface="Times New Roman" panose="02020603050405020304" pitchFamily="18" charset="0"/>
              </a:rPr>
              <a:t>pred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node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-&gt;data);</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traverse_preorder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node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-&gt;left, </a:t>
            </a:r>
            <a:r>
              <a:rPr lang="en-US" dirty="0" err="1">
                <a:solidFill>
                  <a:srgbClr val="808080"/>
                </a:solidFill>
                <a:latin typeface="Consolas" panose="020B0609020204030204" pitchFamily="49" charset="0"/>
                <a:ea typeface="Times New Roman" panose="02020603050405020304" pitchFamily="18" charset="0"/>
                <a:cs typeface="Times New Roman" panose="02020603050405020304" pitchFamily="18" charset="0"/>
              </a:rPr>
              <a:t>pred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traverse_preorder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node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-&gt;right, </a:t>
            </a:r>
            <a:r>
              <a:rPr lang="en-US" dirty="0" err="1">
                <a:solidFill>
                  <a:srgbClr val="808080"/>
                </a:solidFill>
                <a:latin typeface="Consolas" panose="020B0609020204030204" pitchFamily="49" charset="0"/>
                <a:ea typeface="Times New Roman" panose="02020603050405020304" pitchFamily="18" charset="0"/>
                <a:cs typeface="Times New Roman" panose="02020603050405020304" pitchFamily="18" charset="0"/>
              </a:rPr>
              <a:t>pred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Pre-Order Iteration</a:t>
            </a:r>
            <a:endParaRPr lang="en-US" dirty="0">
              <a:solidFill>
                <a:schemeClr val="tx1">
                  <a:lumMod val="85000"/>
                  <a:lumOff val="15000"/>
                </a:schemeClr>
              </a:solidFill>
            </a:endParaRPr>
          </a:p>
        </p:txBody>
      </p:sp>
      <p:sp>
        <p:nvSpPr>
          <p:cNvPr id="8" name="Up Arrow 7"/>
          <p:cNvSpPr/>
          <p:nvPr/>
        </p:nvSpPr>
        <p:spPr>
          <a:xfrm rot="5400000">
            <a:off x="685801" y="1609727"/>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4191001" y="2590800"/>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rot="5400000">
            <a:off x="723899" y="3943351"/>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rot="5400000">
            <a:off x="1695449" y="4552951"/>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5400000">
            <a:off x="1698812" y="4857751"/>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rot="5400000">
            <a:off x="1693210" y="5086351"/>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678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xit" presetSubtype="0" fill="hold" grpId="1" nodeType="with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xit" presetSubtype="0" fill="hold" grpId="1" nodeType="with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xit" presetSubtype="0" fill="hold" grpId="1" nodeType="withEffect">
                                  <p:stCondLst>
                                    <p:cond delay="0"/>
                                  </p:stCondLst>
                                  <p:childTnLst>
                                    <p:animEffect transition="out" filter="fad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xit" presetSubtype="0" fill="hold" grpId="1" nodeType="with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xit" presetSubtype="0" fill="hold" grpId="1" nodeType="with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nvGraphicFramePr>
        <p:xfrm>
          <a:off x="1600200" y="152400"/>
          <a:ext cx="6094412" cy="5884593"/>
        </p:xfrm>
        <a:graphic>
          <a:graphicData uri="http://schemas.openxmlformats.org/presentationml/2006/ole">
            <mc:AlternateContent xmlns:mc="http://schemas.openxmlformats.org/markup-compatibility/2006">
              <mc:Choice xmlns:v="urn:schemas-microsoft-com:vml" Requires="v">
                <p:oleObj spid="_x0000_s3148" r:id="rId4" imgW="7009200" imgH="6768000" progId="">
                  <p:embed/>
                </p:oleObj>
              </mc:Choice>
              <mc:Fallback>
                <p:oleObj r:id="rId4" imgW="7009200" imgH="6768000" progId="">
                  <p:embed/>
                  <p:pic>
                    <p:nvPicPr>
                      <p:cNvPr id="0" name=""/>
                      <p:cNvPicPr/>
                      <p:nvPr/>
                    </p:nvPicPr>
                    <p:blipFill>
                      <a:blip r:embed="rId5"/>
                      <a:stretch>
                        <a:fillRect/>
                      </a:stretch>
                    </p:blipFill>
                    <p:spPr>
                      <a:xfrm>
                        <a:off x="1600200" y="152400"/>
                        <a:ext cx="6094412" cy="5884593"/>
                      </a:xfrm>
                      <a:prstGeom prst="rect">
                        <a:avLst/>
                      </a:prstGeom>
                    </p:spPr>
                  </p:pic>
                </p:oleObj>
              </mc:Fallback>
            </mc:AlternateContent>
          </a:graphicData>
        </a:graphic>
      </p:graphicFrame>
      <p:pic>
        <p:nvPicPr>
          <p:cNvPr id="7" name="Picture 6"/>
          <p:cNvPicPr>
            <a:picLocks noChangeAspect="1"/>
          </p:cNvPicPr>
          <p:nvPr/>
        </p:nvPicPr>
        <p:blipFill>
          <a:blip r:embed="rId6">
            <a:clrChange>
              <a:clrFrom>
                <a:srgbClr val="FFFFFF"/>
              </a:clrFrom>
              <a:clrTo>
                <a:srgbClr val="FFFFFF">
                  <a:alpha val="0"/>
                </a:srgbClr>
              </a:clrTo>
            </a:clrChange>
          </a:blip>
          <a:stretch>
            <a:fillRect/>
          </a:stretch>
        </p:blipFill>
        <p:spPr>
          <a:xfrm>
            <a:off x="-397" y="-297"/>
            <a:ext cx="9144793" cy="6858594"/>
          </a:xfrm>
          <a:prstGeom prst="rect">
            <a:avLst/>
          </a:prstGeom>
        </p:spPr>
      </p:pic>
    </p:spTree>
    <p:extLst>
      <p:ext uri="{BB962C8B-B14F-4D97-AF65-F5344CB8AC3E}">
        <p14:creationId xmlns:p14="http://schemas.microsoft.com/office/powerpoint/2010/main" val="301665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Pre-Order Iteration</a:t>
            </a:r>
            <a:endParaRPr lang="en-US" dirty="0">
              <a:solidFill>
                <a:schemeClr val="tx1">
                  <a:lumMod val="85000"/>
                  <a:lumOff val="15000"/>
                </a:schemeClr>
              </a:solidFill>
            </a:endParaRPr>
          </a:p>
        </p:txBody>
      </p:sp>
      <p:sp>
        <p:nvSpPr>
          <p:cNvPr id="14" name="Content Placeholder 2"/>
          <p:cNvSpPr>
            <a:spLocks noGrp="1"/>
          </p:cNvSpPr>
          <p:nvPr>
            <p:ph idx="1"/>
          </p:nvPr>
        </p:nvSpPr>
        <p:spPr>
          <a:xfrm>
            <a:off x="628650" y="2927841"/>
            <a:ext cx="7886700" cy="992707"/>
          </a:xfrm>
        </p:spPr>
        <p:txBody>
          <a:bodyPr>
            <a:normAutofit fontScale="92500" lnSpcReduction="10000"/>
          </a:bodyPr>
          <a:lstStyle/>
          <a:p>
            <a:pPr marL="0" indent="0" algn="ctr">
              <a:buNone/>
            </a:pPr>
            <a:r>
              <a:rPr lang="en-US" sz="7200" dirty="0" smtClean="0">
                <a:solidFill>
                  <a:schemeClr val="tx1">
                    <a:lumMod val="75000"/>
                    <a:lumOff val="25000"/>
                  </a:schemeClr>
                </a:solidFill>
              </a:rPr>
              <a:t>Create Copy of Tree</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405287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Example: Copy Tree</a:t>
            </a:r>
            <a:endParaRPr lang="en-US" dirty="0">
              <a:solidFill>
                <a:schemeClr val="tx1">
                  <a:lumMod val="85000"/>
                  <a:lumOff val="15000"/>
                </a:schemeClr>
              </a:solidFill>
            </a:endParaRPr>
          </a:p>
        </p:txBody>
      </p:sp>
      <p:sp>
        <p:nvSpPr>
          <p:cNvPr id="7" name="Up Arrow 6"/>
          <p:cNvSpPr/>
          <p:nvPr/>
        </p:nvSpPr>
        <p:spPr>
          <a:xfrm rot="5400000">
            <a:off x="1390649" y="1885951"/>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p:cNvSpPr>
            <a:spLocks noChangeArrowheads="1"/>
          </p:cNvSpPr>
          <p:nvPr/>
        </p:nvSpPr>
        <p:spPr bwMode="auto">
          <a:xfrm>
            <a:off x="2146521" y="1869687"/>
            <a:ext cx="5642570"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bst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&lt;</a:t>
            </a:r>
            <a:r>
              <a:rPr kumimoji="0" lang="en-US" altLang="en-US" sz="2000" b="0" i="0" u="none" strike="noStrike" cap="none" normalizeH="0" baseline="0" dirty="0" err="1"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int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&gt; tree;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bst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&lt;</a:t>
            </a:r>
            <a:r>
              <a:rPr kumimoji="0" lang="en-US" altLang="en-US" sz="2000" b="0" i="0" u="none" strike="noStrike" cap="none" normalizeH="0" baseline="0" dirty="0" err="1"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int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&gt; copy;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for</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int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i</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0; </a:t>
            </a:r>
            <a:r>
              <a:rPr kumimoji="0" lang="en-US" altLang="en-US" sz="2000"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i</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&lt; 10; </a:t>
            </a:r>
            <a:r>
              <a:rPr kumimoji="0" lang="en-US" altLang="en-US" sz="2000"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i</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tree.add</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(rand());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tree.preorder</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([&amp;copy](</a:t>
            </a:r>
            <a:r>
              <a:rPr kumimoji="0" lang="en-US" altLang="en-US" sz="2000" b="0" i="0" u="none" strike="noStrike" cap="none" normalizeH="0" baseline="0" dirty="0" err="1"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const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int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value</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copy.add</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value</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10" name="Up Arrow 9"/>
          <p:cNvSpPr/>
          <p:nvPr/>
        </p:nvSpPr>
        <p:spPr>
          <a:xfrm rot="5400000">
            <a:off x="1390649" y="3262510"/>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rot="5400000">
            <a:off x="1390649" y="4448569"/>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64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xit" presetSubtype="0" fill="hold" grpId="1" nodeType="with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xit" presetSubtype="0" fill="hold" grpId="1"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animBg="1"/>
      <p:bldP spid="10" grpId="1"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In-Order Iteration</a:t>
            </a:r>
            <a:endParaRPr lang="en-US" dirty="0">
              <a:solidFill>
                <a:schemeClr val="tx1">
                  <a:lumMod val="85000"/>
                  <a:lumOff val="15000"/>
                </a:schemeClr>
              </a:solidFill>
            </a:endParaRPr>
          </a:p>
        </p:txBody>
      </p:sp>
      <p:grpSp>
        <p:nvGrpSpPr>
          <p:cNvPr id="3" name="Group 2"/>
          <p:cNvGrpSpPr/>
          <p:nvPr/>
        </p:nvGrpSpPr>
        <p:grpSpPr>
          <a:xfrm>
            <a:off x="628650" y="2761063"/>
            <a:ext cx="2405750" cy="2558648"/>
            <a:chOff x="3369125" y="2761063"/>
            <a:chExt cx="2405750" cy="2558648"/>
          </a:xfrm>
        </p:grpSpPr>
        <p:grpSp>
          <p:nvGrpSpPr>
            <p:cNvPr id="18" name="Group 17"/>
            <p:cNvGrpSpPr/>
            <p:nvPr/>
          </p:nvGrpSpPr>
          <p:grpSpPr>
            <a:xfrm>
              <a:off x="3369125" y="2761063"/>
              <a:ext cx="2405750" cy="1443450"/>
              <a:chOff x="944" y="184734"/>
              <a:chExt cx="3682100" cy="2209260"/>
            </a:xfrm>
            <a:solidFill>
              <a:schemeClr val="accent1"/>
            </a:solidFill>
          </p:grpSpPr>
          <p:sp>
            <p:nvSpPr>
              <p:cNvPr id="19" name="Rectangle 18"/>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19"/>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Go Left</a:t>
                </a:r>
                <a:endParaRPr lang="en-US" sz="3600" kern="1200" dirty="0"/>
              </a:p>
            </p:txBody>
          </p:sp>
        </p:grpSp>
        <p:sp>
          <p:nvSpPr>
            <p:cNvPr id="12" name="Up Arrow 11"/>
            <p:cNvSpPr/>
            <p:nvPr/>
          </p:nvSpPr>
          <p:spPr>
            <a:xfrm rot="16200000">
              <a:off x="4168327" y="4303711"/>
              <a:ext cx="812800" cy="1219199"/>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6109600" y="2761063"/>
            <a:ext cx="2405750" cy="2558649"/>
            <a:chOff x="6109600" y="2761063"/>
            <a:chExt cx="2405750" cy="2558649"/>
          </a:xfrm>
        </p:grpSpPr>
        <p:grpSp>
          <p:nvGrpSpPr>
            <p:cNvPr id="21" name="Group 20"/>
            <p:cNvGrpSpPr/>
            <p:nvPr/>
          </p:nvGrpSpPr>
          <p:grpSpPr>
            <a:xfrm>
              <a:off x="6109600" y="2761063"/>
              <a:ext cx="2405750" cy="1443450"/>
              <a:chOff x="944" y="184734"/>
              <a:chExt cx="3682100" cy="2209260"/>
            </a:xfrm>
            <a:solidFill>
              <a:schemeClr val="accent1"/>
            </a:solidFill>
          </p:grpSpPr>
          <p:sp>
            <p:nvSpPr>
              <p:cNvPr id="22" name="Rectangle 21"/>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angle 22"/>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Go Right</a:t>
                </a:r>
                <a:endParaRPr lang="en-US" sz="3600" kern="1200" dirty="0"/>
              </a:p>
            </p:txBody>
          </p:sp>
        </p:grpSp>
        <p:sp>
          <p:nvSpPr>
            <p:cNvPr id="13" name="Up Arrow 12"/>
            <p:cNvSpPr/>
            <p:nvPr/>
          </p:nvSpPr>
          <p:spPr>
            <a:xfrm rot="5400000">
              <a:off x="6985000" y="4303712"/>
              <a:ext cx="812800" cy="1219199"/>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3369125" y="2761063"/>
            <a:ext cx="2405750" cy="2663235"/>
            <a:chOff x="628650" y="2783475"/>
            <a:chExt cx="2405750" cy="2663235"/>
          </a:xfrm>
        </p:grpSpPr>
        <p:grpSp>
          <p:nvGrpSpPr>
            <p:cNvPr id="24" name="Group 23"/>
            <p:cNvGrpSpPr/>
            <p:nvPr/>
          </p:nvGrpSpPr>
          <p:grpSpPr>
            <a:xfrm>
              <a:off x="628650" y="2783475"/>
              <a:ext cx="2405750" cy="1443450"/>
              <a:chOff x="944" y="184734"/>
              <a:chExt cx="3682100" cy="2209260"/>
            </a:xfrm>
            <a:solidFill>
              <a:schemeClr val="accent1"/>
            </a:solidFill>
          </p:grpSpPr>
          <p:sp>
            <p:nvSpPr>
              <p:cNvPr id="25" name="Rectangle 24"/>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Rectangle 25"/>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Current</a:t>
                </a:r>
                <a:endParaRPr lang="en-US" sz="3600" kern="1200" dirty="0"/>
              </a:p>
            </p:txBody>
          </p:sp>
        </p:grpSp>
        <p:sp>
          <p:nvSpPr>
            <p:cNvPr id="14" name="5-Point Star 13"/>
            <p:cNvSpPr/>
            <p:nvPr/>
          </p:nvSpPr>
          <p:spPr>
            <a:xfrm>
              <a:off x="1300854" y="4379910"/>
              <a:ext cx="1066800" cy="1066800"/>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3645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11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47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94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60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78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56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48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nvGraphicFramePr>
        <p:xfrm>
          <a:off x="1600200" y="152400"/>
          <a:ext cx="6094412" cy="5884593"/>
        </p:xfrm>
        <a:graphic>
          <a:graphicData uri="http://schemas.openxmlformats.org/presentationml/2006/ole">
            <mc:AlternateContent xmlns:mc="http://schemas.openxmlformats.org/markup-compatibility/2006">
              <mc:Choice xmlns:v="urn:schemas-microsoft-com:vml" Requires="v">
                <p:oleObj spid="_x0000_s4172" r:id="rId4" imgW="7009200" imgH="6768000" progId="">
                  <p:embed/>
                </p:oleObj>
              </mc:Choice>
              <mc:Fallback>
                <p:oleObj r:id="rId4" imgW="7009200" imgH="6768000" progId="">
                  <p:embed/>
                  <p:pic>
                    <p:nvPicPr>
                      <p:cNvPr id="0" name=""/>
                      <p:cNvPicPr/>
                      <p:nvPr/>
                    </p:nvPicPr>
                    <p:blipFill>
                      <a:blip r:embed="rId5"/>
                      <a:stretch>
                        <a:fillRect/>
                      </a:stretch>
                    </p:blipFill>
                    <p:spPr>
                      <a:xfrm>
                        <a:off x="1600200" y="152400"/>
                        <a:ext cx="6094412" cy="5884593"/>
                      </a:xfrm>
                      <a:prstGeom prst="rect">
                        <a:avLst/>
                      </a:prstGeom>
                    </p:spPr>
                  </p:pic>
                </p:oleObj>
              </mc:Fallback>
            </mc:AlternateContent>
          </a:graphicData>
        </a:graphic>
      </p:graphicFrame>
      <p:pic>
        <p:nvPicPr>
          <p:cNvPr id="5" name="Picture 4"/>
          <p:cNvPicPr>
            <a:picLocks noChangeAspect="1"/>
          </p:cNvPicPr>
          <p:nvPr/>
        </p:nvPicPr>
        <p:blipFill>
          <a:blip r:embed="rId6">
            <a:clrChange>
              <a:clrFrom>
                <a:srgbClr val="FFFFFF"/>
              </a:clrFrom>
              <a:clrTo>
                <a:srgbClr val="FFFFFF">
                  <a:alpha val="0"/>
                </a:srgbClr>
              </a:clrTo>
            </a:clrChange>
          </a:blip>
          <a:stretch>
            <a:fillRect/>
          </a:stretch>
        </p:blipFill>
        <p:spPr>
          <a:xfrm>
            <a:off x="-397" y="-297"/>
            <a:ext cx="9144793" cy="6858594"/>
          </a:xfrm>
          <a:prstGeom prst="rect">
            <a:avLst/>
          </a:prstGeom>
        </p:spPr>
      </p:pic>
    </p:spTree>
    <p:extLst>
      <p:ext uri="{BB962C8B-B14F-4D97-AF65-F5344CB8AC3E}">
        <p14:creationId xmlns:p14="http://schemas.microsoft.com/office/powerpoint/2010/main" val="3971034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5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a:spLocks noChangeArrowheads="1"/>
          </p:cNvSpPr>
          <p:nvPr/>
        </p:nvSpPr>
        <p:spPr bwMode="auto">
          <a:xfrm>
            <a:off x="1213595" y="1622316"/>
            <a:ext cx="5572038"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void</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inorder</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function</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&lt;</a:t>
            </a:r>
            <a:r>
              <a:rPr kumimoji="0" lang="en-US" altLang="en-US"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void</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_Type</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&amp;)&gt; </a:t>
            </a:r>
            <a:r>
              <a:rPr kumimoji="0" lang="en-US" altLang="en-US"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pred</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traverse_inorder</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(_root, </a:t>
            </a:r>
            <a:r>
              <a:rPr kumimoji="0" lang="en-US" altLang="en-US"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pred</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void</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traverse_inorder</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err="1"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node_t</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node</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alt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function</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&lt;</a:t>
            </a:r>
            <a:r>
              <a:rPr kumimoji="0" lang="en-US" altLang="en-US"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void</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_Type</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&amp;)&gt; </a:t>
            </a:r>
            <a:r>
              <a:rPr kumimoji="0" lang="en-US" altLang="en-US" b="0" i="0" u="none" strike="noStrike" cap="none" normalizeH="0" baseline="0" dirty="0" err="1"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pred</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if</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node</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kumimoji="0" lang="en-US" altLang="en-US" b="0" i="0" u="none" strike="noStrike" cap="none" normalizeH="0" baseline="0" dirty="0" err="1"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nullptr</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traverse_inorder</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node</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-&gt;left, </a:t>
            </a:r>
            <a:r>
              <a:rPr kumimoji="0" lang="en-US" altLang="en-US" b="0" i="0" u="none" strike="noStrike" cap="none" normalizeH="0" baseline="0" dirty="0" err="1"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pred</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err="1"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pred</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node</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-&gt;data);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traverse_inorder</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node</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-&gt;right, </a:t>
            </a:r>
            <a:r>
              <a:rPr kumimoji="0" lang="en-US" altLang="en-US" b="0" i="0" u="none" strike="noStrike" cap="none" normalizeH="0" baseline="0" dirty="0" err="1"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pred</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p:txBody>
      </p:sp>
      <p:sp>
        <p:nvSpPr>
          <p:cNvPr id="7"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In-Order Iteration</a:t>
            </a:r>
            <a:endParaRPr lang="en-US" dirty="0">
              <a:solidFill>
                <a:schemeClr val="tx1">
                  <a:lumMod val="85000"/>
                  <a:lumOff val="15000"/>
                </a:schemeClr>
              </a:solidFill>
            </a:endParaRPr>
          </a:p>
        </p:txBody>
      </p:sp>
      <p:sp>
        <p:nvSpPr>
          <p:cNvPr id="8" name="Up Arrow 7"/>
          <p:cNvSpPr/>
          <p:nvPr/>
        </p:nvSpPr>
        <p:spPr>
          <a:xfrm rot="5400000">
            <a:off x="685801" y="1504951"/>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4038600" y="2578895"/>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rot="5400000">
            <a:off x="685800" y="2876551"/>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rot="5400000">
            <a:off x="1695449" y="4248151"/>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5400000">
            <a:off x="1698812" y="4552951"/>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rot="5400000">
            <a:off x="1693210" y="4781551"/>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875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xit" presetSubtype="0" fill="hold" grpId="1" nodeType="with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xit" presetSubtype="0" fill="hold" grpId="1" nodeType="with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xit" presetSubtype="0" fill="hold" grpId="1" nodeType="withEffect">
                                  <p:stCondLst>
                                    <p:cond delay="0"/>
                                  </p:stCondLst>
                                  <p:childTnLst>
                                    <p:animEffect transition="out" filter="fad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xit" presetSubtype="0" fill="hold" grpId="1" nodeType="with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xit" presetSubtype="0" fill="hold" grpId="1" nodeType="with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In-Order Iteration</a:t>
            </a:r>
            <a:endParaRPr lang="en-US" dirty="0">
              <a:solidFill>
                <a:schemeClr val="tx1">
                  <a:lumMod val="85000"/>
                  <a:lumOff val="15000"/>
                </a:schemeClr>
              </a:solidFill>
            </a:endParaRPr>
          </a:p>
        </p:txBody>
      </p:sp>
      <p:sp>
        <p:nvSpPr>
          <p:cNvPr id="14" name="Content Placeholder 2"/>
          <p:cNvSpPr>
            <a:spLocks noGrp="1"/>
          </p:cNvSpPr>
          <p:nvPr>
            <p:ph idx="1"/>
          </p:nvPr>
        </p:nvSpPr>
        <p:spPr>
          <a:xfrm>
            <a:off x="628650" y="2927841"/>
            <a:ext cx="7886700" cy="992707"/>
          </a:xfrm>
        </p:spPr>
        <p:txBody>
          <a:bodyPr>
            <a:normAutofit fontScale="92500" lnSpcReduction="10000"/>
          </a:bodyPr>
          <a:lstStyle/>
          <a:p>
            <a:pPr marL="0" indent="0" algn="ctr">
              <a:buNone/>
            </a:pPr>
            <a:r>
              <a:rPr lang="en-US" sz="7200" dirty="0" smtClean="0">
                <a:solidFill>
                  <a:schemeClr val="tx1">
                    <a:lumMod val="75000"/>
                    <a:lumOff val="25000"/>
                  </a:schemeClr>
                </a:solidFill>
              </a:rPr>
              <a:t>Iterate in Sort Order</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162252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Example: In-Order Print</a:t>
            </a:r>
            <a:endParaRPr lang="en-US" dirty="0">
              <a:solidFill>
                <a:schemeClr val="tx1">
                  <a:lumMod val="85000"/>
                  <a:lumOff val="15000"/>
                </a:schemeClr>
              </a:solidFill>
            </a:endParaRPr>
          </a:p>
        </p:txBody>
      </p:sp>
      <p:sp>
        <p:nvSpPr>
          <p:cNvPr id="2" name="Rectangle 1"/>
          <p:cNvSpPr/>
          <p:nvPr/>
        </p:nvSpPr>
        <p:spPr>
          <a:xfrm>
            <a:off x="628650" y="5038474"/>
            <a:ext cx="7955056" cy="400110"/>
          </a:xfrm>
          <a:prstGeom prst="rect">
            <a:avLst/>
          </a:prstGeom>
        </p:spPr>
        <p:txBody>
          <a:bodyPr wrap="square">
            <a:spAutoFit/>
          </a:bodyPr>
          <a:lstStyle/>
          <a:p>
            <a:r>
              <a:rPr lang="en-US" sz="2000" dirty="0">
                <a:latin typeface="Consolas" panose="020B0609020204030204" pitchFamily="49" charset="0"/>
                <a:cs typeface="Consolas" panose="020B0609020204030204" pitchFamily="49" charset="0"/>
              </a:rPr>
              <a:t>41 </a:t>
            </a:r>
            <a:r>
              <a:rPr lang="en-US" sz="2000" dirty="0" smtClean="0">
                <a:latin typeface="Consolas" panose="020B0609020204030204" pitchFamily="49" charset="0"/>
                <a:cs typeface="Consolas" panose="020B0609020204030204" pitchFamily="49" charset="0"/>
              </a:rPr>
              <a:t>6334 </a:t>
            </a:r>
            <a:r>
              <a:rPr lang="en-US" sz="2000" dirty="0">
                <a:latin typeface="Consolas" panose="020B0609020204030204" pitchFamily="49" charset="0"/>
                <a:cs typeface="Consolas" panose="020B0609020204030204" pitchFamily="49" charset="0"/>
              </a:rPr>
              <a:t>11478 15724 18467 19169 24464 26500 26962 29358</a:t>
            </a:r>
          </a:p>
        </p:txBody>
      </p:sp>
      <p:sp>
        <p:nvSpPr>
          <p:cNvPr id="3" name="Rectangle 1"/>
          <p:cNvSpPr>
            <a:spLocks noChangeArrowheads="1"/>
          </p:cNvSpPr>
          <p:nvPr/>
        </p:nvSpPr>
        <p:spPr bwMode="auto">
          <a:xfrm>
            <a:off x="1635687" y="1679187"/>
            <a:ext cx="5872625" cy="3077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bst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&lt;</a:t>
            </a:r>
            <a:r>
              <a:rPr kumimoji="0" lang="en-US" altLang="en-US" sz="2000" b="0" i="0" u="none" strike="noStrike" cap="none" normalizeH="0" baseline="0" dirty="0" err="1"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int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&gt; tree;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for</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int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i</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0; </a:t>
            </a:r>
            <a:r>
              <a:rPr kumimoji="0" lang="en-US" altLang="en-US" sz="2000"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i</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&lt; 10; </a:t>
            </a:r>
            <a:r>
              <a:rPr kumimoji="0" lang="en-US" altLang="en-US" sz="2000"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i</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lvl="0" eaLnBrk="0" fontAlgn="base" hangingPunct="0">
              <a:spcBef>
                <a:spcPct val="0"/>
              </a:spcBef>
              <a:spcAft>
                <a:spcPct val="0"/>
              </a:spcAft>
            </a:pP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tree.add</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altLang="en-US"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rand()</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tree.inorder</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err="1"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const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int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&amp; </a:t>
            </a:r>
            <a:r>
              <a:rPr kumimoji="0" lang="en-US" altLang="en-US" sz="2000" b="0" i="0" u="none" strike="noStrike" cap="none" normalizeH="0" baseline="0" dirty="0"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value</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cout</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&lt;&lt; </a:t>
            </a:r>
            <a:r>
              <a:rPr kumimoji="0" lang="en-US" altLang="en-US" sz="2000" b="0" i="0" u="none" strike="noStrike" cap="none" normalizeH="0" baseline="0" dirty="0"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value</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&lt;&lt; </a:t>
            </a:r>
            <a:r>
              <a:rPr kumimoji="0" lang="en-US" altLang="en-US" sz="2000" b="0" i="0" u="none" strike="noStrike" cap="none" normalizeH="0" baseline="0" dirty="0" smtClean="0">
                <a:ln>
                  <a:noFill/>
                </a:ln>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p:txBody>
      </p:sp>
      <p:sp>
        <p:nvSpPr>
          <p:cNvPr id="7" name="Up Arrow 6"/>
          <p:cNvSpPr/>
          <p:nvPr/>
        </p:nvSpPr>
        <p:spPr>
          <a:xfrm rot="5400000">
            <a:off x="944014" y="1583938"/>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5400000">
            <a:off x="944013" y="2771826"/>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5400000">
            <a:off x="944013" y="3728311"/>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816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xit" presetSubtype="0" fill="hold" grpId="1" nodeType="with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10" presetClass="exit" presetSubtype="0" fill="hold" grpId="1"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7" grpId="1" animBg="1"/>
      <p:bldP spid="8" grpId="0" animBg="1"/>
      <p:bldP spid="8" grpId="1" animBg="1"/>
      <p:bldP spid="9" grpId="0" animBg="1"/>
      <p:bldP spid="9"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Post-Order Iteration</a:t>
            </a:r>
            <a:endParaRPr lang="en-US" dirty="0">
              <a:solidFill>
                <a:schemeClr val="tx1">
                  <a:lumMod val="85000"/>
                  <a:lumOff val="15000"/>
                </a:schemeClr>
              </a:solidFill>
            </a:endParaRPr>
          </a:p>
        </p:txBody>
      </p:sp>
      <p:grpSp>
        <p:nvGrpSpPr>
          <p:cNvPr id="3" name="Group 2"/>
          <p:cNvGrpSpPr/>
          <p:nvPr/>
        </p:nvGrpSpPr>
        <p:grpSpPr>
          <a:xfrm>
            <a:off x="628650" y="2761063"/>
            <a:ext cx="2405750" cy="2558648"/>
            <a:chOff x="3369125" y="2761063"/>
            <a:chExt cx="2405750" cy="2558648"/>
          </a:xfrm>
        </p:grpSpPr>
        <p:grpSp>
          <p:nvGrpSpPr>
            <p:cNvPr id="18" name="Group 17"/>
            <p:cNvGrpSpPr/>
            <p:nvPr/>
          </p:nvGrpSpPr>
          <p:grpSpPr>
            <a:xfrm>
              <a:off x="3369125" y="2761063"/>
              <a:ext cx="2405750" cy="1443450"/>
              <a:chOff x="944" y="184734"/>
              <a:chExt cx="3682100" cy="2209260"/>
            </a:xfrm>
            <a:solidFill>
              <a:schemeClr val="accent1"/>
            </a:solidFill>
          </p:grpSpPr>
          <p:sp>
            <p:nvSpPr>
              <p:cNvPr id="19" name="Rectangle 18"/>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19"/>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Go Left</a:t>
                </a:r>
                <a:endParaRPr lang="en-US" sz="3600" kern="1200" dirty="0"/>
              </a:p>
            </p:txBody>
          </p:sp>
        </p:grpSp>
        <p:sp>
          <p:nvSpPr>
            <p:cNvPr id="12" name="Up Arrow 11"/>
            <p:cNvSpPr/>
            <p:nvPr/>
          </p:nvSpPr>
          <p:spPr>
            <a:xfrm rot="16200000">
              <a:off x="4168327" y="4303711"/>
              <a:ext cx="812800" cy="1219199"/>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3409953" y="2761063"/>
            <a:ext cx="2405750" cy="2558649"/>
            <a:chOff x="6109600" y="2761063"/>
            <a:chExt cx="2405750" cy="2558649"/>
          </a:xfrm>
        </p:grpSpPr>
        <p:grpSp>
          <p:nvGrpSpPr>
            <p:cNvPr id="21" name="Group 20"/>
            <p:cNvGrpSpPr/>
            <p:nvPr/>
          </p:nvGrpSpPr>
          <p:grpSpPr>
            <a:xfrm>
              <a:off x="6109600" y="2761063"/>
              <a:ext cx="2405750" cy="1443450"/>
              <a:chOff x="944" y="184734"/>
              <a:chExt cx="3682100" cy="2209260"/>
            </a:xfrm>
            <a:solidFill>
              <a:schemeClr val="accent1"/>
            </a:solidFill>
          </p:grpSpPr>
          <p:sp>
            <p:nvSpPr>
              <p:cNvPr id="22" name="Rectangle 21"/>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angle 22"/>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Go Right</a:t>
                </a:r>
                <a:endParaRPr lang="en-US" sz="3600" kern="1200" dirty="0"/>
              </a:p>
            </p:txBody>
          </p:sp>
        </p:grpSp>
        <p:sp>
          <p:nvSpPr>
            <p:cNvPr id="13" name="Up Arrow 12"/>
            <p:cNvSpPr/>
            <p:nvPr/>
          </p:nvSpPr>
          <p:spPr>
            <a:xfrm rot="5400000">
              <a:off x="6985000" y="4303712"/>
              <a:ext cx="812800" cy="1219199"/>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6191256" y="2761063"/>
            <a:ext cx="2405750" cy="2663235"/>
            <a:chOff x="628650" y="2783475"/>
            <a:chExt cx="2405750" cy="2663235"/>
          </a:xfrm>
        </p:grpSpPr>
        <p:grpSp>
          <p:nvGrpSpPr>
            <p:cNvPr id="24" name="Group 23"/>
            <p:cNvGrpSpPr/>
            <p:nvPr/>
          </p:nvGrpSpPr>
          <p:grpSpPr>
            <a:xfrm>
              <a:off x="628650" y="2783475"/>
              <a:ext cx="2405750" cy="1443450"/>
              <a:chOff x="944" y="184734"/>
              <a:chExt cx="3682100" cy="2209260"/>
            </a:xfrm>
            <a:solidFill>
              <a:schemeClr val="accent1"/>
            </a:solidFill>
          </p:grpSpPr>
          <p:sp>
            <p:nvSpPr>
              <p:cNvPr id="25" name="Rectangle 24"/>
              <p:cNvSpPr/>
              <p:nvPr/>
            </p:nvSpPr>
            <p:spPr>
              <a:xfrm>
                <a:off x="944" y="184734"/>
                <a:ext cx="3682100" cy="220926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Rectangle 25"/>
              <p:cNvSpPr/>
              <p:nvPr/>
            </p:nvSpPr>
            <p:spPr>
              <a:xfrm>
                <a:off x="944" y="184734"/>
                <a:ext cx="3682100" cy="22092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3600" kern="1200" dirty="0" smtClean="0"/>
                  <a:t>Current</a:t>
                </a:r>
                <a:endParaRPr lang="en-US" sz="3600" kern="1200" dirty="0"/>
              </a:p>
            </p:txBody>
          </p:sp>
        </p:grpSp>
        <p:sp>
          <p:nvSpPr>
            <p:cNvPr id="14" name="5-Point Star 13"/>
            <p:cNvSpPr/>
            <p:nvPr/>
          </p:nvSpPr>
          <p:spPr>
            <a:xfrm>
              <a:off x="1300854" y="4379910"/>
              <a:ext cx="1066800" cy="1066800"/>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685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44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590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166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33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3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nvGraphicFramePr>
        <p:xfrm>
          <a:off x="1600200" y="152400"/>
          <a:ext cx="6094412" cy="5884593"/>
        </p:xfrm>
        <a:graphic>
          <a:graphicData uri="http://schemas.openxmlformats.org/presentationml/2006/ole">
            <mc:AlternateContent xmlns:mc="http://schemas.openxmlformats.org/markup-compatibility/2006">
              <mc:Choice xmlns:v="urn:schemas-microsoft-com:vml" Requires="v">
                <p:oleObj spid="_x0000_s5195" r:id="rId4" imgW="7009200" imgH="6768000" progId="">
                  <p:embed/>
                </p:oleObj>
              </mc:Choice>
              <mc:Fallback>
                <p:oleObj r:id="rId4" imgW="7009200" imgH="6768000" progId="">
                  <p:embed/>
                  <p:pic>
                    <p:nvPicPr>
                      <p:cNvPr id="0" name=""/>
                      <p:cNvPicPr/>
                      <p:nvPr/>
                    </p:nvPicPr>
                    <p:blipFill>
                      <a:blip r:embed="rId5"/>
                      <a:stretch>
                        <a:fillRect/>
                      </a:stretch>
                    </p:blipFill>
                    <p:spPr>
                      <a:xfrm>
                        <a:off x="1600200" y="152400"/>
                        <a:ext cx="6094412" cy="5884593"/>
                      </a:xfrm>
                      <a:prstGeom prst="rect">
                        <a:avLst/>
                      </a:prstGeom>
                    </p:spPr>
                  </p:pic>
                </p:oleObj>
              </mc:Fallback>
            </mc:AlternateContent>
          </a:graphicData>
        </a:graphic>
      </p:graphicFrame>
      <p:pic>
        <p:nvPicPr>
          <p:cNvPr id="11" name="Picture 10"/>
          <p:cNvPicPr>
            <a:picLocks noChangeAspect="1"/>
          </p:cNvPicPr>
          <p:nvPr/>
        </p:nvPicPr>
        <p:blipFill>
          <a:blip r:embed="rId6">
            <a:clrChange>
              <a:clrFrom>
                <a:srgbClr val="FFFFFF"/>
              </a:clrFrom>
              <a:clrTo>
                <a:srgbClr val="FFFFFF">
                  <a:alpha val="0"/>
                </a:srgbClr>
              </a:clrTo>
            </a:clrChange>
          </a:blip>
          <a:stretch>
            <a:fillRect/>
          </a:stretch>
        </p:blipFill>
        <p:spPr>
          <a:xfrm>
            <a:off x="-397" y="-297"/>
            <a:ext cx="9144793" cy="6858594"/>
          </a:xfrm>
          <a:prstGeom prst="rect">
            <a:avLst/>
          </a:prstGeom>
        </p:spPr>
      </p:pic>
    </p:spTree>
    <p:extLst>
      <p:ext uri="{BB962C8B-B14F-4D97-AF65-F5344CB8AC3E}">
        <p14:creationId xmlns:p14="http://schemas.microsoft.com/office/powerpoint/2010/main" val="194274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02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955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endParaRPr lang="en-US" dirty="0"/>
          </a:p>
        </p:txBody>
      </p:sp>
      <p:sp>
        <p:nvSpPr>
          <p:cNvPr id="9" name="Rectangle 8"/>
          <p:cNvSpPr/>
          <p:nvPr/>
        </p:nvSpPr>
        <p:spPr>
          <a:xfrm>
            <a:off x="6324600" y="4343400"/>
            <a:ext cx="1163781" cy="914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10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a:spLocks noChangeArrowheads="1"/>
          </p:cNvSpPr>
          <p:nvPr/>
        </p:nvSpPr>
        <p:spPr bwMode="auto">
          <a:xfrm>
            <a:off x="1213595" y="1622316"/>
            <a:ext cx="5825313"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void</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postorder</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function</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&lt;</a:t>
            </a:r>
            <a:r>
              <a:rPr kumimoji="0" lang="en-US" altLang="en-US"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void</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_Type</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&amp;)&gt; </a:t>
            </a:r>
            <a:r>
              <a:rPr kumimoji="0" lang="en-US" altLang="en-US"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pred</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traverse_postorder</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(_root, </a:t>
            </a:r>
            <a:r>
              <a:rPr kumimoji="0" lang="en-US" altLang="en-US"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pred</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void</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traverse_postorder</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err="1"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node_t</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node</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altLang="en-US"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function</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&lt;</a:t>
            </a:r>
            <a:r>
              <a:rPr kumimoji="0" lang="en-US" altLang="en-US"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void</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_Type</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&amp;)&gt; </a:t>
            </a:r>
            <a:r>
              <a:rPr kumimoji="0" lang="en-US" altLang="en-US" b="0" i="0" u="none" strike="noStrike" cap="none" normalizeH="0" baseline="0" dirty="0" err="1"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pred</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if</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node</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kumimoji="0" lang="en-US" altLang="en-US" b="0" i="0" u="none" strike="noStrike" cap="none" normalizeH="0" baseline="0" dirty="0" err="1"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nullptr</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traverse_postorder</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node</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-&gt;left, </a:t>
            </a:r>
            <a:r>
              <a:rPr kumimoji="0" lang="en-US" altLang="en-US" b="0" i="0" u="none" strike="noStrike" cap="none" normalizeH="0" baseline="0" dirty="0" err="1"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pred</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traverse_postorder</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node</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-&gt;right, </a:t>
            </a:r>
            <a:r>
              <a:rPr kumimoji="0" lang="en-US" altLang="en-US" b="0" i="0" u="none" strike="noStrike" cap="none" normalizeH="0" baseline="0" dirty="0" err="1"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pred</a:t>
            </a: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eaLnBrk="0" fontAlgn="base" hangingPunct="0">
              <a:spcBef>
                <a:spcPct val="0"/>
              </a:spcBef>
              <a:spcAft>
                <a:spcPct val="0"/>
              </a:spcAft>
            </a:pPr>
            <a:r>
              <a:rPr lang="en-US" alt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altLang="en-US" dirty="0" err="1">
                <a:solidFill>
                  <a:srgbClr val="808080"/>
                </a:solidFill>
                <a:latin typeface="Consolas" panose="020B0609020204030204" pitchFamily="49" charset="0"/>
                <a:ea typeface="Times New Roman" panose="02020603050405020304" pitchFamily="18" charset="0"/>
                <a:cs typeface="Consolas" panose="020B0609020204030204" pitchFamily="49" charset="0"/>
              </a:rPr>
              <a:t>pred</a:t>
            </a:r>
            <a:r>
              <a:rPr lang="en-US" alt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altLang="en-US" dirty="0">
                <a:solidFill>
                  <a:srgbClr val="808080"/>
                </a:solidFill>
                <a:latin typeface="Consolas" panose="020B0609020204030204" pitchFamily="49" charset="0"/>
                <a:ea typeface="Times New Roman" panose="02020603050405020304" pitchFamily="18" charset="0"/>
                <a:cs typeface="Consolas" panose="020B0609020204030204" pitchFamily="49" charset="0"/>
              </a:rPr>
              <a:t>node</a:t>
            </a:r>
            <a:r>
              <a:rPr lang="en-US" alt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-&gt;data);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p:txBody>
      </p:sp>
      <p:sp>
        <p:nvSpPr>
          <p:cNvPr id="7"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Post-Order Iteration</a:t>
            </a:r>
            <a:endParaRPr lang="en-US" dirty="0">
              <a:solidFill>
                <a:schemeClr val="tx1">
                  <a:lumMod val="85000"/>
                  <a:lumOff val="15000"/>
                </a:schemeClr>
              </a:solidFill>
            </a:endParaRPr>
          </a:p>
        </p:txBody>
      </p:sp>
      <p:sp>
        <p:nvSpPr>
          <p:cNvPr id="8" name="Up Arrow 7"/>
          <p:cNvSpPr/>
          <p:nvPr/>
        </p:nvSpPr>
        <p:spPr>
          <a:xfrm rot="5400000">
            <a:off x="685801" y="1504951"/>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4038600" y="2578895"/>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rot="5400000">
            <a:off x="685800" y="2876551"/>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rot="5400000">
            <a:off x="1695449" y="4248151"/>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5400000">
            <a:off x="1698812" y="4552951"/>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rot="5400000">
            <a:off x="1693210" y="4781551"/>
            <a:ext cx="380999" cy="571498"/>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4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xit" presetSubtype="0" fill="hold" grpId="1" nodeType="with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xit" presetSubtype="0" fill="hold" grpId="1"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xit" presetSubtype="0" fill="hold" grpId="1" nodeType="with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xit" presetSubtype="0" fill="hold" grpId="1" nodeType="withEffect">
                                  <p:stCondLst>
                                    <p:cond delay="0"/>
                                  </p:stCondLst>
                                  <p:childTnLst>
                                    <p:animEffect transition="out" filter="fad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Post-Order Iteration</a:t>
            </a:r>
            <a:endParaRPr lang="en-US" dirty="0">
              <a:solidFill>
                <a:schemeClr val="tx1">
                  <a:lumMod val="85000"/>
                  <a:lumOff val="15000"/>
                </a:schemeClr>
              </a:solidFill>
            </a:endParaRPr>
          </a:p>
        </p:txBody>
      </p:sp>
      <p:sp>
        <p:nvSpPr>
          <p:cNvPr id="14" name="Content Placeholder 2"/>
          <p:cNvSpPr>
            <a:spLocks noGrp="1"/>
          </p:cNvSpPr>
          <p:nvPr>
            <p:ph idx="1"/>
          </p:nvPr>
        </p:nvSpPr>
        <p:spPr>
          <a:xfrm>
            <a:off x="628650" y="2927841"/>
            <a:ext cx="7886700" cy="992707"/>
          </a:xfrm>
        </p:spPr>
        <p:txBody>
          <a:bodyPr>
            <a:normAutofit fontScale="92500" lnSpcReduction="10000"/>
          </a:bodyPr>
          <a:lstStyle/>
          <a:p>
            <a:pPr marL="0" indent="0" algn="ctr">
              <a:buNone/>
            </a:pPr>
            <a:r>
              <a:rPr lang="en-US" sz="7200" dirty="0" smtClean="0">
                <a:solidFill>
                  <a:schemeClr val="tx1">
                    <a:lumMod val="75000"/>
                    <a:lumOff val="25000"/>
                  </a:schemeClr>
                </a:solidFill>
              </a:rPr>
              <a:t>Delete Items in Tree</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657703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768348" y="1843206"/>
            <a:ext cx="5607304"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void</a:t>
            </a:r>
            <a:r>
              <a:rPr kumimoji="0" lang="en-US" altLang="en-US" sz="24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400"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remove_tree</a:t>
            </a:r>
            <a:r>
              <a:rPr kumimoji="0" lang="en-US" altLang="en-US" sz="24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400" b="0" i="0" u="none" strike="noStrike" cap="none" normalizeH="0" baseline="0" dirty="0" err="1" smtClean="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node_t</a:t>
            </a:r>
            <a:r>
              <a:rPr kumimoji="0" lang="en-US" altLang="en-US" sz="24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400" b="0" i="0" u="none" strike="noStrike" cap="none" normalizeH="0" baseline="0" dirty="0"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node</a:t>
            </a:r>
            <a:r>
              <a:rPr kumimoji="0" lang="en-US" altLang="en-US" sz="24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400"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if</a:t>
            </a:r>
            <a:r>
              <a:rPr kumimoji="0" lang="en-US" altLang="en-US" sz="24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400" b="0" i="0" u="none" strike="noStrike" cap="none" normalizeH="0" baseline="0" dirty="0"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node</a:t>
            </a:r>
            <a:r>
              <a:rPr kumimoji="0" lang="en-US" altLang="en-US" sz="24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kumimoji="0" lang="en-US" altLang="en-US" sz="2400" b="0" i="0" u="none" strike="noStrike" cap="none" normalizeH="0" baseline="0" dirty="0" err="1"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nullptr</a:t>
            </a:r>
            <a:r>
              <a:rPr kumimoji="0" lang="en-US" altLang="en-US" sz="24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400"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remove_tree</a:t>
            </a:r>
            <a:r>
              <a:rPr kumimoji="0" lang="en-US" altLang="en-US" sz="24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400" b="0" i="0" u="none" strike="noStrike" cap="none" normalizeH="0" baseline="0" dirty="0"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node</a:t>
            </a:r>
            <a:r>
              <a:rPr kumimoji="0" lang="en-US" altLang="en-US" sz="24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-&gt;left);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400" b="0" i="0" u="none" strike="noStrike" cap="none" normalizeH="0" baseline="0" dirty="0" err="1"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remove_tree</a:t>
            </a:r>
            <a:r>
              <a:rPr kumimoji="0" lang="en-US" altLang="en-US" sz="24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400" b="0" i="0" u="none" strike="noStrike" cap="none" normalizeH="0" baseline="0" dirty="0"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node</a:t>
            </a:r>
            <a:r>
              <a:rPr kumimoji="0" lang="en-US" altLang="en-US" sz="24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-&gt;right);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400" b="0" i="0" u="none" strike="noStrike" cap="none" normalizeH="0" baseline="0" dirty="0" smtClean="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delete</a:t>
            </a:r>
            <a:r>
              <a:rPr kumimoji="0" lang="en-US" altLang="en-US" sz="24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400" b="0" i="0" u="none" strike="noStrike" cap="none" normalizeH="0" baseline="0" dirty="0" smtClean="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node</a:t>
            </a:r>
            <a:r>
              <a:rPr kumimoji="0" lang="en-US" altLang="en-US" sz="24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p:txBody>
      </p:sp>
      <p:sp>
        <p:nvSpPr>
          <p:cNvPr id="6"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Example: Post-Order Delete</a:t>
            </a:r>
            <a:endParaRPr lang="en-US" dirty="0">
              <a:solidFill>
                <a:schemeClr val="tx1">
                  <a:lumMod val="85000"/>
                  <a:lumOff val="15000"/>
                </a:schemeClr>
              </a:solidFill>
            </a:endParaRPr>
          </a:p>
        </p:txBody>
      </p:sp>
    </p:spTree>
    <p:extLst>
      <p:ext uri="{BB962C8B-B14F-4D97-AF65-F5344CB8AC3E}">
        <p14:creationId xmlns:p14="http://schemas.microsoft.com/office/powerpoint/2010/main" val="4580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6825" y="2512493"/>
            <a:ext cx="3305175" cy="992707"/>
          </a:xfrm>
        </p:spPr>
        <p:txBody>
          <a:bodyPr>
            <a:normAutofit fontScale="92500" lnSpcReduction="10000"/>
          </a:bodyPr>
          <a:lstStyle/>
          <a:p>
            <a:pPr marL="0" indent="0">
              <a:buNone/>
            </a:pPr>
            <a:r>
              <a:rPr lang="en-US" sz="7200" dirty="0" smtClean="0">
                <a:solidFill>
                  <a:schemeClr val="tx1">
                    <a:lumMod val="75000"/>
                    <a:lumOff val="25000"/>
                  </a:schemeClr>
                </a:solidFill>
              </a:rPr>
              <a:t>Average:</a:t>
            </a:r>
            <a:endParaRPr lang="en-US" sz="7200" dirty="0">
              <a:solidFill>
                <a:schemeClr val="tx1">
                  <a:lumMod val="75000"/>
                  <a:lumOff val="25000"/>
                </a:schemeClr>
              </a:solidFill>
            </a:endParaRPr>
          </a:p>
        </p:txBody>
      </p:sp>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Iteration Complexity</a:t>
            </a:r>
            <a:endParaRPr lang="en-US" dirty="0">
              <a:solidFill>
                <a:schemeClr val="tx1">
                  <a:lumMod val="85000"/>
                  <a:lumOff val="15000"/>
                </a:schemeClr>
              </a:solidFill>
            </a:endParaRPr>
          </a:p>
        </p:txBody>
      </p:sp>
      <p:sp>
        <p:nvSpPr>
          <p:cNvPr id="6" name="Content Placeholder 2"/>
          <p:cNvSpPr txBox="1">
            <a:spLocks/>
          </p:cNvSpPr>
          <p:nvPr/>
        </p:nvSpPr>
        <p:spPr>
          <a:xfrm>
            <a:off x="1266825" y="3830650"/>
            <a:ext cx="3305175" cy="99270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7200" dirty="0" smtClean="0">
                <a:solidFill>
                  <a:schemeClr val="tx1">
                    <a:lumMod val="75000"/>
                    <a:lumOff val="25000"/>
                  </a:schemeClr>
                </a:solidFill>
              </a:rPr>
              <a:t>Worst:</a:t>
            </a:r>
            <a:endParaRPr lang="en-US" sz="7200" dirty="0">
              <a:solidFill>
                <a:schemeClr val="tx1">
                  <a:lumMod val="75000"/>
                  <a:lumOff val="25000"/>
                </a:schemeClr>
              </a:solidFill>
            </a:endParaRPr>
          </a:p>
        </p:txBody>
      </p:sp>
      <p:sp>
        <p:nvSpPr>
          <p:cNvPr id="7" name="Content Placeholder 2"/>
          <p:cNvSpPr txBox="1">
            <a:spLocks/>
          </p:cNvSpPr>
          <p:nvPr/>
        </p:nvSpPr>
        <p:spPr>
          <a:xfrm>
            <a:off x="4724400" y="2512493"/>
            <a:ext cx="3305175" cy="99270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7200" dirty="0" smtClean="0">
                <a:solidFill>
                  <a:schemeClr val="tx1">
                    <a:lumMod val="75000"/>
                    <a:lumOff val="25000"/>
                  </a:schemeClr>
                </a:solidFill>
              </a:rPr>
              <a:t>O(n)</a:t>
            </a:r>
            <a:endParaRPr lang="en-US" sz="7200" dirty="0">
              <a:solidFill>
                <a:schemeClr val="tx1">
                  <a:lumMod val="75000"/>
                  <a:lumOff val="25000"/>
                </a:schemeClr>
              </a:solidFill>
            </a:endParaRPr>
          </a:p>
        </p:txBody>
      </p:sp>
      <p:sp>
        <p:nvSpPr>
          <p:cNvPr id="8" name="Content Placeholder 2"/>
          <p:cNvSpPr txBox="1">
            <a:spLocks/>
          </p:cNvSpPr>
          <p:nvPr/>
        </p:nvSpPr>
        <p:spPr>
          <a:xfrm>
            <a:off x="4724399" y="3830649"/>
            <a:ext cx="3305175" cy="99270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7200" dirty="0" smtClean="0">
                <a:solidFill>
                  <a:schemeClr val="tx1">
                    <a:lumMod val="75000"/>
                    <a:lumOff val="25000"/>
                  </a:schemeClr>
                </a:solidFill>
              </a:rPr>
              <a:t>O(n)</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5694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Binary Search Tree Class</a:t>
            </a:r>
            <a:endParaRPr lang="en-US" dirty="0">
              <a:solidFill>
                <a:schemeClr val="tx1">
                  <a:lumMod val="85000"/>
                  <a:lumOff val="15000"/>
                </a:schemeClr>
              </a:solidFill>
            </a:endParaRPr>
          </a:p>
        </p:txBody>
      </p:sp>
      <p:graphicFrame>
        <p:nvGraphicFramePr>
          <p:cNvPr id="2" name="Diagram 1"/>
          <p:cNvGraphicFramePr/>
          <p:nvPr>
            <p:extLst>
              <p:ext uri="{D42A27DB-BD31-4B8C-83A1-F6EECF244321}">
                <p14:modId xmlns:p14="http://schemas.microsoft.com/office/powerpoint/2010/main" val="1739927970"/>
              </p:ext>
            </p:extLst>
          </p:nvPr>
        </p:nvGraphicFramePr>
        <p:xfrm>
          <a:off x="1096566" y="1576388"/>
          <a:ext cx="6950867" cy="46339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981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dirty="0" smtClean="0">
                <a:solidFill>
                  <a:schemeClr val="tx1">
                    <a:lumMod val="85000"/>
                    <a:lumOff val="15000"/>
                  </a:schemeClr>
                </a:solidFill>
              </a:rPr>
              <a:t>Searching</a:t>
            </a:r>
            <a:endParaRPr lang="en-US" dirty="0">
              <a:solidFill>
                <a:schemeClr val="tx1">
                  <a:lumMod val="85000"/>
                  <a:lumOff val="15000"/>
                </a:schemeClr>
              </a:solidFill>
            </a:endParaRPr>
          </a:p>
        </p:txBody>
      </p:sp>
      <p:sp>
        <p:nvSpPr>
          <p:cNvPr id="16" name="Rectangle 3"/>
          <p:cNvSpPr>
            <a:spLocks noChangeArrowheads="1"/>
          </p:cNvSpPr>
          <p:nvPr/>
        </p:nvSpPr>
        <p:spPr bwMode="auto">
          <a:xfrm>
            <a:off x="388803" y="2843480"/>
            <a:ext cx="8366393"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bool</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contains(</a:t>
            </a:r>
            <a:r>
              <a:rPr kumimoji="0" lang="en-US" altLang="en-US" sz="20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const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_Type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&amp; </a:t>
            </a:r>
            <a:r>
              <a:rPr kumimoji="0" lang="en-US" alt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value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return</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find_node_containing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(_root, </a:t>
            </a:r>
            <a:r>
              <a:rPr kumimoji="0" lang="en-US" alt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value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0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nullptr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9810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7620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12</a:t>
            </a:r>
            <a:endParaRPr lang="en-US" dirty="0"/>
          </a:p>
        </p:txBody>
      </p:sp>
      <p:sp>
        <p:nvSpPr>
          <p:cNvPr id="5" name="Rectangle 4"/>
          <p:cNvSpPr/>
          <p:nvPr/>
        </p:nvSpPr>
        <p:spPr>
          <a:xfrm>
            <a:off x="28194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7</a:t>
            </a:r>
            <a:endParaRPr lang="en-US" dirty="0"/>
          </a:p>
        </p:txBody>
      </p:sp>
      <p:sp>
        <p:nvSpPr>
          <p:cNvPr id="6" name="Rectangle 5"/>
          <p:cNvSpPr/>
          <p:nvPr/>
        </p:nvSpPr>
        <p:spPr>
          <a:xfrm>
            <a:off x="5257800" y="2438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14</a:t>
            </a:r>
            <a:endParaRPr lang="en-US" dirty="0"/>
          </a:p>
        </p:txBody>
      </p:sp>
      <p:sp>
        <p:nvSpPr>
          <p:cNvPr id="7" name="Rectangle 6"/>
          <p:cNvSpPr/>
          <p:nvPr/>
        </p:nvSpPr>
        <p:spPr>
          <a:xfrm>
            <a:off x="16002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dirty="0"/>
          </a:p>
        </p:txBody>
      </p:sp>
      <p:sp>
        <p:nvSpPr>
          <p:cNvPr id="8" name="Rectangle 7"/>
          <p:cNvSpPr/>
          <p:nvPr/>
        </p:nvSpPr>
        <p:spPr>
          <a:xfrm>
            <a:off x="4038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endParaRPr lang="en-US" dirty="0"/>
          </a:p>
        </p:txBody>
      </p:sp>
      <p:sp>
        <p:nvSpPr>
          <p:cNvPr id="9" name="Rectangle 8"/>
          <p:cNvSpPr/>
          <p:nvPr/>
        </p:nvSpPr>
        <p:spPr>
          <a:xfrm>
            <a:off x="6324600" y="4343400"/>
            <a:ext cx="1163781"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18</a:t>
            </a:r>
            <a:endParaRPr lang="en-US" dirty="0"/>
          </a:p>
        </p:txBody>
      </p:sp>
      <p:cxnSp>
        <p:nvCxnSpPr>
          <p:cNvPr id="10" name="Straight Connector 9"/>
          <p:cNvCxnSpPr>
            <a:stCxn id="4" idx="2"/>
            <a:endCxn id="5" idx="0"/>
          </p:cNvCxnSpPr>
          <p:nvPr/>
        </p:nvCxnSpPr>
        <p:spPr>
          <a:xfrm flipH="1">
            <a:off x="3401291" y="1676400"/>
            <a:ext cx="11430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a:off x="4544291" y="1676400"/>
            <a:ext cx="1295400" cy="76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7" idx="0"/>
          </p:cNvCxnSpPr>
          <p:nvPr/>
        </p:nvCxnSpPr>
        <p:spPr>
          <a:xfrm flipH="1">
            <a:off x="21820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8" idx="0"/>
          </p:cNvCxnSpPr>
          <p:nvPr/>
        </p:nvCxnSpPr>
        <p:spPr>
          <a:xfrm>
            <a:off x="3401291" y="3352800"/>
            <a:ext cx="12192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6" idx="2"/>
          </p:cNvCxnSpPr>
          <p:nvPr/>
        </p:nvCxnSpPr>
        <p:spPr>
          <a:xfrm flipH="1" flipV="1">
            <a:off x="5839691" y="3352800"/>
            <a:ext cx="1066800" cy="9906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57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33001</TotalTime>
  <Words>6819</Words>
  <Application>Microsoft Office PowerPoint</Application>
  <PresentationFormat>On-screen Show (4:3)</PresentationFormat>
  <Paragraphs>1111</Paragraphs>
  <Slides>128</Slides>
  <Notes>128</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128</vt:i4>
      </vt:variant>
    </vt:vector>
  </HeadingPairs>
  <TitlesOfParts>
    <vt:vector size="129" baseType="lpstr">
      <vt:lpstr>Office Theme</vt:lpstr>
      <vt:lpstr>PowerPoint Presentation</vt:lpstr>
      <vt:lpstr>Fundamental Algorithms and Data Structures</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Properties Of Trees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Binary Tree Node</vt:lpstr>
      <vt:lpstr>Binary Tree Node</vt:lpstr>
      <vt:lpstr>Binary Tree Node</vt:lpstr>
      <vt:lpstr>Binary Tree Node</vt:lpstr>
      <vt:lpstr>PowerPoint Presentation</vt:lpstr>
      <vt:lpstr>Binary Search Tree Class</vt:lpstr>
      <vt:lpstr>Binary Search Tree Class</vt:lpstr>
      <vt:lpstr>Construction</vt:lpstr>
      <vt:lpstr>Construction</vt:lpstr>
      <vt:lpstr>Binary Search Tree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Insertion Complexity</vt:lpstr>
      <vt:lpstr>PowerPoint Presentation</vt:lpstr>
      <vt:lpstr>PowerPoint Presentation</vt:lpstr>
      <vt:lpstr>PowerPoint Presentation</vt:lpstr>
      <vt:lpstr>Binary Search Tree Class</vt:lpstr>
      <vt:lpstr>Iteration</vt:lpstr>
      <vt:lpstr>Iteration</vt:lpstr>
      <vt:lpstr>Pre-Order Iteration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Pre-Order Iteration</vt:lpstr>
      <vt:lpstr>Pre-Order Iteration</vt:lpstr>
      <vt:lpstr>Example: Copy Tree</vt:lpstr>
      <vt:lpstr>In-Order Iteration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In-Order Iteration</vt:lpstr>
      <vt:lpstr>In-Order Iteration</vt:lpstr>
      <vt:lpstr>Example: In-Order Print</vt:lpstr>
      <vt:lpstr>Post-Order Iteration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Post-Order Iteration</vt:lpstr>
      <vt:lpstr>Post-Order Iteration</vt:lpstr>
      <vt:lpstr>Example: Post-Order Delete</vt:lpstr>
      <vt:lpstr>Iteration Complexity</vt:lpstr>
      <vt:lpstr>Binary Search Tree Class</vt:lpstr>
      <vt:lpstr>Searching</vt:lpstr>
      <vt:lpstr>PowerPoint Presentation</vt:lpstr>
      <vt:lpstr>PowerPoint Presentation</vt:lpstr>
      <vt:lpstr>PowerPoint Presentation</vt:lpstr>
      <vt:lpstr>PowerPoint Presentation</vt:lpstr>
      <vt:lpstr>Searching Complexity</vt:lpstr>
      <vt:lpstr>PowerPoint Presentation</vt:lpstr>
      <vt:lpstr>Binary Search Tree Class</vt:lpstr>
      <vt:lpstr>Removal</vt:lpstr>
      <vt:lpstr>Removal</vt:lpstr>
      <vt:lpstr>PowerPoint Presentation</vt:lpstr>
      <vt:lpstr>PowerPoint Presentation</vt:lpstr>
      <vt:lpstr>PowerPoint Presentation</vt:lpstr>
      <vt:lpstr>PowerPoint Presentation</vt:lpstr>
      <vt:lpstr>Removal</vt:lpstr>
      <vt:lpstr>PowerPoint Presentation</vt:lpstr>
      <vt:lpstr>PowerPoint Presentation</vt:lpstr>
      <vt:lpstr>PowerPoint Presentation</vt:lpstr>
      <vt:lpstr>Removal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Removal Complexity</vt:lpstr>
      <vt:lpstr>PowerPoint Presentation</vt:lpstr>
      <vt:lpstr>PowerPoint Presentation</vt:lpstr>
      <vt:lpstr>Set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Horvick</dc:creator>
  <cp:lastModifiedBy>synopsys</cp:lastModifiedBy>
  <cp:revision>676</cp:revision>
  <dcterms:created xsi:type="dcterms:W3CDTF">2013-11-20T18:16:21Z</dcterms:created>
  <dcterms:modified xsi:type="dcterms:W3CDTF">2016-04-28T22:12:06Z</dcterms:modified>
</cp:coreProperties>
</file>