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455" r:id="rId2"/>
    <p:sldId id="256" r:id="rId3"/>
    <p:sldId id="309" r:id="rId4"/>
    <p:sldId id="456" r:id="rId5"/>
    <p:sldId id="545" r:id="rId6"/>
    <p:sldId id="544" r:id="rId7"/>
    <p:sldId id="551" r:id="rId8"/>
    <p:sldId id="547" r:id="rId9"/>
    <p:sldId id="549" r:id="rId10"/>
    <p:sldId id="550" r:id="rId11"/>
    <p:sldId id="548" r:id="rId12"/>
    <p:sldId id="552" r:id="rId13"/>
    <p:sldId id="555" r:id="rId14"/>
    <p:sldId id="553" r:id="rId15"/>
    <p:sldId id="557" r:id="rId16"/>
    <p:sldId id="558" r:id="rId17"/>
    <p:sldId id="559" r:id="rId18"/>
    <p:sldId id="560" r:id="rId19"/>
    <p:sldId id="556" r:id="rId20"/>
    <p:sldId id="562" r:id="rId21"/>
    <p:sldId id="563" r:id="rId22"/>
    <p:sldId id="564" r:id="rId23"/>
    <p:sldId id="565" r:id="rId24"/>
    <p:sldId id="567" r:id="rId25"/>
    <p:sldId id="598" r:id="rId26"/>
    <p:sldId id="543" r:id="rId27"/>
    <p:sldId id="568" r:id="rId28"/>
    <p:sldId id="575" r:id="rId29"/>
    <p:sldId id="576" r:id="rId30"/>
    <p:sldId id="569" r:id="rId31"/>
    <p:sldId id="599" r:id="rId32"/>
    <p:sldId id="574" r:id="rId33"/>
    <p:sldId id="570" r:id="rId34"/>
    <p:sldId id="572" r:id="rId35"/>
    <p:sldId id="571" r:id="rId36"/>
    <p:sldId id="573" r:id="rId37"/>
    <p:sldId id="600" r:id="rId38"/>
    <p:sldId id="589" r:id="rId39"/>
    <p:sldId id="583" r:id="rId40"/>
    <p:sldId id="586" r:id="rId41"/>
    <p:sldId id="585" r:id="rId42"/>
    <p:sldId id="587" r:id="rId43"/>
    <p:sldId id="582" r:id="rId44"/>
    <p:sldId id="588" r:id="rId45"/>
    <p:sldId id="601" r:id="rId46"/>
    <p:sldId id="594" r:id="rId47"/>
    <p:sldId id="591" r:id="rId48"/>
    <p:sldId id="592" r:id="rId49"/>
    <p:sldId id="593" r:id="rId50"/>
    <p:sldId id="595" r:id="rId51"/>
    <p:sldId id="597" r:id="rId52"/>
    <p:sldId id="602" r:id="rId53"/>
    <p:sldId id="631" r:id="rId54"/>
    <p:sldId id="632" r:id="rId55"/>
    <p:sldId id="633" r:id="rId56"/>
    <p:sldId id="636" r:id="rId57"/>
    <p:sldId id="637" r:id="rId58"/>
    <p:sldId id="639" r:id="rId59"/>
    <p:sldId id="640" r:id="rId60"/>
    <p:sldId id="641" r:id="rId61"/>
    <p:sldId id="642" r:id="rId62"/>
    <p:sldId id="643" r:id="rId63"/>
    <p:sldId id="644" r:id="rId64"/>
    <p:sldId id="645" r:id="rId65"/>
    <p:sldId id="646" r:id="rId66"/>
    <p:sldId id="647" r:id="rId67"/>
    <p:sldId id="648" r:id="rId68"/>
    <p:sldId id="649" r:id="rId69"/>
    <p:sldId id="650" r:id="rId70"/>
    <p:sldId id="651" r:id="rId71"/>
    <p:sldId id="652" r:id="rId72"/>
    <p:sldId id="653" r:id="rId73"/>
    <p:sldId id="654" r:id="rId74"/>
    <p:sldId id="655" r:id="rId75"/>
    <p:sldId id="603" r:id="rId76"/>
    <p:sldId id="606" r:id="rId77"/>
    <p:sldId id="607" r:id="rId78"/>
    <p:sldId id="608" r:id="rId79"/>
    <p:sldId id="609" r:id="rId80"/>
    <p:sldId id="610" r:id="rId81"/>
    <p:sldId id="566" r:id="rId82"/>
    <p:sldId id="554" r:id="rId83"/>
    <p:sldId id="611" r:id="rId84"/>
    <p:sldId id="612" r:id="rId85"/>
    <p:sldId id="613" r:id="rId86"/>
    <p:sldId id="614" r:id="rId87"/>
    <p:sldId id="615" r:id="rId88"/>
    <p:sldId id="616" r:id="rId89"/>
    <p:sldId id="617" r:id="rId90"/>
    <p:sldId id="630" r:id="rId91"/>
    <p:sldId id="618" r:id="rId92"/>
    <p:sldId id="619" r:id="rId93"/>
    <p:sldId id="620" r:id="rId94"/>
    <p:sldId id="622" r:id="rId95"/>
    <p:sldId id="623" r:id="rId96"/>
    <p:sldId id="624" r:id="rId97"/>
    <p:sldId id="628" r:id="rId98"/>
    <p:sldId id="627" r:id="rId99"/>
    <p:sldId id="621" r:id="rId100"/>
    <p:sldId id="656" r:id="rId101"/>
    <p:sldId id="625" r:id="rId102"/>
    <p:sldId id="626" r:id="rId103"/>
    <p:sldId id="629" r:id="rId104"/>
    <p:sldId id="448" r:id="rId105"/>
    <p:sldId id="604"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8" autoAdjust="0"/>
    <p:restoredTop sz="70311" autoAdjust="0"/>
  </p:normalViewPr>
  <p:slideViewPr>
    <p:cSldViewPr snapToGrid="0">
      <p:cViewPr>
        <p:scale>
          <a:sx n="90" d="100"/>
          <a:sy n="90" d="100"/>
        </p:scale>
        <p:origin x="-2244" y="-72"/>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04/28/16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55719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And finally we can add a third value, 1, to the beginning of the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4902544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Merge and splice</a:t>
            </a:r>
            <a:r>
              <a:rPr lang="en-US" baseline="0" dirty="0" smtClean="0"/>
              <a:t> are relatively similar- so let’s take a second to understand when to prefer one over the other.</a:t>
            </a:r>
            <a:r>
              <a:rPr lang="en-US" baseline="0" dirty="0"/>
              <a:t> </a:t>
            </a:r>
            <a:r>
              <a:rPr lang="en-US" baseline="0" dirty="0" smtClean="0"/>
              <a:t> Basically it comes down to the contents of the lists you are working with and how you want the data in the resulting list.</a:t>
            </a:r>
          </a:p>
          <a:p>
            <a:endParaRPr lang="en-US" baseline="0" dirty="0" smtClean="0"/>
          </a:p>
          <a:p>
            <a:r>
              <a:rPr lang="en-US" baseline="0" dirty="0" smtClean="0"/>
              <a:t>** First – is the data in both lists sorted?</a:t>
            </a:r>
          </a:p>
          <a:p>
            <a:r>
              <a:rPr lang="en-US" baseline="0" dirty="0" smtClean="0"/>
              <a:t>** If the data is not sorted then the choice is simple – you are using splice.  This is because merge requires the data to be sorted.</a:t>
            </a:r>
          </a:p>
          <a:p>
            <a:r>
              <a:rPr lang="en-US" baseline="0" dirty="0" smtClean="0"/>
              <a:t>** Now, if the data in both lists is sorted – next ask if you need the data to remain sorted.  </a:t>
            </a:r>
          </a:p>
          <a:p>
            <a:r>
              <a:rPr lang="en-US" baseline="0" dirty="0" smtClean="0"/>
              <a:t>** If you don’t need the data to remain sorted then you should use splice.  It will perform an O(1) operation to splice the lists – a very efficient choice.</a:t>
            </a:r>
          </a:p>
          <a:p>
            <a:r>
              <a:rPr lang="en-US" baseline="0" dirty="0" smtClean="0"/>
              <a:t>** But if the data is sorted and you need it to remain sorted then you need to use merge.  This will merge both lists into a single sorted list in linear time.</a:t>
            </a:r>
          </a:p>
          <a:p>
            <a:endParaRPr lang="en-US" baseline="0" dirty="0" smtClean="0"/>
          </a:p>
          <a:p>
            <a:r>
              <a:rPr lang="en-US" baseline="0" dirty="0" smtClean="0"/>
              <a:t>If you don’t need the sorting behavior of merge, then you should prefer splice.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100</a:t>
            </a:fld>
            <a:endParaRPr lang="en-US" dirty="0"/>
          </a:p>
        </p:txBody>
      </p:sp>
    </p:spTree>
    <p:extLst>
      <p:ext uri="{BB962C8B-B14F-4D97-AF65-F5344CB8AC3E}">
        <p14:creationId xmlns:p14="http://schemas.microsoft.com/office/powerpoint/2010/main" val="12214588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Unique is used to remove consecutive duplicates from a sorted list.  Being sorted means that unique only needs to enumerate over the list once allowing O(n) complexity with no auxiliary storage required.</a:t>
            </a:r>
          </a:p>
          <a:p>
            <a:endParaRPr lang="en-US" baseline="0" dirty="0" smtClean="0"/>
          </a:p>
          <a:p>
            <a:r>
              <a:rPr lang="en-US" baseline="0" dirty="0" smtClean="0"/>
              <a:t>In the sample we see here, the contents of </a:t>
            </a:r>
            <a:r>
              <a:rPr lang="en-US" baseline="0" dirty="0" err="1" smtClean="0"/>
              <a:t>my_list</a:t>
            </a:r>
            <a:r>
              <a:rPr lang="en-US" baseline="0" dirty="0" smtClean="0"/>
              <a:t> after unique is called would be 1, 2 and 3.  The duplicates would have been removed.</a:t>
            </a:r>
          </a:p>
          <a:p>
            <a:endParaRPr lang="en-US" baseline="0" dirty="0" smtClean="0"/>
          </a:p>
          <a:p>
            <a:r>
              <a:rPr lang="en-US" baseline="0" dirty="0" smtClean="0"/>
              <a:t>** But what if the list had not been sorted?  For example if we passed in 1, 2, 3, 1, 2, 3 – at no point are there consecutive duplicate values in the list.  Well, in this case the list would be unchanged.  No consecutive duplicates would have been found so none would have been removed.</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101</a:t>
            </a:fld>
            <a:endParaRPr lang="en-US" dirty="0"/>
          </a:p>
        </p:txBody>
      </p:sp>
    </p:spTree>
    <p:extLst>
      <p:ext uri="{BB962C8B-B14F-4D97-AF65-F5344CB8AC3E}">
        <p14:creationId xmlns:p14="http://schemas.microsoft.com/office/powerpoint/2010/main" val="14438354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Unique can be a bit more useful than just removing duplicate values, though.  </a:t>
            </a:r>
          </a:p>
          <a:p>
            <a:endParaRPr lang="en-US" baseline="0" dirty="0" smtClean="0"/>
          </a:p>
          <a:p>
            <a:r>
              <a:rPr lang="en-US" baseline="0" dirty="0" smtClean="0"/>
              <a:t>** Let’s say we had a list of names with inconsistent casing and we want to know which names are unique – well – we can’t just call unique because those strings are lexically different so nothing would get removed.</a:t>
            </a:r>
          </a:p>
          <a:p>
            <a:endParaRPr lang="en-US" baseline="0" dirty="0" smtClean="0"/>
          </a:p>
          <a:p>
            <a:r>
              <a:rPr lang="en-US" baseline="0" dirty="0" smtClean="0"/>
              <a:t>** What we can do is use the overload of unique that takes a predicate and we can perform the comparison any way we’d like.  In this case we can use the boost </a:t>
            </a:r>
            <a:r>
              <a:rPr lang="en-US" baseline="0" dirty="0" err="1" smtClean="0"/>
              <a:t>iequals</a:t>
            </a:r>
            <a:r>
              <a:rPr lang="en-US" baseline="0" dirty="0" smtClean="0"/>
              <a:t> function to perform a case insensitive comparison.  To use this function you need to include boost/algorithm/string.hpp</a:t>
            </a:r>
          </a:p>
          <a:p>
            <a:endParaRPr lang="en-US" baseline="0" dirty="0" smtClean="0"/>
          </a:p>
          <a:p>
            <a:r>
              <a:rPr lang="en-US" baseline="0" dirty="0" smtClean="0"/>
              <a:t>After unique is called, the list now will contain 2 entries, the first instance of “Bob” and “Robert” that were encountered.</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102</a:t>
            </a:fld>
            <a:endParaRPr lang="en-US" dirty="0"/>
          </a:p>
        </p:txBody>
      </p:sp>
    </p:spTree>
    <p:extLst>
      <p:ext uri="{BB962C8B-B14F-4D97-AF65-F5344CB8AC3E}">
        <p14:creationId xmlns:p14="http://schemas.microsoft.com/office/powerpoint/2010/main" val="21364784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reverse function, which we looked at in depth earlier, simply reverses the order of your linked list.  In this example we have a list with the values 1, 2, 3, 4, 5 – and after we call reverse the list contains 5, 4, 3, 2, 1.</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103</a:t>
            </a:fld>
            <a:endParaRPr lang="en-US" dirty="0"/>
          </a:p>
        </p:txBody>
      </p:sp>
    </p:spTree>
    <p:extLst>
      <p:ext uri="{BB962C8B-B14F-4D97-AF65-F5344CB8AC3E}">
        <p14:creationId xmlns:p14="http://schemas.microsoft.com/office/powerpoint/2010/main" val="14336839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this module we have</a:t>
            </a:r>
            <a:r>
              <a:rPr lang="en-US" baseline="0" dirty="0" smtClean="0"/>
              <a:t> learned what a linked list is and looked at two types of linked lists – singly and doubly linked.</a:t>
            </a:r>
          </a:p>
          <a:p>
            <a:r>
              <a:rPr lang="en-US" baseline="0" dirty="0" smtClean="0"/>
              <a:t>** We implemented a simple doubly linked list</a:t>
            </a:r>
          </a:p>
          <a:p>
            <a:r>
              <a:rPr lang="en-US" baseline="0" dirty="0" smtClean="0"/>
              <a:t>** We looked at how to reverse and sort </a:t>
            </a:r>
            <a:r>
              <a:rPr lang="en-US" baseline="0" smtClean="0"/>
              <a:t>a list</a:t>
            </a:r>
            <a:endParaRPr lang="en-US" baseline="0" dirty="0" smtClean="0"/>
          </a:p>
          <a:p>
            <a:r>
              <a:rPr lang="en-US" baseline="0" dirty="0" smtClean="0"/>
              <a:t>** And we looked at what the STL and Boost offer in terms of their linked list classes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104</a:t>
            </a:fld>
            <a:endParaRPr lang="en-US" dirty="0"/>
          </a:p>
        </p:txBody>
      </p:sp>
    </p:spTree>
    <p:extLst>
      <p:ext uri="{BB962C8B-B14F-4D97-AF65-F5344CB8AC3E}">
        <p14:creationId xmlns:p14="http://schemas.microsoft.com/office/powerpoint/2010/main" val="24305364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105</a:t>
            </a:fld>
            <a:endParaRPr lang="en-US" dirty="0"/>
          </a:p>
        </p:txBody>
      </p:sp>
    </p:spTree>
    <p:extLst>
      <p:ext uri="{BB962C8B-B14F-4D97-AF65-F5344CB8AC3E}">
        <p14:creationId xmlns:p14="http://schemas.microsoft.com/office/powerpoint/2010/main" val="357585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We’ve</a:t>
            </a:r>
          </a:p>
          <a:p>
            <a:r>
              <a:rPr lang="en-US" sz="1200" kern="1200" baseline="0" dirty="0" smtClean="0">
                <a:solidFill>
                  <a:schemeClr val="tx1"/>
                </a:solidFill>
                <a:effectLst/>
                <a:latin typeface="+mn-lt"/>
                <a:ea typeface="+mn-ea"/>
                <a:cs typeface="+mn-cs"/>
              </a:rPr>
              <a:t>** created our list and added the values 3, 2 and 1.</a:t>
            </a:r>
          </a:p>
          <a:p>
            <a:r>
              <a:rPr lang="en-US" sz="1200" kern="1200" baseline="0" dirty="0" smtClean="0">
                <a:solidFill>
                  <a:schemeClr val="tx1"/>
                </a:solidFill>
                <a:effectLst/>
                <a:latin typeface="+mn-lt"/>
                <a:ea typeface="+mn-ea"/>
                <a:cs typeface="+mn-cs"/>
              </a:rPr>
              <a:t>** Now we can enumerate over each of the nodes using a for loop and print the value of each node.</a:t>
            </a:r>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64893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And when we run this sample, we print the values </a:t>
            </a: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13723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looked at is an example of a singly linked list.  This</a:t>
            </a:r>
            <a:r>
              <a:rPr lang="en-US" sz="1200" kern="1200" baseline="0" dirty="0" smtClean="0">
                <a:solidFill>
                  <a:schemeClr val="tx1"/>
                </a:solidFill>
                <a:effectLst/>
                <a:latin typeface="+mn-lt"/>
                <a:ea typeface="+mn-ea"/>
                <a:cs typeface="+mn-cs"/>
              </a:rPr>
              <a:t> is a list that allows us to iterate from the first node in the list to the list – in order, traversing through every node in between.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84986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Implementin</a:t>
            </a:r>
            <a:r>
              <a:rPr lang="en-US" sz="1200" kern="1200" baseline="0" dirty="0" smtClean="0">
                <a:solidFill>
                  <a:schemeClr val="tx1"/>
                </a:solidFill>
                <a:effectLst/>
                <a:latin typeface="+mn-lt"/>
                <a:ea typeface="+mn-ea"/>
                <a:cs typeface="+mn-cs"/>
              </a:rPr>
              <a:t>g a linked list starts with the node.  The node is the type which is responsible for holding the data item and for providing the link to the next node in the linked list.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875571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singly linked list node looks exactly like what you might expect.  It is a template type which stores a single data item and a pointer to the next node.</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4142448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take a closer look at singly linked list nodes by allocating two and linking them together.</a:t>
            </a:r>
          </a:p>
          <a:p>
            <a:r>
              <a:rPr lang="en-US" sz="1200" kern="1200" baseline="0" dirty="0" smtClean="0">
                <a:solidFill>
                  <a:schemeClr val="tx1"/>
                </a:solidFill>
                <a:effectLst/>
                <a:latin typeface="+mn-lt"/>
                <a:ea typeface="+mn-ea"/>
                <a:cs typeface="+mn-cs"/>
              </a:rPr>
              <a:t>** When the nodes are allocated, we now have two nodes, named one and two, which have undefined values for their data, in this case integers, and their next pointers.</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5589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nodes allocated, we can start assigning values.  Here we set the data value of the node named one to the value 1.  We also set the next pointer of the one node to point to the two node.  We have now created the first link in our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422262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Finally we set the data value of the two node to the integer value 2 and we set the next pointer to null indicating the end of the list.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really – that’s all there is to a singly linked list.  We have nodes of data linked together with some indicating of the end of the list – in this example the value null.</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608440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doubly linked list builds on the singly linked list by adding reverse iteration.  It allows traversing not just from one node to the next, but</a:t>
            </a:r>
            <a:r>
              <a:rPr lang="en-US" sz="1200" kern="1200" baseline="0" dirty="0" smtClean="0">
                <a:solidFill>
                  <a:schemeClr val="tx1"/>
                </a:solidFill>
                <a:effectLst/>
                <a:latin typeface="+mn-lt"/>
                <a:ea typeface="+mn-ea"/>
                <a:cs typeface="+mn-cs"/>
              </a:rPr>
              <a:t> also to the previous node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Why is his important?  Well, because if you can navigate to the previous node then you could iterate the list from the end to the start.</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310950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Welcome to the Linked List module of the Fundamental Algorithms and</a:t>
            </a:r>
            <a:r>
              <a:rPr lang="en-US" baseline="0" dirty="0" smtClean="0"/>
              <a:t> Data Structures course.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doubly linked list node is just like a singly linked list node except that it also contains a pointer to the previous node.  This allows iteration in either direction, forwards or backwards.</a:t>
            </a: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92313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run through the same example as before where we built up the linked list by hand – only this time it will be a doubly linked list.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the first step – the only change is that we are now allocating doubly linked list nodes.  These nodes have the data item and both the next and previous node pointers.</a:t>
            </a: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21042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first node will store the value one.  It’s next pointer will point to the two node and it’s previous pointer will point to null.  It pointers to null because it is the first node in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1771732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Finally we set the two node’s data member to the integer value 2, it’s next pointer to null, since it is the last node in the list, and it’s previous pointer to the one node.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 these values set we can navigate not just from the one node to the two node, but also from the two node back to the one node.  This is all we need for bidirectional iteration of the linked list.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you can see the difference between a singly and doubly linked list is pretty small – each node contains one additional pointer and that pointer value needs to be appropriately set during insert and delete operations.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With a basic understanding of what a singly and doubly linked list is – let’s put it all together by implementing our own doubly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307208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We’ll break the construction of</a:t>
            </a:r>
            <a:r>
              <a:rPr lang="en-US" baseline="0" dirty="0" smtClean="0"/>
              <a:t> our linked list class into four general areas</a:t>
            </a:r>
          </a:p>
          <a:p>
            <a:r>
              <a:rPr lang="en-US" baseline="0" dirty="0" smtClean="0"/>
              <a:t>** Construction</a:t>
            </a:r>
          </a:p>
          <a:p>
            <a:r>
              <a:rPr lang="en-US" baseline="0" dirty="0" smtClean="0"/>
              <a:t>** Iteration</a:t>
            </a:r>
          </a:p>
          <a:p>
            <a:r>
              <a:rPr lang="en-US" baseline="0" dirty="0" smtClean="0"/>
              <a:t>** Insertion</a:t>
            </a:r>
          </a:p>
          <a:p>
            <a:r>
              <a:rPr lang="en-US" baseline="0" dirty="0" smtClean="0"/>
              <a:t>** Removal</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41621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start with construction.  Here we will learn about</a:t>
            </a:r>
            <a:r>
              <a:rPr lang="en-US" sz="1200" kern="1200" baseline="0" dirty="0" smtClean="0">
                <a:solidFill>
                  <a:schemeClr val="tx1"/>
                </a:solidFill>
                <a:effectLst/>
                <a:latin typeface="+mn-lt"/>
                <a:ea typeface="+mn-ea"/>
                <a:cs typeface="+mn-cs"/>
              </a:rPr>
              <a:t> what happens when the list is created and when it is destroyed.</a:t>
            </a: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882262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Construction</a:t>
            </a:r>
            <a:r>
              <a:rPr lang="en-US" baseline="0" dirty="0" smtClean="0"/>
              <a:t> begins with defining some types for our linked list class.  </a:t>
            </a:r>
            <a:r>
              <a:rPr lang="en-US" dirty="0" smtClean="0"/>
              <a:t>These will help make the code a bit easier to read</a:t>
            </a:r>
            <a:r>
              <a:rPr lang="en-US" baseline="0" dirty="0" smtClean="0"/>
              <a:t> and change if necessary.</a:t>
            </a:r>
          </a:p>
          <a:p>
            <a:endParaRPr lang="en-US" baseline="0" dirty="0" smtClean="0"/>
          </a:p>
          <a:p>
            <a:r>
              <a:rPr lang="en-US" baseline="0" dirty="0" smtClean="0"/>
              <a:t>We first define our doubly linked list node type, </a:t>
            </a:r>
            <a:r>
              <a:rPr lang="en-US" baseline="0" dirty="0" err="1" smtClean="0"/>
              <a:t>dlist_node</a:t>
            </a:r>
            <a:r>
              <a:rPr lang="en-US" baseline="0" dirty="0" smtClean="0"/>
              <a:t>, to be called “node type”.   This is the same doubly linked list node type we looked at earlier in this module.</a:t>
            </a:r>
          </a:p>
          <a:p>
            <a:endParaRPr lang="en-US" baseline="0" dirty="0" smtClean="0"/>
          </a:p>
          <a:p>
            <a:r>
              <a:rPr lang="en-US" baseline="0" dirty="0" smtClean="0"/>
              <a:t>We then use that </a:t>
            </a:r>
            <a:r>
              <a:rPr lang="en-US" baseline="0" dirty="0" err="1" smtClean="0"/>
              <a:t>typename</a:t>
            </a:r>
            <a:r>
              <a:rPr lang="en-US" baseline="0" dirty="0" smtClean="0"/>
              <a:t> to </a:t>
            </a:r>
            <a:r>
              <a:rPr lang="en-US" baseline="0" dirty="0" err="1" smtClean="0"/>
              <a:t>typedef</a:t>
            </a:r>
            <a:r>
              <a:rPr lang="en-US" baseline="0" dirty="0" smtClean="0"/>
              <a:t> a pointer to the doubly linked list node  as being named “node underscore pointer” or “node pointer”</a:t>
            </a:r>
          </a:p>
          <a:p>
            <a:endParaRPr lang="en-US" baseline="0" dirty="0" smtClean="0"/>
          </a:p>
          <a:p>
            <a:r>
              <a:rPr lang="en-US" baseline="0" dirty="0" smtClean="0"/>
              <a:t>Finally we have two private members – root and end.  Root and end are node pointers to the sentinel root and end values – they will not contain actual data but rather act as sentinels indicating the node just before the first node and the node just after the last one.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029047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Our constructor allocates the root and end pointers</a:t>
            </a:r>
            <a:r>
              <a:rPr lang="en-US" baseline="0" dirty="0" smtClean="0"/>
              <a:t> and sets the next and previous values for each.  The root node next pointer points to the end node and the end node previous pointer points to the root node.  The other pointers are all null because there is not before the root nor after the end node.</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1604564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Once the</a:t>
            </a:r>
            <a:r>
              <a:rPr lang="en-US" baseline="0" dirty="0" smtClean="0"/>
              <a:t> construction of the linked list is complete, this is what our list looks like.  We have a pointer to the root node and a pointer to the end node.  Immediately after construction the list is empty so they simply point to each other.</a:t>
            </a: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3211055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As items are added to the list, the linked list</a:t>
            </a:r>
            <a:r>
              <a:rPr lang="en-US" baseline="0" dirty="0" smtClean="0"/>
              <a:t> still only contains pointers to the root and end nodes – so whether there is 1 or 1 million nodes in the list, the list is only aware of the start and end.</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45107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In</a:t>
            </a:r>
            <a:r>
              <a:rPr lang="en-US" baseline="0" dirty="0" smtClean="0"/>
              <a:t> this module we are going to start by learning what a linked list is.</a:t>
            </a:r>
          </a:p>
          <a:p>
            <a:r>
              <a:rPr lang="en-US" baseline="0" dirty="0" smtClean="0"/>
              <a:t>** We will learn about the two common types of linked lists – singly and doubly linked lists</a:t>
            </a:r>
          </a:p>
          <a:p>
            <a:r>
              <a:rPr lang="en-US" baseline="0" dirty="0" smtClean="0"/>
              <a:t>** We will learn how linked lists work by creating out own linked list class</a:t>
            </a:r>
          </a:p>
          <a:p>
            <a:r>
              <a:rPr lang="en-US" baseline="0" dirty="0" smtClean="0"/>
              <a:t>** And then we will look at the linked list implementations provided by the STL and Boost libraries.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087010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linked list destructor iterates</a:t>
            </a:r>
            <a:r>
              <a:rPr lang="en-US" baseline="0" dirty="0" smtClean="0"/>
              <a:t> over every node and deletes them – note that while the nodes are deleted, the contents of the nodes are not.  If the list contains values that need to be explicitly deleted, the owner of the linked list will need to do that.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969864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we will look at Iteration.  Iteration is the process we’ll use to access the contents of the linked list.  Since we are creating a doubly</a:t>
            </a:r>
            <a:r>
              <a:rPr lang="en-US" sz="1200" kern="1200" baseline="0" dirty="0" smtClean="0">
                <a:solidFill>
                  <a:schemeClr val="tx1"/>
                </a:solidFill>
                <a:effectLst/>
                <a:latin typeface="+mn-lt"/>
                <a:ea typeface="+mn-ea"/>
                <a:cs typeface="+mn-cs"/>
              </a:rPr>
              <a:t> linked list, we will able to iterate in both forward and reverse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061748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keep our linked list class simple, and focused on how a linked list is constructed, our iteration model is a bit different than standard </a:t>
            </a:r>
            <a:r>
              <a:rPr lang="en-US" baseline="0" dirty="0" err="1" smtClean="0"/>
              <a:t>c++</a:t>
            </a:r>
            <a:r>
              <a:rPr lang="en-US" baseline="0" dirty="0" smtClean="0"/>
              <a:t> iterators.  </a:t>
            </a:r>
          </a:p>
          <a:p>
            <a:r>
              <a:rPr lang="en-US" baseline="0" dirty="0" smtClean="0"/>
              <a:t>** Iteration will begin using the begin or </a:t>
            </a:r>
            <a:r>
              <a:rPr lang="en-US" baseline="0" dirty="0" err="1" smtClean="0"/>
              <a:t>rbegin</a:t>
            </a:r>
            <a:r>
              <a:rPr lang="en-US" baseline="0" dirty="0" smtClean="0"/>
              <a:t> member functions.  These return a pointer to a linked list node pointer.</a:t>
            </a:r>
          </a:p>
          <a:p>
            <a:r>
              <a:rPr lang="en-US" baseline="0" dirty="0" smtClean="0"/>
              <a:t>** With that node pointer we can use the next or previous pointers</a:t>
            </a:r>
          </a:p>
          <a:p>
            <a:r>
              <a:rPr lang="en-US" baseline="0" dirty="0" smtClean="0"/>
              <a:t>** to navigate from the beginning of the iteration to the end</a:t>
            </a:r>
          </a:p>
          <a:p>
            <a:r>
              <a:rPr lang="en-US" baseline="0" dirty="0" smtClean="0"/>
              <a:t>** To retain a bit of compatibility with standard iterators, the end and reverse end member functions will return nodes that are one past the last data item in the list.</a:t>
            </a:r>
          </a:p>
          <a:p>
            <a:r>
              <a:rPr lang="en-US" baseline="0" dirty="0" smtClean="0"/>
              <a:t>Let’s take a look at how iteration works in a bit more detail.</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3771678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For</a:t>
            </a:r>
            <a:r>
              <a:rPr lang="en-US" baseline="0" dirty="0" smtClean="0"/>
              <a:t> our sample linked list class we will not be implementing a complete iterator.  Instead we will return pointers to the doubly linked list node type and the caller can perform navigation using the next and previous pointers.</a:t>
            </a:r>
          </a:p>
          <a:p>
            <a:endParaRPr lang="en-US" baseline="0" dirty="0" smtClean="0"/>
          </a:p>
          <a:p>
            <a:r>
              <a:rPr lang="en-US" baseline="0" dirty="0" smtClean="0"/>
              <a:t>Note that like C++ iterators, though, begin returns the first node containing data and end returns one past the last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55526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Here’s an example of using our forward iterator to print the</a:t>
            </a:r>
            <a:r>
              <a:rPr lang="en-US" baseline="0" dirty="0" smtClean="0"/>
              <a:t> values 1, 2 and 3.  This is the same example we saw earlier during our introduction to linked lists.</a:t>
            </a:r>
          </a:p>
          <a:p>
            <a:r>
              <a:rPr lang="en-US" baseline="0" dirty="0" smtClean="0"/>
              <a:t>** Forward iteration begins by calling the begin function to get a pointer to the first node in the list that contains data.</a:t>
            </a:r>
          </a:p>
          <a:p>
            <a:r>
              <a:rPr lang="en-US" baseline="0" dirty="0" smtClean="0"/>
              <a:t>** And while the current node is not the end node </a:t>
            </a:r>
          </a:p>
          <a:p>
            <a:r>
              <a:rPr lang="en-US" baseline="0" dirty="0" smtClean="0"/>
              <a:t>** The value of the current node is printed</a:t>
            </a:r>
          </a:p>
          <a:p>
            <a:r>
              <a:rPr lang="en-US" baseline="0" dirty="0" smtClean="0"/>
              <a:t>** and then the node advances by setting current to the next pointer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416247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can also provide reverse iterators to access the reverse</a:t>
            </a:r>
            <a:r>
              <a:rPr lang="en-US" baseline="0" dirty="0" smtClean="0"/>
              <a:t> beginning and reverse end.  Like with begin and end, this returns the node that precedes the last node as the reverse beginning and the root node as the reverse end.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636225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Reverse iteration is pretty much the same as forward iteration</a:t>
            </a:r>
            <a:r>
              <a:rPr lang="en-US" baseline="0" dirty="0" smtClean="0"/>
              <a:t> – </a:t>
            </a:r>
          </a:p>
          <a:p>
            <a:r>
              <a:rPr lang="en-US" baseline="0" dirty="0" smtClean="0"/>
              <a:t>** the differences are that you get the reverse begin </a:t>
            </a:r>
          </a:p>
          <a:p>
            <a:r>
              <a:rPr lang="en-US" baseline="0" dirty="0" smtClean="0"/>
              <a:t>** and reverse end, and </a:t>
            </a:r>
          </a:p>
          <a:p>
            <a:r>
              <a:rPr lang="en-US" baseline="0" dirty="0" smtClean="0"/>
              <a:t>** we navigate through the previous pointer, not the next pointer.</a:t>
            </a:r>
            <a:r>
              <a:rPr lang="en-US" baseline="0" dirty="0"/>
              <a:t> </a:t>
            </a:r>
            <a:r>
              <a:rPr lang="en-US" baseline="0" dirty="0" smtClean="0"/>
              <a:t> </a:t>
            </a:r>
          </a:p>
          <a:p>
            <a:r>
              <a:rPr lang="en-US" baseline="0" dirty="0" smtClean="0"/>
              <a:t>** In this example the values 3, 2 and 1 are printed – the opposite of the forward iteration example.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978548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we will take a look at our insertion functions.  Insertion functions are how we add data to the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392959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will be looking at four functions</a:t>
            </a:r>
            <a:r>
              <a:rPr lang="en-US" baseline="0" dirty="0" smtClean="0"/>
              <a:t> for inserting new data into the list.  We will see a pair of functions that insert a value either before or after an existing node, and we will see a pair of functions that insert a value at either the front or back of the list.  As we will see, all of these functions have a constant, O(1), complexity.</a:t>
            </a: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2832732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Let’s start</a:t>
            </a:r>
            <a:r>
              <a:rPr lang="en-US" baseline="0" dirty="0" smtClean="0"/>
              <a:t> by seeing what it means to insert a node into a list.  In this scenario we are looking at a pair of nodes in the list.  These nodes contain the values 1 and 3.  We are going to be inserting the value 2 between them.</a:t>
            </a:r>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420338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what is a linked list?  Well – a linked list is a container where nodes of data are linked together</a:t>
            </a:r>
            <a:r>
              <a:rPr lang="en-US" sz="1200" kern="1200" baseline="0" dirty="0" smtClean="0">
                <a:solidFill>
                  <a:schemeClr val="tx1"/>
                </a:solidFill>
                <a:effectLst/>
                <a:latin typeface="+mn-lt"/>
                <a:ea typeface="+mn-ea"/>
                <a:cs typeface="+mn-cs"/>
              </a:rPr>
              <a:t> into a 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Linked lists are, in my opinion, one</a:t>
            </a:r>
            <a:r>
              <a:rPr lang="en-US" sz="1200" kern="1200" baseline="0" dirty="0" smtClean="0">
                <a:solidFill>
                  <a:schemeClr val="tx1"/>
                </a:solidFill>
                <a:effectLst/>
                <a:latin typeface="+mn-lt"/>
                <a:ea typeface="+mn-ea"/>
                <a:cs typeface="+mn-cs"/>
              </a:rPr>
              <a:t> of the most important data structures in computer science. The concept of linking together simple nodes into complex structures is the basis of many types of data structures.  In fact, linked lists can be used as the underlying implementation of very useful data structures such as stacks and queues.</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598703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first thing we’ll do is allocate a new node with</a:t>
            </a:r>
            <a:r>
              <a:rPr lang="en-US" baseline="0" dirty="0" smtClean="0"/>
              <a:t> the value two.</a:t>
            </a: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495065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With the new node created, we now need to update the pointers.</a:t>
            </a:r>
          </a:p>
          <a:p>
            <a:r>
              <a:rPr lang="en-US" baseline="0" dirty="0" smtClean="0"/>
              <a:t>** The new node’s next pointer should point to the node with the value 3.</a:t>
            </a:r>
          </a:p>
          <a:p>
            <a:r>
              <a:rPr lang="en-US" baseline="0" dirty="0" smtClean="0"/>
              <a:t>** The new node’s previous pointer should point to the node with the value 1</a:t>
            </a:r>
          </a:p>
          <a:p>
            <a:r>
              <a:rPr lang="en-US" baseline="0" dirty="0" smtClean="0"/>
              <a:t>** The existing one node’s next pointer should now point to the new node</a:t>
            </a:r>
          </a:p>
          <a:p>
            <a:r>
              <a:rPr lang="en-US" baseline="0" dirty="0" smtClean="0"/>
              <a:t>** And the existing three node’s previous pointer should point to the new node.</a:t>
            </a: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568860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Now that we understand how insertion works, let’s look at what it takes to insert a new node before, or in front of, an existing node.</a:t>
            </a:r>
          </a:p>
          <a:p>
            <a:endParaRPr lang="en-US" baseline="0" dirty="0" smtClean="0"/>
          </a:p>
          <a:p>
            <a:r>
              <a:rPr lang="en-US" baseline="0" dirty="0" smtClean="0"/>
              <a:t>Here we can see the </a:t>
            </a:r>
            <a:r>
              <a:rPr lang="en-US" baseline="0" dirty="0" err="1" smtClean="0"/>
              <a:t>insert_before</a:t>
            </a:r>
            <a:r>
              <a:rPr lang="en-US" baseline="0" dirty="0" smtClean="0"/>
              <a:t> function which takes two parameters.  The first parameter is a pointer to the node that the value is being inserted before and the second parameter is the value that will be contained in the new node.</a:t>
            </a:r>
          </a:p>
          <a:p>
            <a:endParaRPr lang="en-US" baseline="0" dirty="0" smtClean="0"/>
          </a:p>
          <a:p>
            <a:r>
              <a:rPr lang="en-US" baseline="0" dirty="0" smtClean="0"/>
              <a:t>** We start by allocating the new node</a:t>
            </a:r>
          </a:p>
          <a:p>
            <a:r>
              <a:rPr lang="en-US" baseline="0" dirty="0" smtClean="0"/>
              <a:t>** and then we assign the value of the new node to the provided value</a:t>
            </a:r>
          </a:p>
          <a:p>
            <a:r>
              <a:rPr lang="en-US" baseline="0" dirty="0" smtClean="0"/>
              <a:t>** The new nodes next and previous pointers are updated to point to the nodes that follow and precede it, respectively</a:t>
            </a:r>
          </a:p>
          <a:p>
            <a:r>
              <a:rPr lang="en-US" baseline="0" dirty="0" smtClean="0"/>
              <a:t>** The node being inserted before is updated to have it’s previous pointer point to the new node</a:t>
            </a:r>
          </a:p>
          <a:p>
            <a:r>
              <a:rPr lang="en-US" baseline="0" dirty="0" smtClean="0"/>
              <a:t>** And the node that precedes that new node has it’s next pointer updated to point to the new node.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876702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Insert after</a:t>
            </a:r>
            <a:r>
              <a:rPr lang="en-US" baseline="0" dirty="0" smtClean="0"/>
              <a:t> works just like insert before except that the insert operation is relative to a different starting point.</a:t>
            </a:r>
          </a:p>
          <a:p>
            <a:endParaRPr lang="en-US" baseline="0" dirty="0" smtClean="0"/>
          </a:p>
          <a:p>
            <a:r>
              <a:rPr lang="en-US" baseline="0" dirty="0" smtClean="0"/>
              <a:t>** We create the new node</a:t>
            </a:r>
          </a:p>
          <a:p>
            <a:r>
              <a:rPr lang="en-US" baseline="0" dirty="0" smtClean="0"/>
              <a:t>** set the value</a:t>
            </a:r>
          </a:p>
          <a:p>
            <a:r>
              <a:rPr lang="en-US" dirty="0" smtClean="0"/>
              <a:t>** Assign</a:t>
            </a:r>
            <a:r>
              <a:rPr lang="en-US" baseline="0" dirty="0" smtClean="0"/>
              <a:t> the new node’s next and previous pointers</a:t>
            </a:r>
          </a:p>
          <a:p>
            <a:r>
              <a:rPr lang="en-US" baseline="0" dirty="0" smtClean="0"/>
              <a:t>** The existing node that precedes the new node is updated to have it’s next pointer point to the new node</a:t>
            </a:r>
          </a:p>
          <a:p>
            <a:r>
              <a:rPr lang="en-US" baseline="0" dirty="0" smtClean="0"/>
              <a:t>** and the existing node that follows the new node is updated for it’s previous pointer to point to the new node</a:t>
            </a:r>
          </a:p>
          <a:p>
            <a:endParaRPr lang="en-US" baseline="0" dirty="0" smtClean="0"/>
          </a:p>
          <a:p>
            <a:r>
              <a:rPr lang="en-US" baseline="0" dirty="0" smtClean="0"/>
              <a:t>So you can se that it is basically the same as the insert before member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1935537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Now that we have implemented the</a:t>
            </a:r>
            <a:r>
              <a:rPr lang="en-US" baseline="0" dirty="0" smtClean="0"/>
              <a:t> logic to insert before and after existing nodes, we can very easily create the push front and push back member functions.</a:t>
            </a:r>
            <a:r>
              <a:rPr lang="en-US" baseline="0" dirty="0"/>
              <a:t> </a:t>
            </a:r>
            <a:r>
              <a:rPr lang="en-US" baseline="0" dirty="0" smtClean="0"/>
              <a:t> Push front simply inserts the new value after the root and push back simply inserts a new node before the end.</a:t>
            </a:r>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303336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let’s take a look at removing nodes from the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708718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will be looking at four functions</a:t>
            </a:r>
            <a:r>
              <a:rPr lang="en-US" baseline="0" dirty="0" smtClean="0"/>
              <a:t> for removing nodes from the list.  We the function that removes any node from the list, and we will see a pair of helper functions that remove the node at either the front or back of the list.  As we will see, all of these functions have a constant, O(1), complexity.</a:t>
            </a:r>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003658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Let’s walk through the process of removing a node from the list.  In this example we will remove the node with the value 2 from this part of the linked list.</a:t>
            </a:r>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442124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first thing we need to do is delete the node, releasing it’s allocated memory.</a:t>
            </a:r>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3951306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With the node removed, we now need to update the next and previous pointers that pointed at the removed node.</a:t>
            </a:r>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42479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Some</a:t>
            </a:r>
            <a:r>
              <a:rPr lang="en-US" baseline="0" dirty="0" smtClean="0"/>
              <a:t> people like to think of a </a:t>
            </a:r>
            <a:r>
              <a:rPr lang="en-US" dirty="0" smtClean="0"/>
              <a:t>linked list as being similar to a chain.</a:t>
            </a:r>
            <a:r>
              <a:rPr lang="en-US" baseline="0" dirty="0" smtClean="0"/>
              <a:t> E</a:t>
            </a:r>
            <a:r>
              <a:rPr lang="en-US" dirty="0" smtClean="0"/>
              <a:t>ach link in the chain contains a single piece</a:t>
            </a:r>
            <a:r>
              <a:rPr lang="en-US" baseline="0" dirty="0" smtClean="0"/>
              <a:t> of data  and like a chain, each link is connected to the ones immediately adjacent to it.  So while you can get from any link to any other link,</a:t>
            </a:r>
          </a:p>
          <a:p>
            <a:r>
              <a:rPr lang="en-US" baseline="0" dirty="0" smtClean="0"/>
              <a:t>** to get from the start </a:t>
            </a:r>
          </a:p>
          <a:p>
            <a:r>
              <a:rPr lang="en-US" baseline="0" dirty="0" smtClean="0"/>
              <a:t>** to the end, you would need to go through every link along the way.  There are no shortcuts.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440669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Now that we’re seen how removal works visually, let’s look at the code to remove the node preceding the specific node.</a:t>
            </a:r>
          </a:p>
          <a:p>
            <a:r>
              <a:rPr lang="en-US" baseline="0" dirty="0" smtClean="0"/>
              <a:t>** The first thing we do is create a few temporaries to capture the nodes that precede and follow the node being removed.</a:t>
            </a:r>
          </a:p>
          <a:p>
            <a:r>
              <a:rPr lang="en-US" baseline="0" dirty="0" smtClean="0"/>
              <a:t>** Next we remove the node from the list by changing the links on the nodes that surround it to no longer refer to the node being removed.</a:t>
            </a:r>
          </a:p>
          <a:p>
            <a:r>
              <a:rPr lang="en-US" baseline="0" dirty="0" smtClean="0"/>
              <a:t>** And finally we delete the node to release the allocated memory</a:t>
            </a:r>
          </a:p>
          <a:p>
            <a:endParaRPr lang="en-US" baseline="0" dirty="0" smtClean="0"/>
          </a:p>
          <a:p>
            <a:r>
              <a:rPr lang="en-US" baseline="0" dirty="0" smtClean="0"/>
              <a:t>It should be pretty clear that removal is a very simply process</a:t>
            </a:r>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844116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Pop</a:t>
            </a:r>
            <a:r>
              <a:rPr lang="en-US" baseline="0" dirty="0" smtClean="0"/>
              <a:t> front and pop back remove the first or last node in the list, respectively.  </a:t>
            </a:r>
            <a:r>
              <a:rPr lang="en-US" dirty="0" smtClean="0"/>
              <a:t>With remove</a:t>
            </a:r>
            <a:r>
              <a:rPr lang="en-US" baseline="0" dirty="0" smtClean="0"/>
              <a:t> after and remote before in place, implementing them is trivial.</a:t>
            </a:r>
          </a:p>
          <a:p>
            <a:r>
              <a:rPr lang="en-US" baseline="0" dirty="0" smtClean="0"/>
              <a:t>Pop front simply removes the node that comes after the list root</a:t>
            </a:r>
          </a:p>
          <a:p>
            <a:r>
              <a:rPr lang="en-US" baseline="0" dirty="0" smtClean="0"/>
              <a:t>Pop back removes the node that precedes the list end.</a:t>
            </a:r>
          </a:p>
          <a:p>
            <a:endParaRPr lang="en-US" baseline="0" dirty="0" smtClean="0"/>
          </a:p>
          <a:p>
            <a:r>
              <a:rPr lang="en-US" baseline="0" dirty="0" smtClean="0"/>
              <a:t>At this point I want to stop and point out that this list does not include error checking.  What would happen if </a:t>
            </a:r>
            <a:r>
              <a:rPr lang="en-US" baseline="0" dirty="0" err="1" smtClean="0"/>
              <a:t>pop_back</a:t>
            </a:r>
            <a:r>
              <a:rPr lang="en-US" baseline="0" dirty="0" smtClean="0"/>
              <a:t> were called when there was nothing in the list?  Well, </a:t>
            </a:r>
            <a:r>
              <a:rPr lang="en-US" baseline="0" dirty="0" err="1" smtClean="0"/>
              <a:t>remove_before</a:t>
            </a:r>
            <a:r>
              <a:rPr lang="en-US" baseline="0" dirty="0" smtClean="0"/>
              <a:t> would be called with the _end node as the function argument.  This would cause the node that precedes _end to be deleted.  And in the case of an empty list, which node is that?  Well – it is the root node.  So we would end up deleting our root node which would corrupt the list data structure.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2213075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our four areas, construction, iteration, insertion, and removal covered, we have completely implemented a basic linked list class – but there is one more function I want to implement.</a:t>
            </a:r>
          </a:p>
          <a:p>
            <a:r>
              <a:rPr lang="en-US" sz="1200" kern="1200" baseline="0" dirty="0" smtClean="0">
                <a:solidFill>
                  <a:schemeClr val="tx1"/>
                </a:solidFill>
                <a:effectLst/>
                <a:latin typeface="+mn-lt"/>
                <a:ea typeface="+mn-ea"/>
                <a:cs typeface="+mn-cs"/>
              </a:rPr>
              <a:t>** Reverse.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Reversing a singly linked list is a conceptually simple operation with an elegant solution – but nevertheless an operation that has caused a great deal of confusion for many people.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2067423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Let’s start with a singly linked list containing the ascending values 1 through 5.  As you can tell from the directional arrows, </a:t>
            </a:r>
          </a:p>
          <a:p>
            <a:r>
              <a:rPr lang="en-US" baseline="0" dirty="0" smtClean="0"/>
              <a:t>** 1 is the head of the list and </a:t>
            </a:r>
          </a:p>
          <a:p>
            <a:r>
              <a:rPr lang="en-US" baseline="0" dirty="0" smtClean="0"/>
              <a:t>** 5 is the tail</a:t>
            </a: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4094835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goal is to end up with a list</a:t>
            </a:r>
          </a:p>
          <a:p>
            <a:r>
              <a:rPr lang="en-US" baseline="0" dirty="0" smtClean="0"/>
              <a:t>** where the next pointer, or arrow, is reversed – so 2 now points to 1, and so on</a:t>
            </a:r>
          </a:p>
          <a:p>
            <a:r>
              <a:rPr lang="en-US" baseline="0" dirty="0" smtClean="0"/>
              <a:t>** And now the head of the list is the value 5 and the tail is the value 1.</a:t>
            </a:r>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22715294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Let’s start the reversal process at the first node</a:t>
            </a:r>
          </a:p>
          <a:p>
            <a:r>
              <a:rPr lang="en-US" baseline="0" dirty="0" smtClean="0"/>
              <a:t>** we’ll take a pointer to that node and call it “current” – or “cur” for short.  At this point we know what node we are pointing to and, by virtue of that node’s next pointer, we know the next node.  Since the goal is to have the next node point to us – we could just do something like</a:t>
            </a:r>
          </a:p>
          <a:p>
            <a:r>
              <a:rPr lang="en-US" baseline="0" dirty="0" smtClean="0"/>
              <a:t>** current -&gt; next -&gt; next = current.</a:t>
            </a:r>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1290789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Now we still have our reference to the current node and we can get to the second node … but we just lost the rest of the list.  So clearly that is not what we want to do.</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What’s missing here is that to point the 2 node to the 1 node, we need to maintain a relationship to the 3 node to not lose the remainder of the list.  This means that there are three nodes we care about – the node we are on, the previous node and the next node.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794506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So let’s try this again – only this time let’s think about the current, next and previous nodes.</a:t>
            </a:r>
          </a:p>
          <a:p>
            <a:r>
              <a:rPr lang="en-US" baseline="0" dirty="0" smtClean="0"/>
              <a:t>** Since we’re starting from the beginning of the list, we know the current node </a:t>
            </a:r>
          </a:p>
          <a:p>
            <a:r>
              <a:rPr lang="en-US" baseline="0" dirty="0" smtClean="0"/>
              <a:t>But what about the next and previous node?</a:t>
            </a:r>
          </a:p>
          <a:p>
            <a:r>
              <a:rPr lang="en-US" baseline="0" dirty="0" smtClean="0"/>
              <a:t>Well – let’s take a minute to think about what the beginning node, the node containing the value 1, should point to after the list has been reversed.</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37278017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Our linked list contains a pointer to the first node in the list – we’ll call that the root pointer.  And the last node in the list terminates with a sentinel value indicating the end of the list – let’s use null for that.</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17301161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So when the list is reversed, what should the one node’s next pointer point to?  Well, since it will be the last node in the list, it should point to null.   </a:t>
            </a:r>
          </a:p>
          <a:p>
            <a:r>
              <a:rPr lang="en-US" baseline="0" dirty="0" smtClean="0"/>
              <a:t>** So let’s initialize the previous pointer to point to null.</a:t>
            </a: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185675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Each link in the chain is called a</a:t>
            </a:r>
            <a:r>
              <a:rPr lang="en-US" baseline="0" dirty="0" smtClean="0"/>
              <a:t> node and a node contains two things.  </a:t>
            </a:r>
          </a:p>
          <a:p>
            <a:r>
              <a:rPr lang="en-US" baseline="0" dirty="0" smtClean="0"/>
              <a:t>** First, it contains a single data item.  This is the thing being stored in your container.</a:t>
            </a:r>
          </a:p>
          <a:p>
            <a:r>
              <a:rPr lang="en-US" baseline="0" dirty="0" smtClean="0"/>
              <a:t>** Second, it container a pointer </a:t>
            </a:r>
          </a:p>
          <a:p>
            <a:r>
              <a:rPr lang="en-US" baseline="0" dirty="0" smtClean="0"/>
              <a:t>** to the next item in the list.</a:t>
            </a:r>
          </a:p>
          <a:p>
            <a:r>
              <a:rPr lang="en-US" baseline="0" dirty="0" smtClean="0"/>
              <a:t>** This pattern of data and pointer is repeated over</a:t>
            </a:r>
          </a:p>
          <a:p>
            <a:r>
              <a:rPr lang="en-US" baseline="0" dirty="0" smtClean="0"/>
              <a:t>** and over through the entirety of the list.</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6750121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With our initial pointer values set, let’s reverse the list.</a:t>
            </a:r>
          </a:p>
          <a:p>
            <a:endParaRPr lang="en-US" baseline="0" dirty="0" smtClean="0"/>
          </a:p>
          <a:p>
            <a:r>
              <a:rPr lang="en-US" baseline="0" dirty="0" smtClean="0"/>
              <a:t>** Step 1 – set assign the next node to the current node’s next pointer.</a:t>
            </a:r>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12190545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Step 2, assign the current node’s next pointer to the previous node.  </a:t>
            </a:r>
          </a:p>
          <a:p>
            <a:r>
              <a:rPr lang="en-US" baseline="0" dirty="0" smtClean="0"/>
              <a:t>** So we’re assigning the 1 node’s next pointer to the value pointed to by the previous pointer – and this is null.</a:t>
            </a:r>
          </a:p>
          <a:p>
            <a:endParaRPr lang="en-US" baseline="0" dirty="0" smtClean="0"/>
          </a:p>
          <a:p>
            <a:r>
              <a:rPr lang="en-US" baseline="0" dirty="0" smtClean="0"/>
              <a:t>At this point we have broken the list apart.  The 1 node is no longer connected to the 2 node – but because we have the previous, current and next pointers we are still OK.</a:t>
            </a:r>
          </a:p>
          <a:p>
            <a:endParaRPr lang="en-US" baseline="0" dirty="0" smtClean="0"/>
          </a:p>
          <a:p>
            <a:r>
              <a:rPr lang="en-US" baseline="0" dirty="0" smtClean="0"/>
              <a:t>At this point we are done with the one node.</a:t>
            </a: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31267992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Step 3, </a:t>
            </a:r>
          </a:p>
          <a:p>
            <a:r>
              <a:rPr lang="en-US" baseline="0" dirty="0" smtClean="0"/>
              <a:t>** assign the previous pointer to the current pointer – this is preparation for moving the current pointer further down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356840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Step 4 –</a:t>
            </a:r>
          </a:p>
          <a:p>
            <a:r>
              <a:rPr lang="en-US" baseline="0" dirty="0" smtClean="0"/>
              <a:t>**  assign the current pointer to the next pointer.</a:t>
            </a:r>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22728713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Now we simply repeat this process until we are done.</a:t>
            </a:r>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7669881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Now we simply repeat this process until we are done.</a:t>
            </a:r>
          </a:p>
          <a:p>
            <a:r>
              <a:rPr lang="en-US" baseline="0" dirty="0" smtClean="0"/>
              <a:t>** Update the next pointer</a:t>
            </a:r>
          </a:p>
          <a:p>
            <a:r>
              <a:rPr lang="en-US" baseline="0" dirty="0" smtClean="0"/>
              <a:t>** Point current-next to the previous pointer</a:t>
            </a:r>
          </a:p>
          <a:p>
            <a:r>
              <a:rPr lang="en-US" baseline="0" dirty="0" smtClean="0"/>
              <a:t>** Move previous forward</a:t>
            </a:r>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6059850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then move current forward.  This process continues through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2066467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Each node following the same four step process</a:t>
            </a:r>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3930979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Over  (WAIT)</a:t>
            </a:r>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23245307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over (WAIT)</a:t>
            </a:r>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69452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Nodes have a very simple implementation.  They are a template structure that contain the data item whose type is defined by the template argument, and they contain a pointer to the next node.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1682704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Until eventually (WAIT)</a:t>
            </a:r>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8907807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We get to the last node (WAIT)</a:t>
            </a:r>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5622379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(WAIT) And here we’ve made it to the end … and we can tell because current is equal to null – this means that we are at the end of the list – now there is only one thing left to do – we need to update the list’s root pointer to point to the new start of the list – the 5 node.</a:t>
            </a:r>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7031420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here we’ve made it to the end … and we can tell because current is equal to null – this means that we are at the end of the list – now there is only one thing left to do – we need to update the list’s root pointer to point to the new start of the list – the 5 node.</a:t>
            </a:r>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42575888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here we can see our four step reverse algorithm.</a:t>
            </a:r>
          </a:p>
          <a:p>
            <a:endParaRPr lang="en-US" dirty="0" smtClean="0"/>
          </a:p>
          <a:p>
            <a:r>
              <a:rPr lang="en-US" dirty="0" smtClean="0"/>
              <a:t>** We declare and initialize our previous,</a:t>
            </a:r>
            <a:r>
              <a:rPr lang="en-US" baseline="0" dirty="0" smtClean="0"/>
              <a:t> current and next pointers.  Then while current is not null,</a:t>
            </a:r>
          </a:p>
          <a:p>
            <a:r>
              <a:rPr lang="en-US" baseline="0" dirty="0" smtClean="0"/>
              <a:t>** We update the next pointer</a:t>
            </a:r>
          </a:p>
          <a:p>
            <a:r>
              <a:rPr lang="en-US" baseline="0" dirty="0" smtClean="0"/>
              <a:t>** Point the current node’s next pointer to the previous node</a:t>
            </a:r>
          </a:p>
          <a:p>
            <a:r>
              <a:rPr lang="en-US" baseline="0" dirty="0" smtClean="0"/>
              <a:t>** Set previous to the current node</a:t>
            </a:r>
          </a:p>
          <a:p>
            <a:r>
              <a:rPr lang="en-US" baseline="0" dirty="0" smtClean="0"/>
              <a:t>** and set current to the next node</a:t>
            </a:r>
          </a:p>
          <a:p>
            <a:endParaRPr lang="en-US" baseline="0" dirty="0" smtClean="0"/>
          </a:p>
          <a:p>
            <a:r>
              <a:rPr lang="en-US" baseline="0" dirty="0" smtClean="0"/>
              <a:t>This continues over and over until eventually current is null.  Then all we need to do</a:t>
            </a:r>
          </a:p>
          <a:p>
            <a:r>
              <a:rPr lang="en-US" baseline="0" dirty="0" smtClean="0"/>
              <a:t>** Is update the list root node to point to the last node we encountered.</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64685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have created our</a:t>
            </a:r>
            <a:r>
              <a:rPr lang="en-US" sz="1200" kern="1200" baseline="0" dirty="0" smtClean="0">
                <a:solidFill>
                  <a:schemeClr val="tx1"/>
                </a:solidFill>
                <a:effectLst/>
                <a:latin typeface="+mn-lt"/>
                <a:ea typeface="+mn-ea"/>
                <a:cs typeface="+mn-cs"/>
              </a:rPr>
              <a:t> list class, let’s do something interesting with it.  What we’ll do is write a simple function for sorting a list using the insertion sort algorithm.  Now, if you don’t recall what the insertion sort algorithm is, the sorting and searching module of this course goes through it in depth.</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29343130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For this sorting example, we will have a list of 5</a:t>
            </a:r>
            <a:r>
              <a:rPr lang="en-US" baseline="0" dirty="0" smtClean="0"/>
              <a:t> items that are not in sort order.</a:t>
            </a:r>
          </a:p>
          <a:p>
            <a:r>
              <a:rPr lang="en-US" baseline="0" dirty="0" smtClean="0"/>
              <a:t>** We start by looking at the first item in the list, 30.  since it is the first thing we’ve seen, there is nothing to do.</a:t>
            </a:r>
          </a:p>
          <a:p>
            <a:r>
              <a:rPr lang="en-US" baseline="0" dirty="0" smtClean="0"/>
              <a:t>** We now move through the next pointer to the next item in the list – 95.  Since 95 is greater than 30 there is nothing to do.</a:t>
            </a:r>
          </a:p>
          <a:p>
            <a:r>
              <a:rPr lang="en-US" baseline="0" dirty="0" smtClean="0"/>
              <a:t>** So we move to the next node – 52.  52 is less than 95 so we know they are out of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25106150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we know we need to move a node, we start back at</a:t>
            </a:r>
            <a:r>
              <a:rPr lang="en-US" baseline="0" dirty="0" smtClean="0"/>
              <a:t> the beginning of the list and look for the proper insertion point.</a:t>
            </a:r>
          </a:p>
          <a:p>
            <a:r>
              <a:rPr lang="en-US" baseline="0" dirty="0" smtClean="0"/>
              <a:t>** 30 is less than 52 so that is not the right location</a:t>
            </a:r>
          </a:p>
          <a:p>
            <a:r>
              <a:rPr lang="en-US" baseline="0" dirty="0" smtClean="0"/>
              <a:t>** But 95 is greater than 52.  </a:t>
            </a:r>
          </a:p>
          <a:p>
            <a:r>
              <a:rPr lang="en-US" baseline="0" dirty="0" smtClean="0"/>
              <a:t>** So we want to move the 52 node to be before the 95 node.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77</a:t>
            </a:fld>
            <a:endParaRPr lang="en-US" dirty="0"/>
          </a:p>
        </p:txBody>
      </p:sp>
    </p:spTree>
    <p:extLst>
      <p:ext uri="{BB962C8B-B14F-4D97-AF65-F5344CB8AC3E}">
        <p14:creationId xmlns:p14="http://schemas.microsoft.com/office/powerpoint/2010/main" val="15727469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Next we look at the node with value 81.</a:t>
            </a:r>
            <a:r>
              <a:rPr lang="en-US" baseline="0" dirty="0" smtClean="0"/>
              <a:t>  Since it has a value less than 95, the largest value in the sorted range, we know we need to move this node into the sorted range.</a:t>
            </a:r>
          </a:p>
          <a:p>
            <a:r>
              <a:rPr lang="en-US" baseline="0" dirty="0" smtClean="0"/>
              <a:t>** 81 is greater than 30</a:t>
            </a:r>
          </a:p>
          <a:p>
            <a:r>
              <a:rPr lang="en-US" baseline="0" dirty="0" smtClean="0"/>
              <a:t>** and greater than 52</a:t>
            </a:r>
          </a:p>
          <a:p>
            <a:r>
              <a:rPr lang="en-US" baseline="0" dirty="0" smtClean="0"/>
              <a:t>** But less than 95.</a:t>
            </a:r>
          </a:p>
          <a:p>
            <a:r>
              <a:rPr lang="en-US" baseline="0" dirty="0" smtClean="0"/>
              <a:t>** With our insertion point found, we move the nodes</a:t>
            </a:r>
          </a:p>
        </p:txBody>
      </p:sp>
      <p:sp>
        <p:nvSpPr>
          <p:cNvPr id="4" name="Slide Number Placeholder 3"/>
          <p:cNvSpPr>
            <a:spLocks noGrp="1"/>
          </p:cNvSpPr>
          <p:nvPr>
            <p:ph type="sldNum" sz="quarter" idx="10"/>
          </p:nvPr>
        </p:nvSpPr>
        <p:spPr/>
        <p:txBody>
          <a:bodyPr/>
          <a:lstStyle/>
          <a:p>
            <a:fld id="{600EA4C1-1369-497F-A4CC-0EEBC5C7F202}" type="slidenum">
              <a:rPr lang="en-US" smtClean="0"/>
              <a:t>78</a:t>
            </a:fld>
            <a:endParaRPr lang="en-US" dirty="0"/>
          </a:p>
        </p:txBody>
      </p:sp>
    </p:spTree>
    <p:extLst>
      <p:ext uri="{BB962C8B-B14F-4D97-AF65-F5344CB8AC3E}">
        <p14:creationId xmlns:p14="http://schemas.microsoft.com/office/powerpoint/2010/main" val="36325366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are finally at the last node, 16.  Since 16 is less than</a:t>
            </a:r>
            <a:r>
              <a:rPr lang="en-US" baseline="0" dirty="0" smtClean="0"/>
              <a:t> 95 we need to find the insertion point.</a:t>
            </a:r>
          </a:p>
          <a:p>
            <a:r>
              <a:rPr lang="en-US" baseline="0" dirty="0" smtClean="0"/>
              <a:t>** We start the beginning and see that 16 is less than 30</a:t>
            </a:r>
          </a:p>
          <a:p>
            <a:r>
              <a:rPr lang="en-US" baseline="0" dirty="0" smtClean="0"/>
              <a:t>** This means our insertion point is at the start of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79</a:t>
            </a:fld>
            <a:endParaRPr lang="en-US" dirty="0"/>
          </a:p>
        </p:txBody>
      </p:sp>
    </p:spTree>
    <p:extLst>
      <p:ext uri="{BB962C8B-B14F-4D97-AF65-F5344CB8AC3E}">
        <p14:creationId xmlns:p14="http://schemas.microsoft.com/office/powerpoint/2010/main" val="353468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are going to learn about linked lists by creating a linked list class – but before we do that, let’s take a look at what the usage of this class might look like</a:t>
            </a:r>
          </a:p>
          <a:p>
            <a:r>
              <a:rPr lang="en-US" sz="1200" kern="1200" baseline="0" dirty="0" smtClean="0">
                <a:solidFill>
                  <a:schemeClr val="tx1"/>
                </a:solidFill>
                <a:effectLst/>
                <a:latin typeface="+mn-lt"/>
                <a:ea typeface="+mn-ea"/>
                <a:cs typeface="+mn-cs"/>
              </a:rPr>
              <a:t>** We start by creating a linked list of integers.  At the moment the list is empty.</a:t>
            </a:r>
          </a:p>
          <a:p>
            <a:r>
              <a:rPr lang="en-US" sz="1200" kern="1200" baseline="0" dirty="0" smtClean="0">
                <a:solidFill>
                  <a:schemeClr val="tx1"/>
                </a:solidFill>
                <a:effectLst/>
                <a:latin typeface="+mn-lt"/>
                <a:ea typeface="+mn-ea"/>
                <a:cs typeface="+mn-cs"/>
              </a:rPr>
              <a:t>** We start adding data to the list by pushing the value “3” to the front of the list</a:t>
            </a:r>
          </a:p>
          <a:p>
            <a:r>
              <a:rPr lang="en-US" sz="1200" kern="1200" baseline="0" dirty="0" smtClean="0">
                <a:solidFill>
                  <a:schemeClr val="tx1"/>
                </a:solidFill>
                <a:effectLst/>
                <a:latin typeface="+mn-lt"/>
                <a:ea typeface="+mn-ea"/>
                <a:cs typeface="+mn-cs"/>
              </a:rPr>
              <a:t>** because there is only one item in the list, the node containing 3 points to nothing.</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24877850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list is now sorted </a:t>
            </a:r>
            <a:r>
              <a:rPr lang="en-US" baseline="0" dirty="0" smtClean="0"/>
              <a:t>– so let’s go take a look at how we did that.</a:t>
            </a:r>
          </a:p>
        </p:txBody>
      </p:sp>
      <p:sp>
        <p:nvSpPr>
          <p:cNvPr id="4" name="Slide Number Placeholder 3"/>
          <p:cNvSpPr>
            <a:spLocks noGrp="1"/>
          </p:cNvSpPr>
          <p:nvPr>
            <p:ph type="sldNum" sz="quarter" idx="10"/>
          </p:nvPr>
        </p:nvSpPr>
        <p:spPr/>
        <p:txBody>
          <a:bodyPr/>
          <a:lstStyle/>
          <a:p>
            <a:fld id="{600EA4C1-1369-497F-A4CC-0EEBC5C7F202}" type="slidenum">
              <a:rPr lang="en-US" smtClean="0"/>
              <a:t>80</a:t>
            </a:fld>
            <a:endParaRPr lang="en-US" dirty="0"/>
          </a:p>
        </p:txBody>
      </p:sp>
    </p:spTree>
    <p:extLst>
      <p:ext uri="{BB962C8B-B14F-4D97-AF65-F5344CB8AC3E}">
        <p14:creationId xmlns:p14="http://schemas.microsoft.com/office/powerpoint/2010/main" val="18174882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sorting.cpp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81</a:t>
            </a:fld>
            <a:endParaRPr lang="en-US" dirty="0"/>
          </a:p>
        </p:txBody>
      </p:sp>
    </p:spTree>
    <p:extLst>
      <p:ext uri="{BB962C8B-B14F-4D97-AF65-F5344CB8AC3E}">
        <p14:creationId xmlns:p14="http://schemas.microsoft.com/office/powerpoint/2010/main" val="4364637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Now that</a:t>
            </a:r>
            <a:r>
              <a:rPr lang="en-US" baseline="0" dirty="0" smtClean="0"/>
              <a:t> we know how linked lists work – let’s talk about why we would want to use one.</a:t>
            </a:r>
          </a:p>
          <a:p>
            <a:endParaRPr lang="en-US" baseline="0" dirty="0" smtClean="0"/>
          </a:p>
          <a:p>
            <a:r>
              <a:rPr lang="en-US" dirty="0" smtClean="0"/>
              <a:t>Linked lists have a few features that distinguish them from arrays</a:t>
            </a:r>
            <a:r>
              <a:rPr lang="en-US" baseline="0" dirty="0" smtClean="0"/>
              <a:t> and vectors.</a:t>
            </a:r>
          </a:p>
          <a:p>
            <a:endParaRPr lang="en-US" baseline="0" dirty="0" smtClean="0"/>
          </a:p>
          <a:p>
            <a:r>
              <a:rPr lang="en-US" baseline="0" dirty="0" smtClean="0"/>
              <a:t>** Linked lists have no fixed size.  Unlike arrays, which have a fixed size, linked list size is bounded only by the environment in which it exists.  Available memory being the largest factor.</a:t>
            </a:r>
          </a:p>
          <a:p>
            <a:r>
              <a:rPr lang="en-US" baseline="0" dirty="0" smtClean="0"/>
              <a:t>** Linked lists also have constant time insert and delete.</a:t>
            </a:r>
          </a:p>
          <a:p>
            <a:r>
              <a:rPr lang="en-US" baseline="0" dirty="0" smtClean="0"/>
              <a:t>In a previous module we learned that vectors had amortized constant time inserts, but in the case where growth was necessary, the cost could be significant.  Linked lists have true constant time inserts and deletes making them appropriate for scenarios where consistent performance is critical.  Once the insertion or deletion location has been found, it does not matter where in the list the insert or delete is occurring– the performance is still O(1) constant time.</a:t>
            </a:r>
          </a:p>
          <a:p>
            <a:r>
              <a:rPr lang="en-US" baseline="0" dirty="0" smtClean="0"/>
              <a:t>** One tradeoff for linked lists is that they do not support indexed random access like a vector or array.  So while an array or vector can access any element with the same O(1) cost, finding an arbitrary element in a linked list is an O(n) operation.  We will learn more about all of these points later in this module.</a:t>
            </a:r>
          </a:p>
        </p:txBody>
      </p:sp>
      <p:sp>
        <p:nvSpPr>
          <p:cNvPr id="4" name="Slide Number Placeholder 3"/>
          <p:cNvSpPr>
            <a:spLocks noGrp="1"/>
          </p:cNvSpPr>
          <p:nvPr>
            <p:ph type="sldNum" sz="quarter" idx="10"/>
          </p:nvPr>
        </p:nvSpPr>
        <p:spPr/>
        <p:txBody>
          <a:bodyPr/>
          <a:lstStyle/>
          <a:p>
            <a:fld id="{600EA4C1-1369-497F-A4CC-0EEBC5C7F202}" type="slidenum">
              <a:rPr lang="en-US" smtClean="0"/>
              <a:t>82</a:t>
            </a:fld>
            <a:endParaRPr lang="en-US" dirty="0"/>
          </a:p>
        </p:txBody>
      </p:sp>
    </p:spTree>
    <p:extLst>
      <p:ext uri="{BB962C8B-B14F-4D97-AF65-F5344CB8AC3E}">
        <p14:creationId xmlns:p14="http://schemas.microsoft.com/office/powerpoint/2010/main" val="13788516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At this point we understand how linked lists work, we’ve built a very simply linked list class and we’ve used insertion sort to sort the contents of a list.  Now I’d like to stop learning how linked lists work in theory and spend a little time looking at some of the common linked list types that exist in the STL and Boost.  These are the linked list types you should be looking at first when choosing a linked list data structure.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One thing you will notice is that a lot of these functions exist in other containers - such as the vector classes.  In the cases where the functions are behaviorally the same we won’t spend a lot of time digging deep because we already did this in a previous module.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83</a:t>
            </a:fld>
            <a:endParaRPr lang="en-US" dirty="0"/>
          </a:p>
        </p:txBody>
      </p:sp>
    </p:spTree>
    <p:extLst>
      <p:ext uri="{BB962C8B-B14F-4D97-AF65-F5344CB8AC3E}">
        <p14:creationId xmlns:p14="http://schemas.microsoft.com/office/powerpoint/2010/main" val="28010549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STL and Boost provide both provide singly and doubly linked lists.  Both the STL and Boost classes are very similar in terms of what they offer so much of what I will show next applies to both Boost and the STL lists.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84</a:t>
            </a:fld>
            <a:endParaRPr lang="en-US" dirty="0"/>
          </a:p>
        </p:txBody>
      </p:sp>
    </p:spTree>
    <p:extLst>
      <p:ext uri="{BB962C8B-B14F-4D97-AF65-F5344CB8AC3E}">
        <p14:creationId xmlns:p14="http://schemas.microsoft.com/office/powerpoint/2010/main" val="41263777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STL and Boost list iteration member functions should look familiar.  Begin, end, reverse begin, reverse end – we’ve seen this all before.  </a:t>
            </a:r>
          </a:p>
          <a:p>
            <a:endParaRPr lang="en-US" baseline="0" dirty="0" smtClean="0"/>
          </a:p>
          <a:p>
            <a:r>
              <a:rPr lang="en-US" baseline="0" dirty="0" smtClean="0"/>
              <a:t>The important bits here are that the singly linked lists also have the </a:t>
            </a:r>
            <a:r>
              <a:rPr lang="en-US" baseline="0" dirty="0" err="1" smtClean="0"/>
              <a:t>before_begin</a:t>
            </a:r>
            <a:r>
              <a:rPr lang="en-US" baseline="0" dirty="0" smtClean="0"/>
              <a:t> and </a:t>
            </a:r>
            <a:r>
              <a:rPr lang="en-US" baseline="0" dirty="0" err="1" smtClean="0"/>
              <a:t>const</a:t>
            </a:r>
            <a:r>
              <a:rPr lang="en-US" baseline="0" dirty="0" smtClean="0"/>
              <a:t> </a:t>
            </a:r>
            <a:r>
              <a:rPr lang="en-US" baseline="0" dirty="0" err="1" smtClean="0"/>
              <a:t>before_begin</a:t>
            </a:r>
            <a:r>
              <a:rPr lang="en-US" baseline="0" dirty="0" smtClean="0"/>
              <a:t> functions.  These return an iterator to the node preceding the first node.  This means that when those iterators are incremented, they will point to the same value as if begin or </a:t>
            </a:r>
            <a:r>
              <a:rPr lang="en-US" baseline="0" dirty="0" err="1" smtClean="0"/>
              <a:t>const</a:t>
            </a:r>
            <a:r>
              <a:rPr lang="en-US" baseline="0" dirty="0" smtClean="0"/>
              <a:t> begin had been called.  Why are these useful?  Because you can use them with </a:t>
            </a:r>
            <a:r>
              <a:rPr lang="en-US" baseline="0" dirty="0" err="1" smtClean="0"/>
              <a:t>emplace_after</a:t>
            </a:r>
            <a:r>
              <a:rPr lang="en-US" baseline="0" dirty="0" smtClean="0"/>
              <a:t> to construct and add an element to the front of a list – recall that emplacement constructs the element right in the container which allows us to avoid a copy.  One final note is that singly linked lists obviously don’t provide the reverse iterator functions.</a:t>
            </a:r>
          </a:p>
        </p:txBody>
      </p:sp>
      <p:sp>
        <p:nvSpPr>
          <p:cNvPr id="4" name="Slide Number Placeholder 3"/>
          <p:cNvSpPr>
            <a:spLocks noGrp="1"/>
          </p:cNvSpPr>
          <p:nvPr>
            <p:ph type="sldNum" sz="quarter" idx="10"/>
          </p:nvPr>
        </p:nvSpPr>
        <p:spPr/>
        <p:txBody>
          <a:bodyPr/>
          <a:lstStyle/>
          <a:p>
            <a:fld id="{600EA4C1-1369-497F-A4CC-0EEBC5C7F202}" type="slidenum">
              <a:rPr lang="en-US" smtClean="0"/>
              <a:t>85</a:t>
            </a:fld>
            <a:endParaRPr lang="en-US" dirty="0"/>
          </a:p>
        </p:txBody>
      </p:sp>
    </p:spTree>
    <p:extLst>
      <p:ext uri="{BB962C8B-B14F-4D97-AF65-F5344CB8AC3E}">
        <p14:creationId xmlns:p14="http://schemas.microsoft.com/office/powerpoint/2010/main" val="18704247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capacity functions should look very familiar as well.  Empty tests if the list is empty or not, size returns the number of data elements in the list and max size returns the maximum number of elements that could be in the list.</a:t>
            </a:r>
          </a:p>
          <a:p>
            <a:endParaRPr lang="en-US" baseline="0" dirty="0" smtClean="0"/>
          </a:p>
          <a:p>
            <a:r>
              <a:rPr lang="en-US" baseline="0" dirty="0" smtClean="0"/>
              <a:t>The one interesting note here is that the STL </a:t>
            </a:r>
            <a:r>
              <a:rPr lang="en-US" baseline="0" dirty="0" err="1" smtClean="0"/>
              <a:t>forward_list</a:t>
            </a:r>
            <a:r>
              <a:rPr lang="en-US" baseline="0" dirty="0" smtClean="0"/>
              <a:t> class does not contain the size member function.  </a:t>
            </a:r>
            <a:r>
              <a:rPr lang="en-US" baseline="0" dirty="0" err="1" smtClean="0"/>
              <a:t>Forward_list</a:t>
            </a:r>
            <a:r>
              <a:rPr lang="en-US" baseline="0" dirty="0" smtClean="0"/>
              <a:t> is designed to be as efficient as possible which means not wasting the space for the integer tracking the size and not having to increment and decrement that integer when adding and removing data from the list.  If you are using a </a:t>
            </a:r>
            <a:r>
              <a:rPr lang="en-US" baseline="0" dirty="0" err="1" smtClean="0"/>
              <a:t>forward_list</a:t>
            </a:r>
            <a:r>
              <a:rPr lang="en-US" baseline="0" dirty="0" smtClean="0"/>
              <a:t> and need to get the size, the STL provides a distance function in the algorithm header file.</a:t>
            </a:r>
          </a:p>
        </p:txBody>
      </p:sp>
      <p:sp>
        <p:nvSpPr>
          <p:cNvPr id="4" name="Slide Number Placeholder 3"/>
          <p:cNvSpPr>
            <a:spLocks noGrp="1"/>
          </p:cNvSpPr>
          <p:nvPr>
            <p:ph type="sldNum" sz="quarter" idx="10"/>
          </p:nvPr>
        </p:nvSpPr>
        <p:spPr/>
        <p:txBody>
          <a:bodyPr/>
          <a:lstStyle/>
          <a:p>
            <a:fld id="{600EA4C1-1369-497F-A4CC-0EEBC5C7F202}" type="slidenum">
              <a:rPr lang="en-US" smtClean="0"/>
              <a:t>86</a:t>
            </a:fld>
            <a:endParaRPr lang="en-US" dirty="0"/>
          </a:p>
        </p:txBody>
      </p:sp>
    </p:spTree>
    <p:extLst>
      <p:ext uri="{BB962C8B-B14F-4D97-AF65-F5344CB8AC3E}">
        <p14:creationId xmlns:p14="http://schemas.microsoft.com/office/powerpoint/2010/main" val="11514023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Both the boost and STL linked lists provide a pair of functions for direct member access.  All of the lists provide a front function which returns a reference to the first element in the list.  The doubly linked lists also provide a back function that returns a reference to the last element in the list.</a:t>
            </a:r>
          </a:p>
          <a:p>
            <a:r>
              <a:rPr lang="en-US" baseline="0" dirty="0" smtClean="0"/>
              <a:t>**</a:t>
            </a:r>
          </a:p>
          <a:p>
            <a:r>
              <a:rPr lang="en-US" baseline="0" dirty="0" smtClean="0"/>
              <a:t>It’s important to remember that these functions are returning a reference.  Because it allows us to actually change what is in the list – for example here we are pushing 10 to the front of the list and then adding 5 using the plus-equals operator.  </a:t>
            </a:r>
          </a:p>
        </p:txBody>
      </p:sp>
      <p:sp>
        <p:nvSpPr>
          <p:cNvPr id="4" name="Slide Number Placeholder 3"/>
          <p:cNvSpPr>
            <a:spLocks noGrp="1"/>
          </p:cNvSpPr>
          <p:nvPr>
            <p:ph type="sldNum" sz="quarter" idx="10"/>
          </p:nvPr>
        </p:nvSpPr>
        <p:spPr/>
        <p:txBody>
          <a:bodyPr/>
          <a:lstStyle/>
          <a:p>
            <a:fld id="{600EA4C1-1369-497F-A4CC-0EEBC5C7F202}" type="slidenum">
              <a:rPr lang="en-US" smtClean="0"/>
              <a:t>87</a:t>
            </a:fld>
            <a:endParaRPr lang="en-US" dirty="0"/>
          </a:p>
        </p:txBody>
      </p:sp>
    </p:spTree>
    <p:extLst>
      <p:ext uri="{BB962C8B-B14F-4D97-AF65-F5344CB8AC3E}">
        <p14:creationId xmlns:p14="http://schemas.microsoft.com/office/powerpoint/2010/main" val="16917870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Since we returned a reference to the first element, the value is now 15.</a:t>
            </a:r>
          </a:p>
        </p:txBody>
      </p:sp>
      <p:sp>
        <p:nvSpPr>
          <p:cNvPr id="4" name="Slide Number Placeholder 3"/>
          <p:cNvSpPr>
            <a:spLocks noGrp="1"/>
          </p:cNvSpPr>
          <p:nvPr>
            <p:ph type="sldNum" sz="quarter" idx="10"/>
          </p:nvPr>
        </p:nvSpPr>
        <p:spPr/>
        <p:txBody>
          <a:bodyPr/>
          <a:lstStyle/>
          <a:p>
            <a:fld id="{600EA4C1-1369-497F-A4CC-0EEBC5C7F202}" type="slidenum">
              <a:rPr lang="en-US" smtClean="0"/>
              <a:t>88</a:t>
            </a:fld>
            <a:endParaRPr lang="en-US" dirty="0"/>
          </a:p>
        </p:txBody>
      </p:sp>
    </p:spTree>
    <p:extLst>
      <p:ext uri="{BB962C8B-B14F-4D97-AF65-F5344CB8AC3E}">
        <p14:creationId xmlns:p14="http://schemas.microsoft.com/office/powerpoint/2010/main" val="38590920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Adding elements to the list is where things start to diverge a bit more between singly and doubly linked lists.  Here we can see that functions for adding elements to a doubly linked list.  It has pretty much everything we would expect – it is very similar to what vector offered.  We can assign new values to the list using the assign function, push values to the front or back of the list using the </a:t>
            </a:r>
            <a:r>
              <a:rPr lang="en-US" baseline="0" dirty="0" err="1" smtClean="0"/>
              <a:t>push_front</a:t>
            </a:r>
            <a:r>
              <a:rPr lang="en-US" baseline="0" dirty="0" smtClean="0"/>
              <a:t> and </a:t>
            </a:r>
            <a:r>
              <a:rPr lang="en-US" baseline="0" dirty="0" err="1" smtClean="0"/>
              <a:t>push_back</a:t>
            </a:r>
            <a:r>
              <a:rPr lang="en-US" baseline="0" dirty="0" smtClean="0"/>
              <a:t> functions.  We can use emplacement to construct elements while adding them.  And we can emplace or insert at a specific location in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89</a:t>
            </a:fld>
            <a:endParaRPr lang="en-US" dirty="0"/>
          </a:p>
        </p:txBody>
      </p:sp>
    </p:spTree>
    <p:extLst>
      <p:ext uri="{BB962C8B-B14F-4D97-AF65-F5344CB8AC3E}">
        <p14:creationId xmlns:p14="http://schemas.microsoft.com/office/powerpoint/2010/main" val="418635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first node created, we can now add a second by pushing the value 2 to the front of the list</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37348289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singly linked lists has fewer options for adding items - but since they cannot access the back of the list that is not a surprise.  What is a bit of a surprise is the </a:t>
            </a:r>
            <a:r>
              <a:rPr lang="en-US" baseline="0" dirty="0" err="1" smtClean="0"/>
              <a:t>emplace_after</a:t>
            </a:r>
            <a:r>
              <a:rPr lang="en-US" baseline="0" dirty="0" smtClean="0"/>
              <a:t> and </a:t>
            </a:r>
            <a:r>
              <a:rPr lang="en-US" baseline="0" dirty="0" err="1" smtClean="0"/>
              <a:t>insert_after</a:t>
            </a:r>
            <a:r>
              <a:rPr lang="en-US" baseline="0" dirty="0" smtClean="0"/>
              <a:t> functions.</a:t>
            </a:r>
          </a:p>
          <a:p>
            <a:endParaRPr lang="en-US" baseline="0" dirty="0" smtClean="0"/>
          </a:p>
          <a:p>
            <a:r>
              <a:rPr lang="en-US" baseline="0" dirty="0" smtClean="0"/>
              <a:t>Remember a few slides ago we saw how singly linked lists provide a </a:t>
            </a:r>
            <a:r>
              <a:rPr lang="en-US" baseline="0" dirty="0" err="1" smtClean="0"/>
              <a:t>before_begin</a:t>
            </a:r>
            <a:r>
              <a:rPr lang="en-US" baseline="0" dirty="0" smtClean="0"/>
              <a:t> function that returns an iterator to one before the first item in a singly linked list?  Well, this is why.</a:t>
            </a:r>
          </a:p>
        </p:txBody>
      </p:sp>
      <p:sp>
        <p:nvSpPr>
          <p:cNvPr id="4" name="Slide Number Placeholder 3"/>
          <p:cNvSpPr>
            <a:spLocks noGrp="1"/>
          </p:cNvSpPr>
          <p:nvPr>
            <p:ph type="sldNum" sz="quarter" idx="10"/>
          </p:nvPr>
        </p:nvSpPr>
        <p:spPr/>
        <p:txBody>
          <a:bodyPr/>
          <a:lstStyle/>
          <a:p>
            <a:fld id="{600EA4C1-1369-497F-A4CC-0EEBC5C7F202}" type="slidenum">
              <a:rPr lang="en-US" smtClean="0"/>
              <a:t>90</a:t>
            </a:fld>
            <a:endParaRPr lang="en-US" dirty="0"/>
          </a:p>
        </p:txBody>
      </p:sp>
    </p:spTree>
    <p:extLst>
      <p:ext uri="{BB962C8B-B14F-4D97-AF65-F5344CB8AC3E}">
        <p14:creationId xmlns:p14="http://schemas.microsoft.com/office/powerpoint/2010/main" val="15123033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In a singly linked list you cannot insert before an item.  In this example we have the values 30, 95 and 52.  Now what if I wanted to insert a new value between 30 and 95 – what would I need to do?</a:t>
            </a:r>
          </a:p>
          <a:p>
            <a:r>
              <a:rPr lang="en-US" baseline="0" dirty="0" smtClean="0"/>
              <a:t>** First I would need to create my new node.</a:t>
            </a:r>
          </a:p>
          <a:p>
            <a:r>
              <a:rPr lang="en-US" baseline="0" dirty="0" smtClean="0"/>
              <a:t>** Then I need to pick an insertion point</a:t>
            </a:r>
          </a:p>
          <a:p>
            <a:r>
              <a:rPr lang="en-US" baseline="0" dirty="0" smtClean="0"/>
              <a:t>**And finally update the links</a:t>
            </a:r>
          </a:p>
          <a:p>
            <a:endParaRPr lang="en-US" baseline="0" dirty="0" smtClean="0"/>
          </a:p>
          <a:p>
            <a:r>
              <a:rPr lang="en-US" baseline="0" dirty="0" smtClean="0"/>
              <a:t>When you think about what we just did, if we inserted after the 30 node, then this was easy.  We update the next pointer on 30 to point to our new node and the next pointer on our new node to point to 95.</a:t>
            </a:r>
          </a:p>
          <a:p>
            <a:endParaRPr lang="en-US" baseline="0" dirty="0" smtClean="0"/>
          </a:p>
          <a:p>
            <a:r>
              <a:rPr lang="en-US" baseline="0" dirty="0" smtClean="0"/>
              <a:t>But what if we tried to add *before* 95?  We can’t do it.  We lack the previous pointer.  We would have no way to find the 30 node to update it’s next pointer.</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91</a:t>
            </a:fld>
            <a:endParaRPr lang="en-US" dirty="0"/>
          </a:p>
        </p:txBody>
      </p:sp>
    </p:spTree>
    <p:extLst>
      <p:ext uri="{BB962C8B-B14F-4D97-AF65-F5344CB8AC3E}">
        <p14:creationId xmlns:p14="http://schemas.microsoft.com/office/powerpoint/2010/main" val="5870185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There are far fewer options for removing elements but they follow the same general pattern as adding elements.  Both singly and doubly linked lists support popping the front element in the list.</a:t>
            </a:r>
          </a:p>
          <a:p>
            <a:endParaRPr lang="en-US" baseline="0" dirty="0" smtClean="0"/>
          </a:p>
          <a:p>
            <a:r>
              <a:rPr lang="en-US" baseline="0" dirty="0" smtClean="0"/>
              <a:t>Doubly linked lists also support popping the last element and erasing a specific element.</a:t>
            </a:r>
          </a:p>
          <a:p>
            <a:endParaRPr lang="en-US" baseline="0" dirty="0" smtClean="0"/>
          </a:p>
          <a:p>
            <a:r>
              <a:rPr lang="en-US" baseline="0" dirty="0" smtClean="0"/>
              <a:t>Singly linked lists can only erase the element after a given element iterator.  Just like when adding items, the lack of a previous pointer requires all that operations be relative to the node preceding the one being removed so that all the links can be properly updated.</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92</a:t>
            </a:fld>
            <a:endParaRPr lang="en-US" dirty="0"/>
          </a:p>
        </p:txBody>
      </p:sp>
    </p:spTree>
    <p:extLst>
      <p:ext uri="{BB962C8B-B14F-4D97-AF65-F5344CB8AC3E}">
        <p14:creationId xmlns:p14="http://schemas.microsoft.com/office/powerpoint/2010/main" val="42748722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Everything we’ve seen so far has been more or less expected – adding elements, removing elements, iteration and getting basic information such as whether the list is empty and what the size is.</a:t>
            </a:r>
          </a:p>
          <a:p>
            <a:endParaRPr lang="en-US" baseline="0" dirty="0" smtClean="0"/>
          </a:p>
          <a:p>
            <a:r>
              <a:rPr lang="en-US" baseline="0" dirty="0" smtClean="0"/>
              <a:t>Lists have a bit more going on, though.</a:t>
            </a:r>
          </a:p>
          <a:p>
            <a:endParaRPr lang="en-US" baseline="0" dirty="0" smtClean="0"/>
          </a:p>
          <a:p>
            <a:r>
              <a:rPr lang="en-US" baseline="0" dirty="0" smtClean="0"/>
              <a:t>Here we have functions for moving elements between lists, removing elements by value or condition, removing duplicates, merging sorted lists, sorting lists and reversing the contents of a list.  These functions provide some complex behaviors that would be difficult or tedious to implement otherwise.</a:t>
            </a:r>
          </a:p>
          <a:p>
            <a:endParaRPr lang="en-US" baseline="0" dirty="0" smtClean="0"/>
          </a:p>
          <a:p>
            <a:r>
              <a:rPr lang="en-US" baseline="0" dirty="0" smtClean="0"/>
              <a:t>Let’s take a look at them in more detail.</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93</a:t>
            </a:fld>
            <a:endParaRPr lang="en-US" dirty="0"/>
          </a:p>
        </p:txBody>
      </p:sp>
    </p:spTree>
    <p:extLst>
      <p:ext uri="{BB962C8B-B14F-4D97-AF65-F5344CB8AC3E}">
        <p14:creationId xmlns:p14="http://schemas.microsoft.com/office/powerpoint/2010/main" val="13788271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Remove is used to remove elements by value.</a:t>
            </a:r>
          </a:p>
          <a:p>
            <a:endParaRPr lang="en-US" baseline="0" dirty="0" smtClean="0"/>
          </a:p>
          <a:p>
            <a:r>
              <a:rPr lang="en-US" baseline="0" dirty="0" smtClean="0"/>
              <a:t>** In this example we have a list that has the values 1, 2, 3, 4, 4, 5, 6 – notice that there are two elements with the value 4.</a:t>
            </a:r>
          </a:p>
          <a:p>
            <a:endParaRPr lang="en-US" baseline="0" dirty="0" smtClean="0"/>
          </a:p>
          <a:p>
            <a:r>
              <a:rPr lang="en-US" baseline="0" dirty="0" smtClean="0"/>
              <a:t>We then call remove on the list specifying 4 as the value to remove.</a:t>
            </a:r>
          </a:p>
          <a:p>
            <a:endParaRPr lang="en-US" baseline="0" dirty="0" smtClean="0"/>
          </a:p>
          <a:p>
            <a:r>
              <a:rPr lang="en-US" baseline="0" dirty="0" smtClean="0"/>
              <a:t>** This removes the elements containing the value 4</a:t>
            </a:r>
          </a:p>
          <a:p>
            <a:endParaRPr lang="en-US" baseline="0" dirty="0" smtClean="0"/>
          </a:p>
          <a:p>
            <a:r>
              <a:rPr lang="en-US" baseline="0" dirty="0" smtClean="0"/>
              <a:t>When the remove call returns, the list no longer contains any elements with the value 4.</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94</a:t>
            </a:fld>
            <a:endParaRPr lang="en-US" dirty="0"/>
          </a:p>
        </p:txBody>
      </p:sp>
    </p:spTree>
    <p:extLst>
      <p:ext uri="{BB962C8B-B14F-4D97-AF65-F5344CB8AC3E}">
        <p14:creationId xmlns:p14="http://schemas.microsoft.com/office/powerpoint/2010/main" val="22673649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err="1" smtClean="0"/>
              <a:t>Remove_if</a:t>
            </a:r>
            <a:r>
              <a:rPr lang="en-US" baseline="0" dirty="0" smtClean="0"/>
              <a:t> is used to remove values that meet a specific condition.  The function accepts a predicate which is used to determine if the value meets the condition or not.  If the predicate returns true, the element is removed from the list, otherwise it is not.</a:t>
            </a:r>
          </a:p>
          <a:p>
            <a:endParaRPr lang="en-US" baseline="0" dirty="0" smtClean="0"/>
          </a:p>
          <a:p>
            <a:r>
              <a:rPr lang="en-US" baseline="0" dirty="0" smtClean="0"/>
              <a:t>In this example we have a list with the value 1, 2, 3, 4, 5, and 6.  We are calling </a:t>
            </a:r>
            <a:r>
              <a:rPr lang="en-US" baseline="0" dirty="0" err="1" smtClean="0"/>
              <a:t>remove_if</a:t>
            </a:r>
            <a:r>
              <a:rPr lang="en-US" baseline="0" dirty="0" smtClean="0"/>
              <a:t> with a predicate that returns a non-zero, or true, value when the element is an odd integer.</a:t>
            </a:r>
          </a:p>
          <a:p>
            <a:endParaRPr lang="en-US" baseline="0" dirty="0" smtClean="0"/>
          </a:p>
          <a:p>
            <a:r>
              <a:rPr lang="en-US" baseline="0" dirty="0" smtClean="0"/>
              <a:t>** The algorithm checks each element</a:t>
            </a:r>
          </a:p>
          <a:p>
            <a:r>
              <a:rPr lang="en-US" baseline="0" dirty="0" smtClean="0"/>
              <a:t>** Removing those that are odd</a:t>
            </a:r>
          </a:p>
          <a:p>
            <a:r>
              <a:rPr lang="en-US" baseline="0" dirty="0" smtClean="0"/>
              <a:t>** and skipping those that are even</a:t>
            </a:r>
          </a:p>
          <a:p>
            <a:r>
              <a:rPr lang="en-US" baseline="0" dirty="0" smtClean="0"/>
              <a:t>** This continues</a:t>
            </a:r>
          </a:p>
          <a:p>
            <a:r>
              <a:rPr lang="en-US" baseline="0" dirty="0" smtClean="0"/>
              <a:t>** over and over</a:t>
            </a:r>
          </a:p>
          <a:p>
            <a:r>
              <a:rPr lang="en-US" baseline="0" dirty="0" smtClean="0"/>
              <a:t>** until</a:t>
            </a:r>
          </a:p>
          <a:p>
            <a:r>
              <a:rPr lang="en-US" baseline="0" dirty="0" smtClean="0"/>
              <a:t>** the last</a:t>
            </a:r>
          </a:p>
          <a:p>
            <a:r>
              <a:rPr lang="en-US" baseline="0" dirty="0" smtClean="0"/>
              <a:t>** element is</a:t>
            </a:r>
          </a:p>
          <a:p>
            <a:r>
              <a:rPr lang="en-US" baseline="0" dirty="0" smtClean="0"/>
              <a:t>** reached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95</a:t>
            </a:fld>
            <a:endParaRPr lang="en-US" dirty="0"/>
          </a:p>
        </p:txBody>
      </p:sp>
    </p:spTree>
    <p:extLst>
      <p:ext uri="{BB962C8B-B14F-4D97-AF65-F5344CB8AC3E}">
        <p14:creationId xmlns:p14="http://schemas.microsoft.com/office/powerpoint/2010/main" val="21789096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when </a:t>
            </a:r>
            <a:r>
              <a:rPr lang="en-US" baseline="0" dirty="0" err="1" smtClean="0"/>
              <a:t>remove_if</a:t>
            </a:r>
            <a:r>
              <a:rPr lang="en-US" baseline="0" dirty="0" smtClean="0"/>
              <a:t> returns, the list has been modified to not include any items that matched the condition.</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96</a:t>
            </a:fld>
            <a:endParaRPr lang="en-US" dirty="0"/>
          </a:p>
        </p:txBody>
      </p:sp>
    </p:spTree>
    <p:extLst>
      <p:ext uri="{BB962C8B-B14F-4D97-AF65-F5344CB8AC3E}">
        <p14:creationId xmlns:p14="http://schemas.microsoft.com/office/powerpoint/2010/main" val="6091983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sort function sorts the list.  It will sort using the default comparison predicate if none is provided, or a predicate ca be provided that will allow you to define the sort order.</a:t>
            </a:r>
          </a:p>
          <a:p>
            <a:endParaRPr lang="en-US" baseline="0" dirty="0" smtClean="0"/>
          </a:p>
          <a:p>
            <a:r>
              <a:rPr lang="en-US" baseline="0" dirty="0" smtClean="0"/>
              <a:t>In this example the first call to sort, sorts the values in ascending, or smallest the greatest, order.</a:t>
            </a:r>
          </a:p>
          <a:p>
            <a:r>
              <a:rPr lang="en-US" baseline="0" dirty="0" smtClean="0"/>
              <a:t>The second call to sort, sorts the values in descending, or greatest to least, order.</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97</a:t>
            </a:fld>
            <a:endParaRPr lang="en-US" dirty="0"/>
          </a:p>
        </p:txBody>
      </p:sp>
    </p:spTree>
    <p:extLst>
      <p:ext uri="{BB962C8B-B14F-4D97-AF65-F5344CB8AC3E}">
        <p14:creationId xmlns:p14="http://schemas.microsoft.com/office/powerpoint/2010/main" val="10240755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merge function merges one list into another. Like splice, it removes the elements from the source list as it adds them to the target list – however unlike splice it leaves the target list in sorted order.</a:t>
            </a:r>
          </a:p>
          <a:p>
            <a:endParaRPr lang="en-US" baseline="0" dirty="0" smtClean="0"/>
          </a:p>
          <a:p>
            <a:r>
              <a:rPr lang="en-US" baseline="0" dirty="0" smtClean="0"/>
              <a:t>In the sample shown we are merging even and odd numbers together.  After calling merge, the events list will contain the values 1, 2, 3, 4, 5, and 6 in sort order and the odds list will be empty.</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98</a:t>
            </a:fld>
            <a:endParaRPr lang="en-US" dirty="0"/>
          </a:p>
        </p:txBody>
      </p:sp>
    </p:spTree>
    <p:extLst>
      <p:ext uri="{BB962C8B-B14F-4D97-AF65-F5344CB8AC3E}">
        <p14:creationId xmlns:p14="http://schemas.microsoft.com/office/powerpoint/2010/main" val="22246330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Splice can be used any time you want to move the contents of one linked list to another.</a:t>
            </a:r>
          </a:p>
          <a:p>
            <a:endParaRPr lang="en-US" baseline="0" dirty="0" smtClean="0"/>
          </a:p>
          <a:p>
            <a:r>
              <a:rPr lang="en-US" baseline="0" dirty="0" smtClean="0"/>
              <a:t>Splice comes in three flavors.  You can splice an entire list into another list, you can splice a single element from one list to another list or you can splice an element range.</a:t>
            </a:r>
          </a:p>
          <a:p>
            <a:endParaRPr lang="en-US" baseline="0" dirty="0" smtClean="0"/>
          </a:p>
          <a:p>
            <a:r>
              <a:rPr lang="en-US" baseline="0" dirty="0" smtClean="0"/>
              <a:t>** In this example we have two lists – source and target.  They contain the values 1, 2 3, and 4, 5 respectively.</a:t>
            </a:r>
          </a:p>
          <a:p>
            <a:r>
              <a:rPr lang="en-US" baseline="0" dirty="0" smtClean="0"/>
              <a:t>**</a:t>
            </a:r>
          </a:p>
          <a:p>
            <a:r>
              <a:rPr lang="en-US" baseline="0" dirty="0" smtClean="0"/>
              <a:t>We then call splice passing in the begin iterator of the target list – this means we will be inserting the values at the beginning of the list.  And we pass in the entire source list meaning that we will be moving the entire list from the source to the target. </a:t>
            </a:r>
          </a:p>
          <a:p>
            <a:r>
              <a:rPr lang="en-US" baseline="0" dirty="0" smtClean="0"/>
              <a:t>**</a:t>
            </a:r>
          </a:p>
          <a:p>
            <a:r>
              <a:rPr lang="en-US" baseline="0" dirty="0" smtClean="0"/>
              <a:t>It is important to notice that doing this only requires updating pointers in the source and target lists.  Nothing needed to be allocated or freed and no elements needed to be copied.  This is why splicing an entire list into another list has constant, O(1), complexity.</a:t>
            </a:r>
          </a:p>
        </p:txBody>
      </p:sp>
      <p:sp>
        <p:nvSpPr>
          <p:cNvPr id="4" name="Slide Number Placeholder 3"/>
          <p:cNvSpPr>
            <a:spLocks noGrp="1"/>
          </p:cNvSpPr>
          <p:nvPr>
            <p:ph type="sldNum" sz="quarter" idx="10"/>
          </p:nvPr>
        </p:nvSpPr>
        <p:spPr/>
        <p:txBody>
          <a:bodyPr/>
          <a:lstStyle/>
          <a:p>
            <a:fld id="{600EA4C1-1369-497F-A4CC-0EEBC5C7F202}" type="slidenum">
              <a:rPr lang="en-US" smtClean="0"/>
              <a:t>99</a:t>
            </a:fld>
            <a:endParaRPr lang="en-US" dirty="0"/>
          </a:p>
        </p:txBody>
      </p:sp>
    </p:spTree>
    <p:extLst>
      <p:ext uri="{BB962C8B-B14F-4D97-AF65-F5344CB8AC3E}">
        <p14:creationId xmlns:p14="http://schemas.microsoft.com/office/powerpoint/2010/main" val="403556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04/28/16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START</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09974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Usage Example</a:t>
            </a:r>
            <a:endParaRPr lang="en-US" dirty="0">
              <a:solidFill>
                <a:schemeClr val="tx1">
                  <a:lumMod val="85000"/>
                  <a:lumOff val="15000"/>
                </a:schemeClr>
              </a:solidFill>
            </a:endParaRPr>
          </a:p>
        </p:txBody>
      </p:sp>
      <p:sp>
        <p:nvSpPr>
          <p:cNvPr id="2" name="Rectangle 1"/>
          <p:cNvSpPr/>
          <p:nvPr/>
        </p:nvSpPr>
        <p:spPr>
          <a:xfrm>
            <a:off x="2643467" y="1696013"/>
            <a:ext cx="5867400" cy="369332"/>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linked_list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list;</a:t>
            </a:r>
            <a:endParaRPr lang="en-US" dirty="0"/>
          </a:p>
        </p:txBody>
      </p:sp>
      <p:sp>
        <p:nvSpPr>
          <p:cNvPr id="4" name="Rectangle 3"/>
          <p:cNvSpPr/>
          <p:nvPr/>
        </p:nvSpPr>
        <p:spPr>
          <a:xfrm>
            <a:off x="2643466" y="2138924"/>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p:txBody>
      </p:sp>
      <p:sp>
        <p:nvSpPr>
          <p:cNvPr id="23" name="Rectangle 22"/>
          <p:cNvSpPr/>
          <p:nvPr/>
        </p:nvSpPr>
        <p:spPr>
          <a:xfrm>
            <a:off x="2634501" y="2581835"/>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p:txBody>
      </p:sp>
      <p:sp>
        <p:nvSpPr>
          <p:cNvPr id="25" name="Rectangle 24"/>
          <p:cNvSpPr/>
          <p:nvPr/>
        </p:nvSpPr>
        <p:spPr>
          <a:xfrm>
            <a:off x="990600" y="3810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endParaRPr lang="en-US" dirty="0"/>
          </a:p>
        </p:txBody>
      </p:sp>
      <p:sp>
        <p:nvSpPr>
          <p:cNvPr id="26" name="Rectangle 25"/>
          <p:cNvSpPr/>
          <p:nvPr/>
        </p:nvSpPr>
        <p:spPr>
          <a:xfrm>
            <a:off x="990600" y="47243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27" name="Straight Connector 26"/>
          <p:cNvCxnSpPr/>
          <p:nvPr/>
        </p:nvCxnSpPr>
        <p:spPr>
          <a:xfrm>
            <a:off x="2154381" y="5051609"/>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5" name="Rectangle 14"/>
          <p:cNvSpPr/>
          <p:nvPr/>
        </p:nvSpPr>
        <p:spPr>
          <a:xfrm>
            <a:off x="2970306" y="3809999"/>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endParaRPr lang="en-US" dirty="0"/>
          </a:p>
        </p:txBody>
      </p:sp>
      <p:sp>
        <p:nvSpPr>
          <p:cNvPr id="16" name="Rectangle 15"/>
          <p:cNvSpPr/>
          <p:nvPr/>
        </p:nvSpPr>
        <p:spPr>
          <a:xfrm>
            <a:off x="2970306" y="4724398"/>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17" name="Straight Connector 16"/>
          <p:cNvCxnSpPr/>
          <p:nvPr/>
        </p:nvCxnSpPr>
        <p:spPr>
          <a:xfrm>
            <a:off x="4134087" y="5051608"/>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3" name="Rectangle 12"/>
          <p:cNvSpPr/>
          <p:nvPr/>
        </p:nvSpPr>
        <p:spPr>
          <a:xfrm>
            <a:off x="4950012" y="3809999"/>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14" name="Rectangle 13"/>
          <p:cNvSpPr/>
          <p:nvPr/>
        </p:nvSpPr>
        <p:spPr>
          <a:xfrm>
            <a:off x="4950012" y="4724398"/>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19" name="Straight Connector 18"/>
          <p:cNvCxnSpPr/>
          <p:nvPr/>
        </p:nvCxnSpPr>
        <p:spPr>
          <a:xfrm>
            <a:off x="6113793" y="5051608"/>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20" name="Rectangle 19"/>
          <p:cNvSpPr/>
          <p:nvPr/>
        </p:nvSpPr>
        <p:spPr>
          <a:xfrm>
            <a:off x="6929718" y="4724397"/>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
        <p:nvSpPr>
          <p:cNvPr id="21" name="Rectangle 20"/>
          <p:cNvSpPr/>
          <p:nvPr/>
        </p:nvSpPr>
        <p:spPr>
          <a:xfrm>
            <a:off x="2643466" y="3022878"/>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(1);</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51182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3749"/>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Merge or Splice?</a:t>
            </a:r>
            <a:endParaRPr lang="en-US" sz="7200" dirty="0">
              <a:solidFill>
                <a:schemeClr val="tx1">
                  <a:lumMod val="75000"/>
                  <a:lumOff val="25000"/>
                </a:schemeClr>
              </a:solidFill>
            </a:endParaRPr>
          </a:p>
        </p:txBody>
      </p:sp>
      <p:sp>
        <p:nvSpPr>
          <p:cNvPr id="2" name="Flowchart: Decision 1"/>
          <p:cNvSpPr/>
          <p:nvPr/>
        </p:nvSpPr>
        <p:spPr>
          <a:xfrm>
            <a:off x="468012" y="2409567"/>
            <a:ext cx="2383088" cy="129745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Sorted?</a:t>
            </a:r>
            <a:endParaRPr lang="en-US" sz="2000" b="1" dirty="0"/>
          </a:p>
        </p:txBody>
      </p:sp>
      <p:sp>
        <p:nvSpPr>
          <p:cNvPr id="4" name="Flowchart: Decision 3"/>
          <p:cNvSpPr/>
          <p:nvPr/>
        </p:nvSpPr>
        <p:spPr>
          <a:xfrm>
            <a:off x="3721044" y="2409567"/>
            <a:ext cx="2383088" cy="129745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Remain Sorted?</a:t>
            </a:r>
            <a:endParaRPr lang="en-US" sz="2000" b="1" dirty="0"/>
          </a:p>
        </p:txBody>
      </p:sp>
      <p:sp>
        <p:nvSpPr>
          <p:cNvPr id="9" name="Flowchart: Process 8"/>
          <p:cNvSpPr/>
          <p:nvPr/>
        </p:nvSpPr>
        <p:spPr>
          <a:xfrm>
            <a:off x="848068" y="4769709"/>
            <a:ext cx="1622976" cy="10873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Splice</a:t>
            </a:r>
            <a:endParaRPr lang="en-US" b="1" dirty="0"/>
          </a:p>
        </p:txBody>
      </p:sp>
      <p:sp>
        <p:nvSpPr>
          <p:cNvPr id="14" name="Flowchart: Process 13"/>
          <p:cNvSpPr/>
          <p:nvPr/>
        </p:nvSpPr>
        <p:spPr>
          <a:xfrm>
            <a:off x="6974077" y="2514599"/>
            <a:ext cx="1622976" cy="10873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Merge</a:t>
            </a:r>
            <a:endParaRPr lang="en-US" b="1" dirty="0"/>
          </a:p>
        </p:txBody>
      </p:sp>
      <p:cxnSp>
        <p:nvCxnSpPr>
          <p:cNvPr id="16" name="Straight Arrow Connector 15"/>
          <p:cNvCxnSpPr>
            <a:stCxn id="2" idx="3"/>
            <a:endCxn id="4" idx="1"/>
          </p:cNvCxnSpPr>
          <p:nvPr/>
        </p:nvCxnSpPr>
        <p:spPr>
          <a:xfrm>
            <a:off x="2851100" y="3058297"/>
            <a:ext cx="869944" cy="0"/>
          </a:xfrm>
          <a:prstGeom prst="straightConnector1">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p:cNvCxnSpPr>
          <p:nvPr/>
        </p:nvCxnSpPr>
        <p:spPr>
          <a:xfrm flipV="1">
            <a:off x="6104132" y="3058296"/>
            <a:ext cx="869945" cy="1"/>
          </a:xfrm>
          <a:prstGeom prst="straightConnector1">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 idx="2"/>
            <a:endCxn id="9" idx="0"/>
          </p:cNvCxnSpPr>
          <p:nvPr/>
        </p:nvCxnSpPr>
        <p:spPr>
          <a:xfrm>
            <a:off x="1659556" y="3707026"/>
            <a:ext cx="0" cy="1062683"/>
          </a:xfrm>
          <a:prstGeom prst="straightConnector1">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2"/>
            <a:endCxn id="9" idx="3"/>
          </p:cNvCxnSpPr>
          <p:nvPr/>
        </p:nvCxnSpPr>
        <p:spPr>
          <a:xfrm rot="5400000">
            <a:off x="2888626" y="3289444"/>
            <a:ext cx="1606380" cy="2441544"/>
          </a:xfrm>
          <a:prstGeom prst="bentConnector2">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14943" y="2658186"/>
            <a:ext cx="869945" cy="400110"/>
          </a:xfrm>
          <a:prstGeom prst="rect">
            <a:avLst/>
          </a:prstGeom>
          <a:noFill/>
        </p:spPr>
        <p:txBody>
          <a:bodyPr wrap="square" rtlCol="0">
            <a:spAutoFit/>
          </a:bodyPr>
          <a:lstStyle/>
          <a:p>
            <a:r>
              <a:rPr lang="en-US" sz="2000" b="1" dirty="0" smtClean="0">
                <a:solidFill>
                  <a:schemeClr val="tx1">
                    <a:lumMod val="85000"/>
                    <a:lumOff val="15000"/>
                  </a:schemeClr>
                </a:solidFill>
              </a:rPr>
              <a:t>Yes</a:t>
            </a:r>
            <a:endParaRPr lang="en-US" sz="2000" b="1" dirty="0">
              <a:solidFill>
                <a:schemeClr val="tx1">
                  <a:lumMod val="85000"/>
                  <a:lumOff val="15000"/>
                </a:schemeClr>
              </a:solidFill>
            </a:endParaRPr>
          </a:p>
        </p:txBody>
      </p:sp>
      <p:sp>
        <p:nvSpPr>
          <p:cNvPr id="25" name="TextBox 24"/>
          <p:cNvSpPr txBox="1"/>
          <p:nvPr/>
        </p:nvSpPr>
        <p:spPr>
          <a:xfrm>
            <a:off x="4300045" y="4769709"/>
            <a:ext cx="869945" cy="400110"/>
          </a:xfrm>
          <a:prstGeom prst="rect">
            <a:avLst/>
          </a:prstGeom>
          <a:noFill/>
        </p:spPr>
        <p:txBody>
          <a:bodyPr wrap="square" rtlCol="0">
            <a:spAutoFit/>
          </a:bodyPr>
          <a:lstStyle/>
          <a:p>
            <a:r>
              <a:rPr lang="en-US" sz="2000" b="1" dirty="0" smtClean="0">
                <a:solidFill>
                  <a:schemeClr val="tx1">
                    <a:lumMod val="85000"/>
                    <a:lumOff val="15000"/>
                  </a:schemeClr>
                </a:solidFill>
              </a:rPr>
              <a:t>No</a:t>
            </a:r>
            <a:endParaRPr lang="en-US" sz="2000" b="1" dirty="0">
              <a:solidFill>
                <a:schemeClr val="tx1">
                  <a:lumMod val="85000"/>
                  <a:lumOff val="15000"/>
                </a:schemeClr>
              </a:solidFill>
            </a:endParaRPr>
          </a:p>
        </p:txBody>
      </p:sp>
      <p:sp>
        <p:nvSpPr>
          <p:cNvPr id="26" name="TextBox 25"/>
          <p:cNvSpPr txBox="1"/>
          <p:nvPr/>
        </p:nvSpPr>
        <p:spPr>
          <a:xfrm>
            <a:off x="6267976" y="2658186"/>
            <a:ext cx="869945" cy="400110"/>
          </a:xfrm>
          <a:prstGeom prst="rect">
            <a:avLst/>
          </a:prstGeom>
          <a:noFill/>
        </p:spPr>
        <p:txBody>
          <a:bodyPr wrap="square" rtlCol="0">
            <a:spAutoFit/>
          </a:bodyPr>
          <a:lstStyle/>
          <a:p>
            <a:r>
              <a:rPr lang="en-US" sz="2000" b="1" dirty="0" smtClean="0">
                <a:solidFill>
                  <a:schemeClr val="tx1">
                    <a:lumMod val="85000"/>
                    <a:lumOff val="15000"/>
                  </a:schemeClr>
                </a:solidFill>
              </a:rPr>
              <a:t>Yes</a:t>
            </a:r>
            <a:endParaRPr lang="en-US" sz="2000" b="1" dirty="0">
              <a:solidFill>
                <a:schemeClr val="tx1">
                  <a:lumMod val="85000"/>
                  <a:lumOff val="15000"/>
                </a:schemeClr>
              </a:solidFill>
            </a:endParaRPr>
          </a:p>
        </p:txBody>
      </p:sp>
      <p:sp>
        <p:nvSpPr>
          <p:cNvPr id="28" name="TextBox 27"/>
          <p:cNvSpPr txBox="1"/>
          <p:nvPr/>
        </p:nvSpPr>
        <p:spPr>
          <a:xfrm>
            <a:off x="1659556" y="3920925"/>
            <a:ext cx="869945" cy="400110"/>
          </a:xfrm>
          <a:prstGeom prst="rect">
            <a:avLst/>
          </a:prstGeom>
          <a:noFill/>
        </p:spPr>
        <p:txBody>
          <a:bodyPr wrap="square" rtlCol="0">
            <a:spAutoFit/>
          </a:bodyPr>
          <a:lstStyle/>
          <a:p>
            <a:r>
              <a:rPr lang="en-US" sz="2000" b="1" dirty="0" smtClean="0">
                <a:solidFill>
                  <a:schemeClr val="tx1">
                    <a:lumMod val="85000"/>
                    <a:lumOff val="15000"/>
                  </a:schemeClr>
                </a:solidFill>
              </a:rPr>
              <a:t>No</a:t>
            </a:r>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302128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4" grpId="0" animBg="1"/>
      <p:bldP spid="24" grpId="0"/>
      <p:bldP spid="25" grpId="0"/>
      <p:bldP spid="26" grpId="0"/>
      <p:bldP spid="2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unique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78600857"/>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consecutive duplicates from a sorted linked</a:t>
                      </a:r>
                      <a:r>
                        <a:rPr lang="en-US" sz="1600" baseline="0" dirty="0" smtClean="0">
                          <a:solidFill>
                            <a:schemeClr val="tx1">
                              <a:lumMod val="75000"/>
                              <a:lumOff val="25000"/>
                            </a:schemeClr>
                          </a:solidFill>
                        </a:rPr>
                        <a:t>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551542" y="2546421"/>
            <a:ext cx="8113486" cy="830997"/>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a:t>
            </a:r>
            <a:r>
              <a:rPr lang="en-US" sz="2400" dirty="0" err="1">
                <a:solidFill>
                  <a:srgbClr val="000000"/>
                </a:solidFill>
                <a:highlight>
                  <a:srgbClr val="FFFFFF"/>
                </a:highlight>
                <a:latin typeface="Consolas" panose="020B0609020204030204" pitchFamily="49" charset="0"/>
              </a:rPr>
              <a:t>my_list</a:t>
            </a:r>
            <a:r>
              <a:rPr lang="en-US" sz="2400" dirty="0">
                <a:solidFill>
                  <a:srgbClr val="000000"/>
                </a:solidFill>
                <a:highlight>
                  <a:srgbClr val="FFFFFF"/>
                </a:highlight>
                <a:latin typeface="Consolas" panose="020B0609020204030204" pitchFamily="49" charset="0"/>
              </a:rPr>
              <a:t> = { 1, 1, 2, 2, 3, 3 };</a:t>
            </a:r>
          </a:p>
          <a:p>
            <a:r>
              <a:rPr lang="en-US" sz="2400" dirty="0" err="1">
                <a:solidFill>
                  <a:srgbClr val="000000"/>
                </a:solidFill>
                <a:highlight>
                  <a:srgbClr val="FFFFFF"/>
                </a:highlight>
                <a:latin typeface="Consolas" panose="020B0609020204030204" pitchFamily="49" charset="0"/>
              </a:rPr>
              <a:t>my_list.unique</a:t>
            </a:r>
            <a:r>
              <a:rPr lang="en-US" sz="2400" dirty="0">
                <a:solidFill>
                  <a:srgbClr val="000000"/>
                </a:solidFill>
                <a:highlight>
                  <a:srgbClr val="FFFFFF"/>
                </a:highlight>
                <a:latin typeface="Consolas" panose="020B0609020204030204" pitchFamily="49" charset="0"/>
              </a:rPr>
              <a:t>();</a:t>
            </a:r>
            <a:endParaRPr lang="en-US" sz="2400" dirty="0"/>
          </a:p>
        </p:txBody>
      </p:sp>
      <p:sp>
        <p:nvSpPr>
          <p:cNvPr id="5" name="Rectangle 4"/>
          <p:cNvSpPr/>
          <p:nvPr/>
        </p:nvSpPr>
        <p:spPr>
          <a:xfrm>
            <a:off x="544284" y="3823681"/>
            <a:ext cx="8120743" cy="830997"/>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a:t>
            </a:r>
            <a:r>
              <a:rPr lang="en-US" sz="2400" dirty="0" err="1">
                <a:solidFill>
                  <a:srgbClr val="000000"/>
                </a:solidFill>
                <a:highlight>
                  <a:srgbClr val="FFFFFF"/>
                </a:highlight>
                <a:latin typeface="Consolas" panose="020B0609020204030204" pitchFamily="49" charset="0"/>
              </a:rPr>
              <a:t>my_list</a:t>
            </a:r>
            <a:r>
              <a:rPr lang="en-US" sz="2400" dirty="0">
                <a:solidFill>
                  <a:srgbClr val="000000"/>
                </a:solidFill>
                <a:highlight>
                  <a:srgbClr val="FFFFFF"/>
                </a:highlight>
                <a:latin typeface="Consolas" panose="020B0609020204030204" pitchFamily="49" charset="0"/>
              </a:rPr>
              <a:t> = { 1, 2, 3, 1, 2, 3 };</a:t>
            </a:r>
          </a:p>
          <a:p>
            <a:r>
              <a:rPr lang="en-US" sz="2400" dirty="0" err="1">
                <a:solidFill>
                  <a:srgbClr val="000000"/>
                </a:solidFill>
                <a:highlight>
                  <a:srgbClr val="FFFFFF"/>
                </a:highlight>
                <a:latin typeface="Consolas" panose="020B0609020204030204" pitchFamily="49" charset="0"/>
              </a:rPr>
              <a:t>my_list.unique</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270300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unique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71794002"/>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consecutive</a:t>
                      </a:r>
                      <a:r>
                        <a:rPr lang="en-US" sz="1600" baseline="0" dirty="0" smtClean="0">
                          <a:solidFill>
                            <a:schemeClr val="tx1">
                              <a:lumMod val="75000"/>
                              <a:lumOff val="25000"/>
                            </a:schemeClr>
                          </a:solidFill>
                        </a:rPr>
                        <a:t> </a:t>
                      </a:r>
                      <a:r>
                        <a:rPr lang="en-US" sz="1600" dirty="0" smtClean="0">
                          <a:solidFill>
                            <a:schemeClr val="tx1">
                              <a:lumMod val="75000"/>
                              <a:lumOff val="25000"/>
                            </a:schemeClr>
                          </a:solidFill>
                        </a:rPr>
                        <a:t>duplicates from a sorted linked</a:t>
                      </a:r>
                      <a:r>
                        <a:rPr lang="en-US" sz="1600" baseline="0" dirty="0" smtClean="0">
                          <a:solidFill>
                            <a:schemeClr val="tx1">
                              <a:lumMod val="75000"/>
                              <a:lumOff val="25000"/>
                            </a:schemeClr>
                          </a:solidFill>
                        </a:rPr>
                        <a:t>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3" name="Rectangle 2"/>
          <p:cNvSpPr/>
          <p:nvPr/>
        </p:nvSpPr>
        <p:spPr>
          <a:xfrm>
            <a:off x="616856" y="2439912"/>
            <a:ext cx="8120743" cy="646331"/>
          </a:xfrm>
          <a:prstGeom prst="rect">
            <a:avLst/>
          </a:prstGeom>
        </p:spPr>
        <p:txBody>
          <a:bodyPr wrap="square">
            <a:spAutoFit/>
          </a:bodyPr>
          <a:lstStyle/>
          <a:p>
            <a:r>
              <a:rPr lang="en-US" dirty="0" smtClean="0">
                <a:solidFill>
                  <a:srgbClr val="2B91AF"/>
                </a:solidFill>
                <a:highlight>
                  <a:srgbClr val="FFFFFF"/>
                </a:highlight>
                <a:latin typeface="Consolas" panose="020B0609020204030204" pitchFamily="49" charset="0"/>
              </a:rPr>
              <a:t>list</a:t>
            </a:r>
            <a:r>
              <a:rPr lang="en-US" dirty="0" smtClean="0">
                <a:solidFill>
                  <a:srgbClr val="000000"/>
                </a:solidFill>
                <a:highlight>
                  <a:srgbClr val="FFFFFF"/>
                </a:highlight>
                <a:latin typeface="Consolas" panose="020B0609020204030204" pitchFamily="49" charset="0"/>
              </a:rPr>
              <a:t>&lt;</a:t>
            </a:r>
            <a:r>
              <a:rPr lang="en-US" dirty="0" smtClean="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&gt; names </a:t>
            </a:r>
            <a:r>
              <a:rPr lang="en-US" dirty="0" smtClean="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"Bob"</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"bob"</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"BOB"</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Robert"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robert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"ROBERT"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7" name="Rectangle 6"/>
          <p:cNvSpPr/>
          <p:nvPr/>
        </p:nvSpPr>
        <p:spPr>
          <a:xfrm>
            <a:off x="653141" y="3158368"/>
            <a:ext cx="8120743" cy="1200329"/>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names.unique</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first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second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boost::</a:t>
            </a:r>
            <a:r>
              <a:rPr lang="en-US" dirty="0" err="1">
                <a:solidFill>
                  <a:srgbClr val="000000"/>
                </a:solidFill>
                <a:highlight>
                  <a:srgbClr val="FFFFFF"/>
                </a:highlight>
                <a:latin typeface="Consolas" panose="020B0609020204030204" pitchFamily="49" charset="0"/>
              </a:rPr>
              <a:t>iequals</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first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second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94343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5401444"/>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Reverses the elements</a:t>
                      </a:r>
                      <a:r>
                        <a:rPr lang="en-US" sz="1600" baseline="0" dirty="0" smtClean="0">
                          <a:solidFill>
                            <a:schemeClr val="tx1">
                              <a:lumMod val="75000"/>
                              <a:lumOff val="25000"/>
                            </a:schemeClr>
                          </a:solidFill>
                        </a:rPr>
                        <a:t> in a linked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696685" y="2690336"/>
            <a:ext cx="7997371" cy="1200329"/>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values = { </a:t>
            </a:r>
            <a:r>
              <a:rPr lang="en-US" sz="2400" dirty="0" smtClean="0">
                <a:solidFill>
                  <a:srgbClr val="000000"/>
                </a:solidFill>
                <a:highlight>
                  <a:srgbClr val="FFFFFF"/>
                </a:highlight>
                <a:latin typeface="Consolas" panose="020B0609020204030204" pitchFamily="49" charset="0"/>
              </a:rPr>
              <a:t>1, 2, 3, 4, 5 </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values.reverse</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1033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900"/>
              </a:spcBef>
            </a:pPr>
            <a:r>
              <a:rPr lang="en-US" sz="2400" dirty="0" smtClean="0">
                <a:solidFill>
                  <a:schemeClr val="tx1">
                    <a:lumMod val="75000"/>
                    <a:lumOff val="25000"/>
                  </a:schemeClr>
                </a:solidFill>
              </a:rPr>
              <a:t>Linked Lists</a:t>
            </a:r>
          </a:p>
          <a:p>
            <a:pPr lvl="1">
              <a:spcBef>
                <a:spcPts val="900"/>
              </a:spcBef>
            </a:pPr>
            <a:r>
              <a:rPr lang="en-US" sz="2000" dirty="0" smtClean="0">
                <a:solidFill>
                  <a:schemeClr val="tx1">
                    <a:lumMod val="75000"/>
                    <a:lumOff val="25000"/>
                  </a:schemeClr>
                </a:solidFill>
              </a:rPr>
              <a:t>Singly</a:t>
            </a:r>
          </a:p>
          <a:p>
            <a:pPr lvl="1">
              <a:spcBef>
                <a:spcPts val="900"/>
              </a:spcBef>
            </a:pPr>
            <a:r>
              <a:rPr lang="en-US" sz="2000" dirty="0" smtClean="0">
                <a:solidFill>
                  <a:schemeClr val="tx1">
                    <a:lumMod val="75000"/>
                    <a:lumOff val="25000"/>
                  </a:schemeClr>
                </a:solidFill>
              </a:rPr>
              <a:t>Doubly</a:t>
            </a:r>
          </a:p>
          <a:p>
            <a:pPr>
              <a:spcBef>
                <a:spcPts val="900"/>
              </a:spcBef>
            </a:pPr>
            <a:r>
              <a:rPr lang="en-US" sz="2400" dirty="0" smtClean="0">
                <a:solidFill>
                  <a:schemeClr val="tx1">
                    <a:lumMod val="75000"/>
                    <a:lumOff val="25000"/>
                  </a:schemeClr>
                </a:solidFill>
              </a:rPr>
              <a:t>Doubly Linked Implementation</a:t>
            </a:r>
          </a:p>
          <a:p>
            <a:pPr>
              <a:spcBef>
                <a:spcPts val="900"/>
              </a:spcBef>
            </a:pPr>
            <a:r>
              <a:rPr lang="en-US" sz="2400" dirty="0" smtClean="0">
                <a:solidFill>
                  <a:schemeClr val="tx1">
                    <a:lumMod val="75000"/>
                    <a:lumOff val="25000"/>
                  </a:schemeClr>
                </a:solidFill>
              </a:rPr>
              <a:t>Reverse and sorting</a:t>
            </a:r>
          </a:p>
          <a:p>
            <a:pPr>
              <a:spcBef>
                <a:spcPts val="900"/>
              </a:spcBef>
            </a:pPr>
            <a:r>
              <a:rPr lang="en-US" sz="2400" dirty="0" smtClean="0">
                <a:solidFill>
                  <a:schemeClr val="tx1">
                    <a:lumMod val="75000"/>
                    <a:lumOff val="25000"/>
                  </a:schemeClr>
                </a:solidFill>
              </a:rPr>
              <a:t>STL and Boost</a:t>
            </a:r>
          </a:p>
        </p:txBody>
      </p:sp>
    </p:spTree>
    <p:extLst>
      <p:ext uri="{BB962C8B-B14F-4D97-AF65-F5344CB8AC3E}">
        <p14:creationId xmlns:p14="http://schemas.microsoft.com/office/powerpoint/2010/main" val="7362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STOP</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63585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Usage Example</a:t>
            </a:r>
            <a:endParaRPr lang="en-US" dirty="0">
              <a:solidFill>
                <a:schemeClr val="tx1">
                  <a:lumMod val="85000"/>
                  <a:lumOff val="15000"/>
                </a:schemeClr>
              </a:solidFill>
            </a:endParaRPr>
          </a:p>
        </p:txBody>
      </p:sp>
      <p:sp>
        <p:nvSpPr>
          <p:cNvPr id="2" name="Rectangle 1"/>
          <p:cNvSpPr/>
          <p:nvPr/>
        </p:nvSpPr>
        <p:spPr>
          <a:xfrm>
            <a:off x="2643467" y="1696013"/>
            <a:ext cx="5867400" cy="369332"/>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linked_list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list;</a:t>
            </a:r>
            <a:endParaRPr lang="en-US" dirty="0"/>
          </a:p>
        </p:txBody>
      </p:sp>
      <p:sp>
        <p:nvSpPr>
          <p:cNvPr id="4" name="Rectangle 3"/>
          <p:cNvSpPr/>
          <p:nvPr/>
        </p:nvSpPr>
        <p:spPr>
          <a:xfrm>
            <a:off x="2643466" y="2138924"/>
            <a:ext cx="5867401" cy="923330"/>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(3</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endParaRPr lang="en-US" dirty="0"/>
          </a:p>
        </p:txBody>
      </p:sp>
      <p:sp>
        <p:nvSpPr>
          <p:cNvPr id="5" name="Rectangle 4"/>
          <p:cNvSpPr/>
          <p:nvPr/>
        </p:nvSpPr>
        <p:spPr>
          <a:xfrm>
            <a:off x="2661396" y="3129524"/>
            <a:ext cx="5849472" cy="2308324"/>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linked_list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err="1">
                <a:solidFill>
                  <a:srgbClr val="2B91AF"/>
                </a:solidFill>
                <a:highlight>
                  <a:srgbClr val="FFFFFF"/>
                </a:highlight>
                <a:latin typeface="Consolas" panose="020B0609020204030204" pitchFamily="49" charset="0"/>
              </a:rPr>
              <a:t>node_ptr</a:t>
            </a:r>
            <a:r>
              <a:rPr lang="en-US" dirty="0">
                <a:solidFill>
                  <a:srgbClr val="000000"/>
                </a:solidFill>
                <a:highlight>
                  <a:srgbClr val="FFFFFF"/>
                </a:highlight>
                <a:latin typeface="Consolas" panose="020B0609020204030204" pitchFamily="49" charset="0"/>
              </a:rPr>
              <a:t> current;</a:t>
            </a:r>
          </a:p>
          <a:p>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(current = </a:t>
            </a:r>
            <a:r>
              <a:rPr lang="en-US" dirty="0" err="1">
                <a:solidFill>
                  <a:srgbClr val="000000"/>
                </a:solidFill>
                <a:highlight>
                  <a:srgbClr val="FFFFFF"/>
                </a:highlight>
                <a:latin typeface="Consolas" panose="020B0609020204030204" pitchFamily="49" charset="0"/>
              </a:rPr>
              <a:t>list.begin</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current != </a:t>
            </a:r>
            <a:r>
              <a:rPr lang="en-US" dirty="0" err="1" smtClean="0">
                <a:solidFill>
                  <a:srgbClr val="0000FF"/>
                </a:solidFill>
                <a:highlight>
                  <a:srgbClr val="FFFFFF"/>
                </a:highlight>
                <a:latin typeface="Consolas" panose="020B0609020204030204" pitchFamily="49" charset="0"/>
              </a:rPr>
              <a:t>nullptr</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current = current-&gt;</a:t>
            </a:r>
            <a:r>
              <a:rPr lang="en-US" dirty="0" smtClean="0">
                <a:solidFill>
                  <a:srgbClr val="000000"/>
                </a:solidFill>
                <a:highlight>
                  <a:srgbClr val="FFFFFF"/>
                </a:highlight>
                <a:latin typeface="Consolas" panose="020B0609020204030204" pitchFamily="49" charset="0"/>
              </a:rPr>
              <a:t>next)</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current-&gt;value;</a:t>
            </a:r>
          </a:p>
          <a:p>
            <a:r>
              <a:rPr lang="en-US" dirty="0" smtClean="0">
                <a:solidFill>
                  <a:srgbClr val="000000"/>
                </a:solidFill>
                <a:highlight>
                  <a:srgbClr val="FFFFFF"/>
                </a:highlight>
                <a:latin typeface="Consolas" panose="020B0609020204030204" pitchFamily="49" charset="0"/>
              </a:rPr>
              <a:t>}</a:t>
            </a:r>
            <a:endParaRPr lang="en-US" dirty="0"/>
          </a:p>
        </p:txBody>
      </p:sp>
      <p:sp>
        <p:nvSpPr>
          <p:cNvPr id="7" name="Left Brace 6"/>
          <p:cNvSpPr/>
          <p:nvPr/>
        </p:nvSpPr>
        <p:spPr>
          <a:xfrm>
            <a:off x="1962708" y="1696013"/>
            <a:ext cx="609600" cy="143351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1962708" y="3129524"/>
            <a:ext cx="609600" cy="230832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581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Usage Example</a:t>
            </a:r>
            <a:endParaRPr lang="en-US" dirty="0">
              <a:solidFill>
                <a:schemeClr val="tx1">
                  <a:lumMod val="85000"/>
                  <a:lumOff val="15000"/>
                </a:schemeClr>
              </a:solidFill>
            </a:endParaRPr>
          </a:p>
        </p:txBody>
      </p:sp>
      <p:pic>
        <p:nvPicPr>
          <p:cNvPr id="2" name="Picture 1"/>
          <p:cNvPicPr>
            <a:picLocks noChangeAspect="1"/>
          </p:cNvPicPr>
          <p:nvPr/>
        </p:nvPicPr>
        <p:blipFill>
          <a:blip r:embed="rId3"/>
          <a:stretch>
            <a:fillRect/>
          </a:stretch>
        </p:blipFill>
        <p:spPr>
          <a:xfrm>
            <a:off x="523875" y="1633537"/>
            <a:ext cx="8096250" cy="3590925"/>
          </a:xfrm>
          <a:prstGeom prst="rect">
            <a:avLst/>
          </a:prstGeom>
        </p:spPr>
      </p:pic>
    </p:spTree>
    <p:extLst>
      <p:ext uri="{BB962C8B-B14F-4D97-AF65-F5344CB8AC3E}">
        <p14:creationId xmlns:p14="http://schemas.microsoft.com/office/powerpoint/2010/main" val="9480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Singly Linked List</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linked list that provides forward iteration from the start to the end of the list.</a:t>
            </a:r>
            <a:endParaRPr lang="en-US" sz="2700" dirty="0">
              <a:solidFill>
                <a:schemeClr val="bg2">
                  <a:lumMod val="50000"/>
                </a:schemeClr>
              </a:solidFill>
            </a:endParaRPr>
          </a:p>
        </p:txBody>
      </p:sp>
    </p:spTree>
    <p:extLst>
      <p:ext uri="{BB962C8B-B14F-4D97-AF65-F5344CB8AC3E}">
        <p14:creationId xmlns:p14="http://schemas.microsoft.com/office/powerpoint/2010/main" val="34338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Linked List Node</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structure containing the stored value and a pointer to the next node in the linked list.</a:t>
            </a:r>
            <a:endParaRPr lang="en-US" sz="2700" dirty="0">
              <a:solidFill>
                <a:schemeClr val="bg2">
                  <a:lumMod val="50000"/>
                </a:schemeClr>
              </a:solidFill>
            </a:endParaRPr>
          </a:p>
        </p:txBody>
      </p:sp>
    </p:spTree>
    <p:extLst>
      <p:ext uri="{BB962C8B-B14F-4D97-AF65-F5344CB8AC3E}">
        <p14:creationId xmlns:p14="http://schemas.microsoft.com/office/powerpoint/2010/main" val="182696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Singly Linked List Node</a:t>
            </a:r>
            <a:endParaRPr lang="en-US" dirty="0">
              <a:solidFill>
                <a:schemeClr val="tx1">
                  <a:lumMod val="85000"/>
                  <a:lumOff val="15000"/>
                </a:schemeClr>
              </a:solidFill>
            </a:endParaRPr>
          </a:p>
        </p:txBody>
      </p:sp>
      <p:sp>
        <p:nvSpPr>
          <p:cNvPr id="3" name="Rectangle 2"/>
          <p:cNvSpPr/>
          <p:nvPr/>
        </p:nvSpPr>
        <p:spPr>
          <a:xfrm>
            <a:off x="2657475" y="2286000"/>
            <a:ext cx="5857875" cy="2677656"/>
          </a:xfrm>
          <a:prstGeom prst="rect">
            <a:avLst/>
          </a:prstGeom>
        </p:spPr>
        <p:txBody>
          <a:bodyPr wrap="square">
            <a:spAutoFit/>
          </a:bodyPr>
          <a:lstStyle/>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template</a:t>
            </a:r>
            <a:r>
              <a:rPr lang="en-US" sz="2800" dirty="0">
                <a:solidFill>
                  <a:srgbClr val="000000"/>
                </a:solidFill>
                <a:highlight>
                  <a:srgbClr val="FFFFFF"/>
                </a:highlight>
                <a:latin typeface="Consolas" panose="020B0609020204030204" pitchFamily="49" charset="0"/>
              </a:rPr>
              <a:t>&lt;</a:t>
            </a: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a:t>
            </a:r>
          </a:p>
          <a:p>
            <a:r>
              <a:rPr lang="en-US" sz="2800" dirty="0">
                <a:solidFill>
                  <a:srgbClr val="000000"/>
                </a:solidFill>
                <a:highlight>
                  <a:srgbClr val="FFFFFF"/>
                </a:highlight>
                <a:latin typeface="Consolas" panose="020B0609020204030204" pitchFamily="49" charset="0"/>
              </a:rPr>
              <a:t> </a:t>
            </a:r>
            <a:r>
              <a:rPr lang="en-US" sz="2800" dirty="0" err="1" smtClean="0">
                <a:solidFill>
                  <a:srgbClr val="0000FF"/>
                </a:solidFill>
                <a:highlight>
                  <a:srgbClr val="FFFFFF"/>
                </a:highlight>
                <a:latin typeface="Consolas" panose="020B0609020204030204" pitchFamily="49" charset="0"/>
              </a:rPr>
              <a:t>struct</a:t>
            </a:r>
            <a:r>
              <a:rPr lang="en-US" sz="2800" dirty="0" smtClean="0">
                <a:solidFill>
                  <a:srgbClr val="000000"/>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slist_node</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 data;</a:t>
            </a: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slist_node</a:t>
            </a:r>
            <a:r>
              <a:rPr lang="en-US" sz="2800" dirty="0">
                <a:solidFill>
                  <a:srgbClr val="000000"/>
                </a:solidFill>
                <a:highlight>
                  <a:srgbClr val="FFFFFF"/>
                </a:highlight>
                <a:latin typeface="Consolas" panose="020B0609020204030204" pitchFamily="49" charset="0"/>
              </a:rPr>
              <a:t>&lt;</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next;</a:t>
            </a: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p>
        </p:txBody>
      </p:sp>
      <p:sp>
        <p:nvSpPr>
          <p:cNvPr id="9" name="Rectangle 8"/>
          <p:cNvSpPr/>
          <p:nvPr/>
        </p:nvSpPr>
        <p:spPr>
          <a:xfrm>
            <a:off x="914400" y="2819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10" name="Rectangle 9"/>
          <p:cNvSpPr/>
          <p:nvPr/>
        </p:nvSpPr>
        <p:spPr>
          <a:xfrm>
            <a:off x="914400" y="3733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Tree>
    <p:extLst>
      <p:ext uri="{BB962C8B-B14F-4D97-AF65-F5344CB8AC3E}">
        <p14:creationId xmlns:p14="http://schemas.microsoft.com/office/powerpoint/2010/main" val="299836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Singly Linked List Node</a:t>
            </a:r>
            <a:endParaRPr lang="en-US" dirty="0">
              <a:solidFill>
                <a:schemeClr val="tx1">
                  <a:lumMod val="85000"/>
                  <a:lumOff val="15000"/>
                </a:schemeClr>
              </a:solidFill>
            </a:endParaRPr>
          </a:p>
        </p:txBody>
      </p:sp>
      <p:sp>
        <p:nvSpPr>
          <p:cNvPr id="2" name="Rectangle 1"/>
          <p:cNvSpPr/>
          <p:nvPr/>
        </p:nvSpPr>
        <p:spPr>
          <a:xfrm>
            <a:off x="152400" y="1524000"/>
            <a:ext cx="8153400" cy="830997"/>
          </a:xfrm>
          <a:prstGeom prst="rect">
            <a:avLst/>
          </a:prstGeom>
        </p:spPr>
        <p:txBody>
          <a:bodyPr wrap="square">
            <a:spAutoFit/>
          </a:bodyPr>
          <a:lstStyle/>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*one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slist_node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*two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&gt;();</a:t>
            </a:r>
            <a:endParaRPr lang="en-US" sz="2400" dirty="0">
              <a:solidFill>
                <a:srgbClr val="000000"/>
              </a:solidFill>
              <a:highlight>
                <a:srgbClr val="FFFFFF"/>
              </a:highlight>
              <a:latin typeface="Consolas" panose="020B0609020204030204" pitchFamily="49" charset="0"/>
            </a:endParaRPr>
          </a:p>
        </p:txBody>
      </p:sp>
      <p:sp>
        <p:nvSpPr>
          <p:cNvPr id="11" name="Rectangle 10"/>
          <p:cNvSpPr/>
          <p:nvPr/>
        </p:nvSpPr>
        <p:spPr>
          <a:xfrm>
            <a:off x="4572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2" name="Rectangle 11"/>
          <p:cNvSpPr/>
          <p:nvPr/>
        </p:nvSpPr>
        <p:spPr>
          <a:xfrm>
            <a:off x="24384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US" dirty="0"/>
          </a:p>
        </p:txBody>
      </p:sp>
      <p:sp>
        <p:nvSpPr>
          <p:cNvPr id="13" name="Rectangle 12"/>
          <p:cNvSpPr/>
          <p:nvPr/>
        </p:nvSpPr>
        <p:spPr>
          <a:xfrm>
            <a:off x="24384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4" name="Rectangle 13"/>
          <p:cNvSpPr/>
          <p:nvPr/>
        </p:nvSpPr>
        <p:spPr>
          <a:xfrm>
            <a:off x="4572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Tree>
    <p:extLst>
      <p:ext uri="{BB962C8B-B14F-4D97-AF65-F5344CB8AC3E}">
        <p14:creationId xmlns:p14="http://schemas.microsoft.com/office/powerpoint/2010/main" val="5375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Singly Linked List Node</a:t>
            </a:r>
            <a:endParaRPr lang="en-US" dirty="0">
              <a:solidFill>
                <a:schemeClr val="tx1">
                  <a:lumMod val="85000"/>
                  <a:lumOff val="15000"/>
                </a:schemeClr>
              </a:solidFill>
            </a:endParaRPr>
          </a:p>
        </p:txBody>
      </p:sp>
      <p:sp>
        <p:nvSpPr>
          <p:cNvPr id="2" name="Rectangle 1"/>
          <p:cNvSpPr/>
          <p:nvPr/>
        </p:nvSpPr>
        <p:spPr>
          <a:xfrm>
            <a:off x="152400" y="1524000"/>
            <a:ext cx="8153400" cy="1938992"/>
          </a:xfrm>
          <a:prstGeom prst="rect">
            <a:avLst/>
          </a:prstGeom>
        </p:spPr>
        <p:txBody>
          <a:bodyPr wrap="square">
            <a:spAutoFit/>
          </a:bodyPr>
          <a:lstStyle/>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*one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slist_node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*two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one-</a:t>
            </a:r>
            <a:r>
              <a:rPr lang="en-US" sz="2400" dirty="0">
                <a:solidFill>
                  <a:srgbClr val="000000"/>
                </a:solidFill>
                <a:highlight>
                  <a:srgbClr val="FFFFFF"/>
                </a:highlight>
                <a:latin typeface="Consolas" panose="020B0609020204030204" pitchFamily="49" charset="0"/>
              </a:rPr>
              <a:t>&gt;data = 1;</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one-</a:t>
            </a:r>
            <a:r>
              <a:rPr lang="en-US" sz="2400" dirty="0">
                <a:solidFill>
                  <a:srgbClr val="000000"/>
                </a:solidFill>
                <a:highlight>
                  <a:srgbClr val="FFFFFF"/>
                </a:highlight>
                <a:latin typeface="Consolas" panose="020B0609020204030204" pitchFamily="49" charset="0"/>
              </a:rPr>
              <a:t>&gt;next = </a:t>
            </a:r>
            <a:r>
              <a:rPr lang="en-US" sz="2400" dirty="0" smtClean="0">
                <a:solidFill>
                  <a:srgbClr val="000000"/>
                </a:solidFill>
                <a:highlight>
                  <a:srgbClr val="FFFFFF"/>
                </a:highlight>
                <a:latin typeface="Consolas" panose="020B0609020204030204" pitchFamily="49" charset="0"/>
              </a:rPr>
              <a:t>two;</a:t>
            </a:r>
            <a:endParaRPr lang="en-US" sz="2400" dirty="0">
              <a:solidFill>
                <a:srgbClr val="000000"/>
              </a:solidFill>
              <a:highlight>
                <a:srgbClr val="FFFFFF"/>
              </a:highlight>
              <a:latin typeface="Consolas" panose="020B0609020204030204" pitchFamily="49" charset="0"/>
            </a:endParaRPr>
          </a:p>
        </p:txBody>
      </p:sp>
      <p:sp>
        <p:nvSpPr>
          <p:cNvPr id="12" name="Rectangle 11"/>
          <p:cNvSpPr/>
          <p:nvPr/>
        </p:nvSpPr>
        <p:spPr>
          <a:xfrm>
            <a:off x="4572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3" name="Rectangle 12"/>
          <p:cNvSpPr/>
          <p:nvPr/>
        </p:nvSpPr>
        <p:spPr>
          <a:xfrm>
            <a:off x="24384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4" name="Rectangle 13"/>
          <p:cNvSpPr/>
          <p:nvPr/>
        </p:nvSpPr>
        <p:spPr>
          <a:xfrm>
            <a:off x="24384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5" name="Rectangle 14"/>
          <p:cNvSpPr/>
          <p:nvPr/>
        </p:nvSpPr>
        <p:spPr>
          <a:xfrm>
            <a:off x="4572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dirty="0"/>
          </a:p>
        </p:txBody>
      </p:sp>
      <p:cxnSp>
        <p:nvCxnSpPr>
          <p:cNvPr id="16" name="Straight Connector 15"/>
          <p:cNvCxnSpPr>
            <a:stCxn id="12" idx="3"/>
            <a:endCxn id="14" idx="1"/>
          </p:cNvCxnSpPr>
          <p:nvPr/>
        </p:nvCxnSpPr>
        <p:spPr>
          <a:xfrm>
            <a:off x="1620981" y="6034661"/>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6661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Singly Linked List Node</a:t>
            </a:r>
            <a:endParaRPr lang="en-US" dirty="0">
              <a:solidFill>
                <a:schemeClr val="tx1">
                  <a:lumMod val="85000"/>
                  <a:lumOff val="15000"/>
                </a:schemeClr>
              </a:solidFill>
            </a:endParaRPr>
          </a:p>
        </p:txBody>
      </p:sp>
      <p:sp>
        <p:nvSpPr>
          <p:cNvPr id="2" name="Rectangle 1"/>
          <p:cNvSpPr/>
          <p:nvPr/>
        </p:nvSpPr>
        <p:spPr>
          <a:xfrm>
            <a:off x="152400" y="1524000"/>
            <a:ext cx="8153400" cy="3046988"/>
          </a:xfrm>
          <a:prstGeom prst="rect">
            <a:avLst/>
          </a:prstGeom>
        </p:spPr>
        <p:txBody>
          <a:bodyPr wrap="square">
            <a:spAutoFit/>
          </a:bodyPr>
          <a:lstStyle/>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*one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slist_node</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*two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slist_node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one-</a:t>
            </a:r>
            <a:r>
              <a:rPr lang="en-US" sz="2400" dirty="0">
                <a:solidFill>
                  <a:srgbClr val="000000"/>
                </a:solidFill>
                <a:highlight>
                  <a:srgbClr val="FFFFFF"/>
                </a:highlight>
                <a:latin typeface="Consolas" panose="020B0609020204030204" pitchFamily="49" charset="0"/>
              </a:rPr>
              <a:t>&gt;data = 1;</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one-</a:t>
            </a:r>
            <a:r>
              <a:rPr lang="en-US" sz="2400" dirty="0">
                <a:solidFill>
                  <a:srgbClr val="000000"/>
                </a:solidFill>
                <a:highlight>
                  <a:srgbClr val="FFFFFF"/>
                </a:highlight>
                <a:latin typeface="Consolas" panose="020B0609020204030204" pitchFamily="49" charset="0"/>
              </a:rPr>
              <a:t>&gt;next = two;</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two-</a:t>
            </a:r>
            <a:r>
              <a:rPr lang="en-US" sz="2400" dirty="0">
                <a:solidFill>
                  <a:srgbClr val="000000"/>
                </a:solidFill>
                <a:highlight>
                  <a:srgbClr val="FFFFFF"/>
                </a:highlight>
                <a:latin typeface="Consolas" panose="020B0609020204030204" pitchFamily="49" charset="0"/>
              </a:rPr>
              <a:t>&gt;data = 2;</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two-</a:t>
            </a:r>
            <a:r>
              <a:rPr lang="en-US" sz="2400" dirty="0">
                <a:solidFill>
                  <a:srgbClr val="000000"/>
                </a:solidFill>
                <a:highlight>
                  <a:srgbClr val="FFFFFF"/>
                </a:highlight>
                <a:latin typeface="Consolas" panose="020B0609020204030204" pitchFamily="49" charset="0"/>
              </a:rPr>
              <a:t>&gt;next = </a:t>
            </a:r>
            <a:r>
              <a:rPr lang="en-US" sz="2400" dirty="0" err="1">
                <a:solidFill>
                  <a:srgbClr val="0000FF"/>
                </a:solidFill>
                <a:highlight>
                  <a:srgbClr val="FFFFFF"/>
                </a:highlight>
                <a:latin typeface="Consolas" panose="020B0609020204030204" pitchFamily="49" charset="0"/>
              </a:rPr>
              <a:t>nullptr</a:t>
            </a:r>
            <a:r>
              <a:rPr lang="en-US" sz="2400" dirty="0">
                <a:solidFill>
                  <a:srgbClr val="000000"/>
                </a:solidFill>
                <a:highlight>
                  <a:srgbClr val="FFFFFF"/>
                </a:highlight>
                <a:latin typeface="Consolas" panose="020B0609020204030204" pitchFamily="49" charset="0"/>
              </a:rPr>
              <a:t>;</a:t>
            </a:r>
            <a:endParaRPr lang="en-US" sz="2400" dirty="0"/>
          </a:p>
        </p:txBody>
      </p:sp>
      <p:sp>
        <p:nvSpPr>
          <p:cNvPr id="11" name="Rectangle 10"/>
          <p:cNvSpPr/>
          <p:nvPr/>
        </p:nvSpPr>
        <p:spPr>
          <a:xfrm>
            <a:off x="4572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2" name="Rectangle 11"/>
          <p:cNvSpPr/>
          <p:nvPr/>
        </p:nvSpPr>
        <p:spPr>
          <a:xfrm>
            <a:off x="24384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endParaRPr lang="en-US" dirty="0"/>
          </a:p>
        </p:txBody>
      </p:sp>
      <p:sp>
        <p:nvSpPr>
          <p:cNvPr id="13" name="Rectangle 12"/>
          <p:cNvSpPr/>
          <p:nvPr/>
        </p:nvSpPr>
        <p:spPr>
          <a:xfrm>
            <a:off x="2438400" y="5729861"/>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4" name="Rectangle 13"/>
          <p:cNvSpPr/>
          <p:nvPr/>
        </p:nvSpPr>
        <p:spPr>
          <a:xfrm>
            <a:off x="457200" y="4815462"/>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dirty="0"/>
          </a:p>
        </p:txBody>
      </p:sp>
      <p:cxnSp>
        <p:nvCxnSpPr>
          <p:cNvPr id="15" name="Straight Connector 14"/>
          <p:cNvCxnSpPr>
            <a:stCxn id="11" idx="3"/>
            <a:endCxn id="13" idx="1"/>
          </p:cNvCxnSpPr>
          <p:nvPr/>
        </p:nvCxnSpPr>
        <p:spPr>
          <a:xfrm>
            <a:off x="1620981" y="6034661"/>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3603675" y="6057072"/>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7" name="Rectangle 16"/>
          <p:cNvSpPr/>
          <p:nvPr/>
        </p:nvSpPr>
        <p:spPr>
          <a:xfrm>
            <a:off x="4419600" y="5729861"/>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Tree>
    <p:extLst>
      <p:ext uri="{BB962C8B-B14F-4D97-AF65-F5344CB8AC3E}">
        <p14:creationId xmlns:p14="http://schemas.microsoft.com/office/powerpoint/2010/main" val="52552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Doubly Linked List</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A linked list that provides forward iteration from the start to the end of the list, and reverse iteration, from end to start.</a:t>
            </a:r>
            <a:endParaRPr lang="en-US" sz="2700" dirty="0">
              <a:solidFill>
                <a:schemeClr val="bg2">
                  <a:lumMod val="50000"/>
                </a:schemeClr>
              </a:solidFill>
            </a:endParaRPr>
          </a:p>
        </p:txBody>
      </p:sp>
    </p:spTree>
    <p:extLst>
      <p:ext uri="{BB962C8B-B14F-4D97-AF65-F5344CB8AC3E}">
        <p14:creationId xmlns:p14="http://schemas.microsoft.com/office/powerpoint/2010/main" val="141242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solidFill>
                  <a:schemeClr val="tx1">
                    <a:lumMod val="85000"/>
                    <a:lumOff val="15000"/>
                  </a:schemeClr>
                </a:solidFill>
              </a:rPr>
              <a:t>Fundamental Algorithms and Data Structures</a:t>
            </a:r>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Linked Lists</a:t>
            </a:r>
            <a:endParaRPr lang="en-US" dirty="0">
              <a:solidFill>
                <a:schemeClr val="tx1">
                  <a:lumMod val="85000"/>
                  <a:lumOff val="15000"/>
                </a:schemeClr>
              </a:solidFill>
            </a:endParaRPr>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Doubly Linked List Node</a:t>
            </a:r>
            <a:endParaRPr lang="en-US" dirty="0">
              <a:solidFill>
                <a:schemeClr val="tx1">
                  <a:lumMod val="85000"/>
                  <a:lumOff val="15000"/>
                </a:schemeClr>
              </a:solidFill>
            </a:endParaRPr>
          </a:p>
        </p:txBody>
      </p:sp>
      <p:sp>
        <p:nvSpPr>
          <p:cNvPr id="3" name="Rectangle 2"/>
          <p:cNvSpPr/>
          <p:nvPr/>
        </p:nvSpPr>
        <p:spPr>
          <a:xfrm>
            <a:off x="2657475" y="2286000"/>
            <a:ext cx="5857875" cy="3108543"/>
          </a:xfrm>
          <a:prstGeom prst="rect">
            <a:avLst/>
          </a:prstGeom>
        </p:spPr>
        <p:txBody>
          <a:bodyPr wrap="square">
            <a:spAutoFit/>
          </a:bodyPr>
          <a:lstStyle/>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template</a:t>
            </a:r>
            <a:r>
              <a:rPr lang="en-US" sz="2800" dirty="0">
                <a:solidFill>
                  <a:srgbClr val="000000"/>
                </a:solidFill>
                <a:highlight>
                  <a:srgbClr val="FFFFFF"/>
                </a:highlight>
                <a:latin typeface="Consolas" panose="020B0609020204030204" pitchFamily="49" charset="0"/>
              </a:rPr>
              <a:t>&lt;</a:t>
            </a: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a:t>
            </a:r>
          </a:p>
          <a:p>
            <a:r>
              <a:rPr lang="en-US" sz="2800" dirty="0">
                <a:solidFill>
                  <a:srgbClr val="000000"/>
                </a:solidFill>
                <a:highlight>
                  <a:srgbClr val="FFFFFF"/>
                </a:highlight>
                <a:latin typeface="Consolas" panose="020B0609020204030204" pitchFamily="49" charset="0"/>
              </a:rPr>
              <a:t> </a:t>
            </a:r>
            <a:r>
              <a:rPr lang="en-US" sz="2800" dirty="0" err="1" smtClean="0">
                <a:solidFill>
                  <a:srgbClr val="0000FF"/>
                </a:solidFill>
                <a:highlight>
                  <a:srgbClr val="FFFFFF"/>
                </a:highlight>
                <a:latin typeface="Consolas" panose="020B0609020204030204" pitchFamily="49" charset="0"/>
              </a:rPr>
              <a:t>struct</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2B91AF"/>
                </a:solidFill>
                <a:highlight>
                  <a:srgbClr val="FFFFFF"/>
                </a:highlight>
                <a:latin typeface="Consolas" panose="020B0609020204030204" pitchFamily="49" charset="0"/>
              </a:rPr>
              <a:t>dlist_node</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 data;</a:t>
            </a: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2B91AF"/>
                </a:solidFill>
                <a:highlight>
                  <a:srgbClr val="FFFFFF"/>
                </a:highlight>
                <a:latin typeface="Consolas" panose="020B0609020204030204" pitchFamily="49" charset="0"/>
              </a:rPr>
              <a:t>dlist_node</a:t>
            </a:r>
            <a:r>
              <a:rPr lang="en-US" sz="2800" dirty="0">
                <a:solidFill>
                  <a:srgbClr val="000000"/>
                </a:solidFill>
                <a:highlight>
                  <a:srgbClr val="FFFFFF"/>
                </a:highlight>
                <a:latin typeface="Consolas" panose="020B0609020204030204" pitchFamily="49" charset="0"/>
              </a:rPr>
              <a:t>&lt;</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next</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     </a:t>
            </a:r>
            <a:r>
              <a:rPr lang="en-US" sz="2800" dirty="0" err="1">
                <a:solidFill>
                  <a:srgbClr val="2B91AF"/>
                </a:solidFill>
                <a:highlight>
                  <a:srgbClr val="FFFFFF"/>
                </a:highlight>
                <a:latin typeface="Consolas" panose="020B0609020204030204" pitchFamily="49" charset="0"/>
              </a:rPr>
              <a:t>dlist_node</a:t>
            </a:r>
            <a:r>
              <a:rPr lang="en-US" sz="2800" dirty="0">
                <a:solidFill>
                  <a:srgbClr val="000000"/>
                </a:solidFill>
                <a:highlight>
                  <a:srgbClr val="FFFFFF"/>
                </a:highlight>
                <a:latin typeface="Consolas" panose="020B0609020204030204" pitchFamily="49" charset="0"/>
              </a:rPr>
              <a:t>&lt;</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a:t>
            </a:r>
            <a:r>
              <a:rPr lang="en-US" sz="2800" dirty="0" err="1" smtClean="0">
                <a:solidFill>
                  <a:srgbClr val="000000"/>
                </a:solidFill>
                <a:highlight>
                  <a:srgbClr val="FFFFFF"/>
                </a:highlight>
                <a:latin typeface="Consolas" panose="020B0609020204030204" pitchFamily="49" charset="0"/>
              </a:rPr>
              <a:t>prev</a:t>
            </a:r>
            <a:r>
              <a:rPr lang="en-US" sz="2800" dirty="0" smtClean="0">
                <a:solidFill>
                  <a:srgbClr val="000000"/>
                </a:solidFill>
                <a:highlight>
                  <a:srgbClr val="FFFFFF"/>
                </a:highlight>
                <a:latin typeface="Consolas" panose="020B0609020204030204" pitchFamily="49" charset="0"/>
              </a:rPr>
              <a:t>;</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p>
        </p:txBody>
      </p:sp>
      <p:sp>
        <p:nvSpPr>
          <p:cNvPr id="9" name="Rectangle 8"/>
          <p:cNvSpPr/>
          <p:nvPr/>
        </p:nvSpPr>
        <p:spPr>
          <a:xfrm>
            <a:off x="914400" y="2819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10" name="Rectangle 9"/>
          <p:cNvSpPr/>
          <p:nvPr/>
        </p:nvSpPr>
        <p:spPr>
          <a:xfrm>
            <a:off x="914400" y="3733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914400" y="4343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Tree>
    <p:extLst>
      <p:ext uri="{BB962C8B-B14F-4D97-AF65-F5344CB8AC3E}">
        <p14:creationId xmlns:p14="http://schemas.microsoft.com/office/powerpoint/2010/main" val="36564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Doubly Linked List Node</a:t>
            </a:r>
            <a:endParaRPr lang="en-US" dirty="0">
              <a:solidFill>
                <a:schemeClr val="tx1">
                  <a:lumMod val="85000"/>
                  <a:lumOff val="15000"/>
                </a:schemeClr>
              </a:solidFill>
            </a:endParaRPr>
          </a:p>
        </p:txBody>
      </p:sp>
      <p:sp>
        <p:nvSpPr>
          <p:cNvPr id="2" name="Rectangle 1"/>
          <p:cNvSpPr/>
          <p:nvPr/>
        </p:nvSpPr>
        <p:spPr>
          <a:xfrm>
            <a:off x="152400" y="1524000"/>
            <a:ext cx="8153400" cy="707886"/>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*one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p>
          <a:p>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*two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p:txBody>
      </p:sp>
      <p:sp>
        <p:nvSpPr>
          <p:cNvPr id="15" name="Rectangle 14"/>
          <p:cNvSpPr/>
          <p:nvPr/>
        </p:nvSpPr>
        <p:spPr>
          <a:xfrm>
            <a:off x="35814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US" dirty="0"/>
          </a:p>
        </p:txBody>
      </p:sp>
      <p:sp>
        <p:nvSpPr>
          <p:cNvPr id="16" name="Rectangle 15"/>
          <p:cNvSpPr/>
          <p:nvPr/>
        </p:nvSpPr>
        <p:spPr>
          <a:xfrm>
            <a:off x="35814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7" name="Rectangle 16"/>
          <p:cNvSpPr/>
          <p:nvPr/>
        </p:nvSpPr>
        <p:spPr>
          <a:xfrm>
            <a:off x="35814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8" name="Rectangle 17"/>
          <p:cNvSpPr/>
          <p:nvPr/>
        </p:nvSpPr>
        <p:spPr>
          <a:xfrm>
            <a:off x="55626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US" dirty="0"/>
          </a:p>
        </p:txBody>
      </p:sp>
      <p:sp>
        <p:nvSpPr>
          <p:cNvPr id="19" name="Rectangle 18"/>
          <p:cNvSpPr/>
          <p:nvPr/>
        </p:nvSpPr>
        <p:spPr>
          <a:xfrm>
            <a:off x="55626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20" name="Rectangle 19"/>
          <p:cNvSpPr/>
          <p:nvPr/>
        </p:nvSpPr>
        <p:spPr>
          <a:xfrm>
            <a:off x="55626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Tree>
    <p:extLst>
      <p:ext uri="{BB962C8B-B14F-4D97-AF65-F5344CB8AC3E}">
        <p14:creationId xmlns:p14="http://schemas.microsoft.com/office/powerpoint/2010/main" val="56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Doubly Linked List Node</a:t>
            </a:r>
            <a:endParaRPr lang="en-US" dirty="0">
              <a:solidFill>
                <a:schemeClr val="tx1">
                  <a:lumMod val="85000"/>
                  <a:lumOff val="15000"/>
                </a:schemeClr>
              </a:solidFill>
            </a:endParaRPr>
          </a:p>
        </p:txBody>
      </p:sp>
      <p:sp>
        <p:nvSpPr>
          <p:cNvPr id="2" name="Rectangle 1"/>
          <p:cNvSpPr/>
          <p:nvPr/>
        </p:nvSpPr>
        <p:spPr>
          <a:xfrm>
            <a:off x="152400" y="1524000"/>
            <a:ext cx="8153400" cy="1938992"/>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*one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a:t>
            </a:r>
            <a:r>
              <a:rPr lang="en-US" sz="2000" dirty="0" err="1" smtClean="0">
                <a:solidFill>
                  <a:srgbClr val="000000"/>
                </a:solidFill>
                <a:highlight>
                  <a:srgbClr val="FFFFFF"/>
                </a:highlight>
                <a:latin typeface="Consolas" panose="020B0609020204030204" pitchFamily="49" charset="0"/>
              </a:rPr>
              <a:t>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*two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dlist_node</a:t>
            </a:r>
            <a:r>
              <a:rPr lang="en-US" sz="2000" dirty="0" smtClean="0">
                <a:solidFill>
                  <a:srgbClr val="000000"/>
                </a:solidFill>
                <a:highlight>
                  <a:srgbClr val="FFFFFF"/>
                </a:highlight>
                <a:latin typeface="Consolas" panose="020B0609020204030204" pitchFamily="49" charset="0"/>
              </a:rPr>
              <a:t>&lt;</a:t>
            </a:r>
            <a:r>
              <a:rPr lang="en-US" sz="2000" dirty="0" err="1" smtClean="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one-</a:t>
            </a:r>
            <a:r>
              <a:rPr lang="en-US" sz="2000" dirty="0">
                <a:solidFill>
                  <a:srgbClr val="000000"/>
                </a:solidFill>
                <a:highlight>
                  <a:srgbClr val="FFFFFF"/>
                </a:highlight>
                <a:latin typeface="Consolas" panose="020B0609020204030204" pitchFamily="49" charset="0"/>
              </a:rPr>
              <a:t>&gt;data = 1;</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one-</a:t>
            </a:r>
            <a:r>
              <a:rPr lang="en-US" sz="2000" dirty="0">
                <a:solidFill>
                  <a:srgbClr val="000000"/>
                </a:solidFill>
                <a:highlight>
                  <a:srgbClr val="FFFFFF"/>
                </a:highlight>
                <a:latin typeface="Consolas" panose="020B0609020204030204" pitchFamily="49" charset="0"/>
              </a:rPr>
              <a:t>&gt;next = </a:t>
            </a:r>
            <a:r>
              <a:rPr lang="en-US" sz="2000" dirty="0" smtClean="0">
                <a:solidFill>
                  <a:srgbClr val="000000"/>
                </a:solidFill>
                <a:highlight>
                  <a:srgbClr val="FFFFFF"/>
                </a:highlight>
                <a:latin typeface="Consolas" panose="020B0609020204030204" pitchFamily="49" charset="0"/>
              </a:rPr>
              <a:t>two;</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one-&gt;</a:t>
            </a:r>
            <a:r>
              <a:rPr lang="en-US" sz="2000" dirty="0" err="1" smtClean="0">
                <a:solidFill>
                  <a:srgbClr val="000000"/>
                </a:solidFill>
                <a:highlight>
                  <a:srgbClr val="FFFFFF"/>
                </a:highlight>
                <a:latin typeface="Consolas" panose="020B0609020204030204" pitchFamily="49" charset="0"/>
              </a:rPr>
              <a:t>prev</a:t>
            </a:r>
            <a:r>
              <a:rPr lang="en-US" sz="2000" dirty="0" smtClean="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p:txBody>
      </p:sp>
      <p:sp>
        <p:nvSpPr>
          <p:cNvPr id="9" name="Rectangle 8"/>
          <p:cNvSpPr/>
          <p:nvPr/>
        </p:nvSpPr>
        <p:spPr>
          <a:xfrm>
            <a:off x="35814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dirty="0"/>
          </a:p>
        </p:txBody>
      </p:sp>
      <p:sp>
        <p:nvSpPr>
          <p:cNvPr id="10" name="Rectangle 9"/>
          <p:cNvSpPr/>
          <p:nvPr/>
        </p:nvSpPr>
        <p:spPr>
          <a:xfrm>
            <a:off x="35814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1" name="Rectangle 10"/>
          <p:cNvSpPr/>
          <p:nvPr/>
        </p:nvSpPr>
        <p:spPr>
          <a:xfrm>
            <a:off x="35814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
        <p:nvSpPr>
          <p:cNvPr id="17" name="Rectangle 16"/>
          <p:cNvSpPr/>
          <p:nvPr/>
        </p:nvSpPr>
        <p:spPr>
          <a:xfrm>
            <a:off x="55626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US" dirty="0"/>
          </a:p>
        </p:txBody>
      </p:sp>
      <p:sp>
        <p:nvSpPr>
          <p:cNvPr id="18" name="Rectangle 17"/>
          <p:cNvSpPr/>
          <p:nvPr/>
        </p:nvSpPr>
        <p:spPr>
          <a:xfrm>
            <a:off x="55626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sp>
        <p:nvSpPr>
          <p:cNvPr id="19" name="Rectangle 18"/>
          <p:cNvSpPr/>
          <p:nvPr/>
        </p:nvSpPr>
        <p:spPr>
          <a:xfrm>
            <a:off x="55626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dirty="0"/>
          </a:p>
        </p:txBody>
      </p:sp>
      <p:cxnSp>
        <p:nvCxnSpPr>
          <p:cNvPr id="20" name="Straight Connector 19"/>
          <p:cNvCxnSpPr/>
          <p:nvPr/>
        </p:nvCxnSpPr>
        <p:spPr>
          <a:xfrm>
            <a:off x="4745181" y="51816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23" name="Rectangle 22"/>
          <p:cNvSpPr/>
          <p:nvPr/>
        </p:nvSpPr>
        <p:spPr>
          <a:xfrm>
            <a:off x="1600200" y="5486401"/>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cxnSp>
        <p:nvCxnSpPr>
          <p:cNvPr id="24" name="Straight Connector 23"/>
          <p:cNvCxnSpPr/>
          <p:nvPr/>
        </p:nvCxnSpPr>
        <p:spPr>
          <a:xfrm>
            <a:off x="2763981" y="5791200"/>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9817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Doubly Linked List Node</a:t>
            </a:r>
            <a:endParaRPr lang="en-US" dirty="0">
              <a:solidFill>
                <a:schemeClr val="tx1">
                  <a:lumMod val="85000"/>
                  <a:lumOff val="15000"/>
                </a:schemeClr>
              </a:solidFill>
            </a:endParaRPr>
          </a:p>
        </p:txBody>
      </p:sp>
      <p:sp>
        <p:nvSpPr>
          <p:cNvPr id="2" name="Rectangle 1"/>
          <p:cNvSpPr/>
          <p:nvPr/>
        </p:nvSpPr>
        <p:spPr>
          <a:xfrm>
            <a:off x="152400" y="1524000"/>
            <a:ext cx="8153400" cy="3170099"/>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dlist_node</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*one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dlist_node</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dlist_node</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*two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dlist_node</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one-&gt;data = 1;</a:t>
            </a:r>
          </a:p>
          <a:p>
            <a:r>
              <a:rPr lang="en-US" sz="2000" dirty="0">
                <a:solidFill>
                  <a:srgbClr val="000000"/>
                </a:solidFill>
                <a:highlight>
                  <a:srgbClr val="FFFFFF"/>
                </a:highlight>
                <a:latin typeface="Consolas" panose="020B0609020204030204" pitchFamily="49" charset="0"/>
              </a:rPr>
              <a:t> one-&gt;next = two</a:t>
            </a:r>
            <a:r>
              <a:rPr lang="en-US" sz="2000" dirty="0" smtClean="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one-&gt;</a:t>
            </a:r>
            <a:r>
              <a:rPr lang="en-US" sz="2000" dirty="0" err="1" smtClean="0">
                <a:solidFill>
                  <a:srgbClr val="000000"/>
                </a:solidFill>
                <a:highlight>
                  <a:srgbClr val="FFFFFF"/>
                </a:highlight>
                <a:latin typeface="Consolas" panose="020B0609020204030204" pitchFamily="49" charset="0"/>
              </a:rPr>
              <a:t>prev</a:t>
            </a:r>
            <a:r>
              <a:rPr lang="en-US" sz="2000" dirty="0" smtClean="0">
                <a:solidFill>
                  <a:srgbClr val="000000"/>
                </a:solidFill>
                <a:highlight>
                  <a:srgbClr val="FFFFFF"/>
                </a:highlight>
                <a:latin typeface="Consolas" panose="020B0609020204030204" pitchFamily="49" charset="0"/>
              </a:rPr>
              <a:t> = </a:t>
            </a:r>
            <a:r>
              <a:rPr lang="en-US" sz="2000" dirty="0" err="1" smtClean="0">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two-</a:t>
            </a:r>
            <a:r>
              <a:rPr lang="en-US" sz="2000" dirty="0">
                <a:solidFill>
                  <a:srgbClr val="000000"/>
                </a:solidFill>
                <a:highlight>
                  <a:srgbClr val="FFFFFF"/>
                </a:highlight>
                <a:latin typeface="Consolas" panose="020B0609020204030204" pitchFamily="49" charset="0"/>
              </a:rPr>
              <a:t>&gt;data = 2;</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two-</a:t>
            </a:r>
            <a:r>
              <a:rPr lang="en-US" sz="2000" dirty="0">
                <a:solidFill>
                  <a:srgbClr val="000000"/>
                </a:solidFill>
                <a:highlight>
                  <a:srgbClr val="FFFFFF"/>
                </a:highlight>
                <a:latin typeface="Consolas" panose="020B0609020204030204" pitchFamily="49" charset="0"/>
              </a:rPr>
              <a:t>&gt;next = </a:t>
            </a:r>
            <a:r>
              <a:rPr lang="en-US" sz="2000" dirty="0" err="1">
                <a:solidFill>
                  <a:srgbClr val="0000FF"/>
                </a:solidFill>
                <a:highlight>
                  <a:srgbClr val="FFFFFF"/>
                </a:highlight>
                <a:latin typeface="Consolas" panose="020B0609020204030204" pitchFamily="49" charset="0"/>
              </a:rPr>
              <a:t>nullptr</a:t>
            </a:r>
            <a:r>
              <a:rPr lang="en-US" sz="2000" dirty="0" smtClean="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two-&gt;</a:t>
            </a:r>
            <a:r>
              <a:rPr lang="en-US" sz="2000" dirty="0" err="1" smtClean="0">
                <a:solidFill>
                  <a:srgbClr val="000000"/>
                </a:solidFill>
                <a:highlight>
                  <a:srgbClr val="FFFFFF"/>
                </a:highlight>
                <a:latin typeface="Consolas" panose="020B0609020204030204" pitchFamily="49" charset="0"/>
              </a:rPr>
              <a:t>prev</a:t>
            </a:r>
            <a:r>
              <a:rPr lang="en-US" sz="2000" dirty="0" smtClean="0">
                <a:solidFill>
                  <a:srgbClr val="000000"/>
                </a:solidFill>
                <a:highlight>
                  <a:srgbClr val="FFFFFF"/>
                </a:highlight>
                <a:latin typeface="Consolas" panose="020B0609020204030204" pitchFamily="49" charset="0"/>
              </a:rPr>
              <a:t> = one;</a:t>
            </a:r>
            <a:endParaRPr lang="en-US" sz="2000" dirty="0"/>
          </a:p>
        </p:txBody>
      </p:sp>
      <p:sp>
        <p:nvSpPr>
          <p:cNvPr id="21" name="Rectangle 20"/>
          <p:cNvSpPr/>
          <p:nvPr/>
        </p:nvSpPr>
        <p:spPr>
          <a:xfrm>
            <a:off x="35814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dirty="0"/>
          </a:p>
        </p:txBody>
      </p:sp>
      <p:sp>
        <p:nvSpPr>
          <p:cNvPr id="22" name="Rectangle 21"/>
          <p:cNvSpPr/>
          <p:nvPr/>
        </p:nvSpPr>
        <p:spPr>
          <a:xfrm>
            <a:off x="35814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3" name="Rectangle 22"/>
          <p:cNvSpPr/>
          <p:nvPr/>
        </p:nvSpPr>
        <p:spPr>
          <a:xfrm>
            <a:off x="35814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
        <p:nvSpPr>
          <p:cNvPr id="24" name="Rectangle 23"/>
          <p:cNvSpPr/>
          <p:nvPr/>
        </p:nvSpPr>
        <p:spPr>
          <a:xfrm>
            <a:off x="5562600" y="3962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dirty="0"/>
          </a:p>
        </p:txBody>
      </p:sp>
      <p:sp>
        <p:nvSpPr>
          <p:cNvPr id="25" name="Rectangle 24"/>
          <p:cNvSpPr/>
          <p:nvPr/>
        </p:nvSpPr>
        <p:spPr>
          <a:xfrm>
            <a:off x="5562600" y="4876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6" name="Rectangle 25"/>
          <p:cNvSpPr/>
          <p:nvPr/>
        </p:nvSpPr>
        <p:spPr>
          <a:xfrm>
            <a:off x="5562600" y="54864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cxnSp>
        <p:nvCxnSpPr>
          <p:cNvPr id="27" name="Straight Connector 26"/>
          <p:cNvCxnSpPr/>
          <p:nvPr/>
        </p:nvCxnSpPr>
        <p:spPr>
          <a:xfrm>
            <a:off x="4745181" y="51816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6726381" y="5191979"/>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29" name="Rectangle 28"/>
          <p:cNvSpPr/>
          <p:nvPr/>
        </p:nvSpPr>
        <p:spPr>
          <a:xfrm>
            <a:off x="7543800" y="4876798"/>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
        <p:nvSpPr>
          <p:cNvPr id="30" name="Rectangle 29"/>
          <p:cNvSpPr/>
          <p:nvPr/>
        </p:nvSpPr>
        <p:spPr>
          <a:xfrm>
            <a:off x="1600200" y="5486401"/>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cxnSp>
        <p:nvCxnSpPr>
          <p:cNvPr id="31" name="Straight Connector 30"/>
          <p:cNvCxnSpPr/>
          <p:nvPr/>
        </p:nvCxnSpPr>
        <p:spPr>
          <a:xfrm>
            <a:off x="2763981" y="5791200"/>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a:off x="4745181" y="58180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493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p:grpSpPr>
        <p:sp>
          <p:nvSpPr>
            <p:cNvPr id="16" name="Rectangle 15"/>
            <p:cNvSpPr/>
            <p:nvPr/>
          </p:nvSpPr>
          <p:spPr>
            <a:xfrm>
              <a:off x="944"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p:grpSpPr>
        <p:sp>
          <p:nvSpPr>
            <p:cNvPr id="14" name="Rectangle 13"/>
            <p:cNvSpPr/>
            <p:nvPr/>
          </p:nvSpPr>
          <p:spPr>
            <a:xfrm>
              <a:off x="4051255"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p:grpSpPr>
        <p:sp>
          <p:nvSpPr>
            <p:cNvPr id="12" name="Rectangle 11"/>
            <p:cNvSpPr/>
            <p:nvPr/>
          </p:nvSpPr>
          <p:spPr>
            <a:xfrm>
              <a:off x="944"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p:grpSpPr>
        <p:sp>
          <p:nvSpPr>
            <p:cNvPr id="10" name="Rectangle 9"/>
            <p:cNvSpPr/>
            <p:nvPr/>
          </p:nvSpPr>
          <p:spPr>
            <a:xfrm>
              <a:off x="4051255"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spTree>
    <p:extLst>
      <p:ext uri="{BB962C8B-B14F-4D97-AF65-F5344CB8AC3E}">
        <p14:creationId xmlns:p14="http://schemas.microsoft.com/office/powerpoint/2010/main" val="39331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a:solidFill>
            <a:schemeClr val="accent2"/>
          </a:solidFill>
        </p:grpSpPr>
        <p:sp>
          <p:nvSpPr>
            <p:cNvPr id="16" name="Rectangle 15"/>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p:grpSpPr>
        <p:sp>
          <p:nvSpPr>
            <p:cNvPr id="14" name="Rectangle 13"/>
            <p:cNvSpPr/>
            <p:nvPr/>
          </p:nvSpPr>
          <p:spPr>
            <a:xfrm>
              <a:off x="4051255"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p:grpSpPr>
        <p:sp>
          <p:nvSpPr>
            <p:cNvPr id="12" name="Rectangle 11"/>
            <p:cNvSpPr/>
            <p:nvPr/>
          </p:nvSpPr>
          <p:spPr>
            <a:xfrm>
              <a:off x="944"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p:grpSpPr>
        <p:sp>
          <p:nvSpPr>
            <p:cNvPr id="10" name="Rectangle 9"/>
            <p:cNvSpPr/>
            <p:nvPr/>
          </p:nvSpPr>
          <p:spPr>
            <a:xfrm>
              <a:off x="4051255"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spTree>
    <p:extLst>
      <p:ext uri="{BB962C8B-B14F-4D97-AF65-F5344CB8AC3E}">
        <p14:creationId xmlns:p14="http://schemas.microsoft.com/office/powerpoint/2010/main" val="302403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717583"/>
            <a:ext cx="8458200" cy="4154984"/>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_Type</a:t>
            </a:r>
            <a:r>
              <a:rPr lang="en-US" sz="2400" dirty="0">
                <a:solidFill>
                  <a:srgbClr val="000000"/>
                </a:solidFill>
                <a:highlight>
                  <a:srgbClr val="FFFFFF"/>
                </a:highlight>
                <a:latin typeface="Consolas" panose="020B0609020204030204" pitchFamily="49" charset="0"/>
              </a:rPr>
              <a:t>&gt;</a:t>
            </a:r>
          </a:p>
          <a:p>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dlist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typedef</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dlist_node</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_Type</a:t>
            </a:r>
            <a:r>
              <a:rPr lang="en-US" sz="2400" dirty="0">
                <a:solidFill>
                  <a:srgbClr val="000000"/>
                </a:solidFill>
                <a:highlight>
                  <a:srgbClr val="FFFFFF"/>
                </a:highlight>
                <a:latin typeface="Consolas" panose="020B0609020204030204" pitchFamily="49" charset="0"/>
              </a:rPr>
              <a:t>&gt; </a:t>
            </a:r>
            <a:r>
              <a:rPr lang="en-US" sz="2400" dirty="0" err="1">
                <a:solidFill>
                  <a:srgbClr val="2B91AF"/>
                </a:solidFill>
                <a:highlight>
                  <a:srgbClr val="FFFFFF"/>
                </a:highlight>
                <a:latin typeface="Consolas" panose="020B0609020204030204" pitchFamily="49" charset="0"/>
              </a:rPr>
              <a:t>node_type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typedef</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node_type</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private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_root;</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_end;</a:t>
            </a:r>
          </a:p>
          <a:p>
            <a:r>
              <a:rPr lang="en-US" sz="2400" dirty="0">
                <a:solidFill>
                  <a:srgbClr val="000000"/>
                </a:solidFill>
                <a:highlight>
                  <a:srgbClr val="FFFFFF"/>
                </a:highlight>
                <a:latin typeface="Consolas" panose="020B0609020204030204" pitchFamily="49" charset="0"/>
              </a:rPr>
              <a:t>};</a:t>
            </a:r>
            <a:endParaRPr lang="en-US" sz="2400" dirty="0"/>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152970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
        <p:nvSpPr>
          <p:cNvPr id="2" name="Rectangle 1"/>
          <p:cNvSpPr/>
          <p:nvPr/>
        </p:nvSpPr>
        <p:spPr>
          <a:xfrm>
            <a:off x="628650" y="1582341"/>
            <a:ext cx="7886700" cy="4154984"/>
          </a:xfrm>
          <a:prstGeom prst="rect">
            <a:avLst/>
          </a:prstGeom>
        </p:spPr>
        <p:txBody>
          <a:bodyPr wrap="square">
            <a:spAutoFit/>
          </a:bodyPr>
          <a:lstStyle/>
          <a:p>
            <a:r>
              <a:rPr lang="en-US" sz="2400" dirty="0" err="1" smtClean="0">
                <a:solidFill>
                  <a:srgbClr val="000000"/>
                </a:solidFill>
                <a:highlight>
                  <a:srgbClr val="FFFFFF"/>
                </a:highlight>
                <a:latin typeface="Consolas" panose="020B0609020204030204" pitchFamily="49" charset="0"/>
              </a:rPr>
              <a:t>dlist</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_root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node_type</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_end =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node_type</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_root-&gt;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 = </a:t>
            </a:r>
            <a:r>
              <a:rPr lang="en-US" sz="2400" dirty="0" err="1">
                <a:solidFill>
                  <a:srgbClr val="0000FF"/>
                </a:solidFill>
                <a:highlight>
                  <a:srgbClr val="FFFFFF"/>
                </a:highlight>
                <a:latin typeface="Consolas" panose="020B0609020204030204" pitchFamily="49" charset="0"/>
              </a:rPr>
              <a:t>nullptr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_root-&gt;next = _end;</a:t>
            </a:r>
          </a:p>
          <a:p>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_end-&gt;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 = _root;</a:t>
            </a:r>
          </a:p>
          <a:p>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_end-&gt;next = </a:t>
            </a:r>
            <a:r>
              <a:rPr lang="en-US" sz="2400" dirty="0" err="1">
                <a:solidFill>
                  <a:srgbClr val="0000FF"/>
                </a:solidFill>
                <a:highlight>
                  <a:srgbClr val="FFFFFF"/>
                </a:highlight>
                <a:latin typeface="Consolas" panose="020B0609020204030204" pitchFamily="49" charset="0"/>
              </a:rPr>
              <a:t>nullptr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34791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
        <p:nvSpPr>
          <p:cNvPr id="4" name="Rectangle 3"/>
          <p:cNvSpPr/>
          <p:nvPr/>
        </p:nvSpPr>
        <p:spPr>
          <a:xfrm>
            <a:off x="29718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_root</a:t>
            </a:r>
            <a:endParaRPr lang="en-US" dirty="0"/>
          </a:p>
        </p:txBody>
      </p:sp>
      <p:sp>
        <p:nvSpPr>
          <p:cNvPr id="6" name="Rectangle 5"/>
          <p:cNvSpPr/>
          <p:nvPr/>
        </p:nvSpPr>
        <p:spPr>
          <a:xfrm>
            <a:off x="29718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29718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
        <p:nvSpPr>
          <p:cNvPr id="8" name="Rectangle 7"/>
          <p:cNvSpPr/>
          <p:nvPr/>
        </p:nvSpPr>
        <p:spPr>
          <a:xfrm>
            <a:off x="49530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_end</a:t>
            </a:r>
            <a:endParaRPr lang="en-US" dirty="0"/>
          </a:p>
        </p:txBody>
      </p:sp>
      <p:sp>
        <p:nvSpPr>
          <p:cNvPr id="9" name="Rectangle 8"/>
          <p:cNvSpPr/>
          <p:nvPr/>
        </p:nvSpPr>
        <p:spPr>
          <a:xfrm>
            <a:off x="49530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49530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cxnSp>
        <p:nvCxnSpPr>
          <p:cNvPr id="11" name="Straight Connector 10"/>
          <p:cNvCxnSpPr/>
          <p:nvPr/>
        </p:nvCxnSpPr>
        <p:spPr>
          <a:xfrm>
            <a:off x="41355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2" name="Straight Connector 11"/>
          <p:cNvCxnSpPr/>
          <p:nvPr/>
        </p:nvCxnSpPr>
        <p:spPr>
          <a:xfrm>
            <a:off x="6116781" y="3744179"/>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3" name="Rectangle 12"/>
          <p:cNvSpPr/>
          <p:nvPr/>
        </p:nvSpPr>
        <p:spPr>
          <a:xfrm>
            <a:off x="6934200" y="3428998"/>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
        <p:nvSpPr>
          <p:cNvPr id="14" name="Rectangle 13"/>
          <p:cNvSpPr/>
          <p:nvPr/>
        </p:nvSpPr>
        <p:spPr>
          <a:xfrm>
            <a:off x="990600" y="4038601"/>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cxnSp>
        <p:nvCxnSpPr>
          <p:cNvPr id="15" name="Straight Connector 14"/>
          <p:cNvCxnSpPr/>
          <p:nvPr/>
        </p:nvCxnSpPr>
        <p:spPr>
          <a:xfrm>
            <a:off x="2154381" y="4343400"/>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41355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0692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
        <p:nvSpPr>
          <p:cNvPr id="4" name="Rectangle 3"/>
          <p:cNvSpPr/>
          <p:nvPr/>
        </p:nvSpPr>
        <p:spPr>
          <a:xfrm>
            <a:off x="22860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_root</a:t>
            </a:r>
            <a:endParaRPr lang="en-US" dirty="0"/>
          </a:p>
        </p:txBody>
      </p:sp>
      <p:sp>
        <p:nvSpPr>
          <p:cNvPr id="6" name="Rectangle 5"/>
          <p:cNvSpPr/>
          <p:nvPr/>
        </p:nvSpPr>
        <p:spPr>
          <a:xfrm>
            <a:off x="22860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22860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
        <p:nvSpPr>
          <p:cNvPr id="8" name="Rectangle 7"/>
          <p:cNvSpPr/>
          <p:nvPr/>
        </p:nvSpPr>
        <p:spPr>
          <a:xfrm>
            <a:off x="55626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_end</a:t>
            </a:r>
            <a:endParaRPr lang="en-US" dirty="0"/>
          </a:p>
        </p:txBody>
      </p:sp>
      <p:sp>
        <p:nvSpPr>
          <p:cNvPr id="9" name="Rectangle 8"/>
          <p:cNvSpPr/>
          <p:nvPr/>
        </p:nvSpPr>
        <p:spPr>
          <a:xfrm>
            <a:off x="55626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55626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cxnSp>
        <p:nvCxnSpPr>
          <p:cNvPr id="11" name="Straight Connector 10"/>
          <p:cNvCxnSpPr/>
          <p:nvPr/>
        </p:nvCxnSpPr>
        <p:spPr>
          <a:xfrm>
            <a:off x="3449781" y="3733800"/>
            <a:ext cx="6650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2" name="Straight Connector 11"/>
          <p:cNvCxnSpPr/>
          <p:nvPr/>
        </p:nvCxnSpPr>
        <p:spPr>
          <a:xfrm>
            <a:off x="6726381" y="3744179"/>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3" name="Rectangle 12"/>
          <p:cNvSpPr/>
          <p:nvPr/>
        </p:nvSpPr>
        <p:spPr>
          <a:xfrm>
            <a:off x="7543800" y="3428998"/>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
        <p:nvSpPr>
          <p:cNvPr id="14" name="Rectangle 13"/>
          <p:cNvSpPr/>
          <p:nvPr/>
        </p:nvSpPr>
        <p:spPr>
          <a:xfrm>
            <a:off x="304800" y="4038601"/>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cxnSp>
        <p:nvCxnSpPr>
          <p:cNvPr id="15" name="Straight Connector 14"/>
          <p:cNvCxnSpPr/>
          <p:nvPr/>
        </p:nvCxnSpPr>
        <p:spPr>
          <a:xfrm>
            <a:off x="1468581" y="4343400"/>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3429000" y="4343400"/>
            <a:ext cx="6858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endCxn id="9" idx="1"/>
          </p:cNvCxnSpPr>
          <p:nvPr/>
        </p:nvCxnSpPr>
        <p:spPr>
          <a:xfrm flipV="1">
            <a:off x="4953000" y="3733799"/>
            <a:ext cx="609600" cy="1"/>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a:endCxn id="10" idx="1"/>
          </p:cNvCxnSpPr>
          <p:nvPr/>
        </p:nvCxnSpPr>
        <p:spPr>
          <a:xfrm>
            <a:off x="4953000" y="4343400"/>
            <a:ext cx="6096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25" name="Rectangle 24"/>
          <p:cNvSpPr/>
          <p:nvPr/>
        </p:nvSpPr>
        <p:spPr>
          <a:xfrm>
            <a:off x="4114800" y="2514600"/>
            <a:ext cx="838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list</a:t>
            </a:r>
            <a:endParaRPr lang="en-US" sz="2800" dirty="0"/>
          </a:p>
        </p:txBody>
      </p:sp>
    </p:spTree>
    <p:extLst>
      <p:ext uri="{BB962C8B-B14F-4D97-AF65-F5344CB8AC3E}">
        <p14:creationId xmlns:p14="http://schemas.microsoft.com/office/powerpoint/2010/main" val="389315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3" name="Content Placeholder 2"/>
          <p:cNvSpPr>
            <a:spLocks noGrp="1"/>
          </p:cNvSpPr>
          <p:nvPr>
            <p:ph idx="1"/>
          </p:nvPr>
        </p:nvSpPr>
        <p:spPr>
          <a:xfrm>
            <a:off x="628650" y="1825625"/>
            <a:ext cx="7886700" cy="4351338"/>
          </a:xfrm>
        </p:spPr>
        <p:txBody>
          <a:bodyPr>
            <a:noAutofit/>
          </a:bodyPr>
          <a:lstStyle/>
          <a:p>
            <a:pPr>
              <a:spcBef>
                <a:spcPts val="1200"/>
              </a:spcBef>
            </a:pPr>
            <a:r>
              <a:rPr lang="en-US" sz="3200" dirty="0" smtClean="0">
                <a:solidFill>
                  <a:schemeClr val="tx1">
                    <a:lumMod val="75000"/>
                    <a:lumOff val="25000"/>
                  </a:schemeClr>
                </a:solidFill>
              </a:rPr>
              <a:t>What are Linked Lists?</a:t>
            </a:r>
          </a:p>
          <a:p>
            <a:pPr>
              <a:spcBef>
                <a:spcPts val="1200"/>
              </a:spcBef>
            </a:pPr>
            <a:r>
              <a:rPr lang="en-US" sz="3200" dirty="0" smtClean="0">
                <a:solidFill>
                  <a:schemeClr val="tx1">
                    <a:lumMod val="75000"/>
                    <a:lumOff val="25000"/>
                  </a:schemeClr>
                </a:solidFill>
              </a:rPr>
              <a:t>Linked List Types</a:t>
            </a:r>
            <a:endParaRPr lang="en-US" sz="3200" dirty="0">
              <a:solidFill>
                <a:schemeClr val="tx1">
                  <a:lumMod val="75000"/>
                  <a:lumOff val="25000"/>
                </a:schemeClr>
              </a:solidFill>
            </a:endParaRPr>
          </a:p>
          <a:p>
            <a:pPr lvl="1">
              <a:spcBef>
                <a:spcPts val="1200"/>
              </a:spcBef>
            </a:pPr>
            <a:r>
              <a:rPr lang="en-US" sz="2800" dirty="0" smtClean="0">
                <a:solidFill>
                  <a:schemeClr val="tx1">
                    <a:lumMod val="75000"/>
                    <a:lumOff val="25000"/>
                  </a:schemeClr>
                </a:solidFill>
              </a:rPr>
              <a:t>Singly linked</a:t>
            </a:r>
            <a:endParaRPr lang="en-US" sz="2800" dirty="0">
              <a:solidFill>
                <a:schemeClr val="tx1">
                  <a:lumMod val="75000"/>
                  <a:lumOff val="25000"/>
                </a:schemeClr>
              </a:solidFill>
            </a:endParaRPr>
          </a:p>
          <a:p>
            <a:pPr lvl="1">
              <a:spcBef>
                <a:spcPts val="1200"/>
              </a:spcBef>
            </a:pPr>
            <a:r>
              <a:rPr lang="en-US" sz="2800" dirty="0" smtClean="0">
                <a:solidFill>
                  <a:schemeClr val="tx1">
                    <a:lumMod val="75000"/>
                    <a:lumOff val="25000"/>
                  </a:schemeClr>
                </a:solidFill>
              </a:rPr>
              <a:t>Doubly linked</a:t>
            </a:r>
            <a:endParaRPr lang="en-US" sz="1800" dirty="0">
              <a:solidFill>
                <a:schemeClr val="tx1">
                  <a:lumMod val="75000"/>
                  <a:lumOff val="25000"/>
                </a:schemeClr>
              </a:solidFill>
            </a:endParaRPr>
          </a:p>
          <a:p>
            <a:pPr>
              <a:spcBef>
                <a:spcPts val="1200"/>
              </a:spcBef>
            </a:pPr>
            <a:r>
              <a:rPr lang="en-US" sz="3200" dirty="0" smtClean="0">
                <a:solidFill>
                  <a:schemeClr val="tx1">
                    <a:lumMod val="75000"/>
                    <a:lumOff val="25000"/>
                  </a:schemeClr>
                </a:solidFill>
              </a:rPr>
              <a:t>Custom Implementation</a:t>
            </a:r>
          </a:p>
          <a:p>
            <a:pPr>
              <a:spcBef>
                <a:spcPts val="1200"/>
              </a:spcBef>
            </a:pPr>
            <a:r>
              <a:rPr lang="en-US" sz="3200" dirty="0" smtClean="0">
                <a:solidFill>
                  <a:schemeClr val="tx1">
                    <a:lumMod val="75000"/>
                    <a:lumOff val="25000"/>
                  </a:schemeClr>
                </a:solidFill>
              </a:rPr>
              <a:t>Existing Implementations</a:t>
            </a:r>
          </a:p>
          <a:p>
            <a:pPr lvl="1">
              <a:spcBef>
                <a:spcPts val="1200"/>
              </a:spcBef>
            </a:pPr>
            <a:r>
              <a:rPr lang="en-US" sz="2800" dirty="0" smtClean="0">
                <a:solidFill>
                  <a:schemeClr val="tx1">
                    <a:lumMod val="75000"/>
                    <a:lumOff val="25000"/>
                  </a:schemeClr>
                </a:solidFill>
              </a:rPr>
              <a:t>STL</a:t>
            </a:r>
          </a:p>
          <a:p>
            <a:pPr lvl="1">
              <a:spcBef>
                <a:spcPts val="1200"/>
              </a:spcBef>
            </a:pPr>
            <a:r>
              <a:rPr lang="en-US" sz="2800" dirty="0" smtClean="0">
                <a:solidFill>
                  <a:schemeClr val="tx1">
                    <a:lumMod val="75000"/>
                    <a:lumOff val="25000"/>
                  </a:schemeClr>
                </a:solidFill>
              </a:rPr>
              <a:t>Boost</a:t>
            </a:r>
          </a:p>
        </p:txBody>
      </p:sp>
    </p:spTree>
    <p:extLst>
      <p:ext uri="{BB962C8B-B14F-4D97-AF65-F5344CB8AC3E}">
        <p14:creationId xmlns:p14="http://schemas.microsoft.com/office/powerpoint/2010/main" val="318712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
        <p:nvSpPr>
          <p:cNvPr id="2" name="Rectangle 1"/>
          <p:cNvSpPr/>
          <p:nvPr/>
        </p:nvSpPr>
        <p:spPr>
          <a:xfrm>
            <a:off x="628650" y="1443841"/>
            <a:ext cx="7886700" cy="4893647"/>
          </a:xfrm>
          <a:prstGeom prst="rect">
            <a:avLst/>
          </a:prstGeom>
        </p:spPr>
        <p:txBody>
          <a:bodyPr wrap="square">
            <a:spAutoFit/>
          </a:bodyPr>
          <a:lstStyle/>
          <a:p>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dlist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current = _root;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while</a:t>
            </a:r>
            <a:r>
              <a:rPr lang="en-US" sz="2400" dirty="0">
                <a:solidFill>
                  <a:srgbClr val="000000"/>
                </a:solidFill>
                <a:highlight>
                  <a:srgbClr val="FFFFFF"/>
                </a:highlight>
                <a:latin typeface="Consolas" panose="020B0609020204030204" pitchFamily="49" charset="0"/>
              </a:rPr>
              <a:t> (current)</a:t>
            </a:r>
          </a:p>
          <a:p>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next = current-&gt;next;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delete</a:t>
            </a:r>
            <a:r>
              <a:rPr lang="en-US" sz="2400" dirty="0">
                <a:solidFill>
                  <a:srgbClr val="000000"/>
                </a:solidFill>
                <a:highlight>
                  <a:srgbClr val="FFFFFF"/>
                </a:highlight>
                <a:latin typeface="Consolas" panose="020B0609020204030204" pitchFamily="49" charset="0"/>
              </a:rPr>
              <a:t> current;</a:t>
            </a:r>
          </a:p>
          <a:p>
            <a:r>
              <a:rPr lang="en-US" sz="2400" dirty="0">
                <a:solidFill>
                  <a:srgbClr val="000000"/>
                </a:solidFill>
                <a:highlight>
                  <a:srgbClr val="FFFFFF"/>
                </a:highlight>
                <a:latin typeface="Consolas" panose="020B0609020204030204" pitchFamily="49" charset="0"/>
              </a:rPr>
              <a:t>        current = next;</a:t>
            </a:r>
          </a:p>
          <a:p>
            <a:r>
              <a:rPr lang="en-US" sz="2400" dirty="0">
                <a:solidFill>
                  <a:srgbClr val="000000"/>
                </a:solidFill>
                <a:highlight>
                  <a:srgbClr val="FFFFFF"/>
                </a:highlight>
                <a:latin typeface="Consolas" panose="020B0609020204030204" pitchFamily="49" charset="0"/>
              </a:rPr>
              <a:t>    }</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_root = </a:t>
            </a:r>
            <a:r>
              <a:rPr lang="en-US" sz="2400" dirty="0" err="1">
                <a:solidFill>
                  <a:srgbClr val="0000FF"/>
                </a:solidFill>
                <a:highlight>
                  <a:srgbClr val="FFFFFF"/>
                </a:highlight>
                <a:latin typeface="Consolas" panose="020B0609020204030204" pitchFamily="49" charset="0"/>
              </a:rPr>
              <a:t>nullptr</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_end = </a:t>
            </a:r>
            <a:r>
              <a:rPr lang="en-US" sz="2400" dirty="0" err="1">
                <a:solidFill>
                  <a:srgbClr val="0000FF"/>
                </a:solidFill>
                <a:highlight>
                  <a:srgbClr val="FFFFFF"/>
                </a:highlight>
                <a:latin typeface="Consolas" panose="020B0609020204030204" pitchFamily="49" charset="0"/>
              </a:rPr>
              <a:t>nullptr</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44255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p:grpSpPr>
        <p:sp>
          <p:nvSpPr>
            <p:cNvPr id="16" name="Rectangle 15"/>
            <p:cNvSpPr/>
            <p:nvPr/>
          </p:nvSpPr>
          <p:spPr>
            <a:xfrm>
              <a:off x="944"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a:solidFill>
            <a:schemeClr val="accent2"/>
          </a:solidFill>
        </p:grpSpPr>
        <p:sp>
          <p:nvSpPr>
            <p:cNvPr id="14" name="Rectangle 13"/>
            <p:cNvSpPr/>
            <p:nvPr/>
          </p:nvSpPr>
          <p:spPr>
            <a:xfrm>
              <a:off x="4051255"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p:grpSpPr>
        <p:sp>
          <p:nvSpPr>
            <p:cNvPr id="12" name="Rectangle 11"/>
            <p:cNvSpPr/>
            <p:nvPr/>
          </p:nvSpPr>
          <p:spPr>
            <a:xfrm>
              <a:off x="944"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p:grpSpPr>
        <p:sp>
          <p:nvSpPr>
            <p:cNvPr id="10" name="Rectangle 9"/>
            <p:cNvSpPr/>
            <p:nvPr/>
          </p:nvSpPr>
          <p:spPr>
            <a:xfrm>
              <a:off x="4051255"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spTree>
    <p:extLst>
      <p:ext uri="{BB962C8B-B14F-4D97-AF65-F5344CB8AC3E}">
        <p14:creationId xmlns:p14="http://schemas.microsoft.com/office/powerpoint/2010/main" val="350620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2000" y="1600200"/>
            <a:ext cx="7559804" cy="3505200"/>
          </a:xfrm>
          <a:prstGeom prst="rect">
            <a:avLst/>
          </a:prstGeom>
        </p:spPr>
      </p:pic>
      <p:sp>
        <p:nvSpPr>
          <p:cNvPr id="5" name="Title 1"/>
          <p:cNvSpPr>
            <a:spLocks noGrp="1"/>
          </p:cNvSpPr>
          <p:nvPr>
            <p:ph type="title"/>
          </p:nvPr>
        </p:nvSpPr>
        <p:spPr/>
        <p:txBody>
          <a:bodyPr/>
          <a:lstStyle/>
          <a:p>
            <a:r>
              <a:rPr lang="en-US" dirty="0" smtClean="0"/>
              <a:t>Iteration</a:t>
            </a:r>
            <a:endParaRPr lang="en-US" dirty="0"/>
          </a:p>
        </p:txBody>
      </p:sp>
      <p:sp>
        <p:nvSpPr>
          <p:cNvPr id="10" name="Up Arrow 9"/>
          <p:cNvSpPr/>
          <p:nvPr/>
        </p:nvSpPr>
        <p:spPr>
          <a:xfrm rot="5400000">
            <a:off x="1517249" y="16249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6200000">
            <a:off x="7317570" y="468185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2231420" y="209838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6503966" y="427028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7391400" y="2514600"/>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a:off x="1066800" y="3733800"/>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50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18 -0.00023 L 0.5842 -0.00231 " pathEditMode="relative" rAng="0" ptsTypes="AA">
                                      <p:cBhvr>
                                        <p:cTn id="28" dur="2000" fill="hold"/>
                                        <p:tgtEl>
                                          <p:spTgt spid="12"/>
                                        </p:tgtEl>
                                        <p:attrNameLst>
                                          <p:attrName>ppt_x</p:attrName>
                                          <p:attrName>ppt_y</p:attrName>
                                        </p:attrNameLst>
                                      </p:cBhvr>
                                      <p:rCtr x="29201" y="-116"/>
                                    </p:animMotion>
                                  </p:childTnLst>
                                </p:cTn>
                              </p:par>
                              <p:par>
                                <p:cTn id="29" presetID="42" presetClass="path" presetSubtype="0" accel="50000" decel="50000" fill="hold" grpId="1" nodeType="withEffect">
                                  <p:stCondLst>
                                    <p:cond delay="0"/>
                                  </p:stCondLst>
                                  <p:childTnLst>
                                    <p:animMotion origin="layout" path="M 5.55556E-7 2.96296E-6 L -0.58403 0.00115 " pathEditMode="relative" rAng="0" ptsTypes="AA">
                                      <p:cBhvr>
                                        <p:cTn id="30" dur="2000" fill="hold"/>
                                        <p:tgtEl>
                                          <p:spTgt spid="13"/>
                                        </p:tgtEl>
                                        <p:attrNameLst>
                                          <p:attrName>ppt_x</p:attrName>
                                          <p:attrName>ppt_y</p:attrName>
                                        </p:attrNameLst>
                                      </p:cBhvr>
                                      <p:rCtr x="-29201" y="46"/>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solidFill>
                  <a:schemeClr val="tx1">
                    <a:lumMod val="85000"/>
                    <a:lumOff val="15000"/>
                  </a:schemeClr>
                </a:solidFill>
              </a:rPr>
              <a:t>Forward Iteration</a:t>
            </a:r>
          </a:p>
        </p:txBody>
      </p:sp>
      <p:sp>
        <p:nvSpPr>
          <p:cNvPr id="3" name="Rectangle 2"/>
          <p:cNvSpPr/>
          <p:nvPr/>
        </p:nvSpPr>
        <p:spPr>
          <a:xfrm>
            <a:off x="628650" y="1654453"/>
            <a:ext cx="4165023" cy="1569660"/>
          </a:xfrm>
          <a:prstGeom prst="rect">
            <a:avLst/>
          </a:prstGeom>
        </p:spPr>
        <p:txBody>
          <a:bodyPr wrap="square">
            <a:spAutoFit/>
          </a:bodyPr>
          <a:lstStyle/>
          <a:p>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begin()</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_root-&gt;next;</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p:txBody>
      </p:sp>
      <p:sp>
        <p:nvSpPr>
          <p:cNvPr id="4" name="Rectangle 3"/>
          <p:cNvSpPr/>
          <p:nvPr/>
        </p:nvSpPr>
        <p:spPr>
          <a:xfrm>
            <a:off x="4978977" y="1654453"/>
            <a:ext cx="4165023" cy="1569660"/>
          </a:xfrm>
          <a:prstGeom prst="rect">
            <a:avLst/>
          </a:prstGeom>
        </p:spPr>
        <p:txBody>
          <a:bodyPr wrap="square">
            <a:spAutoFit/>
          </a:bodyPr>
          <a:lstStyle/>
          <a:p>
            <a:r>
              <a:rPr lang="en-US" sz="2400" dirty="0" err="1" smtClean="0">
                <a:solidFill>
                  <a:srgbClr val="2B91AF"/>
                </a:solidFill>
                <a:highlight>
                  <a:srgbClr val="FFFFFF"/>
                </a:highlight>
                <a:latin typeface="Consolas" panose="020B0609020204030204" pitchFamily="49" charset="0"/>
              </a:rPr>
              <a:t>node_ptr</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end()</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_end;</a:t>
            </a:r>
          </a:p>
          <a:p>
            <a:r>
              <a:rPr lang="en-US" sz="2400" dirty="0">
                <a:solidFill>
                  <a:srgbClr val="000000"/>
                </a:solidFill>
                <a:highlight>
                  <a:srgbClr val="FFFFFF"/>
                </a:highlight>
                <a:latin typeface="Consolas" panose="020B0609020204030204" pitchFamily="49" charset="0"/>
              </a:rPr>
              <a:t>}</a:t>
            </a:r>
            <a:endParaRPr lang="en-US" sz="2400" dirty="0"/>
          </a:p>
        </p:txBody>
      </p:sp>
      <p:pic>
        <p:nvPicPr>
          <p:cNvPr id="6" name="Picture 5"/>
          <p:cNvPicPr>
            <a:picLocks noChangeAspect="1"/>
          </p:cNvPicPr>
          <p:nvPr/>
        </p:nvPicPr>
        <p:blipFill>
          <a:blip r:embed="rId3"/>
          <a:stretch>
            <a:fillRect/>
          </a:stretch>
        </p:blipFill>
        <p:spPr>
          <a:xfrm>
            <a:off x="1295400" y="3581400"/>
            <a:ext cx="6553200" cy="1447800"/>
          </a:xfrm>
          <a:prstGeom prst="rect">
            <a:avLst/>
          </a:prstGeom>
        </p:spPr>
      </p:pic>
    </p:spTree>
    <p:extLst>
      <p:ext uri="{BB962C8B-B14F-4D97-AF65-F5344CB8AC3E}">
        <p14:creationId xmlns:p14="http://schemas.microsoft.com/office/powerpoint/2010/main" val="105369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Forward Iteration Example</a:t>
            </a:r>
            <a:endParaRPr lang="en-US" dirty="0">
              <a:solidFill>
                <a:schemeClr val="tx1">
                  <a:lumMod val="85000"/>
                  <a:lumOff val="15000"/>
                </a:schemeClr>
              </a:solidFill>
            </a:endParaRPr>
          </a:p>
        </p:txBody>
      </p:sp>
      <p:sp>
        <p:nvSpPr>
          <p:cNvPr id="3" name="Rectangle 2"/>
          <p:cNvSpPr/>
          <p:nvPr/>
        </p:nvSpPr>
        <p:spPr>
          <a:xfrm>
            <a:off x="2209800" y="1690689"/>
            <a:ext cx="6076950" cy="4401205"/>
          </a:xfrm>
          <a:prstGeom prst="rect">
            <a:avLst/>
          </a:prstGeom>
        </p:spPr>
        <p:txBody>
          <a:bodyPr wrap="square">
            <a:spAutoFit/>
          </a:bodyPr>
          <a:lstStyle/>
          <a:p>
            <a:r>
              <a:rPr lang="en-US" sz="2000" dirty="0" err="1">
                <a:solidFill>
                  <a:srgbClr val="2B91AF"/>
                </a:solidFill>
                <a:highlight>
                  <a:srgbClr val="FFFFFF"/>
                </a:highlight>
                <a:latin typeface="Consolas" panose="020B0609020204030204" pitchFamily="49" charset="0"/>
              </a:rPr>
              <a:t>linked_list</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list;</a:t>
            </a:r>
          </a:p>
          <a:p>
            <a:r>
              <a:rPr lang="en-US" sz="2000" dirty="0" err="1">
                <a:solidFill>
                  <a:srgbClr val="2B91AF"/>
                </a:solidFill>
                <a:highlight>
                  <a:srgbClr val="FFFFFF"/>
                </a:highlight>
                <a:latin typeface="Consolas" panose="020B0609020204030204" pitchFamily="49" charset="0"/>
              </a:rPr>
              <a:t>linked_list</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r>
              <a:rPr lang="en-US" sz="2000" dirty="0" err="1">
                <a:solidFill>
                  <a:srgbClr val="2B91AF"/>
                </a:solidFill>
                <a:highlight>
                  <a:srgbClr val="FFFFFF"/>
                </a:highlight>
                <a:latin typeface="Consolas" panose="020B0609020204030204" pitchFamily="49" charset="0"/>
              </a:rPr>
              <a:t>node_ptr</a:t>
            </a:r>
            <a:r>
              <a:rPr lang="en-US" sz="2000" dirty="0">
                <a:solidFill>
                  <a:srgbClr val="000000"/>
                </a:solidFill>
                <a:highlight>
                  <a:srgbClr val="FFFFFF"/>
                </a:highlight>
                <a:latin typeface="Consolas" panose="020B0609020204030204" pitchFamily="49" charset="0"/>
              </a:rPr>
              <a:t> current;</a:t>
            </a:r>
          </a:p>
          <a:p>
            <a:endParaRPr lang="en-US" sz="2000" dirty="0">
              <a:solidFill>
                <a:srgbClr val="000000"/>
              </a:solidFill>
              <a:highlight>
                <a:srgbClr val="FFFFFF"/>
              </a:highlight>
              <a:latin typeface="Consolas" panose="020B0609020204030204" pitchFamily="49" charset="0"/>
            </a:endParaRP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(3);</a:t>
            </a: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(2);</a:t>
            </a: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(1);</a:t>
            </a:r>
          </a:p>
          <a:p>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(current = </a:t>
            </a:r>
            <a:r>
              <a:rPr lang="en-US" sz="2000" dirty="0" err="1">
                <a:solidFill>
                  <a:srgbClr val="000000"/>
                </a:solidFill>
                <a:highlight>
                  <a:srgbClr val="FFFFFF"/>
                </a:highlight>
                <a:latin typeface="Consolas" panose="020B0609020204030204" pitchFamily="49" charset="0"/>
              </a:rPr>
              <a:t>list.begin</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current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list.end</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current </a:t>
            </a:r>
            <a:r>
              <a:rPr lang="en-US" sz="2000" dirty="0">
                <a:solidFill>
                  <a:srgbClr val="000000"/>
                </a:solidFill>
                <a:highlight>
                  <a:srgbClr val="FFFFFF"/>
                </a:highlight>
                <a:latin typeface="Consolas" panose="020B0609020204030204" pitchFamily="49" charset="0"/>
              </a:rPr>
              <a:t>= current-&gt;next)</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current-&gt;data;</a:t>
            </a:r>
          </a:p>
          <a:p>
            <a:r>
              <a:rPr lang="en-US" sz="2000" dirty="0">
                <a:solidFill>
                  <a:srgbClr val="000000"/>
                </a:solidFill>
                <a:highlight>
                  <a:srgbClr val="FFFFFF"/>
                </a:highlight>
                <a:latin typeface="Consolas" panose="020B0609020204030204" pitchFamily="49" charset="0"/>
              </a:rPr>
              <a:t>}</a:t>
            </a:r>
          </a:p>
        </p:txBody>
      </p:sp>
      <p:sp>
        <p:nvSpPr>
          <p:cNvPr id="4" name="Up Arrow 3"/>
          <p:cNvSpPr/>
          <p:nvPr/>
        </p:nvSpPr>
        <p:spPr>
          <a:xfrm rot="5400000">
            <a:off x="1742179" y="41252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rot="5400000">
            <a:off x="1742180" y="443831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745849" y="47176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745849" y="533193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23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Reverse Iteration</a:t>
            </a:r>
            <a:endParaRPr lang="en-US" dirty="0">
              <a:solidFill>
                <a:schemeClr val="tx1">
                  <a:lumMod val="85000"/>
                  <a:lumOff val="15000"/>
                </a:schemeClr>
              </a:solidFill>
            </a:endParaRPr>
          </a:p>
        </p:txBody>
      </p:sp>
      <p:sp>
        <p:nvSpPr>
          <p:cNvPr id="4" name="Rectangle 3"/>
          <p:cNvSpPr/>
          <p:nvPr/>
        </p:nvSpPr>
        <p:spPr>
          <a:xfrm>
            <a:off x="628650" y="1676400"/>
            <a:ext cx="4095750" cy="1569660"/>
          </a:xfrm>
          <a:prstGeom prst="rect">
            <a:avLst/>
          </a:prstGeom>
        </p:spPr>
        <p:txBody>
          <a:bodyPr wrap="square">
            <a:spAutoFit/>
          </a:bodyPr>
          <a:lstStyle/>
          <a:p>
            <a:r>
              <a:rPr lang="en-US" sz="2400" dirty="0" err="1" smtClean="0">
                <a:solidFill>
                  <a:srgbClr val="2B91AF"/>
                </a:solidFill>
                <a:highlight>
                  <a:srgbClr val="FFFFFF"/>
                </a:highlight>
                <a:latin typeface="Consolas" panose="020B0609020204030204" pitchFamily="49" charset="0"/>
              </a:rPr>
              <a:t>node_ptr</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rbegin</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_end-</a:t>
            </a:r>
            <a:r>
              <a:rPr lang="en-US" sz="2400" dirty="0">
                <a:solidFill>
                  <a:srgbClr val="000000"/>
                </a:solidFill>
                <a:highlight>
                  <a:srgbClr val="FFFFFF"/>
                </a:highlight>
                <a:latin typeface="Consolas" panose="020B0609020204030204" pitchFamily="49" charset="0"/>
              </a:rPr>
              <a:t>&gt;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endParaRPr lang="en-US" sz="2400" dirty="0"/>
          </a:p>
        </p:txBody>
      </p:sp>
      <p:sp>
        <p:nvSpPr>
          <p:cNvPr id="6" name="Rectangle 5"/>
          <p:cNvSpPr/>
          <p:nvPr/>
        </p:nvSpPr>
        <p:spPr>
          <a:xfrm>
            <a:off x="4724400" y="1676400"/>
            <a:ext cx="4095750" cy="1569660"/>
          </a:xfrm>
          <a:prstGeom prst="rect">
            <a:avLst/>
          </a:prstGeom>
        </p:spPr>
        <p:txBody>
          <a:bodyPr wrap="square">
            <a:spAutoFit/>
          </a:bodyPr>
          <a:lstStyle/>
          <a:p>
            <a:r>
              <a:rPr lang="en-US" sz="2400" dirty="0" err="1" smtClean="0">
                <a:solidFill>
                  <a:srgbClr val="2B91AF"/>
                </a:solidFill>
                <a:highlight>
                  <a:srgbClr val="FFFFFF"/>
                </a:highlight>
                <a:latin typeface="Consolas" panose="020B0609020204030204" pitchFamily="49" charset="0"/>
              </a:rPr>
              <a:t>node_ptr</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rend()</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_root;</a:t>
            </a:r>
          </a:p>
          <a:p>
            <a:r>
              <a:rPr lang="en-US" sz="2400" dirty="0" smtClean="0">
                <a:solidFill>
                  <a:srgbClr val="000000"/>
                </a:solidFill>
                <a:highlight>
                  <a:srgbClr val="FFFFFF"/>
                </a:highlight>
                <a:latin typeface="Consolas" panose="020B0609020204030204" pitchFamily="49" charset="0"/>
              </a:rPr>
              <a:t>}</a:t>
            </a:r>
            <a:endParaRPr lang="en-US" sz="2400" dirty="0"/>
          </a:p>
        </p:txBody>
      </p:sp>
      <p:pic>
        <p:nvPicPr>
          <p:cNvPr id="2" name="Picture 1"/>
          <p:cNvPicPr>
            <a:picLocks noChangeAspect="1"/>
          </p:cNvPicPr>
          <p:nvPr/>
        </p:nvPicPr>
        <p:blipFill>
          <a:blip r:embed="rId3"/>
          <a:stretch>
            <a:fillRect/>
          </a:stretch>
        </p:blipFill>
        <p:spPr>
          <a:xfrm>
            <a:off x="1295400" y="3581400"/>
            <a:ext cx="6553200" cy="1562100"/>
          </a:xfrm>
          <a:prstGeom prst="rect">
            <a:avLst/>
          </a:prstGeom>
        </p:spPr>
      </p:pic>
    </p:spTree>
    <p:extLst>
      <p:ext uri="{BB962C8B-B14F-4D97-AF65-F5344CB8AC3E}">
        <p14:creationId xmlns:p14="http://schemas.microsoft.com/office/powerpoint/2010/main" val="145389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Reverse Iteration Example</a:t>
            </a:r>
            <a:endParaRPr lang="en-US" dirty="0">
              <a:solidFill>
                <a:schemeClr val="tx1">
                  <a:lumMod val="85000"/>
                  <a:lumOff val="15000"/>
                </a:schemeClr>
              </a:solidFill>
            </a:endParaRPr>
          </a:p>
        </p:txBody>
      </p:sp>
      <p:sp>
        <p:nvSpPr>
          <p:cNvPr id="6" name="Rectangle 5"/>
          <p:cNvSpPr/>
          <p:nvPr/>
        </p:nvSpPr>
        <p:spPr>
          <a:xfrm>
            <a:off x="2209800" y="1690689"/>
            <a:ext cx="6076950" cy="4401205"/>
          </a:xfrm>
          <a:prstGeom prst="rect">
            <a:avLst/>
          </a:prstGeom>
        </p:spPr>
        <p:txBody>
          <a:bodyPr wrap="square">
            <a:spAutoFit/>
          </a:bodyPr>
          <a:lstStyle/>
          <a:p>
            <a:r>
              <a:rPr lang="en-US" sz="2000" dirty="0" err="1">
                <a:solidFill>
                  <a:srgbClr val="2B91AF"/>
                </a:solidFill>
                <a:highlight>
                  <a:srgbClr val="FFFFFF"/>
                </a:highlight>
                <a:latin typeface="Consolas" panose="020B0609020204030204" pitchFamily="49" charset="0"/>
              </a:rPr>
              <a:t>linked_list</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 list;</a:t>
            </a:r>
          </a:p>
          <a:p>
            <a:r>
              <a:rPr lang="en-US" sz="2000" dirty="0" err="1">
                <a:solidFill>
                  <a:srgbClr val="2B91AF"/>
                </a:solidFill>
                <a:highlight>
                  <a:srgbClr val="FFFFFF"/>
                </a:highlight>
                <a:latin typeface="Consolas" panose="020B0609020204030204" pitchFamily="49" charset="0"/>
              </a:rPr>
              <a:t>linked_list</a:t>
            </a:r>
            <a:r>
              <a:rPr lang="en-US" sz="2000" dirty="0">
                <a:solidFill>
                  <a:srgbClr val="000000"/>
                </a:solidFill>
                <a:highlight>
                  <a:srgbClr val="FFFFFF"/>
                </a:highlight>
                <a:latin typeface="Consolas" panose="020B0609020204030204" pitchFamily="49" charset="0"/>
              </a:rPr>
              <a:t>&lt;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&gt;::</a:t>
            </a:r>
            <a:r>
              <a:rPr lang="en-US" sz="2000" dirty="0" err="1">
                <a:solidFill>
                  <a:srgbClr val="2B91AF"/>
                </a:solidFill>
                <a:highlight>
                  <a:srgbClr val="FFFFFF"/>
                </a:highlight>
                <a:latin typeface="Consolas" panose="020B0609020204030204" pitchFamily="49" charset="0"/>
              </a:rPr>
              <a:t>node_ptr</a:t>
            </a:r>
            <a:r>
              <a:rPr lang="en-US" sz="2000" dirty="0">
                <a:solidFill>
                  <a:srgbClr val="000000"/>
                </a:solidFill>
                <a:highlight>
                  <a:srgbClr val="FFFFFF"/>
                </a:highlight>
                <a:latin typeface="Consolas" panose="020B0609020204030204" pitchFamily="49" charset="0"/>
              </a:rPr>
              <a:t> current;</a:t>
            </a:r>
          </a:p>
          <a:p>
            <a:endParaRPr lang="en-US" sz="2000" dirty="0">
              <a:solidFill>
                <a:srgbClr val="000000"/>
              </a:solidFill>
              <a:highlight>
                <a:srgbClr val="FFFFFF"/>
              </a:highlight>
              <a:latin typeface="Consolas" panose="020B0609020204030204" pitchFamily="49" charset="0"/>
            </a:endParaRP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(3);</a:t>
            </a: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(2);</a:t>
            </a:r>
          </a:p>
          <a:p>
            <a:r>
              <a:rPr lang="en-US" sz="2000" dirty="0" err="1">
                <a:solidFill>
                  <a:srgbClr val="000000"/>
                </a:solidFill>
                <a:highlight>
                  <a:srgbClr val="FFFFFF"/>
                </a:highlight>
                <a:latin typeface="Consolas" panose="020B0609020204030204" pitchFamily="49" charset="0"/>
              </a:rPr>
              <a:t>list.push_front</a:t>
            </a:r>
            <a:r>
              <a:rPr lang="en-US" sz="2000" dirty="0">
                <a:solidFill>
                  <a:srgbClr val="000000"/>
                </a:solidFill>
                <a:highlight>
                  <a:srgbClr val="FFFFFF"/>
                </a:highlight>
                <a:latin typeface="Consolas" panose="020B0609020204030204" pitchFamily="49" charset="0"/>
              </a:rPr>
              <a:t>(1);</a:t>
            </a:r>
          </a:p>
          <a:p>
            <a:endParaRPr lang="en-US" sz="2000" dirty="0">
              <a:solidFill>
                <a:srgbClr val="000000"/>
              </a:solidFill>
              <a:highlight>
                <a:srgbClr val="FFFFFF"/>
              </a:highlight>
              <a:latin typeface="Consolas" panose="020B0609020204030204" pitchFamily="49" charset="0"/>
            </a:endParaRPr>
          </a:p>
          <a:p>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(current = </a:t>
            </a:r>
            <a:r>
              <a:rPr lang="en-US" sz="2000" dirty="0" err="1" smtClean="0">
                <a:solidFill>
                  <a:srgbClr val="000000"/>
                </a:solidFill>
                <a:highlight>
                  <a:srgbClr val="FFFFFF"/>
                </a:highlight>
                <a:latin typeface="Consolas" panose="020B0609020204030204" pitchFamily="49" charset="0"/>
              </a:rPr>
              <a:t>list.rbegin</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current </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list.rend</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current </a:t>
            </a:r>
            <a:r>
              <a:rPr lang="en-US" sz="2000" dirty="0">
                <a:solidFill>
                  <a:srgbClr val="000000"/>
                </a:solidFill>
                <a:highlight>
                  <a:srgbClr val="FFFFFF"/>
                </a:highlight>
                <a:latin typeface="Consolas" panose="020B0609020204030204" pitchFamily="49" charset="0"/>
              </a:rPr>
              <a:t>= current-</a:t>
            </a:r>
            <a:r>
              <a:rPr lang="en-US" sz="2000" dirty="0" smtClean="0">
                <a:solidFill>
                  <a:srgbClr val="000000"/>
                </a:solidFill>
                <a:highlight>
                  <a:srgbClr val="FFFFFF"/>
                </a:highlight>
                <a:latin typeface="Consolas" panose="020B0609020204030204" pitchFamily="49" charset="0"/>
              </a:rPr>
              <a:t>&gt;</a:t>
            </a:r>
            <a:r>
              <a:rPr lang="en-US" sz="2000" dirty="0" err="1" smtClean="0">
                <a:solidFill>
                  <a:srgbClr val="000000"/>
                </a:solidFill>
                <a:highlight>
                  <a:srgbClr val="FFFFFF"/>
                </a:highlight>
                <a:latin typeface="Consolas" panose="020B0609020204030204" pitchFamily="49" charset="0"/>
              </a:rPr>
              <a:t>prev</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&lt;&lt; current-&gt;data;</a:t>
            </a:r>
          </a:p>
          <a:p>
            <a:r>
              <a:rPr lang="en-US" sz="2000" dirty="0">
                <a:solidFill>
                  <a:srgbClr val="000000"/>
                </a:solidFill>
                <a:highlight>
                  <a:srgbClr val="FFFFFF"/>
                </a:highlight>
                <a:latin typeface="Consolas" panose="020B0609020204030204" pitchFamily="49" charset="0"/>
              </a:rPr>
              <a:t>}</a:t>
            </a:r>
          </a:p>
        </p:txBody>
      </p:sp>
      <p:sp>
        <p:nvSpPr>
          <p:cNvPr id="4" name="Up Arrow 3"/>
          <p:cNvSpPr/>
          <p:nvPr/>
        </p:nvSpPr>
        <p:spPr>
          <a:xfrm rot="5400000">
            <a:off x="1742179" y="41252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742180" y="443831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745849" y="47176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745849" y="533193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3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p:grpSpPr>
        <p:sp>
          <p:nvSpPr>
            <p:cNvPr id="16" name="Rectangle 15"/>
            <p:cNvSpPr/>
            <p:nvPr/>
          </p:nvSpPr>
          <p:spPr>
            <a:xfrm>
              <a:off x="944"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p:grpSpPr>
        <p:sp>
          <p:nvSpPr>
            <p:cNvPr id="14" name="Rectangle 13"/>
            <p:cNvSpPr/>
            <p:nvPr/>
          </p:nvSpPr>
          <p:spPr>
            <a:xfrm>
              <a:off x="4051255"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a:solidFill>
            <a:schemeClr val="accent2"/>
          </a:solidFill>
        </p:grpSpPr>
        <p:sp>
          <p:nvSpPr>
            <p:cNvPr id="12" name="Rectangle 11"/>
            <p:cNvSpPr/>
            <p:nvPr/>
          </p:nvSpPr>
          <p:spPr>
            <a:xfrm>
              <a:off x="944" y="2762205"/>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p:grpSpPr>
        <p:sp>
          <p:nvSpPr>
            <p:cNvPr id="10" name="Rectangle 9"/>
            <p:cNvSpPr/>
            <p:nvPr/>
          </p:nvSpPr>
          <p:spPr>
            <a:xfrm>
              <a:off x="4051255"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spTree>
    <p:extLst>
      <p:ext uri="{BB962C8B-B14F-4D97-AF65-F5344CB8AC3E}">
        <p14:creationId xmlns:p14="http://schemas.microsoft.com/office/powerpoint/2010/main" val="119276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a:t>
            </a:r>
            <a:endParaRPr lang="en-US" dirty="0">
              <a:solidFill>
                <a:schemeClr val="tx1">
                  <a:lumMod val="85000"/>
                  <a:lumOff val="1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08791532"/>
              </p:ext>
            </p:extLst>
          </p:nvPr>
        </p:nvGraphicFramePr>
        <p:xfrm>
          <a:off x="609600" y="1905000"/>
          <a:ext cx="8001001" cy="2362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4876800">
                  <a:extLst>
                    <a:ext uri="{9D8B030D-6E8A-4147-A177-3AD203B41FA5}">
                      <a16:colId xmlns:a16="http://schemas.microsoft.com/office/drawing/2014/main" xmlns="" val="20001"/>
                    </a:ext>
                  </a:extLst>
                </a:gridCol>
                <a:gridCol w="1447801">
                  <a:extLst>
                    <a:ext uri="{9D8B030D-6E8A-4147-A177-3AD203B41FA5}">
                      <a16:colId xmlns:a16="http://schemas.microsoft.com/office/drawing/2014/main" xmlns="" val="20002"/>
                    </a:ext>
                  </a:extLst>
                </a:gridCol>
              </a:tblGrid>
              <a:tr h="472440">
                <a:tc>
                  <a:txBody>
                    <a:bodyPr/>
                    <a:lstStyle/>
                    <a:p>
                      <a:r>
                        <a:rPr lang="en-US" dirty="0" smtClean="0"/>
                        <a:t>Function</a:t>
                      </a:r>
                      <a:endParaRPr lang="en-US" dirty="0"/>
                    </a:p>
                  </a:txBody>
                  <a:tcPr/>
                </a:tc>
                <a:tc>
                  <a:txBody>
                    <a:bodyPr/>
                    <a:lstStyle/>
                    <a:p>
                      <a:r>
                        <a:rPr lang="en-US" dirty="0" smtClean="0"/>
                        <a:t>Behavior</a:t>
                      </a:r>
                      <a:endParaRPr lang="en-US" dirty="0"/>
                    </a:p>
                  </a:txBody>
                  <a:tcPr/>
                </a:tc>
                <a:tc>
                  <a:txBody>
                    <a:bodyPr/>
                    <a:lstStyle/>
                    <a:p>
                      <a:r>
                        <a:rPr lang="en-US" dirty="0" smtClean="0"/>
                        <a:t>Complexity</a:t>
                      </a:r>
                      <a:endParaRPr lang="en-US" dirty="0"/>
                    </a:p>
                  </a:txBody>
                  <a:tcPr/>
                </a:tc>
                <a:extLst>
                  <a:ext uri="{0D108BD9-81ED-4DB2-BD59-A6C34878D82A}">
                    <a16:rowId xmlns:a16="http://schemas.microsoft.com/office/drawing/2014/main" xmlns="" val="10000"/>
                  </a:ext>
                </a:extLst>
              </a:tr>
              <a:tr h="472440">
                <a:tc>
                  <a:txBody>
                    <a:bodyPr/>
                    <a:lstStyle/>
                    <a:p>
                      <a:r>
                        <a:rPr lang="en-US" dirty="0" err="1" smtClean="0"/>
                        <a:t>insert_before</a:t>
                      </a:r>
                      <a:endParaRPr lang="en-US" dirty="0"/>
                    </a:p>
                  </a:txBody>
                  <a:tcPr/>
                </a:tc>
                <a:tc>
                  <a:txBody>
                    <a:bodyPr/>
                    <a:lstStyle/>
                    <a:p>
                      <a:r>
                        <a:rPr lang="en-US" dirty="0" smtClean="0"/>
                        <a:t>Inserts a new node before the specified node.</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1"/>
                  </a:ext>
                </a:extLst>
              </a:tr>
              <a:tr h="472440">
                <a:tc>
                  <a:txBody>
                    <a:bodyPr/>
                    <a:lstStyle/>
                    <a:p>
                      <a:r>
                        <a:rPr lang="en-US" dirty="0" err="1" smtClean="0"/>
                        <a:t>insert_after</a:t>
                      </a:r>
                      <a:endParaRPr lang="en-US" dirty="0"/>
                    </a:p>
                  </a:txBody>
                  <a:tcPr/>
                </a:tc>
                <a:tc>
                  <a:txBody>
                    <a:bodyPr/>
                    <a:lstStyle/>
                    <a:p>
                      <a:r>
                        <a:rPr lang="en-US" dirty="0" smtClean="0"/>
                        <a:t>Inserts a new node after the specified node.</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2"/>
                  </a:ext>
                </a:extLst>
              </a:tr>
              <a:tr h="472440">
                <a:tc>
                  <a:txBody>
                    <a:bodyPr/>
                    <a:lstStyle/>
                    <a:p>
                      <a:r>
                        <a:rPr lang="en-US" dirty="0" err="1" smtClean="0"/>
                        <a:t>push_front</a:t>
                      </a:r>
                      <a:endParaRPr lang="en-US" dirty="0"/>
                    </a:p>
                  </a:txBody>
                  <a:tcPr/>
                </a:tc>
                <a:tc>
                  <a:txBody>
                    <a:bodyPr/>
                    <a:lstStyle/>
                    <a:p>
                      <a:r>
                        <a:rPr lang="en-US" dirty="0" smtClean="0"/>
                        <a:t>Inserts a new node at the front of the list.</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3"/>
                  </a:ext>
                </a:extLst>
              </a:tr>
              <a:tr h="472440">
                <a:tc>
                  <a:txBody>
                    <a:bodyPr/>
                    <a:lstStyle/>
                    <a:p>
                      <a:r>
                        <a:rPr lang="en-US" dirty="0" err="1" smtClean="0"/>
                        <a:t>push_back</a:t>
                      </a:r>
                      <a:endParaRPr lang="en-US" dirty="0"/>
                    </a:p>
                  </a:txBody>
                  <a:tcPr/>
                </a:tc>
                <a:tc>
                  <a:txBody>
                    <a:bodyPr/>
                    <a:lstStyle/>
                    <a:p>
                      <a:r>
                        <a:rPr lang="en-US" dirty="0" smtClean="0"/>
                        <a:t>Inserts a new node at the end of the list.</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9258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Inserting </a:t>
            </a:r>
            <a:r>
              <a:rPr lang="en-US" dirty="0">
                <a:solidFill>
                  <a:schemeClr val="tx1">
                    <a:lumMod val="85000"/>
                    <a:lumOff val="15000"/>
                  </a:schemeClr>
                </a:solidFill>
              </a:rPr>
              <a:t>A</a:t>
            </a:r>
            <a:r>
              <a:rPr lang="en-US" dirty="0" smtClean="0">
                <a:solidFill>
                  <a:schemeClr val="tx1">
                    <a:lumMod val="85000"/>
                    <a:lumOff val="15000"/>
                  </a:schemeClr>
                </a:solidFill>
              </a:rPr>
              <a:t> Node</a:t>
            </a:r>
            <a:endParaRPr lang="en-US" dirty="0">
              <a:solidFill>
                <a:schemeClr val="tx1">
                  <a:lumMod val="85000"/>
                  <a:lumOff val="15000"/>
                </a:schemeClr>
              </a:solidFill>
            </a:endParaRPr>
          </a:p>
        </p:txBody>
      </p:sp>
      <p:sp>
        <p:nvSpPr>
          <p:cNvPr id="4" name="Rectangle 3"/>
          <p:cNvSpPr/>
          <p:nvPr/>
        </p:nvSpPr>
        <p:spPr>
          <a:xfrm>
            <a:off x="29718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29718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29718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sp>
        <p:nvSpPr>
          <p:cNvPr id="8" name="Rectangle 7"/>
          <p:cNvSpPr/>
          <p:nvPr/>
        </p:nvSpPr>
        <p:spPr>
          <a:xfrm>
            <a:off x="49530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9" name="Rectangle 8"/>
          <p:cNvSpPr/>
          <p:nvPr/>
        </p:nvSpPr>
        <p:spPr>
          <a:xfrm>
            <a:off x="49530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49530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cxnSp>
        <p:nvCxnSpPr>
          <p:cNvPr id="11" name="Straight Connector 10"/>
          <p:cNvCxnSpPr/>
          <p:nvPr/>
        </p:nvCxnSpPr>
        <p:spPr>
          <a:xfrm>
            <a:off x="41355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41355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341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Linked List</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A container where data is stored in nodes consisting of a single data item and a pointer to the next node.</a:t>
            </a:r>
            <a:endParaRPr lang="en-US" sz="2700" dirty="0">
              <a:solidFill>
                <a:schemeClr val="bg2">
                  <a:lumMod val="50000"/>
                </a:schemeClr>
              </a:solidFill>
            </a:endParaRPr>
          </a:p>
        </p:txBody>
      </p:sp>
    </p:spTree>
    <p:extLst>
      <p:ext uri="{BB962C8B-B14F-4D97-AF65-F5344CB8AC3E}">
        <p14:creationId xmlns:p14="http://schemas.microsoft.com/office/powerpoint/2010/main" val="295444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solidFill>
                  <a:schemeClr val="tx1">
                    <a:lumMod val="85000"/>
                    <a:lumOff val="15000"/>
                  </a:schemeClr>
                </a:solidFill>
              </a:rPr>
              <a:t>Inserting A Node</a:t>
            </a:r>
          </a:p>
        </p:txBody>
      </p:sp>
      <p:grpSp>
        <p:nvGrpSpPr>
          <p:cNvPr id="2" name="Group 1"/>
          <p:cNvGrpSpPr/>
          <p:nvPr/>
        </p:nvGrpSpPr>
        <p:grpSpPr>
          <a:xfrm>
            <a:off x="2971800" y="2514600"/>
            <a:ext cx="1163781" cy="2133600"/>
            <a:chOff x="2971800" y="2514600"/>
            <a:chExt cx="1163781" cy="2133600"/>
          </a:xfrm>
        </p:grpSpPr>
        <p:sp>
          <p:nvSpPr>
            <p:cNvPr id="4" name="Rectangle 3"/>
            <p:cNvSpPr/>
            <p:nvPr/>
          </p:nvSpPr>
          <p:spPr>
            <a:xfrm>
              <a:off x="29718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29718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29718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grpSp>
        <p:nvGrpSpPr>
          <p:cNvPr id="3" name="Group 2"/>
          <p:cNvGrpSpPr/>
          <p:nvPr/>
        </p:nvGrpSpPr>
        <p:grpSpPr>
          <a:xfrm>
            <a:off x="4953000" y="2514600"/>
            <a:ext cx="1163781" cy="2133600"/>
            <a:chOff x="4953000" y="2514600"/>
            <a:chExt cx="1163781" cy="2133600"/>
          </a:xfrm>
        </p:grpSpPr>
        <p:sp>
          <p:nvSpPr>
            <p:cNvPr id="8" name="Rectangle 7"/>
            <p:cNvSpPr/>
            <p:nvPr/>
          </p:nvSpPr>
          <p:spPr>
            <a:xfrm>
              <a:off x="49530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9" name="Rectangle 8"/>
            <p:cNvSpPr/>
            <p:nvPr/>
          </p:nvSpPr>
          <p:spPr>
            <a:xfrm>
              <a:off x="49530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49530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grpSp>
        <p:nvGrpSpPr>
          <p:cNvPr id="12" name="Group 11"/>
          <p:cNvGrpSpPr/>
          <p:nvPr/>
        </p:nvGrpSpPr>
        <p:grpSpPr>
          <a:xfrm>
            <a:off x="3962400" y="2514600"/>
            <a:ext cx="1163781" cy="2133600"/>
            <a:chOff x="3962400" y="2514600"/>
            <a:chExt cx="1163781" cy="2133600"/>
          </a:xfrm>
        </p:grpSpPr>
        <p:sp>
          <p:nvSpPr>
            <p:cNvPr id="13" name="Rectangle 12"/>
            <p:cNvSpPr/>
            <p:nvPr/>
          </p:nvSpPr>
          <p:spPr>
            <a:xfrm>
              <a:off x="39624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dirty="0"/>
            </a:p>
          </p:txBody>
        </p:sp>
        <p:sp>
          <p:nvSpPr>
            <p:cNvPr id="14" name="Rectangle 13"/>
            <p:cNvSpPr/>
            <p:nvPr/>
          </p:nvSpPr>
          <p:spPr>
            <a:xfrm>
              <a:off x="39624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5" name="Rectangle 14"/>
            <p:cNvSpPr/>
            <p:nvPr/>
          </p:nvSpPr>
          <p:spPr>
            <a:xfrm>
              <a:off x="39624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spTree>
    <p:extLst>
      <p:ext uri="{BB962C8B-B14F-4D97-AF65-F5344CB8AC3E}">
        <p14:creationId xmlns:p14="http://schemas.microsoft.com/office/powerpoint/2010/main" val="394928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2.22222E-6 L -0.10521 -2.22222E-6 " pathEditMode="relative" rAng="0" ptsTypes="AA">
                                      <p:cBhvr>
                                        <p:cTn id="6" dur="1500" fill="hold"/>
                                        <p:tgtEl>
                                          <p:spTgt spid="2"/>
                                        </p:tgtEl>
                                        <p:attrNameLst>
                                          <p:attrName>ppt_x</p:attrName>
                                          <p:attrName>ppt_y</p:attrName>
                                        </p:attrNameLst>
                                      </p:cBhvr>
                                      <p:rCtr x="-5260" y="0"/>
                                    </p:animMotion>
                                  </p:childTnLst>
                                </p:cTn>
                              </p:par>
                              <p:par>
                                <p:cTn id="7" presetID="42" presetClass="path" presetSubtype="0" accel="50000" decel="50000" fill="hold" nodeType="withEffect">
                                  <p:stCondLst>
                                    <p:cond delay="0"/>
                                  </p:stCondLst>
                                  <p:childTnLst>
                                    <p:animMotion origin="layout" path="M 1.66667E-6 -2.22222E-6 L 0.11146 -2.22222E-6 " pathEditMode="relative" rAng="0" ptsTypes="AA">
                                      <p:cBhvr>
                                        <p:cTn id="8" dur="1500" fill="hold"/>
                                        <p:tgtEl>
                                          <p:spTgt spid="3"/>
                                        </p:tgtEl>
                                        <p:attrNameLst>
                                          <p:attrName>ppt_x</p:attrName>
                                          <p:attrName>ppt_y</p:attrName>
                                        </p:attrNameLst>
                                      </p:cBhvr>
                                      <p:rCtr x="5573" y="0"/>
                                    </p:animMotion>
                                  </p:childTnLst>
                                </p:cTn>
                              </p:par>
                              <p:par>
                                <p:cTn id="9" presetID="10" presetClass="entr" presetSubtype="0" fill="hold" nodeType="withEffect">
                                  <p:stCondLst>
                                    <p:cond delay="7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solidFill>
                  <a:schemeClr val="tx1">
                    <a:lumMod val="85000"/>
                    <a:lumOff val="15000"/>
                  </a:schemeClr>
                </a:solidFill>
              </a:rPr>
              <a:t>Inserting A Node</a:t>
            </a:r>
          </a:p>
        </p:txBody>
      </p:sp>
      <p:grpSp>
        <p:nvGrpSpPr>
          <p:cNvPr id="2" name="Group 1"/>
          <p:cNvGrpSpPr/>
          <p:nvPr/>
        </p:nvGrpSpPr>
        <p:grpSpPr>
          <a:xfrm>
            <a:off x="1981200" y="2514600"/>
            <a:ext cx="1163781" cy="2133600"/>
            <a:chOff x="1981200" y="2514600"/>
            <a:chExt cx="1163781" cy="2133600"/>
          </a:xfrm>
        </p:grpSpPr>
        <p:sp>
          <p:nvSpPr>
            <p:cNvPr id="4" name="Rectangle 3"/>
            <p:cNvSpPr/>
            <p:nvPr/>
          </p:nvSpPr>
          <p:spPr>
            <a:xfrm>
              <a:off x="19812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19812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19812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grpSp>
        <p:nvGrpSpPr>
          <p:cNvPr id="3" name="Group 2"/>
          <p:cNvGrpSpPr/>
          <p:nvPr/>
        </p:nvGrpSpPr>
        <p:grpSpPr>
          <a:xfrm>
            <a:off x="3962400" y="2514600"/>
            <a:ext cx="1163781" cy="2133600"/>
            <a:chOff x="3962400" y="2514600"/>
            <a:chExt cx="1163781" cy="2133600"/>
          </a:xfrm>
        </p:grpSpPr>
        <p:sp>
          <p:nvSpPr>
            <p:cNvPr id="8" name="Rectangle 7"/>
            <p:cNvSpPr/>
            <p:nvPr/>
          </p:nvSpPr>
          <p:spPr>
            <a:xfrm>
              <a:off x="39624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dirty="0"/>
            </a:p>
          </p:txBody>
        </p:sp>
        <p:sp>
          <p:nvSpPr>
            <p:cNvPr id="9" name="Rectangle 8"/>
            <p:cNvSpPr/>
            <p:nvPr/>
          </p:nvSpPr>
          <p:spPr>
            <a:xfrm>
              <a:off x="39624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39624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1" name="Straight Connector 10"/>
          <p:cNvCxnSpPr/>
          <p:nvPr/>
        </p:nvCxnSpPr>
        <p:spPr>
          <a:xfrm>
            <a:off x="31449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31449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18" name="Group 17"/>
          <p:cNvGrpSpPr/>
          <p:nvPr/>
        </p:nvGrpSpPr>
        <p:grpSpPr>
          <a:xfrm>
            <a:off x="5943600" y="2514600"/>
            <a:ext cx="1163781" cy="2133600"/>
            <a:chOff x="5943600" y="2514600"/>
            <a:chExt cx="1163781" cy="2133600"/>
          </a:xfrm>
        </p:grpSpPr>
        <p:sp>
          <p:nvSpPr>
            <p:cNvPr id="12" name="Rectangle 11"/>
            <p:cNvSpPr/>
            <p:nvPr/>
          </p:nvSpPr>
          <p:spPr>
            <a:xfrm>
              <a:off x="59436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13" name="Rectangle 12"/>
            <p:cNvSpPr/>
            <p:nvPr/>
          </p:nvSpPr>
          <p:spPr>
            <a:xfrm>
              <a:off x="59436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4" name="Rectangle 13"/>
            <p:cNvSpPr/>
            <p:nvPr/>
          </p:nvSpPr>
          <p:spPr>
            <a:xfrm>
              <a:off x="59436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5" name="Straight Connector 14"/>
          <p:cNvCxnSpPr/>
          <p:nvPr/>
        </p:nvCxnSpPr>
        <p:spPr>
          <a:xfrm>
            <a:off x="51261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51261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2964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insert_before</a:t>
            </a:r>
            <a:endParaRPr lang="en-US" dirty="0">
              <a:solidFill>
                <a:schemeClr val="tx1">
                  <a:lumMod val="85000"/>
                  <a:lumOff val="15000"/>
                </a:schemeClr>
              </a:solidFill>
            </a:endParaRPr>
          </a:p>
        </p:txBody>
      </p:sp>
      <p:sp>
        <p:nvSpPr>
          <p:cNvPr id="2" name="Rectangle 1"/>
          <p:cNvSpPr/>
          <p:nvPr/>
        </p:nvSpPr>
        <p:spPr>
          <a:xfrm>
            <a:off x="1371600" y="1676400"/>
            <a:ext cx="73152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insert_before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node_ptr</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after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_Type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node_ptr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node_type</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node-&gt;data =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node-&gt;next = </a:t>
            </a:r>
            <a:r>
              <a:rPr lang="en-US" dirty="0">
                <a:solidFill>
                  <a:srgbClr val="808080"/>
                </a:solidFill>
                <a:highlight>
                  <a:srgbClr val="FFFFFF"/>
                </a:highlight>
                <a:latin typeface="Consolas" panose="020B0609020204030204" pitchFamily="49" charset="0"/>
              </a:rPr>
              <a:t>after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node-&gt;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after</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808080"/>
                </a:solidFill>
                <a:highlight>
                  <a:srgbClr val="FFFFFF"/>
                </a:highlight>
                <a:latin typeface="Consolas" panose="020B0609020204030204" pitchFamily="49" charset="0"/>
              </a:rPr>
              <a:t>after</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 = node;</a:t>
            </a:r>
          </a:p>
          <a:p>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node-</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-&gt;next = node;</a:t>
            </a:r>
          </a:p>
          <a:p>
            <a:r>
              <a:rPr lang="en-US" dirty="0" smtClean="0">
                <a:solidFill>
                  <a:srgbClr val="000000"/>
                </a:solidFill>
                <a:highlight>
                  <a:srgbClr val="FFFFFF"/>
                </a:highlight>
                <a:latin typeface="Consolas" panose="020B0609020204030204" pitchFamily="49" charset="0"/>
              </a:rPr>
              <a:t>}</a:t>
            </a:r>
            <a:endParaRPr lang="en-US" dirty="0"/>
          </a:p>
        </p:txBody>
      </p:sp>
      <p:sp>
        <p:nvSpPr>
          <p:cNvPr id="18" name="Up Arrow 17"/>
          <p:cNvSpPr/>
          <p:nvPr/>
        </p:nvSpPr>
        <p:spPr>
          <a:xfrm rot="5400000">
            <a:off x="1437379" y="22202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1437379" y="27536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5400000">
            <a:off x="1437379" y="3287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5400000">
            <a:off x="1437379" y="41080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5400000">
            <a:off x="1437379" y="46586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88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xit" presetSubtype="0" fill="hold" grpId="1"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xit" presetSubtype="0" fill="hold" grpId="1" nodeType="with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smtClean="0">
                <a:solidFill>
                  <a:schemeClr val="tx1">
                    <a:lumMod val="85000"/>
                    <a:lumOff val="15000"/>
                  </a:schemeClr>
                </a:solidFill>
              </a:rPr>
              <a:t>insert_after</a:t>
            </a:r>
            <a:endParaRPr lang="en-US" dirty="0">
              <a:solidFill>
                <a:schemeClr val="tx1">
                  <a:lumMod val="85000"/>
                  <a:lumOff val="15000"/>
                </a:schemeClr>
              </a:solidFill>
            </a:endParaRPr>
          </a:p>
        </p:txBody>
      </p:sp>
      <p:sp>
        <p:nvSpPr>
          <p:cNvPr id="4" name="Rectangle 3"/>
          <p:cNvSpPr/>
          <p:nvPr/>
        </p:nvSpPr>
        <p:spPr>
          <a:xfrm>
            <a:off x="1295400" y="1676400"/>
            <a:ext cx="71628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insert_after</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node_ptr</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before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_Type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node_ptr</a:t>
            </a:r>
            <a:r>
              <a:rPr lang="en-US" dirty="0">
                <a:solidFill>
                  <a:srgbClr val="000000"/>
                </a:solidFill>
                <a:highlight>
                  <a:srgbClr val="FFFFFF"/>
                </a:highlight>
                <a:latin typeface="Consolas" panose="020B0609020204030204" pitchFamily="49" charset="0"/>
              </a:rPr>
              <a:t> node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node_type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node-</a:t>
            </a:r>
            <a:r>
              <a:rPr lang="en-US" dirty="0">
                <a:solidFill>
                  <a:srgbClr val="000000"/>
                </a:solidFill>
                <a:highlight>
                  <a:srgbClr val="FFFFFF"/>
                </a:highlight>
                <a:latin typeface="Consolas" panose="020B0609020204030204" pitchFamily="49" charset="0"/>
              </a:rPr>
              <a:t>&gt;data =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node-</a:t>
            </a:r>
            <a:r>
              <a:rPr lang="en-US" dirty="0">
                <a:solidFill>
                  <a:srgbClr val="000000"/>
                </a:solidFill>
                <a:highlight>
                  <a:srgbClr val="FFFFFF"/>
                </a:highlight>
                <a:latin typeface="Consolas" panose="020B0609020204030204" pitchFamily="49" charset="0"/>
              </a:rPr>
              <a:t>&gt;next = </a:t>
            </a:r>
            <a:r>
              <a:rPr lang="en-US" dirty="0">
                <a:solidFill>
                  <a:srgbClr val="808080"/>
                </a:solidFill>
                <a:highlight>
                  <a:srgbClr val="FFFFFF"/>
                </a:highlight>
                <a:latin typeface="Consolas" panose="020B0609020204030204" pitchFamily="49" charset="0"/>
              </a:rPr>
              <a:t>before</a:t>
            </a:r>
            <a:r>
              <a:rPr lang="en-US" dirty="0">
                <a:solidFill>
                  <a:srgbClr val="000000"/>
                </a:solidFill>
                <a:highlight>
                  <a:srgbClr val="FFFFFF"/>
                </a:highlight>
                <a:latin typeface="Consolas" panose="020B0609020204030204" pitchFamily="49" charset="0"/>
              </a:rPr>
              <a:t>-&gt;next</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node-</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before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smtClean="0">
                <a:solidFill>
                  <a:srgbClr val="808080"/>
                </a:solidFill>
                <a:highlight>
                  <a:srgbClr val="FFFFFF"/>
                </a:highlight>
                <a:latin typeface="Consolas" panose="020B0609020204030204" pitchFamily="49" charset="0"/>
              </a:rPr>
              <a:t>    before</a:t>
            </a:r>
            <a:r>
              <a:rPr lang="en-US" dirty="0" smtClean="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&gt;next = node</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node-&gt;next-&gt;</a:t>
            </a:r>
            <a:r>
              <a:rPr lang="en-US" dirty="0" err="1">
                <a:solidFill>
                  <a:srgbClr val="000000"/>
                </a:solidFill>
                <a:highlight>
                  <a:srgbClr val="FFFFFF"/>
                </a:highlight>
                <a:latin typeface="Consolas" panose="020B0609020204030204" pitchFamily="49" charset="0"/>
              </a:rPr>
              <a:t>prev</a:t>
            </a:r>
            <a:r>
              <a:rPr lang="en-US" dirty="0">
                <a:solidFill>
                  <a:srgbClr val="000000"/>
                </a:solidFill>
                <a:highlight>
                  <a:srgbClr val="FFFFFF"/>
                </a:highlight>
                <a:latin typeface="Consolas" panose="020B0609020204030204" pitchFamily="49" charset="0"/>
              </a:rPr>
              <a:t> = node;</a:t>
            </a:r>
          </a:p>
          <a:p>
            <a:r>
              <a:rPr lang="en-US" dirty="0">
                <a:solidFill>
                  <a:srgbClr val="000000"/>
                </a:solidFill>
                <a:highlight>
                  <a:srgbClr val="FFFFFF"/>
                </a:highlight>
                <a:latin typeface="Consolas" panose="020B0609020204030204" pitchFamily="49" charset="0"/>
              </a:rPr>
              <a:t>}</a:t>
            </a:r>
            <a:endParaRPr lang="en-US" dirty="0"/>
          </a:p>
        </p:txBody>
      </p:sp>
      <p:sp>
        <p:nvSpPr>
          <p:cNvPr id="6" name="Up Arrow 5"/>
          <p:cNvSpPr/>
          <p:nvPr/>
        </p:nvSpPr>
        <p:spPr>
          <a:xfrm rot="5400000">
            <a:off x="1437379" y="22202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437379" y="27536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437379" y="3287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437379" y="41080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437379" y="46586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36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smtClean="0">
                <a:solidFill>
                  <a:schemeClr val="tx1">
                    <a:lumMod val="85000"/>
                    <a:lumOff val="15000"/>
                  </a:schemeClr>
                </a:solidFill>
              </a:rPr>
              <a:t>push_front</a:t>
            </a:r>
            <a:r>
              <a:rPr lang="en-US" dirty="0" smtClean="0">
                <a:solidFill>
                  <a:schemeClr val="tx1">
                    <a:lumMod val="85000"/>
                    <a:lumOff val="15000"/>
                  </a:schemeClr>
                </a:solidFill>
              </a:rPr>
              <a:t> and </a:t>
            </a:r>
            <a:r>
              <a:rPr lang="en-US" dirty="0" err="1" smtClean="0">
                <a:solidFill>
                  <a:schemeClr val="tx1">
                    <a:lumMod val="85000"/>
                    <a:lumOff val="15000"/>
                  </a:schemeClr>
                </a:solidFill>
              </a:rPr>
              <a:t>push_back</a:t>
            </a:r>
            <a:endParaRPr lang="en-US" dirty="0">
              <a:solidFill>
                <a:schemeClr val="tx1">
                  <a:lumMod val="85000"/>
                  <a:lumOff val="15000"/>
                </a:schemeClr>
              </a:solidFill>
            </a:endParaRPr>
          </a:p>
        </p:txBody>
      </p:sp>
      <p:sp>
        <p:nvSpPr>
          <p:cNvPr id="2" name="Rectangle 1"/>
          <p:cNvSpPr/>
          <p:nvPr/>
        </p:nvSpPr>
        <p:spPr>
          <a:xfrm>
            <a:off x="685800" y="1600200"/>
            <a:ext cx="7010400" cy="258532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push_front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_Type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insert_after</a:t>
            </a:r>
            <a:r>
              <a:rPr lang="en-US" dirty="0">
                <a:solidFill>
                  <a:srgbClr val="000000"/>
                </a:solidFill>
                <a:highlight>
                  <a:srgbClr val="FFFFFF"/>
                </a:highlight>
                <a:latin typeface="Consolas" panose="020B0609020204030204" pitchFamily="49" charset="0"/>
              </a:rPr>
              <a:t>(_root,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push_back</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_Type</a:t>
            </a:r>
            <a:r>
              <a:rPr lang="en-US" dirty="0">
                <a:solidFill>
                  <a:srgbClr val="000000"/>
                </a:solidFill>
                <a:highlight>
                  <a:srgbClr val="FFFFFF"/>
                </a:highlight>
                <a:latin typeface="Consolas" panose="020B0609020204030204" pitchFamily="49" charset="0"/>
              </a:rPr>
              <a:t>&amp; </a:t>
            </a:r>
            <a:r>
              <a:rPr lang="en-US" dirty="0" smtClean="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insert_before</a:t>
            </a:r>
            <a:r>
              <a:rPr lang="en-US" dirty="0">
                <a:solidFill>
                  <a:srgbClr val="000000"/>
                </a:solidFill>
                <a:highlight>
                  <a:srgbClr val="FFFFFF"/>
                </a:highlight>
                <a:latin typeface="Consolas" panose="020B0609020204030204" pitchFamily="49" charset="0"/>
              </a:rPr>
              <a:t>(_end,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1619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p:grpSpPr>
        <p:sp>
          <p:nvSpPr>
            <p:cNvPr id="16" name="Rectangle 15"/>
            <p:cNvSpPr/>
            <p:nvPr/>
          </p:nvSpPr>
          <p:spPr>
            <a:xfrm>
              <a:off x="944"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p:grpSpPr>
        <p:sp>
          <p:nvSpPr>
            <p:cNvPr id="14" name="Rectangle 13"/>
            <p:cNvSpPr/>
            <p:nvPr/>
          </p:nvSpPr>
          <p:spPr>
            <a:xfrm>
              <a:off x="4051255" y="184734"/>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p:grpSpPr>
        <p:sp>
          <p:nvSpPr>
            <p:cNvPr id="12" name="Rectangle 11"/>
            <p:cNvSpPr/>
            <p:nvPr/>
          </p:nvSpPr>
          <p:spPr>
            <a:xfrm>
              <a:off x="944" y="2762205"/>
              <a:ext cx="3682100" cy="220926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a:solidFill>
            <a:schemeClr val="accent2"/>
          </a:solidFill>
        </p:grpSpPr>
        <p:sp>
          <p:nvSpPr>
            <p:cNvPr id="10" name="Rectangle 9"/>
            <p:cNvSpPr/>
            <p:nvPr/>
          </p:nvSpPr>
          <p:spPr>
            <a:xfrm>
              <a:off x="4051255" y="2762205"/>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spTree>
    <p:extLst>
      <p:ext uri="{BB962C8B-B14F-4D97-AF65-F5344CB8AC3E}">
        <p14:creationId xmlns:p14="http://schemas.microsoft.com/office/powerpoint/2010/main" val="234333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a:t>
            </a:r>
            <a:endParaRPr lang="en-US" dirty="0">
              <a:solidFill>
                <a:schemeClr val="tx1">
                  <a:lumMod val="85000"/>
                  <a:lumOff val="1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78461735"/>
              </p:ext>
            </p:extLst>
          </p:nvPr>
        </p:nvGraphicFramePr>
        <p:xfrm>
          <a:off x="609600" y="1905000"/>
          <a:ext cx="8001001" cy="18897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4876800">
                  <a:extLst>
                    <a:ext uri="{9D8B030D-6E8A-4147-A177-3AD203B41FA5}">
                      <a16:colId xmlns:a16="http://schemas.microsoft.com/office/drawing/2014/main" xmlns="" val="20001"/>
                    </a:ext>
                  </a:extLst>
                </a:gridCol>
                <a:gridCol w="1447801">
                  <a:extLst>
                    <a:ext uri="{9D8B030D-6E8A-4147-A177-3AD203B41FA5}">
                      <a16:colId xmlns:a16="http://schemas.microsoft.com/office/drawing/2014/main" xmlns="" val="20002"/>
                    </a:ext>
                  </a:extLst>
                </a:gridCol>
              </a:tblGrid>
              <a:tr h="472440">
                <a:tc>
                  <a:txBody>
                    <a:bodyPr/>
                    <a:lstStyle/>
                    <a:p>
                      <a:r>
                        <a:rPr lang="en-US" dirty="0" smtClean="0"/>
                        <a:t>Function</a:t>
                      </a:r>
                      <a:endParaRPr lang="en-US" dirty="0"/>
                    </a:p>
                  </a:txBody>
                  <a:tcPr/>
                </a:tc>
                <a:tc>
                  <a:txBody>
                    <a:bodyPr/>
                    <a:lstStyle/>
                    <a:p>
                      <a:r>
                        <a:rPr lang="en-US" dirty="0" smtClean="0"/>
                        <a:t>Behavior</a:t>
                      </a:r>
                      <a:endParaRPr lang="en-US" dirty="0"/>
                    </a:p>
                  </a:txBody>
                  <a:tcPr/>
                </a:tc>
                <a:tc>
                  <a:txBody>
                    <a:bodyPr/>
                    <a:lstStyle/>
                    <a:p>
                      <a:r>
                        <a:rPr lang="en-US" dirty="0" smtClean="0"/>
                        <a:t>Complexity</a:t>
                      </a:r>
                      <a:endParaRPr lang="en-US" dirty="0"/>
                    </a:p>
                  </a:txBody>
                  <a:tcPr/>
                </a:tc>
                <a:extLst>
                  <a:ext uri="{0D108BD9-81ED-4DB2-BD59-A6C34878D82A}">
                    <a16:rowId xmlns:a16="http://schemas.microsoft.com/office/drawing/2014/main" xmlns="" val="10000"/>
                  </a:ext>
                </a:extLst>
              </a:tr>
              <a:tr h="472440">
                <a:tc>
                  <a:txBody>
                    <a:bodyPr/>
                    <a:lstStyle/>
                    <a:p>
                      <a:r>
                        <a:rPr lang="en-US" dirty="0" smtClean="0"/>
                        <a:t>remove</a:t>
                      </a:r>
                      <a:endParaRPr lang="en-US" dirty="0"/>
                    </a:p>
                  </a:txBody>
                  <a:tcPr/>
                </a:tc>
                <a:tc>
                  <a:txBody>
                    <a:bodyPr/>
                    <a:lstStyle/>
                    <a:p>
                      <a:r>
                        <a:rPr lang="en-US" dirty="0" smtClean="0"/>
                        <a:t>Removes the node before the specified node.</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1"/>
                  </a:ext>
                </a:extLst>
              </a:tr>
              <a:tr h="472440">
                <a:tc>
                  <a:txBody>
                    <a:bodyPr/>
                    <a:lstStyle/>
                    <a:p>
                      <a:r>
                        <a:rPr lang="en-US" dirty="0" err="1" smtClean="0"/>
                        <a:t>pop_front</a:t>
                      </a:r>
                      <a:endParaRPr lang="en-US" dirty="0"/>
                    </a:p>
                  </a:txBody>
                  <a:tcPr/>
                </a:tc>
                <a:tc>
                  <a:txBody>
                    <a:bodyPr/>
                    <a:lstStyle/>
                    <a:p>
                      <a:r>
                        <a:rPr lang="en-US" dirty="0" smtClean="0"/>
                        <a:t>Removes</a:t>
                      </a:r>
                      <a:r>
                        <a:rPr lang="en-US" baseline="0" dirty="0" smtClean="0"/>
                        <a:t> the </a:t>
                      </a:r>
                      <a:r>
                        <a:rPr lang="en-US" dirty="0" smtClean="0"/>
                        <a:t>node at the front of the list.</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2"/>
                  </a:ext>
                </a:extLst>
              </a:tr>
              <a:tr h="472440">
                <a:tc>
                  <a:txBody>
                    <a:bodyPr/>
                    <a:lstStyle/>
                    <a:p>
                      <a:r>
                        <a:rPr lang="en-US" dirty="0" err="1" smtClean="0"/>
                        <a:t>pop_back</a:t>
                      </a:r>
                      <a:endParaRPr lang="en-US" dirty="0"/>
                    </a:p>
                  </a:txBody>
                  <a:tcPr/>
                </a:tc>
                <a:tc>
                  <a:txBody>
                    <a:bodyPr/>
                    <a:lstStyle/>
                    <a:p>
                      <a:r>
                        <a:rPr lang="en-US" dirty="0" smtClean="0"/>
                        <a:t>Removes</a:t>
                      </a:r>
                      <a:r>
                        <a:rPr lang="en-US" baseline="0" dirty="0" smtClean="0"/>
                        <a:t> the </a:t>
                      </a:r>
                      <a:r>
                        <a:rPr lang="en-US" dirty="0" smtClean="0"/>
                        <a:t>node at the end of the list.</a:t>
                      </a:r>
                      <a:endParaRPr lang="en-US" dirty="0"/>
                    </a:p>
                  </a:txBody>
                  <a:tcPr/>
                </a:tc>
                <a:tc>
                  <a:txBody>
                    <a:bodyPr/>
                    <a:lstStyle/>
                    <a:p>
                      <a:r>
                        <a:rPr lang="en-US" dirty="0" smtClean="0"/>
                        <a:t>O(1)</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7085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Removing A </a:t>
            </a:r>
            <a:r>
              <a:rPr lang="en-US" dirty="0">
                <a:solidFill>
                  <a:schemeClr val="tx1">
                    <a:lumMod val="85000"/>
                    <a:lumOff val="15000"/>
                  </a:schemeClr>
                </a:solidFill>
              </a:rPr>
              <a:t>Node</a:t>
            </a:r>
          </a:p>
        </p:txBody>
      </p:sp>
      <p:grpSp>
        <p:nvGrpSpPr>
          <p:cNvPr id="2" name="Group 1"/>
          <p:cNvGrpSpPr/>
          <p:nvPr/>
        </p:nvGrpSpPr>
        <p:grpSpPr>
          <a:xfrm>
            <a:off x="1981200" y="2514600"/>
            <a:ext cx="1163781" cy="2133600"/>
            <a:chOff x="1981200" y="2514600"/>
            <a:chExt cx="1163781" cy="2133600"/>
          </a:xfrm>
        </p:grpSpPr>
        <p:sp>
          <p:nvSpPr>
            <p:cNvPr id="4" name="Rectangle 3"/>
            <p:cNvSpPr/>
            <p:nvPr/>
          </p:nvSpPr>
          <p:spPr>
            <a:xfrm>
              <a:off x="19812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19812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19812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grpSp>
        <p:nvGrpSpPr>
          <p:cNvPr id="3" name="Group 2"/>
          <p:cNvGrpSpPr/>
          <p:nvPr/>
        </p:nvGrpSpPr>
        <p:grpSpPr>
          <a:xfrm>
            <a:off x="3962400" y="2514600"/>
            <a:ext cx="1163781" cy="2133600"/>
            <a:chOff x="3962400" y="2514600"/>
            <a:chExt cx="1163781" cy="2133600"/>
          </a:xfrm>
        </p:grpSpPr>
        <p:sp>
          <p:nvSpPr>
            <p:cNvPr id="8" name="Rectangle 7"/>
            <p:cNvSpPr/>
            <p:nvPr/>
          </p:nvSpPr>
          <p:spPr>
            <a:xfrm>
              <a:off x="39624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dirty="0"/>
            </a:p>
          </p:txBody>
        </p:sp>
        <p:sp>
          <p:nvSpPr>
            <p:cNvPr id="9" name="Rectangle 8"/>
            <p:cNvSpPr/>
            <p:nvPr/>
          </p:nvSpPr>
          <p:spPr>
            <a:xfrm>
              <a:off x="39624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39624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1" name="Straight Connector 10"/>
          <p:cNvCxnSpPr/>
          <p:nvPr/>
        </p:nvCxnSpPr>
        <p:spPr>
          <a:xfrm>
            <a:off x="31449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31449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18" name="Group 17"/>
          <p:cNvGrpSpPr/>
          <p:nvPr/>
        </p:nvGrpSpPr>
        <p:grpSpPr>
          <a:xfrm>
            <a:off x="5943600" y="2514600"/>
            <a:ext cx="1163781" cy="2133600"/>
            <a:chOff x="5943600" y="2514600"/>
            <a:chExt cx="1163781" cy="2133600"/>
          </a:xfrm>
        </p:grpSpPr>
        <p:sp>
          <p:nvSpPr>
            <p:cNvPr id="12" name="Rectangle 11"/>
            <p:cNvSpPr/>
            <p:nvPr/>
          </p:nvSpPr>
          <p:spPr>
            <a:xfrm>
              <a:off x="59436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13" name="Rectangle 12"/>
            <p:cNvSpPr/>
            <p:nvPr/>
          </p:nvSpPr>
          <p:spPr>
            <a:xfrm>
              <a:off x="59436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4" name="Rectangle 13"/>
            <p:cNvSpPr/>
            <p:nvPr/>
          </p:nvSpPr>
          <p:spPr>
            <a:xfrm>
              <a:off x="59436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5" name="Straight Connector 14"/>
          <p:cNvCxnSpPr/>
          <p:nvPr/>
        </p:nvCxnSpPr>
        <p:spPr>
          <a:xfrm>
            <a:off x="51261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51261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6370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Removing A </a:t>
            </a:r>
            <a:r>
              <a:rPr lang="en-US" dirty="0">
                <a:solidFill>
                  <a:schemeClr val="tx1">
                    <a:lumMod val="85000"/>
                    <a:lumOff val="15000"/>
                  </a:schemeClr>
                </a:solidFill>
              </a:rPr>
              <a:t>Node</a:t>
            </a:r>
          </a:p>
        </p:txBody>
      </p:sp>
      <p:grpSp>
        <p:nvGrpSpPr>
          <p:cNvPr id="2" name="Group 1"/>
          <p:cNvGrpSpPr/>
          <p:nvPr/>
        </p:nvGrpSpPr>
        <p:grpSpPr>
          <a:xfrm>
            <a:off x="1981200" y="2514600"/>
            <a:ext cx="1163781" cy="2133600"/>
            <a:chOff x="1981200" y="2514600"/>
            <a:chExt cx="1163781" cy="2133600"/>
          </a:xfrm>
        </p:grpSpPr>
        <p:sp>
          <p:nvSpPr>
            <p:cNvPr id="4" name="Rectangle 3"/>
            <p:cNvSpPr/>
            <p:nvPr/>
          </p:nvSpPr>
          <p:spPr>
            <a:xfrm>
              <a:off x="19812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19812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19812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grpSp>
        <p:nvGrpSpPr>
          <p:cNvPr id="3" name="Group 2"/>
          <p:cNvGrpSpPr/>
          <p:nvPr/>
        </p:nvGrpSpPr>
        <p:grpSpPr>
          <a:xfrm>
            <a:off x="3962400" y="2514600"/>
            <a:ext cx="1163781" cy="2133600"/>
            <a:chOff x="3962400" y="2514600"/>
            <a:chExt cx="1163781" cy="2133600"/>
          </a:xfrm>
        </p:grpSpPr>
        <p:sp>
          <p:nvSpPr>
            <p:cNvPr id="8" name="Rectangle 7"/>
            <p:cNvSpPr/>
            <p:nvPr/>
          </p:nvSpPr>
          <p:spPr>
            <a:xfrm>
              <a:off x="39624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dirty="0"/>
            </a:p>
          </p:txBody>
        </p:sp>
        <p:sp>
          <p:nvSpPr>
            <p:cNvPr id="9" name="Rectangle 8"/>
            <p:cNvSpPr/>
            <p:nvPr/>
          </p:nvSpPr>
          <p:spPr>
            <a:xfrm>
              <a:off x="39624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0" name="Rectangle 9"/>
            <p:cNvSpPr/>
            <p:nvPr/>
          </p:nvSpPr>
          <p:spPr>
            <a:xfrm>
              <a:off x="39624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1" name="Straight Connector 10"/>
          <p:cNvCxnSpPr/>
          <p:nvPr/>
        </p:nvCxnSpPr>
        <p:spPr>
          <a:xfrm>
            <a:off x="31449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31449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18" name="Group 17"/>
          <p:cNvGrpSpPr/>
          <p:nvPr/>
        </p:nvGrpSpPr>
        <p:grpSpPr>
          <a:xfrm>
            <a:off x="5943600" y="2514600"/>
            <a:ext cx="1163781" cy="2133600"/>
            <a:chOff x="5943600" y="2514600"/>
            <a:chExt cx="1163781" cy="2133600"/>
          </a:xfrm>
        </p:grpSpPr>
        <p:sp>
          <p:nvSpPr>
            <p:cNvPr id="12" name="Rectangle 11"/>
            <p:cNvSpPr/>
            <p:nvPr/>
          </p:nvSpPr>
          <p:spPr>
            <a:xfrm>
              <a:off x="59436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13" name="Rectangle 12"/>
            <p:cNvSpPr/>
            <p:nvPr/>
          </p:nvSpPr>
          <p:spPr>
            <a:xfrm>
              <a:off x="59436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4" name="Rectangle 13"/>
            <p:cNvSpPr/>
            <p:nvPr/>
          </p:nvSpPr>
          <p:spPr>
            <a:xfrm>
              <a:off x="59436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5" name="Straight Connector 14"/>
          <p:cNvCxnSpPr/>
          <p:nvPr/>
        </p:nvCxnSpPr>
        <p:spPr>
          <a:xfrm>
            <a:off x="51261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51261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030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Removing A </a:t>
            </a:r>
            <a:r>
              <a:rPr lang="en-US" dirty="0">
                <a:solidFill>
                  <a:schemeClr val="tx1">
                    <a:lumMod val="85000"/>
                    <a:lumOff val="15000"/>
                  </a:schemeClr>
                </a:solidFill>
              </a:rPr>
              <a:t>Node</a:t>
            </a:r>
          </a:p>
        </p:txBody>
      </p:sp>
      <p:grpSp>
        <p:nvGrpSpPr>
          <p:cNvPr id="20" name="Group 19"/>
          <p:cNvGrpSpPr/>
          <p:nvPr/>
        </p:nvGrpSpPr>
        <p:grpSpPr>
          <a:xfrm>
            <a:off x="1981200" y="2514600"/>
            <a:ext cx="1981200" cy="2133600"/>
            <a:chOff x="1981200" y="2514600"/>
            <a:chExt cx="1981200" cy="2133600"/>
          </a:xfrm>
        </p:grpSpPr>
        <p:grpSp>
          <p:nvGrpSpPr>
            <p:cNvPr id="2" name="Group 1"/>
            <p:cNvGrpSpPr/>
            <p:nvPr/>
          </p:nvGrpSpPr>
          <p:grpSpPr>
            <a:xfrm>
              <a:off x="1981200" y="2514600"/>
              <a:ext cx="1163781" cy="2133600"/>
              <a:chOff x="1981200" y="2514600"/>
              <a:chExt cx="1163781" cy="2133600"/>
            </a:xfrm>
          </p:grpSpPr>
          <p:sp>
            <p:nvSpPr>
              <p:cNvPr id="4" name="Rectangle 3"/>
              <p:cNvSpPr/>
              <p:nvPr/>
            </p:nvSpPr>
            <p:spPr>
              <a:xfrm>
                <a:off x="19812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dirty="0"/>
              </a:p>
            </p:txBody>
          </p:sp>
          <p:sp>
            <p:nvSpPr>
              <p:cNvPr id="6" name="Rectangle 5"/>
              <p:cNvSpPr/>
              <p:nvPr/>
            </p:nvSpPr>
            <p:spPr>
              <a:xfrm>
                <a:off x="19812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7" name="Rectangle 6"/>
              <p:cNvSpPr/>
              <p:nvPr/>
            </p:nvSpPr>
            <p:spPr>
              <a:xfrm>
                <a:off x="19812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1" name="Straight Connector 10"/>
            <p:cNvCxnSpPr/>
            <p:nvPr/>
          </p:nvCxnSpPr>
          <p:spPr>
            <a:xfrm>
              <a:off x="3144981" y="3733800"/>
              <a:ext cx="817419"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grpSp>
      <p:grpSp>
        <p:nvGrpSpPr>
          <p:cNvPr id="19" name="Group 18"/>
          <p:cNvGrpSpPr/>
          <p:nvPr/>
        </p:nvGrpSpPr>
        <p:grpSpPr>
          <a:xfrm>
            <a:off x="5126181" y="2514600"/>
            <a:ext cx="1981200" cy="2133600"/>
            <a:chOff x="5126181" y="2514600"/>
            <a:chExt cx="1981200" cy="2133600"/>
          </a:xfrm>
        </p:grpSpPr>
        <p:grpSp>
          <p:nvGrpSpPr>
            <p:cNvPr id="18" name="Group 17"/>
            <p:cNvGrpSpPr/>
            <p:nvPr/>
          </p:nvGrpSpPr>
          <p:grpSpPr>
            <a:xfrm>
              <a:off x="5943600" y="2514600"/>
              <a:ext cx="1163781" cy="2133600"/>
              <a:chOff x="5943600" y="2514600"/>
              <a:chExt cx="1163781" cy="2133600"/>
            </a:xfrm>
          </p:grpSpPr>
          <p:sp>
            <p:nvSpPr>
              <p:cNvPr id="12" name="Rectangle 11"/>
              <p:cNvSpPr/>
              <p:nvPr/>
            </p:nvSpPr>
            <p:spPr>
              <a:xfrm>
                <a:off x="5943600" y="25146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a:t>
                </a:r>
                <a:endParaRPr lang="en-US" dirty="0"/>
              </a:p>
            </p:txBody>
          </p:sp>
          <p:sp>
            <p:nvSpPr>
              <p:cNvPr id="13" name="Rectangle 12"/>
              <p:cNvSpPr/>
              <p:nvPr/>
            </p:nvSpPr>
            <p:spPr>
              <a:xfrm>
                <a:off x="5943600" y="34289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14" name="Rectangle 13"/>
              <p:cNvSpPr/>
              <p:nvPr/>
            </p:nvSpPr>
            <p:spPr>
              <a:xfrm>
                <a:off x="5943600" y="4038601"/>
                <a:ext cx="1163781" cy="6095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prev</a:t>
                </a:r>
                <a:endParaRPr lang="en-US" dirty="0"/>
              </a:p>
            </p:txBody>
          </p:sp>
        </p:grpSp>
        <p:cxnSp>
          <p:nvCxnSpPr>
            <p:cNvPr id="17" name="Straight Connector 16"/>
            <p:cNvCxnSpPr/>
            <p:nvPr/>
          </p:nvCxnSpPr>
          <p:spPr>
            <a:xfrm>
              <a:off x="5126181" y="4370294"/>
              <a:ext cx="817419"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213345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61111E-6 -2.22222E-6 L -0.11059 -2.22222E-6 " pathEditMode="relative" rAng="0" ptsTypes="AA">
                                      <p:cBhvr>
                                        <p:cTn id="6" dur="2000" fill="hold"/>
                                        <p:tgtEl>
                                          <p:spTgt spid="19"/>
                                        </p:tgtEl>
                                        <p:attrNameLst>
                                          <p:attrName>ppt_x</p:attrName>
                                          <p:attrName>ppt_y</p:attrName>
                                        </p:attrNameLst>
                                      </p:cBhvr>
                                      <p:rCtr x="-5538" y="0"/>
                                    </p:animMotion>
                                  </p:childTnLst>
                                </p:cTn>
                              </p:par>
                              <p:par>
                                <p:cTn id="7" presetID="42" presetClass="path" presetSubtype="0" accel="50000" decel="50000" fill="hold" nodeType="withEffect">
                                  <p:stCondLst>
                                    <p:cond delay="0"/>
                                  </p:stCondLst>
                                  <p:childTnLst>
                                    <p:animMotion origin="layout" path="M 5.55112E-17 -2.22222E-6 L 0.10833 -2.22222E-6 " pathEditMode="relative" rAng="0" ptsTypes="AA">
                                      <p:cBhvr>
                                        <p:cTn id="8" dur="2000" fill="hold"/>
                                        <p:tgtEl>
                                          <p:spTgt spid="20"/>
                                        </p:tgtEl>
                                        <p:attrNameLst>
                                          <p:attrName>ppt_x</p:attrName>
                                          <p:attrName>ppt_y</p:attrName>
                                        </p:attrNameLst>
                                      </p:cBhvr>
                                      <p:rCtr x="5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00000">
            <a:off x="1958593" y="1020853"/>
            <a:ext cx="4974065" cy="5023509"/>
          </a:xfrm>
          <a:prstGeom prst="rect">
            <a:avLst/>
          </a:prstGeom>
        </p:spPr>
      </p:pic>
      <p:sp>
        <p:nvSpPr>
          <p:cNvPr id="10" name="Up Arrow 9"/>
          <p:cNvSpPr/>
          <p:nvPr/>
        </p:nvSpPr>
        <p:spPr>
          <a:xfrm>
            <a:off x="1981200" y="441960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15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3" nodeType="clickEffect">
                                  <p:stCondLst>
                                    <p:cond delay="0"/>
                                  </p:stCondLst>
                                  <p:childTnLst>
                                    <p:animMotion origin="layout" path="M -1.38889E-6 3.7037E-6 L 0.50747 0.00486 " pathEditMode="relative" rAng="0" ptsTypes="AA">
                                      <p:cBhvr>
                                        <p:cTn id="11" dur="2000" fill="hold"/>
                                        <p:tgtEl>
                                          <p:spTgt spid="10"/>
                                        </p:tgtEl>
                                        <p:attrNameLst>
                                          <p:attrName>ppt_x</p:attrName>
                                          <p:attrName>ppt_y</p:attrName>
                                        </p:attrNameLst>
                                      </p:cBhvr>
                                      <p:rCtr x="25365"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3"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447800"/>
            <a:ext cx="6553200" cy="378565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remove(</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removed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removed</a:t>
            </a:r>
            <a:r>
              <a:rPr lang="en-US" sz="2400" dirty="0">
                <a:solidFill>
                  <a:srgbClr val="000000"/>
                </a:solidFill>
                <a:highlight>
                  <a:srgbClr val="FFFFFF"/>
                </a:highlight>
                <a:latin typeface="Consolas" panose="020B0609020204030204" pitchFamily="49" charset="0"/>
              </a:rPr>
              <a:t>-&gt;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node_ptr</a:t>
            </a:r>
            <a:r>
              <a:rPr lang="en-US" sz="2400" dirty="0">
                <a:solidFill>
                  <a:srgbClr val="000000"/>
                </a:solidFill>
                <a:highlight>
                  <a:srgbClr val="FFFFFF"/>
                </a:highlight>
                <a:latin typeface="Consolas" panose="020B0609020204030204" pitchFamily="49" charset="0"/>
              </a:rPr>
              <a:t> next = </a:t>
            </a:r>
            <a:r>
              <a:rPr lang="en-US" sz="2400" dirty="0">
                <a:solidFill>
                  <a:srgbClr val="808080"/>
                </a:solidFill>
                <a:highlight>
                  <a:srgbClr val="FFFFFF"/>
                </a:highlight>
                <a:latin typeface="Consolas" panose="020B0609020204030204" pitchFamily="49" charset="0"/>
              </a:rPr>
              <a:t>removed</a:t>
            </a:r>
            <a:r>
              <a:rPr lang="en-US" sz="2400" dirty="0">
                <a:solidFill>
                  <a:srgbClr val="000000"/>
                </a:solidFill>
                <a:highlight>
                  <a:srgbClr val="FFFFFF"/>
                </a:highlight>
                <a:latin typeface="Consolas" panose="020B0609020204030204" pitchFamily="49" charset="0"/>
              </a:rPr>
              <a:t>-&gt;next;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-&gt;next = next;</a:t>
            </a:r>
          </a:p>
          <a:p>
            <a:r>
              <a:rPr lang="en-US" sz="2400" dirty="0">
                <a:solidFill>
                  <a:srgbClr val="000000"/>
                </a:solidFill>
                <a:highlight>
                  <a:srgbClr val="FFFFFF"/>
                </a:highlight>
                <a:latin typeface="Consolas" panose="020B0609020204030204" pitchFamily="49" charset="0"/>
              </a:rPr>
              <a:t>    next-&gt;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delete</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removed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endParaRPr lang="en-US" sz="2400" dirty="0"/>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remove</a:t>
            </a:r>
            <a:endParaRPr lang="en-US" dirty="0">
              <a:solidFill>
                <a:schemeClr val="tx1">
                  <a:lumMod val="85000"/>
                  <a:lumOff val="15000"/>
                </a:schemeClr>
              </a:solidFill>
            </a:endParaRPr>
          </a:p>
        </p:txBody>
      </p:sp>
      <p:sp>
        <p:nvSpPr>
          <p:cNvPr id="18" name="Up Arrow 17"/>
          <p:cNvSpPr/>
          <p:nvPr/>
        </p:nvSpPr>
        <p:spPr>
          <a:xfrm rot="5400000">
            <a:off x="1513579" y="22202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5400000">
            <a:off x="1513579" y="3287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5400000">
            <a:off x="1513579" y="43538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494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20" grpId="1" animBg="1"/>
      <p:bldP spid="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err="1" smtClean="0">
                <a:solidFill>
                  <a:schemeClr val="tx1">
                    <a:lumMod val="85000"/>
                    <a:lumOff val="15000"/>
                  </a:schemeClr>
                </a:solidFill>
              </a:rPr>
              <a:t>pop_front</a:t>
            </a:r>
            <a:r>
              <a:rPr lang="en-US" dirty="0" smtClean="0">
                <a:solidFill>
                  <a:schemeClr val="tx1">
                    <a:lumMod val="85000"/>
                    <a:lumOff val="15000"/>
                  </a:schemeClr>
                </a:solidFill>
              </a:rPr>
              <a:t> and </a:t>
            </a:r>
            <a:r>
              <a:rPr lang="en-US" dirty="0" err="1" smtClean="0">
                <a:solidFill>
                  <a:schemeClr val="tx1">
                    <a:lumMod val="85000"/>
                    <a:lumOff val="15000"/>
                  </a:schemeClr>
                </a:solidFill>
              </a:rPr>
              <a:t>pop_back</a:t>
            </a:r>
            <a:endParaRPr lang="en-US" dirty="0">
              <a:solidFill>
                <a:schemeClr val="tx1">
                  <a:lumMod val="85000"/>
                  <a:lumOff val="15000"/>
                </a:schemeClr>
              </a:solidFill>
            </a:endParaRPr>
          </a:p>
        </p:txBody>
      </p:sp>
      <p:sp>
        <p:nvSpPr>
          <p:cNvPr id="4" name="Rectangle 3"/>
          <p:cNvSpPr/>
          <p:nvPr/>
        </p:nvSpPr>
        <p:spPr>
          <a:xfrm>
            <a:off x="685800" y="1752600"/>
            <a:ext cx="4572000" cy="3416320"/>
          </a:xfrm>
          <a:prstGeom prst="rect">
            <a:avLst/>
          </a:prstGeom>
        </p:spPr>
        <p:txBody>
          <a:bodyPr>
            <a:spAutoFit/>
          </a:bodyPr>
          <a:lstStyle/>
          <a:p>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pop_front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remove(_root-&gt;next);</a:t>
            </a:r>
          </a:p>
          <a:p>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pop_back</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remove(_end-&gt;</a:t>
            </a:r>
            <a:r>
              <a:rPr lang="en-US" sz="2400" dirty="0" err="1">
                <a:solidFill>
                  <a:srgbClr val="000000"/>
                </a:solidFill>
                <a:highlight>
                  <a:srgbClr val="FFFFFF"/>
                </a:highlight>
                <a:latin typeface="Consolas" panose="020B0609020204030204" pitchFamily="49" charset="0"/>
              </a:rPr>
              <a:t>prev</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267152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Linked List Class</a:t>
            </a:r>
            <a:endParaRPr lang="en-US" dirty="0">
              <a:solidFill>
                <a:schemeClr val="tx1">
                  <a:lumMod val="85000"/>
                  <a:lumOff val="15000"/>
                </a:schemeClr>
              </a:solidFill>
            </a:endParaRPr>
          </a:p>
        </p:txBody>
      </p:sp>
      <p:grpSp>
        <p:nvGrpSpPr>
          <p:cNvPr id="6" name="Group 5"/>
          <p:cNvGrpSpPr/>
          <p:nvPr/>
        </p:nvGrpSpPr>
        <p:grpSpPr>
          <a:xfrm>
            <a:off x="1326161" y="1828800"/>
            <a:ext cx="3167750" cy="1900650"/>
            <a:chOff x="944" y="184734"/>
            <a:chExt cx="3682100" cy="2209260"/>
          </a:xfrm>
          <a:solidFill>
            <a:schemeClr val="accent2"/>
          </a:solidFill>
        </p:grpSpPr>
        <p:sp>
          <p:nvSpPr>
            <p:cNvPr id="16" name="Rectangle 15"/>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Construction</a:t>
              </a:r>
              <a:endParaRPr lang="en-US" sz="4000" kern="1200" dirty="0"/>
            </a:p>
          </p:txBody>
        </p:sp>
      </p:grpSp>
      <p:grpSp>
        <p:nvGrpSpPr>
          <p:cNvPr id="7" name="Group 6"/>
          <p:cNvGrpSpPr/>
          <p:nvPr/>
        </p:nvGrpSpPr>
        <p:grpSpPr>
          <a:xfrm>
            <a:off x="4648200" y="1828800"/>
            <a:ext cx="3167750" cy="1900650"/>
            <a:chOff x="4051255" y="184734"/>
            <a:chExt cx="3682100" cy="2209260"/>
          </a:xfrm>
          <a:solidFill>
            <a:schemeClr val="accent2"/>
          </a:solidFill>
        </p:grpSpPr>
        <p:sp>
          <p:nvSpPr>
            <p:cNvPr id="14" name="Rectangle 13"/>
            <p:cNvSpPr/>
            <p:nvPr/>
          </p:nvSpPr>
          <p:spPr>
            <a:xfrm>
              <a:off x="4051255"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4051255"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Iteration</a:t>
              </a:r>
              <a:endParaRPr lang="en-US" sz="4000" kern="1200" dirty="0"/>
            </a:p>
          </p:txBody>
        </p:sp>
      </p:grpSp>
      <p:grpSp>
        <p:nvGrpSpPr>
          <p:cNvPr id="8" name="Group 7"/>
          <p:cNvGrpSpPr/>
          <p:nvPr/>
        </p:nvGrpSpPr>
        <p:grpSpPr>
          <a:xfrm>
            <a:off x="1330643" y="3948111"/>
            <a:ext cx="3167750" cy="1900650"/>
            <a:chOff x="944" y="2762205"/>
            <a:chExt cx="3682100" cy="2209260"/>
          </a:xfrm>
          <a:solidFill>
            <a:schemeClr val="accent2"/>
          </a:solidFill>
        </p:grpSpPr>
        <p:sp>
          <p:nvSpPr>
            <p:cNvPr id="12" name="Rectangle 11"/>
            <p:cNvSpPr/>
            <p:nvPr/>
          </p:nvSpPr>
          <p:spPr>
            <a:xfrm>
              <a:off x="944" y="2762205"/>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944" y="2762205"/>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Insertion</a:t>
              </a:r>
              <a:endParaRPr lang="en-US" sz="4000" kern="1200" dirty="0"/>
            </a:p>
          </p:txBody>
        </p:sp>
      </p:grpSp>
      <p:grpSp>
        <p:nvGrpSpPr>
          <p:cNvPr id="9" name="Group 8"/>
          <p:cNvGrpSpPr/>
          <p:nvPr/>
        </p:nvGrpSpPr>
        <p:grpSpPr>
          <a:xfrm>
            <a:off x="4652682" y="3948111"/>
            <a:ext cx="3167750" cy="1900650"/>
            <a:chOff x="4051255" y="2762205"/>
            <a:chExt cx="3682100" cy="2209260"/>
          </a:xfrm>
          <a:solidFill>
            <a:schemeClr val="accent2"/>
          </a:solidFill>
        </p:grpSpPr>
        <p:sp>
          <p:nvSpPr>
            <p:cNvPr id="10" name="Rectangle 9"/>
            <p:cNvSpPr/>
            <p:nvPr/>
          </p:nvSpPr>
          <p:spPr>
            <a:xfrm>
              <a:off x="4051255" y="2762205"/>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10"/>
            <p:cNvSpPr/>
            <p:nvPr/>
          </p:nvSpPr>
          <p:spPr>
            <a:xfrm>
              <a:off x="4051255" y="2762205"/>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Removal</a:t>
              </a:r>
              <a:endParaRPr lang="en-US" sz="4000" kern="1200" dirty="0"/>
            </a:p>
          </p:txBody>
        </p:sp>
      </p:grpSp>
      <p:grpSp>
        <p:nvGrpSpPr>
          <p:cNvPr id="18" name="Group 17"/>
          <p:cNvGrpSpPr/>
          <p:nvPr/>
        </p:nvGrpSpPr>
        <p:grpSpPr>
          <a:xfrm>
            <a:off x="2988125" y="2888456"/>
            <a:ext cx="3167750" cy="1900650"/>
            <a:chOff x="944" y="2762205"/>
            <a:chExt cx="3682100" cy="2209260"/>
          </a:xfrm>
          <a:solidFill>
            <a:schemeClr val="accent2"/>
          </a:solidFill>
        </p:grpSpPr>
        <p:sp>
          <p:nvSpPr>
            <p:cNvPr id="19" name="Rectangle 18"/>
            <p:cNvSpPr/>
            <p:nvPr/>
          </p:nvSpPr>
          <p:spPr>
            <a:xfrm>
              <a:off x="944" y="2762205"/>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2762205"/>
              <a:ext cx="3682100" cy="2209260"/>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000" kern="1200" dirty="0" smtClean="0"/>
                <a:t>reverse</a:t>
              </a:r>
              <a:endParaRPr lang="en-US" sz="4000" kern="1200" dirty="0"/>
            </a:p>
          </p:txBody>
        </p:sp>
      </p:grpSp>
    </p:spTree>
    <p:extLst>
      <p:ext uri="{BB962C8B-B14F-4D97-AF65-F5344CB8AC3E}">
        <p14:creationId xmlns:p14="http://schemas.microsoft.com/office/powerpoint/2010/main" val="109214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15" name="Up Arrow 1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8034997"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75691" y="4479736"/>
            <a:ext cx="869016" cy="461665"/>
          </a:xfrm>
          <a:prstGeom prst="rect">
            <a:avLst/>
          </a:prstGeom>
          <a:noFill/>
        </p:spPr>
        <p:txBody>
          <a:bodyPr wrap="square" rtlCol="0">
            <a:spAutoFit/>
          </a:bodyPr>
          <a:lstStyle/>
          <a:p>
            <a:r>
              <a:rPr lang="en-US" sz="2400" dirty="0" smtClean="0">
                <a:solidFill>
                  <a:schemeClr val="tx1">
                    <a:lumMod val="85000"/>
                    <a:lumOff val="15000"/>
                  </a:schemeClr>
                </a:solidFill>
              </a:rPr>
              <a:t>Head</a:t>
            </a:r>
            <a:endParaRPr lang="en-US" sz="2400" dirty="0">
              <a:solidFill>
                <a:schemeClr val="tx1">
                  <a:lumMod val="85000"/>
                  <a:lumOff val="15000"/>
                </a:schemeClr>
              </a:solidFill>
            </a:endParaRPr>
          </a:p>
        </p:txBody>
      </p:sp>
      <p:sp>
        <p:nvSpPr>
          <p:cNvPr id="19" name="TextBox 18"/>
          <p:cNvSpPr txBox="1"/>
          <p:nvPr/>
        </p:nvSpPr>
        <p:spPr>
          <a:xfrm>
            <a:off x="7933113" y="4479735"/>
            <a:ext cx="673654" cy="461665"/>
          </a:xfrm>
          <a:prstGeom prst="rect">
            <a:avLst/>
          </a:prstGeom>
          <a:noFill/>
        </p:spPr>
        <p:txBody>
          <a:bodyPr wrap="square" rtlCol="0">
            <a:spAutoFit/>
          </a:bodyPr>
          <a:lstStyle/>
          <a:p>
            <a:r>
              <a:rPr lang="en-US" sz="2400" dirty="0" smtClean="0">
                <a:solidFill>
                  <a:schemeClr val="tx1">
                    <a:lumMod val="85000"/>
                    <a:lumOff val="15000"/>
                  </a:schemeClr>
                </a:solidFill>
              </a:rPr>
              <a:t>Tail</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73101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1447800" y="3390901"/>
            <a:ext cx="7620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3276600" y="3390901"/>
            <a:ext cx="7620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a:xfrm>
            <a:off x="5105400" y="3390901"/>
            <a:ext cx="7620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6934199" y="3384178"/>
            <a:ext cx="7620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3" name="Group 2"/>
          <p:cNvGrpSpPr/>
          <p:nvPr/>
        </p:nvGrpSpPr>
        <p:grpSpPr>
          <a:xfrm>
            <a:off x="475691" y="3950818"/>
            <a:ext cx="869016" cy="990583"/>
            <a:chOff x="475691" y="3950818"/>
            <a:chExt cx="869016" cy="990583"/>
          </a:xfrm>
        </p:grpSpPr>
        <p:sp>
          <p:nvSpPr>
            <p:cNvPr id="25" name="Up Arrow 2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75691" y="4479736"/>
              <a:ext cx="869016" cy="461665"/>
            </a:xfrm>
            <a:prstGeom prst="rect">
              <a:avLst/>
            </a:prstGeom>
            <a:noFill/>
          </p:spPr>
          <p:txBody>
            <a:bodyPr wrap="square" rtlCol="0">
              <a:spAutoFit/>
            </a:bodyPr>
            <a:lstStyle/>
            <a:p>
              <a:r>
                <a:rPr lang="en-US" sz="2400" dirty="0" smtClean="0">
                  <a:solidFill>
                    <a:schemeClr val="tx1">
                      <a:lumMod val="85000"/>
                      <a:lumOff val="15000"/>
                    </a:schemeClr>
                  </a:solidFill>
                </a:rPr>
                <a:t>Head</a:t>
              </a:r>
              <a:endParaRPr lang="en-US" sz="2400" dirty="0">
                <a:solidFill>
                  <a:schemeClr val="tx1">
                    <a:lumMod val="85000"/>
                    <a:lumOff val="15000"/>
                  </a:schemeClr>
                </a:solidFill>
              </a:endParaRPr>
            </a:p>
          </p:txBody>
        </p:sp>
      </p:grpSp>
      <p:grpSp>
        <p:nvGrpSpPr>
          <p:cNvPr id="4" name="Group 3"/>
          <p:cNvGrpSpPr/>
          <p:nvPr/>
        </p:nvGrpSpPr>
        <p:grpSpPr>
          <a:xfrm>
            <a:off x="7933113" y="3950818"/>
            <a:ext cx="673654" cy="990582"/>
            <a:chOff x="7933113" y="3950818"/>
            <a:chExt cx="673654" cy="990582"/>
          </a:xfrm>
        </p:grpSpPr>
        <p:sp>
          <p:nvSpPr>
            <p:cNvPr id="26" name="Up Arrow 25"/>
            <p:cNvSpPr/>
            <p:nvPr/>
          </p:nvSpPr>
          <p:spPr>
            <a:xfrm>
              <a:off x="8034997"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933113" y="4479735"/>
              <a:ext cx="673654" cy="461665"/>
            </a:xfrm>
            <a:prstGeom prst="rect">
              <a:avLst/>
            </a:prstGeom>
            <a:noFill/>
          </p:spPr>
          <p:txBody>
            <a:bodyPr wrap="square" rtlCol="0">
              <a:spAutoFit/>
            </a:bodyPr>
            <a:lstStyle/>
            <a:p>
              <a:r>
                <a:rPr lang="en-US" sz="2400" dirty="0" smtClean="0">
                  <a:solidFill>
                    <a:schemeClr val="tx1">
                      <a:lumMod val="85000"/>
                      <a:lumOff val="15000"/>
                    </a:schemeClr>
                  </a:solidFill>
                </a:rPr>
                <a:t>Tail</a:t>
              </a:r>
              <a:endParaRPr lang="en-US" sz="2400" dirty="0">
                <a:solidFill>
                  <a:schemeClr val="tx1">
                    <a:lumMod val="85000"/>
                    <a:lumOff val="15000"/>
                  </a:schemeClr>
                </a:solidFill>
              </a:endParaRPr>
            </a:p>
          </p:txBody>
        </p:sp>
      </p:grpSp>
    </p:spTree>
    <p:extLst>
      <p:ext uri="{BB962C8B-B14F-4D97-AF65-F5344CB8AC3E}">
        <p14:creationId xmlns:p14="http://schemas.microsoft.com/office/powerpoint/2010/main" val="294692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37" presetClass="path" presetSubtype="0" accel="50000" decel="50000" fill="hold" nodeType="clickEffect">
                                  <p:stCondLst>
                                    <p:cond delay="0"/>
                                  </p:stCondLst>
                                  <p:childTnLst>
                                    <p:animMotion origin="layout" path="M 8.33333E-7 3.7037E-7 L 0.21562 0.12222 C 0.26094 0.14931 0.32865 0.16505 0.39896 0.16505 C 0.47951 0.16505 0.54375 0.14931 0.58906 0.12222 L 0.80486 3.7037E-7 " pathEditMode="relative" rAng="0" ptsTypes="AAAAA">
                                      <p:cBhvr>
                                        <p:cTn id="39" dur="2000" fill="hold"/>
                                        <p:tgtEl>
                                          <p:spTgt spid="3"/>
                                        </p:tgtEl>
                                        <p:attrNameLst>
                                          <p:attrName>ppt_x</p:attrName>
                                          <p:attrName>ppt_y</p:attrName>
                                        </p:attrNameLst>
                                      </p:cBhvr>
                                      <p:rCtr x="40243" y="8241"/>
                                    </p:animMotion>
                                  </p:childTnLst>
                                </p:cTn>
                              </p:par>
                              <p:par>
                                <p:cTn id="40" presetID="37" presetClass="path" presetSubtype="0" accel="50000" decel="50000" fill="hold" nodeType="withEffect">
                                  <p:stCondLst>
                                    <p:cond delay="0"/>
                                  </p:stCondLst>
                                  <p:childTnLst>
                                    <p:animMotion origin="layout" path="M -1.21431E-17 3.7037E-7 L -0.21476 0.06944 C -0.25972 0.08495 -0.32691 0.09398 -0.3967 0.09398 C -0.47674 0.09398 -0.54062 0.08495 -0.58559 0.06944 L -0.8 3.7037E-7 " pathEditMode="relative" rAng="0" ptsTypes="AAAAA">
                                      <p:cBhvr>
                                        <p:cTn id="41" dur="2000" fill="hold"/>
                                        <p:tgtEl>
                                          <p:spTgt spid="4"/>
                                        </p:tgtEl>
                                        <p:attrNameLst>
                                          <p:attrName>ppt_x</p:attrName>
                                          <p:attrName>ppt_y</p:attrName>
                                        </p:attrNameLst>
                                      </p:cBhvr>
                                      <p:rCtr x="-40000"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 name="Group 2"/>
          <p:cNvGrpSpPr/>
          <p:nvPr/>
        </p:nvGrpSpPr>
        <p:grpSpPr>
          <a:xfrm>
            <a:off x="597744" y="3950817"/>
            <a:ext cx="633311" cy="990583"/>
            <a:chOff x="596714" y="3950818"/>
            <a:chExt cx="633311" cy="990583"/>
          </a:xfrm>
        </p:grpSpPr>
        <p:sp>
          <p:nvSpPr>
            <p:cNvPr id="15" name="Up Arrow 1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sp>
        <p:nvSpPr>
          <p:cNvPr id="13" name="Rectangle 12"/>
          <p:cNvSpPr/>
          <p:nvPr/>
        </p:nvSpPr>
        <p:spPr>
          <a:xfrm>
            <a:off x="3149976" y="4341235"/>
            <a:ext cx="2844048" cy="369332"/>
          </a:xfrm>
          <a:prstGeom prst="rect">
            <a:avLst/>
          </a:prstGeom>
        </p:spPr>
        <p:txBody>
          <a:bodyPr wrap="none">
            <a:spAutoFit/>
          </a:bodyPr>
          <a:lstStyle/>
          <a:p>
            <a:r>
              <a:rPr lang="en-US" dirty="0" smtClean="0">
                <a:solidFill>
                  <a:srgbClr val="000000"/>
                </a:solidFill>
                <a:highlight>
                  <a:srgbClr val="FFFFFF"/>
                </a:highlight>
                <a:latin typeface="Consolas" panose="020B0609020204030204" pitchFamily="49" charset="0"/>
              </a:rPr>
              <a:t>cur-&gt;next-&gt;next = cur</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1800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11" name="Straight Connector 10"/>
          <p:cNvCxnSpPr/>
          <p:nvPr/>
        </p:nvCxnSpPr>
        <p:spPr>
          <a:xfrm>
            <a:off x="1447800" y="33147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 name="Group 2"/>
          <p:cNvGrpSpPr/>
          <p:nvPr/>
        </p:nvGrpSpPr>
        <p:grpSpPr>
          <a:xfrm>
            <a:off x="597744" y="3950817"/>
            <a:ext cx="633311" cy="990583"/>
            <a:chOff x="596714" y="3950818"/>
            <a:chExt cx="633311" cy="990583"/>
          </a:xfrm>
        </p:grpSpPr>
        <p:sp>
          <p:nvSpPr>
            <p:cNvPr id="15" name="Up Arrow 1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sp>
        <p:nvSpPr>
          <p:cNvPr id="13" name="Rectangle 12"/>
          <p:cNvSpPr/>
          <p:nvPr/>
        </p:nvSpPr>
        <p:spPr>
          <a:xfrm>
            <a:off x="3149976" y="4341235"/>
            <a:ext cx="2844048" cy="369332"/>
          </a:xfrm>
          <a:prstGeom prst="rect">
            <a:avLst/>
          </a:prstGeom>
        </p:spPr>
        <p:txBody>
          <a:bodyPr wrap="none">
            <a:spAutoFit/>
          </a:bodyPr>
          <a:lstStyle/>
          <a:p>
            <a:r>
              <a:rPr lang="en-US" dirty="0" smtClean="0">
                <a:solidFill>
                  <a:srgbClr val="000000"/>
                </a:solidFill>
                <a:highlight>
                  <a:srgbClr val="FFFFFF"/>
                </a:highlight>
                <a:latin typeface="Consolas" panose="020B0609020204030204" pitchFamily="49" charset="0"/>
              </a:rPr>
              <a:t>cur-&gt;next-&gt;next = cur</a:t>
            </a:r>
            <a:endParaRPr lang="en-US" dirty="0">
              <a:solidFill>
                <a:srgbClr val="000000"/>
              </a:solidFill>
              <a:highlight>
                <a:srgbClr val="FFFFFF"/>
              </a:highlight>
              <a:latin typeface="Consolas" panose="020B0609020204030204" pitchFamily="49" charset="0"/>
            </a:endParaRPr>
          </a:p>
        </p:txBody>
      </p:sp>
      <p:cxnSp>
        <p:nvCxnSpPr>
          <p:cNvPr id="16" name="Straight Connector 15"/>
          <p:cNvCxnSpPr/>
          <p:nvPr/>
        </p:nvCxnSpPr>
        <p:spPr>
          <a:xfrm>
            <a:off x="1447800" y="3528061"/>
            <a:ext cx="762000" cy="0"/>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4781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 name="Group 2"/>
          <p:cNvGrpSpPr/>
          <p:nvPr/>
        </p:nvGrpSpPr>
        <p:grpSpPr>
          <a:xfrm>
            <a:off x="597744" y="3987886"/>
            <a:ext cx="633311" cy="990583"/>
            <a:chOff x="596714" y="3950818"/>
            <a:chExt cx="633311" cy="990583"/>
          </a:xfrm>
        </p:grpSpPr>
        <p:sp>
          <p:nvSpPr>
            <p:cNvPr id="15" name="Up Arrow 1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cxnSp>
        <p:nvCxnSpPr>
          <p:cNvPr id="17" name="Straight Connector 16"/>
          <p:cNvCxnSpPr/>
          <p:nvPr/>
        </p:nvCxnSpPr>
        <p:spPr>
          <a:xfrm>
            <a:off x="3276600" y="3387813"/>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a:xfrm>
            <a:off x="1447800" y="3387813"/>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089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6" name="Straight Connector 25"/>
          <p:cNvCxnSpPr/>
          <p:nvPr/>
        </p:nvCxnSpPr>
        <p:spPr>
          <a:xfrm flipV="1">
            <a:off x="1083272" y="3387810"/>
            <a:ext cx="381000"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371759" y="3156978"/>
            <a:ext cx="773296" cy="461665"/>
          </a:xfrm>
          <a:prstGeom prst="rect">
            <a:avLst/>
          </a:prstGeom>
          <a:noFill/>
        </p:spPr>
        <p:txBody>
          <a:bodyPr wrap="square" rtlCol="0">
            <a:spAutoFit/>
          </a:bodyPr>
          <a:lstStyle/>
          <a:p>
            <a:r>
              <a:rPr lang="en-US" sz="2400" dirty="0" smtClean="0">
                <a:solidFill>
                  <a:schemeClr val="tx1">
                    <a:lumMod val="85000"/>
                    <a:lumOff val="15000"/>
                  </a:schemeClr>
                </a:solidFill>
              </a:rPr>
              <a:t>root</a:t>
            </a:r>
            <a:endParaRPr lang="en-US" sz="2400" dirty="0">
              <a:solidFill>
                <a:schemeClr val="tx1">
                  <a:lumMod val="85000"/>
                  <a:lumOff val="15000"/>
                </a:schemeClr>
              </a:solidFill>
            </a:endParaRPr>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29" name="Straight Connector 28"/>
          <p:cNvCxnSpPr>
            <a:stCxn id="6" idx="3"/>
          </p:cNvCxnSpPr>
          <p:nvPr/>
        </p:nvCxnSpPr>
        <p:spPr>
          <a:xfrm flipV="1">
            <a:off x="2444575" y="3387811"/>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3" name="Group 42"/>
          <p:cNvGrpSpPr/>
          <p:nvPr/>
        </p:nvGrpSpPr>
        <p:grpSpPr>
          <a:xfrm>
            <a:off x="1618594" y="3987886"/>
            <a:ext cx="633311" cy="990583"/>
            <a:chOff x="596714" y="3950818"/>
            <a:chExt cx="633311" cy="990583"/>
          </a:xfrm>
        </p:grpSpPr>
        <p:sp>
          <p:nvSpPr>
            <p:cNvPr id="44" name="Up Arrow 43"/>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spTree>
    <p:extLst>
      <p:ext uri="{BB962C8B-B14F-4D97-AF65-F5344CB8AC3E}">
        <p14:creationId xmlns:p14="http://schemas.microsoft.com/office/powerpoint/2010/main" val="77946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6" name="Straight Connector 25"/>
          <p:cNvCxnSpPr/>
          <p:nvPr/>
        </p:nvCxnSpPr>
        <p:spPr>
          <a:xfrm flipV="1">
            <a:off x="1083272" y="3387810"/>
            <a:ext cx="381000"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371759" y="3156978"/>
            <a:ext cx="773296" cy="461665"/>
          </a:xfrm>
          <a:prstGeom prst="rect">
            <a:avLst/>
          </a:prstGeom>
          <a:noFill/>
        </p:spPr>
        <p:txBody>
          <a:bodyPr wrap="square" rtlCol="0">
            <a:spAutoFit/>
          </a:bodyPr>
          <a:lstStyle/>
          <a:p>
            <a:r>
              <a:rPr lang="en-US" sz="2400" dirty="0" smtClean="0">
                <a:solidFill>
                  <a:schemeClr val="tx1">
                    <a:lumMod val="85000"/>
                    <a:lumOff val="15000"/>
                  </a:schemeClr>
                </a:solidFill>
              </a:rPr>
              <a:t>root</a:t>
            </a:r>
            <a:endParaRPr lang="en-US" sz="2400" dirty="0">
              <a:solidFill>
                <a:schemeClr val="tx1">
                  <a:lumMod val="85000"/>
                  <a:lumOff val="15000"/>
                </a:schemeClr>
              </a:solidFill>
            </a:endParaRPr>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29" name="Straight Connector 28"/>
          <p:cNvCxnSpPr>
            <a:stCxn id="6" idx="3"/>
          </p:cNvCxnSpPr>
          <p:nvPr/>
        </p:nvCxnSpPr>
        <p:spPr>
          <a:xfrm flipV="1">
            <a:off x="2444575" y="3387811"/>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1618594" y="39878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37" name="Group 36"/>
          <p:cNvGrpSpPr/>
          <p:nvPr/>
        </p:nvGrpSpPr>
        <p:grpSpPr>
          <a:xfrm>
            <a:off x="371759" y="5084932"/>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0" name="Group 39"/>
          <p:cNvGrpSpPr/>
          <p:nvPr/>
        </p:nvGrpSpPr>
        <p:grpSpPr>
          <a:xfrm>
            <a:off x="2763792" y="5084932"/>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37819" y="4516804"/>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43" name="TextBox 42"/>
          <p:cNvSpPr txBox="1"/>
          <p:nvPr/>
        </p:nvSpPr>
        <p:spPr>
          <a:xfrm>
            <a:off x="2825199" y="4516803"/>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60098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5" name="Rectangle 4"/>
          <p:cNvSpPr/>
          <p:nvPr/>
        </p:nvSpPr>
        <p:spPr>
          <a:xfrm>
            <a:off x="3198906"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6" name="Rectangle 5"/>
          <p:cNvSpPr/>
          <p:nvPr/>
        </p:nvSpPr>
        <p:spPr>
          <a:xfrm>
            <a:off x="5178612"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7" name="Rectangle 6"/>
          <p:cNvSpPr/>
          <p:nvPr/>
        </p:nvSpPr>
        <p:spPr>
          <a:xfrm>
            <a:off x="7158318"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cxnSp>
        <p:nvCxnSpPr>
          <p:cNvPr id="9" name="Straight Connector 8"/>
          <p:cNvCxnSpPr/>
          <p:nvPr/>
        </p:nvCxnSpPr>
        <p:spPr>
          <a:xfrm>
            <a:off x="2382981" y="3652710"/>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1" name="Straight Connector 10"/>
          <p:cNvCxnSpPr/>
          <p:nvPr/>
        </p:nvCxnSpPr>
        <p:spPr>
          <a:xfrm>
            <a:off x="4362687" y="3650469"/>
            <a:ext cx="815925" cy="4483"/>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cxnSp>
        <p:nvCxnSpPr>
          <p:cNvPr id="14" name="Straight Connector 13"/>
          <p:cNvCxnSpPr/>
          <p:nvPr/>
        </p:nvCxnSpPr>
        <p:spPr>
          <a:xfrm>
            <a:off x="6342393" y="3647821"/>
            <a:ext cx="815925" cy="9778"/>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9" name="Rectangle 18"/>
          <p:cNvSpPr/>
          <p:nvPr/>
        </p:nvSpPr>
        <p:spPr>
          <a:xfrm>
            <a:off x="1219200" y="3352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0" name="Rectangle 19"/>
          <p:cNvSpPr/>
          <p:nvPr/>
        </p:nvSpPr>
        <p:spPr>
          <a:xfrm>
            <a:off x="3198906" y="3352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1" name="Rectangle 20"/>
          <p:cNvSpPr/>
          <p:nvPr/>
        </p:nvSpPr>
        <p:spPr>
          <a:xfrm>
            <a:off x="5178612" y="3352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2" name="Rectangle 21"/>
          <p:cNvSpPr/>
          <p:nvPr/>
        </p:nvSpPr>
        <p:spPr>
          <a:xfrm>
            <a:off x="7158318" y="3352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2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The Node</a:t>
            </a:r>
            <a:endParaRPr lang="en-US" dirty="0">
              <a:solidFill>
                <a:schemeClr val="tx1">
                  <a:lumMod val="85000"/>
                  <a:lumOff val="15000"/>
                </a:schemeClr>
              </a:solidFill>
            </a:endParaRPr>
          </a:p>
        </p:txBody>
      </p:sp>
    </p:spTree>
    <p:extLst>
      <p:ext uri="{BB962C8B-B14F-4D97-AF65-F5344CB8AC3E}">
        <p14:creationId xmlns:p14="http://schemas.microsoft.com/office/powerpoint/2010/main" val="240294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9" grpId="0" animBg="1"/>
      <p:bldP spid="20" grpId="0" animBg="1"/>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6" name="Straight Connector 25"/>
          <p:cNvCxnSpPr/>
          <p:nvPr/>
        </p:nvCxnSpPr>
        <p:spPr>
          <a:xfrm flipV="1">
            <a:off x="1083272" y="3387810"/>
            <a:ext cx="381000"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371759" y="3156978"/>
            <a:ext cx="773296" cy="461665"/>
          </a:xfrm>
          <a:prstGeom prst="rect">
            <a:avLst/>
          </a:prstGeom>
          <a:noFill/>
        </p:spPr>
        <p:txBody>
          <a:bodyPr wrap="square" rtlCol="0">
            <a:spAutoFit/>
          </a:bodyPr>
          <a:lstStyle/>
          <a:p>
            <a:r>
              <a:rPr lang="en-US" sz="2400" dirty="0" smtClean="0">
                <a:solidFill>
                  <a:schemeClr val="tx1">
                    <a:lumMod val="85000"/>
                    <a:lumOff val="15000"/>
                  </a:schemeClr>
                </a:solidFill>
              </a:rPr>
              <a:t>root</a:t>
            </a:r>
            <a:endParaRPr lang="en-US" sz="2400" dirty="0">
              <a:solidFill>
                <a:schemeClr val="tx1">
                  <a:lumMod val="85000"/>
                  <a:lumOff val="15000"/>
                </a:schemeClr>
              </a:solidFill>
            </a:endParaRPr>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29" name="Straight Connector 28"/>
          <p:cNvCxnSpPr>
            <a:stCxn id="6" idx="3"/>
          </p:cNvCxnSpPr>
          <p:nvPr/>
        </p:nvCxnSpPr>
        <p:spPr>
          <a:xfrm flipV="1">
            <a:off x="2444575" y="3387811"/>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1618594" y="39878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37" name="Group 36"/>
          <p:cNvGrpSpPr/>
          <p:nvPr/>
        </p:nvGrpSpPr>
        <p:grpSpPr>
          <a:xfrm>
            <a:off x="371759" y="5084932"/>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0" name="Group 39"/>
          <p:cNvGrpSpPr/>
          <p:nvPr/>
        </p:nvGrpSpPr>
        <p:grpSpPr>
          <a:xfrm>
            <a:off x="2763792" y="5084932"/>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37819" y="4516804"/>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43" name="TextBox 42"/>
          <p:cNvSpPr txBox="1"/>
          <p:nvPr/>
        </p:nvSpPr>
        <p:spPr>
          <a:xfrm>
            <a:off x="2825199" y="4516803"/>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Step 1: next = current-&gt;next;</a:t>
            </a:r>
            <a:endParaRPr lang="en-US" dirty="0"/>
          </a:p>
        </p:txBody>
      </p:sp>
    </p:spTree>
    <p:extLst>
      <p:ext uri="{BB962C8B-B14F-4D97-AF65-F5344CB8AC3E}">
        <p14:creationId xmlns:p14="http://schemas.microsoft.com/office/powerpoint/2010/main" val="23527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1.94444E-6 2.59259E-6 L 1.94444E-6 -0.16042 " pathEditMode="relative" rAng="0" ptsTypes="AA">
                                      <p:cBhvr>
                                        <p:cTn id="9" dur="2000" fill="hold"/>
                                        <p:tgtEl>
                                          <p:spTgt spid="40"/>
                                        </p:tgtEl>
                                        <p:attrNameLst>
                                          <p:attrName>ppt_x</p:attrName>
                                          <p:attrName>ppt_y</p:attrName>
                                        </p:attrNameLst>
                                      </p:cBhvr>
                                      <p:rCtr x="0" y="-8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6" name="Straight Connector 25"/>
          <p:cNvCxnSpPr/>
          <p:nvPr/>
        </p:nvCxnSpPr>
        <p:spPr>
          <a:xfrm flipV="1">
            <a:off x="1083272" y="3387810"/>
            <a:ext cx="381000"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371759" y="3156978"/>
            <a:ext cx="773296" cy="461665"/>
          </a:xfrm>
          <a:prstGeom prst="rect">
            <a:avLst/>
          </a:prstGeom>
          <a:noFill/>
        </p:spPr>
        <p:txBody>
          <a:bodyPr wrap="square" rtlCol="0">
            <a:spAutoFit/>
          </a:bodyPr>
          <a:lstStyle/>
          <a:p>
            <a:r>
              <a:rPr lang="en-US" sz="2400" dirty="0" smtClean="0">
                <a:solidFill>
                  <a:schemeClr val="tx1">
                    <a:lumMod val="85000"/>
                    <a:lumOff val="15000"/>
                  </a:schemeClr>
                </a:solidFill>
              </a:rPr>
              <a:t>root</a:t>
            </a:r>
            <a:endParaRPr lang="en-US" sz="2400" dirty="0">
              <a:solidFill>
                <a:schemeClr val="tx1">
                  <a:lumMod val="85000"/>
                  <a:lumOff val="15000"/>
                </a:schemeClr>
              </a:solidFill>
            </a:endParaRPr>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29" name="Straight Connector 28"/>
          <p:cNvCxnSpPr>
            <a:stCxn id="6" idx="3"/>
          </p:cNvCxnSpPr>
          <p:nvPr/>
        </p:nvCxnSpPr>
        <p:spPr>
          <a:xfrm flipV="1">
            <a:off x="2444575" y="3387811"/>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1618594" y="39878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37" name="Group 36"/>
          <p:cNvGrpSpPr/>
          <p:nvPr/>
        </p:nvGrpSpPr>
        <p:grpSpPr>
          <a:xfrm>
            <a:off x="371759" y="5084932"/>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0" name="Group 39"/>
          <p:cNvGrpSpPr/>
          <p:nvPr/>
        </p:nvGrpSpPr>
        <p:grpSpPr>
          <a:xfrm>
            <a:off x="2767039"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37819" y="4516804"/>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Step 2: next = current-&gt;next = </a:t>
            </a:r>
            <a:r>
              <a:rPr lang="en-US" dirty="0" err="1" smtClean="0"/>
              <a:t>prev</a:t>
            </a:r>
            <a:r>
              <a:rPr lang="en-US" dirty="0" smtClean="0"/>
              <a:t>;</a:t>
            </a:r>
            <a:endParaRPr lang="en-US" dirty="0"/>
          </a:p>
        </p:txBody>
      </p:sp>
      <p:cxnSp>
        <p:nvCxnSpPr>
          <p:cNvPr id="44" name="Straight Connector 43"/>
          <p:cNvCxnSpPr/>
          <p:nvPr/>
        </p:nvCxnSpPr>
        <p:spPr>
          <a:xfrm flipV="1">
            <a:off x="10832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4276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88889E-6 2.59259E-6 L 3.88889E-6 -0.16019 " pathEditMode="relative" rAng="0" ptsTypes="AA">
                                      <p:cBhvr>
                                        <p:cTn id="9" dur="2000" fill="hold"/>
                                        <p:tgtEl>
                                          <p:spTgt spid="37"/>
                                        </p:tgtEl>
                                        <p:attrNameLst>
                                          <p:attrName>ppt_x</p:attrName>
                                          <p:attrName>ppt_y</p:attrName>
                                        </p:attrNameLst>
                                      </p:cBhvr>
                                      <p:rCtr x="0" y="-8009"/>
                                    </p:animMotion>
                                  </p:childTnLst>
                                </p:cTn>
                              </p:par>
                              <p:par>
                                <p:cTn id="10" presetID="42" presetClass="path" presetSubtype="0" accel="50000" decel="50000" fill="hold" grpId="0" nodeType="withEffect">
                                  <p:stCondLst>
                                    <p:cond delay="0"/>
                                  </p:stCondLst>
                                  <p:childTnLst>
                                    <p:animMotion origin="layout" path="M 3.05556E-6 3.7037E-7 L 3.05556E-6 -0.19815 " pathEditMode="relative" rAng="0" ptsTypes="AA">
                                      <p:cBhvr>
                                        <p:cTn id="11" dur="2000" fill="hold"/>
                                        <p:tgtEl>
                                          <p:spTgt spid="25"/>
                                        </p:tgtEl>
                                        <p:attrNameLst>
                                          <p:attrName>ppt_x</p:attrName>
                                          <p:attrName>ppt_y</p:attrName>
                                        </p:attrNameLst>
                                      </p:cBhvr>
                                      <p:rCtr x="0" y="-9907"/>
                                    </p:animMotion>
                                  </p:childTnLst>
                                </p:cTn>
                              </p:par>
                              <p:par>
                                <p:cTn id="12" presetID="10" presetClass="exit" presetSubtype="0" fill="hold" nodeType="withEffect">
                                  <p:stCondLst>
                                    <p:cond delay="250"/>
                                  </p:stCondLst>
                                  <p:childTnLst>
                                    <p:animEffect transition="out" filter="fade">
                                      <p:cBhvr>
                                        <p:cTn id="13" dur="500"/>
                                        <p:tgtEl>
                                          <p:spTgt spid="29"/>
                                        </p:tgtEl>
                                      </p:cBhvr>
                                    </p:animEffect>
                                    <p:set>
                                      <p:cBhvr>
                                        <p:cTn id="14" dur="1" fill="hold">
                                          <p:stCondLst>
                                            <p:cond delay="499"/>
                                          </p:stCondLst>
                                        </p:cTn>
                                        <p:tgtEl>
                                          <p:spTgt spid="29"/>
                                        </p:tgtEl>
                                        <p:attrNameLst>
                                          <p:attrName>style.visibility</p:attrName>
                                        </p:attrNameLst>
                                      </p:cBhvr>
                                      <p:to>
                                        <p:strVal val="hidden"/>
                                      </p:to>
                                    </p:set>
                                  </p:childTnLst>
                                </p:cTn>
                              </p:par>
                              <p:par>
                                <p:cTn id="15" presetID="10" presetClass="exit" presetSubtype="0" fill="hold" nodeType="withEffect">
                                  <p:stCondLst>
                                    <p:cond delay="25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1618594" y="39878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37" name="Group 36"/>
          <p:cNvGrpSpPr/>
          <p:nvPr/>
        </p:nvGrpSpPr>
        <p:grpSpPr>
          <a:xfrm>
            <a:off x="375611"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0" name="Group 39"/>
          <p:cNvGrpSpPr/>
          <p:nvPr/>
        </p:nvGrpSpPr>
        <p:grpSpPr>
          <a:xfrm>
            <a:off x="2767039"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Step 3: </a:t>
            </a:r>
            <a:r>
              <a:rPr lang="en-US" dirty="0" err="1" smtClean="0"/>
              <a:t>prev</a:t>
            </a:r>
            <a:r>
              <a:rPr lang="en-US" dirty="0" smtClean="0"/>
              <a:t> = current;</a:t>
            </a:r>
            <a:endParaRPr lang="en-US" dirty="0"/>
          </a:p>
        </p:txBody>
      </p:sp>
    </p:spTree>
    <p:extLst>
      <p:ext uri="{BB962C8B-B14F-4D97-AF65-F5344CB8AC3E}">
        <p14:creationId xmlns:p14="http://schemas.microsoft.com/office/powerpoint/2010/main" val="375633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05556E-6 -3.7037E-6 L 0.06389 -3.7037E-6 C 0.09253 -3.7037E-6 0.12777 0.04306 0.12777 0.07824 L 0.12777 0.15741 " pathEditMode="relative" rAng="0" ptsTypes="AAAA">
                                      <p:cBhvr>
                                        <p:cTn id="6" dur="2000" fill="hold"/>
                                        <p:tgtEl>
                                          <p:spTgt spid="37"/>
                                        </p:tgtEl>
                                        <p:attrNameLst>
                                          <p:attrName>ppt_x</p:attrName>
                                          <p:attrName>ppt_y</p:attrName>
                                        </p:attrNameLst>
                                      </p:cBhvr>
                                      <p:rCtr x="6389"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1618594" y="39878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37" name="Group 36"/>
          <p:cNvGrpSpPr/>
          <p:nvPr/>
        </p:nvGrpSpPr>
        <p:grpSpPr>
          <a:xfrm>
            <a:off x="1548231" y="507205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0" name="Group 39"/>
          <p:cNvGrpSpPr/>
          <p:nvPr/>
        </p:nvGrpSpPr>
        <p:grpSpPr>
          <a:xfrm>
            <a:off x="2767039"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Step 4: current = next;</a:t>
            </a:r>
            <a:endParaRPr lang="en-US" dirty="0"/>
          </a:p>
        </p:txBody>
      </p:sp>
    </p:spTree>
    <p:extLst>
      <p:ext uri="{BB962C8B-B14F-4D97-AF65-F5344CB8AC3E}">
        <p14:creationId xmlns:p14="http://schemas.microsoft.com/office/powerpoint/2010/main" val="168666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1.94444E-6 -3.7037E-6 L 0.06667 -3.7037E-6 C 0.09653 -3.7037E-6 0.13351 0.04329 0.13351 0.07894 L 0.13351 0.15787 " pathEditMode="relative" rAng="0" ptsTypes="AAAA">
                                      <p:cBhvr>
                                        <p:cTn id="6" dur="2000" fill="hold"/>
                                        <p:tgtEl>
                                          <p:spTgt spid="34"/>
                                        </p:tgtEl>
                                        <p:attrNameLst>
                                          <p:attrName>ppt_x</p:attrName>
                                          <p:attrName>ppt_y</p:attrName>
                                        </p:attrNameLst>
                                      </p:cBhvr>
                                      <p:rCtr x="6667" y="7894"/>
                                    </p:animMotion>
                                  </p:childTnLst>
                                </p:cTn>
                              </p:par>
                              <p:par>
                                <p:cTn id="7" presetID="42" presetClass="path" presetSubtype="0" accel="50000" decel="50000" fill="hold" nodeType="withEffect">
                                  <p:stCondLst>
                                    <p:cond delay="0"/>
                                  </p:stCondLst>
                                  <p:childTnLst>
                                    <p:animMotion origin="layout" path="M -1.94444E-6 4.44444E-6 L -1.94444E-6 -0.15811 " pathEditMode="relative" rAng="0" ptsTypes="AA">
                                      <p:cBhvr>
                                        <p:cTn id="8" dur="2000" fill="hold"/>
                                        <p:tgtEl>
                                          <p:spTgt spid="37"/>
                                        </p:tgtEl>
                                        <p:attrNameLst>
                                          <p:attrName>ppt_x</p:attrName>
                                          <p:attrName>ppt_y</p:attrName>
                                        </p:attrNameLst>
                                      </p:cBhvr>
                                      <p:rCtr x="0" y="-7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47200"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2838432" y="50673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0" name="Group 39"/>
          <p:cNvGrpSpPr/>
          <p:nvPr/>
        </p:nvGrpSpPr>
        <p:grpSpPr>
          <a:xfrm>
            <a:off x="2767039"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spTree>
    <p:extLst>
      <p:ext uri="{BB962C8B-B14F-4D97-AF65-F5344CB8AC3E}">
        <p14:creationId xmlns:p14="http://schemas.microsoft.com/office/powerpoint/2010/main" val="52475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47200"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0" name="Straight Connector 29"/>
          <p:cNvCxnSpPr/>
          <p:nvPr/>
        </p:nvCxnSpPr>
        <p:spPr>
          <a:xfrm flipV="1">
            <a:off x="373629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2838432" y="50673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0" name="Group 39"/>
          <p:cNvGrpSpPr/>
          <p:nvPr/>
        </p:nvGrpSpPr>
        <p:grpSpPr>
          <a:xfrm>
            <a:off x="2767039"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2870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1473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3.7037E-6 L 0.15503 -0.00092 " pathEditMode="relative" rAng="0" ptsTypes="AA">
                                      <p:cBhvr>
                                        <p:cTn id="6" dur="2000" fill="hold"/>
                                        <p:tgtEl>
                                          <p:spTgt spid="40"/>
                                        </p:tgtEl>
                                        <p:attrNameLst>
                                          <p:attrName>ppt_x</p:attrName>
                                          <p:attrName>ppt_y</p:attrName>
                                        </p:attrNameLst>
                                      </p:cBhvr>
                                      <p:rCtr x="7743" y="-46"/>
                                    </p:animMotion>
                                  </p:childTnLst>
                                </p:cTn>
                              </p:par>
                              <p:par>
                                <p:cTn id="7" presetID="42" presetClass="path" presetSubtype="0" accel="50000" decel="50000" fill="hold" nodeType="withEffect">
                                  <p:stCondLst>
                                    <p:cond delay="0"/>
                                  </p:stCondLst>
                                  <p:childTnLst>
                                    <p:animMotion origin="layout" path="M 4.72222E-6 -1.11111E-6 L 3.33333E-6 -0.15741 " pathEditMode="relative" rAng="0" ptsTypes="AA">
                                      <p:cBhvr>
                                        <p:cTn id="8" dur="2000" fill="hold"/>
                                        <p:tgtEl>
                                          <p:spTgt spid="34"/>
                                        </p:tgtEl>
                                        <p:attrNameLst>
                                          <p:attrName>ppt_x</p:attrName>
                                          <p:attrName>ppt_y</p:attrName>
                                        </p:attrNameLst>
                                      </p:cBhvr>
                                      <p:rCtr x="-174" y="-7639"/>
                                    </p:animMotion>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nodeType="clickEffect">
                                  <p:stCondLst>
                                    <p:cond delay="0"/>
                                  </p:stCondLst>
                                  <p:childTnLst>
                                    <p:animMotion origin="layout" path="M -1.94444E-6 0.00185 L 0.06667 0.00185 C 0.09653 0.00185 0.13334 0.04468 0.13334 0.07963 L 0.13334 0.15741 " pathEditMode="relative" rAng="0" ptsTypes="AAAA">
                                      <p:cBhvr>
                                        <p:cTn id="20" dur="2000" fill="hold"/>
                                        <p:tgtEl>
                                          <p:spTgt spid="37"/>
                                        </p:tgtEl>
                                        <p:attrNameLst>
                                          <p:attrName>ppt_x</p:attrName>
                                          <p:attrName>ppt_y</p:attrName>
                                        </p:attrNameLst>
                                      </p:cBhvr>
                                      <p:rCtr x="6667"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31875"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27" name="Group 26"/>
          <p:cNvGrpSpPr/>
          <p:nvPr/>
        </p:nvGrpSpPr>
        <p:grpSpPr>
          <a:xfrm>
            <a:off x="2842896" y="3987886"/>
            <a:ext cx="633311" cy="990583"/>
            <a:chOff x="596714" y="3950818"/>
            <a:chExt cx="633311" cy="990583"/>
          </a:xfrm>
        </p:grpSpPr>
        <p:sp>
          <p:nvSpPr>
            <p:cNvPr id="29" name="Up Arrow 28"/>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5" name="Group 44"/>
          <p:cNvGrpSpPr/>
          <p:nvPr/>
        </p:nvGrpSpPr>
        <p:grpSpPr>
          <a:xfrm>
            <a:off x="2763792" y="5067386"/>
            <a:ext cx="776098" cy="990582"/>
            <a:chOff x="1819185" y="3950818"/>
            <a:chExt cx="776098" cy="990582"/>
          </a:xfrm>
        </p:grpSpPr>
        <p:sp>
          <p:nvSpPr>
            <p:cNvPr id="46" name="Up Arrow 45"/>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8" name="Group 47"/>
          <p:cNvGrpSpPr/>
          <p:nvPr/>
        </p:nvGrpSpPr>
        <p:grpSpPr>
          <a:xfrm>
            <a:off x="4188191" y="3987886"/>
            <a:ext cx="776098" cy="990582"/>
            <a:chOff x="2988430" y="3964643"/>
            <a:chExt cx="776098" cy="990582"/>
          </a:xfrm>
        </p:grpSpPr>
        <p:sp>
          <p:nvSpPr>
            <p:cNvPr id="49" name="Up Arrow 48"/>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Tree>
    <p:extLst>
      <p:ext uri="{BB962C8B-B14F-4D97-AF65-F5344CB8AC3E}">
        <p14:creationId xmlns:p14="http://schemas.microsoft.com/office/powerpoint/2010/main" val="264546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withEffect">
                                  <p:stCondLst>
                                    <p:cond delay="0"/>
                                  </p:stCondLst>
                                  <p:childTnLst>
                                    <p:animMotion origin="layout" path="M 3.88889E-6 -3.7037E-6 L 0.07708 -3.7037E-6 C 0.11163 -3.7037E-6 0.15416 0.04329 0.15416 0.07871 L 0.15416 0.15741 " pathEditMode="relative" rAng="0" ptsTypes="AAAA">
                                      <p:cBhvr>
                                        <p:cTn id="6" dur="2000" fill="hold"/>
                                        <p:tgtEl>
                                          <p:spTgt spid="27"/>
                                        </p:tgtEl>
                                        <p:attrNameLst>
                                          <p:attrName>ppt_x</p:attrName>
                                          <p:attrName>ppt_y</p:attrName>
                                        </p:attrNameLst>
                                      </p:cBhvr>
                                      <p:rCtr x="7708" y="7870"/>
                                    </p:animMotion>
                                  </p:childTnLst>
                                </p:cTn>
                              </p:par>
                              <p:par>
                                <p:cTn id="7" presetID="42" presetClass="path" presetSubtype="0" accel="50000" decel="50000" fill="hold" nodeType="withEffect">
                                  <p:stCondLst>
                                    <p:cond delay="0"/>
                                  </p:stCondLst>
                                  <p:childTnLst>
                                    <p:animMotion origin="layout" path="M 1.94444E-6 -1.11111E-6 L 0.00087 -0.15741 " pathEditMode="relative" rAng="0" ptsTypes="AA">
                                      <p:cBhvr>
                                        <p:cTn id="8" dur="2000" fill="hold"/>
                                        <p:tgtEl>
                                          <p:spTgt spid="45"/>
                                        </p:tgtEl>
                                        <p:attrNameLst>
                                          <p:attrName>ppt_x</p:attrName>
                                          <p:attrName>ppt_y</p:attrName>
                                        </p:attrNameLst>
                                      </p:cBhvr>
                                      <p:rCtr x="0" y="-8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766400"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1" name="Straight Connector 30"/>
          <p:cNvCxnSpPr/>
          <p:nvPr/>
        </p:nvCxnSpPr>
        <p:spPr>
          <a:xfrm flipV="1">
            <a:off x="504361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4257657" y="50673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0" name="Group 39"/>
          <p:cNvGrpSpPr/>
          <p:nvPr/>
        </p:nvGrpSpPr>
        <p:grpSpPr>
          <a:xfrm>
            <a:off x="4186264"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2870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5474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61111E-6 -3.7037E-6 L 0.14323 -3.7037E-6 " pathEditMode="relative" rAng="0" ptsTypes="AA">
                                      <p:cBhvr>
                                        <p:cTn id="6" dur="2000" fill="hold"/>
                                        <p:tgtEl>
                                          <p:spTgt spid="40"/>
                                        </p:tgtEl>
                                        <p:attrNameLst>
                                          <p:attrName>ppt_x</p:attrName>
                                          <p:attrName>ppt_y</p:attrName>
                                        </p:attrNameLst>
                                      </p:cBhvr>
                                      <p:rCtr x="7153" y="0"/>
                                    </p:animMotion>
                                  </p:childTnLst>
                                </p:cTn>
                              </p:par>
                              <p:par>
                                <p:cTn id="7" presetID="42" presetClass="path" presetSubtype="0" accel="50000" decel="50000" fill="hold" nodeType="withEffect">
                                  <p:stCondLst>
                                    <p:cond delay="0"/>
                                  </p:stCondLst>
                                  <p:childTnLst>
                                    <p:animMotion origin="layout" path="M -3.61111E-6 -1.11111E-6 L -3.61111E-6 -0.15741 " pathEditMode="relative" rAng="0" ptsTypes="AA">
                                      <p:cBhvr>
                                        <p:cTn id="8" dur="2000" fill="hold"/>
                                        <p:tgtEl>
                                          <p:spTgt spid="34"/>
                                        </p:tgtEl>
                                        <p:attrNameLst>
                                          <p:attrName>ppt_x</p:attrName>
                                          <p:attrName>ppt_y</p:attrName>
                                        </p:attrNameLst>
                                      </p:cBhvr>
                                      <p:rCtr x="0" y="-7870"/>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2500"/>
                            </p:stCondLst>
                            <p:childTnLst>
                              <p:par>
                                <p:cTn id="17" presetID="50" presetClass="path" presetSubtype="0" accel="50000" decel="50000" fill="hold" nodeType="afterEffect">
                                  <p:stCondLst>
                                    <p:cond delay="0"/>
                                  </p:stCondLst>
                                  <p:childTnLst>
                                    <p:animMotion origin="layout" path="M 4.72222E-6 4.44444E-6 L 0.0776 4.44444E-6 C 0.11232 4.44444E-6 0.1552 0.04282 0.1552 0.07777 L 0.1552 0.15555 " pathEditMode="relative" rAng="0" ptsTypes="AAAA">
                                      <p:cBhvr>
                                        <p:cTn id="18" dur="2000" fill="hold"/>
                                        <p:tgtEl>
                                          <p:spTgt spid="37"/>
                                        </p:tgtEl>
                                        <p:attrNameLst>
                                          <p:attrName>ppt_x</p:attrName>
                                          <p:attrName>ppt_y</p:attrName>
                                        </p:attrNameLst>
                                      </p:cBhvr>
                                      <p:rCtr x="7760"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31875"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27" name="Group 26"/>
          <p:cNvGrpSpPr/>
          <p:nvPr/>
        </p:nvGrpSpPr>
        <p:grpSpPr>
          <a:xfrm>
            <a:off x="4271646" y="3987886"/>
            <a:ext cx="633311" cy="990583"/>
            <a:chOff x="596714" y="3950818"/>
            <a:chExt cx="633311" cy="990583"/>
          </a:xfrm>
        </p:grpSpPr>
        <p:sp>
          <p:nvSpPr>
            <p:cNvPr id="29" name="Up Arrow 28"/>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5" name="Group 44"/>
          <p:cNvGrpSpPr/>
          <p:nvPr/>
        </p:nvGrpSpPr>
        <p:grpSpPr>
          <a:xfrm>
            <a:off x="4192542" y="5067386"/>
            <a:ext cx="776098" cy="990582"/>
            <a:chOff x="1819185" y="3950818"/>
            <a:chExt cx="776098" cy="990582"/>
          </a:xfrm>
        </p:grpSpPr>
        <p:sp>
          <p:nvSpPr>
            <p:cNvPr id="46" name="Up Arrow 45"/>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8" name="Group 47"/>
          <p:cNvGrpSpPr/>
          <p:nvPr/>
        </p:nvGrpSpPr>
        <p:grpSpPr>
          <a:xfrm>
            <a:off x="5499466" y="3987886"/>
            <a:ext cx="776098" cy="990582"/>
            <a:chOff x="2988430" y="3964643"/>
            <a:chExt cx="776098" cy="990582"/>
          </a:xfrm>
        </p:grpSpPr>
        <p:sp>
          <p:nvSpPr>
            <p:cNvPr id="49" name="Up Arrow 48"/>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cxnSp>
        <p:nvCxnSpPr>
          <p:cNvPr id="30" name="Straight Connector 29"/>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5122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withEffect">
                                  <p:stCondLst>
                                    <p:cond delay="0"/>
                                  </p:stCondLst>
                                  <p:childTnLst>
                                    <p:animMotion origin="layout" path="M 3.88889E-6 -3.7037E-6 L 0.07118 -3.7037E-6 C 0.10295 -3.7037E-6 0.14236 0.04329 0.14236 0.07871 L 0.14236 0.15741 " pathEditMode="relative" rAng="0" ptsTypes="AAAA">
                                      <p:cBhvr>
                                        <p:cTn id="6" dur="2000" fill="hold"/>
                                        <p:tgtEl>
                                          <p:spTgt spid="27"/>
                                        </p:tgtEl>
                                        <p:attrNameLst>
                                          <p:attrName>ppt_x</p:attrName>
                                          <p:attrName>ppt_y</p:attrName>
                                        </p:attrNameLst>
                                      </p:cBhvr>
                                      <p:rCtr x="7118" y="7870"/>
                                    </p:animMotion>
                                  </p:childTnLst>
                                </p:cTn>
                              </p:par>
                              <p:par>
                                <p:cTn id="7" presetID="42" presetClass="path" presetSubtype="0" accel="50000" decel="50000" fill="hold" nodeType="withEffect">
                                  <p:stCondLst>
                                    <p:cond delay="0"/>
                                  </p:stCondLst>
                                  <p:childTnLst>
                                    <p:animMotion origin="layout" path="M 1.94444E-6 -1.11111E-6 L 0.00087 -0.15741 " pathEditMode="relative" rAng="0" ptsTypes="AA">
                                      <p:cBhvr>
                                        <p:cTn id="8" dur="2000" fill="hold"/>
                                        <p:tgtEl>
                                          <p:spTgt spid="45"/>
                                        </p:tgtEl>
                                        <p:attrNameLst>
                                          <p:attrName>ppt_x</p:attrName>
                                          <p:attrName>ppt_y</p:attrName>
                                        </p:attrNameLst>
                                      </p:cBhvr>
                                      <p:rCtr x="35"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195150"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2" name="Straight Connector 31"/>
          <p:cNvCxnSpPr/>
          <p:nvPr/>
        </p:nvCxnSpPr>
        <p:spPr>
          <a:xfrm flipV="1">
            <a:off x="6335333"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5572107" y="50673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0" name="Group 39"/>
          <p:cNvGrpSpPr/>
          <p:nvPr/>
        </p:nvGrpSpPr>
        <p:grpSpPr>
          <a:xfrm>
            <a:off x="5500714"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2870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5028011"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0900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61111E-6 -3.7037E-6 L 0.1415 -3.7037E-6 " pathEditMode="relative" rAng="0" ptsTypes="AA">
                                      <p:cBhvr>
                                        <p:cTn id="6" dur="2000" fill="hold"/>
                                        <p:tgtEl>
                                          <p:spTgt spid="40"/>
                                        </p:tgtEl>
                                        <p:attrNameLst>
                                          <p:attrName>ppt_x</p:attrName>
                                          <p:attrName>ppt_y</p:attrName>
                                        </p:attrNameLst>
                                      </p:cBhvr>
                                      <p:rCtr x="7066" y="0"/>
                                    </p:animMotion>
                                  </p:childTnLst>
                                </p:cTn>
                              </p:par>
                              <p:par>
                                <p:cTn id="7" presetID="42" presetClass="path" presetSubtype="0" accel="50000" decel="50000" fill="hold" nodeType="withEffect">
                                  <p:stCondLst>
                                    <p:cond delay="0"/>
                                  </p:stCondLst>
                                  <p:childTnLst>
                                    <p:animMotion origin="layout" path="M -3.61111E-6 -1.11111E-6 L -3.61111E-6 -0.15741 " pathEditMode="relative" rAng="0" ptsTypes="AA">
                                      <p:cBhvr>
                                        <p:cTn id="8" dur="2000" fill="hold"/>
                                        <p:tgtEl>
                                          <p:spTgt spid="34"/>
                                        </p:tgtEl>
                                        <p:attrNameLst>
                                          <p:attrName>ppt_x</p:attrName>
                                          <p:attrName>ppt_y</p:attrName>
                                        </p:attrNameLst>
                                      </p:cBhvr>
                                      <p:rCtr x="0" y="-7870"/>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2500"/>
                            </p:stCondLst>
                            <p:childTnLst>
                              <p:par>
                                <p:cTn id="17" presetID="50" presetClass="path" presetSubtype="0" accel="50000" decel="50000" fill="hold" nodeType="afterEffect">
                                  <p:stCondLst>
                                    <p:cond delay="0"/>
                                  </p:stCondLst>
                                  <p:childTnLst>
                                    <p:animMotion origin="layout" path="M 4.72222E-6 0.00185 L 0.07135 0.00185 C 0.10312 0.00185 0.1427 0.04468 0.1427 0.07963 L 0.1427 0.15741 " pathEditMode="relative" rAng="0" ptsTypes="AAAA">
                                      <p:cBhvr>
                                        <p:cTn id="18" dur="2000" fill="hold"/>
                                        <p:tgtEl>
                                          <p:spTgt spid="37"/>
                                        </p:tgtEl>
                                        <p:attrNameLst>
                                          <p:attrName>ppt_x</p:attrName>
                                          <p:attrName>ppt_y</p:attrName>
                                        </p:attrNameLst>
                                      </p:cBhvr>
                                      <p:rCtr x="7135"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The Node</a:t>
            </a:r>
            <a:endParaRPr lang="en-US" dirty="0">
              <a:solidFill>
                <a:schemeClr val="tx1">
                  <a:lumMod val="85000"/>
                  <a:lumOff val="15000"/>
                </a:schemeClr>
              </a:solidFill>
            </a:endParaRPr>
          </a:p>
        </p:txBody>
      </p:sp>
      <p:sp>
        <p:nvSpPr>
          <p:cNvPr id="8" name="Rectangle 7"/>
          <p:cNvSpPr/>
          <p:nvPr/>
        </p:nvSpPr>
        <p:spPr>
          <a:xfrm>
            <a:off x="12192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a:t>
            </a:r>
            <a:endParaRPr lang="en-US" dirty="0"/>
          </a:p>
        </p:txBody>
      </p:sp>
      <p:sp>
        <p:nvSpPr>
          <p:cNvPr id="9" name="Rectangle 8"/>
          <p:cNvSpPr/>
          <p:nvPr/>
        </p:nvSpPr>
        <p:spPr>
          <a:xfrm>
            <a:off x="1219200" y="33527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sp>
        <p:nvSpPr>
          <p:cNvPr id="3" name="Rectangle 2"/>
          <p:cNvSpPr/>
          <p:nvPr/>
        </p:nvSpPr>
        <p:spPr>
          <a:xfrm>
            <a:off x="2971800" y="2013971"/>
            <a:ext cx="5772150" cy="2677656"/>
          </a:xfrm>
          <a:prstGeom prst="rect">
            <a:avLst/>
          </a:prstGeom>
        </p:spPr>
        <p:txBody>
          <a:bodyPr wrap="square">
            <a:spAutoFit/>
          </a:bodyPr>
          <a:lstStyle/>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template</a:t>
            </a:r>
            <a:r>
              <a:rPr lang="en-US" sz="2800" dirty="0">
                <a:solidFill>
                  <a:srgbClr val="000000"/>
                </a:solidFill>
                <a:highlight>
                  <a:srgbClr val="FFFFFF"/>
                </a:highlight>
                <a:latin typeface="Consolas" panose="020B0609020204030204" pitchFamily="49" charset="0"/>
              </a:rPr>
              <a:t>&lt;</a:t>
            </a: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a:t>
            </a:r>
          </a:p>
          <a:p>
            <a:r>
              <a:rPr lang="en-US" sz="2800" dirty="0">
                <a:solidFill>
                  <a:srgbClr val="000000"/>
                </a:solidFill>
                <a:highlight>
                  <a:srgbClr val="FFFFFF"/>
                </a:highlight>
                <a:latin typeface="Consolas" panose="020B0609020204030204" pitchFamily="49" charset="0"/>
              </a:rPr>
              <a:t> </a:t>
            </a:r>
            <a:r>
              <a:rPr lang="en-US" sz="2800" dirty="0" err="1" smtClean="0">
                <a:solidFill>
                  <a:srgbClr val="0000FF"/>
                </a:solidFill>
                <a:highlight>
                  <a:srgbClr val="FFFFFF"/>
                </a:highlight>
                <a:latin typeface="Consolas" panose="020B0609020204030204" pitchFamily="49" charset="0"/>
              </a:rPr>
              <a:t>struct</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2B91AF"/>
                </a:solidFill>
                <a:highlight>
                  <a:srgbClr val="FFFFFF"/>
                </a:highlight>
                <a:latin typeface="Consolas" panose="020B0609020204030204" pitchFamily="49" charset="0"/>
              </a:rPr>
              <a:t>list_node</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data;</a:t>
            </a:r>
            <a:endParaRPr lang="en-US" sz="2800" dirty="0">
              <a:solidFill>
                <a:srgbClr val="000000"/>
              </a:solidFill>
              <a:highlight>
                <a:srgbClr val="FFFFFF"/>
              </a:highlight>
              <a:latin typeface="Consolas" panose="020B0609020204030204" pitchFamily="49" charset="0"/>
            </a:endParaRP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2B91AF"/>
                </a:solidFill>
                <a:highlight>
                  <a:srgbClr val="FFFFFF"/>
                </a:highlight>
                <a:latin typeface="Consolas" panose="020B0609020204030204" pitchFamily="49" charset="0"/>
              </a:rPr>
              <a:t>list_node</a:t>
            </a:r>
            <a:r>
              <a:rPr lang="en-US" sz="2800" dirty="0">
                <a:solidFill>
                  <a:srgbClr val="000000"/>
                </a:solidFill>
                <a:highlight>
                  <a:srgbClr val="FFFFFF"/>
                </a:highlight>
                <a:latin typeface="Consolas" panose="020B0609020204030204" pitchFamily="49" charset="0"/>
              </a:rPr>
              <a:t>&lt;</a:t>
            </a:r>
            <a:r>
              <a:rPr lang="en-US" sz="2800" dirty="0">
                <a:solidFill>
                  <a:srgbClr val="2B91AF"/>
                </a:solidFill>
                <a:highlight>
                  <a:srgbClr val="FFFFFF"/>
                </a:highlight>
                <a:latin typeface="Consolas" panose="020B0609020204030204" pitchFamily="49" charset="0"/>
              </a:rPr>
              <a:t>_Type</a:t>
            </a:r>
            <a:r>
              <a:rPr lang="en-US" sz="2800" dirty="0">
                <a:solidFill>
                  <a:srgbClr val="000000"/>
                </a:solidFill>
                <a:highlight>
                  <a:srgbClr val="FFFFFF"/>
                </a:highlight>
                <a:latin typeface="Consolas" panose="020B0609020204030204" pitchFamily="49" charset="0"/>
              </a:rPr>
              <a:t>&gt;* next;</a:t>
            </a:r>
          </a:p>
          <a:p>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5498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31875"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27" name="Group 26"/>
          <p:cNvGrpSpPr/>
          <p:nvPr/>
        </p:nvGrpSpPr>
        <p:grpSpPr>
          <a:xfrm>
            <a:off x="5573396" y="3987886"/>
            <a:ext cx="633311" cy="990583"/>
            <a:chOff x="596714" y="3950818"/>
            <a:chExt cx="633311" cy="990583"/>
          </a:xfrm>
        </p:grpSpPr>
        <p:sp>
          <p:nvSpPr>
            <p:cNvPr id="29" name="Up Arrow 28"/>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5" name="Group 44"/>
          <p:cNvGrpSpPr/>
          <p:nvPr/>
        </p:nvGrpSpPr>
        <p:grpSpPr>
          <a:xfrm>
            <a:off x="5494292" y="5067386"/>
            <a:ext cx="776098" cy="990582"/>
            <a:chOff x="1819185" y="3950818"/>
            <a:chExt cx="776098" cy="990582"/>
          </a:xfrm>
        </p:grpSpPr>
        <p:sp>
          <p:nvSpPr>
            <p:cNvPr id="46" name="Up Arrow 45"/>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8" name="Group 47"/>
          <p:cNvGrpSpPr/>
          <p:nvPr/>
        </p:nvGrpSpPr>
        <p:grpSpPr>
          <a:xfrm>
            <a:off x="6794866" y="3987886"/>
            <a:ext cx="776098" cy="990582"/>
            <a:chOff x="2988430" y="3964643"/>
            <a:chExt cx="776098" cy="990582"/>
          </a:xfrm>
        </p:grpSpPr>
        <p:sp>
          <p:nvSpPr>
            <p:cNvPr id="49" name="Up Arrow 48"/>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cxnSp>
        <p:nvCxnSpPr>
          <p:cNvPr id="30" name="Straight Connector 29"/>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28011"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923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withEffect">
                                  <p:stCondLst>
                                    <p:cond delay="0"/>
                                  </p:stCondLst>
                                  <p:childTnLst>
                                    <p:animMotion origin="layout" path="M 2.77778E-6 -3.7037E-6 L 0.071 -3.7037E-6 C 0.1026 -3.7037E-6 0.14201 0.04329 0.14201 0.07871 L 0.14201 0.15741 " pathEditMode="relative" rAng="0" ptsTypes="AAAA">
                                      <p:cBhvr>
                                        <p:cTn id="6" dur="2000" fill="hold"/>
                                        <p:tgtEl>
                                          <p:spTgt spid="27"/>
                                        </p:tgtEl>
                                        <p:attrNameLst>
                                          <p:attrName>ppt_x</p:attrName>
                                          <p:attrName>ppt_y</p:attrName>
                                        </p:attrNameLst>
                                      </p:cBhvr>
                                      <p:rCtr x="7101" y="7870"/>
                                    </p:animMotion>
                                  </p:childTnLst>
                                </p:cTn>
                              </p:par>
                              <p:par>
                                <p:cTn id="7" presetID="42" presetClass="path" presetSubtype="0" accel="50000" decel="50000" fill="hold" nodeType="withEffect">
                                  <p:stCondLst>
                                    <p:cond delay="0"/>
                                  </p:stCondLst>
                                  <p:childTnLst>
                                    <p:animMotion origin="layout" path="M 8.33333E-7 -1.11111E-6 L 0.00087 -0.15741 " pathEditMode="relative" rAng="0" ptsTypes="AA">
                                      <p:cBhvr>
                                        <p:cTn id="8" dur="2000" fill="hold"/>
                                        <p:tgtEl>
                                          <p:spTgt spid="45"/>
                                        </p:tgtEl>
                                        <p:attrNameLst>
                                          <p:attrName>ppt_x</p:attrName>
                                          <p:attrName>ppt_y</p:attrName>
                                        </p:attrNameLst>
                                      </p:cBhvr>
                                      <p:rCtr x="35"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5490550" y="3987886"/>
            <a:ext cx="776098" cy="990582"/>
            <a:chOff x="1819185" y="3950818"/>
            <a:chExt cx="776098" cy="990582"/>
          </a:xfrm>
        </p:grpSpPr>
        <p:sp>
          <p:nvSpPr>
            <p:cNvPr id="38" name="Up Arrow 37"/>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cxnSp>
        <p:nvCxnSpPr>
          <p:cNvPr id="33" name="Straight Connector 32"/>
          <p:cNvCxnSpPr/>
          <p:nvPr/>
        </p:nvCxnSpPr>
        <p:spPr>
          <a:xfrm flipV="1">
            <a:off x="7642655" y="3387810"/>
            <a:ext cx="334821" cy="1"/>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34" name="Group 33"/>
          <p:cNvGrpSpPr/>
          <p:nvPr/>
        </p:nvGrpSpPr>
        <p:grpSpPr>
          <a:xfrm>
            <a:off x="6867507" y="5067386"/>
            <a:ext cx="633311" cy="990583"/>
            <a:chOff x="596714" y="3950818"/>
            <a:chExt cx="633311" cy="990583"/>
          </a:xfrm>
        </p:grpSpPr>
        <p:sp>
          <p:nvSpPr>
            <p:cNvPr id="35" name="Up Arrow 34"/>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0" name="Group 39"/>
          <p:cNvGrpSpPr/>
          <p:nvPr/>
        </p:nvGrpSpPr>
        <p:grpSpPr>
          <a:xfrm>
            <a:off x="6796114" y="3987886"/>
            <a:ext cx="776098" cy="990582"/>
            <a:chOff x="2988430" y="3964643"/>
            <a:chExt cx="776098" cy="990582"/>
          </a:xfrm>
        </p:grpSpPr>
        <p:sp>
          <p:nvSpPr>
            <p:cNvPr id="41" name="Up Arrow 40"/>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2870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5028011"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flipV="1">
            <a:off x="6335333"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142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77778E-7 -3.7037E-6 L 0.11441 -3.7037E-6 " pathEditMode="relative" rAng="0" ptsTypes="AA">
                                      <p:cBhvr>
                                        <p:cTn id="6" dur="2000" fill="hold"/>
                                        <p:tgtEl>
                                          <p:spTgt spid="40"/>
                                        </p:tgtEl>
                                        <p:attrNameLst>
                                          <p:attrName>ppt_x</p:attrName>
                                          <p:attrName>ppt_y</p:attrName>
                                        </p:attrNameLst>
                                      </p:cBhvr>
                                      <p:rCtr x="5712" y="0"/>
                                    </p:animMotion>
                                  </p:childTnLst>
                                </p:cTn>
                              </p:par>
                              <p:par>
                                <p:cTn id="7" presetID="42" presetClass="path" presetSubtype="0" accel="50000" decel="50000" fill="hold" nodeType="withEffect">
                                  <p:stCondLst>
                                    <p:cond delay="0"/>
                                  </p:stCondLst>
                                  <p:childTnLst>
                                    <p:animMotion origin="layout" path="M -2.77778E-7 -1.11111E-6 L -2.77778E-7 -0.15741 " pathEditMode="relative" rAng="0" ptsTypes="AA">
                                      <p:cBhvr>
                                        <p:cTn id="8" dur="2000" fill="hold"/>
                                        <p:tgtEl>
                                          <p:spTgt spid="34"/>
                                        </p:tgtEl>
                                        <p:attrNameLst>
                                          <p:attrName>ppt_x</p:attrName>
                                          <p:attrName>ppt_y</p:attrName>
                                        </p:attrNameLst>
                                      </p:cBhvr>
                                      <p:rCtr x="0" y="-787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xit" presetSubtype="0" fill="hold" nodeType="with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childTnLst>
                          </p:cTn>
                        </p:par>
                        <p:par>
                          <p:cTn id="16" fill="hold">
                            <p:stCondLst>
                              <p:cond delay="2500"/>
                            </p:stCondLst>
                            <p:childTnLst>
                              <p:par>
                                <p:cTn id="17" presetID="50" presetClass="path" presetSubtype="0" accel="50000" decel="50000" fill="hold" nodeType="afterEffect">
                                  <p:stCondLst>
                                    <p:cond delay="0"/>
                                  </p:stCondLst>
                                  <p:childTnLst>
                                    <p:animMotion origin="layout" path="M -1.94444E-6 0.00186 L 0.07136 0.00186 C 0.10313 0.00186 0.14271 0.04468 0.14271 0.07963 L 0.14271 0.15741 " pathEditMode="relative" rAng="0" ptsTypes="AAAA">
                                      <p:cBhvr>
                                        <p:cTn id="18" dur="2000" fill="hold"/>
                                        <p:tgtEl>
                                          <p:spTgt spid="37"/>
                                        </p:tgtEl>
                                        <p:attrNameLst>
                                          <p:attrName>ppt_x</p:attrName>
                                          <p:attrName>ppt_y</p:attrName>
                                        </p:attrNameLst>
                                      </p:cBhvr>
                                      <p:rCtr x="7135"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31875"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grpSp>
        <p:nvGrpSpPr>
          <p:cNvPr id="27" name="Group 26"/>
          <p:cNvGrpSpPr/>
          <p:nvPr/>
        </p:nvGrpSpPr>
        <p:grpSpPr>
          <a:xfrm>
            <a:off x="6868796" y="3987886"/>
            <a:ext cx="633311" cy="990583"/>
            <a:chOff x="596714" y="3950818"/>
            <a:chExt cx="633311" cy="990583"/>
          </a:xfrm>
        </p:grpSpPr>
        <p:sp>
          <p:nvSpPr>
            <p:cNvPr id="29" name="Up Arrow 28"/>
            <p:cNvSpPr/>
            <p:nvPr/>
          </p:nvSpPr>
          <p:spPr>
            <a:xfrm>
              <a:off x="7197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96714" y="4479736"/>
              <a:ext cx="633311" cy="461665"/>
            </a:xfrm>
            <a:prstGeom prst="rect">
              <a:avLst/>
            </a:prstGeom>
            <a:noFill/>
          </p:spPr>
          <p:txBody>
            <a:bodyPr wrap="square" rtlCol="0">
              <a:spAutoFit/>
            </a:bodyPr>
            <a:lstStyle/>
            <a:p>
              <a:r>
                <a:rPr lang="en-US" sz="2400" dirty="0" smtClean="0">
                  <a:solidFill>
                    <a:schemeClr val="tx1">
                      <a:lumMod val="85000"/>
                      <a:lumOff val="15000"/>
                    </a:schemeClr>
                  </a:solidFill>
                </a:rPr>
                <a:t>cur</a:t>
              </a:r>
              <a:endParaRPr lang="en-US" sz="2400" dirty="0">
                <a:solidFill>
                  <a:schemeClr val="tx1">
                    <a:lumMod val="85000"/>
                    <a:lumOff val="15000"/>
                  </a:schemeClr>
                </a:solidFill>
              </a:endParaRPr>
            </a:p>
          </p:txBody>
        </p:sp>
      </p:grpSp>
      <p:grpSp>
        <p:nvGrpSpPr>
          <p:cNvPr id="45" name="Group 44"/>
          <p:cNvGrpSpPr/>
          <p:nvPr/>
        </p:nvGrpSpPr>
        <p:grpSpPr>
          <a:xfrm>
            <a:off x="6789692" y="5067386"/>
            <a:ext cx="776098" cy="990582"/>
            <a:chOff x="1819185" y="3950818"/>
            <a:chExt cx="776098" cy="990582"/>
          </a:xfrm>
        </p:grpSpPr>
        <p:sp>
          <p:nvSpPr>
            <p:cNvPr id="46" name="Up Arrow 45"/>
            <p:cNvSpPr/>
            <p:nvPr/>
          </p:nvSpPr>
          <p:spPr>
            <a:xfrm>
              <a:off x="2015198" y="3950818"/>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19185" y="4479735"/>
              <a:ext cx="776098" cy="461665"/>
            </a:xfrm>
            <a:prstGeom prst="rect">
              <a:avLst/>
            </a:prstGeom>
            <a:noFill/>
          </p:spPr>
          <p:txBody>
            <a:bodyPr wrap="square" rtlCol="0">
              <a:spAutoFit/>
            </a:bodyPr>
            <a:lstStyle/>
            <a:p>
              <a:r>
                <a:rPr lang="en-US" sz="2400" dirty="0" err="1" smtClean="0">
                  <a:solidFill>
                    <a:schemeClr val="tx1">
                      <a:lumMod val="85000"/>
                      <a:lumOff val="15000"/>
                    </a:schemeClr>
                  </a:solidFill>
                </a:rPr>
                <a:t>prev</a:t>
              </a:r>
              <a:endParaRPr lang="en-US" sz="2400" dirty="0">
                <a:solidFill>
                  <a:schemeClr val="tx1">
                    <a:lumMod val="85000"/>
                    <a:lumOff val="15000"/>
                  </a:schemeClr>
                </a:solidFill>
              </a:endParaRPr>
            </a:p>
          </p:txBody>
        </p:sp>
      </p:grpSp>
      <p:grpSp>
        <p:nvGrpSpPr>
          <p:cNvPr id="48" name="Group 47"/>
          <p:cNvGrpSpPr/>
          <p:nvPr/>
        </p:nvGrpSpPr>
        <p:grpSpPr>
          <a:xfrm>
            <a:off x="7842616" y="3987886"/>
            <a:ext cx="776098" cy="990582"/>
            <a:chOff x="2988430" y="3964643"/>
            <a:chExt cx="776098" cy="990582"/>
          </a:xfrm>
        </p:grpSpPr>
        <p:sp>
          <p:nvSpPr>
            <p:cNvPr id="49" name="Up Arrow 48"/>
            <p:cNvSpPr/>
            <p:nvPr/>
          </p:nvSpPr>
          <p:spPr>
            <a:xfrm>
              <a:off x="3184443" y="3964643"/>
              <a:ext cx="389204" cy="52891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988430" y="4493560"/>
              <a:ext cx="776098" cy="461665"/>
            </a:xfrm>
            <a:prstGeom prst="rect">
              <a:avLst/>
            </a:prstGeom>
            <a:noFill/>
          </p:spPr>
          <p:txBody>
            <a:bodyPr wrap="square" rtlCol="0">
              <a:spAutoFit/>
            </a:bodyPr>
            <a:lstStyle/>
            <a:p>
              <a:r>
                <a:rPr lang="en-US" sz="2400" dirty="0" smtClean="0">
                  <a:solidFill>
                    <a:schemeClr val="tx1">
                      <a:lumMod val="85000"/>
                      <a:lumOff val="15000"/>
                    </a:schemeClr>
                  </a:solidFill>
                </a:rPr>
                <a:t>next</a:t>
              </a:r>
              <a:endParaRPr lang="en-US" sz="2400" dirty="0">
                <a:solidFill>
                  <a:schemeClr val="tx1">
                    <a:lumMod val="85000"/>
                    <a:lumOff val="15000"/>
                  </a:schemeClr>
                </a:solidFill>
              </a:endParaRPr>
            </a:p>
          </p:txBody>
        </p:sp>
      </p:grpSp>
      <p:cxnSp>
        <p:nvCxnSpPr>
          <p:cNvPr id="30" name="Straight Connector 29"/>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28011"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2" name="Straight Connector 31"/>
          <p:cNvCxnSpPr/>
          <p:nvPr/>
        </p:nvCxnSpPr>
        <p:spPr>
          <a:xfrm flipV="1">
            <a:off x="6335333"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2040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withEffect">
                                  <p:stCondLst>
                                    <p:cond delay="0"/>
                                  </p:stCondLst>
                                  <p:childTnLst>
                                    <p:animMotion origin="layout" path="M -3.88889E-6 -3.7037E-6 L 0.05677 -3.7037E-6 C 0.08195 -3.7037E-6 0.11355 0.04329 0.11355 0.07871 L 0.11355 0.15741 " pathEditMode="relative" rAng="0" ptsTypes="AAAA">
                                      <p:cBhvr>
                                        <p:cTn id="6" dur="2000" fill="hold"/>
                                        <p:tgtEl>
                                          <p:spTgt spid="27"/>
                                        </p:tgtEl>
                                        <p:attrNameLst>
                                          <p:attrName>ppt_x</p:attrName>
                                          <p:attrName>ppt_y</p:attrName>
                                        </p:attrNameLst>
                                      </p:cBhvr>
                                      <p:rCtr x="5677" y="7870"/>
                                    </p:animMotion>
                                  </p:childTnLst>
                                </p:cTn>
                              </p:par>
                              <p:par>
                                <p:cTn id="7" presetID="42" presetClass="path" presetSubtype="0" accel="50000" decel="50000" fill="hold" nodeType="withEffect">
                                  <p:stCondLst>
                                    <p:cond delay="0"/>
                                  </p:stCondLst>
                                  <p:childTnLst>
                                    <p:animMotion origin="layout" path="M 4.16667E-6 -1.11111E-6 L 0.00086 -0.15741 " pathEditMode="relative" rAng="0" ptsTypes="AA">
                                      <p:cBhvr>
                                        <p:cTn id="8" dur="2000" fill="hold"/>
                                        <p:tgtEl>
                                          <p:spTgt spid="45"/>
                                        </p:tgtEl>
                                        <p:attrNameLst>
                                          <p:attrName>ppt_x</p:attrName>
                                          <p:attrName>ppt_y</p:attrName>
                                        </p:attrNameLst>
                                      </p:cBhvr>
                                      <p:rCtr x="35" y="-787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1070572" y="3384719"/>
            <a:ext cx="381000"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Reversing a List</a:t>
            </a:r>
            <a:endParaRPr lang="en-US" dirty="0">
              <a:solidFill>
                <a:schemeClr val="tx1">
                  <a:lumMod val="85000"/>
                  <a:lumOff val="15000"/>
                </a:schemeClr>
              </a:solidFill>
            </a:endParaRPr>
          </a:p>
        </p:txBody>
      </p:sp>
      <p:sp>
        <p:nvSpPr>
          <p:cNvPr id="6" name="Rectangle 5"/>
          <p:cNvSpPr/>
          <p:nvPr/>
        </p:nvSpPr>
        <p:spPr>
          <a:xfrm>
            <a:off x="146427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7" name="Rectangle 6"/>
          <p:cNvSpPr/>
          <p:nvPr/>
        </p:nvSpPr>
        <p:spPr>
          <a:xfrm>
            <a:off x="276379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8" name="Rectangle 7"/>
          <p:cNvSpPr/>
          <p:nvPr/>
        </p:nvSpPr>
        <p:spPr>
          <a:xfrm>
            <a:off x="406331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9" name="Rectangle 8"/>
          <p:cNvSpPr/>
          <p:nvPr/>
        </p:nvSpPr>
        <p:spPr>
          <a:xfrm>
            <a:off x="536283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0" name="Rectangle 9"/>
          <p:cNvSpPr/>
          <p:nvPr/>
        </p:nvSpPr>
        <p:spPr>
          <a:xfrm>
            <a:off x="6662352" y="3002692"/>
            <a:ext cx="980303" cy="770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8" name="TextBox 27"/>
          <p:cNvSpPr txBox="1"/>
          <p:nvPr/>
        </p:nvSpPr>
        <p:spPr>
          <a:xfrm>
            <a:off x="7961873"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5" name="TextBox 24"/>
          <p:cNvSpPr txBox="1"/>
          <p:nvPr/>
        </p:nvSpPr>
        <p:spPr>
          <a:xfrm>
            <a:off x="440970" y="3156978"/>
            <a:ext cx="653284" cy="461665"/>
          </a:xfrm>
          <a:prstGeom prst="rect">
            <a:avLst/>
          </a:prstGeom>
          <a:noFill/>
        </p:spPr>
        <p:txBody>
          <a:bodyPr wrap="square" rtlCol="0">
            <a:spAutoFit/>
          </a:bodyPr>
          <a:lstStyle/>
          <a:p>
            <a:r>
              <a:rPr lang="en-US" sz="2400" dirty="0" smtClean="0">
                <a:solidFill>
                  <a:schemeClr val="tx1">
                    <a:lumMod val="85000"/>
                    <a:lumOff val="15000"/>
                  </a:schemeClr>
                </a:solidFill>
              </a:rPr>
              <a:t>null</a:t>
            </a:r>
            <a:endParaRPr lang="en-US" sz="2400" dirty="0">
              <a:solidFill>
                <a:schemeClr val="tx1">
                  <a:lumMod val="85000"/>
                  <a:lumOff val="15000"/>
                </a:schemeClr>
              </a:solidFill>
            </a:endParaRPr>
          </a:p>
        </p:txBody>
      </p:sp>
      <p:sp>
        <p:nvSpPr>
          <p:cNvPr id="2" name="TextBox 1"/>
          <p:cNvSpPr txBox="1"/>
          <p:nvPr/>
        </p:nvSpPr>
        <p:spPr>
          <a:xfrm>
            <a:off x="790575" y="1790700"/>
            <a:ext cx="7824582" cy="369332"/>
          </a:xfrm>
          <a:prstGeom prst="rect">
            <a:avLst/>
          </a:prstGeom>
          <a:noFill/>
        </p:spPr>
        <p:txBody>
          <a:bodyPr wrap="square" rtlCol="0">
            <a:spAutoFit/>
          </a:bodyPr>
          <a:lstStyle/>
          <a:p>
            <a:r>
              <a:rPr lang="en-US" dirty="0" smtClean="0"/>
              <a:t>Repeat until done!</a:t>
            </a:r>
            <a:endParaRPr lang="en-US" dirty="0"/>
          </a:p>
        </p:txBody>
      </p:sp>
      <p:cxnSp>
        <p:nvCxnSpPr>
          <p:cNvPr id="26" name="Straight Connector 25"/>
          <p:cNvCxnSpPr/>
          <p:nvPr/>
        </p:nvCxnSpPr>
        <p:spPr>
          <a:xfrm flipV="1">
            <a:off x="2431875"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flipV="1">
            <a:off x="373432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a:xfrm flipV="1">
            <a:off x="5028011"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
        <p:nvSpPr>
          <p:cNvPr id="32" name="TextBox 31"/>
          <p:cNvSpPr txBox="1"/>
          <p:nvPr/>
        </p:nvSpPr>
        <p:spPr>
          <a:xfrm>
            <a:off x="7961872" y="3155093"/>
            <a:ext cx="761998" cy="461665"/>
          </a:xfrm>
          <a:prstGeom prst="rect">
            <a:avLst/>
          </a:prstGeom>
          <a:noFill/>
        </p:spPr>
        <p:txBody>
          <a:bodyPr wrap="square" rtlCol="0">
            <a:spAutoFit/>
          </a:bodyPr>
          <a:lstStyle/>
          <a:p>
            <a:r>
              <a:rPr lang="en-US" sz="2400" dirty="0" smtClean="0">
                <a:solidFill>
                  <a:schemeClr val="tx1">
                    <a:lumMod val="85000"/>
                    <a:lumOff val="15000"/>
                  </a:schemeClr>
                </a:solidFill>
              </a:rPr>
              <a:t>root</a:t>
            </a:r>
            <a:endParaRPr lang="en-US" sz="2400" dirty="0">
              <a:solidFill>
                <a:schemeClr val="tx1">
                  <a:lumMod val="85000"/>
                  <a:lumOff val="15000"/>
                </a:schemeClr>
              </a:solidFill>
            </a:endParaRPr>
          </a:p>
        </p:txBody>
      </p:sp>
      <p:cxnSp>
        <p:nvCxnSpPr>
          <p:cNvPr id="34" name="Straight Connector 33"/>
          <p:cNvCxnSpPr/>
          <p:nvPr/>
        </p:nvCxnSpPr>
        <p:spPr>
          <a:xfrm flipV="1">
            <a:off x="6335333"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cxnSp>
        <p:nvCxnSpPr>
          <p:cNvPr id="35" name="Straight Connector 34"/>
          <p:cNvCxnSpPr/>
          <p:nvPr/>
        </p:nvCxnSpPr>
        <p:spPr>
          <a:xfrm flipV="1">
            <a:off x="7627050" y="3384719"/>
            <a:ext cx="334821" cy="1"/>
          </a:xfrm>
          <a:prstGeom prst="line">
            <a:avLst/>
          </a:prstGeom>
          <a:ln w="31750">
            <a:solidFill>
              <a:schemeClr val="bg2">
                <a:lumMod val="25000"/>
              </a:schemeClr>
            </a:solidFill>
            <a:headEnd type="triangle" w="lg" len="lg"/>
            <a:tailEnd type="non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27792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reverse</a:t>
            </a:r>
            <a:endParaRPr lang="en-US" dirty="0">
              <a:solidFill>
                <a:schemeClr val="tx1">
                  <a:lumMod val="85000"/>
                  <a:lumOff val="15000"/>
                </a:schemeClr>
              </a:solidFill>
            </a:endParaRPr>
          </a:p>
        </p:txBody>
      </p:sp>
      <p:sp>
        <p:nvSpPr>
          <p:cNvPr id="6" name="Rectangle 5"/>
          <p:cNvSpPr/>
          <p:nvPr/>
        </p:nvSpPr>
        <p:spPr>
          <a:xfrm>
            <a:off x="1342572" y="1414917"/>
            <a:ext cx="5856514" cy="5016758"/>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reverse()</a:t>
            </a:r>
          </a:p>
          <a:p>
            <a:r>
              <a:rPr lang="en"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node_ptr</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prev</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current </a:t>
            </a:r>
            <a:r>
              <a:rPr lang="en-US" sz="2000" dirty="0">
                <a:solidFill>
                  <a:srgbClr val="000000"/>
                </a:solidFill>
                <a:highlight>
                  <a:srgbClr val="FFFFFF"/>
                </a:highlight>
                <a:latin typeface="Consolas" panose="020B0609020204030204" pitchFamily="49" charset="0"/>
              </a:rPr>
              <a:t>= _root-&gt;next,</a:t>
            </a:r>
          </a:p>
          <a:p>
            <a:r>
              <a:rPr lang="en-US" sz="2000" dirty="0" smtClean="0">
                <a:solidFill>
                  <a:srgbClr val="000000"/>
                </a:solidFill>
                <a:highlight>
                  <a:srgbClr val="FFFFFF"/>
                </a:highlight>
                <a:latin typeface="Consolas" panose="020B0609020204030204" pitchFamily="49" charset="0"/>
              </a:rPr>
              <a:t>             next</a:t>
            </a:r>
            <a:r>
              <a:rPr lang="en-US" sz="2000" dirty="0">
                <a:solidFill>
                  <a:srgbClr val="000000"/>
                </a:solidFill>
                <a:highlight>
                  <a:srgbClr val="FFFFFF"/>
                </a:highlight>
                <a:latin typeface="Consolas" panose="020B0609020204030204" pitchFamily="49" charset="0"/>
              </a:rPr>
              <a:t>;</a:t>
            </a:r>
          </a:p>
          <a:p>
            <a:endParaRPr lang="en"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(current != </a:t>
            </a:r>
            <a:r>
              <a:rPr lang="en-US" sz="2000" dirty="0" err="1">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a:p>
            <a:r>
              <a:rPr lang="en"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next = current-&gt;next;</a:t>
            </a:r>
          </a:p>
          <a:p>
            <a:r>
              <a:rPr lang="en-US" sz="2000" dirty="0">
                <a:solidFill>
                  <a:srgbClr val="000000"/>
                </a:solidFill>
                <a:highlight>
                  <a:srgbClr val="FFFFFF"/>
                </a:highlight>
                <a:latin typeface="Consolas" panose="020B0609020204030204" pitchFamily="49" charset="0"/>
              </a:rPr>
              <a:t>        current-&gt;next = </a:t>
            </a:r>
            <a:r>
              <a:rPr lang="en-US" sz="2000" dirty="0" err="1">
                <a:solidFill>
                  <a:srgbClr val="000000"/>
                </a:solidFill>
                <a:highlight>
                  <a:srgbClr val="FFFFFF"/>
                </a:highlight>
                <a:latin typeface="Consolas" panose="020B0609020204030204" pitchFamily="49" charset="0"/>
              </a:rPr>
              <a:t>prev</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prev</a:t>
            </a:r>
            <a:r>
              <a:rPr lang="en-US" sz="2000" dirty="0">
                <a:solidFill>
                  <a:srgbClr val="000000"/>
                </a:solidFill>
                <a:highlight>
                  <a:srgbClr val="FFFFFF"/>
                </a:highlight>
                <a:latin typeface="Consolas" panose="020B0609020204030204" pitchFamily="49" charset="0"/>
              </a:rPr>
              <a:t> = current;</a:t>
            </a:r>
          </a:p>
          <a:p>
            <a:r>
              <a:rPr lang="en-US" sz="2000" dirty="0">
                <a:solidFill>
                  <a:srgbClr val="000000"/>
                </a:solidFill>
                <a:highlight>
                  <a:srgbClr val="FFFFFF"/>
                </a:highlight>
                <a:latin typeface="Consolas" panose="020B0609020204030204" pitchFamily="49" charset="0"/>
              </a:rPr>
              <a:t>        current = next;</a:t>
            </a:r>
          </a:p>
          <a:p>
            <a:r>
              <a:rPr lang="en" sz="2000" dirty="0">
                <a:solidFill>
                  <a:srgbClr val="000000"/>
                </a:solidFill>
                <a:highlight>
                  <a:srgbClr val="FFFFFF"/>
                </a:highlight>
                <a:latin typeface="Consolas" panose="020B0609020204030204" pitchFamily="49" charset="0"/>
              </a:rPr>
              <a:t>    }</a:t>
            </a:r>
          </a:p>
          <a:p>
            <a:endParaRPr lang="en"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_root-&gt;next = </a:t>
            </a:r>
            <a:r>
              <a:rPr lang="en-US" sz="2000" dirty="0" err="1">
                <a:solidFill>
                  <a:srgbClr val="000000"/>
                </a:solidFill>
                <a:highlight>
                  <a:srgbClr val="FFFFFF"/>
                </a:highlight>
                <a:latin typeface="Consolas" panose="020B0609020204030204" pitchFamily="49" charset="0"/>
              </a:rPr>
              <a:t>prev</a:t>
            </a:r>
            <a:r>
              <a:rPr lang="en-US" sz="2000" dirty="0">
                <a:solidFill>
                  <a:srgbClr val="000000"/>
                </a:solidFill>
                <a:highlight>
                  <a:srgbClr val="FFFFFF"/>
                </a:highlight>
                <a:latin typeface="Consolas" panose="020B0609020204030204" pitchFamily="49" charset="0"/>
              </a:rPr>
              <a:t>;</a:t>
            </a:r>
          </a:p>
          <a:p>
            <a:r>
              <a:rPr lang="en" sz="2000" dirty="0">
                <a:solidFill>
                  <a:srgbClr val="000000"/>
                </a:solidFill>
                <a:highlight>
                  <a:srgbClr val="FFFFFF"/>
                </a:highlight>
                <a:latin typeface="Consolas" panose="020B0609020204030204" pitchFamily="49" charset="0"/>
              </a:rPr>
              <a:t>}</a:t>
            </a:r>
            <a:endParaRPr lang="en" sz="1600" dirty="0">
              <a:solidFill>
                <a:prstClr val="black"/>
              </a:solidFill>
              <a:highlight>
                <a:srgbClr val="FFFFFF"/>
              </a:highlight>
              <a:latin typeface="Calibri" panose="020F0502020204030204" pitchFamily="34" charset="0"/>
            </a:endParaRPr>
          </a:p>
        </p:txBody>
      </p:sp>
      <p:sp>
        <p:nvSpPr>
          <p:cNvPr id="7" name="Up Arrow 6"/>
          <p:cNvSpPr/>
          <p:nvPr/>
        </p:nvSpPr>
        <p:spPr>
          <a:xfrm rot="5400000">
            <a:off x="1152072" y="197757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152072" y="374731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152071" y="4085673"/>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152071" y="442313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152071" y="4716044"/>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152071" y="5663422"/>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8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xit" presetSubtype="0" fill="hold" grpId="1"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Sorting</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An example of sorting a linked list using the insertion sort algorithm</a:t>
            </a:r>
            <a:endParaRPr lang="en-US" sz="2700" dirty="0">
              <a:solidFill>
                <a:schemeClr val="bg2">
                  <a:lumMod val="50000"/>
                </a:schemeClr>
              </a:solidFill>
            </a:endParaRPr>
          </a:p>
        </p:txBody>
      </p:sp>
    </p:spTree>
    <p:extLst>
      <p:ext uri="{BB962C8B-B14F-4D97-AF65-F5344CB8AC3E}">
        <p14:creationId xmlns:p14="http://schemas.microsoft.com/office/powerpoint/2010/main" val="240217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A Linked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81</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16</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13" name="Up Arrow 12"/>
          <p:cNvSpPr/>
          <p:nvPr/>
        </p:nvSpPr>
        <p:spPr>
          <a:xfrm>
            <a:off x="723901" y="403860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2552701" y="403860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4381501" y="403860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76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xit" presetSubtype="0" fill="hold" grpId="1" nodeType="with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xit" presetSubtype="0" fill="hold" grpId="1"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A Linked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81</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16</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16" name="Up Arrow 15"/>
          <p:cNvSpPr/>
          <p:nvPr/>
        </p:nvSpPr>
        <p:spPr>
          <a:xfrm>
            <a:off x="4381501" y="403860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723901" y="403860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2552701" y="403860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44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7" presetClass="path" presetSubtype="0" accel="50000" decel="50000" fill="hold" grpId="0" nodeType="clickEffect">
                                  <p:stCondLst>
                                    <p:cond delay="0"/>
                                  </p:stCondLst>
                                  <p:childTnLst>
                                    <p:animMotion origin="layout" path="M 0 -4.44444E-6 L -0.05365 0.04005 C -0.06493 0.04908 -0.08177 0.05394 -0.09931 0.05394 C -0.11927 0.05394 -0.13524 0.04908 -0.14653 0.04005 L -0.2 -4.44444E-6 " pathEditMode="relative" rAng="0" ptsTypes="AAAAA">
                                      <p:cBhvr>
                                        <p:cTn id="19" dur="2000" fill="hold"/>
                                        <p:tgtEl>
                                          <p:spTgt spid="8"/>
                                        </p:tgtEl>
                                        <p:attrNameLst>
                                          <p:attrName>ppt_x</p:attrName>
                                          <p:attrName>ppt_y</p:attrName>
                                        </p:attrNameLst>
                                      </p:cBhvr>
                                      <p:rCtr x="-10000" y="2685"/>
                                    </p:animMotion>
                                  </p:childTnLst>
                                </p:cTn>
                              </p:par>
                              <p:par>
                                <p:cTn id="20" presetID="37" presetClass="path" presetSubtype="0" accel="50000" decel="50000" fill="hold" grpId="0" nodeType="withEffect">
                                  <p:stCondLst>
                                    <p:cond delay="0"/>
                                  </p:stCondLst>
                                  <p:childTnLst>
                                    <p:animMotion origin="layout" path="M 5.55112E-17 -4.44444E-6 L 0.05347 -0.04375 C 0.06476 -0.0537 0.0816 -0.05879 0.09913 -0.05879 C 0.1191 -0.05879 0.13507 -0.0537 0.14635 -0.04375 L 0.2 -4.44444E-6 " pathEditMode="relative" rAng="0" ptsTypes="AAAAA">
                                      <p:cBhvr>
                                        <p:cTn id="21" dur="2000" fill="hold"/>
                                        <p:tgtEl>
                                          <p:spTgt spid="7"/>
                                        </p:tgtEl>
                                        <p:attrNameLst>
                                          <p:attrName>ppt_x</p:attrName>
                                          <p:attrName>ppt_y</p:attrName>
                                        </p:attrNameLst>
                                      </p:cBhvr>
                                      <p:rCtr x="10000" y="-2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animBg="1"/>
      <p:bldP spid="18" grpId="1" animBg="1"/>
      <p:bldP spid="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A Linked List</a:t>
            </a:r>
            <a:endParaRPr lang="en-US" dirty="0">
              <a:solidFill>
                <a:schemeClr val="tx1">
                  <a:lumMod val="85000"/>
                  <a:lumOff val="15000"/>
                </a:schemeClr>
              </a:solidFill>
            </a:endParaRPr>
          </a:p>
        </p:txBody>
      </p:sp>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81</a:t>
            </a:r>
            <a:endParaRPr lang="en-US" dirty="0"/>
          </a:p>
        </p:txBody>
      </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16</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16" name="Up Arrow 15"/>
          <p:cNvSpPr/>
          <p:nvPr/>
        </p:nvSpPr>
        <p:spPr>
          <a:xfrm>
            <a:off x="6210301" y="405003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723901" y="405003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2552701" y="405003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4404361" y="405003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33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grpId="0" nodeType="clickEffect">
                                  <p:stCondLst>
                                    <p:cond delay="0"/>
                                  </p:stCondLst>
                                  <p:childTnLst>
                                    <p:animMotion origin="layout" path="M 0 -4.44444E-6 L 0.05347 0.04005 C 0.06458 0.04908 0.0816 0.05394 0.09896 0.05394 C 0.11892 0.05394 0.13507 0.04908 0.14618 0.04005 L 0.2 -4.44444E-6 " pathEditMode="relative" rAng="0" ptsTypes="AAAAA">
                                      <p:cBhvr>
                                        <p:cTn id="27" dur="2000" fill="hold"/>
                                        <p:tgtEl>
                                          <p:spTgt spid="8"/>
                                        </p:tgtEl>
                                        <p:attrNameLst>
                                          <p:attrName>ppt_x</p:attrName>
                                          <p:attrName>ppt_y</p:attrName>
                                        </p:attrNameLst>
                                      </p:cBhvr>
                                      <p:rCtr x="10000" y="2685"/>
                                    </p:animMotion>
                                  </p:childTnLst>
                                </p:cTn>
                              </p:par>
                              <p:par>
                                <p:cTn id="28" presetID="37" presetClass="path" presetSubtype="0" accel="50000" decel="50000" fill="hold" grpId="0" nodeType="withEffect">
                                  <p:stCondLst>
                                    <p:cond delay="0"/>
                                  </p:stCondLst>
                                  <p:childTnLst>
                                    <p:animMotion origin="layout" path="M 0 -4.44444E-6 L -0.05399 -0.04305 C -0.06528 -0.05277 -0.08212 -0.05787 -0.09965 -0.05787 C -0.11979 -0.05787 -0.13576 -0.05277 -0.14705 -0.04305 L -0.20087 -4.44444E-6 " pathEditMode="relative" rAng="0" ptsTypes="AAAAA">
                                      <p:cBhvr>
                                        <p:cTn id="29" dur="2000" fill="hold"/>
                                        <p:tgtEl>
                                          <p:spTgt spid="9"/>
                                        </p:tgtEl>
                                        <p:attrNameLst>
                                          <p:attrName>ppt_x</p:attrName>
                                          <p:attrName>ppt_y</p:attrName>
                                        </p:attrNameLst>
                                      </p:cBhvr>
                                      <p:rCtr x="-10052"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8" grpId="1" animBg="1"/>
      <p:bldP spid="19" grpId="0" animBg="1"/>
      <p:bldP spid="19" grpId="1" animBg="1"/>
      <p:bldP spid="1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A Linked List</a:t>
            </a:r>
            <a:endParaRPr lang="en-US" dirty="0">
              <a:solidFill>
                <a:schemeClr val="tx1">
                  <a:lumMod val="85000"/>
                  <a:lumOff val="15000"/>
                </a:schemeClr>
              </a:solidFill>
            </a:endParaRPr>
          </a:p>
        </p:txBody>
      </p:sp>
      <p:grpSp>
        <p:nvGrpSpPr>
          <p:cNvPr id="2" name="Group 1"/>
          <p:cNvGrpSpPr/>
          <p:nvPr/>
        </p:nvGrpSpPr>
        <p:grpSpPr>
          <a:xfrm>
            <a:off x="381000" y="2971800"/>
            <a:ext cx="6553200" cy="838201"/>
            <a:chOff x="381000" y="2971800"/>
            <a:chExt cx="6553200" cy="838201"/>
          </a:xfrm>
        </p:grpSpPr>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81</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gr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16</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16" name="Up Arrow 15"/>
          <p:cNvSpPr/>
          <p:nvPr/>
        </p:nvSpPr>
        <p:spPr>
          <a:xfrm>
            <a:off x="8039101" y="405003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723901" y="4050030"/>
            <a:ext cx="380999" cy="571498"/>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06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 -4.44444E-6 L -0.21476 0.10394 C -0.25972 0.12732 -0.32726 0.14005 -0.39687 0.14005 C -0.47691 0.14005 -0.54062 0.12732 -0.58594 0.10394 L -0.8 -4.44444E-6 " pathEditMode="relative" rAng="0" ptsTypes="AAAAA">
                                      <p:cBhvr>
                                        <p:cTn id="11" dur="2000" fill="hold"/>
                                        <p:tgtEl>
                                          <p:spTgt spid="10"/>
                                        </p:tgtEl>
                                        <p:attrNameLst>
                                          <p:attrName>ppt_x</p:attrName>
                                          <p:attrName>ppt_y</p:attrName>
                                        </p:attrNameLst>
                                      </p:cBhvr>
                                      <p:rCtr x="-40000" y="6991"/>
                                    </p:animMotion>
                                  </p:childTnLst>
                                </p:cTn>
                              </p:par>
                              <p:par>
                                <p:cTn id="12" presetID="42" presetClass="path" presetSubtype="0" accel="50000" decel="50000" fill="hold" nodeType="withEffect">
                                  <p:stCondLst>
                                    <p:cond delay="0"/>
                                  </p:stCondLst>
                                  <p:childTnLst>
                                    <p:animMotion origin="layout" path="M 0 -4.44444E-6 L 0.2 0.00116 " pathEditMode="relative" rAng="0" ptsTypes="AA">
                                      <p:cBhvr>
                                        <p:cTn id="13" dur="2000" fill="hold"/>
                                        <p:tgtEl>
                                          <p:spTgt spid="2"/>
                                        </p:tgtEl>
                                        <p:attrNameLst>
                                          <p:attrName>ppt_x</p:attrName>
                                          <p:attrName>ppt_y</p:attrName>
                                        </p:attrNameLst>
                                      </p:cBhvr>
                                      <p:rCtr x="1000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Usage Example</a:t>
            </a:r>
            <a:endParaRPr lang="en-US" dirty="0">
              <a:solidFill>
                <a:schemeClr val="tx1">
                  <a:lumMod val="85000"/>
                  <a:lumOff val="15000"/>
                </a:schemeClr>
              </a:solidFill>
            </a:endParaRPr>
          </a:p>
        </p:txBody>
      </p:sp>
      <p:sp>
        <p:nvSpPr>
          <p:cNvPr id="2" name="Rectangle 1"/>
          <p:cNvSpPr/>
          <p:nvPr/>
        </p:nvSpPr>
        <p:spPr>
          <a:xfrm>
            <a:off x="2643467" y="1696013"/>
            <a:ext cx="5867400" cy="369332"/>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linked_list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list;</a:t>
            </a:r>
            <a:endParaRPr lang="en-US" dirty="0"/>
          </a:p>
        </p:txBody>
      </p:sp>
      <p:sp>
        <p:nvSpPr>
          <p:cNvPr id="4" name="Rectangle 3"/>
          <p:cNvSpPr/>
          <p:nvPr/>
        </p:nvSpPr>
        <p:spPr>
          <a:xfrm>
            <a:off x="2643466" y="2138924"/>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p:txBody>
      </p:sp>
      <p:sp>
        <p:nvSpPr>
          <p:cNvPr id="25" name="Rectangle 24"/>
          <p:cNvSpPr/>
          <p:nvPr/>
        </p:nvSpPr>
        <p:spPr>
          <a:xfrm>
            <a:off x="990600" y="3810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26" name="Rectangle 25"/>
          <p:cNvSpPr/>
          <p:nvPr/>
        </p:nvSpPr>
        <p:spPr>
          <a:xfrm>
            <a:off x="990600" y="47243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27" name="Straight Connector 26"/>
          <p:cNvCxnSpPr/>
          <p:nvPr/>
        </p:nvCxnSpPr>
        <p:spPr>
          <a:xfrm>
            <a:off x="2154381" y="5051609"/>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28" name="Rectangle 27"/>
          <p:cNvSpPr/>
          <p:nvPr/>
        </p:nvSpPr>
        <p:spPr>
          <a:xfrm>
            <a:off x="2970306" y="4724398"/>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Tree>
    <p:extLst>
      <p:ext uri="{BB962C8B-B14F-4D97-AF65-F5344CB8AC3E}">
        <p14:creationId xmlns:p14="http://schemas.microsoft.com/office/powerpoint/2010/main" val="209304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5" grpId="0" animBg="1"/>
      <p:bldP spid="26" grpId="0" animBg="1"/>
      <p:bldP spid="2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A Linked List</a:t>
            </a:r>
            <a:endParaRPr lang="en-US" dirty="0">
              <a:solidFill>
                <a:schemeClr val="tx1">
                  <a:lumMod val="85000"/>
                  <a:lumOff val="15000"/>
                </a:schemeClr>
              </a:solidFill>
            </a:endParaRPr>
          </a:p>
        </p:txBody>
      </p:sp>
      <p:grpSp>
        <p:nvGrpSpPr>
          <p:cNvPr id="2" name="Group 1"/>
          <p:cNvGrpSpPr/>
          <p:nvPr/>
        </p:nvGrpSpPr>
        <p:grpSpPr>
          <a:xfrm>
            <a:off x="381000" y="2971800"/>
            <a:ext cx="6553200" cy="838201"/>
            <a:chOff x="381000" y="2971800"/>
            <a:chExt cx="6553200" cy="838201"/>
          </a:xfrm>
        </p:grpSpPr>
        <p:sp>
          <p:nvSpPr>
            <p:cNvPr id="6" name="Rectangle 5"/>
            <p:cNvSpPr/>
            <p:nvPr/>
          </p:nvSpPr>
          <p:spPr>
            <a:xfrm>
              <a:off x="3810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16</a:t>
              </a:r>
              <a:endParaRPr lang="en-US" dirty="0"/>
            </a:p>
          </p:txBody>
        </p:sp>
        <p:sp>
          <p:nvSpPr>
            <p:cNvPr id="7" name="Rectangle 6"/>
            <p:cNvSpPr/>
            <p:nvPr/>
          </p:nvSpPr>
          <p:spPr>
            <a:xfrm>
              <a:off x="22098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sp>
          <p:nvSpPr>
            <p:cNvPr id="8" name="Rectangle 7"/>
            <p:cNvSpPr/>
            <p:nvPr/>
          </p:nvSpPr>
          <p:spPr>
            <a:xfrm>
              <a:off x="40386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sp>
          <p:nvSpPr>
            <p:cNvPr id="9" name="Rectangle 8"/>
            <p:cNvSpPr/>
            <p:nvPr/>
          </p:nvSpPr>
          <p:spPr>
            <a:xfrm>
              <a:off x="5867400"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81</a:t>
              </a:r>
              <a:endParaRPr lang="en-US" dirty="0"/>
            </a:p>
          </p:txBody>
        </p:sp>
      </p:grpSp>
      <p:sp>
        <p:nvSpPr>
          <p:cNvPr id="10" name="Rectangle 9"/>
          <p:cNvSpPr/>
          <p:nvPr/>
        </p:nvSpPr>
        <p:spPr>
          <a:xfrm>
            <a:off x="7696199" y="2971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cxnSp>
        <p:nvCxnSpPr>
          <p:cNvPr id="11" name="Straight Connector 10"/>
          <p:cNvCxnSpPr>
            <a:stCxn id="6" idx="3"/>
            <a:endCxn id="7" idx="1"/>
          </p:cNvCxnSpPr>
          <p:nvPr/>
        </p:nvCxnSpPr>
        <p:spPr>
          <a:xfrm>
            <a:off x="14478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7" idx="3"/>
            <a:endCxn id="8" idx="1"/>
          </p:cNvCxnSpPr>
          <p:nvPr/>
        </p:nvCxnSpPr>
        <p:spPr>
          <a:xfrm>
            <a:off x="32766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a:stCxn id="8" idx="3"/>
            <a:endCxn id="9" idx="1"/>
          </p:cNvCxnSpPr>
          <p:nvPr/>
        </p:nvCxnSpPr>
        <p:spPr>
          <a:xfrm>
            <a:off x="5105400" y="3390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a:stCxn id="9" idx="3"/>
            <a:endCxn id="10" idx="1"/>
          </p:cNvCxnSpPr>
          <p:nvPr/>
        </p:nvCxnSpPr>
        <p:spPr>
          <a:xfrm>
            <a:off x="6934200" y="3390901"/>
            <a:ext cx="761999"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325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DEMO</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61041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7886700" cy="992707"/>
          </a:xfrm>
        </p:spPr>
        <p:txBody>
          <a:bodyPr>
            <a:normAutofit fontScale="85000" lnSpcReduction="10000"/>
          </a:bodyPr>
          <a:lstStyle/>
          <a:p>
            <a:pPr marL="0" indent="0" algn="ctr">
              <a:buNone/>
            </a:pPr>
            <a:r>
              <a:rPr lang="en-US" sz="7200" dirty="0" smtClean="0">
                <a:solidFill>
                  <a:schemeClr val="tx1">
                    <a:lumMod val="75000"/>
                    <a:lumOff val="25000"/>
                  </a:schemeClr>
                </a:solidFill>
              </a:rPr>
              <a:t>Features of Linked Lists</a:t>
            </a:r>
            <a:endParaRPr lang="en-US" sz="7200" dirty="0">
              <a:solidFill>
                <a:schemeClr val="tx1">
                  <a:lumMod val="75000"/>
                  <a:lumOff val="25000"/>
                </a:schemeClr>
              </a:solidFill>
            </a:endParaRPr>
          </a:p>
        </p:txBody>
      </p:sp>
      <p:sp>
        <p:nvSpPr>
          <p:cNvPr id="4" name="Content Placeholder 2"/>
          <p:cNvSpPr txBox="1">
            <a:spLocks/>
          </p:cNvSpPr>
          <p:nvPr/>
        </p:nvSpPr>
        <p:spPr>
          <a:xfrm>
            <a:off x="628650" y="1825625"/>
            <a:ext cx="7886700" cy="467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2400" dirty="0">
                <a:solidFill>
                  <a:schemeClr val="tx1">
                    <a:lumMod val="75000"/>
                    <a:lumOff val="25000"/>
                  </a:schemeClr>
                </a:solidFill>
              </a:rPr>
              <a:t>No fixed size constraints</a:t>
            </a:r>
          </a:p>
          <a:p>
            <a:pPr lvl="1">
              <a:spcBef>
                <a:spcPts val="1200"/>
              </a:spcBef>
            </a:pPr>
            <a:r>
              <a:rPr lang="en-US" sz="2000" dirty="0">
                <a:solidFill>
                  <a:schemeClr val="tx1">
                    <a:lumMod val="75000"/>
                    <a:lumOff val="25000"/>
                  </a:schemeClr>
                </a:solidFill>
              </a:rPr>
              <a:t>Array size is fixed</a:t>
            </a:r>
          </a:p>
          <a:p>
            <a:pPr>
              <a:spcBef>
                <a:spcPts val="1200"/>
              </a:spcBef>
            </a:pPr>
            <a:r>
              <a:rPr lang="en-US" sz="2400" dirty="0" smtClean="0">
                <a:solidFill>
                  <a:schemeClr val="tx1">
                    <a:lumMod val="75000"/>
                    <a:lumOff val="25000"/>
                  </a:schemeClr>
                </a:solidFill>
              </a:rPr>
              <a:t>O(1) insert and delete</a:t>
            </a:r>
          </a:p>
          <a:p>
            <a:pPr lvl="1">
              <a:spcBef>
                <a:spcPts val="1200"/>
              </a:spcBef>
            </a:pPr>
            <a:r>
              <a:rPr lang="en-US" sz="2000" dirty="0" smtClean="0">
                <a:solidFill>
                  <a:schemeClr val="tx1">
                    <a:lumMod val="75000"/>
                    <a:lumOff val="25000"/>
                  </a:schemeClr>
                </a:solidFill>
              </a:rPr>
              <a:t>Front, middle or end are all O(1)</a:t>
            </a:r>
          </a:p>
          <a:p>
            <a:pPr>
              <a:spcBef>
                <a:spcPts val="1200"/>
              </a:spcBef>
            </a:pPr>
            <a:r>
              <a:rPr lang="en-US" sz="2400" dirty="0" smtClean="0">
                <a:solidFill>
                  <a:schemeClr val="tx1">
                    <a:lumMod val="75000"/>
                    <a:lumOff val="25000"/>
                  </a:schemeClr>
                </a:solidFill>
              </a:rPr>
              <a:t>No random access</a:t>
            </a:r>
          </a:p>
          <a:p>
            <a:pPr lvl="1">
              <a:spcBef>
                <a:spcPts val="1200"/>
              </a:spcBef>
            </a:pPr>
            <a:r>
              <a:rPr lang="en-US" sz="2000" dirty="0" smtClean="0">
                <a:solidFill>
                  <a:schemeClr val="tx1">
                    <a:lumMod val="75000"/>
                    <a:lumOff val="25000"/>
                  </a:schemeClr>
                </a:solidFill>
              </a:rPr>
              <a:t>Searching is O(n)</a:t>
            </a:r>
          </a:p>
          <a:p>
            <a:pPr>
              <a:spcBef>
                <a:spcPts val="1200"/>
              </a:spcBef>
            </a:pPr>
            <a:r>
              <a:rPr lang="en-US" sz="2400" dirty="0" smtClean="0">
                <a:solidFill>
                  <a:schemeClr val="tx1">
                    <a:lumMod val="75000"/>
                    <a:lumOff val="25000"/>
                  </a:schemeClr>
                </a:solidFill>
              </a:rPr>
              <a:t>Minimal overhead</a:t>
            </a:r>
            <a:endParaRPr lang="en-US" sz="2400" dirty="0">
              <a:solidFill>
                <a:schemeClr val="tx1">
                  <a:lumMod val="75000"/>
                  <a:lumOff val="25000"/>
                </a:schemeClr>
              </a:solidFill>
            </a:endParaRPr>
          </a:p>
          <a:p>
            <a:pPr lvl="1">
              <a:spcBef>
                <a:spcPts val="1200"/>
              </a:spcBef>
            </a:pPr>
            <a:r>
              <a:rPr lang="en-US" sz="2000" dirty="0" smtClean="0">
                <a:solidFill>
                  <a:schemeClr val="tx1">
                    <a:lumMod val="75000"/>
                    <a:lumOff val="25000"/>
                  </a:schemeClr>
                </a:solidFill>
              </a:rPr>
              <a:t>One pointer per node for singly linked</a:t>
            </a:r>
          </a:p>
          <a:p>
            <a:pPr lvl="1">
              <a:spcBef>
                <a:spcPts val="1200"/>
              </a:spcBef>
            </a:pPr>
            <a:r>
              <a:rPr lang="en-US" sz="2000" dirty="0" smtClean="0">
                <a:solidFill>
                  <a:schemeClr val="tx1">
                    <a:lumMod val="75000"/>
                    <a:lumOff val="25000"/>
                  </a:schemeClr>
                </a:solidFill>
              </a:rPr>
              <a:t>Two pointers per node for doubly linked</a:t>
            </a:r>
            <a:endParaRPr lang="en-US" sz="2000" dirty="0">
              <a:solidFill>
                <a:schemeClr val="tx1">
                  <a:lumMod val="75000"/>
                  <a:lumOff val="25000"/>
                </a:schemeClr>
              </a:solidFill>
            </a:endParaRPr>
          </a:p>
          <a:p>
            <a:pPr lvl="1">
              <a:spcBef>
                <a:spcPts val="1200"/>
              </a:spcBef>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424496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fontScale="92500" lnSpcReduction="10000"/>
          </a:bodyPr>
          <a:lstStyle/>
          <a:p>
            <a:pPr marL="0" indent="0">
              <a:buNone/>
            </a:pPr>
            <a:r>
              <a:rPr lang="en-US" sz="7200" dirty="0" smtClean="0">
                <a:solidFill>
                  <a:schemeClr val="tx1">
                    <a:lumMod val="75000"/>
                    <a:lumOff val="25000"/>
                  </a:schemeClr>
                </a:solidFill>
              </a:rPr>
              <a:t>Linked Lists</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Linked lists provided by the STL and Boost libraries.</a:t>
            </a:r>
            <a:endParaRPr lang="en-US" sz="2700" dirty="0">
              <a:solidFill>
                <a:schemeClr val="bg2">
                  <a:lumMod val="50000"/>
                </a:schemeClr>
              </a:solidFill>
            </a:endParaRPr>
          </a:p>
        </p:txBody>
      </p:sp>
    </p:spTree>
    <p:extLst>
      <p:ext uri="{BB962C8B-B14F-4D97-AF65-F5344CB8AC3E}">
        <p14:creationId xmlns:p14="http://schemas.microsoft.com/office/powerpoint/2010/main" val="397483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STL And Boost Lists</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27093913"/>
              </p:ext>
            </p:extLst>
          </p:nvPr>
        </p:nvGraphicFramePr>
        <p:xfrm>
          <a:off x="673509" y="2119671"/>
          <a:ext cx="7502013" cy="1112520"/>
        </p:xfrm>
        <a:graphic>
          <a:graphicData uri="http://schemas.openxmlformats.org/drawingml/2006/table">
            <a:tbl>
              <a:tblPr firstRow="1" bandRow="1">
                <a:tableStyleId>{5C22544A-7EE6-4342-B048-85BDC9FD1C3A}</a:tableStyleId>
              </a:tblPr>
              <a:tblGrid>
                <a:gridCol w="3102078">
                  <a:extLst>
                    <a:ext uri="{9D8B030D-6E8A-4147-A177-3AD203B41FA5}">
                      <a16:colId xmlns:a16="http://schemas.microsoft.com/office/drawing/2014/main" xmlns="" val="20000"/>
                    </a:ext>
                  </a:extLst>
                </a:gridCol>
                <a:gridCol w="4399935">
                  <a:extLst>
                    <a:ext uri="{9D8B030D-6E8A-4147-A177-3AD203B41FA5}">
                      <a16:colId xmlns:a16="http://schemas.microsoft.com/office/drawing/2014/main" xmlns="" val="20001"/>
                    </a:ext>
                  </a:extLst>
                </a:gridCol>
              </a:tblGrid>
              <a:tr h="370840">
                <a:tc>
                  <a:txBody>
                    <a:bodyPr/>
                    <a:lstStyle/>
                    <a:p>
                      <a:r>
                        <a:rPr lang="en-US" dirty="0" smtClean="0"/>
                        <a:t>STL</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forward_list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Singly linked list with forward-only iteration.</a:t>
                      </a:r>
                      <a:endParaRPr lang="en-US" dirty="0"/>
                    </a:p>
                  </a:txBody>
                  <a:tcPr/>
                </a:tc>
                <a:extLst>
                  <a:ext uri="{0D108BD9-81ED-4DB2-BD59-A6C34878D82A}">
                    <a16:rowId xmlns:a16="http://schemas.microsoft.com/office/drawing/2014/main" xmlns="" val="10001"/>
                  </a:ext>
                </a:extLst>
              </a:tr>
              <a:tr h="370840">
                <a:tc>
                  <a: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::list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Doubly linked list with bidirectional iteration.</a:t>
                      </a:r>
                      <a:endParaRPr lang="en-US"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40793933"/>
              </p:ext>
            </p:extLst>
          </p:nvPr>
        </p:nvGraphicFramePr>
        <p:xfrm>
          <a:off x="673509" y="3732161"/>
          <a:ext cx="7502013" cy="1381760"/>
        </p:xfrm>
        <a:graphic>
          <a:graphicData uri="http://schemas.openxmlformats.org/drawingml/2006/table">
            <a:tbl>
              <a:tblPr firstRow="1" bandRow="1">
                <a:tableStyleId>{5C22544A-7EE6-4342-B048-85BDC9FD1C3A}</a:tableStyleId>
              </a:tblPr>
              <a:tblGrid>
                <a:gridCol w="3116826">
                  <a:extLst>
                    <a:ext uri="{9D8B030D-6E8A-4147-A177-3AD203B41FA5}">
                      <a16:colId xmlns:a16="http://schemas.microsoft.com/office/drawing/2014/main" xmlns="" val="20000"/>
                    </a:ext>
                  </a:extLst>
                </a:gridCol>
                <a:gridCol w="4385187">
                  <a:extLst>
                    <a:ext uri="{9D8B030D-6E8A-4147-A177-3AD203B41FA5}">
                      <a16:colId xmlns:a16="http://schemas.microsoft.com/office/drawing/2014/main" xmlns="" val="20001"/>
                    </a:ext>
                  </a:extLst>
                </a:gridCol>
              </a:tblGrid>
              <a:tr h="370840">
                <a:tc>
                  <a:txBody>
                    <a:bodyPr/>
                    <a:lstStyle/>
                    <a:p>
                      <a:r>
                        <a:rPr lang="en-US" dirty="0" smtClean="0"/>
                        <a:t>Boost</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latin typeface="Consolas" panose="020B0609020204030204" pitchFamily="49" charset="0"/>
                          <a:cs typeface="Consolas" panose="020B0609020204030204" pitchFamily="49" charset="0"/>
                        </a:rPr>
                        <a:t>boost::container::</a:t>
                      </a:r>
                      <a:r>
                        <a:rPr lang="en-US" dirty="0" err="1" smtClean="0">
                          <a:latin typeface="Consolas" panose="020B0609020204030204" pitchFamily="49" charset="0"/>
                          <a:cs typeface="Consolas" panose="020B0609020204030204" pitchFamily="49" charset="0"/>
                        </a:rPr>
                        <a:t>slist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Singly linked list with forward-only</a:t>
                      </a:r>
                      <a:r>
                        <a:rPr lang="en-US" baseline="0" dirty="0" smtClean="0"/>
                        <a:t> </a:t>
                      </a:r>
                      <a:r>
                        <a:rPr lang="en-US" dirty="0" smtClean="0"/>
                        <a:t>iteration.</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nsolas" panose="020B0609020204030204" pitchFamily="49" charset="0"/>
                          <a:cs typeface="Consolas" panose="020B0609020204030204" pitchFamily="49" charset="0"/>
                        </a:rPr>
                        <a:t>boost::container::list</a:t>
                      </a:r>
                    </a:p>
                    <a:p>
                      <a:endParaRPr lang="en-US" dirty="0">
                        <a:latin typeface="Consolas" panose="020B0609020204030204" pitchFamily="49" charset="0"/>
                        <a:cs typeface="Consolas" panose="020B0609020204030204" pitchFamily="49" charset="0"/>
                      </a:endParaRPr>
                    </a:p>
                  </a:txBody>
                  <a:tcPr/>
                </a:tc>
                <a:tc>
                  <a:txBody>
                    <a:bodyPr/>
                    <a:lstStyle/>
                    <a:p>
                      <a:r>
                        <a:rPr lang="en-US" dirty="0" smtClean="0"/>
                        <a:t>Doubly linked list with</a:t>
                      </a:r>
                      <a:r>
                        <a:rPr lang="en-US" baseline="0" dirty="0" smtClean="0"/>
                        <a:t> bidirectional iteration.</a:t>
                      </a:r>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0525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Iteration</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69283355"/>
              </p:ext>
            </p:extLst>
          </p:nvPr>
        </p:nvGraphicFramePr>
        <p:xfrm>
          <a:off x="609600" y="1524000"/>
          <a:ext cx="7924800" cy="4348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latin typeface="Consolas" panose="020B0609020204030204" pitchFamily="49" charset="0"/>
                          <a:cs typeface="Consolas" panose="020B0609020204030204" pitchFamily="49" charset="0"/>
                        </a:rPr>
                        <a:t>begin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Iterator to the beginning</a:t>
                      </a:r>
                      <a:endParaRPr lang="en-US" dirty="0"/>
                    </a:p>
                  </a:txBody>
                  <a:tcPr/>
                </a:tc>
                <a:extLst>
                  <a:ext uri="{0D108BD9-81ED-4DB2-BD59-A6C34878D82A}">
                    <a16:rowId xmlns:a16="http://schemas.microsoft.com/office/drawing/2014/main" xmlns="" val="10001"/>
                  </a:ext>
                </a:extLst>
              </a:tr>
              <a:tr h="370840">
                <a:tc>
                  <a:txBody>
                    <a:bodyPr/>
                    <a:lstStyle/>
                    <a:p>
                      <a:r>
                        <a:rPr lang="en-US" dirty="0" smtClean="0">
                          <a:latin typeface="Consolas" panose="020B0609020204030204" pitchFamily="49" charset="0"/>
                          <a:cs typeface="Consolas" panose="020B0609020204030204" pitchFamily="49" charset="0"/>
                        </a:rPr>
                        <a:t>end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Iterator to the end</a:t>
                      </a:r>
                      <a:endParaRPr lang="en-US" dirty="0"/>
                    </a:p>
                  </a:txBody>
                  <a:tcPr/>
                </a:tc>
                <a:extLst>
                  <a:ext uri="{0D108BD9-81ED-4DB2-BD59-A6C34878D82A}">
                    <a16:rowId xmlns:a16="http://schemas.microsoft.com/office/drawing/2014/main" xmlns="" val="10002"/>
                  </a:ext>
                </a:extLst>
              </a:tr>
              <a:tr h="370840">
                <a:tc>
                  <a:txBody>
                    <a:bodyPr/>
                    <a:lstStyle/>
                    <a:p>
                      <a:r>
                        <a:rPr lang="en-US" dirty="0" err="1" smtClean="0">
                          <a:latin typeface="Consolas" panose="020B0609020204030204" pitchFamily="49" charset="0"/>
                          <a:cs typeface="Consolas" panose="020B0609020204030204" pitchFamily="49" charset="0"/>
                        </a:rPr>
                        <a:t>rbegin</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Reverse iterator to</a:t>
                      </a:r>
                      <a:r>
                        <a:rPr lang="en-US" baseline="0" dirty="0" smtClean="0"/>
                        <a:t> the reverse beginning (doubly)</a:t>
                      </a:r>
                      <a:endParaRPr lang="en-US" dirty="0"/>
                    </a:p>
                  </a:txBody>
                  <a:tcPr/>
                </a:tc>
                <a:extLst>
                  <a:ext uri="{0D108BD9-81ED-4DB2-BD59-A6C34878D82A}">
                    <a16:rowId xmlns:a16="http://schemas.microsoft.com/office/drawing/2014/main" xmlns="" val="10003"/>
                  </a:ext>
                </a:extLst>
              </a:tr>
              <a:tr h="370840">
                <a:tc>
                  <a:txBody>
                    <a:bodyPr/>
                    <a:lstStyle/>
                    <a:p>
                      <a:r>
                        <a:rPr lang="en-US" dirty="0" smtClean="0">
                          <a:latin typeface="Consolas" panose="020B0609020204030204" pitchFamily="49" charset="0"/>
                          <a:cs typeface="Consolas" panose="020B0609020204030204" pitchFamily="49" charset="0"/>
                        </a:rPr>
                        <a:t>rend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Reverse iterator to</a:t>
                      </a:r>
                      <a:r>
                        <a:rPr lang="en-US" baseline="0" dirty="0" smtClean="0"/>
                        <a:t> the reverse end (doubly)</a:t>
                      </a:r>
                      <a:endParaRPr lang="en-US" dirty="0"/>
                    </a:p>
                  </a:txBody>
                  <a:tcPr/>
                </a:tc>
                <a:extLst>
                  <a:ext uri="{0D108BD9-81ED-4DB2-BD59-A6C34878D82A}">
                    <a16:rowId xmlns:a16="http://schemas.microsoft.com/office/drawing/2014/main" xmlns="" val="10004"/>
                  </a:ext>
                </a:extLst>
              </a:tr>
              <a:tr h="370840">
                <a:tc>
                  <a:txBody>
                    <a:bodyPr/>
                    <a:lstStyle/>
                    <a:p>
                      <a:r>
                        <a:rPr lang="en-US" dirty="0" err="1" smtClean="0">
                          <a:latin typeface="Consolas" panose="020B0609020204030204" pitchFamily="49" charset="0"/>
                          <a:cs typeface="Consolas" panose="020B0609020204030204" pitchFamily="49" charset="0"/>
                        </a:rPr>
                        <a:t>before_begin</a:t>
                      </a:r>
                      <a:endParaRPr lang="en-US" dirty="0">
                        <a:latin typeface="Consolas" panose="020B0609020204030204" pitchFamily="49" charset="0"/>
                        <a:cs typeface="Consolas" panose="020B0609020204030204" pitchFamily="49" charset="0"/>
                      </a:endParaRPr>
                    </a:p>
                  </a:txBody>
                  <a:tcPr/>
                </a:tc>
                <a:tc>
                  <a:txBody>
                    <a:bodyPr/>
                    <a:lstStyle/>
                    <a:p>
                      <a:r>
                        <a:rPr lang="en-US" baseline="0" dirty="0" smtClean="0"/>
                        <a:t>An iterator to before the beginning (singly only)</a:t>
                      </a:r>
                    </a:p>
                    <a:p>
                      <a:r>
                        <a:rPr lang="en-US" i="1" baseline="0" dirty="0" smtClean="0"/>
                        <a:t>Hint: can be used with </a:t>
                      </a:r>
                      <a:r>
                        <a:rPr lang="en-US" i="1" baseline="0" dirty="0" err="1" smtClean="0"/>
                        <a:t>emplace_after</a:t>
                      </a:r>
                      <a:endParaRPr lang="en-US" i="1" dirty="0"/>
                    </a:p>
                  </a:txBody>
                  <a:tcPr/>
                </a:tc>
                <a:extLst>
                  <a:ext uri="{0D108BD9-81ED-4DB2-BD59-A6C34878D82A}">
                    <a16:rowId xmlns:a16="http://schemas.microsoft.com/office/drawing/2014/main" xmlns="" val="10005"/>
                  </a:ext>
                </a:extLst>
              </a:tr>
              <a:tr h="370840">
                <a:tc>
                  <a:txBody>
                    <a:bodyPr/>
                    <a:lstStyle/>
                    <a:p>
                      <a:r>
                        <a:rPr lang="en-US" dirty="0" err="1" smtClean="0">
                          <a:latin typeface="Consolas" panose="020B0609020204030204" pitchFamily="49" charset="0"/>
                          <a:cs typeface="Consolas" panose="020B0609020204030204" pitchFamily="49" charset="0"/>
                        </a:rPr>
                        <a:t>cbegin</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t>Const</a:t>
                      </a:r>
                      <a:r>
                        <a:rPr lang="en-US" dirty="0" smtClean="0"/>
                        <a:t> iterator to the beginning</a:t>
                      </a:r>
                      <a:endParaRPr lang="en-US" dirty="0"/>
                    </a:p>
                  </a:txBody>
                  <a:tcPr/>
                </a:tc>
                <a:extLst>
                  <a:ext uri="{0D108BD9-81ED-4DB2-BD59-A6C34878D82A}">
                    <a16:rowId xmlns:a16="http://schemas.microsoft.com/office/drawing/2014/main" xmlns="" val="10006"/>
                  </a:ext>
                </a:extLst>
              </a:tr>
              <a:tr h="370840">
                <a:tc>
                  <a:txBody>
                    <a:bodyPr/>
                    <a:lstStyle/>
                    <a:p>
                      <a:r>
                        <a:rPr lang="en-US" dirty="0" err="1" smtClean="0">
                          <a:latin typeface="Consolas" panose="020B0609020204030204" pitchFamily="49" charset="0"/>
                          <a:cs typeface="Consolas" panose="020B0609020204030204" pitchFamily="49" charset="0"/>
                        </a:rPr>
                        <a:t>cend</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t>Const</a:t>
                      </a:r>
                      <a:r>
                        <a:rPr lang="en-US" dirty="0" smtClean="0"/>
                        <a:t> iterator to the end</a:t>
                      </a:r>
                      <a:endParaRPr lang="en-US" dirty="0"/>
                    </a:p>
                  </a:txBody>
                  <a:tcPr/>
                </a:tc>
                <a:extLst>
                  <a:ext uri="{0D108BD9-81ED-4DB2-BD59-A6C34878D82A}">
                    <a16:rowId xmlns:a16="http://schemas.microsoft.com/office/drawing/2014/main" xmlns="" val="10007"/>
                  </a:ext>
                </a:extLst>
              </a:tr>
              <a:tr h="370840">
                <a:tc>
                  <a:txBody>
                    <a:bodyPr/>
                    <a:lstStyle/>
                    <a:p>
                      <a:r>
                        <a:rPr lang="en-US" dirty="0" err="1" smtClean="0">
                          <a:latin typeface="Consolas" panose="020B0609020204030204" pitchFamily="49" charset="0"/>
                          <a:cs typeface="Consolas" panose="020B0609020204030204" pitchFamily="49" charset="0"/>
                        </a:rPr>
                        <a:t>crbegin</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t>Const</a:t>
                      </a:r>
                      <a:r>
                        <a:rPr lang="en-US" dirty="0" smtClean="0"/>
                        <a:t> reverse iterator to</a:t>
                      </a:r>
                      <a:r>
                        <a:rPr lang="en-US" baseline="0" dirty="0" smtClean="0"/>
                        <a:t> the reverse beginning (doubly)</a:t>
                      </a:r>
                      <a:endParaRPr lang="en-US" dirty="0"/>
                    </a:p>
                  </a:txBody>
                  <a:tcPr/>
                </a:tc>
                <a:extLst>
                  <a:ext uri="{0D108BD9-81ED-4DB2-BD59-A6C34878D82A}">
                    <a16:rowId xmlns:a16="http://schemas.microsoft.com/office/drawing/2014/main" xmlns="" val="10008"/>
                  </a:ext>
                </a:extLst>
              </a:tr>
              <a:tr h="370840">
                <a:tc>
                  <a:txBody>
                    <a:bodyPr/>
                    <a:lstStyle/>
                    <a:p>
                      <a:r>
                        <a:rPr lang="en-US" dirty="0" err="1" smtClean="0">
                          <a:latin typeface="Consolas" panose="020B0609020204030204" pitchFamily="49" charset="0"/>
                          <a:cs typeface="Consolas" panose="020B0609020204030204" pitchFamily="49" charset="0"/>
                        </a:rPr>
                        <a:t>crend</a:t>
                      </a:r>
                      <a:endParaRPr lang="en-US" dirty="0">
                        <a:latin typeface="Consolas" panose="020B0609020204030204" pitchFamily="49" charset="0"/>
                        <a:cs typeface="Consolas" panose="020B0609020204030204" pitchFamily="49" charset="0"/>
                      </a:endParaRPr>
                    </a:p>
                  </a:txBody>
                  <a:tcPr/>
                </a:tc>
                <a:tc>
                  <a:txBody>
                    <a:bodyPr/>
                    <a:lstStyle/>
                    <a:p>
                      <a:r>
                        <a:rPr lang="en-US" dirty="0" err="1" smtClean="0"/>
                        <a:t>Const</a:t>
                      </a:r>
                      <a:r>
                        <a:rPr lang="en-US" baseline="0" dirty="0" smtClean="0"/>
                        <a:t> </a:t>
                      </a:r>
                      <a:r>
                        <a:rPr lang="en-US" dirty="0" smtClean="0"/>
                        <a:t>reverse iterator to</a:t>
                      </a:r>
                      <a:r>
                        <a:rPr lang="en-US" baseline="0" dirty="0" smtClean="0"/>
                        <a:t> the reverse end (doubly)</a:t>
                      </a:r>
                      <a:endParaRPr lang="en-US" dirty="0"/>
                    </a:p>
                  </a:txBody>
                  <a:tcPr/>
                </a:tc>
                <a:extLst>
                  <a:ext uri="{0D108BD9-81ED-4DB2-BD59-A6C34878D82A}">
                    <a16:rowId xmlns:a16="http://schemas.microsoft.com/office/drawing/2014/main" xmlns="" val="10009"/>
                  </a:ext>
                </a:extLst>
              </a:tr>
              <a:tr h="370840">
                <a:tc>
                  <a:txBody>
                    <a:bodyPr/>
                    <a:lstStyle/>
                    <a:p>
                      <a:r>
                        <a:rPr lang="en-US" dirty="0" err="1" smtClean="0">
                          <a:latin typeface="Consolas" panose="020B0609020204030204" pitchFamily="49" charset="0"/>
                          <a:cs typeface="Consolas" panose="020B0609020204030204" pitchFamily="49" charset="0"/>
                        </a:rPr>
                        <a:t>cbefore_begin</a:t>
                      </a:r>
                      <a:endParaRPr lang="en-US" dirty="0">
                        <a:latin typeface="Consolas" panose="020B0609020204030204" pitchFamily="49" charset="0"/>
                        <a:cs typeface="Consolas" panose="020B0609020204030204" pitchFamily="49" charset="0"/>
                      </a:endParaRPr>
                    </a:p>
                  </a:txBody>
                  <a:tcPr/>
                </a:tc>
                <a:tc>
                  <a:txBody>
                    <a:bodyPr/>
                    <a:lstStyle/>
                    <a:p>
                      <a:r>
                        <a:rPr lang="en-US" baseline="0" dirty="0" err="1" smtClean="0"/>
                        <a:t>Const</a:t>
                      </a:r>
                      <a:r>
                        <a:rPr lang="en-US" baseline="0" dirty="0" smtClean="0"/>
                        <a:t> iterator to before the beginning (singly only)</a:t>
                      </a:r>
                      <a:endParaRPr lang="en-US" dirty="0"/>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34858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Capacity</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5129538"/>
              </p:ext>
            </p:extLst>
          </p:nvPr>
        </p:nvGraphicFramePr>
        <p:xfrm>
          <a:off x="609600" y="1524000"/>
          <a:ext cx="7924800" cy="20269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empty</a:t>
                      </a:r>
                      <a:endParaRPr lang="en-US" dirty="0"/>
                    </a:p>
                  </a:txBody>
                  <a:tcPr/>
                </a:tc>
                <a:tc>
                  <a:txBody>
                    <a:bodyPr/>
                    <a:lstStyle/>
                    <a:p>
                      <a:r>
                        <a:rPr lang="en-US" dirty="0" smtClean="0"/>
                        <a:t>Whether a list is empty or not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size </a:t>
                      </a:r>
                      <a:endParaRPr lang="en-US" dirty="0"/>
                    </a:p>
                  </a:txBody>
                  <a:tcPr/>
                </a:tc>
                <a:tc>
                  <a:txBody>
                    <a:bodyPr/>
                    <a:lstStyle/>
                    <a:p>
                      <a:r>
                        <a:rPr lang="en-US" dirty="0" smtClean="0"/>
                        <a:t>Size of the list</a:t>
                      </a:r>
                    </a:p>
                    <a:p>
                      <a:endParaRPr lang="en-US" baseline="0" dirty="0" smtClean="0"/>
                    </a:p>
                    <a:p>
                      <a:r>
                        <a:rPr lang="en-US" i="1" baseline="0" dirty="0" smtClean="0"/>
                        <a:t>Note: Not in STL </a:t>
                      </a:r>
                      <a:r>
                        <a:rPr lang="en-US" i="1" baseline="0" dirty="0" err="1" smtClean="0"/>
                        <a:t>forward_list</a:t>
                      </a:r>
                      <a:endParaRPr lang="en-US" i="1" dirty="0"/>
                    </a:p>
                  </a:txBody>
                  <a:tcPr/>
                </a:tc>
                <a:extLst>
                  <a:ext uri="{0D108BD9-81ED-4DB2-BD59-A6C34878D82A}">
                    <a16:rowId xmlns:a16="http://schemas.microsoft.com/office/drawing/2014/main" xmlns="" val="10002"/>
                  </a:ext>
                </a:extLst>
              </a:tr>
              <a:tr h="370840">
                <a:tc>
                  <a:txBody>
                    <a:bodyPr/>
                    <a:lstStyle/>
                    <a:p>
                      <a:r>
                        <a:rPr lang="en-US" dirty="0" err="1" smtClean="0"/>
                        <a:t>max_size</a:t>
                      </a:r>
                      <a:endParaRPr lang="en-US" dirty="0"/>
                    </a:p>
                  </a:txBody>
                  <a:tcPr/>
                </a:tc>
                <a:tc>
                  <a:txBody>
                    <a:bodyPr/>
                    <a:lstStyle/>
                    <a:p>
                      <a:r>
                        <a:rPr lang="en-US" dirty="0" smtClean="0"/>
                        <a:t>Maximum size of</a:t>
                      </a:r>
                      <a:r>
                        <a:rPr lang="en-US" baseline="0" dirty="0" smtClean="0"/>
                        <a:t> the list</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9545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Access</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54718454"/>
              </p:ext>
            </p:extLst>
          </p:nvPr>
        </p:nvGraphicFramePr>
        <p:xfrm>
          <a:off x="609600" y="1524000"/>
          <a:ext cx="7924800" cy="16560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front</a:t>
                      </a:r>
                      <a:endParaRPr lang="en-US" dirty="0"/>
                    </a:p>
                  </a:txBody>
                  <a:tcPr/>
                </a:tc>
                <a:tc>
                  <a:txBody>
                    <a:bodyPr/>
                    <a:lstStyle/>
                    <a:p>
                      <a:r>
                        <a:rPr lang="en-US" dirty="0" smtClean="0"/>
                        <a:t>Returns a reference to the first element in the list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back</a:t>
                      </a:r>
                      <a:endParaRPr lang="en-US" dirty="0"/>
                    </a:p>
                  </a:txBody>
                  <a:tcPr/>
                </a:tc>
                <a:tc>
                  <a:txBody>
                    <a:bodyPr/>
                    <a:lstStyle/>
                    <a:p>
                      <a:r>
                        <a:rPr lang="en-US" dirty="0" smtClean="0"/>
                        <a:t>Returns a reference to the last element in the list</a:t>
                      </a:r>
                    </a:p>
                    <a:p>
                      <a:endParaRPr lang="en-US" baseline="0" dirty="0" smtClean="0"/>
                    </a:p>
                    <a:p>
                      <a:r>
                        <a:rPr lang="en-US" i="1" baseline="0" dirty="0" smtClean="0"/>
                        <a:t>Note: </a:t>
                      </a:r>
                      <a:r>
                        <a:rPr lang="en-US" i="1" baseline="0" dirty="0" err="1" smtClean="0"/>
                        <a:t>std</a:t>
                      </a:r>
                      <a:r>
                        <a:rPr lang="en-US" i="1" baseline="0" dirty="0" smtClean="0"/>
                        <a:t>::list and boost::container::list only</a:t>
                      </a:r>
                      <a:endParaRPr lang="en-US" i="1"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533400" y="3505200"/>
            <a:ext cx="4572000" cy="2031325"/>
          </a:xfrm>
          <a:prstGeom prst="rect">
            <a:avLst/>
          </a:prstGeom>
        </p:spPr>
        <p:txBody>
          <a:bodyPr>
            <a:spAutoFit/>
          </a:bodyPr>
          <a:lstStyle/>
          <a:p>
            <a:r>
              <a:rPr lang="en-US" dirty="0" smtClean="0">
                <a:solidFill>
                  <a:srgbClr val="000000"/>
                </a:solidFill>
                <a:highlight>
                  <a:srgbClr val="FFFFFF"/>
                </a:highlight>
                <a:latin typeface="Consolas" panose="020B0609020204030204" pitchFamily="49" charset="0"/>
              </a:rPr>
              <a:t>list&lt;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demo</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demo.push_front</a:t>
            </a:r>
            <a:r>
              <a:rPr lang="en-US" dirty="0">
                <a:solidFill>
                  <a:srgbClr val="000000"/>
                </a:solidFill>
                <a:highlight>
                  <a:srgbClr val="FFFFFF"/>
                </a:highlight>
                <a:latin typeface="Consolas" panose="020B0609020204030204" pitchFamily="49" charset="0"/>
              </a:rPr>
              <a:t>(10);</a:t>
            </a:r>
          </a:p>
          <a:p>
            <a:r>
              <a:rPr lang="en-US" dirty="0" err="1">
                <a:solidFill>
                  <a:srgbClr val="000000"/>
                </a:solidFill>
                <a:highlight>
                  <a:srgbClr val="FFFFFF"/>
                </a:highlight>
                <a:latin typeface="Consolas" panose="020B0609020204030204" pitchFamily="49" charset="0"/>
              </a:rPr>
              <a:t>demo.front</a:t>
            </a:r>
            <a:r>
              <a:rPr lang="en-US" dirty="0">
                <a:solidFill>
                  <a:srgbClr val="000000"/>
                </a:solidFill>
                <a:highlight>
                  <a:srgbClr val="FFFFFF"/>
                </a:highlight>
                <a:latin typeface="Consolas" panose="020B0609020204030204" pitchFamily="49" charset="0"/>
              </a:rPr>
              <a:t>() += 5;</a:t>
            </a:r>
          </a:p>
          <a:p>
            <a:endParaRPr lang="en-US" dirty="0">
              <a:solidFill>
                <a:srgbClr val="000000"/>
              </a:solidFill>
              <a:highlight>
                <a:srgbClr val="FFFFFF"/>
              </a:highlight>
              <a:latin typeface="Consolas" panose="020B0609020204030204" pitchFamily="49" charset="0"/>
            </a:endParaRPr>
          </a:p>
          <a:p>
            <a:r>
              <a:rPr lang="en-US" dirty="0" smtClean="0">
                <a:solidFill>
                  <a:schemeClr val="accent6">
                    <a:lumMod val="75000"/>
                  </a:schemeClr>
                </a:solidFill>
                <a:highlight>
                  <a:srgbClr val="FFFFFF"/>
                </a:highlight>
                <a:latin typeface="Consolas" panose="020B0609020204030204" pitchFamily="49" charset="0"/>
              </a:rPr>
              <a:t>// prints “15”</a:t>
            </a:r>
          </a:p>
          <a:p>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err="1">
                <a:solidFill>
                  <a:srgbClr val="000000"/>
                </a:solidFill>
                <a:highlight>
                  <a:srgbClr val="FFFFFF"/>
                </a:highlight>
                <a:latin typeface="Consolas" panose="020B0609020204030204" pitchFamily="49" charset="0"/>
              </a:rPr>
              <a:t>demo.front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76170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Access</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54718454"/>
              </p:ext>
            </p:extLst>
          </p:nvPr>
        </p:nvGraphicFramePr>
        <p:xfrm>
          <a:off x="609600" y="1524000"/>
          <a:ext cx="7924800" cy="16560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front</a:t>
                      </a:r>
                      <a:endParaRPr lang="en-US" dirty="0"/>
                    </a:p>
                  </a:txBody>
                  <a:tcPr/>
                </a:tc>
                <a:tc>
                  <a:txBody>
                    <a:bodyPr/>
                    <a:lstStyle/>
                    <a:p>
                      <a:r>
                        <a:rPr lang="en-US" dirty="0" smtClean="0"/>
                        <a:t>Returns a reference to the first element in the list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back</a:t>
                      </a:r>
                      <a:endParaRPr lang="en-US" dirty="0"/>
                    </a:p>
                  </a:txBody>
                  <a:tcPr/>
                </a:tc>
                <a:tc>
                  <a:txBody>
                    <a:bodyPr/>
                    <a:lstStyle/>
                    <a:p>
                      <a:r>
                        <a:rPr lang="en-US" dirty="0" smtClean="0"/>
                        <a:t>Returns a reference to the last element in the list</a:t>
                      </a:r>
                    </a:p>
                    <a:p>
                      <a:endParaRPr lang="en-US" baseline="0" dirty="0" smtClean="0"/>
                    </a:p>
                    <a:p>
                      <a:r>
                        <a:rPr lang="en-US" i="1" baseline="0" dirty="0" smtClean="0"/>
                        <a:t>Note: </a:t>
                      </a:r>
                      <a:r>
                        <a:rPr lang="en-US" i="1" baseline="0" dirty="0" err="1" smtClean="0"/>
                        <a:t>std</a:t>
                      </a:r>
                      <a:r>
                        <a:rPr lang="en-US" i="1" baseline="0" dirty="0" smtClean="0"/>
                        <a:t>::list and boost::container::list only</a:t>
                      </a:r>
                      <a:endParaRPr lang="en-US" i="1"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533400" y="3505200"/>
            <a:ext cx="4572000" cy="1754326"/>
          </a:xfrm>
          <a:prstGeom prst="rect">
            <a:avLst/>
          </a:prstGeom>
        </p:spPr>
        <p:txBody>
          <a:bodyPr>
            <a:spAutoFit/>
          </a:bodyPr>
          <a:lstStyle/>
          <a:p>
            <a:r>
              <a:rPr lang="en-US" dirty="0" smtClean="0">
                <a:solidFill>
                  <a:srgbClr val="000000"/>
                </a:solidFill>
                <a:highlight>
                  <a:srgbClr val="FFFFFF"/>
                </a:highlight>
                <a:latin typeface="Consolas" panose="020B0609020204030204" pitchFamily="49" charset="0"/>
              </a:rPr>
              <a:t>list&lt;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demo</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demo.push_front</a:t>
            </a:r>
            <a:r>
              <a:rPr lang="en-US" dirty="0">
                <a:solidFill>
                  <a:srgbClr val="000000"/>
                </a:solidFill>
                <a:highlight>
                  <a:srgbClr val="FFFFFF"/>
                </a:highlight>
                <a:latin typeface="Consolas" panose="020B0609020204030204" pitchFamily="49" charset="0"/>
              </a:rPr>
              <a:t>(10);</a:t>
            </a:r>
          </a:p>
          <a:p>
            <a:r>
              <a:rPr lang="en-US" dirty="0" err="1">
                <a:solidFill>
                  <a:srgbClr val="000000"/>
                </a:solidFill>
                <a:highlight>
                  <a:srgbClr val="FFFFFF"/>
                </a:highlight>
                <a:latin typeface="Consolas" panose="020B0609020204030204" pitchFamily="49" charset="0"/>
              </a:rPr>
              <a:t>demo.front</a:t>
            </a:r>
            <a:r>
              <a:rPr lang="en-US" dirty="0">
                <a:solidFill>
                  <a:srgbClr val="000000"/>
                </a:solidFill>
                <a:highlight>
                  <a:srgbClr val="FFFFFF"/>
                </a:highlight>
                <a:latin typeface="Consolas" panose="020B0609020204030204" pitchFamily="49" charset="0"/>
              </a:rPr>
              <a:t>() += 5;</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demo.front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dirty="0"/>
          </a:p>
        </p:txBody>
      </p:sp>
      <p:pic>
        <p:nvPicPr>
          <p:cNvPr id="6" name="Picture 5"/>
          <p:cNvPicPr>
            <a:picLocks noChangeAspect="1"/>
          </p:cNvPicPr>
          <p:nvPr/>
        </p:nvPicPr>
        <p:blipFill>
          <a:blip r:embed="rId3"/>
          <a:stretch>
            <a:fillRect/>
          </a:stretch>
        </p:blipFill>
        <p:spPr>
          <a:xfrm>
            <a:off x="1347787" y="1795462"/>
            <a:ext cx="6448425" cy="3267075"/>
          </a:xfrm>
          <a:prstGeom prst="rect">
            <a:avLst/>
          </a:prstGeom>
        </p:spPr>
      </p:pic>
    </p:spTree>
    <p:extLst>
      <p:ext uri="{BB962C8B-B14F-4D97-AF65-F5344CB8AC3E}">
        <p14:creationId xmlns:p14="http://schemas.microsoft.com/office/powerpoint/2010/main" val="353822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Adding Elements (Doubly)</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65758071"/>
              </p:ext>
            </p:extLst>
          </p:nvPr>
        </p:nvGraphicFramePr>
        <p:xfrm>
          <a:off x="609600" y="1524000"/>
          <a:ext cx="7924800" cy="29667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assign</a:t>
                      </a:r>
                      <a:endParaRPr lang="en-US" dirty="0"/>
                    </a:p>
                  </a:txBody>
                  <a:tcPr/>
                </a:tc>
                <a:tc>
                  <a:txBody>
                    <a:bodyPr/>
                    <a:lstStyle/>
                    <a:p>
                      <a:r>
                        <a:rPr lang="en-US" i="0" dirty="0" smtClean="0"/>
                        <a:t>Assigns new elements </a:t>
                      </a:r>
                      <a:r>
                        <a:rPr lang="en-US" i="0" baseline="0" dirty="0" smtClean="0"/>
                        <a:t>into the list</a:t>
                      </a:r>
                      <a:endParaRPr lang="en-US" i="0" dirty="0"/>
                    </a:p>
                  </a:txBody>
                  <a:tcPr/>
                </a:tc>
                <a:extLst>
                  <a:ext uri="{0D108BD9-81ED-4DB2-BD59-A6C34878D82A}">
                    <a16:rowId xmlns:a16="http://schemas.microsoft.com/office/drawing/2014/main" xmlns="" val="10001"/>
                  </a:ext>
                </a:extLst>
              </a:tr>
              <a:tr h="370840">
                <a:tc>
                  <a:txBody>
                    <a:bodyPr/>
                    <a:lstStyle/>
                    <a:p>
                      <a:r>
                        <a:rPr lang="en-US" dirty="0" err="1" smtClean="0"/>
                        <a:t>push_front</a:t>
                      </a:r>
                      <a:endParaRPr lang="en-US" dirty="0"/>
                    </a:p>
                  </a:txBody>
                  <a:tcPr/>
                </a:tc>
                <a:tc>
                  <a:txBody>
                    <a:bodyPr/>
                    <a:lstStyle/>
                    <a:p>
                      <a:r>
                        <a:rPr lang="en-US" dirty="0" smtClean="0"/>
                        <a:t>Inserts</a:t>
                      </a:r>
                      <a:r>
                        <a:rPr lang="en-US" baseline="0" dirty="0" smtClean="0"/>
                        <a:t> element at beginning</a:t>
                      </a:r>
                      <a:endParaRPr lang="en-US" dirty="0"/>
                    </a:p>
                  </a:txBody>
                  <a:tcPr/>
                </a:tc>
                <a:extLst>
                  <a:ext uri="{0D108BD9-81ED-4DB2-BD59-A6C34878D82A}">
                    <a16:rowId xmlns:a16="http://schemas.microsoft.com/office/drawing/2014/main" xmlns="" val="10002"/>
                  </a:ext>
                </a:extLst>
              </a:tr>
              <a:tr h="370840">
                <a:tc>
                  <a:txBody>
                    <a:bodyPr/>
                    <a:lstStyle/>
                    <a:p>
                      <a:r>
                        <a:rPr lang="en-US" dirty="0" err="1" smtClean="0"/>
                        <a:t>emplace_front</a:t>
                      </a:r>
                      <a:endParaRPr lang="en-US" dirty="0"/>
                    </a:p>
                  </a:txBody>
                  <a:tcPr/>
                </a:tc>
                <a:tc>
                  <a:txBody>
                    <a:bodyPr/>
                    <a:lstStyle/>
                    <a:p>
                      <a:r>
                        <a:rPr lang="en-US" i="0" dirty="0" smtClean="0"/>
                        <a:t>Constructs</a:t>
                      </a:r>
                      <a:r>
                        <a:rPr lang="en-US" i="0" baseline="0" dirty="0" smtClean="0"/>
                        <a:t> and inserts element at beginning</a:t>
                      </a:r>
                      <a:endParaRPr lang="en-US" i="0" dirty="0"/>
                    </a:p>
                  </a:txBody>
                  <a:tcPr/>
                </a:tc>
                <a:extLst>
                  <a:ext uri="{0D108BD9-81ED-4DB2-BD59-A6C34878D82A}">
                    <a16:rowId xmlns:a16="http://schemas.microsoft.com/office/drawing/2014/main" xmlns="" val="10003"/>
                  </a:ext>
                </a:extLst>
              </a:tr>
              <a:tr h="370840">
                <a:tc>
                  <a:txBody>
                    <a:bodyPr/>
                    <a:lstStyle/>
                    <a:p>
                      <a:r>
                        <a:rPr lang="en-US" dirty="0" err="1" smtClean="0"/>
                        <a:t>push_back</a:t>
                      </a:r>
                      <a:endParaRPr lang="en-US" dirty="0"/>
                    </a:p>
                  </a:txBody>
                  <a:tcPr/>
                </a:tc>
                <a:tc>
                  <a:txBody>
                    <a:bodyPr/>
                    <a:lstStyle/>
                    <a:p>
                      <a:r>
                        <a:rPr lang="en-US" i="0" dirty="0" smtClean="0"/>
                        <a:t>Inserts element at end</a:t>
                      </a:r>
                      <a:endParaRPr lang="en-US" i="0" dirty="0"/>
                    </a:p>
                  </a:txBody>
                  <a:tcPr/>
                </a:tc>
                <a:extLst>
                  <a:ext uri="{0D108BD9-81ED-4DB2-BD59-A6C34878D82A}">
                    <a16:rowId xmlns:a16="http://schemas.microsoft.com/office/drawing/2014/main" xmlns="" val="10004"/>
                  </a:ext>
                </a:extLst>
              </a:tr>
              <a:tr h="370840">
                <a:tc>
                  <a:txBody>
                    <a:bodyPr/>
                    <a:lstStyle/>
                    <a:p>
                      <a:r>
                        <a:rPr lang="en-US" dirty="0" err="1" smtClean="0"/>
                        <a:t>emplace_back</a:t>
                      </a:r>
                      <a:endParaRPr lang="en-US" dirty="0"/>
                    </a:p>
                  </a:txBody>
                  <a:tcPr/>
                </a:tc>
                <a:tc>
                  <a:txBody>
                    <a:bodyPr/>
                    <a:lstStyle/>
                    <a:p>
                      <a:r>
                        <a:rPr lang="en-US" i="0" dirty="0" smtClean="0"/>
                        <a:t>Constructs</a:t>
                      </a:r>
                      <a:r>
                        <a:rPr lang="en-US" i="0" baseline="0" dirty="0" smtClean="0"/>
                        <a:t> and inserts element at end</a:t>
                      </a:r>
                      <a:endParaRPr lang="en-US" i="0" dirty="0"/>
                    </a:p>
                  </a:txBody>
                  <a:tcPr/>
                </a:tc>
                <a:extLst>
                  <a:ext uri="{0D108BD9-81ED-4DB2-BD59-A6C34878D82A}">
                    <a16:rowId xmlns:a16="http://schemas.microsoft.com/office/drawing/2014/main" xmlns="" val="10005"/>
                  </a:ext>
                </a:extLst>
              </a:tr>
              <a:tr h="370840">
                <a:tc>
                  <a:txBody>
                    <a:bodyPr/>
                    <a:lstStyle/>
                    <a:p>
                      <a:r>
                        <a:rPr lang="en-US" dirty="0" smtClean="0"/>
                        <a:t>emplace</a:t>
                      </a:r>
                      <a:endParaRPr lang="en-US" dirty="0"/>
                    </a:p>
                  </a:txBody>
                  <a:tcPr/>
                </a:tc>
                <a:tc>
                  <a:txBody>
                    <a:bodyPr/>
                    <a:lstStyle/>
                    <a:p>
                      <a:r>
                        <a:rPr lang="en-US" i="0" dirty="0" smtClean="0"/>
                        <a:t>Constructs</a:t>
                      </a:r>
                      <a:r>
                        <a:rPr lang="en-US" i="0" baseline="0" dirty="0" smtClean="0"/>
                        <a:t> an element at the indicated position</a:t>
                      </a:r>
                      <a:endParaRPr lang="en-US" i="0" dirty="0"/>
                    </a:p>
                  </a:txBody>
                  <a:tcPr/>
                </a:tc>
                <a:extLst>
                  <a:ext uri="{0D108BD9-81ED-4DB2-BD59-A6C34878D82A}">
                    <a16:rowId xmlns:a16="http://schemas.microsoft.com/office/drawing/2014/main" xmlns="" val="10006"/>
                  </a:ext>
                </a:extLst>
              </a:tr>
              <a:tr h="370840">
                <a:tc>
                  <a:txBody>
                    <a:bodyPr/>
                    <a:lstStyle/>
                    <a:p>
                      <a:r>
                        <a:rPr lang="en-US" dirty="0" smtClean="0"/>
                        <a:t>insert</a:t>
                      </a:r>
                      <a:endParaRPr lang="en-US" dirty="0"/>
                    </a:p>
                  </a:txBody>
                  <a:tcPr/>
                </a:tc>
                <a:tc>
                  <a:txBody>
                    <a:bodyPr/>
                    <a:lstStyle/>
                    <a:p>
                      <a:r>
                        <a:rPr lang="en-US" i="0" dirty="0" smtClean="0"/>
                        <a:t>Inserts an element at the indicated position</a:t>
                      </a:r>
                      <a:endParaRPr lang="en-US" i="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83854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Usage Example</a:t>
            </a:r>
            <a:endParaRPr lang="en-US" dirty="0">
              <a:solidFill>
                <a:schemeClr val="tx1">
                  <a:lumMod val="85000"/>
                  <a:lumOff val="15000"/>
                </a:schemeClr>
              </a:solidFill>
            </a:endParaRPr>
          </a:p>
        </p:txBody>
      </p:sp>
      <p:sp>
        <p:nvSpPr>
          <p:cNvPr id="2" name="Rectangle 1"/>
          <p:cNvSpPr/>
          <p:nvPr/>
        </p:nvSpPr>
        <p:spPr>
          <a:xfrm>
            <a:off x="2643467" y="1696013"/>
            <a:ext cx="5867400" cy="369332"/>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linked_list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&gt; list;</a:t>
            </a:r>
            <a:endParaRPr lang="en-US" dirty="0"/>
          </a:p>
        </p:txBody>
      </p:sp>
      <p:sp>
        <p:nvSpPr>
          <p:cNvPr id="4" name="Rectangle 3"/>
          <p:cNvSpPr/>
          <p:nvPr/>
        </p:nvSpPr>
        <p:spPr>
          <a:xfrm>
            <a:off x="2643466" y="2138924"/>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(3);</a:t>
            </a:r>
            <a:endParaRPr lang="en-US" dirty="0">
              <a:solidFill>
                <a:srgbClr val="000000"/>
              </a:solidFill>
              <a:highlight>
                <a:srgbClr val="FFFFFF"/>
              </a:highlight>
              <a:latin typeface="Consolas" panose="020B0609020204030204" pitchFamily="49" charset="0"/>
            </a:endParaRPr>
          </a:p>
        </p:txBody>
      </p:sp>
      <p:sp>
        <p:nvSpPr>
          <p:cNvPr id="23" name="Rectangle 22"/>
          <p:cNvSpPr/>
          <p:nvPr/>
        </p:nvSpPr>
        <p:spPr>
          <a:xfrm>
            <a:off x="2634501" y="2581835"/>
            <a:ext cx="5867401" cy="369332"/>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list.push_front</a:t>
            </a:r>
            <a:r>
              <a:rPr lang="en-US" dirty="0" smtClean="0">
                <a:solidFill>
                  <a:srgbClr val="000000"/>
                </a:solidFill>
                <a:highlight>
                  <a:srgbClr val="FFFFFF"/>
                </a:highlight>
                <a:latin typeface="Consolas" panose="020B0609020204030204" pitchFamily="49" charset="0"/>
              </a:rPr>
              <a:t>(2);</a:t>
            </a:r>
            <a:endParaRPr lang="en-US" dirty="0">
              <a:solidFill>
                <a:srgbClr val="000000"/>
              </a:solidFill>
              <a:highlight>
                <a:srgbClr val="FFFFFF"/>
              </a:highlight>
              <a:latin typeface="Consolas" panose="020B0609020204030204" pitchFamily="49" charset="0"/>
            </a:endParaRPr>
          </a:p>
        </p:txBody>
      </p:sp>
      <p:sp>
        <p:nvSpPr>
          <p:cNvPr id="25" name="Rectangle 24"/>
          <p:cNvSpPr/>
          <p:nvPr/>
        </p:nvSpPr>
        <p:spPr>
          <a:xfrm>
            <a:off x="990600" y="3810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endParaRPr lang="en-US" dirty="0"/>
          </a:p>
        </p:txBody>
      </p:sp>
      <p:sp>
        <p:nvSpPr>
          <p:cNvPr id="26" name="Rectangle 25"/>
          <p:cNvSpPr/>
          <p:nvPr/>
        </p:nvSpPr>
        <p:spPr>
          <a:xfrm>
            <a:off x="990600" y="4724399"/>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27" name="Straight Connector 26"/>
          <p:cNvCxnSpPr/>
          <p:nvPr/>
        </p:nvCxnSpPr>
        <p:spPr>
          <a:xfrm>
            <a:off x="2154381" y="5051609"/>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5" name="Rectangle 14"/>
          <p:cNvSpPr/>
          <p:nvPr/>
        </p:nvSpPr>
        <p:spPr>
          <a:xfrm>
            <a:off x="2970306" y="3809999"/>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16" name="Rectangle 15"/>
          <p:cNvSpPr/>
          <p:nvPr/>
        </p:nvSpPr>
        <p:spPr>
          <a:xfrm>
            <a:off x="2970306" y="4724398"/>
            <a:ext cx="1163781" cy="6095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next</a:t>
            </a:r>
            <a:endParaRPr lang="en-US" dirty="0"/>
          </a:p>
        </p:txBody>
      </p:sp>
      <p:cxnSp>
        <p:nvCxnSpPr>
          <p:cNvPr id="17" name="Straight Connector 16"/>
          <p:cNvCxnSpPr/>
          <p:nvPr/>
        </p:nvCxnSpPr>
        <p:spPr>
          <a:xfrm>
            <a:off x="4134087" y="5051608"/>
            <a:ext cx="815925" cy="0"/>
          </a:xfrm>
          <a:prstGeom prst="line">
            <a:avLst/>
          </a:prstGeom>
          <a:ln w="31750">
            <a:solidFill>
              <a:schemeClr val="bg2">
                <a:lumMod val="25000"/>
              </a:schemeClr>
            </a:solidFill>
            <a:tailEnd type="triangle" w="lg" len="lg"/>
          </a:ln>
        </p:spPr>
        <p:style>
          <a:lnRef idx="1">
            <a:schemeClr val="accent5"/>
          </a:lnRef>
          <a:fillRef idx="0">
            <a:schemeClr val="accent5"/>
          </a:fillRef>
          <a:effectRef idx="0">
            <a:schemeClr val="accent5"/>
          </a:effectRef>
          <a:fontRef idx="minor">
            <a:schemeClr val="tx1"/>
          </a:fontRef>
        </p:style>
      </p:cxnSp>
      <p:sp>
        <p:nvSpPr>
          <p:cNvPr id="18" name="Rectangle 17"/>
          <p:cNvSpPr/>
          <p:nvPr/>
        </p:nvSpPr>
        <p:spPr>
          <a:xfrm>
            <a:off x="4950012" y="4724397"/>
            <a:ext cx="1163781" cy="6095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lumMod val="75000"/>
                    <a:lumOff val="25000"/>
                  </a:schemeClr>
                </a:solidFill>
              </a:rPr>
              <a:t>null</a:t>
            </a:r>
            <a:endParaRPr lang="en-US" dirty="0">
              <a:solidFill>
                <a:schemeClr val="tx1">
                  <a:lumMod val="75000"/>
                  <a:lumOff val="25000"/>
                </a:schemeClr>
              </a:solidFill>
            </a:endParaRPr>
          </a:p>
        </p:txBody>
      </p:sp>
    </p:spTree>
    <p:extLst>
      <p:ext uri="{BB962C8B-B14F-4D97-AF65-F5344CB8AC3E}">
        <p14:creationId xmlns:p14="http://schemas.microsoft.com/office/powerpoint/2010/main" val="69049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Adding Elements (Singly)</a:t>
            </a:r>
            <a:endParaRPr lang="en-US" dirty="0">
              <a:solidFill>
                <a:schemeClr val="tx1">
                  <a:lumMod val="85000"/>
                  <a:lumOff val="15000"/>
                </a:schemeClr>
              </a:solidFill>
            </a:endParaRPr>
          </a:p>
        </p:txBody>
      </p:sp>
      <p:graphicFrame>
        <p:nvGraphicFramePr>
          <p:cNvPr id="5" name="Table 4"/>
          <p:cNvGraphicFramePr>
            <a:graphicFrameLocks noGrp="1"/>
          </p:cNvGraphicFramePr>
          <p:nvPr/>
        </p:nvGraphicFramePr>
        <p:xfrm>
          <a:off x="609600" y="1524000"/>
          <a:ext cx="7924800"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assign</a:t>
                      </a:r>
                      <a:endParaRPr lang="en-US" dirty="0"/>
                    </a:p>
                  </a:txBody>
                  <a:tcPr/>
                </a:tc>
                <a:tc>
                  <a:txBody>
                    <a:bodyPr/>
                    <a:lstStyle/>
                    <a:p>
                      <a:r>
                        <a:rPr lang="en-US" i="0" dirty="0" smtClean="0"/>
                        <a:t>Assigns new elements </a:t>
                      </a:r>
                      <a:r>
                        <a:rPr lang="en-US" i="0" baseline="0" dirty="0" smtClean="0"/>
                        <a:t>into the list</a:t>
                      </a:r>
                      <a:endParaRPr lang="en-US" i="0" dirty="0"/>
                    </a:p>
                  </a:txBody>
                  <a:tcPr/>
                </a:tc>
                <a:extLst>
                  <a:ext uri="{0D108BD9-81ED-4DB2-BD59-A6C34878D82A}">
                    <a16:rowId xmlns:a16="http://schemas.microsoft.com/office/drawing/2014/main" xmlns="" val="10001"/>
                  </a:ext>
                </a:extLst>
              </a:tr>
              <a:tr h="370840">
                <a:tc>
                  <a:txBody>
                    <a:bodyPr/>
                    <a:lstStyle/>
                    <a:p>
                      <a:r>
                        <a:rPr lang="en-US" dirty="0" err="1" smtClean="0"/>
                        <a:t>push_front</a:t>
                      </a:r>
                      <a:endParaRPr lang="en-US" dirty="0"/>
                    </a:p>
                  </a:txBody>
                  <a:tcPr/>
                </a:tc>
                <a:tc>
                  <a:txBody>
                    <a:bodyPr/>
                    <a:lstStyle/>
                    <a:p>
                      <a:r>
                        <a:rPr lang="en-US" dirty="0" smtClean="0"/>
                        <a:t>Inserts</a:t>
                      </a:r>
                      <a:r>
                        <a:rPr lang="en-US" baseline="0" dirty="0" smtClean="0"/>
                        <a:t> element at beginning</a:t>
                      </a:r>
                      <a:endParaRPr lang="en-US" dirty="0"/>
                    </a:p>
                  </a:txBody>
                  <a:tcPr/>
                </a:tc>
                <a:extLst>
                  <a:ext uri="{0D108BD9-81ED-4DB2-BD59-A6C34878D82A}">
                    <a16:rowId xmlns:a16="http://schemas.microsoft.com/office/drawing/2014/main" xmlns="" val="10002"/>
                  </a:ext>
                </a:extLst>
              </a:tr>
              <a:tr h="370840">
                <a:tc>
                  <a:txBody>
                    <a:bodyPr/>
                    <a:lstStyle/>
                    <a:p>
                      <a:r>
                        <a:rPr lang="en-US" dirty="0" err="1" smtClean="0"/>
                        <a:t>emplace_front</a:t>
                      </a:r>
                      <a:endParaRPr lang="en-US" dirty="0"/>
                    </a:p>
                  </a:txBody>
                  <a:tcPr/>
                </a:tc>
                <a:tc>
                  <a:txBody>
                    <a:bodyPr/>
                    <a:lstStyle/>
                    <a:p>
                      <a:r>
                        <a:rPr lang="en-US" i="0" dirty="0" smtClean="0"/>
                        <a:t>Constructs</a:t>
                      </a:r>
                      <a:r>
                        <a:rPr lang="en-US" i="0" baseline="0" dirty="0" smtClean="0"/>
                        <a:t> and inserts element at beginning</a:t>
                      </a:r>
                      <a:endParaRPr lang="en-US" i="0" dirty="0"/>
                    </a:p>
                  </a:txBody>
                  <a:tcPr/>
                </a:tc>
                <a:extLst>
                  <a:ext uri="{0D108BD9-81ED-4DB2-BD59-A6C34878D82A}">
                    <a16:rowId xmlns:a16="http://schemas.microsoft.com/office/drawing/2014/main" xmlns="" val="10003"/>
                  </a:ext>
                </a:extLst>
              </a:tr>
              <a:tr h="370840">
                <a:tc>
                  <a:txBody>
                    <a:bodyPr/>
                    <a:lstStyle/>
                    <a:p>
                      <a:r>
                        <a:rPr lang="en-US" dirty="0" err="1" smtClean="0"/>
                        <a:t>emplace_after</a:t>
                      </a:r>
                      <a:endParaRPr lang="en-US" dirty="0"/>
                    </a:p>
                  </a:txBody>
                  <a:tcPr/>
                </a:tc>
                <a:tc>
                  <a:txBody>
                    <a:bodyPr/>
                    <a:lstStyle/>
                    <a:p>
                      <a:r>
                        <a:rPr lang="en-US" i="0" dirty="0" smtClean="0"/>
                        <a:t>Constructs an element after the indicated position</a:t>
                      </a:r>
                      <a:endParaRPr lang="en-US" i="0" dirty="0"/>
                    </a:p>
                  </a:txBody>
                  <a:tcPr/>
                </a:tc>
                <a:extLst>
                  <a:ext uri="{0D108BD9-81ED-4DB2-BD59-A6C34878D82A}">
                    <a16:rowId xmlns:a16="http://schemas.microsoft.com/office/drawing/2014/main" xmlns="" val="10004"/>
                  </a:ext>
                </a:extLst>
              </a:tr>
              <a:tr h="370840">
                <a:tc>
                  <a:txBody>
                    <a:bodyPr/>
                    <a:lstStyle/>
                    <a:p>
                      <a:r>
                        <a:rPr lang="en-US" dirty="0" err="1" smtClean="0"/>
                        <a:t>insert_after</a:t>
                      </a:r>
                      <a:endParaRPr lang="en-US" dirty="0"/>
                    </a:p>
                  </a:txBody>
                  <a:tcPr/>
                </a:tc>
                <a:tc>
                  <a:txBody>
                    <a:bodyPr/>
                    <a:lstStyle/>
                    <a:p>
                      <a:r>
                        <a:rPr lang="en-US" i="0" dirty="0" smtClean="0"/>
                        <a:t>Inserts an element after the indicated position</a:t>
                      </a:r>
                      <a:endParaRPr lang="en-US" i="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21482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Adding Elements (Singly)</a:t>
            </a:r>
            <a:endParaRPr lang="en-US" dirty="0">
              <a:solidFill>
                <a:schemeClr val="tx1">
                  <a:lumMod val="85000"/>
                  <a:lumOff val="15000"/>
                </a:schemeClr>
              </a:solidFill>
            </a:endParaRPr>
          </a:p>
        </p:txBody>
      </p:sp>
      <p:graphicFrame>
        <p:nvGraphicFramePr>
          <p:cNvPr id="5" name="Table 4"/>
          <p:cNvGraphicFramePr>
            <a:graphicFrameLocks noGrp="1"/>
          </p:cNvGraphicFramePr>
          <p:nvPr/>
        </p:nvGraphicFramePr>
        <p:xfrm>
          <a:off x="609600" y="1524000"/>
          <a:ext cx="7924800"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assign</a:t>
                      </a:r>
                      <a:endParaRPr lang="en-US" dirty="0"/>
                    </a:p>
                  </a:txBody>
                  <a:tcPr/>
                </a:tc>
                <a:tc>
                  <a:txBody>
                    <a:bodyPr/>
                    <a:lstStyle/>
                    <a:p>
                      <a:r>
                        <a:rPr lang="en-US" i="0" dirty="0" smtClean="0"/>
                        <a:t>Assigns new elements </a:t>
                      </a:r>
                      <a:r>
                        <a:rPr lang="en-US" i="0" baseline="0" dirty="0" smtClean="0"/>
                        <a:t>into the list</a:t>
                      </a:r>
                      <a:endParaRPr lang="en-US" i="0" dirty="0"/>
                    </a:p>
                  </a:txBody>
                  <a:tcPr/>
                </a:tc>
                <a:extLst>
                  <a:ext uri="{0D108BD9-81ED-4DB2-BD59-A6C34878D82A}">
                    <a16:rowId xmlns:a16="http://schemas.microsoft.com/office/drawing/2014/main" xmlns="" val="10001"/>
                  </a:ext>
                </a:extLst>
              </a:tr>
              <a:tr h="370840">
                <a:tc>
                  <a:txBody>
                    <a:bodyPr/>
                    <a:lstStyle/>
                    <a:p>
                      <a:r>
                        <a:rPr lang="en-US" dirty="0" err="1" smtClean="0"/>
                        <a:t>push_front</a:t>
                      </a:r>
                      <a:endParaRPr lang="en-US" dirty="0"/>
                    </a:p>
                  </a:txBody>
                  <a:tcPr/>
                </a:tc>
                <a:tc>
                  <a:txBody>
                    <a:bodyPr/>
                    <a:lstStyle/>
                    <a:p>
                      <a:r>
                        <a:rPr lang="en-US" dirty="0" smtClean="0"/>
                        <a:t>Inserts</a:t>
                      </a:r>
                      <a:r>
                        <a:rPr lang="en-US" baseline="0" dirty="0" smtClean="0"/>
                        <a:t> element at beginning</a:t>
                      </a:r>
                      <a:endParaRPr lang="en-US" dirty="0"/>
                    </a:p>
                  </a:txBody>
                  <a:tcPr/>
                </a:tc>
                <a:extLst>
                  <a:ext uri="{0D108BD9-81ED-4DB2-BD59-A6C34878D82A}">
                    <a16:rowId xmlns:a16="http://schemas.microsoft.com/office/drawing/2014/main" xmlns="" val="10002"/>
                  </a:ext>
                </a:extLst>
              </a:tr>
              <a:tr h="370840">
                <a:tc>
                  <a:txBody>
                    <a:bodyPr/>
                    <a:lstStyle/>
                    <a:p>
                      <a:r>
                        <a:rPr lang="en-US" dirty="0" err="1" smtClean="0"/>
                        <a:t>emplace_front</a:t>
                      </a:r>
                      <a:endParaRPr lang="en-US" dirty="0"/>
                    </a:p>
                  </a:txBody>
                  <a:tcPr/>
                </a:tc>
                <a:tc>
                  <a:txBody>
                    <a:bodyPr/>
                    <a:lstStyle/>
                    <a:p>
                      <a:r>
                        <a:rPr lang="en-US" i="0" dirty="0" smtClean="0"/>
                        <a:t>Constructs</a:t>
                      </a:r>
                      <a:r>
                        <a:rPr lang="en-US" i="0" baseline="0" dirty="0" smtClean="0"/>
                        <a:t> and inserts element at beginning</a:t>
                      </a:r>
                      <a:endParaRPr lang="en-US" i="0" dirty="0"/>
                    </a:p>
                  </a:txBody>
                  <a:tcPr/>
                </a:tc>
                <a:extLst>
                  <a:ext uri="{0D108BD9-81ED-4DB2-BD59-A6C34878D82A}">
                    <a16:rowId xmlns:a16="http://schemas.microsoft.com/office/drawing/2014/main" xmlns="" val="10003"/>
                  </a:ext>
                </a:extLst>
              </a:tr>
              <a:tr h="370840">
                <a:tc>
                  <a:txBody>
                    <a:bodyPr/>
                    <a:lstStyle/>
                    <a:p>
                      <a:r>
                        <a:rPr lang="en-US" dirty="0" err="1" smtClean="0"/>
                        <a:t>emplace_after</a:t>
                      </a:r>
                      <a:endParaRPr lang="en-US" dirty="0"/>
                    </a:p>
                  </a:txBody>
                  <a:tcPr/>
                </a:tc>
                <a:tc>
                  <a:txBody>
                    <a:bodyPr/>
                    <a:lstStyle/>
                    <a:p>
                      <a:r>
                        <a:rPr lang="en-US" i="0" dirty="0" smtClean="0"/>
                        <a:t>Constructs an element after the indicated position</a:t>
                      </a:r>
                      <a:endParaRPr lang="en-US" i="0" dirty="0"/>
                    </a:p>
                  </a:txBody>
                  <a:tcPr/>
                </a:tc>
                <a:extLst>
                  <a:ext uri="{0D108BD9-81ED-4DB2-BD59-A6C34878D82A}">
                    <a16:rowId xmlns:a16="http://schemas.microsoft.com/office/drawing/2014/main" xmlns="" val="10004"/>
                  </a:ext>
                </a:extLst>
              </a:tr>
              <a:tr h="370840">
                <a:tc>
                  <a:txBody>
                    <a:bodyPr/>
                    <a:lstStyle/>
                    <a:p>
                      <a:r>
                        <a:rPr lang="en-US" dirty="0" err="1" smtClean="0"/>
                        <a:t>insert_after</a:t>
                      </a:r>
                      <a:endParaRPr lang="en-US" dirty="0"/>
                    </a:p>
                  </a:txBody>
                  <a:tcPr/>
                </a:tc>
                <a:tc>
                  <a:txBody>
                    <a:bodyPr/>
                    <a:lstStyle/>
                    <a:p>
                      <a:r>
                        <a:rPr lang="en-US" i="0" dirty="0" smtClean="0"/>
                        <a:t>Inserts an element after the indicated position</a:t>
                      </a:r>
                      <a:endParaRPr lang="en-US" i="0" dirty="0"/>
                    </a:p>
                  </a:txBody>
                  <a:tcPr/>
                </a:tc>
                <a:extLst>
                  <a:ext uri="{0D108BD9-81ED-4DB2-BD59-A6C34878D82A}">
                    <a16:rowId xmlns:a16="http://schemas.microsoft.com/office/drawing/2014/main" xmlns="" val="10005"/>
                  </a:ext>
                </a:extLst>
              </a:tr>
            </a:tbl>
          </a:graphicData>
        </a:graphic>
      </p:graphicFrame>
      <p:sp>
        <p:nvSpPr>
          <p:cNvPr id="6" name="Rectangle 5"/>
          <p:cNvSpPr/>
          <p:nvPr/>
        </p:nvSpPr>
        <p:spPr>
          <a:xfrm>
            <a:off x="2209800" y="4495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30</a:t>
            </a:r>
            <a:endParaRPr lang="en-US" dirty="0"/>
          </a:p>
        </p:txBody>
      </p:sp>
      <p:cxnSp>
        <p:nvCxnSpPr>
          <p:cNvPr id="11" name="Straight Connector 10"/>
          <p:cNvCxnSpPr>
            <a:stCxn id="6" idx="3"/>
            <a:endCxn id="7" idx="1"/>
          </p:cNvCxnSpPr>
          <p:nvPr/>
        </p:nvCxnSpPr>
        <p:spPr>
          <a:xfrm>
            <a:off x="3276600" y="4914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2" name="Group 1"/>
          <p:cNvGrpSpPr/>
          <p:nvPr/>
        </p:nvGrpSpPr>
        <p:grpSpPr>
          <a:xfrm>
            <a:off x="4038600" y="4495800"/>
            <a:ext cx="2895600" cy="838201"/>
            <a:chOff x="4038600" y="4495800"/>
            <a:chExt cx="2895600" cy="838201"/>
          </a:xfrm>
        </p:grpSpPr>
        <p:sp>
          <p:nvSpPr>
            <p:cNvPr id="7" name="Rectangle 6"/>
            <p:cNvSpPr/>
            <p:nvPr/>
          </p:nvSpPr>
          <p:spPr>
            <a:xfrm>
              <a:off x="4038600" y="4495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95</a:t>
              </a:r>
              <a:endParaRPr lang="en-US" dirty="0"/>
            </a:p>
          </p:txBody>
        </p:sp>
        <p:sp>
          <p:nvSpPr>
            <p:cNvPr id="8" name="Rectangle 7"/>
            <p:cNvSpPr/>
            <p:nvPr/>
          </p:nvSpPr>
          <p:spPr>
            <a:xfrm>
              <a:off x="5867400" y="4495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en-US" dirty="0"/>
            </a:p>
          </p:txBody>
        </p:sp>
        <p:cxnSp>
          <p:nvCxnSpPr>
            <p:cNvPr id="12" name="Straight Connector 11"/>
            <p:cNvCxnSpPr>
              <a:stCxn id="7" idx="3"/>
              <a:endCxn id="8" idx="1"/>
            </p:cNvCxnSpPr>
            <p:nvPr/>
          </p:nvCxnSpPr>
          <p:spPr>
            <a:xfrm>
              <a:off x="5105400" y="4914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grpSp>
      <p:sp>
        <p:nvSpPr>
          <p:cNvPr id="15" name="Rectangle 14"/>
          <p:cNvSpPr/>
          <p:nvPr/>
        </p:nvSpPr>
        <p:spPr>
          <a:xfrm>
            <a:off x="3124200" y="5638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5113020" y="4914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3276600" y="4914901"/>
            <a:ext cx="762000" cy="0"/>
          </a:xfrm>
          <a:prstGeom prst="line">
            <a:avLst/>
          </a:prstGeom>
          <a:ln w="31750">
            <a:solidFill>
              <a:schemeClr val="bg2">
                <a:lumMod val="25000"/>
              </a:schemeClr>
            </a:solidFill>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3437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11022E-16 3.33333E-6 L 0.20087 3.33333E-6 " pathEditMode="relative" rAng="0" ptsTypes="AA">
                                      <p:cBhvr>
                                        <p:cTn id="11" dur="1500" fill="hold"/>
                                        <p:tgtEl>
                                          <p:spTgt spid="2"/>
                                        </p:tgtEl>
                                        <p:attrNameLst>
                                          <p:attrName>ppt_x</p:attrName>
                                          <p:attrName>ppt_y</p:attrName>
                                        </p:attrNameLst>
                                      </p:cBhvr>
                                      <p:rCtr x="10035" y="0"/>
                                    </p:animMotion>
                                  </p:childTnLst>
                                </p:cTn>
                              </p:par>
                              <p:par>
                                <p:cTn id="12" presetID="50" presetClass="path" presetSubtype="0" accel="50000" decel="50000" fill="hold" grpId="1" nodeType="withEffect">
                                  <p:stCondLst>
                                    <p:cond delay="250"/>
                                  </p:stCondLst>
                                  <p:childTnLst>
                                    <p:animMotion origin="layout" path="M 0 -3.33333E-6 L 0.05 -3.33333E-6 C 0.0724 -3.33333E-6 0.1 -0.04606 0.1 -0.08287 L 0.1 -0.16551 " pathEditMode="relative" rAng="0" ptsTypes="AAAA">
                                      <p:cBhvr>
                                        <p:cTn id="13" dur="1500" fill="hold"/>
                                        <p:tgtEl>
                                          <p:spTgt spid="15"/>
                                        </p:tgtEl>
                                        <p:attrNameLst>
                                          <p:attrName>ppt_x</p:attrName>
                                          <p:attrName>ppt_y</p:attrName>
                                        </p:attrNameLst>
                                      </p:cBhvr>
                                      <p:rCtr x="5000" y="-8287"/>
                                    </p:animMotion>
                                  </p:childTnLst>
                                </p:cTn>
                              </p:par>
                              <p:par>
                                <p:cTn id="14" presetID="10" presetClass="exit" presetSubtype="0" fill="hold" nodeType="withEffect">
                                  <p:stCondLst>
                                    <p:cond delay="25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Removing Elements</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27613034"/>
              </p:ext>
            </p:extLst>
          </p:nvPr>
        </p:nvGraphicFramePr>
        <p:xfrm>
          <a:off x="609600" y="1524000"/>
          <a:ext cx="79248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err="1" smtClean="0"/>
                        <a:t>pop_front</a:t>
                      </a:r>
                      <a:endParaRPr lang="en-US" dirty="0"/>
                    </a:p>
                  </a:txBody>
                  <a:tcPr/>
                </a:tc>
                <a:tc>
                  <a:txBody>
                    <a:bodyPr/>
                    <a:lstStyle/>
                    <a:p>
                      <a:r>
                        <a:rPr lang="en-US" dirty="0" smtClean="0"/>
                        <a:t>Removes the first element in the list</a:t>
                      </a:r>
                      <a:endParaRPr lang="en-US" dirty="0"/>
                    </a:p>
                  </a:txBody>
                  <a:tcPr/>
                </a:tc>
                <a:extLst>
                  <a:ext uri="{0D108BD9-81ED-4DB2-BD59-A6C34878D82A}">
                    <a16:rowId xmlns:a16="http://schemas.microsoft.com/office/drawing/2014/main" xmlns="" val="10001"/>
                  </a:ext>
                </a:extLst>
              </a:tr>
              <a:tr h="370840">
                <a:tc>
                  <a:txBody>
                    <a:bodyPr/>
                    <a:lstStyle/>
                    <a:p>
                      <a:r>
                        <a:rPr lang="en-US" dirty="0" err="1" smtClean="0"/>
                        <a:t>pop_back</a:t>
                      </a:r>
                      <a:endParaRPr lang="en-US" dirty="0"/>
                    </a:p>
                  </a:txBody>
                  <a:tcPr/>
                </a:tc>
                <a:tc>
                  <a:txBody>
                    <a:bodyPr/>
                    <a:lstStyle/>
                    <a:p>
                      <a:r>
                        <a:rPr lang="en-US" dirty="0" smtClean="0"/>
                        <a:t>Removes</a:t>
                      </a:r>
                      <a:r>
                        <a:rPr lang="en-US" baseline="0" dirty="0" smtClean="0"/>
                        <a:t> the last element in a doubly linked list.</a:t>
                      </a:r>
                      <a:endParaRPr lang="en-US" dirty="0"/>
                    </a:p>
                  </a:txBody>
                  <a:tcPr/>
                </a:tc>
                <a:extLst>
                  <a:ext uri="{0D108BD9-81ED-4DB2-BD59-A6C34878D82A}">
                    <a16:rowId xmlns:a16="http://schemas.microsoft.com/office/drawing/2014/main" xmlns="" val="10002"/>
                  </a:ext>
                </a:extLst>
              </a:tr>
              <a:tr h="370840">
                <a:tc>
                  <a:txBody>
                    <a:bodyPr/>
                    <a:lstStyle/>
                    <a:p>
                      <a:r>
                        <a:rPr lang="en-US" dirty="0" smtClean="0"/>
                        <a:t>erase</a:t>
                      </a:r>
                      <a:endParaRPr lang="en-US" dirty="0"/>
                    </a:p>
                  </a:txBody>
                  <a:tcPr/>
                </a:tc>
                <a:tc>
                  <a:txBody>
                    <a:bodyPr/>
                    <a:lstStyle/>
                    <a:p>
                      <a:r>
                        <a:rPr lang="en-US" dirty="0" smtClean="0"/>
                        <a:t>Erases a specific element in a doubly linked list</a:t>
                      </a:r>
                      <a:endParaRPr lang="en-US" dirty="0"/>
                    </a:p>
                  </a:txBody>
                  <a:tcPr/>
                </a:tc>
                <a:extLst>
                  <a:ext uri="{0D108BD9-81ED-4DB2-BD59-A6C34878D82A}">
                    <a16:rowId xmlns:a16="http://schemas.microsoft.com/office/drawing/2014/main" xmlns="" val="10003"/>
                  </a:ext>
                </a:extLst>
              </a:tr>
              <a:tr h="370840">
                <a:tc>
                  <a:txBody>
                    <a:bodyPr/>
                    <a:lstStyle/>
                    <a:p>
                      <a:r>
                        <a:rPr lang="en-US" dirty="0" err="1" smtClean="0"/>
                        <a:t>erase_after</a:t>
                      </a:r>
                      <a:endParaRPr lang="en-US" dirty="0"/>
                    </a:p>
                  </a:txBody>
                  <a:tcPr/>
                </a:tc>
                <a:tc>
                  <a:txBody>
                    <a:bodyPr/>
                    <a:lstStyle/>
                    <a:p>
                      <a:r>
                        <a:rPr lang="en-US" dirty="0" smtClean="0"/>
                        <a:t>Erases an</a:t>
                      </a:r>
                      <a:r>
                        <a:rPr lang="en-US" baseline="0" dirty="0" smtClean="0"/>
                        <a:t> element from a singly linked list</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7149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Operations</a:t>
            </a:r>
            <a:endParaRPr lang="en-US"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20411872"/>
              </p:ext>
            </p:extLst>
          </p:nvPr>
        </p:nvGraphicFramePr>
        <p:xfrm>
          <a:off x="609600" y="1524000"/>
          <a:ext cx="7924800" cy="33375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370840">
                <a:tc>
                  <a:txBody>
                    <a:bodyPr/>
                    <a:lstStyle/>
                    <a:p>
                      <a:r>
                        <a:rPr lang="en-US" dirty="0" smtClean="0"/>
                        <a:t>Member Function</a:t>
                      </a:r>
                      <a:endParaRPr lang="en-US" dirty="0"/>
                    </a:p>
                  </a:txBody>
                  <a:tcPr/>
                </a:tc>
                <a:tc>
                  <a:txBody>
                    <a:bodyPr/>
                    <a:lstStyle/>
                    <a:p>
                      <a:r>
                        <a:rPr lang="en-US" dirty="0" smtClean="0"/>
                        <a:t>Note</a:t>
                      </a:r>
                      <a:endParaRPr lang="en-US" dirty="0"/>
                    </a:p>
                  </a:txBody>
                  <a:tcPr/>
                </a:tc>
                <a:extLst>
                  <a:ext uri="{0D108BD9-81ED-4DB2-BD59-A6C34878D82A}">
                    <a16:rowId xmlns:a16="http://schemas.microsoft.com/office/drawing/2014/main" xmlns="" val="10000"/>
                  </a:ext>
                </a:extLst>
              </a:tr>
              <a:tr h="370840">
                <a:tc>
                  <a:txBody>
                    <a:bodyPr/>
                    <a:lstStyle/>
                    <a:p>
                      <a:r>
                        <a:rPr lang="en-US" dirty="0" smtClean="0"/>
                        <a:t>splice</a:t>
                      </a:r>
                      <a:endParaRPr lang="en-US" dirty="0"/>
                    </a:p>
                  </a:txBody>
                  <a:tcPr/>
                </a:tc>
                <a:tc>
                  <a:txBody>
                    <a:bodyPr/>
                    <a:lstStyle/>
                    <a:p>
                      <a:r>
                        <a:rPr lang="en-US" dirty="0" smtClean="0"/>
                        <a:t>Moves elements from one doubly linked list to another</a:t>
                      </a:r>
                      <a:endParaRPr lang="en-US" dirty="0"/>
                    </a:p>
                  </a:txBody>
                  <a:tcPr/>
                </a:tc>
                <a:extLst>
                  <a:ext uri="{0D108BD9-81ED-4DB2-BD59-A6C34878D82A}">
                    <a16:rowId xmlns:a16="http://schemas.microsoft.com/office/drawing/2014/main" xmlns="" val="10001"/>
                  </a:ext>
                </a:extLst>
              </a:tr>
              <a:tr h="370840">
                <a:tc>
                  <a:txBody>
                    <a:bodyPr/>
                    <a:lstStyle/>
                    <a:p>
                      <a:r>
                        <a:rPr lang="en-US" dirty="0" err="1" smtClean="0"/>
                        <a:t>splice_after</a:t>
                      </a:r>
                      <a:endParaRPr lang="en-US" dirty="0"/>
                    </a:p>
                  </a:txBody>
                  <a:tcPr/>
                </a:tc>
                <a:tc>
                  <a:txBody>
                    <a:bodyPr/>
                    <a:lstStyle/>
                    <a:p>
                      <a:r>
                        <a:rPr lang="en-US" dirty="0" smtClean="0"/>
                        <a:t>Moves elements</a:t>
                      </a:r>
                      <a:r>
                        <a:rPr lang="en-US" baseline="0" dirty="0" smtClean="0"/>
                        <a:t> from one singly linked list to another</a:t>
                      </a:r>
                      <a:endParaRPr lang="en-US" dirty="0"/>
                    </a:p>
                  </a:txBody>
                  <a:tcPr/>
                </a:tc>
                <a:extLst>
                  <a:ext uri="{0D108BD9-81ED-4DB2-BD59-A6C34878D82A}">
                    <a16:rowId xmlns:a16="http://schemas.microsoft.com/office/drawing/2014/main" xmlns="" val="10002"/>
                  </a:ext>
                </a:extLst>
              </a:tr>
              <a:tr h="370840">
                <a:tc>
                  <a:txBody>
                    <a:bodyPr/>
                    <a:lstStyle/>
                    <a:p>
                      <a:r>
                        <a:rPr lang="en-US" dirty="0" smtClean="0"/>
                        <a:t>remove</a:t>
                      </a:r>
                      <a:endParaRPr lang="en-US" dirty="0"/>
                    </a:p>
                  </a:txBody>
                  <a:tcPr/>
                </a:tc>
                <a:tc>
                  <a:txBody>
                    <a:bodyPr/>
                    <a:lstStyle/>
                    <a:p>
                      <a:r>
                        <a:rPr lang="en-US" dirty="0" smtClean="0"/>
                        <a:t>Removes elements with</a:t>
                      </a:r>
                      <a:r>
                        <a:rPr lang="en-US" baseline="0" dirty="0" smtClean="0"/>
                        <a:t> the specific value</a:t>
                      </a:r>
                      <a:endParaRPr lang="en-US" dirty="0"/>
                    </a:p>
                  </a:txBody>
                  <a:tcPr/>
                </a:tc>
                <a:extLst>
                  <a:ext uri="{0D108BD9-81ED-4DB2-BD59-A6C34878D82A}">
                    <a16:rowId xmlns:a16="http://schemas.microsoft.com/office/drawing/2014/main" xmlns="" val="10003"/>
                  </a:ext>
                </a:extLst>
              </a:tr>
              <a:tr h="370840">
                <a:tc>
                  <a:txBody>
                    <a:bodyPr/>
                    <a:lstStyle/>
                    <a:p>
                      <a:r>
                        <a:rPr lang="en-US" dirty="0" err="1" smtClean="0"/>
                        <a:t>remove_if</a:t>
                      </a:r>
                      <a:endParaRPr lang="en-US" dirty="0"/>
                    </a:p>
                  </a:txBody>
                  <a:tcPr/>
                </a:tc>
                <a:tc>
                  <a:txBody>
                    <a:bodyPr/>
                    <a:lstStyle/>
                    <a:p>
                      <a:r>
                        <a:rPr lang="en-US" dirty="0" smtClean="0"/>
                        <a:t>Removes</a:t>
                      </a:r>
                      <a:r>
                        <a:rPr lang="en-US" baseline="0" dirty="0" smtClean="0"/>
                        <a:t> elements that meet a specific condition</a:t>
                      </a:r>
                      <a:endParaRPr lang="en-US" dirty="0"/>
                    </a:p>
                  </a:txBody>
                  <a:tcPr/>
                </a:tc>
                <a:extLst>
                  <a:ext uri="{0D108BD9-81ED-4DB2-BD59-A6C34878D82A}">
                    <a16:rowId xmlns:a16="http://schemas.microsoft.com/office/drawing/2014/main" xmlns="" val="10004"/>
                  </a:ext>
                </a:extLst>
              </a:tr>
              <a:tr h="370840">
                <a:tc>
                  <a:txBody>
                    <a:bodyPr/>
                    <a:lstStyle/>
                    <a:p>
                      <a:r>
                        <a:rPr lang="en-US" dirty="0" smtClean="0"/>
                        <a:t>unique</a:t>
                      </a:r>
                      <a:endParaRPr lang="en-US" dirty="0"/>
                    </a:p>
                  </a:txBody>
                  <a:tcPr/>
                </a:tc>
                <a:tc>
                  <a:txBody>
                    <a:bodyPr/>
                    <a:lstStyle/>
                    <a:p>
                      <a:r>
                        <a:rPr lang="en-US" dirty="0" smtClean="0"/>
                        <a:t>Removes</a:t>
                      </a:r>
                      <a:r>
                        <a:rPr lang="en-US" baseline="0" dirty="0" smtClean="0"/>
                        <a:t> duplicate values from a sorted list</a:t>
                      </a:r>
                      <a:endParaRPr lang="en-US" dirty="0"/>
                    </a:p>
                  </a:txBody>
                  <a:tcPr/>
                </a:tc>
                <a:extLst>
                  <a:ext uri="{0D108BD9-81ED-4DB2-BD59-A6C34878D82A}">
                    <a16:rowId xmlns:a16="http://schemas.microsoft.com/office/drawing/2014/main" xmlns="" val="10005"/>
                  </a:ext>
                </a:extLst>
              </a:tr>
              <a:tr h="370840">
                <a:tc>
                  <a:txBody>
                    <a:bodyPr/>
                    <a:lstStyle/>
                    <a:p>
                      <a:r>
                        <a:rPr lang="en-US" dirty="0" smtClean="0"/>
                        <a:t>merge</a:t>
                      </a:r>
                      <a:endParaRPr lang="en-US" dirty="0"/>
                    </a:p>
                  </a:txBody>
                  <a:tcPr/>
                </a:tc>
                <a:tc>
                  <a:txBody>
                    <a:bodyPr/>
                    <a:lstStyle/>
                    <a:p>
                      <a:r>
                        <a:rPr lang="en-US" dirty="0" smtClean="0"/>
                        <a:t>Merges two sorted</a:t>
                      </a:r>
                      <a:r>
                        <a:rPr lang="en-US" baseline="0" dirty="0" smtClean="0"/>
                        <a:t> lists</a:t>
                      </a:r>
                      <a:endParaRPr lang="en-US" dirty="0"/>
                    </a:p>
                  </a:txBody>
                  <a:tcPr/>
                </a:tc>
                <a:extLst>
                  <a:ext uri="{0D108BD9-81ED-4DB2-BD59-A6C34878D82A}">
                    <a16:rowId xmlns:a16="http://schemas.microsoft.com/office/drawing/2014/main" xmlns="" val="10006"/>
                  </a:ext>
                </a:extLst>
              </a:tr>
              <a:tr h="370840">
                <a:tc>
                  <a:txBody>
                    <a:bodyPr/>
                    <a:lstStyle/>
                    <a:p>
                      <a:r>
                        <a:rPr lang="en-US" dirty="0" smtClean="0"/>
                        <a:t>sort</a:t>
                      </a:r>
                      <a:endParaRPr lang="en-US" dirty="0"/>
                    </a:p>
                  </a:txBody>
                  <a:tcPr/>
                </a:tc>
                <a:tc>
                  <a:txBody>
                    <a:bodyPr/>
                    <a:lstStyle/>
                    <a:p>
                      <a:r>
                        <a:rPr lang="en-US" dirty="0" smtClean="0"/>
                        <a:t>Sorts elements in the list</a:t>
                      </a:r>
                      <a:endParaRPr lang="en-US" dirty="0"/>
                    </a:p>
                  </a:txBody>
                  <a:tcPr/>
                </a:tc>
                <a:extLst>
                  <a:ext uri="{0D108BD9-81ED-4DB2-BD59-A6C34878D82A}">
                    <a16:rowId xmlns:a16="http://schemas.microsoft.com/office/drawing/2014/main" xmlns="" val="10007"/>
                  </a:ext>
                </a:extLst>
              </a:tr>
              <a:tr h="370840">
                <a:tc>
                  <a:txBody>
                    <a:bodyPr/>
                    <a:lstStyle/>
                    <a:p>
                      <a:r>
                        <a:rPr lang="en-US" dirty="0" smtClean="0"/>
                        <a:t>reverse</a:t>
                      </a:r>
                      <a:endParaRPr lang="en-US" dirty="0"/>
                    </a:p>
                  </a:txBody>
                  <a:tcPr/>
                </a:tc>
                <a:tc>
                  <a:txBody>
                    <a:bodyPr/>
                    <a:lstStyle/>
                    <a:p>
                      <a:r>
                        <a:rPr lang="en-US" dirty="0" smtClean="0"/>
                        <a:t>Reverses the order</a:t>
                      </a:r>
                      <a:r>
                        <a:rPr lang="en-US" baseline="0" dirty="0" smtClean="0"/>
                        <a:t> of the list</a:t>
                      </a:r>
                      <a:endParaRPr lang="en-US"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44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31150746"/>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elements</a:t>
                      </a:r>
                      <a:r>
                        <a:rPr lang="en-US" sz="1600" baseline="0" dirty="0" smtClean="0">
                          <a:solidFill>
                            <a:schemeClr val="tx1">
                              <a:lumMod val="75000"/>
                              <a:lumOff val="25000"/>
                            </a:schemeClr>
                          </a:solidFill>
                        </a:rPr>
                        <a:t> with the specified value from the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3" name="Rectangle 2"/>
          <p:cNvSpPr/>
          <p:nvPr/>
        </p:nvSpPr>
        <p:spPr>
          <a:xfrm>
            <a:off x="323850" y="2562136"/>
            <a:ext cx="8458200" cy="1200329"/>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a:t>
            </a:r>
            <a:r>
              <a:rPr lang="en-US" sz="2400" dirty="0" err="1">
                <a:solidFill>
                  <a:srgbClr val="000000"/>
                </a:solidFill>
                <a:highlight>
                  <a:srgbClr val="FFFFFF"/>
                </a:highlight>
                <a:latin typeface="Consolas" panose="020B0609020204030204" pitchFamily="49" charset="0"/>
              </a:rPr>
              <a:t>my_list</a:t>
            </a:r>
            <a:r>
              <a:rPr lang="en-US" sz="2400" dirty="0">
                <a:solidFill>
                  <a:srgbClr val="000000"/>
                </a:solidFill>
                <a:highlight>
                  <a:srgbClr val="FFFFFF"/>
                </a:highlight>
                <a:latin typeface="Consolas" panose="020B0609020204030204" pitchFamily="49" charset="0"/>
              </a:rPr>
              <a:t> = { 1, 2, 3, 4, 4, 5, 6 };</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my_list.remove</a:t>
            </a:r>
            <a:r>
              <a:rPr lang="en-US" sz="2400" dirty="0">
                <a:solidFill>
                  <a:srgbClr val="000000"/>
                </a:solidFill>
                <a:highlight>
                  <a:srgbClr val="FFFFFF"/>
                </a:highlight>
                <a:latin typeface="Consolas" panose="020B0609020204030204" pitchFamily="49" charset="0"/>
              </a:rPr>
              <a:t>(4);</a:t>
            </a:r>
            <a:endParaRPr lang="en-US" sz="2400" dirty="0"/>
          </a:p>
        </p:txBody>
      </p:sp>
      <p:sp>
        <p:nvSpPr>
          <p:cNvPr id="21" name="Rectangle 20"/>
          <p:cNvSpPr/>
          <p:nvPr/>
        </p:nvSpPr>
        <p:spPr>
          <a:xfrm>
            <a:off x="552450"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sp>
        <p:nvSpPr>
          <p:cNvPr id="22" name="Rectangle 21"/>
          <p:cNvSpPr/>
          <p:nvPr/>
        </p:nvSpPr>
        <p:spPr>
          <a:xfrm>
            <a:off x="1717675"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sp>
        <p:nvSpPr>
          <p:cNvPr id="23" name="Rectangle 22"/>
          <p:cNvSpPr/>
          <p:nvPr/>
        </p:nvSpPr>
        <p:spPr>
          <a:xfrm>
            <a:off x="2882900"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sp>
        <p:nvSpPr>
          <p:cNvPr id="24" name="Rectangle 23"/>
          <p:cNvSpPr/>
          <p:nvPr/>
        </p:nvSpPr>
        <p:spPr>
          <a:xfrm>
            <a:off x="4048125"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25" name="Rectangle 24"/>
          <p:cNvSpPr/>
          <p:nvPr/>
        </p:nvSpPr>
        <p:spPr>
          <a:xfrm>
            <a:off x="5213350"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cxnSp>
        <p:nvCxnSpPr>
          <p:cNvPr id="12" name="Straight Connector 11"/>
          <p:cNvCxnSpPr>
            <a:stCxn id="21" idx="3"/>
            <a:endCxn id="22" idx="1"/>
          </p:cNvCxnSpPr>
          <p:nvPr/>
        </p:nvCxnSpPr>
        <p:spPr>
          <a:xfrm>
            <a:off x="1498022"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2" idx="3"/>
            <a:endCxn id="23" idx="1"/>
          </p:cNvCxnSpPr>
          <p:nvPr/>
        </p:nvCxnSpPr>
        <p:spPr>
          <a:xfrm>
            <a:off x="2663247"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3"/>
            <a:endCxn id="24" idx="1"/>
          </p:cNvCxnSpPr>
          <p:nvPr/>
        </p:nvCxnSpPr>
        <p:spPr>
          <a:xfrm>
            <a:off x="3828472"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3"/>
            <a:endCxn id="25" idx="1"/>
          </p:cNvCxnSpPr>
          <p:nvPr/>
        </p:nvCxnSpPr>
        <p:spPr>
          <a:xfrm>
            <a:off x="4993697"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3"/>
            <a:endCxn id="26" idx="1"/>
          </p:cNvCxnSpPr>
          <p:nvPr/>
        </p:nvCxnSpPr>
        <p:spPr>
          <a:xfrm>
            <a:off x="6158922"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378575" y="4343401"/>
            <a:ext cx="2110797" cy="742950"/>
            <a:chOff x="6378575" y="4343401"/>
            <a:chExt cx="2110797" cy="742950"/>
          </a:xfrm>
        </p:grpSpPr>
        <p:sp>
          <p:nvSpPr>
            <p:cNvPr id="26" name="Rectangle 25"/>
            <p:cNvSpPr/>
            <p:nvPr/>
          </p:nvSpPr>
          <p:spPr>
            <a:xfrm>
              <a:off x="6378575"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sp>
          <p:nvSpPr>
            <p:cNvPr id="27" name="Rectangle 26"/>
            <p:cNvSpPr/>
            <p:nvPr/>
          </p:nvSpPr>
          <p:spPr>
            <a:xfrm>
              <a:off x="7543800" y="434340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6</a:t>
              </a:r>
              <a:endParaRPr lang="en-US" dirty="0"/>
            </a:p>
          </p:txBody>
        </p:sp>
        <p:cxnSp>
          <p:nvCxnSpPr>
            <p:cNvPr id="38" name="Straight Connector 37"/>
            <p:cNvCxnSpPr>
              <a:stCxn id="26" idx="3"/>
              <a:endCxn id="27" idx="1"/>
            </p:cNvCxnSpPr>
            <p:nvPr/>
          </p:nvCxnSpPr>
          <p:spPr>
            <a:xfrm>
              <a:off x="7324147" y="471487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9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4"/>
                                        </p:tgtEl>
                                      </p:cBhvr>
                                    </p:animEffect>
                                    <p:set>
                                      <p:cBhvr>
                                        <p:cTn id="48" dur="1" fill="hold">
                                          <p:stCondLst>
                                            <p:cond delay="499"/>
                                          </p:stCondLst>
                                        </p:cTn>
                                        <p:tgtEl>
                                          <p:spTgt spid="34"/>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6"/>
                                        </p:tgtEl>
                                      </p:cBhvr>
                                    </p:animEffect>
                                    <p:set>
                                      <p:cBhvr>
                                        <p:cTn id="51" dur="1" fill="hold">
                                          <p:stCondLst>
                                            <p:cond delay="499"/>
                                          </p:stCondLst>
                                        </p:cTn>
                                        <p:tgtEl>
                                          <p:spTgt spid="36"/>
                                        </p:tgtEl>
                                        <p:attrNameLst>
                                          <p:attrName>style.visibility</p:attrName>
                                        </p:attrNameLst>
                                      </p:cBhvr>
                                      <p:to>
                                        <p:strVal val="hidden"/>
                                      </p:to>
                                    </p:set>
                                  </p:childTnLst>
                                </p:cTn>
                              </p:par>
                              <p:par>
                                <p:cTn id="52" presetID="42" presetClass="path" presetSubtype="0" accel="50000" decel="50000" fill="hold" nodeType="withEffect">
                                  <p:stCondLst>
                                    <p:cond delay="250"/>
                                  </p:stCondLst>
                                  <p:childTnLst>
                                    <p:animMotion origin="layout" path="M -8.33333E-7 1.11022E-16 L -0.25469 0.00139 " pathEditMode="relative" rAng="0" ptsTypes="AA">
                                      <p:cBhvr>
                                        <p:cTn id="53" dur="2000" fill="hold"/>
                                        <p:tgtEl>
                                          <p:spTgt spid="39"/>
                                        </p:tgtEl>
                                        <p:attrNameLst>
                                          <p:attrName>ppt_x</p:attrName>
                                          <p:attrName>ppt_y</p:attrName>
                                        </p:attrNameLst>
                                      </p:cBhvr>
                                      <p:rCtr x="-12743"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4" grpId="1" animBg="1"/>
      <p:bldP spid="25" grpId="0" animBg="1"/>
      <p:bldP spid="25"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r</a:t>
            </a:r>
            <a:r>
              <a:rPr lang="en-US" dirty="0" err="1" smtClean="0">
                <a:solidFill>
                  <a:schemeClr val="tx1">
                    <a:lumMod val="85000"/>
                    <a:lumOff val="15000"/>
                  </a:schemeClr>
                </a:solidFill>
              </a:rPr>
              <a:t>emove_if</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24653549"/>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elements</a:t>
                      </a:r>
                      <a:r>
                        <a:rPr lang="en-US" sz="1600" baseline="0" dirty="0" smtClean="0">
                          <a:solidFill>
                            <a:schemeClr val="tx1">
                              <a:lumMod val="75000"/>
                              <a:lumOff val="25000"/>
                            </a:schemeClr>
                          </a:solidFill>
                        </a:rPr>
                        <a:t> that meet the condition from the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476250" y="2413338"/>
            <a:ext cx="8401050" cy="1938992"/>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a:t>
            </a:r>
            <a:r>
              <a:rPr lang="en-US" sz="2400" dirty="0" err="1">
                <a:solidFill>
                  <a:srgbClr val="000000"/>
                </a:solidFill>
                <a:highlight>
                  <a:srgbClr val="FFFFFF"/>
                </a:highlight>
                <a:latin typeface="Consolas" panose="020B0609020204030204" pitchFamily="49" charset="0"/>
              </a:rPr>
              <a:t>my_list</a:t>
            </a:r>
            <a:r>
              <a:rPr lang="en-US" sz="2400" dirty="0">
                <a:solidFill>
                  <a:srgbClr val="000000"/>
                </a:solidFill>
                <a:highlight>
                  <a:srgbClr val="FFFFFF"/>
                </a:highlight>
                <a:latin typeface="Consolas" panose="020B0609020204030204" pitchFamily="49" charset="0"/>
              </a:rPr>
              <a:t> = { 1, 2, 3, 4, 5, 6 };</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my_list.remove_if</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&amp; </a:t>
            </a:r>
            <a:r>
              <a:rPr lang="en-US" sz="2400" dirty="0">
                <a:solidFill>
                  <a:srgbClr val="80808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 % 2;</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p:txBody>
      </p:sp>
      <p:grpSp>
        <p:nvGrpSpPr>
          <p:cNvPr id="5" name="Group 4"/>
          <p:cNvGrpSpPr/>
          <p:nvPr/>
        </p:nvGrpSpPr>
        <p:grpSpPr>
          <a:xfrm>
            <a:off x="552450" y="4781551"/>
            <a:ext cx="1165225" cy="742950"/>
            <a:chOff x="552450" y="4781551"/>
            <a:chExt cx="1165225" cy="742950"/>
          </a:xfrm>
        </p:grpSpPr>
        <p:sp>
          <p:nvSpPr>
            <p:cNvPr id="33" name="Rectangle 32"/>
            <p:cNvSpPr/>
            <p:nvPr/>
          </p:nvSpPr>
          <p:spPr>
            <a:xfrm>
              <a:off x="552450"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a:t>
              </a:r>
              <a:endParaRPr lang="en-US" dirty="0"/>
            </a:p>
          </p:txBody>
        </p:sp>
        <p:cxnSp>
          <p:nvCxnSpPr>
            <p:cNvPr id="41" name="Straight Connector 40"/>
            <p:cNvCxnSpPr>
              <a:stCxn id="33" idx="3"/>
              <a:endCxn id="35" idx="1"/>
            </p:cNvCxnSpPr>
            <p:nvPr/>
          </p:nvCxnSpPr>
          <p:spPr>
            <a:xfrm>
              <a:off x="1498022"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717675" y="4781551"/>
            <a:ext cx="1165225" cy="742950"/>
            <a:chOff x="1717675" y="4781551"/>
            <a:chExt cx="1165225" cy="742950"/>
          </a:xfrm>
        </p:grpSpPr>
        <p:sp>
          <p:nvSpPr>
            <p:cNvPr id="35" name="Rectangle 34"/>
            <p:cNvSpPr/>
            <p:nvPr/>
          </p:nvSpPr>
          <p:spPr>
            <a:xfrm>
              <a:off x="1717675"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cxnSp>
          <p:nvCxnSpPr>
            <p:cNvPr id="42" name="Straight Connector 41"/>
            <p:cNvCxnSpPr>
              <a:stCxn id="35" idx="3"/>
              <a:endCxn id="37" idx="1"/>
            </p:cNvCxnSpPr>
            <p:nvPr/>
          </p:nvCxnSpPr>
          <p:spPr>
            <a:xfrm>
              <a:off x="2663247"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82900" y="4781551"/>
            <a:ext cx="1165225" cy="742950"/>
            <a:chOff x="2882900" y="4781551"/>
            <a:chExt cx="1165225" cy="742950"/>
          </a:xfrm>
        </p:grpSpPr>
        <p:sp>
          <p:nvSpPr>
            <p:cNvPr id="37" name="Rectangle 36"/>
            <p:cNvSpPr/>
            <p:nvPr/>
          </p:nvSpPr>
          <p:spPr>
            <a:xfrm>
              <a:off x="2882900"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a:t>
              </a:r>
              <a:endParaRPr lang="en-US" dirty="0"/>
            </a:p>
          </p:txBody>
        </p:sp>
        <p:cxnSp>
          <p:nvCxnSpPr>
            <p:cNvPr id="43" name="Straight Connector 42"/>
            <p:cNvCxnSpPr>
              <a:stCxn id="37" idx="3"/>
              <a:endCxn id="40" idx="1"/>
            </p:cNvCxnSpPr>
            <p:nvPr/>
          </p:nvCxnSpPr>
          <p:spPr>
            <a:xfrm>
              <a:off x="3828472"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048125" y="4781551"/>
            <a:ext cx="1165225" cy="742950"/>
            <a:chOff x="4048125" y="4781551"/>
            <a:chExt cx="1165225" cy="742950"/>
          </a:xfrm>
        </p:grpSpPr>
        <p:sp>
          <p:nvSpPr>
            <p:cNvPr id="40" name="Rectangle 39"/>
            <p:cNvSpPr/>
            <p:nvPr/>
          </p:nvSpPr>
          <p:spPr>
            <a:xfrm>
              <a:off x="4048125"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cxnSp>
          <p:nvCxnSpPr>
            <p:cNvPr id="44" name="Straight Connector 43"/>
            <p:cNvCxnSpPr>
              <a:stCxn id="40" idx="3"/>
            </p:cNvCxnSpPr>
            <p:nvPr/>
          </p:nvCxnSpPr>
          <p:spPr>
            <a:xfrm>
              <a:off x="4993697"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6381750" y="4784726"/>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6</a:t>
            </a:r>
            <a:endParaRPr lang="en-US" dirty="0"/>
          </a:p>
        </p:txBody>
      </p:sp>
      <p:grpSp>
        <p:nvGrpSpPr>
          <p:cNvPr id="8" name="Group 7"/>
          <p:cNvGrpSpPr/>
          <p:nvPr/>
        </p:nvGrpSpPr>
        <p:grpSpPr>
          <a:xfrm>
            <a:off x="5216525" y="4784726"/>
            <a:ext cx="1165225" cy="742950"/>
            <a:chOff x="5216525" y="4784726"/>
            <a:chExt cx="1165225" cy="742950"/>
          </a:xfrm>
        </p:grpSpPr>
        <p:sp>
          <p:nvSpPr>
            <p:cNvPr id="45" name="Rectangle 44"/>
            <p:cNvSpPr/>
            <p:nvPr/>
          </p:nvSpPr>
          <p:spPr>
            <a:xfrm>
              <a:off x="5216525" y="4784726"/>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endParaRPr lang="en-US" dirty="0"/>
            </a:p>
          </p:txBody>
        </p:sp>
        <p:cxnSp>
          <p:nvCxnSpPr>
            <p:cNvPr id="47" name="Straight Connector 46"/>
            <p:cNvCxnSpPr>
              <a:stCxn id="45" idx="3"/>
              <a:endCxn id="46" idx="1"/>
            </p:cNvCxnSpPr>
            <p:nvPr/>
          </p:nvCxnSpPr>
          <p:spPr>
            <a:xfrm>
              <a:off x="6162097" y="5156201"/>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8" name="Up Arrow 47"/>
          <p:cNvSpPr/>
          <p:nvPr/>
        </p:nvSpPr>
        <p:spPr>
          <a:xfrm>
            <a:off x="840015"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a:off x="2006963"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3173911"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4340859"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5507807"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6674757" y="560668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88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xit" presetSubtype="0" fill="hold" grpId="1" nodeType="withEffect">
                                  <p:stCondLst>
                                    <p:cond delay="0"/>
                                  </p:stCondLst>
                                  <p:childTnLst>
                                    <p:animEffect transition="out" filter="fade">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xit" presetSubtype="0" fill="hold" grpId="1" nodeType="withEffect">
                                  <p:stCondLst>
                                    <p:cond delay="0"/>
                                  </p:stCondLst>
                                  <p:childTnLst>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xit" presetSubtype="0" fill="hold" grpId="1" nodeType="withEffect">
                                  <p:stCondLst>
                                    <p:cond delay="0"/>
                                  </p:stCondLst>
                                  <p:childTnLst>
                                    <p:animEffect transition="out" filter="fade">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xit" presetSubtype="0" fill="hold" grpId="1" nodeType="withEffect">
                                  <p:stCondLst>
                                    <p:cond delay="0"/>
                                  </p:stCondLst>
                                  <p:childTnLst>
                                    <p:animEffect transition="out" filter="fade">
                                      <p:cBhvr>
                                        <p:cTn id="48" dur="500"/>
                                        <p:tgtEl>
                                          <p:spTgt spid="51"/>
                                        </p:tgtEl>
                                      </p:cBhvr>
                                    </p:animEffect>
                                    <p:set>
                                      <p:cBhvr>
                                        <p:cTn id="49" dur="1" fill="hold">
                                          <p:stCondLst>
                                            <p:cond delay="499"/>
                                          </p:stCondLst>
                                        </p:cTn>
                                        <p:tgtEl>
                                          <p:spTgt spid="5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par>
                                <p:cTn id="60" presetID="10" presetClass="exit" presetSubtype="0" fill="hold" grpId="1" nodeType="withEffect">
                                  <p:stCondLst>
                                    <p:cond delay="0"/>
                                  </p:stCondLst>
                                  <p:childTnLst>
                                    <p:animEffect transition="out" filter="fade">
                                      <p:cBhvr>
                                        <p:cTn id="61" dur="500"/>
                                        <p:tgtEl>
                                          <p:spTgt spid="52"/>
                                        </p:tgtEl>
                                      </p:cBhvr>
                                    </p:animEffect>
                                    <p:set>
                                      <p:cBhvr>
                                        <p:cTn id="62"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r</a:t>
            </a:r>
            <a:r>
              <a:rPr lang="en-US" dirty="0" err="1" smtClean="0">
                <a:solidFill>
                  <a:schemeClr val="tx1">
                    <a:lumMod val="85000"/>
                    <a:lumOff val="15000"/>
                  </a:schemeClr>
                </a:solidFill>
              </a:rPr>
              <a:t>emove_if</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elements</a:t>
                      </a:r>
                      <a:r>
                        <a:rPr lang="en-US" sz="1600" baseline="0" dirty="0" smtClean="0">
                          <a:solidFill>
                            <a:schemeClr val="tx1">
                              <a:lumMod val="75000"/>
                              <a:lumOff val="25000"/>
                            </a:schemeClr>
                          </a:solidFill>
                        </a:rPr>
                        <a:t> that meet the condition from the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476250" y="2413338"/>
            <a:ext cx="8401050" cy="1938992"/>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a:t>
            </a:r>
            <a:r>
              <a:rPr lang="en-US" sz="2400" dirty="0" err="1">
                <a:solidFill>
                  <a:srgbClr val="000000"/>
                </a:solidFill>
                <a:highlight>
                  <a:srgbClr val="FFFFFF"/>
                </a:highlight>
                <a:latin typeface="Consolas" panose="020B0609020204030204" pitchFamily="49" charset="0"/>
              </a:rPr>
              <a:t>my_list</a:t>
            </a:r>
            <a:r>
              <a:rPr lang="en-US" sz="2400" dirty="0">
                <a:solidFill>
                  <a:srgbClr val="000000"/>
                </a:solidFill>
                <a:highlight>
                  <a:srgbClr val="FFFFFF"/>
                </a:highlight>
                <a:latin typeface="Consolas" panose="020B0609020204030204" pitchFamily="49" charset="0"/>
              </a:rPr>
              <a:t> = { 1, 2, 3, 4, 5, 6 };</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my_list.remove_if</a:t>
            </a:r>
            <a:r>
              <a:rPr lang="en-US" sz="2400" dirty="0">
                <a:solidFill>
                  <a:srgbClr val="000000"/>
                </a:solidFill>
                <a:highlight>
                  <a:srgbClr val="FFFFFF"/>
                </a:highlight>
                <a:latin typeface="Consolas" panose="020B0609020204030204" pitchFamily="49" charset="0"/>
              </a:rPr>
              <a:t>([](</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&amp; </a:t>
            </a:r>
            <a:r>
              <a:rPr lang="en-US" sz="2400" dirty="0">
                <a:solidFill>
                  <a:srgbClr val="80808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value</a:t>
            </a:r>
            <a:r>
              <a:rPr lang="en-US" sz="2400" dirty="0">
                <a:solidFill>
                  <a:srgbClr val="000000"/>
                </a:solidFill>
                <a:highlight>
                  <a:srgbClr val="FFFFFF"/>
                </a:highlight>
                <a:latin typeface="Consolas" panose="020B0609020204030204" pitchFamily="49" charset="0"/>
              </a:rPr>
              <a:t> % 2;</a:t>
            </a:r>
          </a:p>
          <a:p>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p:txBody>
      </p:sp>
      <p:grpSp>
        <p:nvGrpSpPr>
          <p:cNvPr id="9" name="Group 8"/>
          <p:cNvGrpSpPr/>
          <p:nvPr/>
        </p:nvGrpSpPr>
        <p:grpSpPr>
          <a:xfrm>
            <a:off x="1717675" y="4781551"/>
            <a:ext cx="1165225" cy="742950"/>
            <a:chOff x="1717675" y="4781551"/>
            <a:chExt cx="1165225" cy="742950"/>
          </a:xfrm>
        </p:grpSpPr>
        <p:sp>
          <p:nvSpPr>
            <p:cNvPr id="35" name="Rectangle 34"/>
            <p:cNvSpPr/>
            <p:nvPr/>
          </p:nvSpPr>
          <p:spPr>
            <a:xfrm>
              <a:off x="1717675"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a:t>
              </a:r>
              <a:endParaRPr lang="en-US" dirty="0"/>
            </a:p>
          </p:txBody>
        </p:sp>
        <p:cxnSp>
          <p:nvCxnSpPr>
            <p:cNvPr id="42" name="Straight Connector 41"/>
            <p:cNvCxnSpPr>
              <a:stCxn id="35" idx="3"/>
              <a:endCxn id="37" idx="1"/>
            </p:cNvCxnSpPr>
            <p:nvPr/>
          </p:nvCxnSpPr>
          <p:spPr>
            <a:xfrm>
              <a:off x="2663247"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048125" y="4781551"/>
            <a:ext cx="1165225" cy="742950"/>
            <a:chOff x="4048125" y="4781551"/>
            <a:chExt cx="1165225" cy="742950"/>
          </a:xfrm>
        </p:grpSpPr>
        <p:sp>
          <p:nvSpPr>
            <p:cNvPr id="40" name="Rectangle 39"/>
            <p:cNvSpPr/>
            <p:nvPr/>
          </p:nvSpPr>
          <p:spPr>
            <a:xfrm>
              <a:off x="4048125" y="4781551"/>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cxnSp>
          <p:nvCxnSpPr>
            <p:cNvPr id="44" name="Straight Connector 43"/>
            <p:cNvCxnSpPr>
              <a:stCxn id="40" idx="3"/>
            </p:cNvCxnSpPr>
            <p:nvPr/>
          </p:nvCxnSpPr>
          <p:spPr>
            <a:xfrm>
              <a:off x="4993697" y="5153026"/>
              <a:ext cx="21965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6381750" y="4784726"/>
            <a:ext cx="945572"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6</a:t>
            </a:r>
            <a:endParaRPr lang="en-US" dirty="0"/>
          </a:p>
        </p:txBody>
      </p:sp>
    </p:spTree>
    <p:extLst>
      <p:ext uri="{BB962C8B-B14F-4D97-AF65-F5344CB8AC3E}">
        <p14:creationId xmlns:p14="http://schemas.microsoft.com/office/powerpoint/2010/main" val="372756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61111E-6 1.11111E-6 L -0.12621 0.00139 " pathEditMode="relative" rAng="0" ptsTypes="AA">
                                      <p:cBhvr>
                                        <p:cTn id="6" dur="2000" fill="hold"/>
                                        <p:tgtEl>
                                          <p:spTgt spid="10"/>
                                        </p:tgtEl>
                                        <p:attrNameLst>
                                          <p:attrName>ppt_x</p:attrName>
                                          <p:attrName>ppt_y</p:attrName>
                                        </p:attrNameLst>
                                      </p:cBhvr>
                                      <p:rCtr x="-6319" y="69"/>
                                    </p:animMotion>
                                  </p:childTnLst>
                                </p:cTn>
                              </p:par>
                              <p:par>
                                <p:cTn id="7" presetID="42" presetClass="path" presetSubtype="0" accel="50000" decel="50000" fill="hold" grpId="0" nodeType="withEffect">
                                  <p:stCondLst>
                                    <p:cond delay="0"/>
                                  </p:stCondLst>
                                  <p:childTnLst>
                                    <p:animMotion origin="layout" path="M 1.66667E-6 -3.33333E-6 L -0.25468 -0.00046 " pathEditMode="relative" rAng="0" ptsTypes="AA">
                                      <p:cBhvr>
                                        <p:cTn id="8" dur="2000" fill="hold"/>
                                        <p:tgtEl>
                                          <p:spTgt spid="46"/>
                                        </p:tgtEl>
                                        <p:attrNameLst>
                                          <p:attrName>ppt_x</p:attrName>
                                          <p:attrName>ppt_y</p:attrName>
                                        </p:attrNameLst>
                                      </p:cBhvr>
                                      <p:rCtr x="-1270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598930361"/>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elements in</a:t>
                      </a:r>
                      <a:r>
                        <a:rPr lang="en-US" sz="1600" baseline="0" dirty="0" smtClean="0">
                          <a:solidFill>
                            <a:schemeClr val="tx1">
                              <a:lumMod val="75000"/>
                              <a:lumOff val="25000"/>
                            </a:schemeClr>
                          </a:solidFill>
                        </a:rPr>
                        <a:t> the linked list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 log n)</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696685" y="2690336"/>
            <a:ext cx="7997371" cy="1569660"/>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values = { 3, 8, 5, 1, 2 };</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values.sort</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values.sort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a:solidFill>
                  <a:srgbClr val="2B91AF"/>
                </a:solidFill>
                <a:highlight>
                  <a:srgbClr val="FFFFFF"/>
                </a:highlight>
                <a:latin typeface="Consolas" panose="020B0609020204030204" pitchFamily="49" charset="0"/>
              </a:rPr>
              <a:t>greater</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a:t>
            </a:r>
            <a:endParaRPr lang="en-US" sz="2400" dirty="0"/>
          </a:p>
        </p:txBody>
      </p:sp>
    </p:spTree>
    <p:extLst>
      <p:ext uri="{BB962C8B-B14F-4D97-AF65-F5344CB8AC3E}">
        <p14:creationId xmlns:p14="http://schemas.microsoft.com/office/powerpoint/2010/main" val="43645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92596009"/>
              </p:ext>
            </p:extLst>
          </p:nvPr>
        </p:nvGraphicFramePr>
        <p:xfrm>
          <a:off x="628650" y="1471306"/>
          <a:ext cx="7522292" cy="74168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Merges one sorted list into another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i="1" dirty="0"/>
                    </a:p>
                  </a:txBody>
                  <a:tcPr/>
                </a:tc>
                <a:extLst>
                  <a:ext uri="{0D108BD9-81ED-4DB2-BD59-A6C34878D82A}">
                    <a16:rowId xmlns:a16="http://schemas.microsoft.com/office/drawing/2014/main" xmlns="" val="10001"/>
                  </a:ext>
                </a:extLst>
              </a:tr>
            </a:tbl>
          </a:graphicData>
        </a:graphic>
      </p:graphicFrame>
      <p:sp>
        <p:nvSpPr>
          <p:cNvPr id="3" name="Rectangle 2"/>
          <p:cNvSpPr/>
          <p:nvPr/>
        </p:nvSpPr>
        <p:spPr>
          <a:xfrm>
            <a:off x="638629" y="2551837"/>
            <a:ext cx="7895771" cy="1569660"/>
          </a:xfrm>
          <a:prstGeom prst="rect">
            <a:avLst/>
          </a:prstGeom>
        </p:spPr>
        <p:txBody>
          <a:bodyPr wrap="square">
            <a:spAutoFit/>
          </a:bodyPr>
          <a:lstStyle/>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evens = { 2, 4, 6 };</a:t>
            </a:r>
          </a:p>
          <a:p>
            <a:r>
              <a:rPr lang="en-US" sz="2400" dirty="0" smtClean="0">
                <a:solidFill>
                  <a:srgbClr val="2B91AF"/>
                </a:solidFill>
                <a:highlight>
                  <a:srgbClr val="FFFFFF"/>
                </a:highlight>
                <a:latin typeface="Consolas" panose="020B0609020204030204" pitchFamily="49" charset="0"/>
              </a:rPr>
              <a:t>list</a:t>
            </a:r>
            <a:r>
              <a:rPr lang="en-US" sz="2400" dirty="0" smtClean="0">
                <a:solidFill>
                  <a:srgbClr val="000000"/>
                </a:solidFill>
                <a:highlight>
                  <a:srgbClr val="FFFFFF"/>
                </a:highlight>
                <a:latin typeface="Consolas" panose="020B0609020204030204" pitchFamily="49" charset="0"/>
              </a:rPr>
              <a:t>&lt;</a:t>
            </a:r>
            <a:r>
              <a:rPr lang="en-US" sz="2400" dirty="0" err="1" smtClean="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&gt; odds = { 1, 3, 5 };</a:t>
            </a:r>
          </a:p>
          <a:p>
            <a:endParaRPr lang="en-US" sz="2400" dirty="0">
              <a:solidFill>
                <a:srgbClr val="000000"/>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evens.merge</a:t>
            </a:r>
            <a:r>
              <a:rPr lang="en-US" sz="2400" dirty="0" smtClean="0">
                <a:solidFill>
                  <a:srgbClr val="000000"/>
                </a:solidFill>
                <a:highlight>
                  <a:srgbClr val="FFFFFF"/>
                </a:highlight>
                <a:latin typeface="Consolas" panose="020B0609020204030204" pitchFamily="49" charset="0"/>
              </a:rPr>
              <a:t>(odds</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1688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a:solidFill>
                  <a:schemeClr val="tx1">
                    <a:lumMod val="85000"/>
                    <a:lumOff val="15000"/>
                  </a:schemeClr>
                </a:solidFill>
              </a:rPr>
              <a:t>s</a:t>
            </a:r>
            <a:r>
              <a:rPr lang="en-US" dirty="0" smtClean="0">
                <a:solidFill>
                  <a:schemeClr val="tx1">
                    <a:lumMod val="85000"/>
                    <a:lumOff val="15000"/>
                  </a:schemeClr>
                </a:solidFill>
              </a:rPr>
              <a:t>plice</a:t>
            </a:r>
            <a:endParaRPr lang="en-US" dirty="0">
              <a:solidFill>
                <a:schemeClr val="tx1">
                  <a:lumMod val="85000"/>
                  <a:lumOff val="1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61491408"/>
              </p:ext>
            </p:extLst>
          </p:nvPr>
        </p:nvGraphicFramePr>
        <p:xfrm>
          <a:off x="628650" y="1471306"/>
          <a:ext cx="7522292" cy="94996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Moves elements</a:t>
                      </a:r>
                      <a:r>
                        <a:rPr lang="en-US" sz="1600" baseline="0" dirty="0" smtClean="0">
                          <a:solidFill>
                            <a:schemeClr val="tx1">
                              <a:lumMod val="75000"/>
                              <a:lumOff val="25000"/>
                            </a:schemeClr>
                          </a:solidFill>
                        </a:rPr>
                        <a:t> from one list to another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 when splicing an entire list or single element </a:t>
                      </a:r>
                    </a:p>
                    <a:p>
                      <a:r>
                        <a:rPr lang="en-US" sz="1600" dirty="0" smtClean="0">
                          <a:solidFill>
                            <a:schemeClr val="tx1">
                              <a:lumMod val="75000"/>
                              <a:lumOff val="25000"/>
                            </a:schemeClr>
                          </a:solidFill>
                        </a:rPr>
                        <a:t>O(n) when splicing n</a:t>
                      </a:r>
                      <a:r>
                        <a:rPr lang="en-US" sz="1600" baseline="0" dirty="0" smtClean="0">
                          <a:solidFill>
                            <a:schemeClr val="tx1">
                              <a:lumMod val="75000"/>
                              <a:lumOff val="25000"/>
                            </a:schemeClr>
                          </a:solidFill>
                        </a:rPr>
                        <a:t> elements from one list to another</a:t>
                      </a:r>
                      <a:endParaRPr lang="en-US" sz="1600" i="1" dirty="0"/>
                    </a:p>
                  </a:txBody>
                  <a:tcPr/>
                </a:tc>
                <a:extLst>
                  <a:ext uri="{0D108BD9-81ED-4DB2-BD59-A6C34878D82A}">
                    <a16:rowId xmlns:a16="http://schemas.microsoft.com/office/drawing/2014/main" xmlns="" val="10001"/>
                  </a:ext>
                </a:extLst>
              </a:tr>
            </a:tbl>
          </a:graphicData>
        </a:graphic>
      </p:graphicFrame>
      <p:sp>
        <p:nvSpPr>
          <p:cNvPr id="2" name="Rectangle 1"/>
          <p:cNvSpPr/>
          <p:nvPr/>
        </p:nvSpPr>
        <p:spPr>
          <a:xfrm>
            <a:off x="609600" y="2667000"/>
            <a:ext cx="5257800" cy="1200329"/>
          </a:xfrm>
          <a:prstGeom prst="rect">
            <a:avLst/>
          </a:prstGeom>
        </p:spPr>
        <p:txBody>
          <a:bodyPr wrap="square">
            <a:spAutoFit/>
          </a:bodyPr>
          <a:lstStyle/>
          <a:p>
            <a:r>
              <a:rPr lang="en-US" dirty="0" smtClean="0">
                <a:solidFill>
                  <a:srgbClr val="2B91AF"/>
                </a:solidFill>
                <a:highlight>
                  <a:srgbClr val="FFFFFF"/>
                </a:highlight>
                <a:latin typeface="Consolas" panose="020B0609020204030204" pitchFamily="49" charset="0"/>
              </a:rPr>
              <a:t>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source = { 1, 2, 3 };</a:t>
            </a:r>
          </a:p>
          <a:p>
            <a:r>
              <a:rPr lang="en-US" dirty="0" smtClean="0">
                <a:solidFill>
                  <a:srgbClr val="2B91AF"/>
                </a:solidFill>
                <a:highlight>
                  <a:srgbClr val="FFFFFF"/>
                </a:highlight>
                <a:latin typeface="Consolas" panose="020B0609020204030204" pitchFamily="49" charset="0"/>
              </a:rPr>
              <a:t>list</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target = { 4, </a:t>
            </a:r>
            <a:r>
              <a:rPr lang="en-US" dirty="0" smtClean="0">
                <a:solidFill>
                  <a:srgbClr val="000000"/>
                </a:solidFill>
                <a:highlight>
                  <a:srgbClr val="FFFFFF"/>
                </a:highlight>
                <a:latin typeface="Consolas" panose="020B0609020204030204" pitchFamily="49" charset="0"/>
              </a:rPr>
              <a:t>5 </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target.splice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target.begin</a:t>
            </a:r>
            <a:r>
              <a:rPr lang="en-US" dirty="0">
                <a:solidFill>
                  <a:srgbClr val="000000"/>
                </a:solidFill>
                <a:highlight>
                  <a:srgbClr val="FFFFFF"/>
                </a:highlight>
                <a:latin typeface="Consolas" panose="020B0609020204030204" pitchFamily="49" charset="0"/>
              </a:rPr>
              <a:t>(), source</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7" name="Rectangle 6"/>
          <p:cNvSpPr/>
          <p:nvPr/>
        </p:nvSpPr>
        <p:spPr>
          <a:xfrm>
            <a:off x="457200" y="42672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US" dirty="0"/>
          </a:p>
        </p:txBody>
      </p:sp>
      <p:sp>
        <p:nvSpPr>
          <p:cNvPr id="8" name="Rectangle 7"/>
          <p:cNvSpPr/>
          <p:nvPr/>
        </p:nvSpPr>
        <p:spPr>
          <a:xfrm>
            <a:off x="2286000" y="42672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9" name="Rectangle 8"/>
          <p:cNvSpPr/>
          <p:nvPr/>
        </p:nvSpPr>
        <p:spPr>
          <a:xfrm>
            <a:off x="4114800" y="42672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endParaRPr lang="en-US" dirty="0"/>
          </a:p>
        </p:txBody>
      </p:sp>
      <p:cxnSp>
        <p:nvCxnSpPr>
          <p:cNvPr id="10" name="Straight Connector 9"/>
          <p:cNvCxnSpPr>
            <a:stCxn id="7" idx="3"/>
            <a:endCxn id="8" idx="1"/>
          </p:cNvCxnSpPr>
          <p:nvPr/>
        </p:nvCxnSpPr>
        <p:spPr>
          <a:xfrm>
            <a:off x="1524000" y="46863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1" name="Straight Connector 10"/>
          <p:cNvCxnSpPr>
            <a:stCxn id="8" idx="3"/>
            <a:endCxn id="9" idx="1"/>
          </p:cNvCxnSpPr>
          <p:nvPr/>
        </p:nvCxnSpPr>
        <p:spPr>
          <a:xfrm>
            <a:off x="3352800" y="46863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p:nvPr/>
        </p:nvCxnSpPr>
        <p:spPr>
          <a:xfrm>
            <a:off x="5175250" y="4686300"/>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17" name="Group 16"/>
          <p:cNvGrpSpPr/>
          <p:nvPr/>
        </p:nvGrpSpPr>
        <p:grpSpPr>
          <a:xfrm>
            <a:off x="457200" y="5334000"/>
            <a:ext cx="2895600" cy="838201"/>
            <a:chOff x="457200" y="5257800"/>
            <a:chExt cx="2895600" cy="838201"/>
          </a:xfrm>
        </p:grpSpPr>
        <p:sp>
          <p:nvSpPr>
            <p:cNvPr id="18" name="Rectangle 17"/>
            <p:cNvSpPr/>
            <p:nvPr/>
          </p:nvSpPr>
          <p:spPr>
            <a:xfrm>
              <a:off x="457200" y="5257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4</a:t>
              </a:r>
              <a:endParaRPr lang="en-US" dirty="0"/>
            </a:p>
          </p:txBody>
        </p:sp>
        <p:sp>
          <p:nvSpPr>
            <p:cNvPr id="19" name="Rectangle 18"/>
            <p:cNvSpPr/>
            <p:nvPr/>
          </p:nvSpPr>
          <p:spPr>
            <a:xfrm>
              <a:off x="2286000" y="5257800"/>
              <a:ext cx="1066800" cy="83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a:t>
              </a:r>
              <a:endParaRPr lang="en-US" dirty="0"/>
            </a:p>
          </p:txBody>
        </p:sp>
        <p:cxnSp>
          <p:nvCxnSpPr>
            <p:cNvPr id="20" name="Straight Connector 19"/>
            <p:cNvCxnSpPr>
              <a:stCxn id="18" idx="3"/>
              <a:endCxn id="19" idx="1"/>
            </p:cNvCxnSpPr>
            <p:nvPr/>
          </p:nvCxnSpPr>
          <p:spPr>
            <a:xfrm>
              <a:off x="1524000" y="5676901"/>
              <a:ext cx="762000" cy="0"/>
            </a:xfrm>
            <a:prstGeom prst="line">
              <a:avLst/>
            </a:prstGeom>
            <a:ln w="31750">
              <a:solidFill>
                <a:schemeClr val="bg2">
                  <a:lumMod val="25000"/>
                </a:schemeClr>
              </a:solidFill>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20814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nodeType="clickEffect">
                                  <p:stCondLst>
                                    <p:cond delay="0"/>
                                  </p:stCondLst>
                                  <p:childTnLst>
                                    <p:animMotion origin="layout" path="M -3.33333E-6 1.11111E-6 L 0.3 1.11111E-6 C 0.43455 1.11111E-6 0.6 -0.04306 0.6 -0.07778 L 0.6 -0.15556 " pathEditMode="relative" rAng="0" ptsTypes="AAAA">
                                      <p:cBhvr>
                                        <p:cTn id="31" dur="2000" fill="hold"/>
                                        <p:tgtEl>
                                          <p:spTgt spid="17"/>
                                        </p:tgtEl>
                                        <p:attrNameLst>
                                          <p:attrName>ppt_x</p:attrName>
                                          <p:attrName>ppt_y</p:attrName>
                                        </p:attrNameLst>
                                      </p:cBhvr>
                                      <p:rCtr x="30000" y="-7778"/>
                                    </p:animMotion>
                                  </p:childTnLst>
                                </p:cTn>
                              </p:par>
                              <p:par>
                                <p:cTn id="32" presetID="10" presetClass="entr" presetSubtype="0" fill="hold" nodeType="withEffect">
                                  <p:stCondLst>
                                    <p:cond delay="175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25213</TotalTime>
  <Words>9787</Words>
  <Application>Microsoft Office PowerPoint</Application>
  <PresentationFormat>On-screen Show (4:3)</PresentationFormat>
  <Paragraphs>1453</Paragraphs>
  <Slides>105</Slides>
  <Notes>105</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PowerPoint Presentation</vt:lpstr>
      <vt:lpstr>Fundamental Algorithms and Data Structures</vt:lpstr>
      <vt:lpstr>Overview</vt:lpstr>
      <vt:lpstr>PowerPoint Presentation</vt:lpstr>
      <vt:lpstr>PowerPoint Presentation</vt:lpstr>
      <vt:lpstr>The Node</vt:lpstr>
      <vt:lpstr>The Node</vt:lpstr>
      <vt:lpstr>Usage Example</vt:lpstr>
      <vt:lpstr>Usage Example</vt:lpstr>
      <vt:lpstr>Usage Example</vt:lpstr>
      <vt:lpstr>Usage Example</vt:lpstr>
      <vt:lpstr>Usage Example</vt:lpstr>
      <vt:lpstr>PowerPoint Presentation</vt:lpstr>
      <vt:lpstr>PowerPoint Presentation</vt:lpstr>
      <vt:lpstr>Singly Linked List Node</vt:lpstr>
      <vt:lpstr>Singly Linked List Node</vt:lpstr>
      <vt:lpstr>Singly Linked List Node</vt:lpstr>
      <vt:lpstr>Singly Linked List Node</vt:lpstr>
      <vt:lpstr>PowerPoint Presentation</vt:lpstr>
      <vt:lpstr>Doubly Linked List Node</vt:lpstr>
      <vt:lpstr>Doubly Linked List Node</vt:lpstr>
      <vt:lpstr>Doubly Linked List Node</vt:lpstr>
      <vt:lpstr>Doubly Linked List Node</vt:lpstr>
      <vt:lpstr>Linked List Class</vt:lpstr>
      <vt:lpstr>Linked List Class</vt:lpstr>
      <vt:lpstr>Construction</vt:lpstr>
      <vt:lpstr>Construction</vt:lpstr>
      <vt:lpstr>Construction</vt:lpstr>
      <vt:lpstr>Construction</vt:lpstr>
      <vt:lpstr>Construction</vt:lpstr>
      <vt:lpstr>Linked List Class</vt:lpstr>
      <vt:lpstr>Iteration</vt:lpstr>
      <vt:lpstr>Forward Iteration</vt:lpstr>
      <vt:lpstr>Forward Iteration Example</vt:lpstr>
      <vt:lpstr>Reverse Iteration</vt:lpstr>
      <vt:lpstr>Reverse Iteration Example</vt:lpstr>
      <vt:lpstr>Linked List Class</vt:lpstr>
      <vt:lpstr>Insertion</vt:lpstr>
      <vt:lpstr>Inserting A Node</vt:lpstr>
      <vt:lpstr>Inserting A Node</vt:lpstr>
      <vt:lpstr>Inserting A Node</vt:lpstr>
      <vt:lpstr>insert_before</vt:lpstr>
      <vt:lpstr>insert_after</vt:lpstr>
      <vt:lpstr>push_front and push_back</vt:lpstr>
      <vt:lpstr>Linked List Class</vt:lpstr>
      <vt:lpstr>Removal</vt:lpstr>
      <vt:lpstr>Removing A Node</vt:lpstr>
      <vt:lpstr>Removing A Node</vt:lpstr>
      <vt:lpstr>Removing A Node</vt:lpstr>
      <vt:lpstr>remove</vt:lpstr>
      <vt:lpstr>pop_front and pop_back</vt:lpstr>
      <vt:lpstr>Linked List Class</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Reversing a List</vt:lpstr>
      <vt:lpstr>reverse</vt:lpstr>
      <vt:lpstr>PowerPoint Presentation</vt:lpstr>
      <vt:lpstr>Sorting A Linked List</vt:lpstr>
      <vt:lpstr>Sorting A Linked List</vt:lpstr>
      <vt:lpstr>Sorting A Linked List</vt:lpstr>
      <vt:lpstr>Sorting A Linked List</vt:lpstr>
      <vt:lpstr>Sorting A Linked List</vt:lpstr>
      <vt:lpstr>PowerPoint Presentation</vt:lpstr>
      <vt:lpstr>PowerPoint Presentation</vt:lpstr>
      <vt:lpstr>PowerPoint Presentation</vt:lpstr>
      <vt:lpstr>STL And Boost Lists</vt:lpstr>
      <vt:lpstr>Iteration</vt:lpstr>
      <vt:lpstr>Capacity</vt:lpstr>
      <vt:lpstr>Access</vt:lpstr>
      <vt:lpstr>Access</vt:lpstr>
      <vt:lpstr>Adding Elements (Doubly)</vt:lpstr>
      <vt:lpstr>Adding Elements (Singly)</vt:lpstr>
      <vt:lpstr>Adding Elements (Singly)</vt:lpstr>
      <vt:lpstr>Removing Elements</vt:lpstr>
      <vt:lpstr>Operations</vt:lpstr>
      <vt:lpstr>remove</vt:lpstr>
      <vt:lpstr>remove_if</vt:lpstr>
      <vt:lpstr>remove_if</vt:lpstr>
      <vt:lpstr>sort</vt:lpstr>
      <vt:lpstr>merge</vt:lpstr>
      <vt:lpstr>splice</vt:lpstr>
      <vt:lpstr>PowerPoint Presentation</vt:lpstr>
      <vt:lpstr>unique</vt:lpstr>
      <vt:lpstr>unique</vt:lpstr>
      <vt:lpstr>reverse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synopsys</cp:lastModifiedBy>
  <cp:revision>570</cp:revision>
  <dcterms:created xsi:type="dcterms:W3CDTF">2013-11-20T18:16:21Z</dcterms:created>
  <dcterms:modified xsi:type="dcterms:W3CDTF">2016-04-28T22:11:43Z</dcterms:modified>
</cp:coreProperties>
</file>