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455" r:id="rId2"/>
    <p:sldId id="256" r:id="rId3"/>
    <p:sldId id="309" r:id="rId4"/>
    <p:sldId id="456" r:id="rId5"/>
    <p:sldId id="457" r:id="rId6"/>
    <p:sldId id="458" r:id="rId7"/>
    <p:sldId id="459" r:id="rId8"/>
    <p:sldId id="461" r:id="rId9"/>
    <p:sldId id="460" r:id="rId10"/>
    <p:sldId id="462" r:id="rId11"/>
    <p:sldId id="464" r:id="rId12"/>
    <p:sldId id="465" r:id="rId13"/>
    <p:sldId id="467" r:id="rId14"/>
    <p:sldId id="468" r:id="rId15"/>
    <p:sldId id="469" r:id="rId16"/>
    <p:sldId id="463" r:id="rId17"/>
    <p:sldId id="470" r:id="rId18"/>
    <p:sldId id="472" r:id="rId19"/>
    <p:sldId id="473" r:id="rId20"/>
    <p:sldId id="471" r:id="rId21"/>
    <p:sldId id="474" r:id="rId22"/>
    <p:sldId id="475" r:id="rId23"/>
    <p:sldId id="477" r:id="rId24"/>
    <p:sldId id="476" r:id="rId25"/>
    <p:sldId id="478" r:id="rId26"/>
    <p:sldId id="307" r:id="rId27"/>
    <p:sldId id="479" r:id="rId28"/>
    <p:sldId id="481" r:id="rId29"/>
    <p:sldId id="480" r:id="rId30"/>
    <p:sldId id="482" r:id="rId31"/>
    <p:sldId id="484" r:id="rId32"/>
    <p:sldId id="485" r:id="rId33"/>
    <p:sldId id="486" r:id="rId34"/>
    <p:sldId id="488" r:id="rId35"/>
    <p:sldId id="487" r:id="rId36"/>
    <p:sldId id="489" r:id="rId37"/>
    <p:sldId id="490" r:id="rId38"/>
    <p:sldId id="491" r:id="rId39"/>
    <p:sldId id="492" r:id="rId40"/>
    <p:sldId id="493" r:id="rId41"/>
    <p:sldId id="494" r:id="rId42"/>
    <p:sldId id="495" r:id="rId43"/>
    <p:sldId id="496" r:id="rId44"/>
    <p:sldId id="497" r:id="rId45"/>
    <p:sldId id="499" r:id="rId46"/>
    <p:sldId id="501" r:id="rId47"/>
    <p:sldId id="502" r:id="rId48"/>
    <p:sldId id="503" r:id="rId49"/>
    <p:sldId id="504" r:id="rId50"/>
    <p:sldId id="505" r:id="rId51"/>
    <p:sldId id="506" r:id="rId52"/>
    <p:sldId id="510" r:id="rId53"/>
    <p:sldId id="507" r:id="rId54"/>
    <p:sldId id="511" r:id="rId55"/>
    <p:sldId id="512" r:id="rId56"/>
    <p:sldId id="513" r:id="rId57"/>
    <p:sldId id="514" r:id="rId58"/>
    <p:sldId id="515" r:id="rId59"/>
    <p:sldId id="516" r:id="rId60"/>
    <p:sldId id="517" r:id="rId61"/>
    <p:sldId id="518" r:id="rId62"/>
    <p:sldId id="519" r:id="rId63"/>
    <p:sldId id="520" r:id="rId64"/>
    <p:sldId id="521" r:id="rId65"/>
    <p:sldId id="522" r:id="rId66"/>
    <p:sldId id="523" r:id="rId67"/>
    <p:sldId id="524" r:id="rId68"/>
    <p:sldId id="525" r:id="rId69"/>
    <p:sldId id="526" r:id="rId70"/>
    <p:sldId id="527" r:id="rId71"/>
    <p:sldId id="528" r:id="rId72"/>
    <p:sldId id="546" r:id="rId73"/>
    <p:sldId id="529" r:id="rId74"/>
    <p:sldId id="530" r:id="rId75"/>
    <p:sldId id="531" r:id="rId76"/>
    <p:sldId id="532" r:id="rId77"/>
    <p:sldId id="533" r:id="rId78"/>
    <p:sldId id="534" r:id="rId79"/>
    <p:sldId id="535" r:id="rId80"/>
    <p:sldId id="536" r:id="rId81"/>
    <p:sldId id="537" r:id="rId82"/>
    <p:sldId id="538" r:id="rId83"/>
    <p:sldId id="539" r:id="rId84"/>
    <p:sldId id="540" r:id="rId85"/>
    <p:sldId id="541" r:id="rId86"/>
    <p:sldId id="542" r:id="rId87"/>
    <p:sldId id="544" r:id="rId88"/>
    <p:sldId id="547" r:id="rId89"/>
    <p:sldId id="500" r:id="rId90"/>
    <p:sldId id="545" r:id="rId91"/>
    <p:sldId id="448" r:id="rId92"/>
    <p:sldId id="543"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8" autoAdjust="0"/>
    <p:restoredTop sz="39532" autoAdjust="0"/>
  </p:normalViewPr>
  <p:slideViewPr>
    <p:cSldViewPr snapToGrid="0">
      <p:cViewPr>
        <p:scale>
          <a:sx n="47" d="100"/>
          <a:sy n="47" d="100"/>
        </p:scale>
        <p:origin x="-3474" y="-72"/>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04/28/16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55719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And how does it compare to using the STL find function?  It works exactly the same way.  We simply replaced our calls to </a:t>
            </a:r>
            <a:r>
              <a:rPr lang="en-US" sz="1200" kern="1200" baseline="0" dirty="0" err="1" smtClean="0">
                <a:solidFill>
                  <a:schemeClr val="tx1"/>
                </a:solidFill>
                <a:effectLst/>
                <a:latin typeface="+mn-lt"/>
                <a:ea typeface="+mn-ea"/>
                <a:cs typeface="+mn-cs"/>
              </a:rPr>
              <a:t>std</a:t>
            </a:r>
            <a:r>
              <a:rPr lang="en-US" sz="1200" kern="1200" baseline="0" dirty="0" smtClean="0">
                <a:solidFill>
                  <a:schemeClr val="tx1"/>
                </a:solidFill>
                <a:effectLst/>
                <a:latin typeface="+mn-lt"/>
                <a:ea typeface="+mn-ea"/>
                <a:cs typeface="+mn-cs"/>
              </a:rPr>
              <a:t>::find() with calls to our new linear function.</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130634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previous example, we performed a linear search, </a:t>
            </a:r>
          </a:p>
          <a:p>
            <a:r>
              <a:rPr lang="en-US" sz="1200" kern="1200" dirty="0" smtClean="0">
                <a:solidFill>
                  <a:schemeClr val="tx1"/>
                </a:solidFill>
                <a:effectLst/>
                <a:latin typeface="+mn-lt"/>
                <a:ea typeface="+mn-ea"/>
                <a:cs typeface="+mn-cs"/>
              </a:rPr>
              <a:t>** potentially looking at every value in the</a:t>
            </a:r>
            <a:r>
              <a:rPr lang="en-US" sz="1200" kern="1200" baseline="0" dirty="0" smtClean="0">
                <a:solidFill>
                  <a:schemeClr val="tx1"/>
                </a:solidFill>
                <a:effectLst/>
                <a:latin typeface="+mn-lt"/>
                <a:ea typeface="+mn-ea"/>
                <a:cs typeface="+mn-cs"/>
              </a:rPr>
              <a:t> vector.</a:t>
            </a:r>
          </a:p>
          <a:p>
            <a:r>
              <a:rPr lang="en-US" sz="1200" kern="1200" baseline="0" dirty="0" smtClean="0">
                <a:solidFill>
                  <a:schemeClr val="tx1"/>
                </a:solidFill>
                <a:effectLst/>
                <a:latin typeface="+mn-lt"/>
                <a:ea typeface="+mn-ea"/>
                <a:cs typeface="+mn-cs"/>
              </a:rPr>
              <a:t>The search has to be linear because at any given point during our search we only know what we have looked at so far, not what is yet to come.  The next element could be the value we want, or we may reach the end without ever finding it.  But what if we could infer something about the elements we have no yet looked at?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06264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how this would change if our data were sorted.  If we pick any index, </a:t>
            </a:r>
          </a:p>
          <a:p>
            <a:r>
              <a:rPr lang="en-US" sz="1200" kern="1200" baseline="0" dirty="0" smtClean="0">
                <a:solidFill>
                  <a:schemeClr val="tx1"/>
                </a:solidFill>
                <a:effectLst/>
                <a:latin typeface="+mn-lt"/>
                <a:ea typeface="+mn-ea"/>
                <a:cs typeface="+mn-cs"/>
              </a:rPr>
              <a:t>** for example index 8.  The value we find there is an I.  Since our vector is sorted, what can we now tell?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Well, we know that every element to the left is lexically less than, or equal to, ‘I’.</a:t>
            </a:r>
          </a:p>
          <a:p>
            <a:r>
              <a:rPr lang="en-US" sz="1200" kern="1200" baseline="0" dirty="0" smtClean="0">
                <a:solidFill>
                  <a:schemeClr val="tx1"/>
                </a:solidFill>
                <a:effectLst/>
                <a:latin typeface="+mn-lt"/>
                <a:ea typeface="+mn-ea"/>
                <a:cs typeface="+mn-cs"/>
              </a:rPr>
              <a:t>** And every value to the right is lexically greater than or equal to ‘I’.</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What can we do with this information?</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3228305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repeat our example of searching for the value ‘R’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Our  vector currently has 16 elements in it.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start by looking at the middle value.  </a:t>
            </a:r>
          </a:p>
          <a:p>
            <a:r>
              <a:rPr lang="en-US" sz="1200" kern="1200" baseline="0" dirty="0" smtClean="0">
                <a:solidFill>
                  <a:schemeClr val="tx1"/>
                </a:solidFill>
                <a:effectLst/>
                <a:latin typeface="+mn-lt"/>
                <a:ea typeface="+mn-ea"/>
                <a:cs typeface="+mn-cs"/>
              </a:rPr>
              <a:t>** We can now inspect the value and answer some questions</a:t>
            </a:r>
          </a:p>
          <a:p>
            <a:r>
              <a:rPr lang="en-US" sz="1200" kern="1200" baseline="0" dirty="0" smtClean="0">
                <a:solidFill>
                  <a:schemeClr val="tx1"/>
                </a:solidFill>
                <a:effectLst/>
                <a:latin typeface="+mn-lt"/>
                <a:ea typeface="+mn-ea"/>
                <a:cs typeface="+mn-cs"/>
              </a:rPr>
              <a:t>Is the current element’s value equal to, less than or greater than the value being sought?  Well, the current element’s value is ‘I’ and we are looking for ‘R’, </a:t>
            </a:r>
          </a:p>
          <a:p>
            <a:r>
              <a:rPr lang="en-US" sz="1200" kern="1200" baseline="0" dirty="0" smtClean="0">
                <a:solidFill>
                  <a:schemeClr val="tx1"/>
                </a:solidFill>
                <a:effectLst/>
                <a:latin typeface="+mn-lt"/>
                <a:ea typeface="+mn-ea"/>
                <a:cs typeface="+mn-cs"/>
              </a:rPr>
              <a:t>** so we are less than the value being sought</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80832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At this point we now know that the current element, and every value to the left, is les than the value we are seeking, ‘R’ – and therefore we do not need to look at them.</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216192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new range of values we need to consider is now O(n/2 - 1)– or roughly half – the original vector.</a:t>
            </a:r>
          </a:p>
          <a:p>
            <a:r>
              <a:rPr lang="en-US" sz="1200" kern="1200" baseline="0" dirty="0" smtClean="0">
                <a:solidFill>
                  <a:schemeClr val="tx1"/>
                </a:solidFill>
                <a:effectLst/>
                <a:latin typeface="+mn-lt"/>
                <a:ea typeface="+mn-ea"/>
                <a:cs typeface="+mn-cs"/>
              </a:rPr>
              <a:t>** We can now look at the middle element in that range.</a:t>
            </a:r>
          </a:p>
          <a:p>
            <a:r>
              <a:rPr lang="en-US" sz="1200" kern="1200" baseline="0" dirty="0" smtClean="0">
                <a:solidFill>
                  <a:schemeClr val="tx1"/>
                </a:solidFill>
                <a:effectLst/>
                <a:latin typeface="+mn-lt"/>
                <a:ea typeface="+mn-ea"/>
                <a:cs typeface="+mn-cs"/>
              </a:rPr>
              <a:t>And, in fact, we can see that we found the letter ‘R’.</a:t>
            </a:r>
          </a:p>
          <a:p>
            <a:r>
              <a:rPr lang="en-US" sz="1200" kern="1200" baseline="0" dirty="0" smtClean="0">
                <a:solidFill>
                  <a:schemeClr val="tx1"/>
                </a:solidFill>
                <a:effectLst/>
                <a:latin typeface="+mn-lt"/>
                <a:ea typeface="+mn-ea"/>
                <a:cs typeface="+mn-cs"/>
              </a:rPr>
              <a:t>By taking advantage of the fact that the vector was sorted, we were able to perform our search with only two comparison, ignoring the other values.</a:t>
            </a: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568840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saw was a example of a divide and conquer</a:t>
            </a:r>
            <a:r>
              <a:rPr lang="en-US" sz="1200" kern="1200" baseline="0" dirty="0" smtClean="0">
                <a:solidFill>
                  <a:schemeClr val="tx1"/>
                </a:solidFill>
                <a:effectLst/>
                <a:latin typeface="+mn-lt"/>
                <a:ea typeface="+mn-ea"/>
                <a:cs typeface="+mn-cs"/>
              </a:rPr>
              <a:t> algorithm.  Divide and conquer algorithms work by splitting the amount of data that must be processed by half, repeatedly, in order to minimize the amount of work that must be performed.</a:t>
            </a:r>
          </a:p>
          <a:p>
            <a:r>
              <a:rPr lang="en-US" sz="1200" kern="1200" baseline="0" dirty="0" smtClean="0">
                <a:solidFill>
                  <a:schemeClr val="tx1"/>
                </a:solidFill>
                <a:effectLst/>
                <a:latin typeface="+mn-lt"/>
                <a:ea typeface="+mn-ea"/>
                <a:cs typeface="+mn-cs"/>
              </a:rPr>
              <a:t>**  Repeatedly splitting the input set means that we only require logarithmic, or O(log n), time and constant space.</a:t>
            </a:r>
          </a:p>
          <a:p>
            <a:r>
              <a:rPr lang="en-US" sz="1200" kern="1200" baseline="0" dirty="0" smtClean="0">
                <a:solidFill>
                  <a:schemeClr val="tx1"/>
                </a:solidFill>
                <a:effectLst/>
                <a:latin typeface="+mn-lt"/>
                <a:ea typeface="+mn-ea"/>
                <a:cs typeface="+mn-cs"/>
              </a:rPr>
              <a:t>Divide and conquer algorithms generally require something of the data to work, for example requiring that the data be sorted – but when this requirement is met, being able to use a logarithmic rather than linear algorithm can be a major performance benefit.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2647773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baseline="0" dirty="0" smtClean="0">
                <a:solidFill>
                  <a:schemeClr val="tx1"/>
                </a:solidFill>
                <a:effectLst/>
                <a:latin typeface="+mn-lt"/>
                <a:ea typeface="+mn-ea"/>
                <a:cs typeface="+mn-cs"/>
              </a:rPr>
              <a:t>divide and conquer search algorithm is known as a binary search.  The binary search algorithm requires that the data be sorted order and in turn, provides logarithmic time and constant space complexity.</a:t>
            </a: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2856769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implement our own binary algorithm,</a:t>
            </a:r>
            <a:r>
              <a:rPr lang="en-US" sz="1200" kern="1200" baseline="0" dirty="0" smtClean="0">
                <a:solidFill>
                  <a:schemeClr val="tx1"/>
                </a:solidFill>
                <a:effectLst/>
                <a:latin typeface="+mn-lt"/>
                <a:ea typeface="+mn-ea"/>
                <a:cs typeface="+mn-cs"/>
              </a:rPr>
              <a:t> let’s take a look at the Standard Template Library binary search function.</a:t>
            </a:r>
          </a:p>
          <a:p>
            <a:r>
              <a:rPr lang="en-US" sz="1200" kern="1200" baseline="0" dirty="0" smtClean="0">
                <a:solidFill>
                  <a:schemeClr val="tx1"/>
                </a:solidFill>
                <a:effectLst/>
                <a:latin typeface="+mn-lt"/>
                <a:ea typeface="+mn-ea"/>
                <a:cs typeface="+mn-cs"/>
              </a:rPr>
              <a:t>** The binary search function is template function whose template arguments define the iterator argument type and the type of the value being searched for.  Unlike find, however, the return value is a Boolean indicating if the sought value exists in the container, not an iterator to the value.</a:t>
            </a:r>
          </a:p>
          <a:p>
            <a:r>
              <a:rPr lang="en-US" sz="1200" kern="1200" baseline="0" dirty="0" smtClean="0">
                <a:solidFill>
                  <a:schemeClr val="tx1"/>
                </a:solidFill>
                <a:effectLst/>
                <a:latin typeface="+mn-lt"/>
                <a:ea typeface="+mn-ea"/>
                <a:cs typeface="+mn-cs"/>
              </a:rPr>
              <a:t>** The first function argument is the start iterator.  This search process includes this iterator.</a:t>
            </a:r>
          </a:p>
          <a:p>
            <a:r>
              <a:rPr lang="en-US" sz="1200" kern="1200" baseline="0" dirty="0" smtClean="0">
                <a:solidFill>
                  <a:schemeClr val="tx1"/>
                </a:solidFill>
                <a:effectLst/>
                <a:latin typeface="+mn-lt"/>
                <a:ea typeface="+mn-ea"/>
                <a:cs typeface="+mn-cs"/>
              </a:rPr>
              <a:t>** The second function argument is the last iterator.  The search process does not include this iterator.</a:t>
            </a:r>
          </a:p>
          <a:p>
            <a:r>
              <a:rPr lang="en-US" sz="1200" kern="1200" baseline="0" dirty="0" smtClean="0">
                <a:solidFill>
                  <a:schemeClr val="tx1"/>
                </a:solidFill>
                <a:effectLst/>
                <a:latin typeface="+mn-lt"/>
                <a:ea typeface="+mn-ea"/>
                <a:cs typeface="+mn-cs"/>
              </a:rPr>
              <a:t>** The third argument is the value being compared against during the search process.</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889427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the</a:t>
            </a:r>
            <a:r>
              <a:rPr lang="en-US" sz="1200" kern="1200" baseline="0" dirty="0" smtClean="0">
                <a:solidFill>
                  <a:schemeClr val="tx1"/>
                </a:solidFill>
                <a:effectLst/>
                <a:latin typeface="+mn-lt"/>
                <a:ea typeface="+mn-ea"/>
                <a:cs typeface="+mn-cs"/>
              </a:rPr>
              <a:t> standard binary search function is pretty straight-forward.  </a:t>
            </a:r>
          </a:p>
          <a:p>
            <a:r>
              <a:rPr lang="en-US" sz="1200" kern="1200" baseline="0" dirty="0" smtClean="0">
                <a:solidFill>
                  <a:schemeClr val="tx1"/>
                </a:solidFill>
                <a:effectLst/>
                <a:latin typeface="+mn-lt"/>
                <a:ea typeface="+mn-ea"/>
                <a:cs typeface="+mn-cs"/>
              </a:rPr>
              <a:t>** Like with find, we start with a vector containing the characters from the string “search algorithm”.</a:t>
            </a:r>
          </a:p>
          <a:p>
            <a:r>
              <a:rPr lang="en-US" sz="1200" kern="1200" baseline="0" dirty="0" smtClean="0">
                <a:solidFill>
                  <a:schemeClr val="tx1"/>
                </a:solidFill>
                <a:effectLst/>
                <a:latin typeface="+mn-lt"/>
                <a:ea typeface="+mn-ea"/>
                <a:cs typeface="+mn-cs"/>
              </a:rPr>
              <a:t>** However, this time we need to sort the string so we use the </a:t>
            </a:r>
            <a:r>
              <a:rPr lang="en-US" sz="1200" kern="1200" baseline="0" dirty="0" err="1" smtClean="0">
                <a:solidFill>
                  <a:schemeClr val="tx1"/>
                </a:solidFill>
                <a:effectLst/>
                <a:latin typeface="+mn-lt"/>
                <a:ea typeface="+mn-ea"/>
                <a:cs typeface="+mn-cs"/>
              </a:rPr>
              <a:t>std</a:t>
            </a:r>
            <a:r>
              <a:rPr lang="en-US" sz="1200" kern="1200" baseline="0" dirty="0" smtClean="0">
                <a:solidFill>
                  <a:schemeClr val="tx1"/>
                </a:solidFill>
                <a:effectLst/>
                <a:latin typeface="+mn-lt"/>
                <a:ea typeface="+mn-ea"/>
                <a:cs typeface="+mn-cs"/>
              </a:rPr>
              <a:t>::sort function to do this.  We will learn more about the sort function later in this module.  For now it is only important to understand that this function performs a lexical sort of the provided iterator range.</a:t>
            </a:r>
          </a:p>
          <a:p>
            <a:r>
              <a:rPr lang="en-US" sz="1200" kern="1200" baseline="0" dirty="0" smtClean="0">
                <a:solidFill>
                  <a:schemeClr val="tx1"/>
                </a:solidFill>
                <a:effectLst/>
                <a:latin typeface="+mn-lt"/>
                <a:ea typeface="+mn-ea"/>
                <a:cs typeface="+mn-cs"/>
              </a:rPr>
              <a:t>** With a sorted vector of characters, we can perform a few binary searches.   First we search for some values that does exist in the container – the space and the letter ‘R’.  Because they exist, true is returned.</a:t>
            </a:r>
          </a:p>
          <a:p>
            <a:r>
              <a:rPr lang="en-US" sz="1200" kern="1200" baseline="0" dirty="0" smtClean="0">
                <a:solidFill>
                  <a:schemeClr val="tx1"/>
                </a:solidFill>
                <a:effectLst/>
                <a:latin typeface="+mn-lt"/>
                <a:ea typeface="+mn-ea"/>
                <a:cs typeface="+mn-cs"/>
              </a:rPr>
              <a:t>** And we can also search for some values that do not exist in the vector, the letter ‘Z’ and an exclamation point.</a:t>
            </a:r>
          </a:p>
          <a:p>
            <a:r>
              <a:rPr lang="en-US" sz="1200" kern="1200" baseline="0" dirty="0" smtClean="0">
                <a:solidFill>
                  <a:schemeClr val="tx1"/>
                </a:solidFill>
                <a:effectLst/>
                <a:latin typeface="+mn-lt"/>
                <a:ea typeface="+mn-ea"/>
                <a:cs typeface="+mn-cs"/>
              </a:rPr>
              <a:t>With a good understanding of how binary search works, let’s implement our own  version.</a:t>
            </a: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67758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Welcome to the Sorting and Searching module of the Fundamental Algorithms and</a:t>
            </a:r>
            <a:r>
              <a:rPr lang="en-US" baseline="0" dirty="0" smtClean="0"/>
              <a:t> Data Structures course.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Our binary search function is a pretty straight-forward implementation.</a:t>
            </a:r>
          </a:p>
          <a:p>
            <a:r>
              <a:rPr lang="en-US" sz="1200" kern="1200" baseline="0" dirty="0" smtClean="0">
                <a:solidFill>
                  <a:schemeClr val="tx1"/>
                </a:solidFill>
                <a:effectLst/>
                <a:latin typeface="+mn-lt"/>
                <a:ea typeface="+mn-ea"/>
                <a:cs typeface="+mn-cs"/>
              </a:rPr>
              <a:t>** We start with a template function signature that is identical to the standard binary search function, accepting the first and last iterator as well as the value to be found, and return a Boolean indicating if a value was found, and not</a:t>
            </a:r>
          </a:p>
          <a:p>
            <a:r>
              <a:rPr lang="en-US" sz="1200" kern="1200" baseline="0" dirty="0" smtClean="0">
                <a:solidFill>
                  <a:schemeClr val="tx1"/>
                </a:solidFill>
                <a:effectLst/>
                <a:latin typeface="+mn-lt"/>
                <a:ea typeface="+mn-ea"/>
                <a:cs typeface="+mn-cs"/>
              </a:rPr>
              <a:t>** In the function, the first thing we need to do is find the middle of the iterator range.</a:t>
            </a:r>
          </a:p>
          <a:p>
            <a:r>
              <a:rPr lang="en-US" sz="1200" kern="1200" baseline="0" dirty="0" smtClean="0">
                <a:solidFill>
                  <a:schemeClr val="tx1"/>
                </a:solidFill>
                <a:effectLst/>
                <a:latin typeface="+mn-lt"/>
                <a:ea typeface="+mn-ea"/>
                <a:cs typeface="+mn-cs"/>
              </a:rPr>
              <a:t>** If the middle iterator points to the last iterator then we are done – so we return false.</a:t>
            </a:r>
          </a:p>
          <a:p>
            <a:r>
              <a:rPr lang="en-US" sz="1200" kern="1200" baseline="0" dirty="0" smtClean="0">
                <a:solidFill>
                  <a:schemeClr val="tx1"/>
                </a:solidFill>
                <a:effectLst/>
                <a:latin typeface="+mn-lt"/>
                <a:ea typeface="+mn-ea"/>
                <a:cs typeface="+mn-cs"/>
              </a:rPr>
              <a:t>** If the middle element equals the value being sought so we return the value true</a:t>
            </a:r>
          </a:p>
          <a:p>
            <a:r>
              <a:rPr lang="en-US" sz="1200" kern="1200" baseline="0" dirty="0" smtClean="0">
                <a:solidFill>
                  <a:schemeClr val="tx1"/>
                </a:solidFill>
                <a:effectLst/>
                <a:latin typeface="+mn-lt"/>
                <a:ea typeface="+mn-ea"/>
                <a:cs typeface="+mn-cs"/>
              </a:rPr>
              <a:t>** If the middle value is greater than the value being sought, then we want to search to the left.  We do this by recursively calling the binary function with a new iterator range.  The first iterator remain unchanged, but the new end is the middle.</a:t>
            </a:r>
          </a:p>
          <a:p>
            <a:r>
              <a:rPr lang="en-US" sz="1200" kern="1200" baseline="0" dirty="0" smtClean="0">
                <a:solidFill>
                  <a:schemeClr val="tx1"/>
                </a:solidFill>
                <a:effectLst/>
                <a:latin typeface="+mn-lt"/>
                <a:ea typeface="+mn-ea"/>
                <a:cs typeface="+mn-cs"/>
              </a:rPr>
              <a:t>** if we have made it this far, then the value, if it is in the container, will be to the right of the middle so we recursively call the binary function with a new iterator range of  middle+1 to the current last value.</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3190514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At this point you might be wondering if I’ve been entirely truthful.  I said that a binary search uses</a:t>
            </a:r>
            <a:r>
              <a:rPr lang="en-US" baseline="0" dirty="0" smtClean="0"/>
              <a:t> O(1) space but a recursive function isn’t necessarily constant space because each recursive call uses up a little bit of the stack space.  In fact, it would use logarithmic, or O(log n) stack space in the worst case.  Can we improve that?  Absolutely – we can create a non-recursive binary search.</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88531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Our non-recursive binary search function is has the same function signature as the recursive function.</a:t>
            </a:r>
          </a:p>
          <a:p>
            <a:r>
              <a:rPr lang="en-US" sz="1200" kern="1200" baseline="0" dirty="0" smtClean="0">
                <a:solidFill>
                  <a:schemeClr val="tx1"/>
                </a:solidFill>
                <a:effectLst/>
                <a:latin typeface="+mn-lt"/>
                <a:ea typeface="+mn-ea"/>
                <a:cs typeface="+mn-cs"/>
              </a:rPr>
              <a:t>** The first difference is the addition of a while-true loop.  This loop continues running until something inside breaks out.</a:t>
            </a:r>
          </a:p>
          <a:p>
            <a:r>
              <a:rPr lang="en-US" sz="1200" kern="1200" baseline="0" dirty="0" smtClean="0">
                <a:solidFill>
                  <a:schemeClr val="tx1"/>
                </a:solidFill>
                <a:effectLst/>
                <a:latin typeface="+mn-lt"/>
                <a:ea typeface="+mn-ea"/>
                <a:cs typeface="+mn-cs"/>
              </a:rPr>
              <a:t>** We next find the middle of the iterator range.</a:t>
            </a:r>
          </a:p>
          <a:p>
            <a:r>
              <a:rPr lang="en-US" sz="1200" kern="1200" baseline="0" dirty="0" smtClean="0">
                <a:solidFill>
                  <a:schemeClr val="tx1"/>
                </a:solidFill>
                <a:effectLst/>
                <a:latin typeface="+mn-lt"/>
                <a:ea typeface="+mn-ea"/>
                <a:cs typeface="+mn-cs"/>
              </a:rPr>
              <a:t>** If the middle iterator points to the last iterator then we are done – so we return false.</a:t>
            </a:r>
          </a:p>
          <a:p>
            <a:r>
              <a:rPr lang="en-US" sz="1200" kern="1200" baseline="0" dirty="0" smtClean="0">
                <a:solidFill>
                  <a:schemeClr val="tx1"/>
                </a:solidFill>
                <a:effectLst/>
                <a:latin typeface="+mn-lt"/>
                <a:ea typeface="+mn-ea"/>
                <a:cs typeface="+mn-cs"/>
              </a:rPr>
              <a:t>** If the middle element equals the value being sought so we return the value true</a:t>
            </a:r>
          </a:p>
          <a:p>
            <a:r>
              <a:rPr lang="en-US" sz="1200" kern="1200" baseline="0" dirty="0" smtClean="0">
                <a:solidFill>
                  <a:schemeClr val="tx1"/>
                </a:solidFill>
                <a:effectLst/>
                <a:latin typeface="+mn-lt"/>
                <a:ea typeface="+mn-ea"/>
                <a:cs typeface="+mn-cs"/>
              </a:rPr>
              <a:t>** If the middle value is greater than the value being sought, then we want to search to the left.  In this case we update last to point to the current middle.</a:t>
            </a:r>
          </a:p>
          <a:p>
            <a:r>
              <a:rPr lang="en-US" sz="1200" kern="1200" baseline="0" dirty="0" smtClean="0">
                <a:solidFill>
                  <a:schemeClr val="tx1"/>
                </a:solidFill>
                <a:effectLst/>
                <a:latin typeface="+mn-lt"/>
                <a:ea typeface="+mn-ea"/>
                <a:cs typeface="+mn-cs"/>
              </a:rPr>
              <a:t>** Otherwise we update first to be the iterator after the current middle.</a:t>
            </a:r>
          </a:p>
          <a:p>
            <a:r>
              <a:rPr lang="en-US" sz="1200" kern="1200" baseline="0" dirty="0" smtClean="0">
                <a:solidFill>
                  <a:schemeClr val="tx1"/>
                </a:solidFill>
                <a:effectLst/>
                <a:latin typeface="+mn-lt"/>
                <a:ea typeface="+mn-ea"/>
                <a:cs typeface="+mn-cs"/>
              </a:rPr>
              <a:t>Now when the while loop continues, the new middle will be found using the updated first and last values.</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2601101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Before we wrap up searching, I want to give a little time to boost and how searching can be done in it.</a:t>
            </a: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846770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Performing a linear search with boost is done using the range libraries find function.  </a:t>
            </a:r>
          </a:p>
          <a:p>
            <a:r>
              <a:rPr lang="en-US" sz="1200" kern="1200" baseline="0" dirty="0" smtClean="0">
                <a:solidFill>
                  <a:schemeClr val="tx1"/>
                </a:solidFill>
                <a:effectLst/>
                <a:latin typeface="+mn-lt"/>
                <a:ea typeface="+mn-ea"/>
                <a:cs typeface="+mn-cs"/>
              </a:rPr>
              <a:t>**You include the boost, range, algorithm, find header.  </a:t>
            </a:r>
          </a:p>
          <a:p>
            <a:r>
              <a:rPr lang="en-US" sz="1200" kern="1200" baseline="0" dirty="0" smtClean="0">
                <a:solidFill>
                  <a:schemeClr val="tx1"/>
                </a:solidFill>
                <a:effectLst/>
                <a:latin typeface="+mn-lt"/>
                <a:ea typeface="+mn-ea"/>
                <a:cs typeface="+mn-cs"/>
              </a:rPr>
              <a:t>** Next, create your vector.  Because we are performing a linear search, the vector does not need to be sorted.</a:t>
            </a:r>
          </a:p>
          <a:p>
            <a:r>
              <a:rPr lang="en-US" sz="1200" kern="1200" baseline="0" dirty="0" smtClean="0">
                <a:solidFill>
                  <a:schemeClr val="tx1"/>
                </a:solidFill>
                <a:effectLst/>
                <a:latin typeface="+mn-lt"/>
                <a:ea typeface="+mn-ea"/>
                <a:cs typeface="+mn-cs"/>
              </a:rPr>
              <a:t>** Then you simply call the find function in the boost::range namespace.  A difference between the boost find function and the standard find is that boost takes a </a:t>
            </a:r>
            <a:r>
              <a:rPr lang="en-US" sz="1200" kern="1200" baseline="0" dirty="0" err="1" smtClean="0">
                <a:solidFill>
                  <a:schemeClr val="tx1"/>
                </a:solidFill>
                <a:effectLst/>
                <a:latin typeface="+mn-lt"/>
                <a:ea typeface="+mn-ea"/>
                <a:cs typeface="+mn-cs"/>
              </a:rPr>
              <a:t>SinglePassRange</a:t>
            </a:r>
            <a:r>
              <a:rPr lang="en-US" sz="1200" kern="1200" baseline="0" dirty="0" smtClean="0">
                <a:solidFill>
                  <a:schemeClr val="tx1"/>
                </a:solidFill>
                <a:effectLst/>
                <a:latin typeface="+mn-lt"/>
                <a:ea typeface="+mn-ea"/>
                <a:cs typeface="+mn-cs"/>
              </a:rPr>
              <a:t> instance rather than the first and last iterator.  Boost will create the </a:t>
            </a:r>
            <a:r>
              <a:rPr lang="en-US" sz="1200" kern="1200" baseline="0" dirty="0" err="1" smtClean="0">
                <a:solidFill>
                  <a:schemeClr val="tx1"/>
                </a:solidFill>
                <a:effectLst/>
                <a:latin typeface="+mn-lt"/>
                <a:ea typeface="+mn-ea"/>
                <a:cs typeface="+mn-cs"/>
              </a:rPr>
              <a:t>SinglePassRange</a:t>
            </a:r>
            <a:r>
              <a:rPr lang="en-US" sz="1200" kern="1200" baseline="0" dirty="0" smtClean="0">
                <a:solidFill>
                  <a:schemeClr val="tx1"/>
                </a:solidFill>
                <a:effectLst/>
                <a:latin typeface="+mn-lt"/>
                <a:ea typeface="+mn-ea"/>
                <a:cs typeface="+mn-cs"/>
              </a:rPr>
              <a:t> from the vector  so all you need to provide to the function is the vector and the value being sought.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4204367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Performing a binary search with boost is done in a similar fashion.   </a:t>
            </a:r>
          </a:p>
          <a:p>
            <a:r>
              <a:rPr lang="en-US" sz="1200" kern="1200" baseline="0" dirty="0" smtClean="0">
                <a:solidFill>
                  <a:schemeClr val="tx1"/>
                </a:solidFill>
                <a:effectLst/>
                <a:latin typeface="+mn-lt"/>
                <a:ea typeface="+mn-ea"/>
                <a:cs typeface="+mn-cs"/>
              </a:rPr>
              <a:t>** You include the boost, range, algorithm, </a:t>
            </a:r>
            <a:r>
              <a:rPr lang="en-US" sz="1200" kern="1200" baseline="0" dirty="0" err="1" smtClean="0">
                <a:solidFill>
                  <a:schemeClr val="tx1"/>
                </a:solidFill>
                <a:effectLst/>
                <a:latin typeface="+mn-lt"/>
                <a:ea typeface="+mn-ea"/>
                <a:cs typeface="+mn-cs"/>
              </a:rPr>
              <a:t>binary_search</a:t>
            </a:r>
            <a:r>
              <a:rPr lang="en-US" sz="1200" kern="1200" baseline="0" dirty="0" smtClean="0">
                <a:solidFill>
                  <a:schemeClr val="tx1"/>
                </a:solidFill>
                <a:effectLst/>
                <a:latin typeface="+mn-lt"/>
                <a:ea typeface="+mn-ea"/>
                <a:cs typeface="+mn-cs"/>
              </a:rPr>
              <a:t> header </a:t>
            </a:r>
          </a:p>
          <a:p>
            <a:r>
              <a:rPr lang="en-US" sz="1200" kern="1200" baseline="0" dirty="0" smtClean="0">
                <a:solidFill>
                  <a:schemeClr val="tx1"/>
                </a:solidFill>
                <a:effectLst/>
                <a:latin typeface="+mn-lt"/>
                <a:ea typeface="+mn-ea"/>
                <a:cs typeface="+mn-cs"/>
              </a:rPr>
              <a:t>** and create your sorted vector, just like we have seen so far.</a:t>
            </a:r>
          </a:p>
          <a:p>
            <a:r>
              <a:rPr lang="en-US" sz="1200" kern="1200" baseline="0" dirty="0" smtClean="0">
                <a:solidFill>
                  <a:schemeClr val="tx1"/>
                </a:solidFill>
                <a:effectLst/>
                <a:latin typeface="+mn-lt"/>
                <a:ea typeface="+mn-ea"/>
                <a:cs typeface="+mn-cs"/>
              </a:rPr>
              <a:t>** Then you simply call the </a:t>
            </a:r>
            <a:r>
              <a:rPr lang="en-US" sz="1200" kern="1200" baseline="0" dirty="0" err="1" smtClean="0">
                <a:solidFill>
                  <a:schemeClr val="tx1"/>
                </a:solidFill>
                <a:effectLst/>
                <a:latin typeface="+mn-lt"/>
                <a:ea typeface="+mn-ea"/>
                <a:cs typeface="+mn-cs"/>
              </a:rPr>
              <a:t>binary_search</a:t>
            </a:r>
            <a:r>
              <a:rPr lang="en-US" sz="1200" kern="1200" baseline="0" dirty="0" smtClean="0">
                <a:solidFill>
                  <a:schemeClr val="tx1"/>
                </a:solidFill>
                <a:effectLst/>
                <a:latin typeface="+mn-lt"/>
                <a:ea typeface="+mn-ea"/>
                <a:cs typeface="+mn-cs"/>
              </a:rPr>
              <a:t> function in the boost::range namespace.  A difference between the boost binary search and the standard is that the boost range binary search takes a </a:t>
            </a:r>
            <a:r>
              <a:rPr lang="en-US" sz="1200" kern="1200" baseline="0" dirty="0" err="1" smtClean="0">
                <a:solidFill>
                  <a:schemeClr val="tx1"/>
                </a:solidFill>
                <a:effectLst/>
                <a:latin typeface="+mn-lt"/>
                <a:ea typeface="+mn-ea"/>
                <a:cs typeface="+mn-cs"/>
              </a:rPr>
              <a:t>ForwardRange</a:t>
            </a:r>
            <a:r>
              <a:rPr lang="en-US" sz="1200" kern="1200" baseline="0" dirty="0" smtClean="0">
                <a:solidFill>
                  <a:schemeClr val="tx1"/>
                </a:solidFill>
                <a:effectLst/>
                <a:latin typeface="+mn-lt"/>
                <a:ea typeface="+mn-ea"/>
                <a:cs typeface="+mn-cs"/>
              </a:rPr>
              <a:t> instance.  Boost will create the </a:t>
            </a:r>
            <a:r>
              <a:rPr lang="en-US" sz="1200" kern="1200" baseline="0" dirty="0" err="1" smtClean="0">
                <a:solidFill>
                  <a:schemeClr val="tx1"/>
                </a:solidFill>
                <a:effectLst/>
                <a:latin typeface="+mn-lt"/>
                <a:ea typeface="+mn-ea"/>
                <a:cs typeface="+mn-cs"/>
              </a:rPr>
              <a:t>ForwardRange</a:t>
            </a:r>
            <a:r>
              <a:rPr lang="en-US" sz="1200" kern="1200" baseline="0" dirty="0" smtClean="0">
                <a:solidFill>
                  <a:schemeClr val="tx1"/>
                </a:solidFill>
                <a:effectLst/>
                <a:latin typeface="+mn-lt"/>
                <a:ea typeface="+mn-ea"/>
                <a:cs typeface="+mn-cs"/>
              </a:rPr>
              <a:t> from the vector  so all you need to provide to the function is the vector and the value being sought.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3561600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During the sorting portion of this module we will be learning various techniques</a:t>
            </a:r>
            <a:r>
              <a:rPr lang="en-US" sz="1200" kern="1200" baseline="0" dirty="0" smtClean="0">
                <a:solidFill>
                  <a:schemeClr val="tx1"/>
                </a:solidFill>
                <a:effectLst/>
                <a:latin typeface="+mn-lt"/>
                <a:ea typeface="+mn-ea"/>
                <a:cs typeface="+mn-cs"/>
              </a:rPr>
              <a:t> to sort data in ascending lexical order.  Ascending means that when the sorting algorithm is complete, the smallest values will be at the start of the container and the largest values will be at the end of the container.</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2489412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implement our own sorting algorithm,</a:t>
            </a:r>
            <a:r>
              <a:rPr lang="en-US" sz="1200" kern="1200" baseline="0" dirty="0" smtClean="0">
                <a:solidFill>
                  <a:schemeClr val="tx1"/>
                </a:solidFill>
                <a:effectLst/>
                <a:latin typeface="+mn-lt"/>
                <a:ea typeface="+mn-ea"/>
                <a:cs typeface="+mn-cs"/>
              </a:rPr>
              <a:t> let’s take a look at the Standard Template Library sort function.</a:t>
            </a:r>
          </a:p>
          <a:p>
            <a:r>
              <a:rPr lang="en-US" sz="1200" kern="1200" baseline="0" dirty="0" smtClean="0">
                <a:solidFill>
                  <a:schemeClr val="tx1"/>
                </a:solidFill>
                <a:effectLst/>
                <a:latin typeface="+mn-lt"/>
                <a:ea typeface="+mn-ea"/>
                <a:cs typeface="+mn-cs"/>
              </a:rPr>
              <a:t>** The sort function is template function whose template argument defines the random access iterator argument type being sorted.  The sorting is done in-place so the function has no return value.</a:t>
            </a:r>
          </a:p>
          <a:p>
            <a:r>
              <a:rPr lang="en-US" sz="1200" kern="1200" baseline="0" dirty="0" smtClean="0">
                <a:solidFill>
                  <a:schemeClr val="tx1"/>
                </a:solidFill>
                <a:effectLst/>
                <a:latin typeface="+mn-lt"/>
                <a:ea typeface="+mn-ea"/>
                <a:cs typeface="+mn-cs"/>
              </a:rPr>
              <a:t>** The first function argument is the start of the range being sorted.  This value is included in the sorted range.</a:t>
            </a:r>
          </a:p>
          <a:p>
            <a:r>
              <a:rPr lang="en-US" sz="1200" kern="1200" baseline="0" dirty="0" smtClean="0">
                <a:solidFill>
                  <a:schemeClr val="tx1"/>
                </a:solidFill>
                <a:effectLst/>
                <a:latin typeface="+mn-lt"/>
                <a:ea typeface="+mn-ea"/>
                <a:cs typeface="+mn-cs"/>
              </a:rPr>
              <a:t>** The second function argument is the end of the range being sorted.  This value is not included in the sorted range.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4145098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take a quick look at this in action.  </a:t>
            </a:r>
          </a:p>
          <a:p>
            <a:r>
              <a:rPr lang="en-US" sz="1200" kern="1200" baseline="0" dirty="0" smtClean="0">
                <a:solidFill>
                  <a:schemeClr val="tx1"/>
                </a:solidFill>
                <a:effectLst/>
                <a:latin typeface="+mn-lt"/>
                <a:ea typeface="+mn-ea"/>
                <a:cs typeface="+mn-cs"/>
              </a:rPr>
              <a:t>** We start with a string containing the value “SORTING ALGORITHM”.</a:t>
            </a:r>
          </a:p>
          <a:p>
            <a:r>
              <a:rPr lang="en-US" sz="1200" kern="1200" baseline="0" dirty="0" smtClean="0">
                <a:solidFill>
                  <a:schemeClr val="tx1"/>
                </a:solidFill>
                <a:effectLst/>
                <a:latin typeface="+mn-lt"/>
                <a:ea typeface="+mn-ea"/>
                <a:cs typeface="+mn-cs"/>
              </a:rPr>
              <a:t>** Next we call the standard sort function </a:t>
            </a:r>
          </a:p>
          <a:p>
            <a:r>
              <a:rPr lang="en-US" sz="1200" kern="1200" baseline="0" dirty="0" smtClean="0">
                <a:solidFill>
                  <a:schemeClr val="tx1"/>
                </a:solidFill>
                <a:effectLst/>
                <a:latin typeface="+mn-lt"/>
                <a:ea typeface="+mn-ea"/>
                <a:cs typeface="+mn-cs"/>
              </a:rPr>
              <a:t>** Passing in the begin and end iterators as the range to sort.  </a:t>
            </a:r>
          </a:p>
          <a:p>
            <a:r>
              <a:rPr lang="en-US" sz="1200" kern="1200" baseline="0" dirty="0" smtClean="0">
                <a:solidFill>
                  <a:schemeClr val="tx1"/>
                </a:solidFill>
                <a:effectLst/>
                <a:latin typeface="+mn-lt"/>
                <a:ea typeface="+mn-ea"/>
                <a:cs typeface="+mn-cs"/>
              </a:rPr>
              <a:t>** When the sort function returns the string has now been sorted in ascending order.</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2502801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a second version of the sort function.</a:t>
            </a:r>
          </a:p>
          <a:p>
            <a:r>
              <a:rPr lang="en-US" sz="1200" kern="1200" baseline="0" dirty="0" smtClean="0">
                <a:solidFill>
                  <a:schemeClr val="tx1"/>
                </a:solidFill>
                <a:effectLst/>
                <a:latin typeface="+mn-lt"/>
                <a:ea typeface="+mn-ea"/>
                <a:cs typeface="+mn-cs"/>
              </a:rPr>
              <a:t>** This function is also a template function however it takes a second template argument, the type of comparison function being used.</a:t>
            </a:r>
          </a:p>
          <a:p>
            <a:r>
              <a:rPr lang="en-US" sz="1200" kern="1200" baseline="0" dirty="0" smtClean="0">
                <a:solidFill>
                  <a:schemeClr val="tx1"/>
                </a:solidFill>
                <a:effectLst/>
                <a:latin typeface="+mn-lt"/>
                <a:ea typeface="+mn-ea"/>
                <a:cs typeface="+mn-cs"/>
              </a:rPr>
              <a:t>** Additionally it accepts a third function argument, the comparison function to use when performing the sort operation.</a:t>
            </a:r>
          </a:p>
          <a:p>
            <a:r>
              <a:rPr lang="en-US" sz="1200" kern="1200" baseline="0" dirty="0" smtClean="0">
                <a:solidFill>
                  <a:schemeClr val="tx1"/>
                </a:solidFill>
                <a:effectLst/>
                <a:latin typeface="+mn-lt"/>
                <a:ea typeface="+mn-ea"/>
                <a:cs typeface="+mn-cs"/>
              </a:rPr>
              <a:t>This version of sort would be used any time you want to sort the data using something other than the default comparison operation.</a:t>
            </a: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48130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this module we are going to be learning about searching and sorting data in array-like containers, for example in a vector.</a:t>
            </a:r>
          </a:p>
          <a:p>
            <a:r>
              <a:rPr lang="en-US" dirty="0" smtClean="0"/>
              <a:t>** We will start by looking at two common searching</a:t>
            </a:r>
            <a:r>
              <a:rPr lang="en-US" baseline="0" dirty="0" smtClean="0"/>
              <a:t> algorithms – linear and binary search.</a:t>
            </a:r>
          </a:p>
          <a:p>
            <a:r>
              <a:rPr lang="en-US" dirty="0" smtClean="0"/>
              <a:t>**</a:t>
            </a:r>
            <a:r>
              <a:rPr lang="en-US" baseline="0" dirty="0" smtClean="0"/>
              <a:t> </a:t>
            </a:r>
            <a:r>
              <a:rPr lang="en-US" dirty="0" smtClean="0"/>
              <a:t>Next we will look at several</a:t>
            </a:r>
            <a:r>
              <a:rPr lang="en-US" baseline="0" dirty="0" smtClean="0"/>
              <a:t> sorting algorithm – from the humble bubble sort to the ubiquitous quick sort.  </a:t>
            </a:r>
          </a:p>
          <a:p>
            <a:endParaRPr lang="en-US" baseline="0" dirty="0" smtClean="0"/>
          </a:p>
          <a:p>
            <a:r>
              <a:rPr lang="en-US" baseline="0" dirty="0" smtClean="0"/>
              <a:t>Along the way we will be also be looking at how the C++ Standard Template Library and Boost libraries provide support for search and sorting.</a:t>
            </a:r>
          </a:p>
          <a:p>
            <a:endParaRPr lang="en-US" baseline="0" dirty="0" smtClean="0"/>
          </a:p>
          <a:p>
            <a:r>
              <a:rPr lang="en-US" baseline="0" dirty="0" smtClean="0"/>
              <a:t>At the end of this module you should be comfortable knowing how to order and search for data using several methods, and understand when one algorithm might be more appropriate than another.</a:t>
            </a: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087010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look at calling sort with a custom sorting function.</a:t>
            </a:r>
          </a:p>
          <a:p>
            <a:r>
              <a:rPr lang="en-US" sz="1200" kern="1200" baseline="0" dirty="0" smtClean="0">
                <a:solidFill>
                  <a:schemeClr val="tx1"/>
                </a:solidFill>
                <a:effectLst/>
                <a:latin typeface="+mn-lt"/>
                <a:ea typeface="+mn-ea"/>
                <a:cs typeface="+mn-cs"/>
              </a:rPr>
              <a:t>** We start with a string containing the value “SORTING ALGORITHM”.</a:t>
            </a:r>
          </a:p>
          <a:p>
            <a:r>
              <a:rPr lang="en-US" sz="1200" kern="1200" baseline="0" dirty="0" smtClean="0">
                <a:solidFill>
                  <a:schemeClr val="tx1"/>
                </a:solidFill>
                <a:effectLst/>
                <a:latin typeface="+mn-lt"/>
                <a:ea typeface="+mn-ea"/>
                <a:cs typeface="+mn-cs"/>
              </a:rPr>
              <a:t>** Next we call the standard sort function, </a:t>
            </a:r>
          </a:p>
          <a:p>
            <a:r>
              <a:rPr lang="en-US" sz="1200" kern="1200" baseline="0" dirty="0" smtClean="0">
                <a:solidFill>
                  <a:schemeClr val="tx1"/>
                </a:solidFill>
                <a:effectLst/>
                <a:latin typeface="+mn-lt"/>
                <a:ea typeface="+mn-ea"/>
                <a:cs typeface="+mn-cs"/>
              </a:rPr>
              <a:t>** Passing in the begin and end iterators as the range to sort – this time we include the standard greater function as the third parameter.</a:t>
            </a:r>
          </a:p>
          <a:p>
            <a:r>
              <a:rPr lang="en-US" sz="1200" kern="1200" baseline="0" dirty="0" smtClean="0">
                <a:solidFill>
                  <a:schemeClr val="tx1"/>
                </a:solidFill>
                <a:effectLst/>
                <a:latin typeface="+mn-lt"/>
                <a:ea typeface="+mn-ea"/>
                <a:cs typeface="+mn-cs"/>
              </a:rPr>
              <a:t>** When the sort function returns the string has now been sorted in descending order.</a:t>
            </a: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3434388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that we’ve seen how the standard sort function works, let’s start implementing some sorting algorithms.  Like searching, many sorting algorithms fall into the categories of linear or divide and conquer.  We will start by looking at some linear sorting algorithms.</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811086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first sorting algorithm we are going to look at is the bubble sort algorithm.  </a:t>
            </a:r>
          </a:p>
          <a:p>
            <a:r>
              <a:rPr lang="en-US" sz="1200" kern="1200" baseline="0" dirty="0" smtClean="0">
                <a:solidFill>
                  <a:schemeClr val="tx1"/>
                </a:solidFill>
                <a:effectLst/>
                <a:latin typeface="+mn-lt"/>
                <a:ea typeface="+mn-ea"/>
                <a:cs typeface="+mn-cs"/>
              </a:rPr>
              <a:t>** Bubble works by repeatedly walking over the container, from beginning to end, swapping values so that the larger values move to the right, or the end of the container.</a:t>
            </a:r>
          </a:p>
          <a:p>
            <a:r>
              <a:rPr lang="en-US" sz="1200" kern="1200" baseline="0" dirty="0" smtClean="0">
                <a:solidFill>
                  <a:schemeClr val="tx1"/>
                </a:solidFill>
                <a:effectLst/>
                <a:latin typeface="+mn-lt"/>
                <a:ea typeface="+mn-ea"/>
                <a:cs typeface="+mn-cs"/>
              </a:rPr>
              <a:t>It has a exponential worst case complexity and linear best case.</a:t>
            </a:r>
          </a:p>
          <a:p>
            <a:r>
              <a:rPr lang="en-US" sz="1200" kern="1200" baseline="0" dirty="0" smtClean="0">
                <a:solidFill>
                  <a:schemeClr val="tx1"/>
                </a:solidFill>
                <a:effectLst/>
                <a:latin typeface="+mn-lt"/>
                <a:ea typeface="+mn-ea"/>
                <a:cs typeface="+mn-cs"/>
              </a:rPr>
              <a:t>** The sorting process begins at the second element in the container.  That is the current element.  </a:t>
            </a:r>
          </a:p>
          <a:p>
            <a:r>
              <a:rPr lang="en-US" sz="1200" kern="1200" baseline="0" dirty="0" smtClean="0">
                <a:solidFill>
                  <a:schemeClr val="tx1"/>
                </a:solidFill>
                <a:effectLst/>
                <a:latin typeface="+mn-lt"/>
                <a:ea typeface="+mn-ea"/>
                <a:cs typeface="+mn-cs"/>
              </a:rPr>
              <a:t>** If the current element has a lessor value than the previous item, then the values are swapped.</a:t>
            </a:r>
          </a:p>
          <a:p>
            <a:r>
              <a:rPr lang="en-US" sz="1200" kern="1200" baseline="0" dirty="0" smtClean="0">
                <a:solidFill>
                  <a:schemeClr val="tx1"/>
                </a:solidFill>
                <a:effectLst/>
                <a:latin typeface="+mn-lt"/>
                <a:ea typeface="+mn-ea"/>
                <a:cs typeface="+mn-cs"/>
              </a:rPr>
              <a:t>This swap has moved the larger value to the right putting these two elements into sort order relative to each other.</a:t>
            </a:r>
          </a:p>
          <a:p>
            <a:r>
              <a:rPr lang="en-US" sz="1200" kern="1200" baseline="0" dirty="0" smtClean="0">
                <a:solidFill>
                  <a:schemeClr val="tx1"/>
                </a:solidFill>
                <a:effectLst/>
                <a:latin typeface="+mn-lt"/>
                <a:ea typeface="+mn-ea"/>
                <a:cs typeface="+mn-cs"/>
              </a:rPr>
              <a:t>** The sort algorithm now moves to the next element.  Since the new current item is larger than the previous item, there is no work to do and the bubble sort can continue.</a:t>
            </a:r>
          </a:p>
          <a:p>
            <a:r>
              <a:rPr lang="en-US" sz="1200" kern="1200" baseline="0" dirty="0" smtClean="0">
                <a:solidFill>
                  <a:schemeClr val="tx1"/>
                </a:solidFill>
                <a:effectLst/>
                <a:latin typeface="+mn-lt"/>
                <a:ea typeface="+mn-ea"/>
                <a:cs typeface="+mn-cs"/>
              </a:rPr>
              <a:t>** This process continue, </a:t>
            </a:r>
          </a:p>
          <a:p>
            <a:r>
              <a:rPr lang="en-US" sz="1200" kern="1200" baseline="0" dirty="0" smtClean="0">
                <a:solidFill>
                  <a:schemeClr val="tx1"/>
                </a:solidFill>
                <a:effectLst/>
                <a:latin typeface="+mn-lt"/>
                <a:ea typeface="+mn-ea"/>
                <a:cs typeface="+mn-cs"/>
              </a:rPr>
              <a:t>** moving the current item </a:t>
            </a:r>
          </a:p>
          <a:p>
            <a:r>
              <a:rPr lang="en-US" sz="1200" kern="1200" baseline="0" dirty="0" smtClean="0">
                <a:solidFill>
                  <a:schemeClr val="tx1"/>
                </a:solidFill>
                <a:effectLst/>
                <a:latin typeface="+mn-lt"/>
                <a:ea typeface="+mn-ea"/>
                <a:cs typeface="+mn-cs"/>
              </a:rPr>
              <a:t>** towards the end of the </a:t>
            </a:r>
          </a:p>
          <a:p>
            <a:r>
              <a:rPr lang="en-US" sz="1200" kern="1200" baseline="0" dirty="0" smtClean="0">
                <a:solidFill>
                  <a:schemeClr val="tx1"/>
                </a:solidFill>
                <a:effectLst/>
                <a:latin typeface="+mn-lt"/>
                <a:ea typeface="+mn-ea"/>
                <a:cs typeface="+mn-cs"/>
              </a:rPr>
              <a:t>** container, swapping items as needed.</a:t>
            </a:r>
          </a:p>
          <a:p>
            <a:r>
              <a:rPr lang="en-US" sz="1200" kern="1200" baseline="0" dirty="0" smtClean="0">
                <a:solidFill>
                  <a:schemeClr val="tx1"/>
                </a:solidFill>
                <a:effectLst/>
                <a:latin typeface="+mn-lt"/>
                <a:ea typeface="+mn-ea"/>
                <a:cs typeface="+mn-cs"/>
              </a:rPr>
              <a:t>** When the current element is the last element in the container, and the swap is performed if necessary, then we know that the last element is the largest element in the container and that it is in the proper sort order.  We do not know that any element prior to the last item is in the right order – so we need to start the process again.</a:t>
            </a:r>
          </a:p>
          <a:p>
            <a:r>
              <a:rPr lang="en-US" sz="1200" kern="1200" baseline="0" dirty="0" smtClean="0">
                <a:solidFill>
                  <a:schemeClr val="tx1"/>
                </a:solidFill>
                <a:effectLst/>
                <a:latin typeface="+mn-lt"/>
                <a:ea typeface="+mn-ea"/>
                <a:cs typeface="+mn-cs"/>
              </a:rPr>
              <a:t>** We reset the current item to the second element of the container </a:t>
            </a:r>
          </a:p>
          <a:p>
            <a:r>
              <a:rPr lang="en-US" sz="1200" kern="1200" baseline="0" dirty="0" smtClean="0">
                <a:solidFill>
                  <a:schemeClr val="tx1"/>
                </a:solidFill>
                <a:effectLst/>
                <a:latin typeface="+mn-lt"/>
                <a:ea typeface="+mn-ea"/>
                <a:cs typeface="+mn-cs"/>
              </a:rPr>
              <a:t>** and we progress to the end, </a:t>
            </a:r>
          </a:p>
          <a:p>
            <a:r>
              <a:rPr lang="en-US" sz="1200" kern="1200" baseline="0" dirty="0" smtClean="0">
                <a:solidFill>
                  <a:schemeClr val="tx1"/>
                </a:solidFill>
                <a:effectLst/>
                <a:latin typeface="+mn-lt"/>
                <a:ea typeface="+mn-ea"/>
                <a:cs typeface="+mn-cs"/>
              </a:rPr>
              <a:t>** swapping as needed.</a:t>
            </a:r>
          </a:p>
          <a:p>
            <a:r>
              <a:rPr lang="en-US" sz="1200" kern="1200" baseline="0" dirty="0" smtClean="0">
                <a:solidFill>
                  <a:schemeClr val="tx1"/>
                </a:solidFill>
                <a:effectLst/>
                <a:latin typeface="+mn-lt"/>
                <a:ea typeface="+mn-ea"/>
                <a:cs typeface="+mn-cs"/>
              </a:rPr>
              <a:t>** Along the way we encounter </a:t>
            </a:r>
          </a:p>
          <a:p>
            <a:r>
              <a:rPr lang="en-US" sz="1200" kern="1200" baseline="0" dirty="0" smtClean="0">
                <a:solidFill>
                  <a:schemeClr val="tx1"/>
                </a:solidFill>
                <a:effectLst/>
                <a:latin typeface="+mn-lt"/>
                <a:ea typeface="+mn-ea"/>
                <a:cs typeface="+mn-cs"/>
              </a:rPr>
              <a:t>** an element that needs to be swapped. </a:t>
            </a:r>
          </a:p>
          <a:p>
            <a:r>
              <a:rPr lang="en-US" sz="1200" kern="1200" baseline="0" dirty="0" smtClean="0">
                <a:solidFill>
                  <a:schemeClr val="tx1"/>
                </a:solidFill>
                <a:effectLst/>
                <a:latin typeface="+mn-lt"/>
                <a:ea typeface="+mn-ea"/>
                <a:cs typeface="+mn-cs"/>
              </a:rPr>
              <a:t>** Once we get to the end we know now that the last two elements of the container are in sort order.  Since we performed a swap operation, we start the sort over.</a:t>
            </a:r>
          </a:p>
          <a:p>
            <a:r>
              <a:rPr lang="en-US" sz="1200" kern="1200" baseline="0" dirty="0" smtClean="0">
                <a:solidFill>
                  <a:schemeClr val="tx1"/>
                </a:solidFill>
                <a:effectLst/>
                <a:latin typeface="+mn-lt"/>
                <a:ea typeface="+mn-ea"/>
                <a:cs typeface="+mn-cs"/>
              </a:rPr>
              <a:t>** This time we work our way from start to end without ever performing a swap, so when we get to the end, we know that the container is sorted and we are done.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878599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Implementing bubble sort is very straight-forward. </a:t>
            </a:r>
          </a:p>
          <a:p>
            <a:r>
              <a:rPr lang="en-US" sz="1200" kern="1200" baseline="0" dirty="0" smtClean="0">
                <a:solidFill>
                  <a:schemeClr val="tx1"/>
                </a:solidFill>
                <a:effectLst/>
                <a:latin typeface="+mn-lt"/>
                <a:ea typeface="+mn-ea"/>
                <a:cs typeface="+mn-cs"/>
              </a:rPr>
              <a:t>** We start with a template function that accepts a template parameter defining the iterator type being sorted.</a:t>
            </a:r>
          </a:p>
          <a:p>
            <a:r>
              <a:rPr lang="en-US" sz="1200" kern="1200" baseline="0" dirty="0" smtClean="0">
                <a:solidFill>
                  <a:schemeClr val="tx1"/>
                </a:solidFill>
                <a:effectLst/>
                <a:latin typeface="+mn-lt"/>
                <a:ea typeface="+mn-ea"/>
                <a:cs typeface="+mn-cs"/>
              </a:rPr>
              <a:t>** And we have a function named bubble that accepts the first and last iterator defining the range being sorted.  Remember that the first iterator is included in the sorted range, while the last iterator is not.</a:t>
            </a:r>
          </a:p>
          <a:p>
            <a:r>
              <a:rPr lang="en-US" sz="1200" kern="1200" baseline="0" dirty="0" smtClean="0">
                <a:solidFill>
                  <a:schemeClr val="tx1"/>
                </a:solidFill>
                <a:effectLst/>
                <a:latin typeface="+mn-lt"/>
                <a:ea typeface="+mn-ea"/>
                <a:cs typeface="+mn-cs"/>
              </a:rPr>
              <a:t>** A Boolean named swapped is used to keep track of whether or not any swaps were performed during each pass of the sort.</a:t>
            </a:r>
          </a:p>
          <a:p>
            <a:r>
              <a:rPr lang="en-US" sz="1200" kern="1200" baseline="0" dirty="0" smtClean="0">
                <a:solidFill>
                  <a:schemeClr val="tx1"/>
                </a:solidFill>
                <a:effectLst/>
                <a:latin typeface="+mn-lt"/>
                <a:ea typeface="+mn-ea"/>
                <a:cs typeface="+mn-cs"/>
              </a:rPr>
              <a:t>** We now iterate from the second item in the vector to the end</a:t>
            </a:r>
          </a:p>
          <a:p>
            <a:r>
              <a:rPr lang="en-US" sz="1200" kern="1200" baseline="0" dirty="0" smtClean="0">
                <a:solidFill>
                  <a:schemeClr val="tx1"/>
                </a:solidFill>
                <a:effectLst/>
                <a:latin typeface="+mn-lt"/>
                <a:ea typeface="+mn-ea"/>
                <a:cs typeface="+mn-cs"/>
              </a:rPr>
              <a:t>** And if the current value is less than the  previous value</a:t>
            </a:r>
          </a:p>
          <a:p>
            <a:r>
              <a:rPr lang="en-US" sz="1200" kern="1200" baseline="0" dirty="0" smtClean="0">
                <a:solidFill>
                  <a:schemeClr val="tx1"/>
                </a:solidFill>
                <a:effectLst/>
                <a:latin typeface="+mn-lt"/>
                <a:ea typeface="+mn-ea"/>
                <a:cs typeface="+mn-cs"/>
              </a:rPr>
              <a:t>** We swap them.  In this example I am using the standard </a:t>
            </a:r>
            <a:r>
              <a:rPr lang="en-US" sz="1200" kern="1200" baseline="0" dirty="0" err="1" smtClean="0">
                <a:solidFill>
                  <a:schemeClr val="tx1"/>
                </a:solidFill>
                <a:effectLst/>
                <a:latin typeface="+mn-lt"/>
                <a:ea typeface="+mn-ea"/>
                <a:cs typeface="+mn-cs"/>
              </a:rPr>
              <a:t>iter_swap</a:t>
            </a:r>
            <a:r>
              <a:rPr lang="en-US" sz="1200" kern="1200" baseline="0" dirty="0" smtClean="0">
                <a:solidFill>
                  <a:schemeClr val="tx1"/>
                </a:solidFill>
                <a:effectLst/>
                <a:latin typeface="+mn-lt"/>
                <a:ea typeface="+mn-ea"/>
                <a:cs typeface="+mn-cs"/>
              </a:rPr>
              <a:t> function to perform the swap</a:t>
            </a:r>
          </a:p>
          <a:p>
            <a:r>
              <a:rPr lang="en-US" sz="1200" kern="1200" baseline="0" dirty="0" smtClean="0">
                <a:solidFill>
                  <a:schemeClr val="tx1"/>
                </a:solidFill>
                <a:effectLst/>
                <a:latin typeface="+mn-lt"/>
                <a:ea typeface="+mn-ea"/>
                <a:cs typeface="+mn-cs"/>
              </a:rPr>
              <a:t>** We update the Boolean to indicate that a swap was done</a:t>
            </a:r>
          </a:p>
          <a:p>
            <a:r>
              <a:rPr lang="en-US" sz="1200" kern="1200" baseline="0" dirty="0" smtClean="0">
                <a:solidFill>
                  <a:schemeClr val="tx1"/>
                </a:solidFill>
                <a:effectLst/>
                <a:latin typeface="+mn-lt"/>
                <a:ea typeface="+mn-ea"/>
                <a:cs typeface="+mn-cs"/>
              </a:rPr>
              <a:t>** and the loop repeats until no swaps were performed because that indicates that the container is sorted.</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646754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Calling our new bubble sort method works just like calling the standard sort method.  The string’s begin and end iterators are passed in the and string is sorted in ascending order.</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4177745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You might recall that standard sort has an overload that allows the caller to define a custom comparison function.  This allows the caller to change the sorting behavior – for example, to sort by descending rather than ascending.</a:t>
            </a:r>
          </a:p>
          <a:p>
            <a:r>
              <a:rPr lang="en-US" sz="1200" kern="1200" baseline="0" dirty="0" smtClean="0">
                <a:solidFill>
                  <a:schemeClr val="tx1"/>
                </a:solidFill>
                <a:effectLst/>
                <a:latin typeface="+mn-lt"/>
                <a:ea typeface="+mn-ea"/>
                <a:cs typeface="+mn-cs"/>
              </a:rPr>
              <a:t>** The template parameters now include the comparer type, and the function arguments accept the comparer function.</a:t>
            </a:r>
          </a:p>
          <a:p>
            <a:r>
              <a:rPr lang="en-US" sz="1200" kern="1200" baseline="0" dirty="0" smtClean="0">
                <a:solidFill>
                  <a:schemeClr val="tx1"/>
                </a:solidFill>
                <a:effectLst/>
                <a:latin typeface="+mn-lt"/>
                <a:ea typeface="+mn-ea"/>
                <a:cs typeface="+mn-cs"/>
              </a:rPr>
              <a:t>** And rather than using the less-than operator to determine when to swap, we use the provided comparison function.</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1889020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Calling the custom-comparer overload of our bubble sort function also works just like the standard sort function.</a:t>
            </a:r>
          </a:p>
          <a:p>
            <a:r>
              <a:rPr lang="en-US" sz="1200" kern="1200" baseline="0" dirty="0" smtClean="0">
                <a:solidFill>
                  <a:schemeClr val="tx1"/>
                </a:solidFill>
                <a:effectLst/>
                <a:latin typeface="+mn-lt"/>
                <a:ea typeface="+mn-ea"/>
                <a:cs typeface="+mn-cs"/>
              </a:rPr>
              <a:t>** In this example, we use the standard greater function as the third sort parameter which causes the string to be sorted into descending order rather than ascending order.</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3473305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Before we wrap up bubble sort, I want to quickly revisit the first bubble sort method we implemented.  This function is nearly identical to the function overload that accepts the custom comparer.  </a:t>
            </a:r>
          </a:p>
          <a:p>
            <a:r>
              <a:rPr lang="en-US" sz="1200" kern="1200" baseline="0" dirty="0" smtClean="0">
                <a:solidFill>
                  <a:schemeClr val="tx1"/>
                </a:solidFill>
                <a:effectLst/>
                <a:latin typeface="+mn-lt"/>
                <a:ea typeface="+mn-ea"/>
                <a:cs typeface="+mn-cs"/>
              </a:rPr>
              <a:t>** To avoid dual maintenance, we can change this method to simply call the custom comparer overload, passing in the standard less function.</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2353898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next sorting algorithm we will be looking at is the selection sort.  Selection sorts works by finding the smallest value in the range being sorted and swapping that value into the first index.  Then finding the second smallest value and swapping that value into the second index.</a:t>
            </a:r>
          </a:p>
          <a:p>
            <a:r>
              <a:rPr lang="en-US" sz="1200" kern="1200" baseline="0" dirty="0" smtClean="0">
                <a:solidFill>
                  <a:schemeClr val="tx1"/>
                </a:solidFill>
                <a:effectLst/>
                <a:latin typeface="+mn-lt"/>
                <a:ea typeface="+mn-ea"/>
                <a:cs typeface="+mn-cs"/>
              </a:rPr>
              <a:t>** Let’s look at a quick example.</a:t>
            </a:r>
          </a:p>
          <a:p>
            <a:r>
              <a:rPr lang="en-US" sz="1200" kern="1200" baseline="0" dirty="0" smtClean="0">
                <a:solidFill>
                  <a:schemeClr val="tx1"/>
                </a:solidFill>
                <a:effectLst/>
                <a:latin typeface="+mn-lt"/>
                <a:ea typeface="+mn-ea"/>
                <a:cs typeface="+mn-cs"/>
              </a:rPr>
              <a:t>** The sorting algorithm starts at the first value in the range being sorted</a:t>
            </a:r>
          </a:p>
          <a:p>
            <a:r>
              <a:rPr lang="en-US" sz="1200" kern="1200" baseline="0" dirty="0" smtClean="0">
                <a:solidFill>
                  <a:schemeClr val="tx1"/>
                </a:solidFill>
                <a:effectLst/>
                <a:latin typeface="+mn-lt"/>
                <a:ea typeface="+mn-ea"/>
                <a:cs typeface="+mn-cs"/>
              </a:rPr>
              <a:t>** It then records the current index as the smallest known value</a:t>
            </a:r>
          </a:p>
          <a:p>
            <a:r>
              <a:rPr lang="en-US" sz="1200" kern="1200" baseline="0" dirty="0" smtClean="0">
                <a:solidFill>
                  <a:schemeClr val="tx1"/>
                </a:solidFill>
                <a:effectLst/>
                <a:latin typeface="+mn-lt"/>
                <a:ea typeface="+mn-ea"/>
                <a:cs typeface="+mn-cs"/>
              </a:rPr>
              <a:t>** It now compares the next value with the current minimum value</a:t>
            </a:r>
          </a:p>
          <a:p>
            <a:r>
              <a:rPr lang="en-US" sz="1200" kern="1200" baseline="0" dirty="0" smtClean="0">
                <a:solidFill>
                  <a:schemeClr val="tx1"/>
                </a:solidFill>
                <a:effectLst/>
                <a:latin typeface="+mn-lt"/>
                <a:ea typeface="+mn-ea"/>
                <a:cs typeface="+mn-cs"/>
              </a:rPr>
              <a:t>** Since the next value is less than the current minimum, the new minimum value is recorded.</a:t>
            </a:r>
          </a:p>
          <a:p>
            <a:r>
              <a:rPr lang="en-US" sz="1200" kern="1200" baseline="0" dirty="0" smtClean="0">
                <a:solidFill>
                  <a:schemeClr val="tx1"/>
                </a:solidFill>
                <a:effectLst/>
                <a:latin typeface="+mn-lt"/>
                <a:ea typeface="+mn-ea"/>
                <a:cs typeface="+mn-cs"/>
              </a:rPr>
              <a:t>** The next value is now looked at.  Since it’s value is greater than the current minimum, nothing is done.</a:t>
            </a:r>
          </a:p>
          <a:p>
            <a:r>
              <a:rPr lang="en-US" sz="1200" kern="1200" baseline="0" dirty="0" smtClean="0">
                <a:solidFill>
                  <a:schemeClr val="tx1"/>
                </a:solidFill>
                <a:effectLst/>
                <a:latin typeface="+mn-lt"/>
                <a:ea typeface="+mn-ea"/>
                <a:cs typeface="+mn-cs"/>
              </a:rPr>
              <a:t>** This searching process continues</a:t>
            </a:r>
          </a:p>
          <a:p>
            <a:r>
              <a:rPr lang="en-US" sz="1200" kern="1200" baseline="0" dirty="0" smtClean="0">
                <a:solidFill>
                  <a:schemeClr val="tx1"/>
                </a:solidFill>
                <a:effectLst/>
                <a:latin typeface="+mn-lt"/>
                <a:ea typeface="+mn-ea"/>
                <a:cs typeface="+mn-cs"/>
              </a:rPr>
              <a:t>** inspecting every other value in the range</a:t>
            </a:r>
          </a:p>
          <a:p>
            <a:r>
              <a:rPr lang="en-US" sz="1200" kern="1200" baseline="0" dirty="0" smtClean="0">
                <a:solidFill>
                  <a:schemeClr val="tx1"/>
                </a:solidFill>
                <a:effectLst/>
                <a:latin typeface="+mn-lt"/>
                <a:ea typeface="+mn-ea"/>
                <a:cs typeface="+mn-cs"/>
              </a:rPr>
              <a:t>** until the minimum value has been determined  With the minimum value now known, the first index in the range being sorted is swapped with the minimum, putting the smallest value into the first index.</a:t>
            </a:r>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1326791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At this point we know that the smallest value in the sortable range is now in the first index.  This means we don’t need to consider that index any longer.</a:t>
            </a:r>
          </a:p>
          <a:p>
            <a:r>
              <a:rPr lang="en-US" sz="1200" kern="1200" baseline="0" dirty="0" smtClean="0">
                <a:solidFill>
                  <a:schemeClr val="tx1"/>
                </a:solidFill>
                <a:effectLst/>
                <a:latin typeface="+mn-lt"/>
                <a:ea typeface="+mn-ea"/>
                <a:cs typeface="+mn-cs"/>
              </a:rPr>
              <a:t>** We can now set our starting point to the second index </a:t>
            </a:r>
          </a:p>
          <a:p>
            <a:r>
              <a:rPr lang="en-US" sz="1200" kern="1200" baseline="0" dirty="0" smtClean="0">
                <a:solidFill>
                  <a:schemeClr val="tx1"/>
                </a:solidFill>
                <a:effectLst/>
                <a:latin typeface="+mn-lt"/>
                <a:ea typeface="+mn-ea"/>
                <a:cs typeface="+mn-cs"/>
              </a:rPr>
              <a:t>** We start with the assumption that this value is the minimum value in the unsorted range</a:t>
            </a:r>
          </a:p>
          <a:p>
            <a:r>
              <a:rPr lang="en-US" sz="1200" kern="1200" baseline="0" dirty="0" smtClean="0">
                <a:solidFill>
                  <a:schemeClr val="tx1"/>
                </a:solidFill>
                <a:effectLst/>
                <a:latin typeface="+mn-lt"/>
                <a:ea typeface="+mn-ea"/>
                <a:cs typeface="+mn-cs"/>
              </a:rPr>
              <a:t>** We can then move from left to right</a:t>
            </a:r>
          </a:p>
          <a:p>
            <a:r>
              <a:rPr lang="en-US" sz="1200" kern="1200" baseline="0" dirty="0" smtClean="0">
                <a:solidFill>
                  <a:schemeClr val="tx1"/>
                </a:solidFill>
                <a:effectLst/>
                <a:latin typeface="+mn-lt"/>
                <a:ea typeface="+mn-ea"/>
                <a:cs typeface="+mn-cs"/>
              </a:rPr>
              <a:t>** Checking each index to see if the current value is less than the minimum</a:t>
            </a:r>
          </a:p>
          <a:p>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 At the end we know now that the initial value was, in fact, the minimum so no swapping is needed.</a:t>
            </a:r>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199801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Searching</a:t>
            </a:r>
            <a:r>
              <a:rPr lang="en-US" sz="1200" kern="1200" baseline="0" dirty="0" smtClean="0">
                <a:solidFill>
                  <a:schemeClr val="tx1"/>
                </a:solidFill>
                <a:effectLst/>
                <a:latin typeface="+mn-lt"/>
                <a:ea typeface="+mn-ea"/>
                <a:cs typeface="+mn-cs"/>
              </a:rPr>
              <a:t> is the process of finding an element in a container.  In this module, we are specifically talking about finding an elements in an array-like container.</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598703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 now know that the first two indexes in the sortable range are sorted.  </a:t>
            </a:r>
          </a:p>
          <a:p>
            <a:r>
              <a:rPr lang="en-US" sz="1200" kern="1200" baseline="0" dirty="0" smtClean="0">
                <a:solidFill>
                  <a:schemeClr val="tx1"/>
                </a:solidFill>
                <a:effectLst/>
                <a:latin typeface="+mn-lt"/>
                <a:ea typeface="+mn-ea"/>
                <a:cs typeface="+mn-cs"/>
              </a:rPr>
              <a:t>** We can now move to the third index.</a:t>
            </a:r>
          </a:p>
          <a:p>
            <a:r>
              <a:rPr lang="en-US" sz="1200" kern="1200" baseline="0" dirty="0" smtClean="0">
                <a:solidFill>
                  <a:schemeClr val="tx1"/>
                </a:solidFill>
                <a:effectLst/>
                <a:latin typeface="+mn-lt"/>
                <a:ea typeface="+mn-ea"/>
                <a:cs typeface="+mn-cs"/>
              </a:rPr>
              <a:t>** We can mark the starting value as the smallest known value and start our search</a:t>
            </a:r>
          </a:p>
          <a:p>
            <a:r>
              <a:rPr lang="en-US" sz="1200" kern="1200" baseline="0" dirty="0" smtClean="0">
                <a:solidFill>
                  <a:schemeClr val="tx1"/>
                </a:solidFill>
                <a:effectLst/>
                <a:latin typeface="+mn-lt"/>
                <a:ea typeface="+mn-ea"/>
                <a:cs typeface="+mn-cs"/>
              </a:rPr>
              <a:t>** With each index</a:t>
            </a:r>
          </a:p>
          <a:p>
            <a:r>
              <a:rPr lang="en-US" sz="1200" kern="1200" baseline="0" dirty="0" smtClean="0">
                <a:solidFill>
                  <a:schemeClr val="tx1"/>
                </a:solidFill>
                <a:effectLst/>
                <a:latin typeface="+mn-lt"/>
                <a:ea typeface="+mn-ea"/>
                <a:cs typeface="+mn-cs"/>
              </a:rPr>
              <a:t>** We check if the value is less than the known minimum</a:t>
            </a:r>
          </a:p>
          <a:p>
            <a:r>
              <a:rPr lang="en-US" sz="1200" kern="1200" baseline="0" dirty="0" smtClean="0">
                <a:solidFill>
                  <a:schemeClr val="tx1"/>
                </a:solidFill>
                <a:effectLst/>
                <a:latin typeface="+mn-lt"/>
                <a:ea typeface="+mn-ea"/>
                <a:cs typeface="+mn-cs"/>
              </a:rPr>
              <a:t>** And as before, the current value is the minimum value so no swapping was needed</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1186425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 now know that the first three indexes in the sortable range are sorted.  </a:t>
            </a:r>
          </a:p>
          <a:p>
            <a:r>
              <a:rPr lang="en-US" sz="1200" kern="1200" baseline="0" dirty="0" smtClean="0">
                <a:solidFill>
                  <a:schemeClr val="tx1"/>
                </a:solidFill>
                <a:effectLst/>
                <a:latin typeface="+mn-lt"/>
                <a:ea typeface="+mn-ea"/>
                <a:cs typeface="+mn-cs"/>
              </a:rPr>
              <a:t>** We can now move to the forth index.</a:t>
            </a:r>
          </a:p>
          <a:p>
            <a:r>
              <a:rPr lang="en-US" sz="1200" kern="1200" baseline="0" dirty="0" smtClean="0">
                <a:solidFill>
                  <a:schemeClr val="tx1"/>
                </a:solidFill>
                <a:effectLst/>
                <a:latin typeface="+mn-lt"/>
                <a:ea typeface="+mn-ea"/>
                <a:cs typeface="+mn-cs"/>
              </a:rPr>
              <a:t>** We mark the starting value as the smallest known value and start our search</a:t>
            </a:r>
          </a:p>
          <a:p>
            <a:r>
              <a:rPr lang="en-US" sz="1200" kern="1200" baseline="0" dirty="0" smtClean="0">
                <a:solidFill>
                  <a:schemeClr val="tx1"/>
                </a:solidFill>
                <a:effectLst/>
                <a:latin typeface="+mn-lt"/>
                <a:ea typeface="+mn-ea"/>
                <a:cs typeface="+mn-cs"/>
              </a:rPr>
              <a:t>** We then move to the next value in the range.  Since this value is smaller than our running minimum</a:t>
            </a:r>
          </a:p>
          <a:p>
            <a:r>
              <a:rPr lang="en-US" sz="1200" kern="1200" baseline="0" dirty="0" smtClean="0">
                <a:solidFill>
                  <a:schemeClr val="tx1"/>
                </a:solidFill>
                <a:effectLst/>
                <a:latin typeface="+mn-lt"/>
                <a:ea typeface="+mn-ea"/>
                <a:cs typeface="+mn-cs"/>
              </a:rPr>
              <a:t>** We mark this item as the new running minimum value</a:t>
            </a:r>
          </a:p>
          <a:p>
            <a:r>
              <a:rPr lang="en-US" sz="1200" kern="1200" baseline="0" dirty="0" smtClean="0">
                <a:solidFill>
                  <a:schemeClr val="tx1"/>
                </a:solidFill>
                <a:effectLst/>
                <a:latin typeface="+mn-lt"/>
                <a:ea typeface="+mn-ea"/>
                <a:cs typeface="+mn-cs"/>
              </a:rPr>
              <a:t>** We then move on to the next item.  This item is also smaller than our running minimum</a:t>
            </a:r>
          </a:p>
          <a:p>
            <a:r>
              <a:rPr lang="en-US" sz="1200" kern="1200" baseline="0" dirty="0" smtClean="0">
                <a:solidFill>
                  <a:schemeClr val="tx1"/>
                </a:solidFill>
                <a:effectLst/>
                <a:latin typeface="+mn-lt"/>
                <a:ea typeface="+mn-ea"/>
                <a:cs typeface="+mn-cs"/>
              </a:rPr>
              <a:t>** So we update the running minimum with this value.  Since we are at the end of the sortable range, we can now perform the swap</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12261062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the first four indexes sorted, we are nearly done.  In fact, we can tell visually that we are done, but the algorithm still needs to perform the last few comparisons – these are done even in the case where the range is already sorted.</a:t>
            </a:r>
          </a:p>
          <a:p>
            <a:r>
              <a:rPr lang="en-US" sz="1200" kern="1200" baseline="0" dirty="0" smtClean="0">
                <a:solidFill>
                  <a:schemeClr val="tx1"/>
                </a:solidFill>
                <a:effectLst/>
                <a:latin typeface="+mn-lt"/>
                <a:ea typeface="+mn-ea"/>
                <a:cs typeface="+mn-cs"/>
              </a:rPr>
              <a:t>** We start with the first index in the unsorted range</a:t>
            </a:r>
          </a:p>
          <a:p>
            <a:r>
              <a:rPr lang="en-US" sz="1200" kern="1200" baseline="0" dirty="0" smtClean="0">
                <a:solidFill>
                  <a:schemeClr val="tx1"/>
                </a:solidFill>
                <a:effectLst/>
                <a:latin typeface="+mn-lt"/>
                <a:ea typeface="+mn-ea"/>
                <a:cs typeface="+mn-cs"/>
              </a:rPr>
              <a:t>** Mark our minimum value</a:t>
            </a:r>
          </a:p>
          <a:p>
            <a:r>
              <a:rPr lang="en-US" sz="1200" kern="1200" baseline="0" dirty="0" smtClean="0">
                <a:solidFill>
                  <a:schemeClr val="tx1"/>
                </a:solidFill>
                <a:effectLst/>
                <a:latin typeface="+mn-lt"/>
                <a:ea typeface="+mn-ea"/>
                <a:cs typeface="+mn-cs"/>
              </a:rPr>
              <a:t>** And check the next value.  Since the value is greater than the minimum, no swap is performed.</a:t>
            </a:r>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1155800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Finally, we have sorted all but the last index in our range.  Since there is only once value remaining, and we know that every value preceding it is sorted, the selection sort is complete.</a:t>
            </a:r>
          </a:p>
          <a:p>
            <a:r>
              <a:rPr lang="en-US" sz="1200" kern="1200" baseline="0" dirty="0" smtClean="0">
                <a:solidFill>
                  <a:schemeClr val="tx1"/>
                </a:solidFill>
                <a:effectLst/>
                <a:latin typeface="+mn-lt"/>
                <a:ea typeface="+mn-ea"/>
                <a:cs typeface="+mn-cs"/>
              </a:rPr>
              <a:t>Let’s take a look at an implementation of selection sort in C++.</a:t>
            </a:r>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3588597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Here we can see the overload of the selection sort algorithm that </a:t>
            </a:r>
          </a:p>
          <a:p>
            <a:r>
              <a:rPr lang="en-US" sz="1200" kern="1200" baseline="0" dirty="0" smtClean="0">
                <a:solidFill>
                  <a:schemeClr val="tx1"/>
                </a:solidFill>
                <a:effectLst/>
                <a:latin typeface="+mn-lt"/>
                <a:ea typeface="+mn-ea"/>
                <a:cs typeface="+mn-cs"/>
              </a:rPr>
              <a:t>** accepts a custom comparison function in its template and function arguments.</a:t>
            </a:r>
          </a:p>
          <a:p>
            <a:r>
              <a:rPr lang="en-US" sz="1200" kern="1200" baseline="0" dirty="0" smtClean="0">
                <a:solidFill>
                  <a:schemeClr val="tx1"/>
                </a:solidFill>
                <a:effectLst/>
                <a:latin typeface="+mn-lt"/>
                <a:ea typeface="+mn-ea"/>
                <a:cs typeface="+mn-cs"/>
              </a:rPr>
              <a:t>** As described in the example, we loop over the range of items to be sorted, from first to last</a:t>
            </a:r>
          </a:p>
          <a:p>
            <a:r>
              <a:rPr lang="en-US" sz="1200" kern="1200" baseline="0" dirty="0" smtClean="0">
                <a:solidFill>
                  <a:schemeClr val="tx1"/>
                </a:solidFill>
                <a:effectLst/>
                <a:latin typeface="+mn-lt"/>
                <a:ea typeface="+mn-ea"/>
                <a:cs typeface="+mn-cs"/>
              </a:rPr>
              <a:t>** We assume that our first unsorted value is the running minimum</a:t>
            </a:r>
          </a:p>
          <a:p>
            <a:r>
              <a:rPr lang="en-US" sz="1200" kern="1200" baseline="0" dirty="0" smtClean="0">
                <a:solidFill>
                  <a:schemeClr val="tx1"/>
                </a:solidFill>
                <a:effectLst/>
                <a:latin typeface="+mn-lt"/>
                <a:ea typeface="+mn-ea"/>
                <a:cs typeface="+mn-cs"/>
              </a:rPr>
              <a:t>** and then as we loop through each unsorted element, </a:t>
            </a:r>
          </a:p>
          <a:p>
            <a:r>
              <a:rPr lang="en-US" sz="1200" kern="1200" baseline="0" dirty="0" smtClean="0">
                <a:solidFill>
                  <a:schemeClr val="tx1"/>
                </a:solidFill>
                <a:effectLst/>
                <a:latin typeface="+mn-lt"/>
                <a:ea typeface="+mn-ea"/>
                <a:cs typeface="+mn-cs"/>
              </a:rPr>
              <a:t>** if the current value is less than the running minimum, </a:t>
            </a:r>
          </a:p>
          <a:p>
            <a:r>
              <a:rPr lang="en-US" sz="1200" kern="1200" baseline="0" dirty="0" smtClean="0">
                <a:solidFill>
                  <a:schemeClr val="tx1"/>
                </a:solidFill>
                <a:effectLst/>
                <a:latin typeface="+mn-lt"/>
                <a:ea typeface="+mn-ea"/>
                <a:cs typeface="+mn-cs"/>
              </a:rPr>
              <a:t>** We update the running minimum to be the current iterator</a:t>
            </a:r>
          </a:p>
          <a:p>
            <a:r>
              <a:rPr lang="en-US" sz="1200" kern="1200" baseline="0" dirty="0" smtClean="0">
                <a:solidFill>
                  <a:schemeClr val="tx1"/>
                </a:solidFill>
                <a:effectLst/>
                <a:latin typeface="+mn-lt"/>
                <a:ea typeface="+mn-ea"/>
                <a:cs typeface="+mn-cs"/>
              </a:rPr>
              <a:t>** Finally, if the running minimum does not equal the first unsorted value</a:t>
            </a:r>
          </a:p>
          <a:p>
            <a:r>
              <a:rPr lang="en-US" sz="1200" kern="1200" baseline="0" dirty="0" smtClean="0">
                <a:solidFill>
                  <a:schemeClr val="tx1"/>
                </a:solidFill>
                <a:effectLst/>
                <a:latin typeface="+mn-lt"/>
                <a:ea typeface="+mn-ea"/>
                <a:cs typeface="+mn-cs"/>
              </a:rPr>
              <a:t>** We swap the first unsorted value and the found minimum value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26115136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Selection sort has exponential, or O(</a:t>
            </a:r>
            <a:r>
              <a:rPr lang="en-US" sz="1200" kern="1200" baseline="0" dirty="0" err="1" smtClean="0">
                <a:solidFill>
                  <a:schemeClr val="tx1"/>
                </a:solidFill>
                <a:effectLst/>
                <a:latin typeface="+mn-lt"/>
                <a:ea typeface="+mn-ea"/>
                <a:cs typeface="+mn-cs"/>
              </a:rPr>
              <a:t>n^r</a:t>
            </a:r>
            <a:r>
              <a:rPr lang="en-US" sz="1200" kern="1200" baseline="0" dirty="0" smtClean="0">
                <a:solidFill>
                  <a:schemeClr val="tx1"/>
                </a:solidFill>
                <a:effectLst/>
                <a:latin typeface="+mn-lt"/>
                <a:ea typeface="+mn-ea"/>
                <a:cs typeface="+mn-cs"/>
              </a:rPr>
              <a:t>), complexity in the best, average and worst case.  Why is it bad in all three cases?  Because even if the data is already sorted, each pass through the sort is looking for the next smallest value – this will continue repeatedly regardless of whether or not the data is already sorted.</a:t>
            </a:r>
          </a:p>
          <a:p>
            <a:r>
              <a:rPr lang="en-US" sz="1200" kern="1200" baseline="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867303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If selection sort has exponential best and average case complexity – why would it ever be used?  Even bubble sort has linear best case complexity.</a:t>
            </a:r>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163269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Selection sort guarantees it will never perform more than O(n) swaps whereas bubble sort may perform up to O(n^2) swaps. For domains where swapping is far more expensive than comparing data, choosing a sorting algorithm that minimizes that cost can make it a more appropriate choice.</a:t>
            </a:r>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50797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Insertion sort is similar to selection sort in that it builds up a sorted range as it works its way from the start to the end of the sortable range.  However it uses a slightly different approach to building the range, giving it O(n) best case performance.</a:t>
            </a:r>
          </a:p>
          <a:p>
            <a:r>
              <a:rPr lang="en-US" sz="1200" kern="1200" baseline="0" dirty="0" smtClean="0">
                <a:solidFill>
                  <a:schemeClr val="tx1"/>
                </a:solidFill>
                <a:effectLst/>
                <a:latin typeface="+mn-lt"/>
                <a:ea typeface="+mn-ea"/>
                <a:cs typeface="+mn-cs"/>
              </a:rPr>
              <a:t>** Let’s work through an example by sorting this range of data</a:t>
            </a:r>
          </a:p>
          <a:p>
            <a:r>
              <a:rPr lang="en-US" sz="1200" kern="1200" baseline="0" dirty="0" smtClean="0">
                <a:solidFill>
                  <a:schemeClr val="tx1"/>
                </a:solidFill>
                <a:effectLst/>
                <a:latin typeface="+mn-lt"/>
                <a:ea typeface="+mn-ea"/>
                <a:cs typeface="+mn-cs"/>
              </a:rPr>
              <a:t>** Insertion sort starts at the second item in the sortable range. </a:t>
            </a:r>
          </a:p>
          <a:p>
            <a:r>
              <a:rPr lang="en-US" sz="1200" kern="1200" baseline="0" dirty="0" smtClean="0">
                <a:solidFill>
                  <a:schemeClr val="tx1"/>
                </a:solidFill>
                <a:effectLst/>
                <a:latin typeface="+mn-lt"/>
                <a:ea typeface="+mn-ea"/>
                <a:cs typeface="+mn-cs"/>
              </a:rPr>
              <a:t>** The value of the current element is compared with the previous element.  </a:t>
            </a:r>
          </a:p>
          <a:p>
            <a:r>
              <a:rPr lang="en-US" sz="1200" kern="1200" baseline="0" dirty="0" smtClean="0">
                <a:solidFill>
                  <a:schemeClr val="tx1"/>
                </a:solidFill>
                <a:effectLst/>
                <a:latin typeface="+mn-lt"/>
                <a:ea typeface="+mn-ea"/>
                <a:cs typeface="+mn-cs"/>
              </a:rPr>
              <a:t>** Since the previous element is less than the current value, they are swapped.  We now know that the first and second elements are sorted relative to each other.</a:t>
            </a:r>
          </a:p>
          <a:p>
            <a:r>
              <a:rPr lang="en-US" sz="1200" kern="1200" baseline="0" dirty="0" smtClean="0">
                <a:solidFill>
                  <a:schemeClr val="tx1"/>
                </a:solidFill>
                <a:effectLst/>
                <a:latin typeface="+mn-lt"/>
                <a:ea typeface="+mn-ea"/>
                <a:cs typeface="+mn-cs"/>
              </a:rPr>
              <a:t>This is a significant different between selection and insertion sort.  At the end of the first selection sort iteration, we know that the smallest element in the entire sortable range is in the first index – that piece of data is in its final position.  However, with insertion sort we are only creating a range that is sorted for the elements we have already encountered.</a:t>
            </a:r>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252408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insertion sort algorithm now moves to the next element in the sortable range.  The value of this element is compared to the previous element.  </a:t>
            </a:r>
          </a:p>
          <a:p>
            <a:r>
              <a:rPr lang="en-US" sz="1200" kern="1200" baseline="0" dirty="0" smtClean="0">
                <a:solidFill>
                  <a:schemeClr val="tx1"/>
                </a:solidFill>
                <a:effectLst/>
                <a:latin typeface="+mn-lt"/>
                <a:ea typeface="+mn-ea"/>
                <a:cs typeface="+mn-cs"/>
              </a:rPr>
              <a:t>** Since the previous value is </a:t>
            </a:r>
            <a:r>
              <a:rPr lang="en-US" sz="1200" b="1" kern="1200" baseline="0" dirty="0" smtClean="0">
                <a:solidFill>
                  <a:schemeClr val="tx1"/>
                </a:solidFill>
                <a:effectLst/>
                <a:latin typeface="+mn-lt"/>
                <a:ea typeface="+mn-ea"/>
                <a:cs typeface="+mn-cs"/>
              </a:rPr>
              <a:t>greater</a:t>
            </a:r>
            <a:r>
              <a:rPr lang="en-US" sz="1200" kern="1200" baseline="0" dirty="0" smtClean="0">
                <a:solidFill>
                  <a:schemeClr val="tx1"/>
                </a:solidFill>
                <a:effectLst/>
                <a:latin typeface="+mn-lt"/>
                <a:ea typeface="+mn-ea"/>
                <a:cs typeface="+mn-cs"/>
              </a:rPr>
              <a:t> than the current value, the values are swapped.</a:t>
            </a:r>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251280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implement our own search algorithms,</a:t>
            </a:r>
            <a:r>
              <a:rPr lang="en-US" sz="1200" kern="1200" baseline="0" dirty="0" smtClean="0">
                <a:solidFill>
                  <a:schemeClr val="tx1"/>
                </a:solidFill>
                <a:effectLst/>
                <a:latin typeface="+mn-lt"/>
                <a:ea typeface="+mn-ea"/>
                <a:cs typeface="+mn-cs"/>
              </a:rPr>
              <a:t> let’s start by looking at the C++ Standard Template Libraries built in find function.</a:t>
            </a:r>
          </a:p>
          <a:p>
            <a:r>
              <a:rPr lang="en-US" sz="1200" kern="1200" baseline="0" dirty="0" smtClean="0">
                <a:solidFill>
                  <a:schemeClr val="tx1"/>
                </a:solidFill>
                <a:effectLst/>
                <a:latin typeface="+mn-lt"/>
                <a:ea typeface="+mn-ea"/>
                <a:cs typeface="+mn-cs"/>
              </a:rPr>
              <a:t>** The find function is template function whose template arguments define the iterator argument type and the type of the value being searched for.</a:t>
            </a:r>
          </a:p>
          <a:p>
            <a:r>
              <a:rPr lang="en-US" sz="1200" kern="1200" baseline="0" dirty="0" smtClean="0">
                <a:solidFill>
                  <a:schemeClr val="tx1"/>
                </a:solidFill>
                <a:effectLst/>
                <a:latin typeface="+mn-lt"/>
                <a:ea typeface="+mn-ea"/>
                <a:cs typeface="+mn-cs"/>
              </a:rPr>
              <a:t>** The first function argument is the start iterator.  This search process includes this iterator.</a:t>
            </a:r>
          </a:p>
          <a:p>
            <a:r>
              <a:rPr lang="en-US" sz="1200" kern="1200" baseline="0" dirty="0" smtClean="0">
                <a:solidFill>
                  <a:schemeClr val="tx1"/>
                </a:solidFill>
                <a:effectLst/>
                <a:latin typeface="+mn-lt"/>
                <a:ea typeface="+mn-ea"/>
                <a:cs typeface="+mn-cs"/>
              </a:rPr>
              <a:t>** The second function argument is the last iterator.  The search process does not include this iterator, rather this iterator is returned if the value is not found.  The container’s end iterator is commonly used in this case.</a:t>
            </a:r>
          </a:p>
          <a:p>
            <a:r>
              <a:rPr lang="en-US" sz="1200" kern="1200" baseline="0" dirty="0" smtClean="0">
                <a:solidFill>
                  <a:schemeClr val="tx1"/>
                </a:solidFill>
                <a:effectLst/>
                <a:latin typeface="+mn-lt"/>
                <a:ea typeface="+mn-ea"/>
                <a:cs typeface="+mn-cs"/>
              </a:rPr>
              <a:t>** The third argument is the value being compared against during the search process.</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2608219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values have swapped moving the current item.  The item is again compared against the item preceding it, and since the preceding value is greater, they are swapped.</a:t>
            </a:r>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15585029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Since the item is now at the front of the sortable range, there is no more comparisons or swaps that could possibly be performed.  We can now move on to the next item in the sortable range.</a:t>
            </a:r>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15931536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insertion sort algorithm advances to the forth item in the sortable range</a:t>
            </a:r>
          </a:p>
          <a:p>
            <a:r>
              <a:rPr lang="en-US" sz="1200" kern="1200" baseline="0" dirty="0" smtClean="0">
                <a:solidFill>
                  <a:schemeClr val="tx1"/>
                </a:solidFill>
                <a:effectLst/>
                <a:latin typeface="+mn-lt"/>
                <a:ea typeface="+mn-ea"/>
                <a:cs typeface="+mn-cs"/>
              </a:rPr>
              <a:t>** The value of the current element is compared with the previous.  Because the previous value is larger, the elements are swapped.</a:t>
            </a:r>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12481962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the elements swapped, the value is compared with the new preceding item.  Since the preceding value is lessor than the current value, no swap is performed.  And since the insertion sort algorithm ensures that every value ahead of the current element is in sort order, there is no reason to search further for a lessor value.</a:t>
            </a:r>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2682433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insertion sort now moves to the next element</a:t>
            </a:r>
          </a:p>
          <a:p>
            <a:r>
              <a:rPr lang="en-US" sz="1200" kern="1200" baseline="0" dirty="0" smtClean="0">
                <a:solidFill>
                  <a:schemeClr val="tx1"/>
                </a:solidFill>
                <a:effectLst/>
                <a:latin typeface="+mn-lt"/>
                <a:ea typeface="+mn-ea"/>
                <a:cs typeface="+mn-cs"/>
              </a:rPr>
              <a:t>** The new current element is compared to the previous element.  Since the current element is larger than the previous element, no swaps are needed.</a:t>
            </a:r>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369241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insertion sort now moves to the last element of the sortable range.</a:t>
            </a:r>
          </a:p>
          <a:p>
            <a:r>
              <a:rPr lang="en-US" sz="1200" kern="1200" baseline="0" dirty="0" smtClean="0">
                <a:solidFill>
                  <a:schemeClr val="tx1"/>
                </a:solidFill>
                <a:effectLst/>
                <a:latin typeface="+mn-lt"/>
                <a:ea typeface="+mn-ea"/>
                <a:cs typeface="+mn-cs"/>
              </a:rPr>
              <a:t>** The value of this element is compared to the preceding element.  Since the current element has a lessor value than the preceding element, they need to be swapped.</a:t>
            </a:r>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97271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the values swapped, the value can then be compared against the new preceding value.  Since the value is less than the preceding value, they are swapped.</a:t>
            </a:r>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29350477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the values swapped, the element’s value can be compared to the new preceding element’s value.  Since the preceding element’s value is less than the current value, no swapping is needed.</a:t>
            </a:r>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4911878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And now the sorting process is complete.</a:t>
            </a:r>
          </a:p>
          <a:p>
            <a:r>
              <a:rPr lang="en-US" sz="1200" kern="1200" baseline="0" dirty="0" smtClean="0">
                <a:solidFill>
                  <a:schemeClr val="tx1"/>
                </a:solidFill>
                <a:effectLst/>
                <a:latin typeface="+mn-lt"/>
                <a:ea typeface="+mn-ea"/>
                <a:cs typeface="+mn-cs"/>
              </a:rPr>
              <a:t>Now that we’ve seen how the insertion sort algorithm works, let’s take a look at an implementation of the insertion sort algorithm in C++.</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3926297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 The insertion sort algorithm uses the same template and function signature as the bubble and insertion sort algorithms.  The parameters indicate the start and end of the iterator range and the, optional, custom comparison method defaulting to ascending sort order.</a:t>
            </a:r>
          </a:p>
          <a:p>
            <a:r>
              <a:rPr lang="en-US" sz="1200" kern="1200" baseline="0" dirty="0" smtClean="0">
                <a:solidFill>
                  <a:schemeClr val="tx1"/>
                </a:solidFill>
                <a:effectLst/>
                <a:latin typeface="+mn-lt"/>
                <a:ea typeface="+mn-ea"/>
                <a:cs typeface="+mn-cs"/>
              </a:rPr>
              <a:t>** The algorithm iterates over each item in the sortable range.</a:t>
            </a:r>
          </a:p>
          <a:p>
            <a:r>
              <a:rPr lang="en-US" sz="1200" kern="1200" baseline="0" dirty="0" smtClean="0">
                <a:solidFill>
                  <a:schemeClr val="tx1"/>
                </a:solidFill>
                <a:effectLst/>
                <a:latin typeface="+mn-lt"/>
                <a:ea typeface="+mn-ea"/>
                <a:cs typeface="+mn-cs"/>
              </a:rPr>
              <a:t>** At each step, a temporary iterator is allocated on the stack.  This iterator points to the item currently being sorted into the sortable range that precedes it.</a:t>
            </a:r>
          </a:p>
          <a:p>
            <a:r>
              <a:rPr lang="en-US" sz="1200" kern="1200" baseline="0" dirty="0" smtClean="0">
                <a:solidFill>
                  <a:schemeClr val="tx1"/>
                </a:solidFill>
                <a:effectLst/>
                <a:latin typeface="+mn-lt"/>
                <a:ea typeface="+mn-ea"/>
                <a:cs typeface="+mn-cs"/>
              </a:rPr>
              <a:t>** Then using that iterator, while we aren’t at the start of the sortable range,</a:t>
            </a:r>
          </a:p>
          <a:p>
            <a:r>
              <a:rPr lang="en-US" sz="1200" kern="1200" baseline="0" dirty="0" smtClean="0">
                <a:solidFill>
                  <a:schemeClr val="tx1"/>
                </a:solidFill>
                <a:effectLst/>
                <a:latin typeface="+mn-lt"/>
                <a:ea typeface="+mn-ea"/>
                <a:cs typeface="+mn-cs"/>
              </a:rPr>
              <a:t>** and the current value is less than the preceding value</a:t>
            </a:r>
          </a:p>
          <a:p>
            <a:r>
              <a:rPr lang="en-US" sz="1200" kern="1200" baseline="0" dirty="0" smtClean="0">
                <a:solidFill>
                  <a:schemeClr val="tx1"/>
                </a:solidFill>
                <a:effectLst/>
                <a:latin typeface="+mn-lt"/>
                <a:ea typeface="+mn-ea"/>
                <a:cs typeface="+mn-cs"/>
              </a:rPr>
              <a:t>** Swap the current and previous values</a:t>
            </a:r>
          </a:p>
          <a:p>
            <a:r>
              <a:rPr lang="en-US" sz="1200" kern="1200" baseline="0" dirty="0" smtClean="0">
                <a:solidFill>
                  <a:schemeClr val="tx1"/>
                </a:solidFill>
                <a:effectLst/>
                <a:latin typeface="+mn-lt"/>
                <a:ea typeface="+mn-ea"/>
                <a:cs typeface="+mn-cs"/>
              </a:rPr>
              <a:t>As this runs, the current value moves towards the beginning of the sortable range finding its appropriate place in the sorted range.</a:t>
            </a:r>
          </a:p>
          <a:p>
            <a:r>
              <a:rPr lang="en-US" sz="1200" kern="1200" baseline="0" dirty="0" smtClean="0">
                <a:solidFill>
                  <a:schemeClr val="tx1"/>
                </a:solidFill>
                <a:effectLst/>
                <a:latin typeface="+mn-lt"/>
                <a:ea typeface="+mn-ea"/>
                <a:cs typeface="+mn-cs"/>
              </a:rPr>
              <a:t>When the while loop ends, the for loop picks up where it left off at the next unsorted element in the sortable range.</a:t>
            </a:r>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6178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an example.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We’ll start with an vector of characters.</a:t>
            </a:r>
            <a:r>
              <a:rPr lang="en-US" sz="1200" kern="1200" baseline="0" dirty="0" smtClean="0">
                <a:solidFill>
                  <a:schemeClr val="tx1"/>
                </a:solidFill>
                <a:effectLst/>
                <a:latin typeface="+mn-lt"/>
                <a:ea typeface="+mn-ea"/>
                <a:cs typeface="+mn-cs"/>
              </a:rPr>
              <a:t>  They spell out the words “search algorithm” and we would like to find the letter “R”.  The easiest way to do this is start at the beginning.</a:t>
            </a:r>
          </a:p>
          <a:p>
            <a:r>
              <a:rPr lang="en-US" sz="1200" kern="1200" baseline="0" dirty="0" smtClean="0">
                <a:solidFill>
                  <a:schemeClr val="tx1"/>
                </a:solidFill>
                <a:effectLst/>
                <a:latin typeface="+mn-lt"/>
                <a:ea typeface="+mn-ea"/>
                <a:cs typeface="+mn-cs"/>
              </a:rPr>
              <a:t>** Now we call the find function, passing in the begin and end iterators as arguments and indicate that we are searching for the letter ‘R’.</a:t>
            </a:r>
          </a:p>
          <a:p>
            <a:r>
              <a:rPr lang="en-US" sz="1200" kern="1200" baseline="0" dirty="0" smtClean="0">
                <a:solidFill>
                  <a:schemeClr val="tx1"/>
                </a:solidFill>
                <a:effectLst/>
                <a:latin typeface="+mn-lt"/>
                <a:ea typeface="+mn-ea"/>
                <a:cs typeface="+mn-cs"/>
              </a:rPr>
              <a:t>** Find starts at the first character in the vector, ‘S’ and compares against the value to find, ‘R’.  Since ‘S’ is the not the value to find, find moves to the next element.  This process continues until the find function reaches the ‘R’ at index 3.  We could stop here, but we can see that there is another ‘R’ in the vector.</a:t>
            </a:r>
          </a:p>
          <a:p>
            <a:r>
              <a:rPr lang="en-US" sz="1200" kern="1200" baseline="0" dirty="0" smtClean="0">
                <a:solidFill>
                  <a:schemeClr val="tx1"/>
                </a:solidFill>
                <a:effectLst/>
                <a:latin typeface="+mn-lt"/>
                <a:ea typeface="+mn-ea"/>
                <a:cs typeface="+mn-cs"/>
              </a:rPr>
              <a:t>** Find can now be called again, this time finding the ‘R’ at index 11. </a:t>
            </a:r>
          </a:p>
          <a:p>
            <a:r>
              <a:rPr lang="en-US" sz="1200" kern="1200" baseline="0" dirty="0" smtClean="0">
                <a:solidFill>
                  <a:schemeClr val="tx1"/>
                </a:solidFill>
                <a:effectLst/>
                <a:latin typeface="+mn-lt"/>
                <a:ea typeface="+mn-ea"/>
                <a:cs typeface="+mn-cs"/>
              </a:rPr>
              <a:t>** Find can finally a third time.  Since there are no more ‘R’s to be found, the end iterator is returned indicating that no ‘R’s were found.</a:t>
            </a: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2123042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Insertion sort has linear best case complexity for comparisons and constant for swaps.  This means that for ranges that are nearly or exactly sorted, insertion sort behaves very efficiently.  The average and worst case are identical to selection sort with exponential, or O(n^2), complexity for both comparisons and swaps.</a:t>
            </a:r>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12747435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next sorting algorithm we will look at is the merge sort.  Merge sort differs from the sorting algorithms we’ve seen this far in that it is a divide an conquer algorithm.  Recall from the binary search example, that divide and conquer algorithms work by splitting the data into smaller parts.</a:t>
            </a:r>
          </a:p>
          <a:p>
            <a:r>
              <a:rPr lang="en-US" sz="1200" kern="1200" baseline="0" dirty="0" smtClean="0">
                <a:solidFill>
                  <a:schemeClr val="tx1"/>
                </a:solidFill>
                <a:effectLst/>
                <a:latin typeface="+mn-lt"/>
                <a:ea typeface="+mn-ea"/>
                <a:cs typeface="+mn-cs"/>
              </a:rPr>
              <a:t>** Breaking down the data is exactly how the merge sort begins.  We start with an array of 8 values containing the numbers 1 through 8 in a random order.</a:t>
            </a:r>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1630897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Merge sort begins by breaking the sortable data into two halves – we now have two sortable ranges of 4, rather than a single sortable range of 8.</a:t>
            </a:r>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23786895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Next merge sort breaks those groups of four down into four groups of two.  At this point the data has been halved twice.</a:t>
            </a:r>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31151280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groups of two are now halved leaving us with groups of 1.  This is important because a sortable range with a single value is sorted – there is only value so it is inherently sorted.  Now that we have 8 sorted ranged of data, each with a length of one, we can start reconstructing the data.</a:t>
            </a:r>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34421970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merge sort algorithm now starts with the two 3 and 8 </a:t>
            </a:r>
          </a:p>
          <a:p>
            <a:r>
              <a:rPr lang="en-US" sz="1200" kern="1200" baseline="0" dirty="0" smtClean="0">
                <a:solidFill>
                  <a:schemeClr val="tx1"/>
                </a:solidFill>
                <a:effectLst/>
                <a:latin typeface="+mn-lt"/>
                <a:ea typeface="+mn-ea"/>
                <a:cs typeface="+mn-cs"/>
              </a:rPr>
              <a:t>** and merges them back together </a:t>
            </a:r>
          </a:p>
          <a:p>
            <a:r>
              <a:rPr lang="en-US" sz="1200" kern="1200" baseline="0" dirty="0" smtClean="0">
                <a:solidFill>
                  <a:schemeClr val="tx1"/>
                </a:solidFill>
                <a:effectLst/>
                <a:latin typeface="+mn-lt"/>
                <a:ea typeface="+mn-ea"/>
                <a:cs typeface="+mn-cs"/>
              </a:rPr>
              <a:t>** ensuring that they are in sort order</a:t>
            </a:r>
          </a:p>
          <a:p>
            <a:r>
              <a:rPr lang="en-US" sz="1200" kern="1200" baseline="0" dirty="0" smtClean="0">
                <a:solidFill>
                  <a:schemeClr val="tx1"/>
                </a:solidFill>
                <a:effectLst/>
                <a:latin typeface="+mn-lt"/>
                <a:ea typeface="+mn-ea"/>
                <a:cs typeface="+mn-cs"/>
              </a:rPr>
              <a:t>** The 2 and 1 are then merged back together in sort or, 1, preceding 2.</a:t>
            </a:r>
          </a:p>
          <a:p>
            <a:r>
              <a:rPr lang="en-US" sz="1200" kern="1200" baseline="0" dirty="0" smtClean="0">
                <a:solidFill>
                  <a:schemeClr val="tx1"/>
                </a:solidFill>
                <a:effectLst/>
                <a:latin typeface="+mn-lt"/>
                <a:ea typeface="+mn-ea"/>
                <a:cs typeface="+mn-cs"/>
              </a:rPr>
              <a:t>** 5 and 4 are merged in sort order</a:t>
            </a:r>
          </a:p>
          <a:p>
            <a:r>
              <a:rPr lang="en-US" sz="1200" kern="1200" baseline="0" dirty="0" smtClean="0">
                <a:solidFill>
                  <a:schemeClr val="tx1"/>
                </a:solidFill>
                <a:effectLst/>
                <a:latin typeface="+mn-lt"/>
                <a:ea typeface="+mn-ea"/>
                <a:cs typeface="+mn-cs"/>
              </a:rPr>
              <a:t>** and 6 and 7 are merged - they are already ordered</a:t>
            </a:r>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23765329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that we are back to four sortable ranges, we will merge those four ranges into two.</a:t>
            </a:r>
          </a:p>
          <a:p>
            <a:r>
              <a:rPr lang="en-US" sz="1200" kern="1200" baseline="0" dirty="0" smtClean="0">
                <a:solidFill>
                  <a:schemeClr val="tx1"/>
                </a:solidFill>
                <a:effectLst/>
                <a:latin typeface="+mn-lt"/>
                <a:ea typeface="+mn-ea"/>
                <a:cs typeface="+mn-cs"/>
              </a:rPr>
              <a:t>** The first two groups, 3 and 8 and 1 and 2, are merged, in sort order, into a single group.</a:t>
            </a:r>
          </a:p>
          <a:p>
            <a:r>
              <a:rPr lang="en-US" sz="1200" kern="1200" baseline="0" dirty="0" smtClean="0">
                <a:solidFill>
                  <a:schemeClr val="tx1"/>
                </a:solidFill>
                <a:effectLst/>
                <a:latin typeface="+mn-lt"/>
                <a:ea typeface="+mn-ea"/>
                <a:cs typeface="+mn-cs"/>
              </a:rPr>
              <a:t>** Likewise, 4, 5, 6 and 7 are merged into a single sorted group.</a:t>
            </a:r>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21045051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the data back into two sorted ranges, </a:t>
            </a:r>
          </a:p>
          <a:p>
            <a:r>
              <a:rPr lang="en-US" sz="1200" kern="1200" baseline="0" dirty="0" smtClean="0">
                <a:solidFill>
                  <a:schemeClr val="tx1"/>
                </a:solidFill>
                <a:effectLst/>
                <a:latin typeface="+mn-lt"/>
                <a:ea typeface="+mn-ea"/>
                <a:cs typeface="+mn-cs"/>
              </a:rPr>
              <a:t>** we can now merge them together into a single, sorted, group.  At this point our sortable range has been fully sorted.</a:t>
            </a:r>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13114432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step back and look at the whole process.</a:t>
            </a:r>
          </a:p>
          <a:p>
            <a:r>
              <a:rPr lang="en-US" sz="1200" kern="1200" baseline="0" dirty="0" smtClean="0">
                <a:solidFill>
                  <a:schemeClr val="tx1"/>
                </a:solidFill>
                <a:effectLst/>
                <a:latin typeface="+mn-lt"/>
                <a:ea typeface="+mn-ea"/>
                <a:cs typeface="+mn-cs"/>
              </a:rPr>
              <a:t>** We started with an unsorted range of data</a:t>
            </a:r>
          </a:p>
          <a:p>
            <a:r>
              <a:rPr lang="en-US" sz="1200" kern="1200" baseline="0" dirty="0" smtClean="0">
                <a:solidFill>
                  <a:schemeClr val="tx1"/>
                </a:solidFill>
                <a:effectLst/>
                <a:latin typeface="+mn-lt"/>
                <a:ea typeface="+mn-ea"/>
                <a:cs typeface="+mn-cs"/>
              </a:rPr>
              <a:t>** We split it in half</a:t>
            </a:r>
          </a:p>
          <a:p>
            <a:r>
              <a:rPr lang="en-US" sz="1200" kern="1200" baseline="0" dirty="0" smtClean="0">
                <a:solidFill>
                  <a:schemeClr val="tx1"/>
                </a:solidFill>
                <a:effectLst/>
                <a:latin typeface="+mn-lt"/>
                <a:ea typeface="+mn-ea"/>
                <a:cs typeface="+mn-cs"/>
              </a:rPr>
              <a:t>** the dividing part of divide and conquer</a:t>
            </a:r>
          </a:p>
          <a:p>
            <a:r>
              <a:rPr lang="en-US" sz="1200" kern="1200" baseline="0" dirty="0" smtClean="0">
                <a:solidFill>
                  <a:schemeClr val="tx1"/>
                </a:solidFill>
                <a:effectLst/>
                <a:latin typeface="+mn-lt"/>
                <a:ea typeface="+mn-ea"/>
                <a:cs typeface="+mn-cs"/>
              </a:rPr>
              <a:t>** until we were at single values</a:t>
            </a:r>
          </a:p>
          <a:p>
            <a:r>
              <a:rPr lang="en-US" sz="1200" kern="1200" baseline="0" dirty="0" smtClean="0">
                <a:solidFill>
                  <a:schemeClr val="tx1"/>
                </a:solidFill>
                <a:effectLst/>
                <a:latin typeface="+mn-lt"/>
                <a:ea typeface="+mn-ea"/>
                <a:cs typeface="+mn-cs"/>
              </a:rPr>
              <a:t>** Then we recombined the data</a:t>
            </a:r>
          </a:p>
          <a:p>
            <a:r>
              <a:rPr lang="en-US" sz="1200" kern="1200" baseline="0" dirty="0" smtClean="0">
                <a:solidFill>
                  <a:schemeClr val="tx1"/>
                </a:solidFill>
                <a:effectLst/>
                <a:latin typeface="+mn-lt"/>
                <a:ea typeface="+mn-ea"/>
                <a:cs typeface="+mn-cs"/>
              </a:rPr>
              <a:t>** into larger and larger groups</a:t>
            </a:r>
          </a:p>
          <a:p>
            <a:r>
              <a:rPr lang="en-US" sz="1200" kern="1200" baseline="0" dirty="0" smtClean="0">
                <a:solidFill>
                  <a:schemeClr val="tx1"/>
                </a:solidFill>
                <a:effectLst/>
                <a:latin typeface="+mn-lt"/>
                <a:ea typeface="+mn-ea"/>
                <a:cs typeface="+mn-cs"/>
              </a:rPr>
              <a:t>** until finally the data was sorted</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37484726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common merge sort implementation uses a recursive approach to sorting.</a:t>
            </a:r>
          </a:p>
          <a:p>
            <a:r>
              <a:rPr lang="en-US" sz="1200" kern="1200" baseline="0" dirty="0" smtClean="0">
                <a:solidFill>
                  <a:schemeClr val="tx1"/>
                </a:solidFill>
                <a:effectLst/>
                <a:latin typeface="+mn-lt"/>
                <a:ea typeface="+mn-ea"/>
                <a:cs typeface="+mn-cs"/>
              </a:rPr>
              <a:t>** Like the other sorting algorithms we’ve seen, merge sort has a function signature compatible with the standard sort method, except that the function is named “merge”</a:t>
            </a:r>
          </a:p>
          <a:p>
            <a:r>
              <a:rPr lang="en-US" sz="1200" kern="1200" baseline="0" dirty="0" smtClean="0">
                <a:solidFill>
                  <a:schemeClr val="tx1"/>
                </a:solidFill>
                <a:effectLst/>
                <a:latin typeface="+mn-lt"/>
                <a:ea typeface="+mn-ea"/>
                <a:cs typeface="+mn-cs"/>
              </a:rPr>
              <a:t>** If the input iterators are a range of 0 or 1, then no work needs to be done.</a:t>
            </a:r>
          </a:p>
          <a:p>
            <a:r>
              <a:rPr lang="en-US" sz="1200" kern="1200" baseline="0" dirty="0" smtClean="0">
                <a:solidFill>
                  <a:schemeClr val="tx1"/>
                </a:solidFill>
                <a:effectLst/>
                <a:latin typeface="+mn-lt"/>
                <a:ea typeface="+mn-ea"/>
                <a:cs typeface="+mn-cs"/>
              </a:rPr>
              <a:t>** Now we can begin the process of splitting the sortable range in half.  We do this by finding the middle of the range</a:t>
            </a:r>
          </a:p>
          <a:p>
            <a:r>
              <a:rPr lang="en-US" sz="1200" kern="1200" baseline="0" dirty="0" smtClean="0">
                <a:solidFill>
                  <a:schemeClr val="tx1"/>
                </a:solidFill>
                <a:effectLst/>
                <a:latin typeface="+mn-lt"/>
                <a:ea typeface="+mn-ea"/>
                <a:cs typeface="+mn-cs"/>
              </a:rPr>
              <a:t>** Then we recursively call merge with the first half of the sortable range.  Notice that we are passing middle as the end iterator. That means middle will not be a part of the sortable range for that half.</a:t>
            </a:r>
          </a:p>
          <a:p>
            <a:r>
              <a:rPr lang="en-US" sz="1200" kern="1200" baseline="0" dirty="0" smtClean="0">
                <a:solidFill>
                  <a:schemeClr val="tx1"/>
                </a:solidFill>
                <a:effectLst/>
                <a:latin typeface="+mn-lt"/>
                <a:ea typeface="+mn-ea"/>
                <a:cs typeface="+mn-cs"/>
              </a:rPr>
              <a:t>** Now we recursively call merge on the second half of the range.  This time we are passing middle as the start of the range so the middle value will be included in this half.</a:t>
            </a:r>
          </a:p>
          <a:p>
            <a:r>
              <a:rPr lang="en-US" sz="1200" kern="1200" baseline="0" dirty="0" smtClean="0">
                <a:solidFill>
                  <a:schemeClr val="tx1"/>
                </a:solidFill>
                <a:effectLst/>
                <a:latin typeface="+mn-lt"/>
                <a:ea typeface="+mn-ea"/>
                <a:cs typeface="+mn-cs"/>
              </a:rPr>
              <a:t>The calling of merge recursive is what splits the range into smaller and smaller groups, until there is finally just a single value.  Since passing a single value to merge causes it to return – once that happens we end up here</a:t>
            </a:r>
          </a:p>
          <a:p>
            <a:r>
              <a:rPr lang="en-US" sz="1200" kern="1200" baseline="0" dirty="0" smtClean="0">
                <a:solidFill>
                  <a:schemeClr val="tx1"/>
                </a:solidFill>
                <a:effectLst/>
                <a:latin typeface="+mn-lt"/>
                <a:ea typeface="+mn-ea"/>
                <a:cs typeface="+mn-cs"/>
              </a:rPr>
              <a:t>** Calling join.  Join is where the unsorted groups are put back together in sort order.  Since join is the only thing we don’t see here, let’s look at how it works and then check out some code.</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69</a:t>
            </a:fld>
            <a:endParaRPr lang="en-US" dirty="0"/>
          </a:p>
        </p:txBody>
      </p:sp>
    </p:spTree>
    <p:extLst>
      <p:ext uri="{BB962C8B-B14F-4D97-AF65-F5344CB8AC3E}">
        <p14:creationId xmlns:p14="http://schemas.microsoft.com/office/powerpoint/2010/main" val="2379620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saw an example where we called find three times</a:t>
            </a:r>
            <a:r>
              <a:rPr lang="en-US" sz="1200" kern="1200" baseline="0" dirty="0" smtClean="0">
                <a:solidFill>
                  <a:schemeClr val="tx1"/>
                </a:solidFill>
                <a:effectLst/>
                <a:latin typeface="+mn-lt"/>
                <a:ea typeface="+mn-ea"/>
                <a:cs typeface="+mn-cs"/>
              </a:rPr>
              <a:t> in a row – but that was a little contrived, wasn’t it?  The code only worked as expected when there was exactly two ‘R’s.  Any more and we’d miss them.  Any fewer and we would end up searching beyond the end of the vector.</a:t>
            </a:r>
          </a:p>
          <a:p>
            <a:r>
              <a:rPr lang="en-US" sz="1200" kern="1200" baseline="0" dirty="0" smtClean="0">
                <a:solidFill>
                  <a:schemeClr val="tx1"/>
                </a:solidFill>
                <a:effectLst/>
                <a:latin typeface="+mn-lt"/>
                <a:ea typeface="+mn-ea"/>
                <a:cs typeface="+mn-cs"/>
              </a:rPr>
              <a:t>** When our goal is to find every element that matches the value, you can do this using a loop. </a:t>
            </a:r>
          </a:p>
          <a:p>
            <a:r>
              <a:rPr lang="en-US" sz="1200" kern="1200" baseline="0" dirty="0" smtClean="0">
                <a:solidFill>
                  <a:schemeClr val="tx1"/>
                </a:solidFill>
                <a:effectLst/>
                <a:latin typeface="+mn-lt"/>
                <a:ea typeface="+mn-ea"/>
                <a:cs typeface="+mn-cs"/>
              </a:rPr>
              <a:t>** Like before we start by searching for ‘R’ in the range from begin to end</a:t>
            </a:r>
          </a:p>
          <a:p>
            <a:r>
              <a:rPr lang="en-US" sz="1200" kern="1200" baseline="0" dirty="0" smtClean="0">
                <a:solidFill>
                  <a:schemeClr val="tx1"/>
                </a:solidFill>
                <a:effectLst/>
                <a:latin typeface="+mn-lt"/>
                <a:ea typeface="+mn-ea"/>
                <a:cs typeface="+mn-cs"/>
              </a:rPr>
              <a:t>** we will continue searching while we aren’t at the end iterator</a:t>
            </a:r>
          </a:p>
          <a:p>
            <a:r>
              <a:rPr lang="en-US" sz="1200" kern="1200" baseline="0" dirty="0" smtClean="0">
                <a:solidFill>
                  <a:schemeClr val="tx1"/>
                </a:solidFill>
                <a:effectLst/>
                <a:latin typeface="+mn-lt"/>
                <a:ea typeface="+mn-ea"/>
                <a:cs typeface="+mn-cs"/>
              </a:rPr>
              <a:t>** And after each match, </a:t>
            </a:r>
          </a:p>
          <a:p>
            <a:r>
              <a:rPr lang="en-US" sz="1200" kern="1200" baseline="0" dirty="0" smtClean="0">
                <a:solidFill>
                  <a:schemeClr val="tx1"/>
                </a:solidFill>
                <a:effectLst/>
                <a:latin typeface="+mn-lt"/>
                <a:ea typeface="+mn-ea"/>
                <a:cs typeface="+mn-cs"/>
              </a:rPr>
              <a:t>** we will search again, </a:t>
            </a:r>
          </a:p>
          <a:p>
            <a:r>
              <a:rPr lang="en-US" sz="1200" kern="1200" baseline="0" dirty="0" smtClean="0">
                <a:solidFill>
                  <a:schemeClr val="tx1"/>
                </a:solidFill>
                <a:effectLst/>
                <a:latin typeface="+mn-lt"/>
                <a:ea typeface="+mn-ea"/>
                <a:cs typeface="+mn-cs"/>
              </a:rPr>
              <a:t>** starting after the element we just found until the end.</a:t>
            </a:r>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7997900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For our join example we’ll start with four values, 3, 8, 2 and 1.  These values have been split apart into their individual values and are now ready to be put back together.</a:t>
            </a:r>
          </a:p>
          <a:p>
            <a:r>
              <a:rPr lang="en-US" sz="1200" kern="1200" baseline="0" dirty="0" smtClean="0">
                <a:solidFill>
                  <a:schemeClr val="tx1"/>
                </a:solidFill>
                <a:effectLst/>
                <a:latin typeface="+mn-lt"/>
                <a:ea typeface="+mn-ea"/>
                <a:cs typeface="+mn-cs"/>
              </a:rPr>
              <a:t>** Merge sort starts the join process by looking at two ranges.  In this case, the ranges only have a single value each.  One range contains 3 and one contains 8.  Merge compares the two and picks the smallest – three.</a:t>
            </a:r>
          </a:p>
          <a:p>
            <a:r>
              <a:rPr lang="en-US" sz="1200" kern="1200" baseline="0" dirty="0" smtClean="0">
                <a:solidFill>
                  <a:schemeClr val="tx1"/>
                </a:solidFill>
                <a:effectLst/>
                <a:latin typeface="+mn-lt"/>
                <a:ea typeface="+mn-ea"/>
                <a:cs typeface="+mn-cs"/>
              </a:rPr>
              <a:t>** Being the smallest, three is joined first.</a:t>
            </a:r>
          </a:p>
          <a:p>
            <a:r>
              <a:rPr lang="en-US" sz="1200" kern="1200" baseline="0" dirty="0" smtClean="0">
                <a:solidFill>
                  <a:schemeClr val="tx1"/>
                </a:solidFill>
                <a:effectLst/>
                <a:latin typeface="+mn-lt"/>
                <a:ea typeface="+mn-ea"/>
                <a:cs typeface="+mn-cs"/>
              </a:rPr>
              <a:t>** Followed by 8.</a:t>
            </a:r>
          </a:p>
          <a:p>
            <a:r>
              <a:rPr lang="en-US" sz="1200" kern="1200" baseline="0" dirty="0" smtClean="0">
                <a:solidFill>
                  <a:schemeClr val="tx1"/>
                </a:solidFill>
                <a:effectLst/>
                <a:latin typeface="+mn-lt"/>
                <a:ea typeface="+mn-ea"/>
                <a:cs typeface="+mn-cs"/>
              </a:rPr>
              <a:t>** This process is now repeated for 2 and 1.</a:t>
            </a:r>
          </a:p>
          <a:p>
            <a:r>
              <a:rPr lang="en-US" sz="1200" kern="1200" baseline="0" dirty="0" smtClean="0">
                <a:solidFill>
                  <a:schemeClr val="tx1"/>
                </a:solidFill>
                <a:effectLst/>
                <a:latin typeface="+mn-lt"/>
                <a:ea typeface="+mn-ea"/>
                <a:cs typeface="+mn-cs"/>
              </a:rPr>
              <a:t>** With the 1 coming down first</a:t>
            </a:r>
          </a:p>
          <a:p>
            <a:r>
              <a:rPr lang="en-US" sz="1200" kern="1200" baseline="0" dirty="0" smtClean="0">
                <a:solidFill>
                  <a:schemeClr val="tx1"/>
                </a:solidFill>
                <a:effectLst/>
                <a:latin typeface="+mn-lt"/>
                <a:ea typeface="+mn-ea"/>
                <a:cs typeface="+mn-cs"/>
              </a:rPr>
              <a:t>** followed by the 2</a:t>
            </a:r>
          </a:p>
          <a:p>
            <a:r>
              <a:rPr lang="en-US" sz="1200" kern="1200" baseline="0" dirty="0" smtClean="0">
                <a:solidFill>
                  <a:schemeClr val="tx1"/>
                </a:solidFill>
                <a:effectLst/>
                <a:latin typeface="+mn-lt"/>
                <a:ea typeface="+mn-ea"/>
                <a:cs typeface="+mn-cs"/>
              </a:rPr>
              <a:t>** The join process now can begin again, this time with the already joined ranges.</a:t>
            </a:r>
          </a:p>
          <a:p>
            <a:r>
              <a:rPr lang="en-US" sz="1200" kern="1200" baseline="0" dirty="0" smtClean="0">
                <a:solidFill>
                  <a:schemeClr val="tx1"/>
                </a:solidFill>
                <a:effectLst/>
                <a:latin typeface="+mn-lt"/>
                <a:ea typeface="+mn-ea"/>
                <a:cs typeface="+mn-cs"/>
              </a:rPr>
              <a:t>** The left and right groups are inspected, and the smaller value is taken to be the first value in the new group.  In this case, 1 is less than 3, so 1 is taken.</a:t>
            </a:r>
          </a:p>
          <a:p>
            <a:r>
              <a:rPr lang="en-US" sz="1200" kern="1200" baseline="0" dirty="0" smtClean="0">
                <a:solidFill>
                  <a:schemeClr val="tx1"/>
                </a:solidFill>
                <a:effectLst/>
                <a:latin typeface="+mn-lt"/>
                <a:ea typeface="+mn-ea"/>
                <a:cs typeface="+mn-cs"/>
              </a:rPr>
              <a:t>** Since the 1 was taken, the pointer on the right group is advanced to the 2.</a:t>
            </a:r>
          </a:p>
          <a:p>
            <a:r>
              <a:rPr lang="en-US" sz="1200" kern="1200" baseline="0" dirty="0" smtClean="0">
                <a:solidFill>
                  <a:schemeClr val="tx1"/>
                </a:solidFill>
                <a:effectLst/>
                <a:latin typeface="+mn-lt"/>
                <a:ea typeface="+mn-ea"/>
                <a:cs typeface="+mn-cs"/>
              </a:rPr>
              <a:t>** Now the join process sees a 3 on the left and a two on the 2.  Since 2 is less than 3, the 2 is taken.</a:t>
            </a:r>
          </a:p>
          <a:p>
            <a:r>
              <a:rPr lang="en-US" sz="1200" kern="1200" baseline="0" dirty="0" smtClean="0">
                <a:solidFill>
                  <a:schemeClr val="tx1"/>
                </a:solidFill>
                <a:effectLst/>
                <a:latin typeface="+mn-lt"/>
                <a:ea typeface="+mn-ea"/>
                <a:cs typeface="+mn-cs"/>
              </a:rPr>
              <a:t>** The right group is now empty so it can no longer be considered.</a:t>
            </a:r>
          </a:p>
          <a:p>
            <a:r>
              <a:rPr lang="en-US" sz="1200" kern="1200" baseline="0" dirty="0" smtClean="0">
                <a:solidFill>
                  <a:schemeClr val="tx1"/>
                </a:solidFill>
                <a:effectLst/>
                <a:latin typeface="+mn-lt"/>
                <a:ea typeface="+mn-ea"/>
                <a:cs typeface="+mn-cs"/>
              </a:rPr>
              <a:t>** Now the join algorithm can only take the 3, so it does.</a:t>
            </a:r>
          </a:p>
          <a:p>
            <a:r>
              <a:rPr lang="en-US" sz="1200" kern="1200" baseline="0" dirty="0" smtClean="0">
                <a:solidFill>
                  <a:schemeClr val="tx1"/>
                </a:solidFill>
                <a:effectLst/>
                <a:latin typeface="+mn-lt"/>
                <a:ea typeface="+mn-ea"/>
                <a:cs typeface="+mn-cs"/>
              </a:rPr>
              <a:t>** This advances the pointer on the left group to the 8.</a:t>
            </a:r>
          </a:p>
          <a:p>
            <a:r>
              <a:rPr lang="en-US" sz="1200" kern="1200" baseline="0" dirty="0" smtClean="0">
                <a:solidFill>
                  <a:schemeClr val="tx1"/>
                </a:solidFill>
                <a:effectLst/>
                <a:latin typeface="+mn-lt"/>
                <a:ea typeface="+mn-ea"/>
                <a:cs typeface="+mn-cs"/>
              </a:rPr>
              <a:t>** And since the 8 is the only value not yet joined, it is taken last.  At this point the join process is complete.  It has taken four values that were not in sort order and joined them back together into a single group that is sorted.</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70</a:t>
            </a:fld>
            <a:endParaRPr lang="en-US" dirty="0"/>
          </a:p>
        </p:txBody>
      </p:sp>
    </p:spTree>
    <p:extLst>
      <p:ext uri="{BB962C8B-B14F-4D97-AF65-F5344CB8AC3E}">
        <p14:creationId xmlns:p14="http://schemas.microsoft.com/office/powerpoint/2010/main" val="27447711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join function is not complex, but it does take a bit of vertical space – so let’s look directly at the code.</a:t>
            </a:r>
          </a:p>
          <a:p>
            <a:r>
              <a:rPr lang="en-US" sz="1200" kern="1200" baseline="0" dirty="0" smtClean="0">
                <a:solidFill>
                  <a:schemeClr val="tx1"/>
                </a:solidFill>
                <a:effectLst/>
                <a:latin typeface="+mn-lt"/>
                <a:ea typeface="+mn-ea"/>
                <a:cs typeface="+mn-cs"/>
              </a:rPr>
              <a:t>** (switch to editor) **</a:t>
            </a:r>
          </a:p>
          <a:p>
            <a:r>
              <a:rPr lang="en-US" sz="1200" kern="1200" baseline="0" dirty="0" smtClean="0">
                <a:solidFill>
                  <a:schemeClr val="tx1"/>
                </a:solidFill>
                <a:effectLst/>
                <a:latin typeface="+mn-lt"/>
                <a:ea typeface="+mn-ea"/>
                <a:cs typeface="+mn-cs"/>
              </a:rPr>
              <a:t>The join method is a template function with the same template arguments as the merge method – the iterator type and the comparison method.  The function signature is a little different in that it takes the first, middle and last iterator rather than  just the first and last.  This allows us to define two groups of values that will be merged.</a:t>
            </a:r>
          </a:p>
          <a:p>
            <a:r>
              <a:rPr lang="en-US" sz="1200" kern="1200" baseline="0" dirty="0" smtClean="0">
                <a:solidFill>
                  <a:schemeClr val="tx1"/>
                </a:solidFill>
                <a:effectLst/>
                <a:latin typeface="+mn-lt"/>
                <a:ea typeface="+mn-ea"/>
                <a:cs typeface="+mn-cs"/>
              </a:rPr>
              <a:t>We start by creating temporary variables, left and right, which are the first values of the left and right groups, respectively.</a:t>
            </a:r>
          </a:p>
          <a:p>
            <a:r>
              <a:rPr lang="en-US" sz="1200" kern="1200" baseline="0" dirty="0" smtClean="0">
                <a:solidFill>
                  <a:schemeClr val="tx1"/>
                </a:solidFill>
                <a:effectLst/>
                <a:latin typeface="+mn-lt"/>
                <a:ea typeface="+mn-ea"/>
                <a:cs typeface="+mn-cs"/>
              </a:rPr>
              <a:t>Next we create a temporary vector named merged.  This is really important – we haven’t seen this before.  We are going to use a temporary vector to hold the data as it is merged – then we will copy it back into the original iterators in sort order.  Why is this so important?  Because it means that we are using auxiliary storage – and the size of that storage will be O(n) when building our final result.  This means that in addition to O(n log n) time complexity, the common merge sort implementation requires O(n) space as well.</a:t>
            </a:r>
          </a:p>
          <a:p>
            <a:r>
              <a:rPr lang="en-US" sz="1200" kern="1200" baseline="0" dirty="0" smtClean="0">
                <a:solidFill>
                  <a:schemeClr val="tx1"/>
                </a:solidFill>
                <a:effectLst/>
                <a:latin typeface="+mn-lt"/>
                <a:ea typeface="+mn-ea"/>
                <a:cs typeface="+mn-cs"/>
              </a:rPr>
              <a:t>We are now enter the loop where we find which value to place into the merged vector next.  First we check if the left side is done – if it is, we add the rest of the right group to the merged vector.  Since the groups are sorted, we can simply add the group in a single step.  Now we can break because the left and right groups have both been added.</a:t>
            </a:r>
          </a:p>
          <a:p>
            <a:r>
              <a:rPr lang="en-US" sz="1200" kern="1200" baseline="0" dirty="0" smtClean="0">
                <a:solidFill>
                  <a:schemeClr val="tx1"/>
                </a:solidFill>
                <a:effectLst/>
                <a:latin typeface="+mn-lt"/>
                <a:ea typeface="+mn-ea"/>
                <a:cs typeface="+mn-cs"/>
              </a:rPr>
              <a:t>We next check if the right group is done – and if it is, we add the remainder or the left group to the merged vector.  As before, if we add the remainder then we can break out as both groups are done.</a:t>
            </a:r>
          </a:p>
          <a:p>
            <a:r>
              <a:rPr lang="en-US" sz="1200" kern="1200" baseline="0" dirty="0" smtClean="0">
                <a:solidFill>
                  <a:schemeClr val="tx1"/>
                </a:solidFill>
                <a:effectLst/>
                <a:latin typeface="+mn-lt"/>
                <a:ea typeface="+mn-ea"/>
                <a:cs typeface="+mn-cs"/>
              </a:rPr>
              <a:t>If we made it this far, then there are values left on both the left and right groups.  So let’s compare the smallest value in both groups and place the lessor value into the merged vector, incrementing the left or right iterator respectively.</a:t>
            </a:r>
          </a:p>
          <a:p>
            <a:r>
              <a:rPr lang="en-US" sz="1200" kern="1200" baseline="0" dirty="0" smtClean="0">
                <a:solidFill>
                  <a:schemeClr val="tx1"/>
                </a:solidFill>
                <a:effectLst/>
                <a:latin typeface="+mn-lt"/>
                <a:ea typeface="+mn-ea"/>
                <a:cs typeface="+mn-cs"/>
              </a:rPr>
              <a:t>When the while loop ends, we know that the merged vector contains the merged contents of the two iterator ranges that were passed to the join function.</a:t>
            </a:r>
          </a:p>
          <a:p>
            <a:r>
              <a:rPr lang="en-US" sz="1200" kern="1200" baseline="0" dirty="0" smtClean="0">
                <a:solidFill>
                  <a:schemeClr val="tx1"/>
                </a:solidFill>
                <a:effectLst/>
                <a:latin typeface="+mn-lt"/>
                <a:ea typeface="+mn-ea"/>
                <a:cs typeface="+mn-cs"/>
              </a:rPr>
              <a:t>We can now copy our merged vector back into the iterator range in sort order.  Now when the function returns, the iterators that had been passed in point to the sorted data.</a:t>
            </a:r>
          </a:p>
          <a:p>
            <a:r>
              <a:rPr lang="en-US" sz="1200" kern="1200" baseline="0" dirty="0" smtClean="0">
                <a:solidFill>
                  <a:schemeClr val="tx1"/>
                </a:solidFill>
                <a:effectLst/>
                <a:latin typeface="+mn-lt"/>
                <a:ea typeface="+mn-ea"/>
                <a:cs typeface="+mn-cs"/>
              </a:rPr>
              <a:t>At this point we go back to the merge function and repeat the process of merging and joining, over and over, until the entire range has been sorted.</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71</a:t>
            </a:fld>
            <a:endParaRPr lang="en-US" dirty="0"/>
          </a:p>
        </p:txBody>
      </p:sp>
    </p:spTree>
    <p:extLst>
      <p:ext uri="{BB962C8B-B14F-4D97-AF65-F5344CB8AC3E}">
        <p14:creationId xmlns:p14="http://schemas.microsoft.com/office/powerpoint/2010/main" val="4759156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Because merge sort operates the same way regardless of how the data is sorted, and by this I mean, the process of splitting and merging occurs in all cases, the cost is pretty much O(n log n) for everything.  In fact, notice that the second column of complexities is not labeled swaps, but, in fact, is labeled Copies.  You should recall that this is because merge sort copies the data into auxiliary storage and then back into the iterators.  Again, this happens regardless of the existing sort order.</a:t>
            </a:r>
          </a:p>
        </p:txBody>
      </p:sp>
      <p:sp>
        <p:nvSpPr>
          <p:cNvPr id="4" name="Slide Number Placeholder 3"/>
          <p:cNvSpPr>
            <a:spLocks noGrp="1"/>
          </p:cNvSpPr>
          <p:nvPr>
            <p:ph type="sldNum" sz="quarter" idx="10"/>
          </p:nvPr>
        </p:nvSpPr>
        <p:spPr/>
        <p:txBody>
          <a:bodyPr/>
          <a:lstStyle/>
          <a:p>
            <a:fld id="{600EA4C1-1369-497F-A4CC-0EEBC5C7F202}" type="slidenum">
              <a:rPr lang="en-US" smtClean="0"/>
              <a:t>72</a:t>
            </a:fld>
            <a:endParaRPr lang="en-US" dirty="0"/>
          </a:p>
        </p:txBody>
      </p:sp>
    </p:spTree>
    <p:extLst>
      <p:ext uri="{BB962C8B-B14F-4D97-AF65-F5344CB8AC3E}">
        <p14:creationId xmlns:p14="http://schemas.microsoft.com/office/powerpoint/2010/main" val="38797311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Quick sort is the last sorting algorithm that we will be looking at.  Like merge sort, it is a divide and conquer algorithm but it works in a very different manner.</a:t>
            </a:r>
          </a:p>
          <a:p>
            <a:r>
              <a:rPr lang="en-US" sz="1200" kern="1200" baseline="0" dirty="0" smtClean="0">
                <a:solidFill>
                  <a:schemeClr val="tx1"/>
                </a:solidFill>
                <a:effectLst/>
                <a:latin typeface="+mn-lt"/>
                <a:ea typeface="+mn-ea"/>
                <a:cs typeface="+mn-cs"/>
              </a:rPr>
              <a:t>** Let’s walk through the process quick sorting this array.</a:t>
            </a:r>
          </a:p>
        </p:txBody>
      </p:sp>
      <p:sp>
        <p:nvSpPr>
          <p:cNvPr id="4" name="Slide Number Placeholder 3"/>
          <p:cNvSpPr>
            <a:spLocks noGrp="1"/>
          </p:cNvSpPr>
          <p:nvPr>
            <p:ph type="sldNum" sz="quarter" idx="10"/>
          </p:nvPr>
        </p:nvSpPr>
        <p:spPr/>
        <p:txBody>
          <a:bodyPr/>
          <a:lstStyle/>
          <a:p>
            <a:fld id="{600EA4C1-1369-497F-A4CC-0EEBC5C7F202}" type="slidenum">
              <a:rPr lang="en-US" smtClean="0"/>
              <a:t>73</a:t>
            </a:fld>
            <a:endParaRPr lang="en-US" dirty="0"/>
          </a:p>
        </p:txBody>
      </p:sp>
    </p:spTree>
    <p:extLst>
      <p:ext uri="{BB962C8B-B14F-4D97-AF65-F5344CB8AC3E}">
        <p14:creationId xmlns:p14="http://schemas.microsoft.com/office/powerpoint/2010/main" val="11441074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very first thing quick sort does is partition the unsorted data.  Partitioning means that a pivot point will be picked in the unsorted data – in this case the iterator with the value four. The unsorted data will then be reordered so that all the values greater than or equal to the pivot value will be moved to the right of the pivot point, and all the values less than the pivot value will be moved to the left of the pivot point.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In this case that means that all the values less than 4 will be the left, and the values equal to, or greater than, 4 will be to the right.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74</a:t>
            </a:fld>
            <a:endParaRPr lang="en-US" dirty="0"/>
          </a:p>
        </p:txBody>
      </p:sp>
    </p:spTree>
    <p:extLst>
      <p:ext uri="{BB962C8B-B14F-4D97-AF65-F5344CB8AC3E}">
        <p14:creationId xmlns:p14="http://schemas.microsoft.com/office/powerpoint/2010/main" val="10112019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At this point we know that the value 4, the pivot point, is in it’s proper sorted location in the range.  This value never needs to be considered again.  We are now left with two unsorted ranges.  The range to the left, 3, 2, 1 and the range to the right, 5, 8, 6 and 7.</a:t>
            </a:r>
          </a:p>
          <a:p>
            <a:r>
              <a:rPr lang="en-US" sz="1200" kern="1200" baseline="0" dirty="0" smtClean="0">
                <a:solidFill>
                  <a:schemeClr val="tx1"/>
                </a:solidFill>
                <a:effectLst/>
                <a:latin typeface="+mn-lt"/>
                <a:ea typeface="+mn-ea"/>
                <a:cs typeface="+mn-cs"/>
              </a:rPr>
              <a:t>We can now recursively sort the range to the left.  As before, sorting starts by partitioning the range.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75</a:t>
            </a:fld>
            <a:endParaRPr lang="en-US" dirty="0"/>
          </a:p>
        </p:txBody>
      </p:sp>
    </p:spTree>
    <p:extLst>
      <p:ext uri="{BB962C8B-B14F-4D97-AF65-F5344CB8AC3E}">
        <p14:creationId xmlns:p14="http://schemas.microsoft.com/office/powerpoint/2010/main" val="35108721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 again pick a new pivot point, in this case the value 2, </a:t>
            </a:r>
          </a:p>
          <a:p>
            <a:r>
              <a:rPr lang="en-US" sz="1200" kern="1200" baseline="0" dirty="0" smtClean="0">
                <a:solidFill>
                  <a:schemeClr val="tx1"/>
                </a:solidFill>
                <a:effectLst/>
                <a:latin typeface="+mn-lt"/>
                <a:ea typeface="+mn-ea"/>
                <a:cs typeface="+mn-cs"/>
              </a:rPr>
              <a:t>** and the partitioning algorithm moves the values so that values less than the pivot point are on the left, and the values equal to or greater are on the right.</a:t>
            </a:r>
          </a:p>
        </p:txBody>
      </p:sp>
      <p:sp>
        <p:nvSpPr>
          <p:cNvPr id="4" name="Slide Number Placeholder 3"/>
          <p:cNvSpPr>
            <a:spLocks noGrp="1"/>
          </p:cNvSpPr>
          <p:nvPr>
            <p:ph type="sldNum" sz="quarter" idx="10"/>
          </p:nvPr>
        </p:nvSpPr>
        <p:spPr/>
        <p:txBody>
          <a:bodyPr/>
          <a:lstStyle/>
          <a:p>
            <a:fld id="{600EA4C1-1369-497F-A4CC-0EEBC5C7F202}" type="slidenum">
              <a:rPr lang="en-US" smtClean="0"/>
              <a:t>76</a:t>
            </a:fld>
            <a:endParaRPr lang="en-US" dirty="0"/>
          </a:p>
        </p:txBody>
      </p:sp>
    </p:spTree>
    <p:extLst>
      <p:ext uri="{BB962C8B-B14F-4D97-AF65-F5344CB8AC3E}">
        <p14:creationId xmlns:p14="http://schemas.microsoft.com/office/powerpoint/2010/main" val="36310047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 now know that the value 2 is in its final, sorted, location and does not need to be considered again.  We will now sort the range to the left.</a:t>
            </a:r>
          </a:p>
        </p:txBody>
      </p:sp>
      <p:sp>
        <p:nvSpPr>
          <p:cNvPr id="4" name="Slide Number Placeholder 3"/>
          <p:cNvSpPr>
            <a:spLocks noGrp="1"/>
          </p:cNvSpPr>
          <p:nvPr>
            <p:ph type="sldNum" sz="quarter" idx="10"/>
          </p:nvPr>
        </p:nvSpPr>
        <p:spPr/>
        <p:txBody>
          <a:bodyPr/>
          <a:lstStyle/>
          <a:p>
            <a:fld id="{600EA4C1-1369-497F-A4CC-0EEBC5C7F202}" type="slidenum">
              <a:rPr lang="en-US" smtClean="0"/>
              <a:t>77</a:t>
            </a:fld>
            <a:endParaRPr lang="en-US" dirty="0"/>
          </a:p>
        </p:txBody>
      </p:sp>
    </p:spTree>
    <p:extLst>
      <p:ext uri="{BB962C8B-B14F-4D97-AF65-F5344CB8AC3E}">
        <p14:creationId xmlns:p14="http://schemas.microsoft.com/office/powerpoint/2010/main" val="2829831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Since the range to the left has only a single value, the range is implicitly sorted.  The range to the left can now be sorted.</a:t>
            </a:r>
          </a:p>
        </p:txBody>
      </p:sp>
      <p:sp>
        <p:nvSpPr>
          <p:cNvPr id="4" name="Slide Number Placeholder 3"/>
          <p:cNvSpPr>
            <a:spLocks noGrp="1"/>
          </p:cNvSpPr>
          <p:nvPr>
            <p:ph type="sldNum" sz="quarter" idx="10"/>
          </p:nvPr>
        </p:nvSpPr>
        <p:spPr/>
        <p:txBody>
          <a:bodyPr/>
          <a:lstStyle/>
          <a:p>
            <a:fld id="{600EA4C1-1369-497F-A4CC-0EEBC5C7F202}" type="slidenum">
              <a:rPr lang="en-US" smtClean="0"/>
              <a:t>78</a:t>
            </a:fld>
            <a:endParaRPr lang="en-US" dirty="0"/>
          </a:p>
        </p:txBody>
      </p:sp>
    </p:spTree>
    <p:extLst>
      <p:ext uri="{BB962C8B-B14F-4D97-AF65-F5344CB8AC3E}">
        <p14:creationId xmlns:p14="http://schemas.microsoft.com/office/powerpoint/2010/main" val="40880515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Since the range to the right is a single value, the range is also implicitly sorted.  We can now back up and repeat the sorting process on the unsorted range to the right of the original pivot point.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79</a:t>
            </a:fld>
            <a:endParaRPr lang="en-US" dirty="0"/>
          </a:p>
        </p:txBody>
      </p:sp>
    </p:spTree>
    <p:extLst>
      <p:ext uri="{BB962C8B-B14F-4D97-AF65-F5344CB8AC3E}">
        <p14:creationId xmlns:p14="http://schemas.microsoft.com/office/powerpoint/2010/main" val="400186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just saw is an example of a linear search.  The range</a:t>
            </a:r>
            <a:r>
              <a:rPr lang="en-US" sz="1200" kern="1200" baseline="0" dirty="0" smtClean="0">
                <a:solidFill>
                  <a:schemeClr val="tx1"/>
                </a:solidFill>
                <a:effectLst/>
                <a:latin typeface="+mn-lt"/>
                <a:ea typeface="+mn-ea"/>
                <a:cs typeface="+mn-cs"/>
              </a:rPr>
              <a:t> of iterators provided to find was searched one-by-one, in order from beginning to end, to find the desired value.</a:t>
            </a:r>
          </a:p>
          <a:p>
            <a:r>
              <a:rPr lang="en-US" sz="1200" kern="1200" baseline="0" dirty="0" smtClean="0">
                <a:solidFill>
                  <a:schemeClr val="tx1"/>
                </a:solidFill>
                <a:effectLst/>
                <a:latin typeface="+mn-lt"/>
                <a:ea typeface="+mn-ea"/>
                <a:cs typeface="+mn-cs"/>
              </a:rPr>
              <a:t>** Because every element in the container could be searched exactly once, linear searches have O(n) time complexity where ‘n’ is the length of the input iterator range.  Since O(n) is known as linear complexity, it should be no surprise where linear searching derives its name.</a:t>
            </a:r>
          </a:p>
          <a:p>
            <a:r>
              <a:rPr lang="en-US" sz="1200" kern="1200" baseline="0" dirty="0" smtClean="0">
                <a:solidFill>
                  <a:schemeClr val="tx1"/>
                </a:solidFill>
                <a:effectLst/>
                <a:latin typeface="+mn-lt"/>
                <a:ea typeface="+mn-ea"/>
                <a:cs typeface="+mn-cs"/>
              </a:rPr>
              <a:t>Because a linear search does not need to perform any allocations, it has O(1), or constant, space requirements.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40510273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Sorting the range begins with the partition process which starts by picking a pivot point, in this case 6.</a:t>
            </a:r>
          </a:p>
          <a:p>
            <a:r>
              <a:rPr lang="en-US" sz="1200" kern="1200" baseline="0" dirty="0" smtClean="0">
                <a:solidFill>
                  <a:schemeClr val="tx1"/>
                </a:solidFill>
                <a:effectLst/>
                <a:latin typeface="+mn-lt"/>
                <a:ea typeface="+mn-ea"/>
                <a:cs typeface="+mn-cs"/>
              </a:rPr>
              <a:t>** The values 7 and 8 can now be moved to put them on the proper side of the pivot point.</a:t>
            </a:r>
          </a:p>
        </p:txBody>
      </p:sp>
      <p:sp>
        <p:nvSpPr>
          <p:cNvPr id="4" name="Slide Number Placeholder 3"/>
          <p:cNvSpPr>
            <a:spLocks noGrp="1"/>
          </p:cNvSpPr>
          <p:nvPr>
            <p:ph type="sldNum" sz="quarter" idx="10"/>
          </p:nvPr>
        </p:nvSpPr>
        <p:spPr/>
        <p:txBody>
          <a:bodyPr/>
          <a:lstStyle/>
          <a:p>
            <a:fld id="{600EA4C1-1369-497F-A4CC-0EEBC5C7F202}" type="slidenum">
              <a:rPr lang="en-US" smtClean="0"/>
              <a:t>80</a:t>
            </a:fld>
            <a:endParaRPr lang="en-US" dirty="0"/>
          </a:p>
        </p:txBody>
      </p:sp>
    </p:spTree>
    <p:extLst>
      <p:ext uri="{BB962C8B-B14F-4D97-AF65-F5344CB8AC3E}">
        <p14:creationId xmlns:p14="http://schemas.microsoft.com/office/powerpoint/2010/main" val="23907120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value 6 is now in the correct location.  The unsorted range to the left will now be sorted.</a:t>
            </a:r>
          </a:p>
        </p:txBody>
      </p:sp>
      <p:sp>
        <p:nvSpPr>
          <p:cNvPr id="4" name="Slide Number Placeholder 3"/>
          <p:cNvSpPr>
            <a:spLocks noGrp="1"/>
          </p:cNvSpPr>
          <p:nvPr>
            <p:ph type="sldNum" sz="quarter" idx="10"/>
          </p:nvPr>
        </p:nvSpPr>
        <p:spPr/>
        <p:txBody>
          <a:bodyPr/>
          <a:lstStyle/>
          <a:p>
            <a:fld id="{600EA4C1-1369-497F-A4CC-0EEBC5C7F202}" type="slidenum">
              <a:rPr lang="en-US" smtClean="0"/>
              <a:t>81</a:t>
            </a:fld>
            <a:endParaRPr lang="en-US" dirty="0"/>
          </a:p>
        </p:txBody>
      </p:sp>
    </p:spTree>
    <p:extLst>
      <p:ext uri="{BB962C8B-B14F-4D97-AF65-F5344CB8AC3E}">
        <p14:creationId xmlns:p14="http://schemas.microsoft.com/office/powerpoint/2010/main" val="40206808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Since the range contains only a single value, 5, the range is implicitly sorted and the sorting process is complete.  The sorting algorithm now moves to the unsorted range to the right.</a:t>
            </a:r>
          </a:p>
        </p:txBody>
      </p:sp>
      <p:sp>
        <p:nvSpPr>
          <p:cNvPr id="4" name="Slide Number Placeholder 3"/>
          <p:cNvSpPr>
            <a:spLocks noGrp="1"/>
          </p:cNvSpPr>
          <p:nvPr>
            <p:ph type="sldNum" sz="quarter" idx="10"/>
          </p:nvPr>
        </p:nvSpPr>
        <p:spPr/>
        <p:txBody>
          <a:bodyPr/>
          <a:lstStyle/>
          <a:p>
            <a:fld id="{600EA4C1-1369-497F-A4CC-0EEBC5C7F202}" type="slidenum">
              <a:rPr lang="en-US" smtClean="0"/>
              <a:t>82</a:t>
            </a:fld>
            <a:endParaRPr lang="en-US" dirty="0"/>
          </a:p>
        </p:txBody>
      </p:sp>
    </p:spTree>
    <p:extLst>
      <p:ext uri="{BB962C8B-B14F-4D97-AF65-F5344CB8AC3E}">
        <p14:creationId xmlns:p14="http://schemas.microsoft.com/office/powerpoint/2010/main" val="20649911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Sorting begins with partitioning that starts by picking a pivot point – in this case 7.</a:t>
            </a:r>
          </a:p>
          <a:p>
            <a:r>
              <a:rPr lang="en-US" sz="1200" kern="1200" baseline="0" dirty="0" smtClean="0">
                <a:solidFill>
                  <a:schemeClr val="tx1"/>
                </a:solidFill>
                <a:effectLst/>
                <a:latin typeface="+mn-lt"/>
                <a:ea typeface="+mn-ea"/>
                <a:cs typeface="+mn-cs"/>
              </a:rPr>
              <a:t>** The values 7 and 8 swap places to ensure that 8 is to the right of the pivot point.</a:t>
            </a:r>
          </a:p>
        </p:txBody>
      </p:sp>
      <p:sp>
        <p:nvSpPr>
          <p:cNvPr id="4" name="Slide Number Placeholder 3"/>
          <p:cNvSpPr>
            <a:spLocks noGrp="1"/>
          </p:cNvSpPr>
          <p:nvPr>
            <p:ph type="sldNum" sz="quarter" idx="10"/>
          </p:nvPr>
        </p:nvSpPr>
        <p:spPr/>
        <p:txBody>
          <a:bodyPr/>
          <a:lstStyle/>
          <a:p>
            <a:fld id="{600EA4C1-1369-497F-A4CC-0EEBC5C7F202}" type="slidenum">
              <a:rPr lang="en-US" smtClean="0"/>
              <a:t>83</a:t>
            </a:fld>
            <a:endParaRPr lang="en-US" dirty="0"/>
          </a:p>
        </p:txBody>
      </p:sp>
    </p:spTree>
    <p:extLst>
      <p:ext uri="{BB962C8B-B14F-4D97-AF65-F5344CB8AC3E}">
        <p14:creationId xmlns:p14="http://schemas.microsoft.com/office/powerpoint/2010/main" val="30511793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Seven is now known to be in the correct location and we can sort the range to the right.</a:t>
            </a:r>
          </a:p>
        </p:txBody>
      </p:sp>
      <p:sp>
        <p:nvSpPr>
          <p:cNvPr id="4" name="Slide Number Placeholder 3"/>
          <p:cNvSpPr>
            <a:spLocks noGrp="1"/>
          </p:cNvSpPr>
          <p:nvPr>
            <p:ph type="sldNum" sz="quarter" idx="10"/>
          </p:nvPr>
        </p:nvSpPr>
        <p:spPr/>
        <p:txBody>
          <a:bodyPr/>
          <a:lstStyle/>
          <a:p>
            <a:fld id="{600EA4C1-1369-497F-A4CC-0EEBC5C7F202}" type="slidenum">
              <a:rPr lang="en-US" smtClean="0"/>
              <a:t>84</a:t>
            </a:fld>
            <a:endParaRPr lang="en-US" dirty="0"/>
          </a:p>
        </p:txBody>
      </p:sp>
    </p:spTree>
    <p:extLst>
      <p:ext uri="{BB962C8B-B14F-4D97-AF65-F5344CB8AC3E}">
        <p14:creationId xmlns:p14="http://schemas.microsoft.com/office/powerpoint/2010/main" val="14923153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Since that range contains only a single value, it is implicitly sorted.  The quick sort algorithm is now completely finished.</a:t>
            </a:r>
          </a:p>
        </p:txBody>
      </p:sp>
      <p:sp>
        <p:nvSpPr>
          <p:cNvPr id="4" name="Slide Number Placeholder 3"/>
          <p:cNvSpPr>
            <a:spLocks noGrp="1"/>
          </p:cNvSpPr>
          <p:nvPr>
            <p:ph type="sldNum" sz="quarter" idx="10"/>
          </p:nvPr>
        </p:nvSpPr>
        <p:spPr/>
        <p:txBody>
          <a:bodyPr/>
          <a:lstStyle/>
          <a:p>
            <a:fld id="{600EA4C1-1369-497F-A4CC-0EEBC5C7F202}" type="slidenum">
              <a:rPr lang="en-US" smtClean="0"/>
              <a:t>85</a:t>
            </a:fld>
            <a:endParaRPr lang="en-US" dirty="0"/>
          </a:p>
        </p:txBody>
      </p:sp>
    </p:spTree>
    <p:extLst>
      <p:ext uri="{BB962C8B-B14F-4D97-AF65-F5344CB8AC3E}">
        <p14:creationId xmlns:p14="http://schemas.microsoft.com/office/powerpoint/2010/main" val="33879545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Quick sort has the standard sort function signature – the start and end iterator and the comparison method used during sorting.</a:t>
            </a:r>
          </a:p>
          <a:p>
            <a:r>
              <a:rPr lang="en-US" sz="1200" kern="1200" baseline="0" dirty="0" smtClean="0">
                <a:solidFill>
                  <a:schemeClr val="tx1"/>
                </a:solidFill>
                <a:effectLst/>
                <a:latin typeface="+mn-lt"/>
                <a:ea typeface="+mn-ea"/>
                <a:cs typeface="+mn-cs"/>
              </a:rPr>
              <a:t>** The quick sort starts by checking if the range being sorted as either empty or contains only a single item.  In this case the range is already sorted and nothing else is needed.</a:t>
            </a:r>
          </a:p>
          <a:p>
            <a:r>
              <a:rPr lang="en-US" sz="1200" kern="1200" baseline="0" dirty="0" smtClean="0">
                <a:solidFill>
                  <a:schemeClr val="tx1"/>
                </a:solidFill>
                <a:effectLst/>
                <a:latin typeface="+mn-lt"/>
                <a:ea typeface="+mn-ea"/>
                <a:cs typeface="+mn-cs"/>
              </a:rPr>
              <a:t>** Quick sort next partitions the data and returns the iterator to the pivot point.  At this point we know that everything to the left of the pivot iterator is less than the pivot value, and everything to the right is equal to or greater than the pivot iterator.</a:t>
            </a:r>
          </a:p>
          <a:p>
            <a:r>
              <a:rPr lang="en-US" sz="1200" kern="1200" baseline="0" dirty="0" smtClean="0">
                <a:solidFill>
                  <a:schemeClr val="tx1"/>
                </a:solidFill>
                <a:effectLst/>
                <a:latin typeface="+mn-lt"/>
                <a:ea typeface="+mn-ea"/>
                <a:cs typeface="+mn-cs"/>
              </a:rPr>
              <a:t>** With the pivot point picked, we now recursively call the quick sort function with the range to the left of the pivot point</a:t>
            </a:r>
          </a:p>
          <a:p>
            <a:r>
              <a:rPr lang="en-US" sz="1200" kern="1200" baseline="0" dirty="0" smtClean="0">
                <a:solidFill>
                  <a:schemeClr val="tx1"/>
                </a:solidFill>
                <a:effectLst/>
                <a:latin typeface="+mn-lt"/>
                <a:ea typeface="+mn-ea"/>
                <a:cs typeface="+mn-cs"/>
              </a:rPr>
              <a:t>** And then we sort the range to the right of the pivot point.</a:t>
            </a:r>
          </a:p>
          <a:p>
            <a:r>
              <a:rPr lang="en-US" sz="1200" kern="1200" baseline="0" dirty="0" smtClean="0">
                <a:solidFill>
                  <a:schemeClr val="tx1"/>
                </a:solidFill>
                <a:effectLst/>
                <a:latin typeface="+mn-lt"/>
                <a:ea typeface="+mn-ea"/>
                <a:cs typeface="+mn-cs"/>
              </a:rPr>
              <a:t>Take notice that in both cases where quicksort is recursively called, that the pivot value is not included in either sortable range.  In the first call it is the end value, which is not included in the sortable range.  And in the second call, the start iterator is the one following the pivot point.  This is because after the partitioning algorithm is complete, the pivot point is already in its proper sort location.</a:t>
            </a:r>
          </a:p>
          <a:p>
            <a:r>
              <a:rPr lang="en-US" sz="1200" kern="1200" baseline="0" dirty="0" smtClean="0">
                <a:solidFill>
                  <a:schemeClr val="tx1"/>
                </a:solidFill>
                <a:effectLst/>
                <a:latin typeface="+mn-lt"/>
                <a:ea typeface="+mn-ea"/>
                <a:cs typeface="+mn-cs"/>
              </a:rPr>
              <a:t>Let’s look a bit deeper into the code now.</a:t>
            </a:r>
          </a:p>
        </p:txBody>
      </p:sp>
      <p:sp>
        <p:nvSpPr>
          <p:cNvPr id="4" name="Slide Number Placeholder 3"/>
          <p:cNvSpPr>
            <a:spLocks noGrp="1"/>
          </p:cNvSpPr>
          <p:nvPr>
            <p:ph type="sldNum" sz="quarter" idx="10"/>
          </p:nvPr>
        </p:nvSpPr>
        <p:spPr/>
        <p:txBody>
          <a:bodyPr/>
          <a:lstStyle/>
          <a:p>
            <a:fld id="{600EA4C1-1369-497F-A4CC-0EEBC5C7F202}" type="slidenum">
              <a:rPr lang="en-US" smtClean="0"/>
              <a:t>86</a:t>
            </a:fld>
            <a:endParaRPr lang="en-US" dirty="0"/>
          </a:p>
        </p:txBody>
      </p:sp>
    </p:spTree>
    <p:extLst>
      <p:ext uri="{BB962C8B-B14F-4D97-AF65-F5344CB8AC3E}">
        <p14:creationId xmlns:p14="http://schemas.microsoft.com/office/powerpoint/2010/main" val="53576826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pathological</a:t>
            </a:r>
          </a:p>
          <a:p>
            <a:r>
              <a:rPr lang="en-US" dirty="0" smtClean="0"/>
              <a:t>bubble 27488</a:t>
            </a:r>
          </a:p>
          <a:p>
            <a:r>
              <a:rPr lang="en-US" dirty="0" smtClean="0"/>
              <a:t>insertion 8079</a:t>
            </a:r>
          </a:p>
          <a:p>
            <a:r>
              <a:rPr lang="en-US" dirty="0" smtClean="0"/>
              <a:t>selection 11888</a:t>
            </a:r>
          </a:p>
          <a:p>
            <a:r>
              <a:rPr lang="en-US" dirty="0" smtClean="0"/>
              <a:t>merge 461</a:t>
            </a:r>
          </a:p>
          <a:p>
            <a:r>
              <a:rPr lang="en-US" dirty="0" smtClean="0"/>
              <a:t>quicksort 1015</a:t>
            </a:r>
          </a:p>
          <a:p>
            <a:r>
              <a:rPr lang="en-US" dirty="0" smtClean="0"/>
              <a:t>presorted</a:t>
            </a:r>
          </a:p>
          <a:p>
            <a:r>
              <a:rPr lang="en-US" dirty="0" smtClean="0"/>
              <a:t>bubble 22</a:t>
            </a:r>
          </a:p>
          <a:p>
            <a:r>
              <a:rPr lang="en-US" dirty="0" smtClean="0"/>
              <a:t>insertion 32</a:t>
            </a:r>
          </a:p>
          <a:p>
            <a:r>
              <a:rPr lang="en-US" dirty="0" smtClean="0"/>
              <a:t>selection 11745</a:t>
            </a:r>
          </a:p>
          <a:p>
            <a:r>
              <a:rPr lang="en-US" dirty="0" smtClean="0"/>
              <a:t>merge 465</a:t>
            </a:r>
          </a:p>
          <a:p>
            <a:r>
              <a:rPr lang="en-US" dirty="0" smtClean="0"/>
              <a:t>quicksort 922</a:t>
            </a:r>
          </a:p>
          <a:p>
            <a:r>
              <a:rPr lang="en-US" dirty="0" smtClean="0"/>
              <a:t>random</a:t>
            </a:r>
          </a:p>
          <a:p>
            <a:r>
              <a:rPr lang="en-US" dirty="0" smtClean="0"/>
              <a:t>bubble 21229</a:t>
            </a:r>
          </a:p>
          <a:p>
            <a:r>
              <a:rPr lang="en-US" dirty="0" smtClean="0"/>
              <a:t>insertion 3576</a:t>
            </a:r>
          </a:p>
          <a:p>
            <a:r>
              <a:rPr lang="en-US" dirty="0" smtClean="0"/>
              <a:t>selection 11852</a:t>
            </a:r>
          </a:p>
          <a:p>
            <a:r>
              <a:rPr lang="en-US" dirty="0" smtClean="0"/>
              <a:t>merge 522</a:t>
            </a:r>
          </a:p>
          <a:p>
            <a:r>
              <a:rPr lang="en-US" dirty="0" smtClean="0"/>
              <a:t>quicksort 1641</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87</a:t>
            </a:fld>
            <a:endParaRPr lang="en-US" dirty="0"/>
          </a:p>
        </p:txBody>
      </p:sp>
    </p:spTree>
    <p:extLst>
      <p:ext uri="{BB962C8B-B14F-4D97-AF65-F5344CB8AC3E}">
        <p14:creationId xmlns:p14="http://schemas.microsoft.com/office/powerpoint/2010/main" val="15250260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Quick sort has O(n log n) best and average case complexity.  This is similar to merge sort, however no </a:t>
            </a:r>
            <a:r>
              <a:rPr lang="en-US" sz="1200" kern="1200" baseline="0" dirty="0" err="1" smtClean="0">
                <a:solidFill>
                  <a:schemeClr val="tx1"/>
                </a:solidFill>
                <a:effectLst/>
                <a:latin typeface="+mn-lt"/>
                <a:ea typeface="+mn-ea"/>
                <a:cs typeface="+mn-cs"/>
              </a:rPr>
              <a:t>auxillary</a:t>
            </a:r>
            <a:r>
              <a:rPr lang="en-US" sz="1200" kern="1200" baseline="0" dirty="0" smtClean="0">
                <a:solidFill>
                  <a:schemeClr val="tx1"/>
                </a:solidFill>
                <a:effectLst/>
                <a:latin typeface="+mn-lt"/>
                <a:ea typeface="+mn-ea"/>
                <a:cs typeface="+mn-cs"/>
              </a:rPr>
              <a:t> storage was needed.  In the worst case, however, quick sort has exponential, or O(n^2), complexity.  The average O(n log n) performance is why quick sort is so popular.  It is able to sort data with reasonable performance without requiring additional storage.  That makes is a good general purpose sorting algorithm.</a:t>
            </a:r>
          </a:p>
        </p:txBody>
      </p:sp>
      <p:sp>
        <p:nvSpPr>
          <p:cNvPr id="4" name="Slide Number Placeholder 3"/>
          <p:cNvSpPr>
            <a:spLocks noGrp="1"/>
          </p:cNvSpPr>
          <p:nvPr>
            <p:ph type="sldNum" sz="quarter" idx="10"/>
          </p:nvPr>
        </p:nvSpPr>
        <p:spPr/>
        <p:txBody>
          <a:bodyPr/>
          <a:lstStyle/>
          <a:p>
            <a:fld id="{600EA4C1-1369-497F-A4CC-0EEBC5C7F202}" type="slidenum">
              <a:rPr lang="en-US" smtClean="0"/>
              <a:t>88</a:t>
            </a:fld>
            <a:endParaRPr lang="en-US" dirty="0"/>
          </a:p>
        </p:txBody>
      </p:sp>
    </p:spTree>
    <p:extLst>
      <p:ext uri="{BB962C8B-B14F-4D97-AF65-F5344CB8AC3E}">
        <p14:creationId xmlns:p14="http://schemas.microsoft.com/office/powerpoint/2010/main" val="36120574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When picking a sorting algorithm, often times the deciding factor is how fast the sort will complete.</a:t>
            </a:r>
          </a:p>
          <a:p>
            <a:r>
              <a:rPr lang="en-US" dirty="0" smtClean="0"/>
              <a:t>**</a:t>
            </a:r>
            <a:r>
              <a:rPr lang="en-US" baseline="0" dirty="0" smtClean="0"/>
              <a:t> Here we will compare our 5 sorting algorithms in a scenario where we are sorting 15,000 integers.</a:t>
            </a:r>
          </a:p>
          <a:p>
            <a:r>
              <a:rPr lang="en-US" baseline="0" dirty="0" smtClean="0"/>
              <a:t>** In this example we run the sorting algorithms in random order</a:t>
            </a:r>
          </a:p>
          <a:p>
            <a:r>
              <a:rPr lang="en-US" baseline="0" dirty="0" smtClean="0"/>
              <a:t>** reverse order and</a:t>
            </a:r>
          </a:p>
          <a:p>
            <a:r>
              <a:rPr lang="en-US" baseline="0" dirty="0" smtClean="0"/>
              <a:t>** pre-sorted order</a:t>
            </a:r>
          </a:p>
          <a:p>
            <a:r>
              <a:rPr lang="en-US" baseline="0" dirty="0" smtClean="0"/>
              <a:t>With this data we can see  some interesting trends.</a:t>
            </a:r>
          </a:p>
          <a:p>
            <a:r>
              <a:rPr lang="en-US" baseline="0" dirty="0" smtClean="0"/>
              <a:t>** The first thing you might notice is that the pre-sorted bubble and insertion sorts ran quickly enough that the timing could not be accurately measured.  This is because both of these algorithms perform very efficiently when there is no work to do.</a:t>
            </a:r>
          </a:p>
          <a:p>
            <a:r>
              <a:rPr lang="en-US" baseline="0" dirty="0" smtClean="0"/>
              <a:t>** Selection sort, however operates much more slowly.  In fact, selection sort is relatively consistent.  This is because selection sort performs O(n^2) comparisons regardless of whether or not any swaps are needed.</a:t>
            </a:r>
          </a:p>
          <a:p>
            <a:r>
              <a:rPr lang="en-US" baseline="0" dirty="0" smtClean="0"/>
              <a:t>** Quick sort and merge sort perform consistently fast – though we know that quick sort was able to perform without allocating any auxiliary storage. </a:t>
            </a:r>
          </a:p>
          <a:p>
            <a:r>
              <a:rPr lang="en-US" baseline="0" dirty="0" smtClean="0"/>
              <a:t>** It is that word, consistently, that makes quick sort so appealing.  It may not be as fast as insertion sort for pre-sorted data, quick sort is a very good general purpose sorting algorithm.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89</a:t>
            </a:fld>
            <a:endParaRPr lang="en-US" dirty="0"/>
          </a:p>
        </p:txBody>
      </p:sp>
    </p:spTree>
    <p:extLst>
      <p:ext uri="{BB962C8B-B14F-4D97-AF65-F5344CB8AC3E}">
        <p14:creationId xmlns:p14="http://schemas.microsoft.com/office/powerpoint/2010/main" val="2352520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Using the STL find function as inspiration, let’s design our own function for linear searching.</a:t>
            </a:r>
          </a:p>
          <a:p>
            <a:r>
              <a:rPr lang="en-US" sz="1200" kern="1200" baseline="0" dirty="0" smtClean="0">
                <a:solidFill>
                  <a:schemeClr val="tx1"/>
                </a:solidFill>
                <a:effectLst/>
                <a:latin typeface="+mn-lt"/>
                <a:ea typeface="+mn-ea"/>
                <a:cs typeface="+mn-cs"/>
              </a:rPr>
              <a:t>** We know we need a template function that accepts two template parameters, the input iterator type and the type being searched for.</a:t>
            </a:r>
          </a:p>
          <a:p>
            <a:r>
              <a:rPr lang="en-US" sz="1200" kern="1200" baseline="0" dirty="0" smtClean="0">
                <a:solidFill>
                  <a:schemeClr val="tx1"/>
                </a:solidFill>
                <a:effectLst/>
                <a:latin typeface="+mn-lt"/>
                <a:ea typeface="+mn-ea"/>
                <a:cs typeface="+mn-cs"/>
              </a:rPr>
              <a:t>** Next, we need to define a function named linear that accepts the range of iterators to search and the </a:t>
            </a:r>
            <a:r>
              <a:rPr lang="en-US" sz="1200" kern="1200" baseline="0" dirty="0" err="1" smtClean="0">
                <a:solidFill>
                  <a:schemeClr val="tx1"/>
                </a:solidFill>
                <a:effectLst/>
                <a:latin typeface="+mn-lt"/>
                <a:ea typeface="+mn-ea"/>
                <a:cs typeface="+mn-cs"/>
              </a:rPr>
              <a:t>val</a:t>
            </a:r>
            <a:r>
              <a:rPr lang="en-US" sz="1200" kern="1200" baseline="0" dirty="0" smtClean="0">
                <a:solidFill>
                  <a:schemeClr val="tx1"/>
                </a:solidFill>
                <a:effectLst/>
                <a:latin typeface="+mn-lt"/>
                <a:ea typeface="+mn-ea"/>
                <a:cs typeface="+mn-cs"/>
              </a:rPr>
              <a:t> to search for.</a:t>
            </a:r>
          </a:p>
          <a:p>
            <a:r>
              <a:rPr lang="en-US" sz="1200" kern="1200" baseline="0" dirty="0" smtClean="0">
                <a:solidFill>
                  <a:schemeClr val="tx1"/>
                </a:solidFill>
                <a:effectLst/>
                <a:latin typeface="+mn-lt"/>
                <a:ea typeface="+mn-ea"/>
                <a:cs typeface="+mn-cs"/>
              </a:rPr>
              <a:t>** We can use a for loop to perform out search.  Here, as long as we aren’t at the last iterator, we keep searching forward</a:t>
            </a:r>
          </a:p>
          <a:p>
            <a:r>
              <a:rPr lang="en-US" sz="1200" kern="1200" baseline="0" dirty="0" smtClean="0">
                <a:solidFill>
                  <a:schemeClr val="tx1"/>
                </a:solidFill>
                <a:effectLst/>
                <a:latin typeface="+mn-lt"/>
                <a:ea typeface="+mn-ea"/>
                <a:cs typeface="+mn-cs"/>
              </a:rPr>
              <a:t>** And for each element, we check the iterator value against the value being sought.  If we found the value, we stop searching by breaking out of the loop.</a:t>
            </a:r>
          </a:p>
          <a:p>
            <a:r>
              <a:rPr lang="en-US" sz="1200" kern="1200" baseline="0" dirty="0" smtClean="0">
                <a:solidFill>
                  <a:schemeClr val="tx1"/>
                </a:solidFill>
                <a:effectLst/>
                <a:latin typeface="+mn-lt"/>
                <a:ea typeface="+mn-ea"/>
                <a:cs typeface="+mn-cs"/>
              </a:rPr>
              <a:t>** Finally we return the iterator.  It will either be set to the iterator of the found element or it will be set to the end iterator.</a:t>
            </a: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92752184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last thing I want to touch on is a quick reminder on when specific sorting algorithms might be useful.</a:t>
            </a:r>
          </a:p>
          <a:p>
            <a:r>
              <a:rPr lang="en-US" baseline="0" dirty="0" smtClean="0"/>
              <a:t>Nearly sorted or inserting live data into a sorted container?</a:t>
            </a:r>
          </a:p>
        </p:txBody>
      </p:sp>
      <p:sp>
        <p:nvSpPr>
          <p:cNvPr id="4" name="Slide Number Placeholder 3"/>
          <p:cNvSpPr>
            <a:spLocks noGrp="1"/>
          </p:cNvSpPr>
          <p:nvPr>
            <p:ph type="sldNum" sz="quarter" idx="10"/>
          </p:nvPr>
        </p:nvSpPr>
        <p:spPr/>
        <p:txBody>
          <a:bodyPr/>
          <a:lstStyle/>
          <a:p>
            <a:fld id="{600EA4C1-1369-497F-A4CC-0EEBC5C7F202}" type="slidenum">
              <a:rPr lang="en-US" smtClean="0"/>
              <a:t>90</a:t>
            </a:fld>
            <a:endParaRPr lang="en-US" dirty="0"/>
          </a:p>
        </p:txBody>
      </p:sp>
    </p:spTree>
    <p:extLst>
      <p:ext uri="{BB962C8B-B14F-4D97-AF65-F5344CB8AC3E}">
        <p14:creationId xmlns:p14="http://schemas.microsoft.com/office/powerpoint/2010/main" val="22469182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91</a:t>
            </a:fld>
            <a:endParaRPr lang="en-US" dirty="0"/>
          </a:p>
        </p:txBody>
      </p:sp>
    </p:spTree>
    <p:extLst>
      <p:ext uri="{BB962C8B-B14F-4D97-AF65-F5344CB8AC3E}">
        <p14:creationId xmlns:p14="http://schemas.microsoft.com/office/powerpoint/2010/main" val="243053648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92</a:t>
            </a:fld>
            <a:endParaRPr lang="en-US" dirty="0"/>
          </a:p>
        </p:txBody>
      </p:sp>
    </p:spTree>
    <p:extLst>
      <p:ext uri="{BB962C8B-B14F-4D97-AF65-F5344CB8AC3E}">
        <p14:creationId xmlns:p14="http://schemas.microsoft.com/office/powerpoint/2010/main" val="102904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04/28/16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START</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09974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Linear Search</a:t>
            </a:r>
            <a:endParaRPr lang="en-US" dirty="0">
              <a:solidFill>
                <a:schemeClr val="tx1">
                  <a:lumMod val="85000"/>
                  <a:lumOff val="15000"/>
                </a:schemeClr>
              </a:solidFill>
            </a:endParaRPr>
          </a:p>
        </p:txBody>
      </p:sp>
      <p:sp>
        <p:nvSpPr>
          <p:cNvPr id="2" name="Rectangle 1"/>
          <p:cNvSpPr>
            <a:spLocks noChangeArrowheads="1"/>
          </p:cNvSpPr>
          <p:nvPr/>
        </p:nvSpPr>
        <p:spPr bwMode="auto">
          <a:xfrm>
            <a:off x="613224" y="2559159"/>
            <a:ext cx="791755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toFind</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sz="1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'R'</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r>
              <a:rPr kumimoji="0" lang="en-US" sz="14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iterator</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 = linear(</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toFind</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 !=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 = linear(r + 1,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toFind</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a:t>
            </a:r>
            <a:r>
              <a:rPr kumimoji="0" lang="en-US" sz="1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"Found at index "</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r -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a:t>
            </a:r>
            <a:r>
              <a:rPr kumimoji="0" lang="en-US" sz="1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881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73131" y="2765368"/>
          <a:ext cx="7397737" cy="579120"/>
        </p:xfrm>
        <a:graphic>
          <a:graphicData uri="http://schemas.openxmlformats.org/drawingml/2006/table">
            <a:tbl>
              <a:tblPr firstRow="1" bandRow="1">
                <a:tableStyleId>{5C22544A-7EE6-4342-B048-85BDC9FD1C3A}</a:tableStyleId>
              </a:tblPr>
              <a:tblGrid>
                <a:gridCol w="435161">
                  <a:extLst>
                    <a:ext uri="{9D8B030D-6E8A-4147-A177-3AD203B41FA5}">
                      <a16:colId xmlns:a16="http://schemas.microsoft.com/office/drawing/2014/main" xmlns="" val="20000"/>
                    </a:ext>
                  </a:extLst>
                </a:gridCol>
                <a:gridCol w="435161">
                  <a:extLst>
                    <a:ext uri="{9D8B030D-6E8A-4147-A177-3AD203B41FA5}">
                      <a16:colId xmlns:a16="http://schemas.microsoft.com/office/drawing/2014/main" xmlns="" val="20001"/>
                    </a:ext>
                  </a:extLst>
                </a:gridCol>
                <a:gridCol w="435161">
                  <a:extLst>
                    <a:ext uri="{9D8B030D-6E8A-4147-A177-3AD203B41FA5}">
                      <a16:colId xmlns:a16="http://schemas.microsoft.com/office/drawing/2014/main" xmlns="" val="20002"/>
                    </a:ext>
                  </a:extLst>
                </a:gridCol>
                <a:gridCol w="435161">
                  <a:extLst>
                    <a:ext uri="{9D8B030D-6E8A-4147-A177-3AD203B41FA5}">
                      <a16:colId xmlns:a16="http://schemas.microsoft.com/office/drawing/2014/main" xmlns="" val="20003"/>
                    </a:ext>
                  </a:extLst>
                </a:gridCol>
                <a:gridCol w="435161">
                  <a:extLst>
                    <a:ext uri="{9D8B030D-6E8A-4147-A177-3AD203B41FA5}">
                      <a16:colId xmlns:a16="http://schemas.microsoft.com/office/drawing/2014/main" xmlns="" val="20004"/>
                    </a:ext>
                  </a:extLst>
                </a:gridCol>
                <a:gridCol w="435161">
                  <a:extLst>
                    <a:ext uri="{9D8B030D-6E8A-4147-A177-3AD203B41FA5}">
                      <a16:colId xmlns:a16="http://schemas.microsoft.com/office/drawing/2014/main" xmlns="" val="20005"/>
                    </a:ext>
                  </a:extLst>
                </a:gridCol>
                <a:gridCol w="435161">
                  <a:extLst>
                    <a:ext uri="{9D8B030D-6E8A-4147-A177-3AD203B41FA5}">
                      <a16:colId xmlns:a16="http://schemas.microsoft.com/office/drawing/2014/main" xmlns="" val="20006"/>
                    </a:ext>
                  </a:extLst>
                </a:gridCol>
                <a:gridCol w="435161">
                  <a:extLst>
                    <a:ext uri="{9D8B030D-6E8A-4147-A177-3AD203B41FA5}">
                      <a16:colId xmlns:a16="http://schemas.microsoft.com/office/drawing/2014/main" xmlns="" val="20007"/>
                    </a:ext>
                  </a:extLst>
                </a:gridCol>
                <a:gridCol w="435161">
                  <a:extLst>
                    <a:ext uri="{9D8B030D-6E8A-4147-A177-3AD203B41FA5}">
                      <a16:colId xmlns:a16="http://schemas.microsoft.com/office/drawing/2014/main" xmlns="" val="20008"/>
                    </a:ext>
                  </a:extLst>
                </a:gridCol>
                <a:gridCol w="435161">
                  <a:extLst>
                    <a:ext uri="{9D8B030D-6E8A-4147-A177-3AD203B41FA5}">
                      <a16:colId xmlns:a16="http://schemas.microsoft.com/office/drawing/2014/main" xmlns="" val="20009"/>
                    </a:ext>
                  </a:extLst>
                </a:gridCol>
                <a:gridCol w="435161">
                  <a:extLst>
                    <a:ext uri="{9D8B030D-6E8A-4147-A177-3AD203B41FA5}">
                      <a16:colId xmlns:a16="http://schemas.microsoft.com/office/drawing/2014/main" xmlns="" val="20010"/>
                    </a:ext>
                  </a:extLst>
                </a:gridCol>
                <a:gridCol w="435161">
                  <a:extLst>
                    <a:ext uri="{9D8B030D-6E8A-4147-A177-3AD203B41FA5}">
                      <a16:colId xmlns:a16="http://schemas.microsoft.com/office/drawing/2014/main" xmlns="" val="20011"/>
                    </a:ext>
                  </a:extLst>
                </a:gridCol>
                <a:gridCol w="435161">
                  <a:extLst>
                    <a:ext uri="{9D8B030D-6E8A-4147-A177-3AD203B41FA5}">
                      <a16:colId xmlns:a16="http://schemas.microsoft.com/office/drawing/2014/main" xmlns="" val="20012"/>
                    </a:ext>
                  </a:extLst>
                </a:gridCol>
                <a:gridCol w="435161">
                  <a:extLst>
                    <a:ext uri="{9D8B030D-6E8A-4147-A177-3AD203B41FA5}">
                      <a16:colId xmlns:a16="http://schemas.microsoft.com/office/drawing/2014/main" xmlns="" val="20013"/>
                    </a:ext>
                  </a:extLst>
                </a:gridCol>
                <a:gridCol w="435161">
                  <a:extLst>
                    <a:ext uri="{9D8B030D-6E8A-4147-A177-3AD203B41FA5}">
                      <a16:colId xmlns:a16="http://schemas.microsoft.com/office/drawing/2014/main" xmlns="" val="20014"/>
                    </a:ext>
                  </a:extLst>
                </a:gridCol>
                <a:gridCol w="435161">
                  <a:extLst>
                    <a:ext uri="{9D8B030D-6E8A-4147-A177-3AD203B41FA5}">
                      <a16:colId xmlns:a16="http://schemas.microsoft.com/office/drawing/2014/main" xmlns="" val="20015"/>
                    </a:ext>
                  </a:extLst>
                </a:gridCol>
                <a:gridCol w="435161">
                  <a:extLst>
                    <a:ext uri="{9D8B030D-6E8A-4147-A177-3AD203B41FA5}">
                      <a16:colId xmlns:a16="http://schemas.microsoft.com/office/drawing/2014/main" xmlns="" val="20016"/>
                    </a:ext>
                  </a:extLst>
                </a:gridCol>
              </a:tblGrid>
              <a:tr h="576330">
                <a:tc>
                  <a:txBody>
                    <a:bodyPr/>
                    <a:lstStyle/>
                    <a:p>
                      <a:pPr algn="ctr"/>
                      <a:r>
                        <a:rPr lang="en-US" sz="3200" dirty="0" smtClean="0"/>
                        <a:t>S</a:t>
                      </a:r>
                      <a:endParaRPr lang="en-US" sz="3200" dirty="0"/>
                    </a:p>
                  </a:txBody>
                  <a:tcPr/>
                </a:tc>
                <a:tc>
                  <a:txBody>
                    <a:bodyPr/>
                    <a:lstStyle/>
                    <a:p>
                      <a:pPr algn="ctr"/>
                      <a:r>
                        <a:rPr lang="en-US" sz="3200" dirty="0" smtClean="0"/>
                        <a:t>E</a:t>
                      </a: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C</a:t>
                      </a:r>
                      <a:endParaRPr lang="en-US" sz="3200" dirty="0"/>
                    </a:p>
                  </a:txBody>
                  <a:tcPr/>
                </a:tc>
                <a:tc>
                  <a:txBody>
                    <a:bodyPr/>
                    <a:lstStyle/>
                    <a:p>
                      <a:pPr algn="ctr"/>
                      <a:r>
                        <a:rPr lang="en-US" sz="3200" dirty="0" smtClean="0"/>
                        <a:t>H</a:t>
                      </a:r>
                      <a:endParaRPr lang="en-US" sz="3200" dirty="0"/>
                    </a:p>
                  </a:txBody>
                  <a:tcPr/>
                </a:tc>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M</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9" name="Up Arrow 8"/>
          <p:cNvSpPr/>
          <p:nvPr/>
        </p:nvSpPr>
        <p:spPr>
          <a:xfrm>
            <a:off x="911785" y="340638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407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path" presetSubtype="0" accel="50000" decel="50000" fill="hold" grpId="3" nodeType="afterEffect">
                                  <p:stCondLst>
                                    <p:cond delay="0"/>
                                  </p:stCondLst>
                                  <p:childTnLst>
                                    <p:animMotion origin="layout" path="M 2.5E-6 3.7037E-7 L 0.76284 0.00046 " pathEditMode="relative" rAng="0" ptsTypes="AA">
                                      <p:cBhvr>
                                        <p:cTn id="10" dur="2000" fill="hold"/>
                                        <p:tgtEl>
                                          <p:spTgt spid="9"/>
                                        </p:tgtEl>
                                        <p:attrNameLst>
                                          <p:attrName>ppt_x</p:attrName>
                                          <p:attrName>ppt_y</p:attrName>
                                        </p:attrNameLst>
                                      </p:cBhvr>
                                      <p:rCtr x="38142"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P spid="9" grpId="3"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9001280"/>
              </p:ext>
            </p:extLst>
          </p:nvPr>
        </p:nvGraphicFramePr>
        <p:xfrm>
          <a:off x="873131" y="2765368"/>
          <a:ext cx="7397737" cy="579120"/>
        </p:xfrm>
        <a:graphic>
          <a:graphicData uri="http://schemas.openxmlformats.org/drawingml/2006/table">
            <a:tbl>
              <a:tblPr firstRow="1" bandRow="1">
                <a:tableStyleId>{5C22544A-7EE6-4342-B048-85BDC9FD1C3A}</a:tableStyleId>
              </a:tblPr>
              <a:tblGrid>
                <a:gridCol w="435161">
                  <a:extLst>
                    <a:ext uri="{9D8B030D-6E8A-4147-A177-3AD203B41FA5}">
                      <a16:colId xmlns:a16="http://schemas.microsoft.com/office/drawing/2014/main" xmlns="" val="20000"/>
                    </a:ext>
                  </a:extLst>
                </a:gridCol>
                <a:gridCol w="435161">
                  <a:extLst>
                    <a:ext uri="{9D8B030D-6E8A-4147-A177-3AD203B41FA5}">
                      <a16:colId xmlns:a16="http://schemas.microsoft.com/office/drawing/2014/main" xmlns="" val="20001"/>
                    </a:ext>
                  </a:extLst>
                </a:gridCol>
                <a:gridCol w="435161">
                  <a:extLst>
                    <a:ext uri="{9D8B030D-6E8A-4147-A177-3AD203B41FA5}">
                      <a16:colId xmlns:a16="http://schemas.microsoft.com/office/drawing/2014/main" xmlns="" val="20002"/>
                    </a:ext>
                  </a:extLst>
                </a:gridCol>
                <a:gridCol w="435161">
                  <a:extLst>
                    <a:ext uri="{9D8B030D-6E8A-4147-A177-3AD203B41FA5}">
                      <a16:colId xmlns:a16="http://schemas.microsoft.com/office/drawing/2014/main" xmlns="" val="20003"/>
                    </a:ext>
                  </a:extLst>
                </a:gridCol>
                <a:gridCol w="435161">
                  <a:extLst>
                    <a:ext uri="{9D8B030D-6E8A-4147-A177-3AD203B41FA5}">
                      <a16:colId xmlns:a16="http://schemas.microsoft.com/office/drawing/2014/main" xmlns="" val="20004"/>
                    </a:ext>
                  </a:extLst>
                </a:gridCol>
                <a:gridCol w="435161">
                  <a:extLst>
                    <a:ext uri="{9D8B030D-6E8A-4147-A177-3AD203B41FA5}">
                      <a16:colId xmlns:a16="http://schemas.microsoft.com/office/drawing/2014/main" xmlns="" val="20005"/>
                    </a:ext>
                  </a:extLst>
                </a:gridCol>
                <a:gridCol w="435161">
                  <a:extLst>
                    <a:ext uri="{9D8B030D-6E8A-4147-A177-3AD203B41FA5}">
                      <a16:colId xmlns:a16="http://schemas.microsoft.com/office/drawing/2014/main" xmlns="" val="20006"/>
                    </a:ext>
                  </a:extLst>
                </a:gridCol>
                <a:gridCol w="435161">
                  <a:extLst>
                    <a:ext uri="{9D8B030D-6E8A-4147-A177-3AD203B41FA5}">
                      <a16:colId xmlns:a16="http://schemas.microsoft.com/office/drawing/2014/main" xmlns="" val="20007"/>
                    </a:ext>
                  </a:extLst>
                </a:gridCol>
                <a:gridCol w="435161">
                  <a:extLst>
                    <a:ext uri="{9D8B030D-6E8A-4147-A177-3AD203B41FA5}">
                      <a16:colId xmlns:a16="http://schemas.microsoft.com/office/drawing/2014/main" xmlns="" val="20008"/>
                    </a:ext>
                  </a:extLst>
                </a:gridCol>
                <a:gridCol w="435161">
                  <a:extLst>
                    <a:ext uri="{9D8B030D-6E8A-4147-A177-3AD203B41FA5}">
                      <a16:colId xmlns:a16="http://schemas.microsoft.com/office/drawing/2014/main" xmlns="" val="20009"/>
                    </a:ext>
                  </a:extLst>
                </a:gridCol>
                <a:gridCol w="435161">
                  <a:extLst>
                    <a:ext uri="{9D8B030D-6E8A-4147-A177-3AD203B41FA5}">
                      <a16:colId xmlns:a16="http://schemas.microsoft.com/office/drawing/2014/main" xmlns="" val="20010"/>
                    </a:ext>
                  </a:extLst>
                </a:gridCol>
                <a:gridCol w="435161">
                  <a:extLst>
                    <a:ext uri="{9D8B030D-6E8A-4147-A177-3AD203B41FA5}">
                      <a16:colId xmlns:a16="http://schemas.microsoft.com/office/drawing/2014/main" xmlns="" val="20011"/>
                    </a:ext>
                  </a:extLst>
                </a:gridCol>
                <a:gridCol w="435161">
                  <a:extLst>
                    <a:ext uri="{9D8B030D-6E8A-4147-A177-3AD203B41FA5}">
                      <a16:colId xmlns:a16="http://schemas.microsoft.com/office/drawing/2014/main" xmlns="" val="20012"/>
                    </a:ext>
                  </a:extLst>
                </a:gridCol>
                <a:gridCol w="435161">
                  <a:extLst>
                    <a:ext uri="{9D8B030D-6E8A-4147-A177-3AD203B41FA5}">
                      <a16:colId xmlns:a16="http://schemas.microsoft.com/office/drawing/2014/main" xmlns="" val="20013"/>
                    </a:ext>
                  </a:extLst>
                </a:gridCol>
                <a:gridCol w="435161">
                  <a:extLst>
                    <a:ext uri="{9D8B030D-6E8A-4147-A177-3AD203B41FA5}">
                      <a16:colId xmlns:a16="http://schemas.microsoft.com/office/drawing/2014/main" xmlns="" val="20014"/>
                    </a:ext>
                  </a:extLst>
                </a:gridCol>
                <a:gridCol w="435161">
                  <a:extLst>
                    <a:ext uri="{9D8B030D-6E8A-4147-A177-3AD203B41FA5}">
                      <a16:colId xmlns:a16="http://schemas.microsoft.com/office/drawing/2014/main" xmlns="" val="20015"/>
                    </a:ext>
                  </a:extLst>
                </a:gridCol>
                <a:gridCol w="435161">
                  <a:extLst>
                    <a:ext uri="{9D8B030D-6E8A-4147-A177-3AD203B41FA5}">
                      <a16:colId xmlns:a16="http://schemas.microsoft.com/office/drawing/2014/main" xmlns="" val="20016"/>
                    </a:ext>
                  </a:extLst>
                </a:gridCol>
              </a:tblGrid>
              <a:tr h="576330">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C</a:t>
                      </a:r>
                      <a:endParaRPr lang="en-US" sz="3200" dirty="0"/>
                    </a:p>
                  </a:txBody>
                  <a:tcPr/>
                </a:tc>
                <a:tc>
                  <a:txBody>
                    <a:bodyPr/>
                    <a:lstStyle/>
                    <a:p>
                      <a:pPr algn="ctr"/>
                      <a:r>
                        <a:rPr lang="en-US" sz="3200" dirty="0" smtClean="0"/>
                        <a:t>E</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M</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S</a:t>
                      </a:r>
                      <a:endParaRPr lang="en-US" sz="3200" dirty="0"/>
                    </a:p>
                  </a:txBody>
                  <a:tcPr/>
                </a:tc>
                <a:tc>
                  <a:txBody>
                    <a:bodyPr/>
                    <a:lstStyle/>
                    <a:p>
                      <a:pPr algn="ctr"/>
                      <a:r>
                        <a:rPr lang="en-US" sz="3200" dirty="0" smtClean="0"/>
                        <a:t>T</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5" name="Up Arrow 4"/>
          <p:cNvSpPr/>
          <p:nvPr/>
        </p:nvSpPr>
        <p:spPr>
          <a:xfrm>
            <a:off x="4423713" y="345623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p:cNvSpPr/>
          <p:nvPr/>
        </p:nvSpPr>
        <p:spPr>
          <a:xfrm rot="16200000">
            <a:off x="2254250" y="2317750"/>
            <a:ext cx="685800" cy="3416300"/>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a:p>
        </p:txBody>
      </p:sp>
      <p:sp>
        <p:nvSpPr>
          <p:cNvPr id="6" name="Left Brace 5"/>
          <p:cNvSpPr/>
          <p:nvPr/>
        </p:nvSpPr>
        <p:spPr>
          <a:xfrm rot="16200000">
            <a:off x="5962650" y="2533650"/>
            <a:ext cx="685800" cy="2984500"/>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a:p>
        </p:txBody>
      </p:sp>
      <p:sp>
        <p:nvSpPr>
          <p:cNvPr id="7" name="TextBox 6"/>
          <p:cNvSpPr txBox="1"/>
          <p:nvPr/>
        </p:nvSpPr>
        <p:spPr>
          <a:xfrm>
            <a:off x="1714126" y="4664570"/>
            <a:ext cx="2032747" cy="923330"/>
          </a:xfrm>
          <a:prstGeom prst="rect">
            <a:avLst/>
          </a:prstGeom>
          <a:noFill/>
        </p:spPr>
        <p:txBody>
          <a:bodyPr wrap="square" rtlCol="0">
            <a:spAutoFit/>
          </a:bodyPr>
          <a:lstStyle/>
          <a:p>
            <a:r>
              <a:rPr lang="en-US" sz="2700" dirty="0" smtClean="0">
                <a:solidFill>
                  <a:schemeClr val="bg2">
                    <a:lumMod val="50000"/>
                  </a:schemeClr>
                </a:solidFill>
              </a:rPr>
              <a:t>Less than, or equal to, ‘I’.</a:t>
            </a:r>
          </a:p>
        </p:txBody>
      </p:sp>
      <p:sp>
        <p:nvSpPr>
          <p:cNvPr id="8" name="TextBox 7"/>
          <p:cNvSpPr txBox="1"/>
          <p:nvPr/>
        </p:nvSpPr>
        <p:spPr>
          <a:xfrm>
            <a:off x="5035363" y="4664570"/>
            <a:ext cx="2299074" cy="923330"/>
          </a:xfrm>
          <a:prstGeom prst="rect">
            <a:avLst/>
          </a:prstGeom>
          <a:noFill/>
        </p:spPr>
        <p:txBody>
          <a:bodyPr wrap="square" rtlCol="0">
            <a:spAutoFit/>
          </a:bodyPr>
          <a:lstStyle/>
          <a:p>
            <a:r>
              <a:rPr lang="en-US" sz="2700" dirty="0" smtClean="0">
                <a:solidFill>
                  <a:schemeClr val="bg2">
                    <a:lumMod val="50000"/>
                  </a:schemeClr>
                </a:solidFill>
              </a:rPr>
              <a:t>Greater than, or equal to, ‘I’.</a:t>
            </a:r>
          </a:p>
        </p:txBody>
      </p:sp>
      <p:sp>
        <p:nvSpPr>
          <p:cNvPr id="9"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Sorted</a:t>
            </a:r>
            <a:endParaRPr lang="en-US" dirty="0">
              <a:solidFill>
                <a:schemeClr val="tx1">
                  <a:lumMod val="85000"/>
                  <a:lumOff val="15000"/>
                </a:schemeClr>
              </a:solidFill>
            </a:endParaRPr>
          </a:p>
        </p:txBody>
      </p:sp>
    </p:spTree>
    <p:extLst>
      <p:ext uri="{BB962C8B-B14F-4D97-AF65-F5344CB8AC3E}">
        <p14:creationId xmlns:p14="http://schemas.microsoft.com/office/powerpoint/2010/main" val="23228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73131" y="2765368"/>
          <a:ext cx="7397737" cy="579120"/>
        </p:xfrm>
        <a:graphic>
          <a:graphicData uri="http://schemas.openxmlformats.org/drawingml/2006/table">
            <a:tbl>
              <a:tblPr firstRow="1" bandRow="1">
                <a:tableStyleId>{5C22544A-7EE6-4342-B048-85BDC9FD1C3A}</a:tableStyleId>
              </a:tblPr>
              <a:tblGrid>
                <a:gridCol w="435161">
                  <a:extLst>
                    <a:ext uri="{9D8B030D-6E8A-4147-A177-3AD203B41FA5}">
                      <a16:colId xmlns:a16="http://schemas.microsoft.com/office/drawing/2014/main" xmlns="" val="20000"/>
                    </a:ext>
                  </a:extLst>
                </a:gridCol>
                <a:gridCol w="435161">
                  <a:extLst>
                    <a:ext uri="{9D8B030D-6E8A-4147-A177-3AD203B41FA5}">
                      <a16:colId xmlns:a16="http://schemas.microsoft.com/office/drawing/2014/main" xmlns="" val="20001"/>
                    </a:ext>
                  </a:extLst>
                </a:gridCol>
                <a:gridCol w="435161">
                  <a:extLst>
                    <a:ext uri="{9D8B030D-6E8A-4147-A177-3AD203B41FA5}">
                      <a16:colId xmlns:a16="http://schemas.microsoft.com/office/drawing/2014/main" xmlns="" val="20002"/>
                    </a:ext>
                  </a:extLst>
                </a:gridCol>
                <a:gridCol w="435161">
                  <a:extLst>
                    <a:ext uri="{9D8B030D-6E8A-4147-A177-3AD203B41FA5}">
                      <a16:colId xmlns:a16="http://schemas.microsoft.com/office/drawing/2014/main" xmlns="" val="20003"/>
                    </a:ext>
                  </a:extLst>
                </a:gridCol>
                <a:gridCol w="435161">
                  <a:extLst>
                    <a:ext uri="{9D8B030D-6E8A-4147-A177-3AD203B41FA5}">
                      <a16:colId xmlns:a16="http://schemas.microsoft.com/office/drawing/2014/main" xmlns="" val="20004"/>
                    </a:ext>
                  </a:extLst>
                </a:gridCol>
                <a:gridCol w="435161">
                  <a:extLst>
                    <a:ext uri="{9D8B030D-6E8A-4147-A177-3AD203B41FA5}">
                      <a16:colId xmlns:a16="http://schemas.microsoft.com/office/drawing/2014/main" xmlns="" val="20005"/>
                    </a:ext>
                  </a:extLst>
                </a:gridCol>
                <a:gridCol w="435161">
                  <a:extLst>
                    <a:ext uri="{9D8B030D-6E8A-4147-A177-3AD203B41FA5}">
                      <a16:colId xmlns:a16="http://schemas.microsoft.com/office/drawing/2014/main" xmlns="" val="20006"/>
                    </a:ext>
                  </a:extLst>
                </a:gridCol>
                <a:gridCol w="435161">
                  <a:extLst>
                    <a:ext uri="{9D8B030D-6E8A-4147-A177-3AD203B41FA5}">
                      <a16:colId xmlns:a16="http://schemas.microsoft.com/office/drawing/2014/main" xmlns="" val="20007"/>
                    </a:ext>
                  </a:extLst>
                </a:gridCol>
                <a:gridCol w="435161">
                  <a:extLst>
                    <a:ext uri="{9D8B030D-6E8A-4147-A177-3AD203B41FA5}">
                      <a16:colId xmlns:a16="http://schemas.microsoft.com/office/drawing/2014/main" xmlns="" val="20008"/>
                    </a:ext>
                  </a:extLst>
                </a:gridCol>
                <a:gridCol w="435161">
                  <a:extLst>
                    <a:ext uri="{9D8B030D-6E8A-4147-A177-3AD203B41FA5}">
                      <a16:colId xmlns:a16="http://schemas.microsoft.com/office/drawing/2014/main" xmlns="" val="20009"/>
                    </a:ext>
                  </a:extLst>
                </a:gridCol>
                <a:gridCol w="435161">
                  <a:extLst>
                    <a:ext uri="{9D8B030D-6E8A-4147-A177-3AD203B41FA5}">
                      <a16:colId xmlns:a16="http://schemas.microsoft.com/office/drawing/2014/main" xmlns="" val="20010"/>
                    </a:ext>
                  </a:extLst>
                </a:gridCol>
                <a:gridCol w="435161">
                  <a:extLst>
                    <a:ext uri="{9D8B030D-6E8A-4147-A177-3AD203B41FA5}">
                      <a16:colId xmlns:a16="http://schemas.microsoft.com/office/drawing/2014/main" xmlns="" val="20011"/>
                    </a:ext>
                  </a:extLst>
                </a:gridCol>
                <a:gridCol w="435161">
                  <a:extLst>
                    <a:ext uri="{9D8B030D-6E8A-4147-A177-3AD203B41FA5}">
                      <a16:colId xmlns:a16="http://schemas.microsoft.com/office/drawing/2014/main" xmlns="" val="20012"/>
                    </a:ext>
                  </a:extLst>
                </a:gridCol>
                <a:gridCol w="435161">
                  <a:extLst>
                    <a:ext uri="{9D8B030D-6E8A-4147-A177-3AD203B41FA5}">
                      <a16:colId xmlns:a16="http://schemas.microsoft.com/office/drawing/2014/main" xmlns="" val="20013"/>
                    </a:ext>
                  </a:extLst>
                </a:gridCol>
                <a:gridCol w="435161">
                  <a:extLst>
                    <a:ext uri="{9D8B030D-6E8A-4147-A177-3AD203B41FA5}">
                      <a16:colId xmlns:a16="http://schemas.microsoft.com/office/drawing/2014/main" xmlns="" val="20014"/>
                    </a:ext>
                  </a:extLst>
                </a:gridCol>
                <a:gridCol w="435161">
                  <a:extLst>
                    <a:ext uri="{9D8B030D-6E8A-4147-A177-3AD203B41FA5}">
                      <a16:colId xmlns:a16="http://schemas.microsoft.com/office/drawing/2014/main" xmlns="" val="20015"/>
                    </a:ext>
                  </a:extLst>
                </a:gridCol>
                <a:gridCol w="435161">
                  <a:extLst>
                    <a:ext uri="{9D8B030D-6E8A-4147-A177-3AD203B41FA5}">
                      <a16:colId xmlns:a16="http://schemas.microsoft.com/office/drawing/2014/main" xmlns="" val="20016"/>
                    </a:ext>
                  </a:extLst>
                </a:gridCol>
              </a:tblGrid>
              <a:tr h="576330">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C</a:t>
                      </a:r>
                      <a:endParaRPr lang="en-US" sz="3200" dirty="0"/>
                    </a:p>
                  </a:txBody>
                  <a:tcPr/>
                </a:tc>
                <a:tc>
                  <a:txBody>
                    <a:bodyPr/>
                    <a:lstStyle/>
                    <a:p>
                      <a:pPr algn="ctr"/>
                      <a:r>
                        <a:rPr lang="en-US" sz="3200" dirty="0" smtClean="0"/>
                        <a:t>E</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M</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S</a:t>
                      </a:r>
                      <a:endParaRPr lang="en-US" sz="3200" dirty="0"/>
                    </a:p>
                  </a:txBody>
                  <a:tcPr/>
                </a:tc>
                <a:tc>
                  <a:txBody>
                    <a:bodyPr/>
                    <a:lstStyle/>
                    <a:p>
                      <a:pPr algn="ctr"/>
                      <a:r>
                        <a:rPr lang="en-US" sz="3200" dirty="0" smtClean="0"/>
                        <a:t>T</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3" name="Up Arrow 2"/>
          <p:cNvSpPr/>
          <p:nvPr/>
        </p:nvSpPr>
        <p:spPr>
          <a:xfrm>
            <a:off x="4423713" y="345623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2937" y="3685436"/>
            <a:ext cx="6884894" cy="2169825"/>
          </a:xfrm>
          <a:prstGeom prst="rect">
            <a:avLst/>
          </a:prstGeom>
          <a:noFill/>
        </p:spPr>
        <p:txBody>
          <a:bodyPr wrap="square" rtlCol="0">
            <a:spAutoFit/>
          </a:bodyPr>
          <a:lstStyle/>
          <a:p>
            <a:r>
              <a:rPr lang="en-US" sz="2700" dirty="0" smtClean="0">
                <a:solidFill>
                  <a:schemeClr val="bg2">
                    <a:lumMod val="50000"/>
                  </a:schemeClr>
                </a:solidFill>
              </a:rPr>
              <a:t>Is the element…</a:t>
            </a:r>
          </a:p>
          <a:p>
            <a:pPr marL="914400" lvl="1" indent="-457200">
              <a:buFont typeface="Arial" panose="020B0604020202020204" pitchFamily="34" charset="0"/>
              <a:buChar char="•"/>
            </a:pPr>
            <a:r>
              <a:rPr lang="en-US" sz="2700" dirty="0" smtClean="0">
                <a:solidFill>
                  <a:schemeClr val="bg2">
                    <a:lumMod val="50000"/>
                  </a:schemeClr>
                </a:solidFill>
              </a:rPr>
              <a:t>Equal to</a:t>
            </a:r>
          </a:p>
          <a:p>
            <a:pPr marL="914400" lvl="1" indent="-457200">
              <a:buFont typeface="Arial" panose="020B0604020202020204" pitchFamily="34" charset="0"/>
              <a:buChar char="•"/>
            </a:pPr>
            <a:r>
              <a:rPr lang="en-US" sz="2700" dirty="0" smtClean="0">
                <a:solidFill>
                  <a:schemeClr val="bg2">
                    <a:lumMod val="50000"/>
                  </a:schemeClr>
                </a:solidFill>
              </a:rPr>
              <a:t>Less than</a:t>
            </a:r>
          </a:p>
          <a:p>
            <a:pPr marL="914400" lvl="1" indent="-457200">
              <a:buFont typeface="Arial" panose="020B0604020202020204" pitchFamily="34" charset="0"/>
              <a:buChar char="•"/>
            </a:pPr>
            <a:r>
              <a:rPr lang="en-US" sz="2700" dirty="0" smtClean="0">
                <a:solidFill>
                  <a:schemeClr val="bg2">
                    <a:lumMod val="50000"/>
                  </a:schemeClr>
                </a:solidFill>
              </a:rPr>
              <a:t>Greater than</a:t>
            </a:r>
          </a:p>
          <a:p>
            <a:r>
              <a:rPr lang="en-US" sz="2700" dirty="0" smtClean="0">
                <a:solidFill>
                  <a:schemeClr val="bg2">
                    <a:lumMod val="50000"/>
                  </a:schemeClr>
                </a:solidFill>
              </a:rPr>
              <a:t>… the value?</a:t>
            </a:r>
            <a:endParaRPr lang="en-US" sz="2700" dirty="0">
              <a:solidFill>
                <a:schemeClr val="bg2">
                  <a:lumMod val="50000"/>
                </a:schemeClr>
              </a:solidFill>
            </a:endParaRPr>
          </a:p>
        </p:txBody>
      </p:sp>
      <p:sp>
        <p:nvSpPr>
          <p:cNvPr id="6" name="Up Arrow 5"/>
          <p:cNvSpPr/>
          <p:nvPr/>
        </p:nvSpPr>
        <p:spPr>
          <a:xfrm rot="5400000">
            <a:off x="1192419" y="4513013"/>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24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73131" y="2765368"/>
          <a:ext cx="7397737" cy="579120"/>
        </p:xfrm>
        <a:graphic>
          <a:graphicData uri="http://schemas.openxmlformats.org/drawingml/2006/table">
            <a:tbl>
              <a:tblPr firstRow="1" bandRow="1">
                <a:tableStyleId>{5C22544A-7EE6-4342-B048-85BDC9FD1C3A}</a:tableStyleId>
              </a:tblPr>
              <a:tblGrid>
                <a:gridCol w="435161">
                  <a:extLst>
                    <a:ext uri="{9D8B030D-6E8A-4147-A177-3AD203B41FA5}">
                      <a16:colId xmlns:a16="http://schemas.microsoft.com/office/drawing/2014/main" xmlns="" val="20000"/>
                    </a:ext>
                  </a:extLst>
                </a:gridCol>
                <a:gridCol w="435161">
                  <a:extLst>
                    <a:ext uri="{9D8B030D-6E8A-4147-A177-3AD203B41FA5}">
                      <a16:colId xmlns:a16="http://schemas.microsoft.com/office/drawing/2014/main" xmlns="" val="20001"/>
                    </a:ext>
                  </a:extLst>
                </a:gridCol>
                <a:gridCol w="435161">
                  <a:extLst>
                    <a:ext uri="{9D8B030D-6E8A-4147-A177-3AD203B41FA5}">
                      <a16:colId xmlns:a16="http://schemas.microsoft.com/office/drawing/2014/main" xmlns="" val="20002"/>
                    </a:ext>
                  </a:extLst>
                </a:gridCol>
                <a:gridCol w="435161">
                  <a:extLst>
                    <a:ext uri="{9D8B030D-6E8A-4147-A177-3AD203B41FA5}">
                      <a16:colId xmlns:a16="http://schemas.microsoft.com/office/drawing/2014/main" xmlns="" val="20003"/>
                    </a:ext>
                  </a:extLst>
                </a:gridCol>
                <a:gridCol w="435161">
                  <a:extLst>
                    <a:ext uri="{9D8B030D-6E8A-4147-A177-3AD203B41FA5}">
                      <a16:colId xmlns:a16="http://schemas.microsoft.com/office/drawing/2014/main" xmlns="" val="20004"/>
                    </a:ext>
                  </a:extLst>
                </a:gridCol>
                <a:gridCol w="435161">
                  <a:extLst>
                    <a:ext uri="{9D8B030D-6E8A-4147-A177-3AD203B41FA5}">
                      <a16:colId xmlns:a16="http://schemas.microsoft.com/office/drawing/2014/main" xmlns="" val="20005"/>
                    </a:ext>
                  </a:extLst>
                </a:gridCol>
                <a:gridCol w="435161">
                  <a:extLst>
                    <a:ext uri="{9D8B030D-6E8A-4147-A177-3AD203B41FA5}">
                      <a16:colId xmlns:a16="http://schemas.microsoft.com/office/drawing/2014/main" xmlns="" val="20006"/>
                    </a:ext>
                  </a:extLst>
                </a:gridCol>
                <a:gridCol w="435161">
                  <a:extLst>
                    <a:ext uri="{9D8B030D-6E8A-4147-A177-3AD203B41FA5}">
                      <a16:colId xmlns:a16="http://schemas.microsoft.com/office/drawing/2014/main" xmlns="" val="20007"/>
                    </a:ext>
                  </a:extLst>
                </a:gridCol>
                <a:gridCol w="435161">
                  <a:extLst>
                    <a:ext uri="{9D8B030D-6E8A-4147-A177-3AD203B41FA5}">
                      <a16:colId xmlns:a16="http://schemas.microsoft.com/office/drawing/2014/main" xmlns="" val="20008"/>
                    </a:ext>
                  </a:extLst>
                </a:gridCol>
                <a:gridCol w="435161">
                  <a:extLst>
                    <a:ext uri="{9D8B030D-6E8A-4147-A177-3AD203B41FA5}">
                      <a16:colId xmlns:a16="http://schemas.microsoft.com/office/drawing/2014/main" xmlns="" val="20009"/>
                    </a:ext>
                  </a:extLst>
                </a:gridCol>
                <a:gridCol w="435161">
                  <a:extLst>
                    <a:ext uri="{9D8B030D-6E8A-4147-A177-3AD203B41FA5}">
                      <a16:colId xmlns:a16="http://schemas.microsoft.com/office/drawing/2014/main" xmlns="" val="20010"/>
                    </a:ext>
                  </a:extLst>
                </a:gridCol>
                <a:gridCol w="435161">
                  <a:extLst>
                    <a:ext uri="{9D8B030D-6E8A-4147-A177-3AD203B41FA5}">
                      <a16:colId xmlns:a16="http://schemas.microsoft.com/office/drawing/2014/main" xmlns="" val="20011"/>
                    </a:ext>
                  </a:extLst>
                </a:gridCol>
                <a:gridCol w="435161">
                  <a:extLst>
                    <a:ext uri="{9D8B030D-6E8A-4147-A177-3AD203B41FA5}">
                      <a16:colId xmlns:a16="http://schemas.microsoft.com/office/drawing/2014/main" xmlns="" val="20012"/>
                    </a:ext>
                  </a:extLst>
                </a:gridCol>
                <a:gridCol w="435161">
                  <a:extLst>
                    <a:ext uri="{9D8B030D-6E8A-4147-A177-3AD203B41FA5}">
                      <a16:colId xmlns:a16="http://schemas.microsoft.com/office/drawing/2014/main" xmlns="" val="20013"/>
                    </a:ext>
                  </a:extLst>
                </a:gridCol>
                <a:gridCol w="435161">
                  <a:extLst>
                    <a:ext uri="{9D8B030D-6E8A-4147-A177-3AD203B41FA5}">
                      <a16:colId xmlns:a16="http://schemas.microsoft.com/office/drawing/2014/main" xmlns="" val="20014"/>
                    </a:ext>
                  </a:extLst>
                </a:gridCol>
                <a:gridCol w="435161">
                  <a:extLst>
                    <a:ext uri="{9D8B030D-6E8A-4147-A177-3AD203B41FA5}">
                      <a16:colId xmlns:a16="http://schemas.microsoft.com/office/drawing/2014/main" xmlns="" val="20015"/>
                    </a:ext>
                  </a:extLst>
                </a:gridCol>
                <a:gridCol w="435161">
                  <a:extLst>
                    <a:ext uri="{9D8B030D-6E8A-4147-A177-3AD203B41FA5}">
                      <a16:colId xmlns:a16="http://schemas.microsoft.com/office/drawing/2014/main" xmlns="" val="20016"/>
                    </a:ext>
                  </a:extLst>
                </a:gridCol>
              </a:tblGrid>
              <a:tr h="576330">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C</a:t>
                      </a:r>
                      <a:endParaRPr lang="en-US" sz="3200" dirty="0"/>
                    </a:p>
                  </a:txBody>
                  <a:tcPr/>
                </a:tc>
                <a:tc>
                  <a:txBody>
                    <a:bodyPr/>
                    <a:lstStyle/>
                    <a:p>
                      <a:pPr algn="ctr"/>
                      <a:r>
                        <a:rPr lang="en-US" sz="3200" dirty="0" smtClean="0"/>
                        <a:t>E</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M</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S</a:t>
                      </a:r>
                      <a:endParaRPr lang="en-US" sz="3200" dirty="0"/>
                    </a:p>
                  </a:txBody>
                  <a:tcPr/>
                </a:tc>
                <a:tc>
                  <a:txBody>
                    <a:bodyPr/>
                    <a:lstStyle/>
                    <a:p>
                      <a:pPr algn="ctr"/>
                      <a:r>
                        <a:rPr lang="en-US" sz="3200" dirty="0" smtClean="0"/>
                        <a:t>T</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3" name="Up Arrow 2"/>
          <p:cNvSpPr/>
          <p:nvPr/>
        </p:nvSpPr>
        <p:spPr>
          <a:xfrm>
            <a:off x="4423713" y="345623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91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6943360"/>
              </p:ext>
            </p:extLst>
          </p:nvPr>
        </p:nvGraphicFramePr>
        <p:xfrm>
          <a:off x="873131" y="2765368"/>
          <a:ext cx="7397737" cy="579120"/>
        </p:xfrm>
        <a:graphic>
          <a:graphicData uri="http://schemas.openxmlformats.org/drawingml/2006/table">
            <a:tbl>
              <a:tblPr firstRow="1" bandRow="1">
                <a:tableStyleId>{5C22544A-7EE6-4342-B048-85BDC9FD1C3A}</a:tableStyleId>
              </a:tblPr>
              <a:tblGrid>
                <a:gridCol w="435161">
                  <a:extLst>
                    <a:ext uri="{9D8B030D-6E8A-4147-A177-3AD203B41FA5}">
                      <a16:colId xmlns:a16="http://schemas.microsoft.com/office/drawing/2014/main" xmlns="" val="20000"/>
                    </a:ext>
                  </a:extLst>
                </a:gridCol>
                <a:gridCol w="435161">
                  <a:extLst>
                    <a:ext uri="{9D8B030D-6E8A-4147-A177-3AD203B41FA5}">
                      <a16:colId xmlns:a16="http://schemas.microsoft.com/office/drawing/2014/main" xmlns="" val="20001"/>
                    </a:ext>
                  </a:extLst>
                </a:gridCol>
                <a:gridCol w="435161">
                  <a:extLst>
                    <a:ext uri="{9D8B030D-6E8A-4147-A177-3AD203B41FA5}">
                      <a16:colId xmlns:a16="http://schemas.microsoft.com/office/drawing/2014/main" xmlns="" val="20002"/>
                    </a:ext>
                  </a:extLst>
                </a:gridCol>
                <a:gridCol w="435161">
                  <a:extLst>
                    <a:ext uri="{9D8B030D-6E8A-4147-A177-3AD203B41FA5}">
                      <a16:colId xmlns:a16="http://schemas.microsoft.com/office/drawing/2014/main" xmlns="" val="20003"/>
                    </a:ext>
                  </a:extLst>
                </a:gridCol>
                <a:gridCol w="435161">
                  <a:extLst>
                    <a:ext uri="{9D8B030D-6E8A-4147-A177-3AD203B41FA5}">
                      <a16:colId xmlns:a16="http://schemas.microsoft.com/office/drawing/2014/main" xmlns="" val="20004"/>
                    </a:ext>
                  </a:extLst>
                </a:gridCol>
                <a:gridCol w="435161">
                  <a:extLst>
                    <a:ext uri="{9D8B030D-6E8A-4147-A177-3AD203B41FA5}">
                      <a16:colId xmlns:a16="http://schemas.microsoft.com/office/drawing/2014/main" xmlns="" val="20005"/>
                    </a:ext>
                  </a:extLst>
                </a:gridCol>
                <a:gridCol w="435161">
                  <a:extLst>
                    <a:ext uri="{9D8B030D-6E8A-4147-A177-3AD203B41FA5}">
                      <a16:colId xmlns:a16="http://schemas.microsoft.com/office/drawing/2014/main" xmlns="" val="20006"/>
                    </a:ext>
                  </a:extLst>
                </a:gridCol>
                <a:gridCol w="435161">
                  <a:extLst>
                    <a:ext uri="{9D8B030D-6E8A-4147-A177-3AD203B41FA5}">
                      <a16:colId xmlns:a16="http://schemas.microsoft.com/office/drawing/2014/main" xmlns="" val="20007"/>
                    </a:ext>
                  </a:extLst>
                </a:gridCol>
                <a:gridCol w="435161">
                  <a:extLst>
                    <a:ext uri="{9D8B030D-6E8A-4147-A177-3AD203B41FA5}">
                      <a16:colId xmlns:a16="http://schemas.microsoft.com/office/drawing/2014/main" xmlns="" val="20008"/>
                    </a:ext>
                  </a:extLst>
                </a:gridCol>
                <a:gridCol w="435161">
                  <a:extLst>
                    <a:ext uri="{9D8B030D-6E8A-4147-A177-3AD203B41FA5}">
                      <a16:colId xmlns:a16="http://schemas.microsoft.com/office/drawing/2014/main" xmlns="" val="20009"/>
                    </a:ext>
                  </a:extLst>
                </a:gridCol>
                <a:gridCol w="435161">
                  <a:extLst>
                    <a:ext uri="{9D8B030D-6E8A-4147-A177-3AD203B41FA5}">
                      <a16:colId xmlns:a16="http://schemas.microsoft.com/office/drawing/2014/main" xmlns="" val="20010"/>
                    </a:ext>
                  </a:extLst>
                </a:gridCol>
                <a:gridCol w="435161">
                  <a:extLst>
                    <a:ext uri="{9D8B030D-6E8A-4147-A177-3AD203B41FA5}">
                      <a16:colId xmlns:a16="http://schemas.microsoft.com/office/drawing/2014/main" xmlns="" val="20011"/>
                    </a:ext>
                  </a:extLst>
                </a:gridCol>
                <a:gridCol w="435161">
                  <a:extLst>
                    <a:ext uri="{9D8B030D-6E8A-4147-A177-3AD203B41FA5}">
                      <a16:colId xmlns:a16="http://schemas.microsoft.com/office/drawing/2014/main" xmlns="" val="20012"/>
                    </a:ext>
                  </a:extLst>
                </a:gridCol>
                <a:gridCol w="435161">
                  <a:extLst>
                    <a:ext uri="{9D8B030D-6E8A-4147-A177-3AD203B41FA5}">
                      <a16:colId xmlns:a16="http://schemas.microsoft.com/office/drawing/2014/main" xmlns="" val="20013"/>
                    </a:ext>
                  </a:extLst>
                </a:gridCol>
                <a:gridCol w="435161">
                  <a:extLst>
                    <a:ext uri="{9D8B030D-6E8A-4147-A177-3AD203B41FA5}">
                      <a16:colId xmlns:a16="http://schemas.microsoft.com/office/drawing/2014/main" xmlns="" val="20014"/>
                    </a:ext>
                  </a:extLst>
                </a:gridCol>
                <a:gridCol w="435161">
                  <a:extLst>
                    <a:ext uri="{9D8B030D-6E8A-4147-A177-3AD203B41FA5}">
                      <a16:colId xmlns:a16="http://schemas.microsoft.com/office/drawing/2014/main" xmlns="" val="20015"/>
                    </a:ext>
                  </a:extLst>
                </a:gridCol>
                <a:gridCol w="435161">
                  <a:extLst>
                    <a:ext uri="{9D8B030D-6E8A-4147-A177-3AD203B41FA5}">
                      <a16:colId xmlns:a16="http://schemas.microsoft.com/office/drawing/2014/main" xmlns="" val="20016"/>
                    </a:ext>
                  </a:extLst>
                </a:gridCol>
              </a:tblGrid>
              <a:tr h="576330">
                <a:tc>
                  <a:txBody>
                    <a:bodyPr/>
                    <a:lstStyle/>
                    <a:p>
                      <a:pPr algn="ctr"/>
                      <a:endParaRPr lang="en-US" sz="3200" dirty="0"/>
                    </a:p>
                  </a:txBody>
                  <a:tcPr>
                    <a:solidFill>
                      <a:schemeClr val="bg2">
                        <a:lumMod val="75000"/>
                      </a:schemeClr>
                    </a:solidFill>
                  </a:tcPr>
                </a:tc>
                <a:tc>
                  <a:txBody>
                    <a:bodyPr/>
                    <a:lstStyle/>
                    <a:p>
                      <a:pPr algn="ctr"/>
                      <a:r>
                        <a:rPr lang="en-US" sz="3200" dirty="0" smtClean="0"/>
                        <a:t>A</a:t>
                      </a:r>
                      <a:endParaRPr lang="en-US" sz="3200" dirty="0"/>
                    </a:p>
                  </a:txBody>
                  <a:tcPr>
                    <a:solidFill>
                      <a:schemeClr val="bg2">
                        <a:lumMod val="75000"/>
                      </a:schemeClr>
                    </a:solidFill>
                  </a:tcPr>
                </a:tc>
                <a:tc>
                  <a:txBody>
                    <a:bodyPr/>
                    <a:lstStyle/>
                    <a:p>
                      <a:pPr algn="ctr"/>
                      <a:r>
                        <a:rPr lang="en-US" sz="3200" dirty="0" smtClean="0"/>
                        <a:t>A</a:t>
                      </a:r>
                      <a:endParaRPr lang="en-US" sz="3200" dirty="0"/>
                    </a:p>
                  </a:txBody>
                  <a:tcPr>
                    <a:solidFill>
                      <a:schemeClr val="bg2">
                        <a:lumMod val="75000"/>
                      </a:schemeClr>
                    </a:solidFill>
                  </a:tcPr>
                </a:tc>
                <a:tc>
                  <a:txBody>
                    <a:bodyPr/>
                    <a:lstStyle/>
                    <a:p>
                      <a:pPr algn="ctr"/>
                      <a:r>
                        <a:rPr lang="en-US" sz="3200" dirty="0" smtClean="0"/>
                        <a:t>C</a:t>
                      </a:r>
                      <a:endParaRPr lang="en-US" sz="3200" dirty="0"/>
                    </a:p>
                  </a:txBody>
                  <a:tcPr>
                    <a:solidFill>
                      <a:schemeClr val="bg2">
                        <a:lumMod val="75000"/>
                      </a:schemeClr>
                    </a:solidFill>
                  </a:tcPr>
                </a:tc>
                <a:tc>
                  <a:txBody>
                    <a:bodyPr/>
                    <a:lstStyle/>
                    <a:p>
                      <a:pPr algn="ctr"/>
                      <a:r>
                        <a:rPr lang="en-US" sz="3200" dirty="0" smtClean="0"/>
                        <a:t>E</a:t>
                      </a:r>
                      <a:endParaRPr lang="en-US" sz="3200" dirty="0"/>
                    </a:p>
                  </a:txBody>
                  <a:tcPr>
                    <a:solidFill>
                      <a:schemeClr val="bg2">
                        <a:lumMod val="75000"/>
                      </a:schemeClr>
                    </a:solidFill>
                  </a:tcPr>
                </a:tc>
                <a:tc>
                  <a:txBody>
                    <a:bodyPr/>
                    <a:lstStyle/>
                    <a:p>
                      <a:pPr algn="ctr"/>
                      <a:r>
                        <a:rPr lang="en-US" sz="3200" dirty="0" smtClean="0"/>
                        <a:t>G</a:t>
                      </a:r>
                      <a:endParaRPr lang="en-US" sz="3200" dirty="0"/>
                    </a:p>
                  </a:txBody>
                  <a:tcPr>
                    <a:solidFill>
                      <a:schemeClr val="bg2">
                        <a:lumMod val="75000"/>
                      </a:schemeClr>
                    </a:solidFill>
                  </a:tcPr>
                </a:tc>
                <a:tc>
                  <a:txBody>
                    <a:bodyPr/>
                    <a:lstStyle/>
                    <a:p>
                      <a:pPr algn="ctr"/>
                      <a:r>
                        <a:rPr lang="en-US" sz="3200" dirty="0" smtClean="0"/>
                        <a:t>H</a:t>
                      </a:r>
                      <a:endParaRPr lang="en-US" sz="3200" dirty="0"/>
                    </a:p>
                  </a:txBody>
                  <a:tcPr>
                    <a:solidFill>
                      <a:schemeClr val="bg2">
                        <a:lumMod val="75000"/>
                      </a:schemeClr>
                    </a:solidFill>
                  </a:tcPr>
                </a:tc>
                <a:tc>
                  <a:txBody>
                    <a:bodyPr/>
                    <a:lstStyle/>
                    <a:p>
                      <a:pPr algn="ctr"/>
                      <a:r>
                        <a:rPr lang="en-US" sz="3200" dirty="0" smtClean="0"/>
                        <a:t>H</a:t>
                      </a:r>
                      <a:endParaRPr lang="en-US" sz="3200" dirty="0"/>
                    </a:p>
                  </a:txBody>
                  <a:tcPr>
                    <a:solidFill>
                      <a:schemeClr val="bg2">
                        <a:lumMod val="75000"/>
                      </a:schemeClr>
                    </a:solidFill>
                  </a:tcPr>
                </a:tc>
                <a:tc>
                  <a:txBody>
                    <a:bodyPr/>
                    <a:lstStyle/>
                    <a:p>
                      <a:pPr algn="ctr"/>
                      <a:r>
                        <a:rPr lang="en-US" sz="3200" dirty="0" smtClean="0"/>
                        <a:t>I</a:t>
                      </a:r>
                      <a:endParaRPr lang="en-US" sz="3200" dirty="0"/>
                    </a:p>
                  </a:txBody>
                  <a:tcPr>
                    <a:solidFill>
                      <a:schemeClr val="bg2">
                        <a:lumMod val="75000"/>
                      </a:schemeClr>
                    </a:solidFill>
                  </a:tcPr>
                </a:tc>
                <a:tc>
                  <a:txBody>
                    <a:bodyPr/>
                    <a:lstStyle/>
                    <a:p>
                      <a:pPr algn="ctr"/>
                      <a:r>
                        <a:rPr lang="en-US" sz="3200" dirty="0" smtClean="0"/>
                        <a:t>L</a:t>
                      </a:r>
                      <a:endParaRPr lang="en-US" sz="3200" dirty="0"/>
                    </a:p>
                  </a:txBody>
                  <a:tcPr/>
                </a:tc>
                <a:tc>
                  <a:txBody>
                    <a:bodyPr/>
                    <a:lstStyle/>
                    <a:p>
                      <a:pPr algn="ctr"/>
                      <a:r>
                        <a:rPr lang="en-US" sz="3200" dirty="0" smtClean="0"/>
                        <a:t>M</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S</a:t>
                      </a:r>
                      <a:endParaRPr lang="en-US" sz="3200" dirty="0"/>
                    </a:p>
                  </a:txBody>
                  <a:tcPr/>
                </a:tc>
                <a:tc>
                  <a:txBody>
                    <a:bodyPr/>
                    <a:lstStyle/>
                    <a:p>
                      <a:pPr algn="ctr"/>
                      <a:r>
                        <a:rPr lang="en-US" sz="3200" dirty="0" smtClean="0"/>
                        <a:t>T</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7" name="Up Arrow 6"/>
          <p:cNvSpPr/>
          <p:nvPr/>
        </p:nvSpPr>
        <p:spPr>
          <a:xfrm>
            <a:off x="4423713" y="345623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20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2.96296E-6 L 0.18819 0.00046 " pathEditMode="relative" rAng="0" ptsTypes="AA">
                                      <p:cBhvr>
                                        <p:cTn id="6" dur="2000" fill="hold"/>
                                        <p:tgtEl>
                                          <p:spTgt spid="7"/>
                                        </p:tgtEl>
                                        <p:attrNameLst>
                                          <p:attrName>ppt_x</p:attrName>
                                          <p:attrName>ppt_y</p:attrName>
                                        </p:attrNameLst>
                                      </p:cBhvr>
                                      <p:rCtr x="941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Divide and Conquer</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Repeatedly splitting the data to be processed until the algorithm completes.</a:t>
            </a:r>
          </a:p>
        </p:txBody>
      </p:sp>
      <p:sp>
        <p:nvSpPr>
          <p:cNvPr id="4" name="TextBox 3"/>
          <p:cNvSpPr txBox="1"/>
          <p:nvPr/>
        </p:nvSpPr>
        <p:spPr>
          <a:xfrm>
            <a:off x="1815353" y="4471264"/>
            <a:ext cx="6884894" cy="923330"/>
          </a:xfrm>
          <a:prstGeom prst="rect">
            <a:avLst/>
          </a:prstGeom>
          <a:noFill/>
        </p:spPr>
        <p:txBody>
          <a:bodyPr wrap="square" rtlCol="0">
            <a:spAutoFit/>
          </a:bodyPr>
          <a:lstStyle/>
          <a:p>
            <a:r>
              <a:rPr lang="en-US" sz="2700" dirty="0" smtClean="0">
                <a:solidFill>
                  <a:schemeClr val="bg2">
                    <a:lumMod val="50000"/>
                  </a:schemeClr>
                </a:solidFill>
              </a:rPr>
              <a:t>O(log n) time</a:t>
            </a:r>
          </a:p>
          <a:p>
            <a:r>
              <a:rPr lang="en-US" sz="2700" dirty="0" smtClean="0">
                <a:solidFill>
                  <a:schemeClr val="bg2">
                    <a:lumMod val="50000"/>
                  </a:schemeClr>
                </a:solidFill>
              </a:rPr>
              <a:t>O(1) space</a:t>
            </a:r>
          </a:p>
        </p:txBody>
      </p:sp>
    </p:spTree>
    <p:extLst>
      <p:ext uri="{BB962C8B-B14F-4D97-AF65-F5344CB8AC3E}">
        <p14:creationId xmlns:p14="http://schemas.microsoft.com/office/powerpoint/2010/main" val="128221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Binary Search</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 divide and conquer search that requires the data to be sorted.</a:t>
            </a:r>
          </a:p>
        </p:txBody>
      </p:sp>
    </p:spTree>
    <p:extLst>
      <p:ext uri="{BB962C8B-B14F-4D97-AF65-F5344CB8AC3E}">
        <p14:creationId xmlns:p14="http://schemas.microsoft.com/office/powerpoint/2010/main" val="75852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s</a:t>
            </a:r>
            <a:r>
              <a:rPr lang="en-US" dirty="0" err="1" smtClean="0">
                <a:solidFill>
                  <a:schemeClr val="tx1">
                    <a:lumMod val="85000"/>
                    <a:lumOff val="15000"/>
                  </a:schemeClr>
                </a:solidFill>
              </a:rPr>
              <a:t>td</a:t>
            </a:r>
            <a:r>
              <a:rPr lang="en-US" dirty="0" smtClean="0">
                <a:solidFill>
                  <a:schemeClr val="tx1">
                    <a:lumMod val="85000"/>
                    <a:lumOff val="15000"/>
                  </a:schemeClr>
                </a:solidFill>
              </a:rPr>
              <a:t>::</a:t>
            </a:r>
            <a:r>
              <a:rPr lang="en-US" dirty="0" err="1" smtClean="0">
                <a:solidFill>
                  <a:schemeClr val="tx1">
                    <a:lumMod val="85000"/>
                    <a:lumOff val="15000"/>
                  </a:schemeClr>
                </a:solidFill>
              </a:rPr>
              <a:t>binary_search</a:t>
            </a:r>
            <a:r>
              <a:rPr lang="en-US" dirty="0" smtClean="0">
                <a:solidFill>
                  <a:schemeClr val="tx1">
                    <a:lumMod val="85000"/>
                    <a:lumOff val="15000"/>
                  </a:schemeClr>
                </a:solidFill>
              </a:rPr>
              <a:t>()</a:t>
            </a:r>
            <a:endParaRPr lang="en-US" dirty="0">
              <a:solidFill>
                <a:schemeClr val="tx1">
                  <a:lumMod val="85000"/>
                  <a:lumOff val="15000"/>
                </a:schemeClr>
              </a:solidFill>
            </a:endParaRPr>
          </a:p>
        </p:txBody>
      </p:sp>
      <p:sp>
        <p:nvSpPr>
          <p:cNvPr id="12" name="Rectangle 4"/>
          <p:cNvSpPr>
            <a:spLocks noChangeArrowheads="1"/>
          </p:cNvSpPr>
          <p:nvPr/>
        </p:nvSpPr>
        <p:spPr bwMode="auto">
          <a:xfrm>
            <a:off x="628650" y="1690689"/>
            <a:ext cx="60657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InputIterator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lang="en-US" dirty="0" err="1" smtClean="0">
                <a:solidFill>
                  <a:srgbClr val="0000FF"/>
                </a:solidFill>
                <a:latin typeface="Courier New" panose="02070309020205020404" pitchFamily="49" charset="0"/>
                <a:cs typeface="Courier New" panose="02070309020205020404" pitchFamily="49" charset="0"/>
              </a:rPr>
              <a:t>bool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lang="en-US" dirty="0" err="1" smtClean="0">
                <a:solidFill>
                  <a:srgbClr val="2B91AF"/>
                </a:solidFill>
                <a:latin typeface="Courier New" panose="02070309020205020404" pitchFamily="49" charset="0"/>
                <a:cs typeface="Courier New" panose="02070309020205020404" pitchFamily="49" charset="0"/>
              </a:rPr>
              <a:t>InputIterator</a:t>
            </a:r>
            <a:r>
              <a:rPr lang="en-US" dirty="0" smtClean="0">
                <a:solidFill>
                  <a:srgbClr val="2B91AF"/>
                </a:solidFill>
                <a:latin typeface="Courier New" panose="02070309020205020404" pitchFamily="49" charset="0"/>
                <a:cs typeface="Courier New" panose="02070309020205020404" pitchFamily="49" charset="0"/>
              </a:rPr>
              <a:t> </a:t>
            </a:r>
            <a:r>
              <a:rPr lang="en-US" dirty="0" smtClean="0">
                <a:solidFill>
                  <a:srgbClr val="808080"/>
                </a:solidFill>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dirty="0" smtClean="0">
                <a:latin typeface="Courier New" panose="02070309020205020404" pitchFamily="49" charset="0"/>
                <a:cs typeface="Courier New" panose="02070309020205020404" pitchFamily="49" charset="0"/>
              </a:rPr>
              <a:t>                   </a:t>
            </a:r>
            <a:r>
              <a:rPr lang="en-US" dirty="0" err="1" smtClean="0">
                <a:solidFill>
                  <a:srgbClr val="2B91AF"/>
                </a:solidFill>
                <a:latin typeface="Courier New" panose="02070309020205020404" pitchFamily="49" charset="0"/>
                <a:cs typeface="Courier New" panose="02070309020205020404" pitchFamily="49" charset="0"/>
              </a:rPr>
              <a:t>InputIterator</a:t>
            </a:r>
            <a:r>
              <a:rPr lang="en-US" dirty="0" smtClean="0">
                <a:solidFill>
                  <a:srgbClr val="2B91AF"/>
                </a:solidFill>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dirty="0" smtClean="0">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&amp; </a:t>
            </a:r>
            <a:r>
              <a:rPr kumimoji="0" 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3" name="Up Arrow 12"/>
          <p:cNvSpPr/>
          <p:nvPr/>
        </p:nvSpPr>
        <p:spPr>
          <a:xfrm rot="16200000">
            <a:off x="6618745" y="185044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16200000">
            <a:off x="6618745" y="2120513"/>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16200000">
            <a:off x="6618745" y="2390220"/>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8650" y="3328555"/>
            <a:ext cx="7016920" cy="1338828"/>
          </a:xfrm>
          <a:prstGeom prst="rect">
            <a:avLst/>
          </a:prstGeom>
          <a:noFill/>
        </p:spPr>
        <p:txBody>
          <a:bodyPr wrap="square" rtlCol="0">
            <a:spAutoFit/>
          </a:bodyPr>
          <a:lstStyle/>
          <a:p>
            <a:r>
              <a:rPr lang="en-US" sz="2700" dirty="0" smtClean="0">
                <a:solidFill>
                  <a:schemeClr val="bg2">
                    <a:lumMod val="50000"/>
                  </a:schemeClr>
                </a:solidFill>
              </a:rPr>
              <a:t>Returns a Boolean value indicating if the value being sought exists in the range [</a:t>
            </a:r>
            <a:r>
              <a:rPr lang="en-US" sz="2700" i="1" dirty="0" err="1" smtClean="0">
                <a:solidFill>
                  <a:schemeClr val="bg2">
                    <a:lumMod val="50000"/>
                  </a:schemeClr>
                </a:solidFill>
              </a:rPr>
              <a:t>first,last</a:t>
            </a:r>
            <a:r>
              <a:rPr lang="en-US" sz="2700" dirty="0" smtClean="0">
                <a:solidFill>
                  <a:schemeClr val="bg2">
                    <a:lumMod val="50000"/>
                  </a:schemeClr>
                </a:solidFill>
              </a:rPr>
              <a:t>).  True if a value is found, false otherwise.</a:t>
            </a:r>
          </a:p>
        </p:txBody>
      </p:sp>
      <p:sp>
        <p:nvSpPr>
          <p:cNvPr id="17" name="Up Arrow 16"/>
          <p:cNvSpPr/>
          <p:nvPr/>
        </p:nvSpPr>
        <p:spPr>
          <a:xfrm rot="16200000">
            <a:off x="6618745" y="158249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94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xit" presetSubtype="0" fill="hold" grpId="1" nodeType="with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s</a:t>
            </a:r>
            <a:r>
              <a:rPr lang="en-US" dirty="0" err="1" smtClean="0">
                <a:solidFill>
                  <a:schemeClr val="tx1">
                    <a:lumMod val="85000"/>
                    <a:lumOff val="15000"/>
                  </a:schemeClr>
                </a:solidFill>
              </a:rPr>
              <a:t>td</a:t>
            </a:r>
            <a:r>
              <a:rPr lang="en-US" dirty="0" smtClean="0">
                <a:solidFill>
                  <a:schemeClr val="tx1">
                    <a:lumMod val="85000"/>
                    <a:lumOff val="15000"/>
                  </a:schemeClr>
                </a:solidFill>
              </a:rPr>
              <a:t>::</a:t>
            </a:r>
            <a:r>
              <a:rPr lang="en-US" dirty="0" err="1" smtClean="0">
                <a:solidFill>
                  <a:schemeClr val="tx1">
                    <a:lumMod val="85000"/>
                    <a:lumOff val="15000"/>
                  </a:schemeClr>
                </a:solidFill>
              </a:rPr>
              <a:t>binary_search</a:t>
            </a:r>
            <a:r>
              <a:rPr lang="en-US" dirty="0" smtClean="0">
                <a:solidFill>
                  <a:schemeClr val="tx1">
                    <a:lumMod val="85000"/>
                    <a:lumOff val="15000"/>
                  </a:schemeClr>
                </a:solidFill>
              </a:rPr>
              <a:t>()</a:t>
            </a:r>
            <a:endParaRPr lang="en-US" dirty="0">
              <a:solidFill>
                <a:schemeClr val="tx1">
                  <a:lumMod val="85000"/>
                  <a:lumOff val="15000"/>
                </a:schemeClr>
              </a:solidFill>
            </a:endParaRPr>
          </a:p>
        </p:txBody>
      </p:sp>
      <p:sp>
        <p:nvSpPr>
          <p:cNvPr id="3" name="Rectangle 2"/>
          <p:cNvSpPr>
            <a:spLocks noChangeArrowheads="1"/>
          </p:cNvSpPr>
          <p:nvPr/>
        </p:nvSpPr>
        <p:spPr bwMode="auto">
          <a:xfrm>
            <a:off x="1033210" y="1690689"/>
            <a:ext cx="707757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"SEARCH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data(</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binary search requires the data to be sorted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::sort(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true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'Z'</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1" name="Up Arrow 10"/>
          <p:cNvSpPr/>
          <p:nvPr/>
        </p:nvSpPr>
        <p:spPr>
          <a:xfrm rot="5400000">
            <a:off x="403400" y="173639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5400000">
            <a:off x="403400" y="2730040"/>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5400000">
            <a:off x="403400" y="3723688"/>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5400000">
            <a:off x="403400" y="471733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77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xit" presetSubtype="0" fill="hold" grpId="1"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xit" presetSubtype="0" fill="hold" grpId="1"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grpId="1"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19" grpId="0" animBg="1"/>
      <p:bldP spid="19" grpId="1"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solidFill>
                  <a:schemeClr val="tx1">
                    <a:lumMod val="85000"/>
                    <a:lumOff val="15000"/>
                  </a:schemeClr>
                </a:solidFill>
              </a:rPr>
              <a:t>Fundamental Algorithms and Data Structures</a:t>
            </a:r>
          </a:p>
        </p:txBody>
      </p:sp>
      <p:sp>
        <p:nvSpPr>
          <p:cNvPr id="3" name="Subtitle 2"/>
          <p:cNvSpPr>
            <a:spLocks noGrp="1"/>
          </p:cNvSpPr>
          <p:nvPr>
            <p:ph type="subTitle" idx="1"/>
          </p:nvPr>
        </p:nvSpPr>
        <p:spPr/>
        <p:txBody>
          <a:bodyPr/>
          <a:lstStyle/>
          <a:p>
            <a:r>
              <a:rPr lang="en-US" dirty="0" smtClean="0">
                <a:solidFill>
                  <a:schemeClr val="tx1">
                    <a:lumMod val="85000"/>
                    <a:lumOff val="15000"/>
                  </a:schemeClr>
                </a:solidFill>
              </a:rPr>
              <a:t>Sorting and Searching</a:t>
            </a:r>
            <a:endParaRPr lang="en-US" dirty="0">
              <a:solidFill>
                <a:schemeClr val="tx1">
                  <a:lumMod val="85000"/>
                  <a:lumOff val="15000"/>
                </a:schemeClr>
              </a:solidFill>
            </a:endParaRPr>
          </a:p>
        </p:txBody>
      </p:sp>
    </p:spTree>
    <p:extLst>
      <p:ext uri="{BB962C8B-B14F-4D97-AF65-F5344CB8AC3E}">
        <p14:creationId xmlns:p14="http://schemas.microsoft.com/office/powerpoint/2010/main" val="4284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a:t>
            </a:r>
            <a:endParaRPr lang="en-US" dirty="0">
              <a:solidFill>
                <a:schemeClr val="tx1">
                  <a:lumMod val="85000"/>
                  <a:lumOff val="15000"/>
                </a:schemeClr>
              </a:solidFill>
            </a:endParaRPr>
          </a:p>
        </p:txBody>
      </p:sp>
      <p:sp>
        <p:nvSpPr>
          <p:cNvPr id="17" name="Up Arrow 16"/>
          <p:cNvSpPr/>
          <p:nvPr/>
        </p:nvSpPr>
        <p:spPr>
          <a:xfrm rot="5400000">
            <a:off x="982723" y="217558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5400000">
            <a:off x="574279" y="166450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5400000">
            <a:off x="982528" y="3621530"/>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5400000">
            <a:off x="982528" y="2897090"/>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5400000">
            <a:off x="982528" y="4599428"/>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rot="5400000">
            <a:off x="982528" y="5332853"/>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ChangeArrowheads="1"/>
          </p:cNvSpPr>
          <p:nvPr/>
        </p:nvSpPr>
        <p:spPr bwMode="auto">
          <a:xfrm>
            <a:off x="961876" y="1493312"/>
            <a:ext cx="709681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bool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binary(</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&amp;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2;</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true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search to the left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&gt;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binary(</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search to the right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binary(middle + 1,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8808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xit" presetSubtype="0" fill="hold" grpId="1"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xit" presetSubtype="0" fill="hold" grpId="1" nodeType="withEffect">
                                  <p:stCondLst>
                                    <p:cond delay="0"/>
                                  </p:stCondLst>
                                  <p:childTnLst>
                                    <p:animEffect transition="out" filter="fade">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Recursive?</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294896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a:t>
            </a:r>
            <a:endParaRPr lang="en-US" dirty="0">
              <a:solidFill>
                <a:schemeClr val="tx1">
                  <a:lumMod val="85000"/>
                  <a:lumOff val="15000"/>
                </a:schemeClr>
              </a:solidFill>
            </a:endParaRPr>
          </a:p>
        </p:txBody>
      </p:sp>
      <p:sp>
        <p:nvSpPr>
          <p:cNvPr id="17" name="Up Arrow 16"/>
          <p:cNvSpPr/>
          <p:nvPr/>
        </p:nvSpPr>
        <p:spPr>
          <a:xfrm rot="5400000">
            <a:off x="982723" y="264232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5400000">
            <a:off x="982528" y="216155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5400000">
            <a:off x="982528" y="388347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5400000">
            <a:off x="982528" y="3149511"/>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5400000">
            <a:off x="982528" y="4813755"/>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rot="5400000">
            <a:off x="982528" y="5332853"/>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ChangeArrowheads="1"/>
          </p:cNvSpPr>
          <p:nvPr/>
        </p:nvSpPr>
        <p:spPr bwMode="auto">
          <a:xfrm>
            <a:off x="968270" y="1487178"/>
            <a:ext cx="783740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bool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binary_norec</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&amp;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while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true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2;</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true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&gt; </a:t>
            </a:r>
            <a:r>
              <a:rPr kumimoji="0" lang="en-US"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middle;      </a:t>
            </a:r>
            <a:r>
              <a:rPr kumimoji="0" lang="en-US" sz="16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search left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else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middle + 1; </a:t>
            </a:r>
            <a:r>
              <a:rPr kumimoji="0" lang="en-US" sz="16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search right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892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xit" presetSubtype="0" fill="hold" grpId="1"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xit" presetSubtype="0" fill="hold" grpId="1" nodeType="withEffect">
                                  <p:stCondLst>
                                    <p:cond delay="0"/>
                                  </p:stCondLst>
                                  <p:childTnLst>
                                    <p:animEffect transition="out" filter="fade">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Boost</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313510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Boost Linear Search</a:t>
            </a:r>
            <a:endParaRPr lang="en-US" dirty="0">
              <a:solidFill>
                <a:schemeClr val="tx1">
                  <a:lumMod val="85000"/>
                  <a:lumOff val="15000"/>
                </a:schemeClr>
              </a:solidFill>
            </a:endParaRPr>
          </a:p>
        </p:txBody>
      </p:sp>
      <p:sp>
        <p:nvSpPr>
          <p:cNvPr id="4" name="Rectangle 2"/>
          <p:cNvSpPr>
            <a:spLocks noChangeArrowheads="1"/>
          </p:cNvSpPr>
          <p:nvPr/>
        </p:nvSpPr>
        <p:spPr bwMode="auto">
          <a:xfrm>
            <a:off x="1239998" y="2312938"/>
            <a:ext cx="666400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#include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"boost/range/algorithm/find.hpp"</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"SEARCH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data(</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iterator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 = boost::range::find(data,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2" name="Up Arrow 11"/>
          <p:cNvSpPr/>
          <p:nvPr/>
        </p:nvSpPr>
        <p:spPr>
          <a:xfrm rot="5400000">
            <a:off x="812468" y="228066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5400000">
            <a:off x="812468" y="309600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5400000">
            <a:off x="812468" y="415715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65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Boost Binary Search</a:t>
            </a:r>
            <a:endParaRPr lang="en-US" dirty="0">
              <a:solidFill>
                <a:schemeClr val="tx1">
                  <a:lumMod val="85000"/>
                  <a:lumOff val="15000"/>
                </a:schemeClr>
              </a:solidFill>
            </a:endParaRPr>
          </a:p>
        </p:txBody>
      </p:sp>
      <p:sp>
        <p:nvSpPr>
          <p:cNvPr id="3" name="Rectangle 1"/>
          <p:cNvSpPr>
            <a:spLocks noChangeArrowheads="1"/>
          </p:cNvSpPr>
          <p:nvPr/>
        </p:nvSpPr>
        <p:spPr bwMode="auto">
          <a:xfrm>
            <a:off x="964281" y="1690689"/>
            <a:ext cx="72154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#include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"boost/range/algorithm/binary_search.hpp"</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"SEARCH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data(</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binary search requires the data to be sorted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::sort(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true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boost::range::</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(data,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boost::range::</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(data,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boost::range::</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(data,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'Z'</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boost::range::</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binary_search</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(data,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4" name="Up Arrow 3"/>
          <p:cNvSpPr/>
          <p:nvPr/>
        </p:nvSpPr>
        <p:spPr>
          <a:xfrm rot="5400000">
            <a:off x="458454" y="1640125"/>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rot="5400000">
            <a:off x="458454" y="330806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458454" y="4127750"/>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49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Sorting</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Arranging the items in an container in ascending order using a lexical comparison.</a:t>
            </a:r>
            <a:endParaRPr lang="en-US" sz="2700" dirty="0">
              <a:solidFill>
                <a:schemeClr val="bg2">
                  <a:lumMod val="50000"/>
                </a:schemeClr>
              </a:solidFill>
            </a:endParaRPr>
          </a:p>
        </p:txBody>
      </p:sp>
    </p:spTree>
    <p:extLst>
      <p:ext uri="{BB962C8B-B14F-4D97-AF65-F5344CB8AC3E}">
        <p14:creationId xmlns:p14="http://schemas.microsoft.com/office/powerpoint/2010/main" val="159612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s</a:t>
            </a:r>
            <a:r>
              <a:rPr lang="en-US" dirty="0" err="1" smtClean="0">
                <a:solidFill>
                  <a:schemeClr val="tx1">
                    <a:lumMod val="85000"/>
                    <a:lumOff val="15000"/>
                  </a:schemeClr>
                </a:solidFill>
              </a:rPr>
              <a:t>td</a:t>
            </a:r>
            <a:r>
              <a:rPr lang="en-US" dirty="0" smtClean="0">
                <a:solidFill>
                  <a:schemeClr val="tx1">
                    <a:lumMod val="85000"/>
                    <a:lumOff val="15000"/>
                  </a:schemeClr>
                </a:solidFill>
              </a:rPr>
              <a:t>::sort()</a:t>
            </a:r>
            <a:endParaRPr lang="en-US" dirty="0">
              <a:solidFill>
                <a:schemeClr val="tx1">
                  <a:lumMod val="85000"/>
                  <a:lumOff val="15000"/>
                </a:schemeClr>
              </a:solidFill>
            </a:endParaRPr>
          </a:p>
        </p:txBody>
      </p:sp>
      <p:sp>
        <p:nvSpPr>
          <p:cNvPr id="12" name="Rectangle 4"/>
          <p:cNvSpPr>
            <a:spLocks noChangeArrowheads="1"/>
          </p:cNvSpPr>
          <p:nvPr/>
        </p:nvSpPr>
        <p:spPr bwMode="auto">
          <a:xfrm>
            <a:off x="628650" y="1829188"/>
            <a:ext cx="51007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RandomInputIterator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sort(</a:t>
            </a:r>
            <a:r>
              <a:rPr lang="en-US" dirty="0" err="1" smtClean="0">
                <a:solidFill>
                  <a:srgbClr val="2B91AF"/>
                </a:solidFill>
                <a:latin typeface="Courier New" panose="02070309020205020404" pitchFamily="49" charset="0"/>
                <a:cs typeface="Courier New" panose="02070309020205020404" pitchFamily="49" charset="0"/>
              </a:rPr>
              <a:t>RandomInputIterator</a:t>
            </a:r>
            <a:r>
              <a:rPr lang="en-US" dirty="0" smtClean="0">
                <a:solidFill>
                  <a:srgbClr val="2B91AF"/>
                </a:solidFill>
                <a:latin typeface="Courier New" panose="02070309020205020404" pitchFamily="49" charset="0"/>
                <a:cs typeface="Courier New" panose="02070309020205020404" pitchFamily="49" charset="0"/>
              </a:rPr>
              <a:t> </a:t>
            </a:r>
            <a:r>
              <a:rPr lang="en-US" dirty="0" smtClean="0">
                <a:solidFill>
                  <a:srgbClr val="808080"/>
                </a:solidFill>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solidFill>
                  <a:srgbClr val="2B91AF"/>
                </a:solidFill>
                <a:latin typeface="Courier New" panose="02070309020205020404" pitchFamily="49" charset="0"/>
                <a:cs typeface="Courier New" panose="02070309020205020404" pitchFamily="49" charset="0"/>
              </a:rPr>
              <a:t>RandomInputIterator</a:t>
            </a:r>
            <a:r>
              <a:rPr lang="en-US" dirty="0" smtClean="0">
                <a:solidFill>
                  <a:srgbClr val="2B91AF"/>
                </a:solidFill>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3" name="Up Arrow 12"/>
          <p:cNvSpPr/>
          <p:nvPr/>
        </p:nvSpPr>
        <p:spPr>
          <a:xfrm rot="16200000">
            <a:off x="5816545" y="202866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16200000">
            <a:off x="5816545" y="2298740"/>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8650" y="3328555"/>
            <a:ext cx="7016920" cy="923330"/>
          </a:xfrm>
          <a:prstGeom prst="rect">
            <a:avLst/>
          </a:prstGeom>
          <a:noFill/>
        </p:spPr>
        <p:txBody>
          <a:bodyPr wrap="square" rtlCol="0">
            <a:spAutoFit/>
          </a:bodyPr>
          <a:lstStyle/>
          <a:p>
            <a:r>
              <a:rPr lang="en-US" sz="2700" dirty="0" smtClean="0">
                <a:solidFill>
                  <a:schemeClr val="bg2">
                    <a:lumMod val="50000"/>
                  </a:schemeClr>
                </a:solidFill>
              </a:rPr>
              <a:t>Sorts the values in the range [</a:t>
            </a:r>
            <a:r>
              <a:rPr lang="en-US" sz="2700" i="1" dirty="0" err="1" smtClean="0">
                <a:solidFill>
                  <a:schemeClr val="bg2">
                    <a:lumMod val="50000"/>
                  </a:schemeClr>
                </a:solidFill>
              </a:rPr>
              <a:t>first,last</a:t>
            </a:r>
            <a:r>
              <a:rPr lang="en-US" sz="2700" dirty="0" smtClean="0">
                <a:solidFill>
                  <a:schemeClr val="bg2">
                    <a:lumMod val="50000"/>
                  </a:schemeClr>
                </a:solidFill>
              </a:rPr>
              <a:t>) in ascending order.</a:t>
            </a:r>
          </a:p>
        </p:txBody>
      </p:sp>
      <p:sp>
        <p:nvSpPr>
          <p:cNvPr id="17" name="Up Arrow 16"/>
          <p:cNvSpPr/>
          <p:nvPr/>
        </p:nvSpPr>
        <p:spPr>
          <a:xfrm rot="16200000">
            <a:off x="5816545" y="176072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11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7" grpId="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s</a:t>
            </a:r>
            <a:r>
              <a:rPr lang="en-US" dirty="0" err="1" smtClean="0">
                <a:solidFill>
                  <a:schemeClr val="tx1">
                    <a:lumMod val="85000"/>
                    <a:lumOff val="15000"/>
                  </a:schemeClr>
                </a:solidFill>
              </a:rPr>
              <a:t>td</a:t>
            </a:r>
            <a:r>
              <a:rPr lang="en-US" dirty="0" smtClean="0">
                <a:solidFill>
                  <a:schemeClr val="tx1">
                    <a:lumMod val="85000"/>
                    <a:lumOff val="15000"/>
                  </a:schemeClr>
                </a:solidFill>
              </a:rPr>
              <a:t>::sort()</a:t>
            </a:r>
            <a:endParaRPr lang="en-US" dirty="0">
              <a:solidFill>
                <a:schemeClr val="tx1">
                  <a:lumMod val="85000"/>
                  <a:lumOff val="15000"/>
                </a:schemeClr>
              </a:solidFill>
            </a:endParaRPr>
          </a:p>
        </p:txBody>
      </p:sp>
      <p:sp>
        <p:nvSpPr>
          <p:cNvPr id="2" name="Rectangle 1"/>
          <p:cNvSpPr>
            <a:spLocks noChangeArrowheads="1"/>
          </p:cNvSpPr>
          <p:nvPr/>
        </p:nvSpPr>
        <p:spPr bwMode="auto">
          <a:xfrm>
            <a:off x="628650" y="2234396"/>
            <a:ext cx="5561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data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"SORTING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graphicFrame>
        <p:nvGraphicFramePr>
          <p:cNvPr id="9" name="Table 8"/>
          <p:cNvGraphicFramePr>
            <a:graphicFrameLocks noGrp="1"/>
          </p:cNvGraphicFramePr>
          <p:nvPr>
            <p:extLst>
              <p:ext uri="{D42A27DB-BD31-4B8C-83A1-F6EECF244321}">
                <p14:modId xmlns:p14="http://schemas.microsoft.com/office/powerpoint/2010/main" val="2195961648"/>
              </p:ext>
            </p:extLst>
          </p:nvPr>
        </p:nvGraphicFramePr>
        <p:xfrm>
          <a:off x="683451" y="3321810"/>
          <a:ext cx="7777098" cy="579120"/>
        </p:xfrm>
        <a:graphic>
          <a:graphicData uri="http://schemas.openxmlformats.org/drawingml/2006/table">
            <a:tbl>
              <a:tblPr firstRow="1" bandRow="1">
                <a:tableStyleId>{5C22544A-7EE6-4342-B048-85BDC9FD1C3A}</a:tableStyleId>
              </a:tblPr>
              <a:tblGrid>
                <a:gridCol w="432061">
                  <a:extLst>
                    <a:ext uri="{9D8B030D-6E8A-4147-A177-3AD203B41FA5}">
                      <a16:colId xmlns:a16="http://schemas.microsoft.com/office/drawing/2014/main" xmlns="" val="20000"/>
                    </a:ext>
                  </a:extLst>
                </a:gridCol>
                <a:gridCol w="432061">
                  <a:extLst>
                    <a:ext uri="{9D8B030D-6E8A-4147-A177-3AD203B41FA5}">
                      <a16:colId xmlns:a16="http://schemas.microsoft.com/office/drawing/2014/main" xmlns="" val="20001"/>
                    </a:ext>
                  </a:extLst>
                </a:gridCol>
                <a:gridCol w="432061">
                  <a:extLst>
                    <a:ext uri="{9D8B030D-6E8A-4147-A177-3AD203B41FA5}">
                      <a16:colId xmlns:a16="http://schemas.microsoft.com/office/drawing/2014/main" xmlns="" val="20002"/>
                    </a:ext>
                  </a:extLst>
                </a:gridCol>
                <a:gridCol w="432061">
                  <a:extLst>
                    <a:ext uri="{9D8B030D-6E8A-4147-A177-3AD203B41FA5}">
                      <a16:colId xmlns:a16="http://schemas.microsoft.com/office/drawing/2014/main" xmlns="" val="20003"/>
                    </a:ext>
                  </a:extLst>
                </a:gridCol>
                <a:gridCol w="432061">
                  <a:extLst>
                    <a:ext uri="{9D8B030D-6E8A-4147-A177-3AD203B41FA5}">
                      <a16:colId xmlns:a16="http://schemas.microsoft.com/office/drawing/2014/main" xmlns="" val="20004"/>
                    </a:ext>
                  </a:extLst>
                </a:gridCol>
                <a:gridCol w="432061">
                  <a:extLst>
                    <a:ext uri="{9D8B030D-6E8A-4147-A177-3AD203B41FA5}">
                      <a16:colId xmlns:a16="http://schemas.microsoft.com/office/drawing/2014/main" xmlns="" val="20005"/>
                    </a:ext>
                  </a:extLst>
                </a:gridCol>
                <a:gridCol w="432061">
                  <a:extLst>
                    <a:ext uri="{9D8B030D-6E8A-4147-A177-3AD203B41FA5}">
                      <a16:colId xmlns:a16="http://schemas.microsoft.com/office/drawing/2014/main" xmlns="" val="20006"/>
                    </a:ext>
                  </a:extLst>
                </a:gridCol>
                <a:gridCol w="432061">
                  <a:extLst>
                    <a:ext uri="{9D8B030D-6E8A-4147-A177-3AD203B41FA5}">
                      <a16:colId xmlns:a16="http://schemas.microsoft.com/office/drawing/2014/main" xmlns="" val="20007"/>
                    </a:ext>
                  </a:extLst>
                </a:gridCol>
                <a:gridCol w="432061">
                  <a:extLst>
                    <a:ext uri="{9D8B030D-6E8A-4147-A177-3AD203B41FA5}">
                      <a16:colId xmlns:a16="http://schemas.microsoft.com/office/drawing/2014/main" xmlns="" val="20008"/>
                    </a:ext>
                  </a:extLst>
                </a:gridCol>
                <a:gridCol w="432061">
                  <a:extLst>
                    <a:ext uri="{9D8B030D-6E8A-4147-A177-3AD203B41FA5}">
                      <a16:colId xmlns:a16="http://schemas.microsoft.com/office/drawing/2014/main" xmlns="" val="20009"/>
                    </a:ext>
                  </a:extLst>
                </a:gridCol>
                <a:gridCol w="432061">
                  <a:extLst>
                    <a:ext uri="{9D8B030D-6E8A-4147-A177-3AD203B41FA5}">
                      <a16:colId xmlns:a16="http://schemas.microsoft.com/office/drawing/2014/main" xmlns="" val="20010"/>
                    </a:ext>
                  </a:extLst>
                </a:gridCol>
                <a:gridCol w="432061">
                  <a:extLst>
                    <a:ext uri="{9D8B030D-6E8A-4147-A177-3AD203B41FA5}">
                      <a16:colId xmlns:a16="http://schemas.microsoft.com/office/drawing/2014/main" xmlns="" val="20011"/>
                    </a:ext>
                  </a:extLst>
                </a:gridCol>
                <a:gridCol w="432061">
                  <a:extLst>
                    <a:ext uri="{9D8B030D-6E8A-4147-A177-3AD203B41FA5}">
                      <a16:colId xmlns:a16="http://schemas.microsoft.com/office/drawing/2014/main" xmlns="" val="20012"/>
                    </a:ext>
                  </a:extLst>
                </a:gridCol>
                <a:gridCol w="432061">
                  <a:extLst>
                    <a:ext uri="{9D8B030D-6E8A-4147-A177-3AD203B41FA5}">
                      <a16:colId xmlns:a16="http://schemas.microsoft.com/office/drawing/2014/main" xmlns="" val="20013"/>
                    </a:ext>
                  </a:extLst>
                </a:gridCol>
                <a:gridCol w="432061">
                  <a:extLst>
                    <a:ext uri="{9D8B030D-6E8A-4147-A177-3AD203B41FA5}">
                      <a16:colId xmlns:a16="http://schemas.microsoft.com/office/drawing/2014/main" xmlns="" val="20014"/>
                    </a:ext>
                  </a:extLst>
                </a:gridCol>
                <a:gridCol w="432061">
                  <a:extLst>
                    <a:ext uri="{9D8B030D-6E8A-4147-A177-3AD203B41FA5}">
                      <a16:colId xmlns:a16="http://schemas.microsoft.com/office/drawing/2014/main" xmlns="" val="20015"/>
                    </a:ext>
                  </a:extLst>
                </a:gridCol>
                <a:gridCol w="432061">
                  <a:extLst>
                    <a:ext uri="{9D8B030D-6E8A-4147-A177-3AD203B41FA5}">
                      <a16:colId xmlns:a16="http://schemas.microsoft.com/office/drawing/2014/main" xmlns="" val="20016"/>
                    </a:ext>
                  </a:extLst>
                </a:gridCol>
                <a:gridCol w="432061">
                  <a:extLst>
                    <a:ext uri="{9D8B030D-6E8A-4147-A177-3AD203B41FA5}">
                      <a16:colId xmlns:a16="http://schemas.microsoft.com/office/drawing/2014/main" xmlns="" val="20017"/>
                    </a:ext>
                  </a:extLst>
                </a:gridCol>
              </a:tblGrid>
              <a:tr h="576330">
                <a:tc>
                  <a:txBody>
                    <a:bodyPr/>
                    <a:lstStyle/>
                    <a:p>
                      <a:pPr algn="ctr"/>
                      <a:r>
                        <a:rPr lang="en-US" sz="3200" dirty="0" smtClean="0"/>
                        <a:t>S</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N</a:t>
                      </a:r>
                      <a:endParaRPr lang="en-US" sz="3200" dirty="0"/>
                    </a:p>
                  </a:txBody>
                  <a:tcPr/>
                </a:tc>
                <a:tc>
                  <a:txBody>
                    <a:bodyPr/>
                    <a:lstStyle/>
                    <a:p>
                      <a:pPr algn="ctr"/>
                      <a:r>
                        <a:rPr lang="en-US" sz="3200" dirty="0" smtClean="0"/>
                        <a:t>G</a:t>
                      </a:r>
                      <a:endParaRPr lang="en-US" sz="3200" dirty="0"/>
                    </a:p>
                  </a:txBody>
                  <a:tcPr/>
                </a:tc>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M</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11" name="Rectangle 10"/>
          <p:cNvSpPr>
            <a:spLocks noChangeArrowheads="1"/>
          </p:cNvSpPr>
          <p:nvPr/>
        </p:nvSpPr>
        <p:spPr bwMode="auto">
          <a:xfrm>
            <a:off x="628650" y="2603728"/>
            <a:ext cx="5561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::sort(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15" name="Table 14"/>
          <p:cNvGraphicFramePr>
            <a:graphicFrameLocks noGrp="1"/>
          </p:cNvGraphicFramePr>
          <p:nvPr>
            <p:extLst>
              <p:ext uri="{D42A27DB-BD31-4B8C-83A1-F6EECF244321}">
                <p14:modId xmlns:p14="http://schemas.microsoft.com/office/powerpoint/2010/main" val="2767223702"/>
              </p:ext>
            </p:extLst>
          </p:nvPr>
        </p:nvGraphicFramePr>
        <p:xfrm>
          <a:off x="683451" y="3344405"/>
          <a:ext cx="7777098" cy="579120"/>
        </p:xfrm>
        <a:graphic>
          <a:graphicData uri="http://schemas.openxmlformats.org/drawingml/2006/table">
            <a:tbl>
              <a:tblPr firstRow="1" bandRow="1">
                <a:tableStyleId>{5C22544A-7EE6-4342-B048-85BDC9FD1C3A}</a:tableStyleId>
              </a:tblPr>
              <a:tblGrid>
                <a:gridCol w="432061">
                  <a:extLst>
                    <a:ext uri="{9D8B030D-6E8A-4147-A177-3AD203B41FA5}">
                      <a16:colId xmlns:a16="http://schemas.microsoft.com/office/drawing/2014/main" xmlns="" val="20000"/>
                    </a:ext>
                  </a:extLst>
                </a:gridCol>
                <a:gridCol w="432061">
                  <a:extLst>
                    <a:ext uri="{9D8B030D-6E8A-4147-A177-3AD203B41FA5}">
                      <a16:colId xmlns:a16="http://schemas.microsoft.com/office/drawing/2014/main" xmlns="" val="20001"/>
                    </a:ext>
                  </a:extLst>
                </a:gridCol>
                <a:gridCol w="432061">
                  <a:extLst>
                    <a:ext uri="{9D8B030D-6E8A-4147-A177-3AD203B41FA5}">
                      <a16:colId xmlns:a16="http://schemas.microsoft.com/office/drawing/2014/main" xmlns="" val="20002"/>
                    </a:ext>
                  </a:extLst>
                </a:gridCol>
                <a:gridCol w="432061">
                  <a:extLst>
                    <a:ext uri="{9D8B030D-6E8A-4147-A177-3AD203B41FA5}">
                      <a16:colId xmlns:a16="http://schemas.microsoft.com/office/drawing/2014/main" xmlns="" val="20003"/>
                    </a:ext>
                  </a:extLst>
                </a:gridCol>
                <a:gridCol w="432061">
                  <a:extLst>
                    <a:ext uri="{9D8B030D-6E8A-4147-A177-3AD203B41FA5}">
                      <a16:colId xmlns:a16="http://schemas.microsoft.com/office/drawing/2014/main" xmlns="" val="20004"/>
                    </a:ext>
                  </a:extLst>
                </a:gridCol>
                <a:gridCol w="432061">
                  <a:extLst>
                    <a:ext uri="{9D8B030D-6E8A-4147-A177-3AD203B41FA5}">
                      <a16:colId xmlns:a16="http://schemas.microsoft.com/office/drawing/2014/main" xmlns="" val="20005"/>
                    </a:ext>
                  </a:extLst>
                </a:gridCol>
                <a:gridCol w="432061">
                  <a:extLst>
                    <a:ext uri="{9D8B030D-6E8A-4147-A177-3AD203B41FA5}">
                      <a16:colId xmlns:a16="http://schemas.microsoft.com/office/drawing/2014/main" xmlns="" val="20006"/>
                    </a:ext>
                  </a:extLst>
                </a:gridCol>
                <a:gridCol w="432061">
                  <a:extLst>
                    <a:ext uri="{9D8B030D-6E8A-4147-A177-3AD203B41FA5}">
                      <a16:colId xmlns:a16="http://schemas.microsoft.com/office/drawing/2014/main" xmlns="" val="20007"/>
                    </a:ext>
                  </a:extLst>
                </a:gridCol>
                <a:gridCol w="432061">
                  <a:extLst>
                    <a:ext uri="{9D8B030D-6E8A-4147-A177-3AD203B41FA5}">
                      <a16:colId xmlns:a16="http://schemas.microsoft.com/office/drawing/2014/main" xmlns="" val="20008"/>
                    </a:ext>
                  </a:extLst>
                </a:gridCol>
                <a:gridCol w="432061">
                  <a:extLst>
                    <a:ext uri="{9D8B030D-6E8A-4147-A177-3AD203B41FA5}">
                      <a16:colId xmlns:a16="http://schemas.microsoft.com/office/drawing/2014/main" xmlns="" val="20009"/>
                    </a:ext>
                  </a:extLst>
                </a:gridCol>
                <a:gridCol w="432061">
                  <a:extLst>
                    <a:ext uri="{9D8B030D-6E8A-4147-A177-3AD203B41FA5}">
                      <a16:colId xmlns:a16="http://schemas.microsoft.com/office/drawing/2014/main" xmlns="" val="20010"/>
                    </a:ext>
                  </a:extLst>
                </a:gridCol>
                <a:gridCol w="432061">
                  <a:extLst>
                    <a:ext uri="{9D8B030D-6E8A-4147-A177-3AD203B41FA5}">
                      <a16:colId xmlns:a16="http://schemas.microsoft.com/office/drawing/2014/main" xmlns="" val="20011"/>
                    </a:ext>
                  </a:extLst>
                </a:gridCol>
                <a:gridCol w="432061">
                  <a:extLst>
                    <a:ext uri="{9D8B030D-6E8A-4147-A177-3AD203B41FA5}">
                      <a16:colId xmlns:a16="http://schemas.microsoft.com/office/drawing/2014/main" xmlns="" val="20012"/>
                    </a:ext>
                  </a:extLst>
                </a:gridCol>
                <a:gridCol w="432061">
                  <a:extLst>
                    <a:ext uri="{9D8B030D-6E8A-4147-A177-3AD203B41FA5}">
                      <a16:colId xmlns:a16="http://schemas.microsoft.com/office/drawing/2014/main" xmlns="" val="20013"/>
                    </a:ext>
                  </a:extLst>
                </a:gridCol>
                <a:gridCol w="432061">
                  <a:extLst>
                    <a:ext uri="{9D8B030D-6E8A-4147-A177-3AD203B41FA5}">
                      <a16:colId xmlns:a16="http://schemas.microsoft.com/office/drawing/2014/main" xmlns="" val="20014"/>
                    </a:ext>
                  </a:extLst>
                </a:gridCol>
                <a:gridCol w="432061">
                  <a:extLst>
                    <a:ext uri="{9D8B030D-6E8A-4147-A177-3AD203B41FA5}">
                      <a16:colId xmlns:a16="http://schemas.microsoft.com/office/drawing/2014/main" xmlns="" val="20015"/>
                    </a:ext>
                  </a:extLst>
                </a:gridCol>
                <a:gridCol w="432061">
                  <a:extLst>
                    <a:ext uri="{9D8B030D-6E8A-4147-A177-3AD203B41FA5}">
                      <a16:colId xmlns:a16="http://schemas.microsoft.com/office/drawing/2014/main" xmlns="" val="20016"/>
                    </a:ext>
                  </a:extLst>
                </a:gridCol>
                <a:gridCol w="432061">
                  <a:extLst>
                    <a:ext uri="{9D8B030D-6E8A-4147-A177-3AD203B41FA5}">
                      <a16:colId xmlns:a16="http://schemas.microsoft.com/office/drawing/2014/main" xmlns="" val="20017"/>
                    </a:ext>
                  </a:extLst>
                </a:gridCol>
              </a:tblGrid>
              <a:tr h="576330">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M</a:t>
                      </a:r>
                      <a:endParaRPr lang="en-US" sz="3200" dirty="0"/>
                    </a:p>
                  </a:txBody>
                  <a:tcPr/>
                </a:tc>
                <a:tc>
                  <a:txBody>
                    <a:bodyPr/>
                    <a:lstStyle/>
                    <a:p>
                      <a:pPr algn="ctr"/>
                      <a:r>
                        <a:rPr lang="en-US" sz="3200" dirty="0" smtClean="0"/>
                        <a:t>N</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S</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18" name="Up Arrow 17"/>
          <p:cNvSpPr/>
          <p:nvPr/>
        </p:nvSpPr>
        <p:spPr>
          <a:xfrm>
            <a:off x="738378" y="395001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8063025" y="395001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5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8" grpId="1" animBg="1"/>
      <p:bldP spid="19" grpId="0" animBg="1"/>
      <p:bldP spid="1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s</a:t>
            </a:r>
            <a:r>
              <a:rPr lang="en-US" dirty="0" err="1" smtClean="0">
                <a:solidFill>
                  <a:schemeClr val="tx1">
                    <a:lumMod val="85000"/>
                    <a:lumOff val="15000"/>
                  </a:schemeClr>
                </a:solidFill>
              </a:rPr>
              <a:t>td</a:t>
            </a:r>
            <a:r>
              <a:rPr lang="en-US" dirty="0" smtClean="0">
                <a:solidFill>
                  <a:schemeClr val="tx1">
                    <a:lumMod val="85000"/>
                    <a:lumOff val="15000"/>
                  </a:schemeClr>
                </a:solidFill>
              </a:rPr>
              <a:t>::sort()</a:t>
            </a:r>
            <a:endParaRPr lang="en-US" dirty="0">
              <a:solidFill>
                <a:schemeClr val="tx1">
                  <a:lumMod val="85000"/>
                  <a:lumOff val="15000"/>
                </a:schemeClr>
              </a:solidFill>
            </a:endParaRPr>
          </a:p>
        </p:txBody>
      </p:sp>
      <p:sp>
        <p:nvSpPr>
          <p:cNvPr id="12" name="Rectangle 4"/>
          <p:cNvSpPr>
            <a:spLocks noChangeArrowheads="1"/>
          </p:cNvSpPr>
          <p:nvPr/>
        </p:nvSpPr>
        <p:spPr bwMode="auto">
          <a:xfrm>
            <a:off x="628650" y="1690689"/>
            <a:ext cx="703077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RandomInputIterator</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smtClean="0">
                <a:solidFill>
                  <a:srgbClr val="2B91AF"/>
                </a:solidFill>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sort(</a:t>
            </a:r>
            <a:r>
              <a:rPr lang="en-US" dirty="0" err="1" smtClean="0">
                <a:solidFill>
                  <a:srgbClr val="2B91AF"/>
                </a:solidFill>
                <a:latin typeface="Courier New" panose="02070309020205020404" pitchFamily="49" charset="0"/>
                <a:cs typeface="Courier New" panose="02070309020205020404" pitchFamily="49" charset="0"/>
              </a:rPr>
              <a:t>RandomInputIterator</a:t>
            </a:r>
            <a:r>
              <a:rPr lang="en-US" dirty="0" smtClean="0">
                <a:solidFill>
                  <a:srgbClr val="2B91AF"/>
                </a:solidFill>
                <a:latin typeface="Courier New" panose="02070309020205020404" pitchFamily="49" charset="0"/>
                <a:cs typeface="Courier New" panose="02070309020205020404" pitchFamily="49" charset="0"/>
              </a:rPr>
              <a:t> </a:t>
            </a:r>
            <a:r>
              <a:rPr lang="en-US" dirty="0" smtClean="0">
                <a:solidFill>
                  <a:srgbClr val="808080"/>
                </a:solidFill>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solidFill>
                  <a:srgbClr val="2B91AF"/>
                </a:solidFill>
                <a:latin typeface="Courier New" panose="02070309020205020404" pitchFamily="49" charset="0"/>
                <a:cs typeface="Courier New" panose="02070309020205020404" pitchFamily="49" charset="0"/>
              </a:rPr>
              <a:t>RandomInputIterator</a:t>
            </a:r>
            <a:r>
              <a:rPr lang="en-US" dirty="0" smtClean="0">
                <a:solidFill>
                  <a:srgbClr val="2B91AF"/>
                </a:solidFill>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lang="en-US" dirty="0" smtClean="0">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dirty="0" smtClean="0">
                <a:latin typeface="Courier New" panose="02070309020205020404" pitchFamily="49" charset="0"/>
                <a:cs typeface="Courier New" panose="02070309020205020404" pitchFamily="49" charset="0"/>
              </a:rPr>
              <a:t>          </a:t>
            </a:r>
            <a:r>
              <a:rPr lang="en-US" dirty="0" smtClean="0">
                <a:solidFill>
                  <a:srgbClr val="2B91AF"/>
                </a:solidFill>
                <a:latin typeface="Courier New" panose="02070309020205020404" pitchFamily="49" charset="0"/>
                <a:cs typeface="Courier New" panose="02070309020205020404" pitchFamily="49" charset="0"/>
              </a:rPr>
              <a:t>Compare </a:t>
            </a:r>
            <a:r>
              <a:rPr lang="en-US" dirty="0" smtClean="0">
                <a:solidFill>
                  <a:srgbClr val="808080"/>
                </a:solidFill>
                <a:latin typeface="Courier New" panose="02070309020205020404" pitchFamily="49" charset="0"/>
                <a:cs typeface="Courier New" panose="02070309020205020404" pitchFamily="49" charset="0"/>
              </a:rPr>
              <a:t>comp</a:t>
            </a:r>
            <a:r>
              <a:rPr lang="en-US" dirty="0" smtClean="0">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13" name="Up Arrow 12"/>
          <p:cNvSpPr/>
          <p:nvPr/>
        </p:nvSpPr>
        <p:spPr>
          <a:xfrm rot="16200000">
            <a:off x="3973840" y="242601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8650" y="3328555"/>
            <a:ext cx="7016920" cy="1338828"/>
          </a:xfrm>
          <a:prstGeom prst="rect">
            <a:avLst/>
          </a:prstGeom>
          <a:noFill/>
        </p:spPr>
        <p:txBody>
          <a:bodyPr wrap="square" rtlCol="0">
            <a:spAutoFit/>
          </a:bodyPr>
          <a:lstStyle/>
          <a:p>
            <a:r>
              <a:rPr lang="en-US" sz="2700" dirty="0" smtClean="0">
                <a:solidFill>
                  <a:schemeClr val="bg2">
                    <a:lumMod val="50000"/>
                  </a:schemeClr>
                </a:solidFill>
              </a:rPr>
              <a:t>Sorts the values in the range [</a:t>
            </a:r>
            <a:r>
              <a:rPr lang="en-US" sz="2700" i="1" dirty="0" err="1" smtClean="0">
                <a:solidFill>
                  <a:schemeClr val="bg2">
                    <a:lumMod val="50000"/>
                  </a:schemeClr>
                </a:solidFill>
              </a:rPr>
              <a:t>first,last</a:t>
            </a:r>
            <a:r>
              <a:rPr lang="en-US" sz="2700" dirty="0" smtClean="0">
                <a:solidFill>
                  <a:schemeClr val="bg2">
                    <a:lumMod val="50000"/>
                  </a:schemeClr>
                </a:solidFill>
              </a:rPr>
              <a:t>) in ascending order using a custom comparison function.</a:t>
            </a:r>
          </a:p>
        </p:txBody>
      </p:sp>
      <p:sp>
        <p:nvSpPr>
          <p:cNvPr id="17" name="Up Arrow 16"/>
          <p:cNvSpPr/>
          <p:nvPr/>
        </p:nvSpPr>
        <p:spPr>
          <a:xfrm rot="16200000">
            <a:off x="7732710" y="160354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54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3" name="Content Placeholder 2"/>
          <p:cNvSpPr>
            <a:spLocks noGrp="1"/>
          </p:cNvSpPr>
          <p:nvPr>
            <p:ph idx="1"/>
          </p:nvPr>
        </p:nvSpPr>
        <p:spPr>
          <a:xfrm>
            <a:off x="628650" y="1825625"/>
            <a:ext cx="3943350" cy="4351338"/>
          </a:xfrm>
        </p:spPr>
        <p:txBody>
          <a:bodyPr>
            <a:noAutofit/>
          </a:bodyPr>
          <a:lstStyle/>
          <a:p>
            <a:pPr>
              <a:spcBef>
                <a:spcPts val="1200"/>
              </a:spcBef>
            </a:pPr>
            <a:r>
              <a:rPr lang="en-US" sz="2400" dirty="0">
                <a:solidFill>
                  <a:schemeClr val="tx1">
                    <a:lumMod val="75000"/>
                    <a:lumOff val="25000"/>
                  </a:schemeClr>
                </a:solidFill>
              </a:rPr>
              <a:t>Searching</a:t>
            </a:r>
            <a:endParaRPr lang="en-US" sz="1800" dirty="0">
              <a:solidFill>
                <a:schemeClr val="tx1">
                  <a:lumMod val="75000"/>
                  <a:lumOff val="25000"/>
                </a:schemeClr>
              </a:solidFill>
            </a:endParaRPr>
          </a:p>
          <a:p>
            <a:pPr lvl="1">
              <a:spcBef>
                <a:spcPts val="1200"/>
              </a:spcBef>
            </a:pPr>
            <a:r>
              <a:rPr lang="en-US" sz="2000" dirty="0">
                <a:solidFill>
                  <a:schemeClr val="tx1">
                    <a:lumMod val="75000"/>
                    <a:lumOff val="25000"/>
                  </a:schemeClr>
                </a:solidFill>
              </a:rPr>
              <a:t>Linear</a:t>
            </a:r>
          </a:p>
          <a:p>
            <a:pPr lvl="1">
              <a:spcBef>
                <a:spcPts val="1200"/>
              </a:spcBef>
            </a:pPr>
            <a:r>
              <a:rPr lang="en-US" sz="2000" dirty="0" smtClean="0">
                <a:solidFill>
                  <a:schemeClr val="tx1">
                    <a:lumMod val="75000"/>
                    <a:lumOff val="25000"/>
                  </a:schemeClr>
                </a:solidFill>
              </a:rPr>
              <a:t>Binary</a:t>
            </a:r>
          </a:p>
          <a:p>
            <a:pPr lvl="1">
              <a:spcBef>
                <a:spcPts val="1200"/>
              </a:spcBef>
            </a:pPr>
            <a:r>
              <a:rPr lang="en-US" sz="2000" dirty="0" smtClean="0">
                <a:solidFill>
                  <a:schemeClr val="tx1">
                    <a:lumMod val="75000"/>
                    <a:lumOff val="25000"/>
                  </a:schemeClr>
                </a:solidFill>
              </a:rPr>
              <a:t>STL and Boost</a:t>
            </a:r>
            <a:endParaRPr lang="en-US" sz="1400" dirty="0">
              <a:solidFill>
                <a:schemeClr val="tx1">
                  <a:lumMod val="75000"/>
                  <a:lumOff val="25000"/>
                </a:schemeClr>
              </a:solidFill>
            </a:endParaRPr>
          </a:p>
        </p:txBody>
      </p:sp>
      <p:sp>
        <p:nvSpPr>
          <p:cNvPr id="4" name="Content Placeholder 2"/>
          <p:cNvSpPr txBox="1">
            <a:spLocks/>
          </p:cNvSpPr>
          <p:nvPr/>
        </p:nvSpPr>
        <p:spPr>
          <a:xfrm>
            <a:off x="4572000" y="1825625"/>
            <a:ext cx="394335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sz="2400" dirty="0" smtClean="0">
                <a:solidFill>
                  <a:schemeClr val="tx1">
                    <a:lumMod val="75000"/>
                    <a:lumOff val="25000"/>
                  </a:schemeClr>
                </a:solidFill>
              </a:rPr>
              <a:t>Sorting</a:t>
            </a:r>
            <a:endParaRPr lang="en-US" sz="1800" dirty="0" smtClean="0">
              <a:solidFill>
                <a:schemeClr val="tx1">
                  <a:lumMod val="75000"/>
                  <a:lumOff val="25000"/>
                </a:schemeClr>
              </a:solidFill>
            </a:endParaRPr>
          </a:p>
          <a:p>
            <a:pPr lvl="1">
              <a:spcBef>
                <a:spcPts val="1200"/>
              </a:spcBef>
            </a:pPr>
            <a:r>
              <a:rPr lang="en-US" sz="2000" dirty="0" smtClean="0">
                <a:solidFill>
                  <a:schemeClr val="tx1">
                    <a:lumMod val="75000"/>
                    <a:lumOff val="25000"/>
                  </a:schemeClr>
                </a:solidFill>
              </a:rPr>
              <a:t>Bubble Sort</a:t>
            </a:r>
          </a:p>
          <a:p>
            <a:pPr lvl="1">
              <a:spcBef>
                <a:spcPts val="1200"/>
              </a:spcBef>
            </a:pPr>
            <a:r>
              <a:rPr lang="en-US" sz="2000" dirty="0" smtClean="0">
                <a:solidFill>
                  <a:schemeClr val="tx1">
                    <a:lumMod val="75000"/>
                    <a:lumOff val="25000"/>
                  </a:schemeClr>
                </a:solidFill>
              </a:rPr>
              <a:t>Selection Sort</a:t>
            </a:r>
          </a:p>
          <a:p>
            <a:pPr lvl="1">
              <a:spcBef>
                <a:spcPts val="1200"/>
              </a:spcBef>
            </a:pPr>
            <a:r>
              <a:rPr lang="en-US" sz="2000" dirty="0" smtClean="0">
                <a:solidFill>
                  <a:schemeClr val="tx1">
                    <a:lumMod val="75000"/>
                    <a:lumOff val="25000"/>
                  </a:schemeClr>
                </a:solidFill>
              </a:rPr>
              <a:t>Insertion Sort</a:t>
            </a:r>
          </a:p>
          <a:p>
            <a:pPr lvl="1">
              <a:spcBef>
                <a:spcPts val="1200"/>
              </a:spcBef>
            </a:pPr>
            <a:r>
              <a:rPr lang="en-US" sz="2000" dirty="0" smtClean="0">
                <a:solidFill>
                  <a:schemeClr val="tx1">
                    <a:lumMod val="75000"/>
                    <a:lumOff val="25000"/>
                  </a:schemeClr>
                </a:solidFill>
              </a:rPr>
              <a:t>Merge Sort</a:t>
            </a:r>
          </a:p>
          <a:p>
            <a:pPr lvl="1">
              <a:spcBef>
                <a:spcPts val="1200"/>
              </a:spcBef>
            </a:pPr>
            <a:r>
              <a:rPr lang="en-US" sz="2000" dirty="0" smtClean="0">
                <a:solidFill>
                  <a:schemeClr val="tx1">
                    <a:lumMod val="75000"/>
                    <a:lumOff val="25000"/>
                  </a:schemeClr>
                </a:solidFill>
              </a:rPr>
              <a:t>Quick Sort</a:t>
            </a:r>
          </a:p>
          <a:p>
            <a:pPr lvl="1">
              <a:spcBef>
                <a:spcPts val="1200"/>
              </a:spcBef>
            </a:pPr>
            <a:r>
              <a:rPr lang="en-US" sz="2000" dirty="0" smtClean="0">
                <a:solidFill>
                  <a:schemeClr val="tx1">
                    <a:lumMod val="75000"/>
                    <a:lumOff val="25000"/>
                  </a:schemeClr>
                </a:solidFill>
              </a:rPr>
              <a:t>STL and Boost</a:t>
            </a:r>
          </a:p>
        </p:txBody>
      </p:sp>
    </p:spTree>
    <p:extLst>
      <p:ext uri="{BB962C8B-B14F-4D97-AF65-F5344CB8AC3E}">
        <p14:creationId xmlns:p14="http://schemas.microsoft.com/office/powerpoint/2010/main" val="318712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s</a:t>
            </a:r>
            <a:r>
              <a:rPr lang="en-US" dirty="0" err="1" smtClean="0">
                <a:solidFill>
                  <a:schemeClr val="tx1">
                    <a:lumMod val="85000"/>
                    <a:lumOff val="15000"/>
                  </a:schemeClr>
                </a:solidFill>
              </a:rPr>
              <a:t>td</a:t>
            </a:r>
            <a:r>
              <a:rPr lang="en-US" dirty="0" smtClean="0">
                <a:solidFill>
                  <a:schemeClr val="tx1">
                    <a:lumMod val="85000"/>
                    <a:lumOff val="15000"/>
                  </a:schemeClr>
                </a:solidFill>
              </a:rPr>
              <a:t>::sort()</a:t>
            </a:r>
            <a:endParaRPr lang="en-US" dirty="0">
              <a:solidFill>
                <a:schemeClr val="tx1">
                  <a:lumMod val="85000"/>
                  <a:lumOff val="1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553905901"/>
              </p:ext>
            </p:extLst>
          </p:nvPr>
        </p:nvGraphicFramePr>
        <p:xfrm>
          <a:off x="683451" y="3687570"/>
          <a:ext cx="7777098" cy="579120"/>
        </p:xfrm>
        <a:graphic>
          <a:graphicData uri="http://schemas.openxmlformats.org/drawingml/2006/table">
            <a:tbl>
              <a:tblPr firstRow="1" bandRow="1">
                <a:tableStyleId>{5C22544A-7EE6-4342-B048-85BDC9FD1C3A}</a:tableStyleId>
              </a:tblPr>
              <a:tblGrid>
                <a:gridCol w="432061">
                  <a:extLst>
                    <a:ext uri="{9D8B030D-6E8A-4147-A177-3AD203B41FA5}">
                      <a16:colId xmlns:a16="http://schemas.microsoft.com/office/drawing/2014/main" xmlns="" val="20000"/>
                    </a:ext>
                  </a:extLst>
                </a:gridCol>
                <a:gridCol w="432061">
                  <a:extLst>
                    <a:ext uri="{9D8B030D-6E8A-4147-A177-3AD203B41FA5}">
                      <a16:colId xmlns:a16="http://schemas.microsoft.com/office/drawing/2014/main" xmlns="" val="20001"/>
                    </a:ext>
                  </a:extLst>
                </a:gridCol>
                <a:gridCol w="432061">
                  <a:extLst>
                    <a:ext uri="{9D8B030D-6E8A-4147-A177-3AD203B41FA5}">
                      <a16:colId xmlns:a16="http://schemas.microsoft.com/office/drawing/2014/main" xmlns="" val="20002"/>
                    </a:ext>
                  </a:extLst>
                </a:gridCol>
                <a:gridCol w="432061">
                  <a:extLst>
                    <a:ext uri="{9D8B030D-6E8A-4147-A177-3AD203B41FA5}">
                      <a16:colId xmlns:a16="http://schemas.microsoft.com/office/drawing/2014/main" xmlns="" val="20003"/>
                    </a:ext>
                  </a:extLst>
                </a:gridCol>
                <a:gridCol w="432061">
                  <a:extLst>
                    <a:ext uri="{9D8B030D-6E8A-4147-A177-3AD203B41FA5}">
                      <a16:colId xmlns:a16="http://schemas.microsoft.com/office/drawing/2014/main" xmlns="" val="20004"/>
                    </a:ext>
                  </a:extLst>
                </a:gridCol>
                <a:gridCol w="432061">
                  <a:extLst>
                    <a:ext uri="{9D8B030D-6E8A-4147-A177-3AD203B41FA5}">
                      <a16:colId xmlns:a16="http://schemas.microsoft.com/office/drawing/2014/main" xmlns="" val="20005"/>
                    </a:ext>
                  </a:extLst>
                </a:gridCol>
                <a:gridCol w="432061">
                  <a:extLst>
                    <a:ext uri="{9D8B030D-6E8A-4147-A177-3AD203B41FA5}">
                      <a16:colId xmlns:a16="http://schemas.microsoft.com/office/drawing/2014/main" xmlns="" val="20006"/>
                    </a:ext>
                  </a:extLst>
                </a:gridCol>
                <a:gridCol w="432061">
                  <a:extLst>
                    <a:ext uri="{9D8B030D-6E8A-4147-A177-3AD203B41FA5}">
                      <a16:colId xmlns:a16="http://schemas.microsoft.com/office/drawing/2014/main" xmlns="" val="20007"/>
                    </a:ext>
                  </a:extLst>
                </a:gridCol>
                <a:gridCol w="432061">
                  <a:extLst>
                    <a:ext uri="{9D8B030D-6E8A-4147-A177-3AD203B41FA5}">
                      <a16:colId xmlns:a16="http://schemas.microsoft.com/office/drawing/2014/main" xmlns="" val="20008"/>
                    </a:ext>
                  </a:extLst>
                </a:gridCol>
                <a:gridCol w="432061">
                  <a:extLst>
                    <a:ext uri="{9D8B030D-6E8A-4147-A177-3AD203B41FA5}">
                      <a16:colId xmlns:a16="http://schemas.microsoft.com/office/drawing/2014/main" xmlns="" val="20009"/>
                    </a:ext>
                  </a:extLst>
                </a:gridCol>
                <a:gridCol w="432061">
                  <a:extLst>
                    <a:ext uri="{9D8B030D-6E8A-4147-A177-3AD203B41FA5}">
                      <a16:colId xmlns:a16="http://schemas.microsoft.com/office/drawing/2014/main" xmlns="" val="20010"/>
                    </a:ext>
                  </a:extLst>
                </a:gridCol>
                <a:gridCol w="432061">
                  <a:extLst>
                    <a:ext uri="{9D8B030D-6E8A-4147-A177-3AD203B41FA5}">
                      <a16:colId xmlns:a16="http://schemas.microsoft.com/office/drawing/2014/main" xmlns="" val="20011"/>
                    </a:ext>
                  </a:extLst>
                </a:gridCol>
                <a:gridCol w="432061">
                  <a:extLst>
                    <a:ext uri="{9D8B030D-6E8A-4147-A177-3AD203B41FA5}">
                      <a16:colId xmlns:a16="http://schemas.microsoft.com/office/drawing/2014/main" xmlns="" val="20012"/>
                    </a:ext>
                  </a:extLst>
                </a:gridCol>
                <a:gridCol w="432061">
                  <a:extLst>
                    <a:ext uri="{9D8B030D-6E8A-4147-A177-3AD203B41FA5}">
                      <a16:colId xmlns:a16="http://schemas.microsoft.com/office/drawing/2014/main" xmlns="" val="20013"/>
                    </a:ext>
                  </a:extLst>
                </a:gridCol>
                <a:gridCol w="432061">
                  <a:extLst>
                    <a:ext uri="{9D8B030D-6E8A-4147-A177-3AD203B41FA5}">
                      <a16:colId xmlns:a16="http://schemas.microsoft.com/office/drawing/2014/main" xmlns="" val="20014"/>
                    </a:ext>
                  </a:extLst>
                </a:gridCol>
                <a:gridCol w="432061">
                  <a:extLst>
                    <a:ext uri="{9D8B030D-6E8A-4147-A177-3AD203B41FA5}">
                      <a16:colId xmlns:a16="http://schemas.microsoft.com/office/drawing/2014/main" xmlns="" val="20015"/>
                    </a:ext>
                  </a:extLst>
                </a:gridCol>
                <a:gridCol w="432061">
                  <a:extLst>
                    <a:ext uri="{9D8B030D-6E8A-4147-A177-3AD203B41FA5}">
                      <a16:colId xmlns:a16="http://schemas.microsoft.com/office/drawing/2014/main" xmlns="" val="20016"/>
                    </a:ext>
                  </a:extLst>
                </a:gridCol>
                <a:gridCol w="432061">
                  <a:extLst>
                    <a:ext uri="{9D8B030D-6E8A-4147-A177-3AD203B41FA5}">
                      <a16:colId xmlns:a16="http://schemas.microsoft.com/office/drawing/2014/main" xmlns="" val="20017"/>
                    </a:ext>
                  </a:extLst>
                </a:gridCol>
              </a:tblGrid>
              <a:tr h="576330">
                <a:tc>
                  <a:txBody>
                    <a:bodyPr/>
                    <a:lstStyle/>
                    <a:p>
                      <a:pPr algn="ctr"/>
                      <a:r>
                        <a:rPr lang="en-US" sz="3200" dirty="0" smtClean="0"/>
                        <a:t>S</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N</a:t>
                      </a:r>
                      <a:endParaRPr lang="en-US" sz="3200" dirty="0"/>
                    </a:p>
                  </a:txBody>
                  <a:tcPr/>
                </a:tc>
                <a:tc>
                  <a:txBody>
                    <a:bodyPr/>
                    <a:lstStyle/>
                    <a:p>
                      <a:pPr algn="ctr"/>
                      <a:r>
                        <a:rPr lang="en-US" sz="3200" dirty="0" smtClean="0"/>
                        <a:t>G</a:t>
                      </a:r>
                      <a:endParaRPr lang="en-US" sz="3200" dirty="0"/>
                    </a:p>
                  </a:txBody>
                  <a:tcPr/>
                </a:tc>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M</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91781495"/>
              </p:ext>
            </p:extLst>
          </p:nvPr>
        </p:nvGraphicFramePr>
        <p:xfrm>
          <a:off x="683451" y="3710165"/>
          <a:ext cx="7777098" cy="579120"/>
        </p:xfrm>
        <a:graphic>
          <a:graphicData uri="http://schemas.openxmlformats.org/drawingml/2006/table">
            <a:tbl>
              <a:tblPr firstRow="1" bandRow="1">
                <a:tableStyleId>{5C22544A-7EE6-4342-B048-85BDC9FD1C3A}</a:tableStyleId>
              </a:tblPr>
              <a:tblGrid>
                <a:gridCol w="432061">
                  <a:extLst>
                    <a:ext uri="{9D8B030D-6E8A-4147-A177-3AD203B41FA5}">
                      <a16:colId xmlns:a16="http://schemas.microsoft.com/office/drawing/2014/main" xmlns="" val="20000"/>
                    </a:ext>
                  </a:extLst>
                </a:gridCol>
                <a:gridCol w="432061">
                  <a:extLst>
                    <a:ext uri="{9D8B030D-6E8A-4147-A177-3AD203B41FA5}">
                      <a16:colId xmlns:a16="http://schemas.microsoft.com/office/drawing/2014/main" xmlns="" val="20001"/>
                    </a:ext>
                  </a:extLst>
                </a:gridCol>
                <a:gridCol w="432061">
                  <a:extLst>
                    <a:ext uri="{9D8B030D-6E8A-4147-A177-3AD203B41FA5}">
                      <a16:colId xmlns:a16="http://schemas.microsoft.com/office/drawing/2014/main" xmlns="" val="20002"/>
                    </a:ext>
                  </a:extLst>
                </a:gridCol>
                <a:gridCol w="432061">
                  <a:extLst>
                    <a:ext uri="{9D8B030D-6E8A-4147-A177-3AD203B41FA5}">
                      <a16:colId xmlns:a16="http://schemas.microsoft.com/office/drawing/2014/main" xmlns="" val="20003"/>
                    </a:ext>
                  </a:extLst>
                </a:gridCol>
                <a:gridCol w="432061">
                  <a:extLst>
                    <a:ext uri="{9D8B030D-6E8A-4147-A177-3AD203B41FA5}">
                      <a16:colId xmlns:a16="http://schemas.microsoft.com/office/drawing/2014/main" xmlns="" val="20004"/>
                    </a:ext>
                  </a:extLst>
                </a:gridCol>
                <a:gridCol w="432061">
                  <a:extLst>
                    <a:ext uri="{9D8B030D-6E8A-4147-A177-3AD203B41FA5}">
                      <a16:colId xmlns:a16="http://schemas.microsoft.com/office/drawing/2014/main" xmlns="" val="20005"/>
                    </a:ext>
                  </a:extLst>
                </a:gridCol>
                <a:gridCol w="432061">
                  <a:extLst>
                    <a:ext uri="{9D8B030D-6E8A-4147-A177-3AD203B41FA5}">
                      <a16:colId xmlns:a16="http://schemas.microsoft.com/office/drawing/2014/main" xmlns="" val="20006"/>
                    </a:ext>
                  </a:extLst>
                </a:gridCol>
                <a:gridCol w="432061">
                  <a:extLst>
                    <a:ext uri="{9D8B030D-6E8A-4147-A177-3AD203B41FA5}">
                      <a16:colId xmlns:a16="http://schemas.microsoft.com/office/drawing/2014/main" xmlns="" val="20007"/>
                    </a:ext>
                  </a:extLst>
                </a:gridCol>
                <a:gridCol w="432061">
                  <a:extLst>
                    <a:ext uri="{9D8B030D-6E8A-4147-A177-3AD203B41FA5}">
                      <a16:colId xmlns:a16="http://schemas.microsoft.com/office/drawing/2014/main" xmlns="" val="20008"/>
                    </a:ext>
                  </a:extLst>
                </a:gridCol>
                <a:gridCol w="432061">
                  <a:extLst>
                    <a:ext uri="{9D8B030D-6E8A-4147-A177-3AD203B41FA5}">
                      <a16:colId xmlns:a16="http://schemas.microsoft.com/office/drawing/2014/main" xmlns="" val="20009"/>
                    </a:ext>
                  </a:extLst>
                </a:gridCol>
                <a:gridCol w="432061">
                  <a:extLst>
                    <a:ext uri="{9D8B030D-6E8A-4147-A177-3AD203B41FA5}">
                      <a16:colId xmlns:a16="http://schemas.microsoft.com/office/drawing/2014/main" xmlns="" val="20010"/>
                    </a:ext>
                  </a:extLst>
                </a:gridCol>
                <a:gridCol w="432061">
                  <a:extLst>
                    <a:ext uri="{9D8B030D-6E8A-4147-A177-3AD203B41FA5}">
                      <a16:colId xmlns:a16="http://schemas.microsoft.com/office/drawing/2014/main" xmlns="" val="20011"/>
                    </a:ext>
                  </a:extLst>
                </a:gridCol>
                <a:gridCol w="432061">
                  <a:extLst>
                    <a:ext uri="{9D8B030D-6E8A-4147-A177-3AD203B41FA5}">
                      <a16:colId xmlns:a16="http://schemas.microsoft.com/office/drawing/2014/main" xmlns="" val="20012"/>
                    </a:ext>
                  </a:extLst>
                </a:gridCol>
                <a:gridCol w="432061">
                  <a:extLst>
                    <a:ext uri="{9D8B030D-6E8A-4147-A177-3AD203B41FA5}">
                      <a16:colId xmlns:a16="http://schemas.microsoft.com/office/drawing/2014/main" xmlns="" val="20013"/>
                    </a:ext>
                  </a:extLst>
                </a:gridCol>
                <a:gridCol w="432061">
                  <a:extLst>
                    <a:ext uri="{9D8B030D-6E8A-4147-A177-3AD203B41FA5}">
                      <a16:colId xmlns:a16="http://schemas.microsoft.com/office/drawing/2014/main" xmlns="" val="20014"/>
                    </a:ext>
                  </a:extLst>
                </a:gridCol>
                <a:gridCol w="432061">
                  <a:extLst>
                    <a:ext uri="{9D8B030D-6E8A-4147-A177-3AD203B41FA5}">
                      <a16:colId xmlns:a16="http://schemas.microsoft.com/office/drawing/2014/main" xmlns="" val="20015"/>
                    </a:ext>
                  </a:extLst>
                </a:gridCol>
                <a:gridCol w="432061">
                  <a:extLst>
                    <a:ext uri="{9D8B030D-6E8A-4147-A177-3AD203B41FA5}">
                      <a16:colId xmlns:a16="http://schemas.microsoft.com/office/drawing/2014/main" xmlns="" val="20016"/>
                    </a:ext>
                  </a:extLst>
                </a:gridCol>
                <a:gridCol w="432061">
                  <a:extLst>
                    <a:ext uri="{9D8B030D-6E8A-4147-A177-3AD203B41FA5}">
                      <a16:colId xmlns:a16="http://schemas.microsoft.com/office/drawing/2014/main" xmlns="" val="20017"/>
                    </a:ext>
                  </a:extLst>
                </a:gridCol>
              </a:tblGrid>
              <a:tr h="576330">
                <a:tc>
                  <a:txBody>
                    <a:bodyPr/>
                    <a:lstStyle/>
                    <a:p>
                      <a:pPr algn="ctr"/>
                      <a:r>
                        <a:rPr lang="en-US" sz="3200" dirty="0" smtClean="0"/>
                        <a:t>T</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S</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N</a:t>
                      </a:r>
                      <a:endParaRPr lang="en-US" sz="3200" dirty="0"/>
                    </a:p>
                  </a:txBody>
                  <a:tcPr/>
                </a:tc>
                <a:tc>
                  <a:txBody>
                    <a:bodyPr/>
                    <a:lstStyle/>
                    <a:p>
                      <a:pPr algn="ctr"/>
                      <a:r>
                        <a:rPr lang="en-US" sz="3200" dirty="0" smtClean="0"/>
                        <a:t>M</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 </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18" name="Up Arrow 17"/>
          <p:cNvSpPr/>
          <p:nvPr/>
        </p:nvSpPr>
        <p:spPr>
          <a:xfrm>
            <a:off x="738378" y="431577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8063025" y="431577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p:cNvSpPr>
            <a:spLocks noChangeArrowheads="1"/>
          </p:cNvSpPr>
          <p:nvPr/>
        </p:nvSpPr>
        <p:spPr bwMode="auto">
          <a:xfrm>
            <a:off x="628650" y="2266351"/>
            <a:ext cx="5561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data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"SORTING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0" name="Rectangle 1"/>
          <p:cNvSpPr>
            <a:spLocks noChangeArrowheads="1"/>
          </p:cNvSpPr>
          <p:nvPr/>
        </p:nvSpPr>
        <p:spPr bwMode="auto">
          <a:xfrm>
            <a:off x="628650" y="2635683"/>
            <a:ext cx="81804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::sort(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greater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p>
        </p:txBody>
      </p:sp>
      <p:sp>
        <p:nvSpPr>
          <p:cNvPr id="12" name="Up Arrow 11"/>
          <p:cNvSpPr/>
          <p:nvPr/>
        </p:nvSpPr>
        <p:spPr>
          <a:xfrm>
            <a:off x="6734097" y="3023982"/>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72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0" grpId="0"/>
      <p:bldP spid="12" grpId="0" animBg="1"/>
      <p:bldP spid="12"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Linear Sorting</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4207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Bubble Sort</a:t>
            </a:r>
            <a:endParaRPr lang="en-US" dirty="0">
              <a:solidFill>
                <a:schemeClr val="tx1">
                  <a:lumMod val="85000"/>
                  <a:lumOff val="15000"/>
                </a:scheme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075" y="2388300"/>
            <a:ext cx="5191850" cy="320084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075" y="2388300"/>
            <a:ext cx="5191850" cy="320084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6075" y="2388300"/>
            <a:ext cx="5191850" cy="3200847"/>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6075" y="2388300"/>
            <a:ext cx="5191850" cy="3200847"/>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6075" y="2388300"/>
            <a:ext cx="5191850" cy="3200847"/>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830624643"/>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Repeatedly</a:t>
                      </a:r>
                      <a:r>
                        <a:rPr lang="en-US" sz="1600" baseline="0" dirty="0" smtClean="0">
                          <a:solidFill>
                            <a:schemeClr val="tx1">
                              <a:lumMod val="75000"/>
                              <a:lumOff val="25000"/>
                            </a:schemeClr>
                          </a:solidFill>
                        </a:rPr>
                        <a:t> steps through the container, from beginning to end, swapping values so that larger values move to the end.</a:t>
                      </a:r>
                      <a:endParaRPr lang="en-US" sz="1600" dirty="0"/>
                    </a:p>
                  </a:txBody>
                  <a:tcPr/>
                </a:tc>
                <a:extLst>
                  <a:ext uri="{0D108BD9-81ED-4DB2-BD59-A6C34878D82A}">
                    <a16:rowId xmlns:a16="http://schemas.microsoft.com/office/drawing/2014/main" xmlns="" val="10000"/>
                  </a:ext>
                </a:extLst>
              </a:tr>
            </a:tbl>
          </a:graphicData>
        </a:graphic>
      </p:graphicFrame>
      <p:sp>
        <p:nvSpPr>
          <p:cNvPr id="21" name="Up Arrow 20"/>
          <p:cNvSpPr/>
          <p:nvPr/>
        </p:nvSpPr>
        <p:spPr>
          <a:xfrm>
            <a:off x="3042666" y="57128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a:off x="3944874" y="57128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4847082" y="57128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a:off x="5749290" y="57128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a:off x="6651498" y="57128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296060345"/>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84704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xit" presetSubtype="0" fill="hold" grpId="1" nodeType="with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xit" presetSubtype="0" fill="hold" grpId="1"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xit" presetSubtype="0" fill="hold" grpId="1" nodeType="withEffect">
                                  <p:stCondLst>
                                    <p:cond delay="0"/>
                                  </p:stCondLst>
                                  <p:childTnLst>
                                    <p:animEffect transition="out" filter="fade">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xit" presetSubtype="0" fill="hold" grpId="1" nodeType="withEffect">
                                  <p:stCondLst>
                                    <p:cond delay="0"/>
                                  </p:stCondLst>
                                  <p:childTnLst>
                                    <p:animEffect transition="out" filter="fade">
                                      <p:cBhvr>
                                        <p:cTn id="53" dur="500"/>
                                        <p:tgtEl>
                                          <p:spTgt spid="24"/>
                                        </p:tgtEl>
                                      </p:cBhvr>
                                    </p:animEffect>
                                    <p:set>
                                      <p:cBhvr>
                                        <p:cTn id="54" dur="1" fill="hold">
                                          <p:stCondLst>
                                            <p:cond delay="499"/>
                                          </p:stCondLst>
                                        </p:cTn>
                                        <p:tgtEl>
                                          <p:spTgt spid="2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2"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xit" presetSubtype="0" fill="hold" grpId="1" nodeType="withEffect">
                                  <p:stCondLst>
                                    <p:cond delay="0"/>
                                  </p:stCondLst>
                                  <p:childTnLst>
                                    <p:animEffect transition="out" filter="fade">
                                      <p:cBhvr>
                                        <p:cTn id="66" dur="500"/>
                                        <p:tgtEl>
                                          <p:spTgt spid="25"/>
                                        </p:tgtEl>
                                      </p:cBhvr>
                                    </p:animEffect>
                                    <p:set>
                                      <p:cBhvr>
                                        <p:cTn id="67" dur="1" fill="hold">
                                          <p:stCondLst>
                                            <p:cond delay="499"/>
                                          </p:stCondLst>
                                        </p:cTn>
                                        <p:tgtEl>
                                          <p:spTgt spid="2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2"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xit" presetSubtype="0" fill="hold" grpId="3" nodeType="withEffect">
                                  <p:stCondLst>
                                    <p:cond delay="0"/>
                                  </p:stCondLst>
                                  <p:childTnLst>
                                    <p:animEffect transition="out" filter="fade">
                                      <p:cBhvr>
                                        <p:cTn id="74" dur="500"/>
                                        <p:tgtEl>
                                          <p:spTgt spid="21"/>
                                        </p:tgtEl>
                                      </p:cBhvr>
                                    </p:animEffect>
                                    <p:set>
                                      <p:cBhvr>
                                        <p:cTn id="75" dur="1" fill="hold">
                                          <p:stCondLst>
                                            <p:cond delay="499"/>
                                          </p:stCondLst>
                                        </p:cTn>
                                        <p:tgtEl>
                                          <p:spTgt spid="2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2"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xit" presetSubtype="0" fill="hold" grpId="3" nodeType="withEffect">
                                  <p:stCondLst>
                                    <p:cond delay="0"/>
                                  </p:stCondLst>
                                  <p:childTnLst>
                                    <p:animEffect transition="out" filter="fade">
                                      <p:cBhvr>
                                        <p:cTn id="82" dur="500"/>
                                        <p:tgtEl>
                                          <p:spTgt spid="22"/>
                                        </p:tgtEl>
                                      </p:cBhvr>
                                    </p:animEffect>
                                    <p:set>
                                      <p:cBhvr>
                                        <p:cTn id="83" dur="1" fill="hold">
                                          <p:stCondLst>
                                            <p:cond delay="499"/>
                                          </p:stCondLst>
                                        </p:cTn>
                                        <p:tgtEl>
                                          <p:spTgt spid="2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2"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par>
                                <p:cTn id="89" presetID="10" presetClass="exit" presetSubtype="0" fill="hold" grpId="3" nodeType="withEffect">
                                  <p:stCondLst>
                                    <p:cond delay="0"/>
                                  </p:stCondLst>
                                  <p:childTnLst>
                                    <p:animEffect transition="out" filter="fade">
                                      <p:cBhvr>
                                        <p:cTn id="90" dur="500"/>
                                        <p:tgtEl>
                                          <p:spTgt spid="23"/>
                                        </p:tgtEl>
                                      </p:cBhvr>
                                    </p:animEffect>
                                    <p:set>
                                      <p:cBhvr>
                                        <p:cTn id="91" dur="1" fill="hold">
                                          <p:stCondLst>
                                            <p:cond delay="499"/>
                                          </p:stCondLst>
                                        </p:cTn>
                                        <p:tgtEl>
                                          <p:spTgt spid="2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500"/>
                                        <p:tgtEl>
                                          <p:spTgt spid="1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2"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par>
                                <p:cTn id="102" presetID="10" presetClass="exit" presetSubtype="0" fill="hold" grpId="3" nodeType="withEffect">
                                  <p:stCondLst>
                                    <p:cond delay="0"/>
                                  </p:stCondLst>
                                  <p:childTnLst>
                                    <p:animEffect transition="out" filter="fade">
                                      <p:cBhvr>
                                        <p:cTn id="103" dur="500"/>
                                        <p:tgtEl>
                                          <p:spTgt spid="24"/>
                                        </p:tgtEl>
                                      </p:cBhvr>
                                    </p:animEffect>
                                    <p:set>
                                      <p:cBhvr>
                                        <p:cTn id="104" dur="1" fill="hold">
                                          <p:stCondLst>
                                            <p:cond delay="499"/>
                                          </p:stCondLst>
                                        </p:cTn>
                                        <p:tgtEl>
                                          <p:spTgt spid="24"/>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4" nodeType="click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fade">
                                      <p:cBhvr>
                                        <p:cTn id="109" dur="500"/>
                                        <p:tgtEl>
                                          <p:spTgt spid="21"/>
                                        </p:tgtEl>
                                      </p:cBhvr>
                                    </p:animEffect>
                                  </p:childTnLst>
                                </p:cTn>
                              </p:par>
                              <p:par>
                                <p:cTn id="110" presetID="10" presetClass="exit" presetSubtype="0" fill="hold" grpId="4" nodeType="withEffect">
                                  <p:stCondLst>
                                    <p:cond delay="0"/>
                                  </p:stCondLst>
                                  <p:childTnLst>
                                    <p:animEffect transition="out" filter="fade">
                                      <p:cBhvr>
                                        <p:cTn id="111" dur="500"/>
                                        <p:tgtEl>
                                          <p:spTgt spid="25"/>
                                        </p:tgtEl>
                                      </p:cBhvr>
                                    </p:animEffect>
                                    <p:set>
                                      <p:cBhvr>
                                        <p:cTn id="112" dur="1" fill="hold">
                                          <p:stCondLst>
                                            <p:cond delay="499"/>
                                          </p:stCondLst>
                                        </p:cTn>
                                        <p:tgtEl>
                                          <p:spTgt spid="2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4" nodeType="click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fade">
                                      <p:cBhvr>
                                        <p:cTn id="117" dur="500"/>
                                        <p:tgtEl>
                                          <p:spTgt spid="22"/>
                                        </p:tgtEl>
                                      </p:cBhvr>
                                    </p:animEffect>
                                  </p:childTnLst>
                                </p:cTn>
                              </p:par>
                              <p:par>
                                <p:cTn id="118" presetID="10" presetClass="exit" presetSubtype="0" fill="hold" grpId="5" nodeType="withEffect">
                                  <p:stCondLst>
                                    <p:cond delay="0"/>
                                  </p:stCondLst>
                                  <p:childTnLst>
                                    <p:animEffect transition="out" filter="fade">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4" nodeType="click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childTnLst>
                                </p:cTn>
                              </p:par>
                              <p:par>
                                <p:cTn id="126" presetID="10" presetClass="exit" presetSubtype="0" fill="hold" grpId="5" nodeType="withEffect">
                                  <p:stCondLst>
                                    <p:cond delay="0"/>
                                  </p:stCondLst>
                                  <p:childTnLst>
                                    <p:animEffect transition="out" filter="fade">
                                      <p:cBhvr>
                                        <p:cTn id="127" dur="500"/>
                                        <p:tgtEl>
                                          <p:spTgt spid="22"/>
                                        </p:tgtEl>
                                      </p:cBhvr>
                                    </p:animEffect>
                                    <p:set>
                                      <p:cBhvr>
                                        <p:cTn id="128" dur="1" fill="hold">
                                          <p:stCondLst>
                                            <p:cond delay="499"/>
                                          </p:stCondLst>
                                        </p:cTn>
                                        <p:tgtEl>
                                          <p:spTgt spid="2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4" nodeType="clickEffect">
                                  <p:stCondLst>
                                    <p:cond delay="0"/>
                                  </p:stCondLst>
                                  <p:childTnLst>
                                    <p:set>
                                      <p:cBhvr>
                                        <p:cTn id="132" dur="1" fill="hold">
                                          <p:stCondLst>
                                            <p:cond delay="0"/>
                                          </p:stCondLst>
                                        </p:cTn>
                                        <p:tgtEl>
                                          <p:spTgt spid="24"/>
                                        </p:tgtEl>
                                        <p:attrNameLst>
                                          <p:attrName>style.visibility</p:attrName>
                                        </p:attrNameLst>
                                      </p:cBhvr>
                                      <p:to>
                                        <p:strVal val="visible"/>
                                      </p:to>
                                    </p:set>
                                    <p:animEffect transition="in" filter="fade">
                                      <p:cBhvr>
                                        <p:cTn id="133" dur="500"/>
                                        <p:tgtEl>
                                          <p:spTgt spid="24"/>
                                        </p:tgtEl>
                                      </p:cBhvr>
                                    </p:animEffect>
                                  </p:childTnLst>
                                </p:cTn>
                              </p:par>
                              <p:par>
                                <p:cTn id="134" presetID="10" presetClass="exit" presetSubtype="0" fill="hold" grpId="5" nodeType="withEffect">
                                  <p:stCondLst>
                                    <p:cond delay="0"/>
                                  </p:stCondLst>
                                  <p:childTnLst>
                                    <p:animEffect transition="out" filter="fade">
                                      <p:cBhvr>
                                        <p:cTn id="135" dur="500"/>
                                        <p:tgtEl>
                                          <p:spTgt spid="23"/>
                                        </p:tgtEl>
                                      </p:cBhvr>
                                    </p:animEffect>
                                    <p:set>
                                      <p:cBhvr>
                                        <p:cTn id="136" dur="1" fill="hold">
                                          <p:stCondLst>
                                            <p:cond delay="499"/>
                                          </p:stCondLst>
                                        </p:cTn>
                                        <p:tgtEl>
                                          <p:spTgt spid="23"/>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3" nodeType="clickEffect">
                                  <p:stCondLst>
                                    <p:cond delay="0"/>
                                  </p:stCondLst>
                                  <p:childTnLst>
                                    <p:set>
                                      <p:cBhvr>
                                        <p:cTn id="140" dur="1" fill="hold">
                                          <p:stCondLst>
                                            <p:cond delay="0"/>
                                          </p:stCondLst>
                                        </p:cTn>
                                        <p:tgtEl>
                                          <p:spTgt spid="25"/>
                                        </p:tgtEl>
                                        <p:attrNameLst>
                                          <p:attrName>style.visibility</p:attrName>
                                        </p:attrNameLst>
                                      </p:cBhvr>
                                      <p:to>
                                        <p:strVal val="visible"/>
                                      </p:to>
                                    </p:set>
                                    <p:animEffect transition="in" filter="fade">
                                      <p:cBhvr>
                                        <p:cTn id="141" dur="500"/>
                                        <p:tgtEl>
                                          <p:spTgt spid="25"/>
                                        </p:tgtEl>
                                      </p:cBhvr>
                                    </p:animEffect>
                                  </p:childTnLst>
                                </p:cTn>
                              </p:par>
                              <p:par>
                                <p:cTn id="142" presetID="10" presetClass="exit" presetSubtype="0" fill="hold" grpId="5" nodeType="withEffect">
                                  <p:stCondLst>
                                    <p:cond delay="0"/>
                                  </p:stCondLst>
                                  <p:childTnLst>
                                    <p:animEffect transition="out" filter="fade">
                                      <p:cBhvr>
                                        <p:cTn id="143" dur="500"/>
                                        <p:tgtEl>
                                          <p:spTgt spid="24"/>
                                        </p:tgtEl>
                                      </p:cBhvr>
                                    </p:animEffect>
                                    <p:set>
                                      <p:cBhvr>
                                        <p:cTn id="14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5" grpId="4"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Bubble Sort</a:t>
            </a:r>
            <a:endParaRPr lang="en-US" dirty="0">
              <a:solidFill>
                <a:schemeClr val="tx1">
                  <a:lumMod val="85000"/>
                  <a:lumOff val="15000"/>
                </a:schemeClr>
              </a:solidFill>
            </a:endParaRPr>
          </a:p>
        </p:txBody>
      </p:sp>
      <p:sp>
        <p:nvSpPr>
          <p:cNvPr id="4" name="Rectangle 2"/>
          <p:cNvSpPr>
            <a:spLocks noChangeArrowheads="1"/>
          </p:cNvSpPr>
          <p:nvPr/>
        </p:nvSpPr>
        <p:spPr bwMode="auto">
          <a:xfrm>
            <a:off x="1514988" y="1690689"/>
            <a:ext cx="762901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bubble(</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bool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+ 1; cur &lt;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&lt; *(cur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iter_swap</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(cur, cur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true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while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9" name="Up Arrow 18"/>
          <p:cNvSpPr/>
          <p:nvPr/>
        </p:nvSpPr>
        <p:spPr>
          <a:xfrm rot="5400000">
            <a:off x="1087458" y="1647091"/>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rot="5400000">
            <a:off x="1087458" y="1914911"/>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rot="5400000">
            <a:off x="1602128" y="249409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rot="5400000">
            <a:off x="1602128" y="351844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rot="5400000">
            <a:off x="1602128" y="409434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5400000">
            <a:off x="1602128" y="471378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rot="5400000">
            <a:off x="1602128" y="495439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rot="5400000">
            <a:off x="1602128" y="576029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62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xit" presetSubtype="0" fill="hold" grpId="1"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xit" presetSubtype="0" fill="hold" grpId="1" nodeType="withEffect">
                                  <p:stCondLst>
                                    <p:cond delay="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xit" presetSubtype="0" fill="hold" grpId="1" nodeType="with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xit" presetSubtype="0" fill="hold" grpId="1"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xit" presetSubtype="0" fill="hold" grpId="1" nodeType="withEffect">
                                  <p:stCondLst>
                                    <p:cond delay="0"/>
                                  </p:stCondLst>
                                  <p:childTnLst>
                                    <p:animEffect transition="out" filter="fade">
                                      <p:cBhvr>
                                        <p:cTn id="46" dur="500"/>
                                        <p:tgtEl>
                                          <p:spTgt spid="29"/>
                                        </p:tgtEl>
                                      </p:cBhvr>
                                    </p:animEffect>
                                    <p:set>
                                      <p:cBhvr>
                                        <p:cTn id="47" dur="1" fill="hold">
                                          <p:stCondLst>
                                            <p:cond delay="499"/>
                                          </p:stCondLst>
                                        </p:cTn>
                                        <p:tgtEl>
                                          <p:spTgt spid="2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xit" presetSubtype="0" fill="hold" grpId="1" nodeType="withEffect">
                                  <p:stCondLst>
                                    <p:cond delay="0"/>
                                  </p:stCondLst>
                                  <p:childTnLst>
                                    <p:animEffect transition="out" filter="fade">
                                      <p:cBhvr>
                                        <p:cTn id="54" dur="500"/>
                                        <p:tgtEl>
                                          <p:spTgt spid="30"/>
                                        </p:tgtEl>
                                      </p:cBhvr>
                                    </p:animEffect>
                                    <p:set>
                                      <p:cBhvr>
                                        <p:cTn id="55" dur="1" fill="hold">
                                          <p:stCondLst>
                                            <p:cond delay="499"/>
                                          </p:stCondLst>
                                        </p:cTn>
                                        <p:tgtEl>
                                          <p:spTgt spid="3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xit" presetSubtype="0" fill="hold" grpId="1" nodeType="with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Bubble Sort</a:t>
            </a:r>
            <a:endParaRPr lang="en-US" dirty="0">
              <a:solidFill>
                <a:schemeClr val="tx1">
                  <a:lumMod val="85000"/>
                  <a:lumOff val="15000"/>
                </a:schemeClr>
              </a:solidFill>
            </a:endParaRPr>
          </a:p>
        </p:txBody>
      </p:sp>
      <p:sp>
        <p:nvSpPr>
          <p:cNvPr id="3" name="Rectangle 1"/>
          <p:cNvSpPr>
            <a:spLocks noChangeArrowheads="1"/>
          </p:cNvSpPr>
          <p:nvPr/>
        </p:nvSpPr>
        <p:spPr bwMode="auto">
          <a:xfrm>
            <a:off x="1584643" y="2291709"/>
            <a:ext cx="597471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data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"SORTING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sorting::bubble(</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AGGHIILMNOORRSTT"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data &lt;&lt;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566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Bubble Sort</a:t>
            </a:r>
            <a:endParaRPr lang="en-US" dirty="0">
              <a:solidFill>
                <a:schemeClr val="tx1">
                  <a:lumMod val="85000"/>
                  <a:lumOff val="15000"/>
                </a:schemeClr>
              </a:solidFill>
            </a:endParaRPr>
          </a:p>
        </p:txBody>
      </p:sp>
      <p:sp>
        <p:nvSpPr>
          <p:cNvPr id="2" name="Rectangle 1"/>
          <p:cNvSpPr>
            <a:spLocks noChangeArrowheads="1"/>
          </p:cNvSpPr>
          <p:nvPr/>
        </p:nvSpPr>
        <p:spPr bwMode="auto">
          <a:xfrm>
            <a:off x="1243584" y="1448967"/>
            <a:ext cx="762901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bubble(</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bool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+ 1; cur &lt;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(*cur, *(cur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iter_swap</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(cur, cur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true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while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3" name="Up Arrow 12"/>
          <p:cNvSpPr/>
          <p:nvPr/>
        </p:nvSpPr>
        <p:spPr>
          <a:xfrm>
            <a:off x="5566410" y="183579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7895082" y="206255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5400000">
            <a:off x="2388512" y="388420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5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Bubble Sort</a:t>
            </a:r>
            <a:endParaRPr lang="en-US" dirty="0">
              <a:solidFill>
                <a:schemeClr val="tx1">
                  <a:lumMod val="85000"/>
                  <a:lumOff val="15000"/>
                </a:schemeClr>
              </a:solidFill>
            </a:endParaRPr>
          </a:p>
        </p:txBody>
      </p:sp>
      <p:sp>
        <p:nvSpPr>
          <p:cNvPr id="2" name="Rectangle 1"/>
          <p:cNvSpPr>
            <a:spLocks noChangeArrowheads="1"/>
          </p:cNvSpPr>
          <p:nvPr/>
        </p:nvSpPr>
        <p:spPr bwMode="auto">
          <a:xfrm>
            <a:off x="1584643" y="2080058"/>
            <a:ext cx="597471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data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"SORTING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sorting::bubble(</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greater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"TTSRROONMLIIHGGA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data &lt;&lt;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5" name="Up Arrow 4"/>
          <p:cNvSpPr/>
          <p:nvPr/>
        </p:nvSpPr>
        <p:spPr>
          <a:xfrm rot="16200000">
            <a:off x="7359612" y="2774222"/>
            <a:ext cx="399488" cy="642996"/>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65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Bubble Sort</a:t>
            </a:r>
            <a:endParaRPr lang="en-US" dirty="0">
              <a:solidFill>
                <a:schemeClr val="tx1">
                  <a:lumMod val="85000"/>
                  <a:lumOff val="15000"/>
                </a:schemeClr>
              </a:solidFill>
            </a:endParaRPr>
          </a:p>
        </p:txBody>
      </p:sp>
      <p:sp>
        <p:nvSpPr>
          <p:cNvPr id="3" name="Rectangle 1"/>
          <p:cNvSpPr>
            <a:spLocks noChangeArrowheads="1"/>
          </p:cNvSpPr>
          <p:nvPr/>
        </p:nvSpPr>
        <p:spPr bwMode="auto">
          <a:xfrm>
            <a:off x="343919" y="1690689"/>
            <a:ext cx="845616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bubble(</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bubble(</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less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iterator_traits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value_type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7" name="Rectangle 2"/>
          <p:cNvSpPr>
            <a:spLocks noChangeArrowheads="1"/>
          </p:cNvSpPr>
          <p:nvPr/>
        </p:nvSpPr>
        <p:spPr bwMode="auto">
          <a:xfrm>
            <a:off x="343919" y="1690689"/>
            <a:ext cx="762901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bubble(</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bool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do</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+ 1; cur &lt;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&lt; *(cur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iter_swap</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(cur, cur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true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while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(swapped !=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false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789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1"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031760612"/>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a:t>
                      </a:r>
                      <a:r>
                        <a:rPr lang="en-US" sz="1600" baseline="0" dirty="0" smtClean="0">
                          <a:solidFill>
                            <a:schemeClr val="tx1">
                              <a:lumMod val="75000"/>
                              <a:lumOff val="25000"/>
                            </a:schemeClr>
                          </a:solidFill>
                        </a:rPr>
                        <a:t> to end, with each iteration placing the next smallest value into the appropriate index.</a:t>
                      </a:r>
                      <a:endParaRPr lang="en-US" sz="1600" dirty="0"/>
                    </a:p>
                  </a:txBody>
                  <a:tcPr/>
                </a:tc>
                <a:extLst>
                  <a:ext uri="{0D108BD9-81ED-4DB2-BD59-A6C34878D82A}">
                    <a16:rowId xmlns:a16="http://schemas.microsoft.com/office/drawing/2014/main" xmlns="" val="10000"/>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075" y="2413792"/>
            <a:ext cx="5191850" cy="3200847"/>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006413543"/>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27" name="Up Arrow 26"/>
          <p:cNvSpPr/>
          <p:nvPr/>
        </p:nvSpPr>
        <p:spPr>
          <a:xfrm>
            <a:off x="2164841" y="570886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2097227" y="5070570"/>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3067049"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2999434" y="5070570"/>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a:off x="3969257"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4871465" y="5704755"/>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a:off x="5773673" y="5704755"/>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32"/>
          <p:cNvSpPr/>
          <p:nvPr/>
        </p:nvSpPr>
        <p:spPr>
          <a:xfrm>
            <a:off x="6675881" y="5704755"/>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91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xit" presetSubtype="0" fill="hold" grpId="1" nodeType="with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xit" presetSubtype="0" fill="hold" grpId="1" nodeType="withEffect">
                                  <p:stCondLst>
                                    <p:cond delay="0"/>
                                  </p:stCondLst>
                                  <p:childTnLst>
                                    <p:animEffect transition="out" filter="fade">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xit" presetSubtype="0" fill="hold" grpId="1" nodeType="withEffect">
                                  <p:stCondLst>
                                    <p:cond delay="0"/>
                                  </p:stCondLst>
                                  <p:childTnLst>
                                    <p:animEffect transition="out" filter="fade">
                                      <p:cBhvr>
                                        <p:cTn id="53" dur="500"/>
                                        <p:tgtEl>
                                          <p:spTgt spid="31"/>
                                        </p:tgtEl>
                                      </p:cBhvr>
                                    </p:animEffect>
                                    <p:set>
                                      <p:cBhvr>
                                        <p:cTn id="54" dur="1" fill="hold">
                                          <p:stCondLst>
                                            <p:cond delay="499"/>
                                          </p:stCondLst>
                                        </p:cTn>
                                        <p:tgtEl>
                                          <p:spTgt spid="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xit" presetSubtype="0" fill="hold" grpId="1" nodeType="withEffect">
                                  <p:stCondLst>
                                    <p:cond delay="0"/>
                                  </p:stCondLst>
                                  <p:childTnLst>
                                    <p:animEffect transition="out" filter="fade">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8" grpId="1" animBg="1"/>
      <p:bldP spid="28" grpId="0" animBg="1"/>
      <p:bldP spid="28" grpId="1" animBg="1"/>
      <p:bldP spid="29" grpId="0" animBg="1"/>
      <p:bldP spid="30" grpId="0" animBg="1"/>
      <p:bldP spid="30" grpId="1" animBg="1"/>
      <p:bldP spid="31" grpId="0" animBg="1"/>
      <p:bldP spid="31" grpId="1" animBg="1"/>
      <p:bldP spid="32" grpId="0" animBg="1"/>
      <p:bldP spid="32" grpId="1" animBg="1"/>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a:t>
                      </a:r>
                      <a:r>
                        <a:rPr lang="en-US" sz="1600" baseline="0" dirty="0" smtClean="0">
                          <a:solidFill>
                            <a:schemeClr val="tx1">
                              <a:lumMod val="75000"/>
                              <a:lumOff val="25000"/>
                            </a:schemeClr>
                          </a:solidFill>
                        </a:rPr>
                        <a:t> to end, with each iteration placing the next smallest value into the appropriate index.</a:t>
                      </a:r>
                      <a:endParaRPr lang="en-US" sz="1600" dirty="0"/>
                    </a:p>
                  </a:txBody>
                  <a:tcPr/>
                </a:tc>
                <a:extLst>
                  <a:ext uri="{0D108BD9-81ED-4DB2-BD59-A6C34878D82A}">
                    <a16:rowId xmlns:a16="http://schemas.microsoft.com/office/drawing/2014/main" xmlns="" val="10000"/>
                  </a:ext>
                </a:extLst>
              </a:tr>
            </a:tbl>
          </a:graphicData>
        </a:graphic>
      </p:graphicFrame>
      <p:sp>
        <p:nvSpPr>
          <p:cNvPr id="8" name="Up Arrow 7"/>
          <p:cNvSpPr/>
          <p:nvPr/>
        </p:nvSpPr>
        <p:spPr>
          <a:xfrm>
            <a:off x="3042665" y="570886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3944873"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4847081"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5749289" y="5704755"/>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6651497" y="5704755"/>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976075" y="2414239"/>
            <a:ext cx="5200650" cy="3200400"/>
          </a:xfrm>
          <a:prstGeom prst="rect">
            <a:avLst/>
          </a:prstGeom>
        </p:spPr>
      </p:pic>
      <p:sp>
        <p:nvSpPr>
          <p:cNvPr id="15" name="5-Point Star 14"/>
          <p:cNvSpPr/>
          <p:nvPr/>
        </p:nvSpPr>
        <p:spPr>
          <a:xfrm>
            <a:off x="2999434" y="5070570"/>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429768330"/>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3243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xit" presetSubtype="0" fill="hold" grpId="1"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xit" presetSubtype="0" fill="hold" grpId="1" nodeType="withEffect">
                                  <p:stCondLst>
                                    <p:cond delay="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Searching</a:t>
            </a:r>
            <a:endParaRPr lang="en-US" sz="7200" dirty="0">
              <a:solidFill>
                <a:schemeClr val="tx1">
                  <a:lumMod val="75000"/>
                  <a:lumOff val="25000"/>
                </a:schemeClr>
              </a:solidFill>
            </a:endParaRPr>
          </a:p>
        </p:txBody>
      </p:sp>
      <p:sp>
        <p:nvSpPr>
          <p:cNvPr id="2" name="TextBox 1"/>
          <p:cNvSpPr txBox="1"/>
          <p:nvPr/>
        </p:nvSpPr>
        <p:spPr>
          <a:xfrm>
            <a:off x="1815353" y="3008780"/>
            <a:ext cx="6884894" cy="507831"/>
          </a:xfrm>
          <a:prstGeom prst="rect">
            <a:avLst/>
          </a:prstGeom>
          <a:noFill/>
        </p:spPr>
        <p:txBody>
          <a:bodyPr wrap="square" rtlCol="0">
            <a:spAutoFit/>
          </a:bodyPr>
          <a:lstStyle/>
          <a:p>
            <a:r>
              <a:rPr lang="en-US" sz="2700" dirty="0" smtClean="0">
                <a:solidFill>
                  <a:schemeClr val="bg2">
                    <a:lumMod val="50000"/>
                  </a:schemeClr>
                </a:solidFill>
              </a:rPr>
              <a:t>Finding an element in an array-like collection</a:t>
            </a:r>
            <a:endParaRPr lang="en-US" sz="2700" dirty="0">
              <a:solidFill>
                <a:schemeClr val="bg2">
                  <a:lumMod val="50000"/>
                </a:schemeClr>
              </a:solidFill>
            </a:endParaRPr>
          </a:p>
        </p:txBody>
      </p:sp>
    </p:spTree>
    <p:extLst>
      <p:ext uri="{BB962C8B-B14F-4D97-AF65-F5344CB8AC3E}">
        <p14:creationId xmlns:p14="http://schemas.microsoft.com/office/powerpoint/2010/main" val="295444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76075" y="2414239"/>
            <a:ext cx="5200650" cy="32004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a:t>
                      </a:r>
                      <a:r>
                        <a:rPr lang="en-US" sz="1600" baseline="0" dirty="0" smtClean="0">
                          <a:solidFill>
                            <a:schemeClr val="tx1">
                              <a:lumMod val="75000"/>
                              <a:lumOff val="25000"/>
                            </a:schemeClr>
                          </a:solidFill>
                        </a:rPr>
                        <a:t> to end, with each iteration placing the next smallest value into the appropriate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8" name="Up Arrow 7"/>
          <p:cNvSpPr/>
          <p:nvPr/>
        </p:nvSpPr>
        <p:spPr>
          <a:xfrm>
            <a:off x="3975353" y="570886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4877561"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5779769"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6681977" y="5704755"/>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3907738" y="5069908"/>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57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xit" presetSubtype="0" fill="hold" grpId="1"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76075" y="2414239"/>
            <a:ext cx="5200650" cy="32004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a:t>
                      </a:r>
                      <a:r>
                        <a:rPr lang="en-US" sz="1600" baseline="0" dirty="0" smtClean="0">
                          <a:solidFill>
                            <a:schemeClr val="tx1">
                              <a:lumMod val="75000"/>
                              <a:lumOff val="25000"/>
                            </a:schemeClr>
                          </a:solidFill>
                        </a:rPr>
                        <a:t> to end, with each iteration placing the next smallest value into the appropriate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8" name="Up Arrow 7"/>
          <p:cNvSpPr/>
          <p:nvPr/>
        </p:nvSpPr>
        <p:spPr>
          <a:xfrm>
            <a:off x="4834889" y="570886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5737097"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6639305"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4767274" y="5069908"/>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5669482" y="5069908"/>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6540296" y="5069908"/>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62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xit" presetSubtype="0" fill="hold" grpId="1" nodeType="with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xit" presetSubtype="0" fill="hold" grpId="1" nodeType="withEffect">
                                  <p:stCondLst>
                                    <p:cond delay="0"/>
                                  </p:stCondLst>
                                  <p:childTnLst>
                                    <p:animEffect transition="out" filter="fade">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5" grpId="0" animBg="1"/>
      <p:bldP spid="15" grpId="1" animBg="1"/>
      <p:bldP spid="12" grpId="0" animBg="1"/>
      <p:bldP spid="12" grpId="1"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78981" y="2411454"/>
            <a:ext cx="5191850" cy="3200847"/>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a:t>
                      </a:r>
                      <a:r>
                        <a:rPr lang="en-US" sz="1600" baseline="0" dirty="0" smtClean="0">
                          <a:solidFill>
                            <a:schemeClr val="tx1">
                              <a:lumMod val="75000"/>
                              <a:lumOff val="25000"/>
                            </a:schemeClr>
                          </a:solidFill>
                        </a:rPr>
                        <a:t> to end, with each iteration placing the next smallest value into the appropriate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8" name="Up Arrow 7"/>
          <p:cNvSpPr/>
          <p:nvPr/>
        </p:nvSpPr>
        <p:spPr>
          <a:xfrm>
            <a:off x="5767577" y="570886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6669785" y="5708864"/>
            <a:ext cx="321971" cy="45353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699962" y="5070793"/>
            <a:ext cx="457200" cy="393193"/>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54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78981" y="2411454"/>
            <a:ext cx="5191850" cy="3200847"/>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a:t>
                      </a:r>
                      <a:r>
                        <a:rPr lang="en-US" sz="1600" baseline="0" dirty="0" smtClean="0">
                          <a:solidFill>
                            <a:schemeClr val="tx1">
                              <a:lumMod val="75000"/>
                              <a:lumOff val="25000"/>
                            </a:schemeClr>
                          </a:solidFill>
                        </a:rPr>
                        <a:t> to end, with each iteration placing the next smallest value into the appropriate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11478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sp>
        <p:nvSpPr>
          <p:cNvPr id="4" name="Rectangle 1"/>
          <p:cNvSpPr>
            <a:spLocks noChangeArrowheads="1"/>
          </p:cNvSpPr>
          <p:nvPr/>
        </p:nvSpPr>
        <p:spPr bwMode="auto">
          <a:xfrm>
            <a:off x="993267" y="1690689"/>
            <a:ext cx="752208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selection(</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next =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next &lt;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next++)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min = next;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 next; </a:t>
            </a:r>
            <a:r>
              <a:rPr lang="en-US" sz="1600" dirty="0">
                <a:latin typeface="Courier New" panose="02070309020205020404" pitchFamily="49" charset="0"/>
                <a:cs typeface="Courier New" panose="02070309020205020404" pitchFamily="49" charset="0"/>
              </a:rPr>
              <a:t> cur </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cur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cur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*min))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min = </a:t>
            </a:r>
            <a:r>
              <a:rPr lang="en-US" sz="1600" dirty="0">
                <a:latin typeface="Courier New" panose="02070309020205020404" pitchFamily="49" charset="0"/>
                <a:cs typeface="Courier New" panose="02070309020205020404" pitchFamily="49" charset="0"/>
              </a:rPr>
              <a:t> cur</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(min != next)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iter_swap</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(min, next);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7" name="Up Arrow 6"/>
          <p:cNvSpPr/>
          <p:nvPr/>
        </p:nvSpPr>
        <p:spPr>
          <a:xfrm rot="5400000">
            <a:off x="458455" y="184825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071583" y="2106765"/>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547871" y="260224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547871" y="308521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547871" y="3275655"/>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1586253" y="356257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5400000">
            <a:off x="1586253" y="455191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5400000">
            <a:off x="1586253" y="4829425"/>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90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xit" presetSubtype="0" fill="hold" grpId="1"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xit" presetSubtype="0" fill="hold" grpId="1"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xit" presetSubtype="0" fill="hold" grpId="1" nodeType="withEffect">
                                  <p:stCondLst>
                                    <p:cond delay="0"/>
                                  </p:stCondLst>
                                  <p:childTnLst>
                                    <p:animEffect transition="out" filter="fad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Selection Sort</a:t>
            </a:r>
            <a:endParaRPr lang="en-US" dirty="0">
              <a:solidFill>
                <a:schemeClr val="tx1">
                  <a:lumMod val="85000"/>
                  <a:lumOff val="1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71883779"/>
              </p:ext>
            </p:extLst>
          </p:nvPr>
        </p:nvGraphicFramePr>
        <p:xfrm>
          <a:off x="2920364" y="1954595"/>
          <a:ext cx="3937636" cy="2196780"/>
        </p:xfrm>
        <a:graphic>
          <a:graphicData uri="http://schemas.openxmlformats.org/drawingml/2006/table">
            <a:tbl>
              <a:tblPr firstRow="1" bandRow="1">
                <a:tableStyleId>{2D5ABB26-0587-4C30-8999-92F81FD0307C}</a:tableStyleId>
              </a:tblPr>
              <a:tblGrid>
                <a:gridCol w="1925956">
                  <a:extLst>
                    <a:ext uri="{9D8B030D-6E8A-4147-A177-3AD203B41FA5}">
                      <a16:colId xmlns:a16="http://schemas.microsoft.com/office/drawing/2014/main" xmlns="" val="20000"/>
                    </a:ext>
                  </a:extLst>
                </a:gridCol>
                <a:gridCol w="2011680">
                  <a:extLst>
                    <a:ext uri="{9D8B030D-6E8A-4147-A177-3AD203B41FA5}">
                      <a16:colId xmlns:a16="http://schemas.microsoft.com/office/drawing/2014/main" xmlns="" val="20001"/>
                    </a:ext>
                  </a:extLst>
                </a:gridCol>
              </a:tblGrid>
              <a:tr h="732260">
                <a:tc>
                  <a:txBody>
                    <a:bodyPr/>
                    <a:lstStyle/>
                    <a:p>
                      <a:r>
                        <a:rPr lang="en-US" sz="3200" dirty="0" smtClean="0">
                          <a:solidFill>
                            <a:schemeClr val="tx1">
                              <a:lumMod val="75000"/>
                              <a:lumOff val="25000"/>
                            </a:schemeClr>
                          </a:solidFill>
                          <a:latin typeface="+mn-lt"/>
                        </a:rPr>
                        <a:t>Best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O(n^2)</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732260">
                <a:tc>
                  <a:txBody>
                    <a:bodyPr/>
                    <a:lstStyle/>
                    <a:p>
                      <a:r>
                        <a:rPr lang="en-US" sz="3200" dirty="0" smtClean="0">
                          <a:solidFill>
                            <a:schemeClr val="tx1">
                              <a:lumMod val="75000"/>
                              <a:lumOff val="25000"/>
                            </a:schemeClr>
                          </a:solidFill>
                          <a:latin typeface="+mn-lt"/>
                        </a:rPr>
                        <a:t>Average</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O(n^2)</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732260">
                <a:tc>
                  <a:txBody>
                    <a:bodyPr/>
                    <a:lstStyle/>
                    <a:p>
                      <a:r>
                        <a:rPr lang="en-US" sz="3200" dirty="0" smtClean="0">
                          <a:solidFill>
                            <a:schemeClr val="tx1">
                              <a:lumMod val="75000"/>
                              <a:lumOff val="25000"/>
                            </a:schemeClr>
                          </a:solidFill>
                          <a:latin typeface="+mn-lt"/>
                        </a:rPr>
                        <a:t>Worst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O(n^2)</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4837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28650" y="2927841"/>
            <a:ext cx="7886700" cy="992707"/>
          </a:xfrm>
        </p:spPr>
        <p:txBody>
          <a:bodyPr>
            <a:normAutofit fontScale="62500" lnSpcReduction="20000"/>
          </a:bodyPr>
          <a:lstStyle/>
          <a:p>
            <a:pPr marL="0" indent="0" algn="ctr">
              <a:buNone/>
            </a:pPr>
            <a:r>
              <a:rPr lang="en-US" sz="7200" dirty="0" smtClean="0">
                <a:solidFill>
                  <a:schemeClr val="tx1">
                    <a:lumMod val="75000"/>
                    <a:lumOff val="25000"/>
                  </a:schemeClr>
                </a:solidFill>
              </a:rPr>
              <a:t>Why does Selection Sort exist?</a:t>
            </a:r>
            <a:endParaRPr lang="en-US" sz="7200" dirty="0">
              <a:solidFill>
                <a:schemeClr val="tx1">
                  <a:lumMod val="75000"/>
                  <a:lumOff val="25000"/>
                </a:schemeClr>
              </a:solidFill>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259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a:solidFill>
                  <a:schemeClr val="tx1">
                    <a:lumMod val="75000"/>
                    <a:lumOff val="25000"/>
                  </a:schemeClr>
                </a:solidFill>
              </a:rPr>
              <a:t>M</a:t>
            </a:r>
            <a:r>
              <a:rPr lang="en-US" sz="7200" dirty="0" smtClean="0">
                <a:solidFill>
                  <a:schemeClr val="tx1">
                    <a:lumMod val="75000"/>
                    <a:lumOff val="25000"/>
                  </a:schemeClr>
                </a:solidFill>
              </a:rPr>
              <a:t>aximum O(n) swaps</a:t>
            </a:r>
            <a:endParaRPr lang="en-US" sz="7200" dirty="0">
              <a:solidFill>
                <a:schemeClr val="tx1">
                  <a:lumMod val="75000"/>
                  <a:lumOff val="25000"/>
                </a:schemeClr>
              </a:solidFill>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2667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12" y="2688112"/>
            <a:ext cx="5201376" cy="3200847"/>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766432042"/>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312" y="2687265"/>
            <a:ext cx="5202753" cy="320169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9935" y="2687265"/>
            <a:ext cx="5202753" cy="320169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690800791"/>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17" name="Up Arrow 16"/>
          <p:cNvSpPr/>
          <p:nvPr/>
        </p:nvSpPr>
        <p:spPr>
          <a:xfrm>
            <a:off x="3042665"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91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12" y="2688111"/>
            <a:ext cx="5201376" cy="3200847"/>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sp>
        <p:nvSpPr>
          <p:cNvPr id="7" name="Up Arrow 6"/>
          <p:cNvSpPr/>
          <p:nvPr/>
        </p:nvSpPr>
        <p:spPr>
          <a:xfrm>
            <a:off x="3938777"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312" y="2687264"/>
            <a:ext cx="5202753" cy="320169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318922008"/>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59893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solidFill>
                  <a:schemeClr val="tx1">
                    <a:lumMod val="85000"/>
                    <a:lumOff val="15000"/>
                  </a:schemeClr>
                </a:solidFill>
              </a:rPr>
              <a:t>s</a:t>
            </a:r>
            <a:r>
              <a:rPr lang="en-US" dirty="0" err="1" smtClean="0">
                <a:solidFill>
                  <a:schemeClr val="tx1">
                    <a:lumMod val="85000"/>
                    <a:lumOff val="15000"/>
                  </a:schemeClr>
                </a:solidFill>
              </a:rPr>
              <a:t>td</a:t>
            </a:r>
            <a:r>
              <a:rPr lang="en-US" dirty="0" smtClean="0">
                <a:solidFill>
                  <a:schemeClr val="tx1">
                    <a:lumMod val="85000"/>
                    <a:lumOff val="15000"/>
                  </a:schemeClr>
                </a:solidFill>
              </a:rPr>
              <a:t>::find()</a:t>
            </a:r>
            <a:endParaRPr lang="en-US" dirty="0">
              <a:solidFill>
                <a:schemeClr val="tx1">
                  <a:lumMod val="85000"/>
                  <a:lumOff val="15000"/>
                </a:schemeClr>
              </a:solidFill>
            </a:endParaRPr>
          </a:p>
        </p:txBody>
      </p:sp>
      <p:sp>
        <p:nvSpPr>
          <p:cNvPr id="12" name="Rectangle 4"/>
          <p:cNvSpPr>
            <a:spLocks noChangeArrowheads="1"/>
          </p:cNvSpPr>
          <p:nvPr/>
        </p:nvSpPr>
        <p:spPr bwMode="auto">
          <a:xfrm>
            <a:off x="628650" y="1690689"/>
            <a:ext cx="60657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InputIterator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lang="en-US" dirty="0" smtClean="0">
                <a:solidFill>
                  <a:srgbClr val="2B91AF"/>
                </a:solidFill>
                <a:latin typeface="Courier New" panose="02070309020205020404" pitchFamily="49" charset="0"/>
                <a:cs typeface="Courier New" panose="02070309020205020404" pitchFamily="49" charset="0"/>
              </a:rPr>
              <a:t>_</a:t>
            </a:r>
            <a:r>
              <a:rPr lang="en-US" dirty="0">
                <a:solidFill>
                  <a:srgbClr val="2B91AF"/>
                </a:solidFill>
                <a:latin typeface="Courier New" panose="02070309020205020404" pitchFamily="49" charset="0"/>
                <a:cs typeface="Courier New" panose="02070309020205020404" pitchFamily="49" charset="0"/>
              </a:rPr>
              <a:t>Iterator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find(</a:t>
            </a:r>
            <a:r>
              <a:rPr lang="en-US" dirty="0" err="1">
                <a:solidFill>
                  <a:srgbClr val="2B91AF"/>
                </a:solidFill>
                <a:latin typeface="Courier New" panose="02070309020205020404" pitchFamily="49" charset="0"/>
                <a:cs typeface="Courier New" panose="02070309020205020404" pitchFamily="49" charset="0"/>
              </a:rPr>
              <a:t>InputIterator</a:t>
            </a:r>
            <a:r>
              <a:rPr lang="en-US" dirty="0">
                <a:solidFill>
                  <a:srgbClr val="2B91AF"/>
                </a:solidFill>
                <a:latin typeface="Courier New" panose="02070309020205020404" pitchFamily="49" charset="0"/>
                <a:cs typeface="Courier New" panose="02070309020205020404" pitchFamily="49" charset="0"/>
              </a:rPr>
              <a:t> </a:t>
            </a:r>
            <a:r>
              <a:rPr lang="en-US" dirty="0" smtClean="0">
                <a:solidFill>
                  <a:srgbClr val="808080"/>
                </a:solidFill>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dirty="0" smtClean="0">
                <a:latin typeface="Courier New" panose="02070309020205020404" pitchFamily="49" charset="0"/>
                <a:cs typeface="Courier New" panose="02070309020205020404" pitchFamily="49" charset="0"/>
              </a:rPr>
              <a:t>                </a:t>
            </a:r>
            <a:r>
              <a:rPr lang="en-US" dirty="0" err="1" smtClean="0">
                <a:solidFill>
                  <a:srgbClr val="2B91AF"/>
                </a:solidFill>
                <a:latin typeface="Courier New" panose="02070309020205020404" pitchFamily="49" charset="0"/>
                <a:cs typeface="Courier New" panose="02070309020205020404" pitchFamily="49" charset="0"/>
              </a:rPr>
              <a:t>InputIterator</a:t>
            </a:r>
            <a:r>
              <a:rPr lang="en-US" dirty="0" smtClean="0">
                <a:solidFill>
                  <a:srgbClr val="2B91AF"/>
                </a:solidFill>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dirty="0" smtClean="0">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&amp; </a:t>
            </a:r>
            <a:r>
              <a:rPr kumimoji="0" 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3" name="Up Arrow 12"/>
          <p:cNvSpPr/>
          <p:nvPr/>
        </p:nvSpPr>
        <p:spPr>
          <a:xfrm rot="16200000">
            <a:off x="6618745" y="185044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16200000">
            <a:off x="6618745" y="2120513"/>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16200000">
            <a:off x="6618745" y="2390220"/>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8650" y="3328555"/>
            <a:ext cx="7016920" cy="1754326"/>
          </a:xfrm>
          <a:prstGeom prst="rect">
            <a:avLst/>
          </a:prstGeom>
          <a:noFill/>
        </p:spPr>
        <p:txBody>
          <a:bodyPr wrap="square" rtlCol="0">
            <a:spAutoFit/>
          </a:bodyPr>
          <a:lstStyle/>
          <a:p>
            <a:r>
              <a:rPr lang="en-US" sz="2700" dirty="0" smtClean="0">
                <a:solidFill>
                  <a:schemeClr val="bg2">
                    <a:lumMod val="50000"/>
                  </a:schemeClr>
                </a:solidFill>
              </a:rPr>
              <a:t>Returns an iterator to the first element in the range [</a:t>
            </a:r>
            <a:r>
              <a:rPr lang="en-US" sz="2700" i="1" dirty="0" err="1" smtClean="0">
                <a:solidFill>
                  <a:schemeClr val="bg2">
                    <a:lumMod val="50000"/>
                  </a:schemeClr>
                </a:solidFill>
              </a:rPr>
              <a:t>first,last</a:t>
            </a:r>
            <a:r>
              <a:rPr lang="en-US" sz="2700" dirty="0">
                <a:solidFill>
                  <a:schemeClr val="bg2">
                    <a:lumMod val="50000"/>
                  </a:schemeClr>
                </a:solidFill>
              </a:rPr>
              <a:t>)</a:t>
            </a:r>
            <a:r>
              <a:rPr lang="en-US" sz="2700" dirty="0" smtClean="0">
                <a:solidFill>
                  <a:schemeClr val="bg2">
                    <a:lumMod val="50000"/>
                  </a:schemeClr>
                </a:solidFill>
              </a:rPr>
              <a:t> that is equal to the provided value.  If no element is found, the </a:t>
            </a:r>
            <a:r>
              <a:rPr lang="en-US" sz="2700" i="1" dirty="0" smtClean="0">
                <a:solidFill>
                  <a:schemeClr val="bg2">
                    <a:lumMod val="50000"/>
                  </a:schemeClr>
                </a:solidFill>
              </a:rPr>
              <a:t>last </a:t>
            </a:r>
            <a:r>
              <a:rPr lang="en-US" sz="2700" dirty="0" smtClean="0">
                <a:solidFill>
                  <a:schemeClr val="bg2">
                    <a:lumMod val="50000"/>
                  </a:schemeClr>
                </a:solidFill>
              </a:rPr>
              <a:t>iterator is returned.</a:t>
            </a:r>
          </a:p>
        </p:txBody>
      </p:sp>
      <p:sp>
        <p:nvSpPr>
          <p:cNvPr id="17" name="Up Arrow 16"/>
          <p:cNvSpPr/>
          <p:nvPr/>
        </p:nvSpPr>
        <p:spPr>
          <a:xfrm rot="16200000">
            <a:off x="6618745" y="158249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744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grpId="1"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xit" presetSubtype="0" fill="hold" grpId="1"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xit" presetSubtype="0" fill="hold" grpId="1" nodeType="with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6" grpId="0"/>
      <p:bldP spid="17" grpId="0" animBg="1"/>
      <p:bldP spid="17"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000" y="2688111"/>
            <a:ext cx="5200000" cy="32000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8" name="Up Arrow 7"/>
          <p:cNvSpPr/>
          <p:nvPr/>
        </p:nvSpPr>
        <p:spPr>
          <a:xfrm>
            <a:off x="3938777"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51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12" y="2688534"/>
            <a:ext cx="5200000" cy="32000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8" name="Up Arrow 7"/>
          <p:cNvSpPr/>
          <p:nvPr/>
        </p:nvSpPr>
        <p:spPr>
          <a:xfrm>
            <a:off x="3938777"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4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1970662" y="2688134"/>
            <a:ext cx="5200650" cy="32004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sp>
        <p:nvSpPr>
          <p:cNvPr id="8" name="Up Arrow 7"/>
          <p:cNvSpPr/>
          <p:nvPr/>
        </p:nvSpPr>
        <p:spPr>
          <a:xfrm>
            <a:off x="4834889"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881169311"/>
              </p:ext>
            </p:extLst>
          </p:nvPr>
        </p:nvGraphicFramePr>
        <p:xfrm>
          <a:off x="1971675" y="2688134"/>
          <a:ext cx="5200650" cy="3200400"/>
        </p:xfrm>
        <a:graphic>
          <a:graphicData uri="http://schemas.openxmlformats.org/presentationml/2006/ole">
            <mc:AlternateContent xmlns:mc="http://schemas.openxmlformats.org/markup-compatibility/2006">
              <mc:Choice xmlns:v="urn:schemas-microsoft-com:vml" Requires="v">
                <p:oleObj spid="_x0000_s2097" name="Bitmap Image" r:id="rId5" imgW="5200560" imgH="3200400" progId="Paint.Picture">
                  <p:embed/>
                </p:oleObj>
              </mc:Choice>
              <mc:Fallback>
                <p:oleObj name="Bitmap Image" r:id="rId5" imgW="5200560" imgH="3200400" progId="Paint.Picture">
                  <p:embed/>
                  <p:pic>
                    <p:nvPicPr>
                      <p:cNvPr id="0" name=""/>
                      <p:cNvPicPr/>
                      <p:nvPr/>
                    </p:nvPicPr>
                    <p:blipFill>
                      <a:blip r:embed="rId6"/>
                      <a:stretch>
                        <a:fillRect/>
                      </a:stretch>
                    </p:blipFill>
                    <p:spPr>
                      <a:xfrm>
                        <a:off x="1971675" y="2688134"/>
                        <a:ext cx="5200650" cy="3200400"/>
                      </a:xfrm>
                      <a:prstGeom prst="rect">
                        <a:avLst/>
                      </a:prstGeom>
                    </p:spPr>
                  </p:pic>
                </p:oleObj>
              </mc:Fallback>
            </mc:AlternateContent>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63066077"/>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0473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71312" y="2688334"/>
            <a:ext cx="5200650" cy="32004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8" name="Up Arrow 7"/>
          <p:cNvSpPr/>
          <p:nvPr/>
        </p:nvSpPr>
        <p:spPr>
          <a:xfrm>
            <a:off x="4834889"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01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12" y="2688112"/>
            <a:ext cx="5201376" cy="3200847"/>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312" y="2688111"/>
            <a:ext cx="5201376" cy="3200847"/>
          </a:xfrm>
          <a:prstGeom prst="rect">
            <a:avLst/>
          </a:prstGeom>
        </p:spPr>
      </p:pic>
      <p:sp>
        <p:nvSpPr>
          <p:cNvPr id="8" name="Up Arrow 7"/>
          <p:cNvSpPr/>
          <p:nvPr/>
        </p:nvSpPr>
        <p:spPr>
          <a:xfrm>
            <a:off x="5712713"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1972038" y="2688110"/>
            <a:ext cx="5200650" cy="32004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538068445"/>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0443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12" y="2688111"/>
            <a:ext cx="5201376" cy="3200847"/>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sp>
        <p:nvSpPr>
          <p:cNvPr id="8" name="Up Arrow 7"/>
          <p:cNvSpPr/>
          <p:nvPr/>
        </p:nvSpPr>
        <p:spPr>
          <a:xfrm>
            <a:off x="6627113"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1971312" y="2688111"/>
            <a:ext cx="5200650" cy="32004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857765807"/>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22094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71675" y="2687664"/>
            <a:ext cx="5200650" cy="32004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sp>
        <p:nvSpPr>
          <p:cNvPr id="8" name="Up Arrow 7"/>
          <p:cNvSpPr/>
          <p:nvPr/>
        </p:nvSpPr>
        <p:spPr>
          <a:xfrm>
            <a:off x="6627113"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59868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71675" y="2687664"/>
            <a:ext cx="5200650" cy="3200400"/>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sp>
        <p:nvSpPr>
          <p:cNvPr id="8" name="Up Arrow 7"/>
          <p:cNvSpPr/>
          <p:nvPr/>
        </p:nvSpPr>
        <p:spPr>
          <a:xfrm>
            <a:off x="6627113" y="59466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9049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675" y="2687217"/>
            <a:ext cx="5201376" cy="3200847"/>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Sorts the data from beginning to end, building a sorted</a:t>
                      </a:r>
                      <a:r>
                        <a:rPr lang="en-US" sz="1600" baseline="0" dirty="0" smtClean="0">
                          <a:solidFill>
                            <a:schemeClr val="tx1">
                              <a:lumMod val="75000"/>
                              <a:lumOff val="25000"/>
                            </a:schemeClr>
                          </a:solidFill>
                        </a:rPr>
                        <a:t> range behind the current index.</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35798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963555" y="1693163"/>
            <a:ext cx="818044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insertion(</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&lt;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cur++)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scan = cur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while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(--scan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&amp;&amp;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(*scan, *(scan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iter_swap</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(scan, scan - 1);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sp>
        <p:nvSpPr>
          <p:cNvPr id="7" name="Up Arrow 6"/>
          <p:cNvSpPr/>
          <p:nvPr/>
        </p:nvSpPr>
        <p:spPr>
          <a:xfrm rot="5400000">
            <a:off x="458455" y="177510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050695" y="247899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565365" y="274848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565365" y="327645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565365" y="3577421"/>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1565365" y="413741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10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xit" presetSubtype="0" fill="hold" grpId="1"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xit" presetSubtype="0" fill="hold" grpId="1"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66390999"/>
              </p:ext>
            </p:extLst>
          </p:nvPr>
        </p:nvGraphicFramePr>
        <p:xfrm>
          <a:off x="873131" y="2765368"/>
          <a:ext cx="7397737" cy="579120"/>
        </p:xfrm>
        <a:graphic>
          <a:graphicData uri="http://schemas.openxmlformats.org/drawingml/2006/table">
            <a:tbl>
              <a:tblPr firstRow="1" bandRow="1">
                <a:tableStyleId>{5C22544A-7EE6-4342-B048-85BDC9FD1C3A}</a:tableStyleId>
              </a:tblPr>
              <a:tblGrid>
                <a:gridCol w="435161">
                  <a:extLst>
                    <a:ext uri="{9D8B030D-6E8A-4147-A177-3AD203B41FA5}">
                      <a16:colId xmlns:a16="http://schemas.microsoft.com/office/drawing/2014/main" xmlns="" val="20000"/>
                    </a:ext>
                  </a:extLst>
                </a:gridCol>
                <a:gridCol w="435161">
                  <a:extLst>
                    <a:ext uri="{9D8B030D-6E8A-4147-A177-3AD203B41FA5}">
                      <a16:colId xmlns:a16="http://schemas.microsoft.com/office/drawing/2014/main" xmlns="" val="20001"/>
                    </a:ext>
                  </a:extLst>
                </a:gridCol>
                <a:gridCol w="435161">
                  <a:extLst>
                    <a:ext uri="{9D8B030D-6E8A-4147-A177-3AD203B41FA5}">
                      <a16:colId xmlns:a16="http://schemas.microsoft.com/office/drawing/2014/main" xmlns="" val="20002"/>
                    </a:ext>
                  </a:extLst>
                </a:gridCol>
                <a:gridCol w="435161">
                  <a:extLst>
                    <a:ext uri="{9D8B030D-6E8A-4147-A177-3AD203B41FA5}">
                      <a16:colId xmlns:a16="http://schemas.microsoft.com/office/drawing/2014/main" xmlns="" val="20003"/>
                    </a:ext>
                  </a:extLst>
                </a:gridCol>
                <a:gridCol w="435161">
                  <a:extLst>
                    <a:ext uri="{9D8B030D-6E8A-4147-A177-3AD203B41FA5}">
                      <a16:colId xmlns:a16="http://schemas.microsoft.com/office/drawing/2014/main" xmlns="" val="20004"/>
                    </a:ext>
                  </a:extLst>
                </a:gridCol>
                <a:gridCol w="435161">
                  <a:extLst>
                    <a:ext uri="{9D8B030D-6E8A-4147-A177-3AD203B41FA5}">
                      <a16:colId xmlns:a16="http://schemas.microsoft.com/office/drawing/2014/main" xmlns="" val="20005"/>
                    </a:ext>
                  </a:extLst>
                </a:gridCol>
                <a:gridCol w="435161">
                  <a:extLst>
                    <a:ext uri="{9D8B030D-6E8A-4147-A177-3AD203B41FA5}">
                      <a16:colId xmlns:a16="http://schemas.microsoft.com/office/drawing/2014/main" xmlns="" val="20006"/>
                    </a:ext>
                  </a:extLst>
                </a:gridCol>
                <a:gridCol w="435161">
                  <a:extLst>
                    <a:ext uri="{9D8B030D-6E8A-4147-A177-3AD203B41FA5}">
                      <a16:colId xmlns:a16="http://schemas.microsoft.com/office/drawing/2014/main" xmlns="" val="20007"/>
                    </a:ext>
                  </a:extLst>
                </a:gridCol>
                <a:gridCol w="435161">
                  <a:extLst>
                    <a:ext uri="{9D8B030D-6E8A-4147-A177-3AD203B41FA5}">
                      <a16:colId xmlns:a16="http://schemas.microsoft.com/office/drawing/2014/main" xmlns="" val="20008"/>
                    </a:ext>
                  </a:extLst>
                </a:gridCol>
                <a:gridCol w="435161">
                  <a:extLst>
                    <a:ext uri="{9D8B030D-6E8A-4147-A177-3AD203B41FA5}">
                      <a16:colId xmlns:a16="http://schemas.microsoft.com/office/drawing/2014/main" xmlns="" val="20009"/>
                    </a:ext>
                  </a:extLst>
                </a:gridCol>
                <a:gridCol w="435161">
                  <a:extLst>
                    <a:ext uri="{9D8B030D-6E8A-4147-A177-3AD203B41FA5}">
                      <a16:colId xmlns:a16="http://schemas.microsoft.com/office/drawing/2014/main" xmlns="" val="20010"/>
                    </a:ext>
                  </a:extLst>
                </a:gridCol>
                <a:gridCol w="435161">
                  <a:extLst>
                    <a:ext uri="{9D8B030D-6E8A-4147-A177-3AD203B41FA5}">
                      <a16:colId xmlns:a16="http://schemas.microsoft.com/office/drawing/2014/main" xmlns="" val="20011"/>
                    </a:ext>
                  </a:extLst>
                </a:gridCol>
                <a:gridCol w="435161">
                  <a:extLst>
                    <a:ext uri="{9D8B030D-6E8A-4147-A177-3AD203B41FA5}">
                      <a16:colId xmlns:a16="http://schemas.microsoft.com/office/drawing/2014/main" xmlns="" val="20012"/>
                    </a:ext>
                  </a:extLst>
                </a:gridCol>
                <a:gridCol w="435161">
                  <a:extLst>
                    <a:ext uri="{9D8B030D-6E8A-4147-A177-3AD203B41FA5}">
                      <a16:colId xmlns:a16="http://schemas.microsoft.com/office/drawing/2014/main" xmlns="" val="20013"/>
                    </a:ext>
                  </a:extLst>
                </a:gridCol>
                <a:gridCol w="435161">
                  <a:extLst>
                    <a:ext uri="{9D8B030D-6E8A-4147-A177-3AD203B41FA5}">
                      <a16:colId xmlns:a16="http://schemas.microsoft.com/office/drawing/2014/main" xmlns="" val="20014"/>
                    </a:ext>
                  </a:extLst>
                </a:gridCol>
                <a:gridCol w="435161">
                  <a:extLst>
                    <a:ext uri="{9D8B030D-6E8A-4147-A177-3AD203B41FA5}">
                      <a16:colId xmlns:a16="http://schemas.microsoft.com/office/drawing/2014/main" xmlns="" val="20015"/>
                    </a:ext>
                  </a:extLst>
                </a:gridCol>
                <a:gridCol w="435161">
                  <a:extLst>
                    <a:ext uri="{9D8B030D-6E8A-4147-A177-3AD203B41FA5}">
                      <a16:colId xmlns:a16="http://schemas.microsoft.com/office/drawing/2014/main" xmlns="" val="20016"/>
                    </a:ext>
                  </a:extLst>
                </a:gridCol>
              </a:tblGrid>
              <a:tr h="576330">
                <a:tc>
                  <a:txBody>
                    <a:bodyPr/>
                    <a:lstStyle/>
                    <a:p>
                      <a:pPr algn="ctr"/>
                      <a:r>
                        <a:rPr lang="en-US" sz="3200" dirty="0" smtClean="0"/>
                        <a:t>S</a:t>
                      </a:r>
                      <a:endParaRPr lang="en-US" sz="3200" dirty="0"/>
                    </a:p>
                  </a:txBody>
                  <a:tcPr/>
                </a:tc>
                <a:tc>
                  <a:txBody>
                    <a:bodyPr/>
                    <a:lstStyle/>
                    <a:p>
                      <a:pPr algn="ctr"/>
                      <a:r>
                        <a:rPr lang="en-US" sz="3200" dirty="0" smtClean="0"/>
                        <a:t>E</a:t>
                      </a: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C</a:t>
                      </a:r>
                      <a:endParaRPr lang="en-US" sz="3200" dirty="0"/>
                    </a:p>
                  </a:txBody>
                  <a:tcPr/>
                </a:tc>
                <a:tc>
                  <a:txBody>
                    <a:bodyPr/>
                    <a:lstStyle/>
                    <a:p>
                      <a:pPr algn="ctr"/>
                      <a:r>
                        <a:rPr lang="en-US" sz="3200" dirty="0" smtClean="0"/>
                        <a:t>H</a:t>
                      </a:r>
                      <a:endParaRPr lang="en-US" sz="3200" dirty="0"/>
                    </a:p>
                  </a:txBody>
                  <a:tcPr/>
                </a:tc>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M</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6" name="Title 1"/>
          <p:cNvSpPr>
            <a:spLocks noGrp="1"/>
          </p:cNvSpPr>
          <p:nvPr>
            <p:ph type="title"/>
          </p:nvPr>
        </p:nvSpPr>
        <p:spPr>
          <a:xfrm>
            <a:off x="628650" y="365126"/>
            <a:ext cx="7886700" cy="1325563"/>
          </a:xfrm>
        </p:spPr>
        <p:txBody>
          <a:bodyPr/>
          <a:lstStyle/>
          <a:p>
            <a:r>
              <a:rPr lang="en-US" dirty="0" err="1" smtClean="0">
                <a:solidFill>
                  <a:schemeClr val="tx1">
                    <a:lumMod val="85000"/>
                    <a:lumOff val="15000"/>
                  </a:schemeClr>
                </a:solidFill>
              </a:rPr>
              <a:t>std</a:t>
            </a:r>
            <a:r>
              <a:rPr lang="en-US" dirty="0" smtClean="0">
                <a:solidFill>
                  <a:schemeClr val="tx1">
                    <a:lumMod val="85000"/>
                    <a:lumOff val="15000"/>
                  </a:schemeClr>
                </a:solidFill>
              </a:rPr>
              <a:t>::find()</a:t>
            </a:r>
            <a:endParaRPr lang="en-US" dirty="0">
              <a:solidFill>
                <a:schemeClr val="tx1">
                  <a:lumMod val="85000"/>
                  <a:lumOff val="15000"/>
                </a:schemeClr>
              </a:solidFill>
            </a:endParaRPr>
          </a:p>
        </p:txBody>
      </p:sp>
      <p:sp>
        <p:nvSpPr>
          <p:cNvPr id="8" name="Rectangle 1"/>
          <p:cNvSpPr>
            <a:spLocks noChangeArrowheads="1"/>
          </p:cNvSpPr>
          <p:nvPr/>
        </p:nvSpPr>
        <p:spPr bwMode="auto">
          <a:xfrm>
            <a:off x="1142046" y="1911394"/>
            <a:ext cx="57900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"SEARCH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data(</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3" name="Rectangle 2"/>
          <p:cNvSpPr>
            <a:spLocks noChangeArrowheads="1"/>
          </p:cNvSpPr>
          <p:nvPr/>
        </p:nvSpPr>
        <p:spPr bwMode="auto">
          <a:xfrm>
            <a:off x="1142046" y="4038690"/>
            <a:ext cx="55143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iterator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 = find(</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9" name="Up Arrow 8"/>
          <p:cNvSpPr/>
          <p:nvPr/>
        </p:nvSpPr>
        <p:spPr>
          <a:xfrm>
            <a:off x="911785" y="340638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511965" y="418698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ChangeArrowheads="1"/>
          </p:cNvSpPr>
          <p:nvPr/>
        </p:nvSpPr>
        <p:spPr bwMode="auto">
          <a:xfrm>
            <a:off x="1142046" y="4592688"/>
            <a:ext cx="42736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 = find(r+1,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4" name="Rectangle 13"/>
          <p:cNvSpPr>
            <a:spLocks noChangeArrowheads="1"/>
          </p:cNvSpPr>
          <p:nvPr/>
        </p:nvSpPr>
        <p:spPr bwMode="auto">
          <a:xfrm>
            <a:off x="1142046" y="4869687"/>
            <a:ext cx="42736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 = find(r+1,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5" name="Up Arrow 14"/>
          <p:cNvSpPr/>
          <p:nvPr/>
        </p:nvSpPr>
        <p:spPr>
          <a:xfrm rot="5400000">
            <a:off x="511965" y="447385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5400000">
            <a:off x="511965" y="4750851"/>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14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42" presetClass="path" presetSubtype="0" accel="50000" decel="50000" fill="hold" grpId="3" nodeType="afterEffect">
                                  <p:stCondLst>
                                    <p:cond delay="0"/>
                                  </p:stCondLst>
                                  <p:childTnLst>
                                    <p:animMotion origin="layout" path="M 2.5E-6 3.7037E-7 L 0.14531 0.00139 " pathEditMode="relative" rAng="0" ptsTypes="AA">
                                      <p:cBhvr>
                                        <p:cTn id="15" dur="2000" fill="hold"/>
                                        <p:tgtEl>
                                          <p:spTgt spid="9"/>
                                        </p:tgtEl>
                                        <p:attrNameLst>
                                          <p:attrName>ppt_x</p:attrName>
                                          <p:attrName>ppt_y</p:attrName>
                                        </p:attrNameLst>
                                      </p:cBhvr>
                                      <p:rCtr x="7170" y="23"/>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xit" presetSubtype="0" fill="hold" grpId="1"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500"/>
                            </p:stCondLst>
                            <p:childTnLst>
                              <p:par>
                                <p:cTn id="25" presetID="42" presetClass="path" presetSubtype="0" accel="50000" decel="50000" fill="hold" grpId="4" nodeType="afterEffect">
                                  <p:stCondLst>
                                    <p:cond delay="0"/>
                                  </p:stCondLst>
                                  <p:childTnLst>
                                    <p:animMotion origin="layout" path="M 0.14531 0.00139 L 0.52691 0.00046 " pathEditMode="relative" rAng="0" ptsTypes="AA">
                                      <p:cBhvr>
                                        <p:cTn id="26" dur="2000" fill="hold"/>
                                        <p:tgtEl>
                                          <p:spTgt spid="9"/>
                                        </p:tgtEl>
                                        <p:attrNameLst>
                                          <p:attrName>ppt_x</p:attrName>
                                          <p:attrName>ppt_y</p:attrName>
                                        </p:attrNameLst>
                                      </p:cBhvr>
                                      <p:rCtr x="19080" y="-46"/>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xit" presetSubtype="0" fill="hold" grpId="1" nodeType="with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par>
                          <p:cTn id="35" fill="hold">
                            <p:stCondLst>
                              <p:cond delay="500"/>
                            </p:stCondLst>
                            <p:childTnLst>
                              <p:par>
                                <p:cTn id="36" presetID="42" presetClass="path" presetSubtype="0" accel="50000" decel="50000" fill="hold" grpId="5" nodeType="afterEffect">
                                  <p:stCondLst>
                                    <p:cond delay="0"/>
                                  </p:stCondLst>
                                  <p:childTnLst>
                                    <p:animMotion origin="layout" path="M 0.52691 0.00046 L 0.75781 -0.00069 " pathEditMode="relative" rAng="0" ptsTypes="AA">
                                      <p:cBhvr>
                                        <p:cTn id="37" dur="2000" fill="hold"/>
                                        <p:tgtEl>
                                          <p:spTgt spid="9"/>
                                        </p:tgtEl>
                                        <p:attrNameLst>
                                          <p:attrName>ppt_x</p:attrName>
                                          <p:attrName>ppt_y</p:attrName>
                                        </p:attrNameLst>
                                      </p:cBhvr>
                                      <p:rCtr x="1154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P spid="9" grpId="3" animBg="1"/>
      <p:bldP spid="9" grpId="4" animBg="1"/>
      <p:bldP spid="9" grpId="5" animBg="1"/>
      <p:bldP spid="12" grpId="0" animBg="1"/>
      <p:bldP spid="12" grpId="1" animBg="1"/>
      <p:bldP spid="15" grpId="0" animBg="1"/>
      <p:bldP spid="15" grpId="1" animBg="1"/>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Sort</a:t>
            </a:r>
            <a:endParaRPr lang="en-US" dirty="0">
              <a:solidFill>
                <a:schemeClr val="tx1">
                  <a:lumMod val="85000"/>
                  <a:lumOff val="1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549748769"/>
              </p:ext>
            </p:extLst>
          </p:nvPr>
        </p:nvGraphicFramePr>
        <p:xfrm>
          <a:off x="1453896" y="1844867"/>
          <a:ext cx="6236208" cy="2929040"/>
        </p:xfrm>
        <a:graphic>
          <a:graphicData uri="http://schemas.openxmlformats.org/drawingml/2006/table">
            <a:tbl>
              <a:tblPr firstRow="1" bandRow="1">
                <a:tableStyleId>{2D5ABB26-0587-4C30-8999-92F81FD0307C}</a:tableStyleId>
              </a:tblPr>
              <a:tblGrid>
                <a:gridCol w="2018831">
                  <a:extLst>
                    <a:ext uri="{9D8B030D-6E8A-4147-A177-3AD203B41FA5}">
                      <a16:colId xmlns:a16="http://schemas.microsoft.com/office/drawing/2014/main" xmlns="" val="20000"/>
                    </a:ext>
                  </a:extLst>
                </a:gridCol>
                <a:gridCol w="2762996">
                  <a:extLst>
                    <a:ext uri="{9D8B030D-6E8A-4147-A177-3AD203B41FA5}">
                      <a16:colId xmlns:a16="http://schemas.microsoft.com/office/drawing/2014/main" xmlns="" val="20001"/>
                    </a:ext>
                  </a:extLst>
                </a:gridCol>
                <a:gridCol w="1454381">
                  <a:extLst>
                    <a:ext uri="{9D8B030D-6E8A-4147-A177-3AD203B41FA5}">
                      <a16:colId xmlns:a16="http://schemas.microsoft.com/office/drawing/2014/main" xmlns="" val="20002"/>
                    </a:ext>
                  </a:extLst>
                </a:gridCol>
              </a:tblGrid>
              <a:tr h="732260">
                <a:tc>
                  <a:txBody>
                    <a:bodyPr/>
                    <a:lstStyle/>
                    <a:p>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Comparisons</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Swaps</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732260">
                <a:tc>
                  <a:txBody>
                    <a:bodyPr/>
                    <a:lstStyle/>
                    <a:p>
                      <a:r>
                        <a:rPr lang="en-US" sz="3200" dirty="0" smtClean="0">
                          <a:solidFill>
                            <a:schemeClr val="tx1">
                              <a:lumMod val="75000"/>
                              <a:lumOff val="25000"/>
                            </a:schemeClr>
                          </a:solidFill>
                          <a:latin typeface="+mn-lt"/>
                        </a:rPr>
                        <a:t>Best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O(1)</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732260">
                <a:tc>
                  <a:txBody>
                    <a:bodyPr/>
                    <a:lstStyle/>
                    <a:p>
                      <a:r>
                        <a:rPr lang="en-US" sz="3200" dirty="0" smtClean="0">
                          <a:solidFill>
                            <a:schemeClr val="tx1">
                              <a:lumMod val="75000"/>
                              <a:lumOff val="25000"/>
                            </a:schemeClr>
                          </a:solidFill>
                          <a:latin typeface="+mn-lt"/>
                        </a:rPr>
                        <a:t>Average</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O(n^2)</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O(n^2)</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r h="732260">
                <a:tc>
                  <a:txBody>
                    <a:bodyPr/>
                    <a:lstStyle/>
                    <a:p>
                      <a:r>
                        <a:rPr lang="en-US" sz="3200" dirty="0" smtClean="0">
                          <a:solidFill>
                            <a:schemeClr val="tx1">
                              <a:lumMod val="75000"/>
                              <a:lumOff val="25000"/>
                            </a:schemeClr>
                          </a:solidFill>
                          <a:latin typeface="+mn-lt"/>
                        </a:rPr>
                        <a:t>Worst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O(n^2)</a:t>
                      </a:r>
                      <a:endParaRPr lang="en-US" sz="3200" dirty="0">
                        <a:solidFill>
                          <a:schemeClr val="tx1">
                            <a:lumMod val="75000"/>
                            <a:lumOff val="25000"/>
                          </a:schemeClr>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tx1">
                              <a:lumMod val="75000"/>
                              <a:lumOff val="25000"/>
                            </a:schemeClr>
                          </a:solidFill>
                          <a:latin typeface="+mn-lt"/>
                        </a:rPr>
                        <a:t>O(n^2)</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0468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67294787"/>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 divide and conquer sort that recursively splits the sortable in half and then merges the data back</a:t>
                      </a:r>
                      <a:r>
                        <a:rPr lang="en-US" sz="1600" baseline="0" dirty="0" smtClean="0">
                          <a:solidFill>
                            <a:schemeClr val="tx1">
                              <a:lumMod val="75000"/>
                              <a:lumOff val="25000"/>
                            </a:schemeClr>
                          </a:solidFill>
                        </a:rPr>
                        <a:t> together in sort order.</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5087471"/>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97355247"/>
              </p:ext>
            </p:extLst>
          </p:nvPr>
        </p:nvGraphicFramePr>
        <p:xfrm>
          <a:off x="923544" y="3505200"/>
          <a:ext cx="7296912"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gridCol w="912114">
                  <a:extLst>
                    <a:ext uri="{9D8B030D-6E8A-4147-A177-3AD203B41FA5}">
                      <a16:colId xmlns:a16="http://schemas.microsoft.com/office/drawing/2014/main" xmlns="" val="20004"/>
                    </a:ext>
                  </a:extLst>
                </a:gridCol>
                <a:gridCol w="912114">
                  <a:extLst>
                    <a:ext uri="{9D8B030D-6E8A-4147-A177-3AD203B41FA5}">
                      <a16:colId xmlns:a16="http://schemas.microsoft.com/office/drawing/2014/main" xmlns="" val="20005"/>
                    </a:ext>
                  </a:extLst>
                </a:gridCol>
                <a:gridCol w="912114">
                  <a:extLst>
                    <a:ext uri="{9D8B030D-6E8A-4147-A177-3AD203B41FA5}">
                      <a16:colId xmlns:a16="http://schemas.microsoft.com/office/drawing/2014/main" xmlns="" val="20006"/>
                    </a:ext>
                  </a:extLst>
                </a:gridCol>
                <a:gridCol w="912114">
                  <a:extLst>
                    <a:ext uri="{9D8B030D-6E8A-4147-A177-3AD203B41FA5}">
                      <a16:colId xmlns:a16="http://schemas.microsoft.com/office/drawing/2014/main" xmlns="" val="20007"/>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tc>
                  <a:txBody>
                    <a:bodyPr/>
                    <a:lstStyle/>
                    <a:p>
                      <a:pPr algn="ctr"/>
                      <a:r>
                        <a:rPr lang="en-US" sz="4800" dirty="0" smtClean="0">
                          <a:solidFill>
                            <a:schemeClr val="bg1"/>
                          </a:solidFill>
                        </a:rPr>
                        <a:t>2</a:t>
                      </a:r>
                      <a:endParaRPr lang="en-US" sz="4800" dirty="0">
                        <a:solidFill>
                          <a:schemeClr val="bg1"/>
                        </a:solidFill>
                      </a:endParaRPr>
                    </a:p>
                  </a:txBody>
                  <a:tcPr/>
                </a:tc>
                <a:tc>
                  <a:txBody>
                    <a:bodyPr/>
                    <a:lstStyle/>
                    <a:p>
                      <a:pPr algn="ctr"/>
                      <a:r>
                        <a:rPr lang="en-US" sz="4800" dirty="0" smtClean="0">
                          <a:solidFill>
                            <a:schemeClr val="bg1"/>
                          </a:solidFill>
                        </a:rPr>
                        <a:t>1</a:t>
                      </a:r>
                      <a:endParaRPr lang="en-US" sz="4800" dirty="0">
                        <a:solidFill>
                          <a:schemeClr val="bg1"/>
                        </a:solidFill>
                      </a:endParaRPr>
                    </a:p>
                  </a:txBody>
                  <a:tcPr/>
                </a:tc>
                <a:tc>
                  <a:txBody>
                    <a:bodyPr/>
                    <a:lstStyle/>
                    <a:p>
                      <a:pPr algn="ctr"/>
                      <a:r>
                        <a:rPr lang="en-US" sz="4800" dirty="0" smtClean="0">
                          <a:solidFill>
                            <a:schemeClr val="bg1"/>
                          </a:solidFill>
                        </a:rPr>
                        <a:t>5</a:t>
                      </a:r>
                      <a:endParaRPr lang="en-US" sz="4800" dirty="0">
                        <a:solidFill>
                          <a:schemeClr val="bg1"/>
                        </a:solidFill>
                      </a:endParaRPr>
                    </a:p>
                  </a:txBody>
                  <a:tcPr/>
                </a:tc>
                <a:tc>
                  <a:txBody>
                    <a:bodyPr/>
                    <a:lstStyle/>
                    <a:p>
                      <a:pPr algn="ctr"/>
                      <a:r>
                        <a:rPr lang="en-US" sz="4800" dirty="0" smtClean="0">
                          <a:solidFill>
                            <a:schemeClr val="bg1"/>
                          </a:solidFill>
                        </a:rPr>
                        <a:t>4</a:t>
                      </a:r>
                      <a:endParaRPr lang="en-US" sz="4800" dirty="0">
                        <a:solidFill>
                          <a:schemeClr val="bg1"/>
                        </a:solidFill>
                      </a:endParaRPr>
                    </a:p>
                  </a:txBody>
                  <a:tcPr/>
                </a:tc>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2493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67294787"/>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 divide and conquer sort that recursively splits the sortable in half and then merges the data back</a:t>
                      </a:r>
                      <a:r>
                        <a:rPr lang="en-US" sz="1600" baseline="0" dirty="0" smtClean="0">
                          <a:solidFill>
                            <a:schemeClr val="tx1">
                              <a:lumMod val="75000"/>
                              <a:lumOff val="25000"/>
                            </a:schemeClr>
                          </a:solidFill>
                        </a:rPr>
                        <a:t> together in sort order.</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818631402"/>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333091821"/>
              </p:ext>
            </p:extLst>
          </p:nvPr>
        </p:nvGraphicFramePr>
        <p:xfrm>
          <a:off x="780664" y="3505200"/>
          <a:ext cx="3648456"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tc>
                  <a:txBody>
                    <a:bodyPr/>
                    <a:lstStyle/>
                    <a:p>
                      <a:pPr algn="ctr"/>
                      <a:r>
                        <a:rPr lang="en-US" sz="4800" dirty="0" smtClean="0">
                          <a:solidFill>
                            <a:schemeClr val="bg1"/>
                          </a:solidFill>
                        </a:rPr>
                        <a:t>2</a:t>
                      </a:r>
                      <a:endParaRPr lang="en-US" sz="4800" dirty="0">
                        <a:solidFill>
                          <a:schemeClr val="bg1"/>
                        </a:solidFill>
                      </a:endParaRPr>
                    </a:p>
                  </a:txBody>
                  <a:tcPr/>
                </a:tc>
                <a:tc>
                  <a:txBody>
                    <a:bodyPr/>
                    <a:lstStyle/>
                    <a:p>
                      <a:pPr algn="ctr"/>
                      <a:r>
                        <a:rPr lang="en-US" sz="4800" dirty="0" smtClean="0">
                          <a:solidFill>
                            <a:schemeClr val="bg1"/>
                          </a:solidFill>
                        </a:rPr>
                        <a:t>1</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69967239"/>
              </p:ext>
            </p:extLst>
          </p:nvPr>
        </p:nvGraphicFramePr>
        <p:xfrm>
          <a:off x="4752980" y="3505200"/>
          <a:ext cx="3648456"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tblGrid>
              <a:tr h="813816">
                <a:tc>
                  <a:txBody>
                    <a:bodyPr/>
                    <a:lstStyle/>
                    <a:p>
                      <a:pPr algn="ctr"/>
                      <a:r>
                        <a:rPr lang="en-US" sz="4800" dirty="0" smtClean="0">
                          <a:solidFill>
                            <a:schemeClr val="bg1"/>
                          </a:solidFill>
                        </a:rPr>
                        <a:t>5</a:t>
                      </a:r>
                      <a:endParaRPr lang="en-US" sz="4800" dirty="0">
                        <a:solidFill>
                          <a:schemeClr val="bg1"/>
                        </a:solidFill>
                      </a:endParaRPr>
                    </a:p>
                  </a:txBody>
                  <a:tcPr/>
                </a:tc>
                <a:tc>
                  <a:txBody>
                    <a:bodyPr/>
                    <a:lstStyle/>
                    <a:p>
                      <a:pPr algn="ctr"/>
                      <a:r>
                        <a:rPr lang="en-US" sz="4800" dirty="0" smtClean="0">
                          <a:solidFill>
                            <a:schemeClr val="bg1"/>
                          </a:solidFill>
                        </a:rPr>
                        <a:t>4</a:t>
                      </a:r>
                      <a:endParaRPr lang="en-US" sz="4800" dirty="0">
                        <a:solidFill>
                          <a:schemeClr val="bg1"/>
                        </a:solidFill>
                      </a:endParaRPr>
                    </a:p>
                  </a:txBody>
                  <a:tcPr/>
                </a:tc>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46513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67294787"/>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 divide and conquer sort that recursively splits the sortable in half and then merges the data back</a:t>
                      </a:r>
                      <a:r>
                        <a:rPr lang="en-US" sz="1600" baseline="0" dirty="0" smtClean="0">
                          <a:solidFill>
                            <a:schemeClr val="tx1">
                              <a:lumMod val="75000"/>
                              <a:lumOff val="25000"/>
                            </a:schemeClr>
                          </a:solidFill>
                        </a:rPr>
                        <a:t> together in sort order.</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5087471"/>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88362686"/>
              </p:ext>
            </p:extLst>
          </p:nvPr>
        </p:nvGraphicFramePr>
        <p:xfrm>
          <a:off x="442906"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37040507"/>
              </p:ext>
            </p:extLst>
          </p:nvPr>
        </p:nvGraphicFramePr>
        <p:xfrm>
          <a:off x="4729156"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0">
                <a:tc>
                  <a:txBody>
                    <a:bodyPr/>
                    <a:lstStyle/>
                    <a:p>
                      <a:pPr algn="ctr"/>
                      <a:r>
                        <a:rPr lang="en-US" sz="4800" dirty="0" smtClean="0">
                          <a:solidFill>
                            <a:schemeClr val="bg1"/>
                          </a:solidFill>
                        </a:rPr>
                        <a:t>5</a:t>
                      </a:r>
                      <a:endParaRPr lang="en-US" sz="4800" dirty="0">
                        <a:solidFill>
                          <a:schemeClr val="bg1"/>
                        </a:solidFill>
                      </a:endParaRPr>
                    </a:p>
                  </a:txBody>
                  <a:tcPr/>
                </a:tc>
                <a:tc>
                  <a:txBody>
                    <a:bodyPr/>
                    <a:lstStyle/>
                    <a:p>
                      <a:pPr algn="ctr"/>
                      <a:r>
                        <a:rPr lang="en-US" sz="4800" dirty="0" smtClean="0">
                          <a:solidFill>
                            <a:schemeClr val="bg1"/>
                          </a:solidFill>
                        </a:rPr>
                        <a:t>4</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28846012"/>
              </p:ext>
            </p:extLst>
          </p:nvPr>
        </p:nvGraphicFramePr>
        <p:xfrm>
          <a:off x="2586031"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2</a:t>
                      </a:r>
                      <a:endParaRPr lang="en-US" sz="4800" dirty="0">
                        <a:solidFill>
                          <a:schemeClr val="bg1"/>
                        </a:solidFill>
                      </a:endParaRPr>
                    </a:p>
                  </a:txBody>
                  <a:tcPr/>
                </a:tc>
                <a:tc>
                  <a:txBody>
                    <a:bodyPr/>
                    <a:lstStyle/>
                    <a:p>
                      <a:pPr algn="ctr"/>
                      <a:r>
                        <a:rPr lang="en-US" sz="4800" dirty="0" smtClean="0">
                          <a:solidFill>
                            <a:schemeClr val="bg1"/>
                          </a:solidFill>
                        </a:rPr>
                        <a:t>1</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21861249"/>
              </p:ext>
            </p:extLst>
          </p:nvPr>
        </p:nvGraphicFramePr>
        <p:xfrm>
          <a:off x="6872281"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0">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7700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67294787"/>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 divide and conquer sort that recursively splits the sortable in half and then merges the data back</a:t>
                      </a:r>
                      <a:r>
                        <a:rPr lang="en-US" sz="1600" baseline="0" dirty="0" smtClean="0">
                          <a:solidFill>
                            <a:schemeClr val="tx1">
                              <a:lumMod val="75000"/>
                              <a:lumOff val="25000"/>
                            </a:schemeClr>
                          </a:solidFill>
                        </a:rPr>
                        <a:t> together in sort order.</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5087471"/>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4656366"/>
              </p:ext>
            </p:extLst>
          </p:nvPr>
        </p:nvGraphicFramePr>
        <p:xfrm>
          <a:off x="414330"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65746807"/>
              </p:ext>
            </p:extLst>
          </p:nvPr>
        </p:nvGraphicFramePr>
        <p:xfrm>
          <a:off x="1476016"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17504814"/>
              </p:ext>
            </p:extLst>
          </p:nvPr>
        </p:nvGraphicFramePr>
        <p:xfrm>
          <a:off x="2537702"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2</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90514342"/>
              </p:ext>
            </p:extLst>
          </p:nvPr>
        </p:nvGraphicFramePr>
        <p:xfrm>
          <a:off x="3599388"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62313927"/>
              </p:ext>
            </p:extLst>
          </p:nvPr>
        </p:nvGraphicFramePr>
        <p:xfrm>
          <a:off x="4661074"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5</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4411388"/>
              </p:ext>
            </p:extLst>
          </p:nvPr>
        </p:nvGraphicFramePr>
        <p:xfrm>
          <a:off x="5722760"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4</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93293667"/>
              </p:ext>
            </p:extLst>
          </p:nvPr>
        </p:nvGraphicFramePr>
        <p:xfrm>
          <a:off x="6784446"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6</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75428104"/>
              </p:ext>
            </p:extLst>
          </p:nvPr>
        </p:nvGraphicFramePr>
        <p:xfrm>
          <a:off x="7846132"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5490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67294787"/>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 divide and conquer sort that recursively splits the sortable in half and then merges the data back</a:t>
                      </a:r>
                      <a:r>
                        <a:rPr lang="en-US" sz="1600" baseline="0" dirty="0" smtClean="0">
                          <a:solidFill>
                            <a:schemeClr val="tx1">
                              <a:lumMod val="75000"/>
                              <a:lumOff val="25000"/>
                            </a:schemeClr>
                          </a:solidFill>
                        </a:rPr>
                        <a:t> together in sort order.</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5087471"/>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09454867"/>
              </p:ext>
            </p:extLst>
          </p:nvPr>
        </p:nvGraphicFramePr>
        <p:xfrm>
          <a:off x="600074"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71249703"/>
              </p:ext>
            </p:extLst>
          </p:nvPr>
        </p:nvGraphicFramePr>
        <p:xfrm>
          <a:off x="1622978"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47792927"/>
              </p:ext>
            </p:extLst>
          </p:nvPr>
        </p:nvGraphicFramePr>
        <p:xfrm>
          <a:off x="2645882"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2</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83811959"/>
              </p:ext>
            </p:extLst>
          </p:nvPr>
        </p:nvGraphicFramePr>
        <p:xfrm>
          <a:off x="3668786"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435096814"/>
              </p:ext>
            </p:extLst>
          </p:nvPr>
        </p:nvGraphicFramePr>
        <p:xfrm>
          <a:off x="4691690"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5</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752339623"/>
              </p:ext>
            </p:extLst>
          </p:nvPr>
        </p:nvGraphicFramePr>
        <p:xfrm>
          <a:off x="5714594"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4</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60384398"/>
              </p:ext>
            </p:extLst>
          </p:nvPr>
        </p:nvGraphicFramePr>
        <p:xfrm>
          <a:off x="6737498"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6</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28213863"/>
              </p:ext>
            </p:extLst>
          </p:nvPr>
        </p:nvGraphicFramePr>
        <p:xfrm>
          <a:off x="7760404" y="350520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3" name="Left Brace 2"/>
          <p:cNvSpPr/>
          <p:nvPr/>
        </p:nvSpPr>
        <p:spPr>
          <a:xfrm rot="16200000">
            <a:off x="1292226" y="3772955"/>
            <a:ext cx="550333" cy="18774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7" name="Table 26"/>
          <p:cNvGraphicFramePr>
            <a:graphicFrameLocks noGrp="1"/>
          </p:cNvGraphicFramePr>
          <p:nvPr>
            <p:extLst>
              <p:ext uri="{D42A27DB-BD31-4B8C-83A1-F6EECF244321}">
                <p14:modId xmlns:p14="http://schemas.microsoft.com/office/powerpoint/2010/main" val="3813761990"/>
              </p:ext>
            </p:extLst>
          </p:nvPr>
        </p:nvGraphicFramePr>
        <p:xfrm>
          <a:off x="648042" y="5156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28" name="Left Brace 27"/>
          <p:cNvSpPr/>
          <p:nvPr/>
        </p:nvSpPr>
        <p:spPr>
          <a:xfrm rot="16200000">
            <a:off x="3324225" y="3772955"/>
            <a:ext cx="550333" cy="18774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386037067"/>
              </p:ext>
            </p:extLst>
          </p:nvPr>
        </p:nvGraphicFramePr>
        <p:xfrm>
          <a:off x="2684274" y="5156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tc>
                  <a:txBody>
                    <a:bodyPr/>
                    <a:lstStyle/>
                    <a:p>
                      <a:pPr algn="ctr"/>
                      <a:r>
                        <a:rPr lang="en-US" sz="4800" dirty="0" smtClean="0">
                          <a:solidFill>
                            <a:schemeClr val="bg1"/>
                          </a:solidFill>
                        </a:rPr>
                        <a:t>2</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30" name="Left Brace 29"/>
          <p:cNvSpPr/>
          <p:nvPr/>
        </p:nvSpPr>
        <p:spPr>
          <a:xfrm rot="16200000">
            <a:off x="5356224" y="3772955"/>
            <a:ext cx="550333" cy="18774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1" name="Table 30"/>
          <p:cNvGraphicFramePr>
            <a:graphicFrameLocks noGrp="1"/>
          </p:cNvGraphicFramePr>
          <p:nvPr>
            <p:extLst>
              <p:ext uri="{D42A27DB-BD31-4B8C-83A1-F6EECF244321}">
                <p14:modId xmlns:p14="http://schemas.microsoft.com/office/powerpoint/2010/main" val="4206859091"/>
              </p:ext>
            </p:extLst>
          </p:nvPr>
        </p:nvGraphicFramePr>
        <p:xfrm>
          <a:off x="4712040" y="5156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4</a:t>
                      </a:r>
                      <a:endParaRPr lang="en-US" sz="4800" dirty="0">
                        <a:solidFill>
                          <a:schemeClr val="bg1"/>
                        </a:solidFill>
                      </a:endParaRPr>
                    </a:p>
                  </a:txBody>
                  <a:tcPr/>
                </a:tc>
                <a:tc>
                  <a:txBody>
                    <a:bodyPr/>
                    <a:lstStyle/>
                    <a:p>
                      <a:pPr algn="ctr"/>
                      <a:r>
                        <a:rPr lang="en-US" sz="4800" dirty="0" smtClean="0">
                          <a:solidFill>
                            <a:schemeClr val="bg1"/>
                          </a:solidFill>
                        </a:rPr>
                        <a:t>5</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32" name="Left Brace 31"/>
          <p:cNvSpPr/>
          <p:nvPr/>
        </p:nvSpPr>
        <p:spPr>
          <a:xfrm rot="16200000">
            <a:off x="7388223" y="3772955"/>
            <a:ext cx="550333" cy="18774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3" name="Table 32"/>
          <p:cNvGraphicFramePr>
            <a:graphicFrameLocks noGrp="1"/>
          </p:cNvGraphicFramePr>
          <p:nvPr>
            <p:extLst>
              <p:ext uri="{D42A27DB-BD31-4B8C-83A1-F6EECF244321}">
                <p14:modId xmlns:p14="http://schemas.microsoft.com/office/powerpoint/2010/main" val="1392643088"/>
              </p:ext>
            </p:extLst>
          </p:nvPr>
        </p:nvGraphicFramePr>
        <p:xfrm>
          <a:off x="6751275" y="5156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07878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animBg="1"/>
      <p:bldP spid="30" grpId="0" animBg="1"/>
      <p:bldP spid="3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67294787"/>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 divide and conquer sort that recursively splits the sortable in half and then merges the data back</a:t>
                      </a:r>
                      <a:r>
                        <a:rPr lang="en-US" sz="1600" baseline="0" dirty="0" smtClean="0">
                          <a:solidFill>
                            <a:schemeClr val="tx1">
                              <a:lumMod val="75000"/>
                              <a:lumOff val="25000"/>
                            </a:schemeClr>
                          </a:solidFill>
                        </a:rPr>
                        <a:t> together in sort order.</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5087471"/>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3" name="Left Brace 2"/>
          <p:cNvSpPr/>
          <p:nvPr/>
        </p:nvSpPr>
        <p:spPr>
          <a:xfrm rot="16200000">
            <a:off x="2282826" y="2782355"/>
            <a:ext cx="550333" cy="38586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7" name="Table 26"/>
          <p:cNvGraphicFramePr>
            <a:graphicFrameLocks noGrp="1"/>
          </p:cNvGraphicFramePr>
          <p:nvPr>
            <p:extLst>
              <p:ext uri="{D42A27DB-BD31-4B8C-83A1-F6EECF244321}">
                <p14:modId xmlns:p14="http://schemas.microsoft.com/office/powerpoint/2010/main" val="2190138493"/>
              </p:ext>
            </p:extLst>
          </p:nvPr>
        </p:nvGraphicFramePr>
        <p:xfrm>
          <a:off x="628649"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28" name="Left Brace 27"/>
          <p:cNvSpPr/>
          <p:nvPr/>
        </p:nvSpPr>
        <p:spPr>
          <a:xfrm rot="16200000">
            <a:off x="6336244" y="2807756"/>
            <a:ext cx="550333" cy="380788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2457752179"/>
              </p:ext>
            </p:extLst>
          </p:nvPr>
        </p:nvGraphicFramePr>
        <p:xfrm>
          <a:off x="2664881"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tc>
                  <a:txBody>
                    <a:bodyPr/>
                    <a:lstStyle/>
                    <a:p>
                      <a:pPr algn="ctr"/>
                      <a:r>
                        <a:rPr lang="en-US" sz="4800" dirty="0" smtClean="0">
                          <a:solidFill>
                            <a:schemeClr val="bg1"/>
                          </a:solidFill>
                        </a:rPr>
                        <a:t>2</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449555031"/>
              </p:ext>
            </p:extLst>
          </p:nvPr>
        </p:nvGraphicFramePr>
        <p:xfrm>
          <a:off x="4692647"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4</a:t>
                      </a:r>
                      <a:endParaRPr lang="en-US" sz="4800" dirty="0">
                        <a:solidFill>
                          <a:schemeClr val="bg1"/>
                        </a:solidFill>
                      </a:endParaRPr>
                    </a:p>
                  </a:txBody>
                  <a:tcPr/>
                </a:tc>
                <a:tc>
                  <a:txBody>
                    <a:bodyPr/>
                    <a:lstStyle/>
                    <a:p>
                      <a:pPr algn="ctr"/>
                      <a:r>
                        <a:rPr lang="en-US" sz="4800" dirty="0" smtClean="0">
                          <a:solidFill>
                            <a:schemeClr val="bg1"/>
                          </a:solidFill>
                        </a:rPr>
                        <a:t>5</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945835765"/>
              </p:ext>
            </p:extLst>
          </p:nvPr>
        </p:nvGraphicFramePr>
        <p:xfrm>
          <a:off x="6731882" y="3505200"/>
          <a:ext cx="1824228"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tblGrid>
              <a:tr h="813816">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946060917"/>
              </p:ext>
            </p:extLst>
          </p:nvPr>
        </p:nvGraphicFramePr>
        <p:xfrm>
          <a:off x="737282" y="5130800"/>
          <a:ext cx="3648456"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tc>
                  <a:txBody>
                    <a:bodyPr/>
                    <a:lstStyle/>
                    <a:p>
                      <a:pPr algn="ctr"/>
                      <a:r>
                        <a:rPr lang="en-US" sz="4800" dirty="0" smtClean="0">
                          <a:solidFill>
                            <a:schemeClr val="bg1"/>
                          </a:solidFill>
                        </a:rPr>
                        <a:t>2</a:t>
                      </a:r>
                      <a:endParaRPr lang="en-US" sz="4800" dirty="0">
                        <a:solidFill>
                          <a:schemeClr val="bg1"/>
                        </a:solidFill>
                      </a:endParaRPr>
                    </a:p>
                  </a:txBody>
                  <a:tcPr/>
                </a:tc>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25767074"/>
              </p:ext>
            </p:extLst>
          </p:nvPr>
        </p:nvGraphicFramePr>
        <p:xfrm>
          <a:off x="4794263" y="5130800"/>
          <a:ext cx="3648456"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tblGrid>
              <a:tr h="813816">
                <a:tc>
                  <a:txBody>
                    <a:bodyPr/>
                    <a:lstStyle/>
                    <a:p>
                      <a:pPr algn="ctr"/>
                      <a:r>
                        <a:rPr lang="en-US" sz="4800" dirty="0" smtClean="0">
                          <a:solidFill>
                            <a:schemeClr val="bg1"/>
                          </a:solidFill>
                        </a:rPr>
                        <a:t>4</a:t>
                      </a:r>
                      <a:endParaRPr lang="en-US" sz="4800" dirty="0">
                        <a:solidFill>
                          <a:schemeClr val="bg1"/>
                        </a:solidFill>
                      </a:endParaRPr>
                    </a:p>
                  </a:txBody>
                  <a:tcPr/>
                </a:tc>
                <a:tc>
                  <a:txBody>
                    <a:bodyPr/>
                    <a:lstStyle/>
                    <a:p>
                      <a:pPr algn="ctr"/>
                      <a:r>
                        <a:rPr lang="en-US" sz="4800" dirty="0" smtClean="0">
                          <a:solidFill>
                            <a:schemeClr val="bg1"/>
                          </a:solidFill>
                        </a:rPr>
                        <a:t>5</a:t>
                      </a:r>
                      <a:endParaRPr lang="en-US" sz="4800" dirty="0">
                        <a:solidFill>
                          <a:schemeClr val="bg1"/>
                        </a:solidFill>
                      </a:endParaRPr>
                    </a:p>
                  </a:txBody>
                  <a:tcPr/>
                </a:tc>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76031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67294787"/>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 divide and conquer sort that recursively splits the sortable in half and then merges the data back</a:t>
                      </a:r>
                      <a:r>
                        <a:rPr lang="en-US" sz="1600" baseline="0" dirty="0" smtClean="0">
                          <a:solidFill>
                            <a:schemeClr val="tx1">
                              <a:lumMod val="75000"/>
                              <a:lumOff val="25000"/>
                            </a:schemeClr>
                          </a:solidFill>
                        </a:rPr>
                        <a:t> together in sort order.</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5087471"/>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sp>
        <p:nvSpPr>
          <p:cNvPr id="3" name="Left Brace 2"/>
          <p:cNvSpPr/>
          <p:nvPr/>
        </p:nvSpPr>
        <p:spPr>
          <a:xfrm rot="16200000">
            <a:off x="4288367" y="810679"/>
            <a:ext cx="550333" cy="780203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3159418517"/>
              </p:ext>
            </p:extLst>
          </p:nvPr>
        </p:nvGraphicFramePr>
        <p:xfrm>
          <a:off x="742181" y="3505200"/>
          <a:ext cx="3648456"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tc>
                  <a:txBody>
                    <a:bodyPr/>
                    <a:lstStyle/>
                    <a:p>
                      <a:pPr algn="ctr"/>
                      <a:r>
                        <a:rPr lang="en-US" sz="4800" dirty="0" smtClean="0">
                          <a:solidFill>
                            <a:schemeClr val="bg1"/>
                          </a:solidFill>
                        </a:rPr>
                        <a:t>2</a:t>
                      </a:r>
                      <a:endParaRPr lang="en-US" sz="4800" dirty="0">
                        <a:solidFill>
                          <a:schemeClr val="bg1"/>
                        </a:solidFill>
                      </a:endParaRPr>
                    </a:p>
                  </a:txBody>
                  <a:tcPr/>
                </a:tc>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835406929"/>
              </p:ext>
            </p:extLst>
          </p:nvPr>
        </p:nvGraphicFramePr>
        <p:xfrm>
          <a:off x="4799162" y="3505200"/>
          <a:ext cx="3648456"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tblGrid>
              <a:tr h="813816">
                <a:tc>
                  <a:txBody>
                    <a:bodyPr/>
                    <a:lstStyle/>
                    <a:p>
                      <a:pPr algn="ctr"/>
                      <a:r>
                        <a:rPr lang="en-US" sz="4800" dirty="0" smtClean="0">
                          <a:solidFill>
                            <a:schemeClr val="bg1"/>
                          </a:solidFill>
                        </a:rPr>
                        <a:t>4</a:t>
                      </a:r>
                      <a:endParaRPr lang="en-US" sz="4800" dirty="0">
                        <a:solidFill>
                          <a:schemeClr val="bg1"/>
                        </a:solidFill>
                      </a:endParaRPr>
                    </a:p>
                  </a:txBody>
                  <a:tcPr/>
                </a:tc>
                <a:tc>
                  <a:txBody>
                    <a:bodyPr/>
                    <a:lstStyle/>
                    <a:p>
                      <a:pPr algn="ctr"/>
                      <a:r>
                        <a:rPr lang="en-US" sz="4800" dirty="0" smtClean="0">
                          <a:solidFill>
                            <a:schemeClr val="bg1"/>
                          </a:solidFill>
                        </a:rPr>
                        <a:t>5</a:t>
                      </a:r>
                      <a:endParaRPr lang="en-US" sz="4800" dirty="0">
                        <a:solidFill>
                          <a:schemeClr val="bg1"/>
                        </a:solidFill>
                      </a:endParaRPr>
                    </a:p>
                  </a:txBody>
                  <a:tcPr/>
                </a:tc>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60167436"/>
              </p:ext>
            </p:extLst>
          </p:nvPr>
        </p:nvGraphicFramePr>
        <p:xfrm>
          <a:off x="923544" y="5164667"/>
          <a:ext cx="7296912"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gridCol w="912114">
                  <a:extLst>
                    <a:ext uri="{9D8B030D-6E8A-4147-A177-3AD203B41FA5}">
                      <a16:colId xmlns:a16="http://schemas.microsoft.com/office/drawing/2014/main" xmlns="" val="20001"/>
                    </a:ext>
                  </a:extLst>
                </a:gridCol>
                <a:gridCol w="912114">
                  <a:extLst>
                    <a:ext uri="{9D8B030D-6E8A-4147-A177-3AD203B41FA5}">
                      <a16:colId xmlns:a16="http://schemas.microsoft.com/office/drawing/2014/main" xmlns="" val="20002"/>
                    </a:ext>
                  </a:extLst>
                </a:gridCol>
                <a:gridCol w="912114">
                  <a:extLst>
                    <a:ext uri="{9D8B030D-6E8A-4147-A177-3AD203B41FA5}">
                      <a16:colId xmlns:a16="http://schemas.microsoft.com/office/drawing/2014/main" xmlns="" val="20003"/>
                    </a:ext>
                  </a:extLst>
                </a:gridCol>
                <a:gridCol w="912114">
                  <a:extLst>
                    <a:ext uri="{9D8B030D-6E8A-4147-A177-3AD203B41FA5}">
                      <a16:colId xmlns:a16="http://schemas.microsoft.com/office/drawing/2014/main" xmlns="" val="20004"/>
                    </a:ext>
                  </a:extLst>
                </a:gridCol>
                <a:gridCol w="912114">
                  <a:extLst>
                    <a:ext uri="{9D8B030D-6E8A-4147-A177-3AD203B41FA5}">
                      <a16:colId xmlns:a16="http://schemas.microsoft.com/office/drawing/2014/main" xmlns="" val="20005"/>
                    </a:ext>
                  </a:extLst>
                </a:gridCol>
                <a:gridCol w="912114">
                  <a:extLst>
                    <a:ext uri="{9D8B030D-6E8A-4147-A177-3AD203B41FA5}">
                      <a16:colId xmlns:a16="http://schemas.microsoft.com/office/drawing/2014/main" xmlns="" val="20006"/>
                    </a:ext>
                  </a:extLst>
                </a:gridCol>
                <a:gridCol w="912114">
                  <a:extLst>
                    <a:ext uri="{9D8B030D-6E8A-4147-A177-3AD203B41FA5}">
                      <a16:colId xmlns:a16="http://schemas.microsoft.com/office/drawing/2014/main" xmlns="" val="20007"/>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tc>
                  <a:txBody>
                    <a:bodyPr/>
                    <a:lstStyle/>
                    <a:p>
                      <a:pPr algn="ctr"/>
                      <a:r>
                        <a:rPr lang="en-US" sz="4800" dirty="0" smtClean="0">
                          <a:solidFill>
                            <a:schemeClr val="bg1"/>
                          </a:solidFill>
                        </a:rPr>
                        <a:t>2</a:t>
                      </a:r>
                      <a:endParaRPr lang="en-US" sz="4800" dirty="0">
                        <a:solidFill>
                          <a:schemeClr val="bg1"/>
                        </a:solidFill>
                      </a:endParaRPr>
                    </a:p>
                  </a:txBody>
                  <a:tcPr/>
                </a:tc>
                <a:tc>
                  <a:txBody>
                    <a:bodyPr/>
                    <a:lstStyle/>
                    <a:p>
                      <a:pPr algn="ctr"/>
                      <a:r>
                        <a:rPr lang="en-US" sz="4800" dirty="0" smtClean="0">
                          <a:solidFill>
                            <a:schemeClr val="bg1"/>
                          </a:solidFill>
                        </a:rPr>
                        <a:t>3</a:t>
                      </a:r>
                      <a:endParaRPr lang="en-US" sz="4800" dirty="0">
                        <a:solidFill>
                          <a:schemeClr val="bg1"/>
                        </a:solidFill>
                      </a:endParaRPr>
                    </a:p>
                  </a:txBody>
                  <a:tcPr/>
                </a:tc>
                <a:tc>
                  <a:txBody>
                    <a:bodyPr/>
                    <a:lstStyle/>
                    <a:p>
                      <a:pPr algn="ctr"/>
                      <a:r>
                        <a:rPr lang="en-US" sz="4800" dirty="0" smtClean="0">
                          <a:solidFill>
                            <a:schemeClr val="bg1"/>
                          </a:solidFill>
                        </a:rPr>
                        <a:t>4</a:t>
                      </a:r>
                      <a:endParaRPr lang="en-US" sz="4800" dirty="0">
                        <a:solidFill>
                          <a:schemeClr val="bg1"/>
                        </a:solidFill>
                      </a:endParaRPr>
                    </a:p>
                  </a:txBody>
                  <a:tcPr/>
                </a:tc>
                <a:tc>
                  <a:txBody>
                    <a:bodyPr/>
                    <a:lstStyle/>
                    <a:p>
                      <a:pPr algn="ctr"/>
                      <a:r>
                        <a:rPr lang="en-US" sz="4800" dirty="0" smtClean="0">
                          <a:solidFill>
                            <a:schemeClr val="bg1"/>
                          </a:solidFill>
                        </a:rPr>
                        <a:t>5</a:t>
                      </a:r>
                      <a:endParaRPr lang="en-US" sz="4800" dirty="0">
                        <a:solidFill>
                          <a:schemeClr val="bg1"/>
                        </a:solidFill>
                      </a:endParaRPr>
                    </a:p>
                  </a:txBody>
                  <a:tcPr/>
                </a:tc>
                <a:tc>
                  <a:txBody>
                    <a:bodyPr/>
                    <a:lstStyle/>
                    <a:p>
                      <a:pPr algn="ctr"/>
                      <a:r>
                        <a:rPr lang="en-US" sz="4800" dirty="0" smtClean="0">
                          <a:solidFill>
                            <a:schemeClr val="bg1"/>
                          </a:solidFill>
                        </a:rPr>
                        <a:t>6</a:t>
                      </a:r>
                      <a:endParaRPr lang="en-US" sz="4800" dirty="0">
                        <a:solidFill>
                          <a:schemeClr val="bg1"/>
                        </a:solidFill>
                      </a:endParaRPr>
                    </a:p>
                  </a:txBody>
                  <a:tcPr/>
                </a:tc>
                <a:tc>
                  <a:txBody>
                    <a:bodyPr/>
                    <a:lstStyle/>
                    <a:p>
                      <a:pPr algn="ctr"/>
                      <a:r>
                        <a:rPr lang="en-US" sz="4800" dirty="0" smtClean="0">
                          <a:solidFill>
                            <a:schemeClr val="bg1"/>
                          </a:solidFill>
                        </a:rPr>
                        <a:t>7</a:t>
                      </a:r>
                      <a:endParaRPr lang="en-US" sz="4800" dirty="0">
                        <a:solidFill>
                          <a:schemeClr val="bg1"/>
                        </a:solidFill>
                      </a:endParaRPr>
                    </a:p>
                  </a:txBody>
                  <a:tcPr/>
                </a:tc>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63862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extLst>
              <p:ext uri="{D42A27DB-BD31-4B8C-83A1-F6EECF244321}">
                <p14:modId xmlns:p14="http://schemas.microsoft.com/office/powerpoint/2010/main" val="510541132"/>
              </p:ext>
            </p:extLst>
          </p:nvPr>
        </p:nvGraphicFramePr>
        <p:xfrm>
          <a:off x="1842848" y="4981732"/>
          <a:ext cx="2569296"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gridCol w="642324">
                  <a:extLst>
                    <a:ext uri="{9D8B030D-6E8A-4147-A177-3AD203B41FA5}">
                      <a16:colId xmlns:a16="http://schemas.microsoft.com/office/drawing/2014/main" xmlns="" val="20002"/>
                    </a:ext>
                  </a:extLst>
                </a:gridCol>
                <a:gridCol w="642324">
                  <a:extLst>
                    <a:ext uri="{9D8B030D-6E8A-4147-A177-3AD203B41FA5}">
                      <a16:colId xmlns:a16="http://schemas.microsoft.com/office/drawing/2014/main" xmlns="" val="20003"/>
                    </a:ext>
                  </a:extLst>
                </a:gridCol>
              </a:tblGrid>
              <a:tr h="579540">
                <a:tc>
                  <a:txBody>
                    <a:bodyPr/>
                    <a:lstStyle/>
                    <a:p>
                      <a:pPr algn="ctr"/>
                      <a:r>
                        <a:rPr lang="en-US" sz="3400" dirty="0" smtClean="0">
                          <a:solidFill>
                            <a:schemeClr val="bg1"/>
                          </a:solidFill>
                        </a:rPr>
                        <a:t>1</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2</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3</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8</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258285024"/>
              </p:ext>
            </p:extLst>
          </p:nvPr>
        </p:nvGraphicFramePr>
        <p:xfrm>
          <a:off x="4714496" y="4981732"/>
          <a:ext cx="2569296"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gridCol w="642324">
                  <a:extLst>
                    <a:ext uri="{9D8B030D-6E8A-4147-A177-3AD203B41FA5}">
                      <a16:colId xmlns:a16="http://schemas.microsoft.com/office/drawing/2014/main" xmlns="" val="20002"/>
                    </a:ext>
                  </a:extLst>
                </a:gridCol>
                <a:gridCol w="642324">
                  <a:extLst>
                    <a:ext uri="{9D8B030D-6E8A-4147-A177-3AD203B41FA5}">
                      <a16:colId xmlns:a16="http://schemas.microsoft.com/office/drawing/2014/main" xmlns="" val="20003"/>
                    </a:ext>
                  </a:extLst>
                </a:gridCol>
              </a:tblGrid>
              <a:tr h="579540">
                <a:tc>
                  <a:txBody>
                    <a:bodyPr/>
                    <a:lstStyle/>
                    <a:p>
                      <a:pPr algn="ctr"/>
                      <a:r>
                        <a:rPr lang="en-US" sz="3400" dirty="0" smtClean="0">
                          <a:solidFill>
                            <a:schemeClr val="bg1"/>
                          </a:solidFill>
                        </a:rPr>
                        <a:t>4</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5</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6</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7</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10552105"/>
              </p:ext>
            </p:extLst>
          </p:nvPr>
        </p:nvGraphicFramePr>
        <p:xfrm>
          <a:off x="2002704" y="5743732"/>
          <a:ext cx="5138592"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gridCol w="642324">
                  <a:extLst>
                    <a:ext uri="{9D8B030D-6E8A-4147-A177-3AD203B41FA5}">
                      <a16:colId xmlns:a16="http://schemas.microsoft.com/office/drawing/2014/main" xmlns="" val="20002"/>
                    </a:ext>
                  </a:extLst>
                </a:gridCol>
                <a:gridCol w="642324">
                  <a:extLst>
                    <a:ext uri="{9D8B030D-6E8A-4147-A177-3AD203B41FA5}">
                      <a16:colId xmlns:a16="http://schemas.microsoft.com/office/drawing/2014/main" xmlns="" val="20003"/>
                    </a:ext>
                  </a:extLst>
                </a:gridCol>
                <a:gridCol w="642324">
                  <a:extLst>
                    <a:ext uri="{9D8B030D-6E8A-4147-A177-3AD203B41FA5}">
                      <a16:colId xmlns:a16="http://schemas.microsoft.com/office/drawing/2014/main" xmlns="" val="20004"/>
                    </a:ext>
                  </a:extLst>
                </a:gridCol>
                <a:gridCol w="642324">
                  <a:extLst>
                    <a:ext uri="{9D8B030D-6E8A-4147-A177-3AD203B41FA5}">
                      <a16:colId xmlns:a16="http://schemas.microsoft.com/office/drawing/2014/main" xmlns="" val="20005"/>
                    </a:ext>
                  </a:extLst>
                </a:gridCol>
                <a:gridCol w="642324">
                  <a:extLst>
                    <a:ext uri="{9D8B030D-6E8A-4147-A177-3AD203B41FA5}">
                      <a16:colId xmlns:a16="http://schemas.microsoft.com/office/drawing/2014/main" xmlns="" val="20006"/>
                    </a:ext>
                  </a:extLst>
                </a:gridCol>
                <a:gridCol w="642324">
                  <a:extLst>
                    <a:ext uri="{9D8B030D-6E8A-4147-A177-3AD203B41FA5}">
                      <a16:colId xmlns:a16="http://schemas.microsoft.com/office/drawing/2014/main" xmlns="" val="20007"/>
                    </a:ext>
                  </a:extLst>
                </a:gridCol>
              </a:tblGrid>
              <a:tr h="579540">
                <a:tc>
                  <a:txBody>
                    <a:bodyPr/>
                    <a:lstStyle/>
                    <a:p>
                      <a:pPr algn="ctr"/>
                      <a:r>
                        <a:rPr lang="en-US" sz="3400" dirty="0" smtClean="0">
                          <a:solidFill>
                            <a:schemeClr val="bg1"/>
                          </a:solidFill>
                        </a:rPr>
                        <a:t>1</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2</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3</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4</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5</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6</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7</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8</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30031407"/>
              </p:ext>
            </p:extLst>
          </p:nvPr>
        </p:nvGraphicFramePr>
        <p:xfrm>
          <a:off x="1356783" y="4267196"/>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3</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8</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14597926"/>
              </p:ext>
            </p:extLst>
          </p:nvPr>
        </p:nvGraphicFramePr>
        <p:xfrm>
          <a:off x="3108972" y="4267196"/>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1</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2</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84595305"/>
              </p:ext>
            </p:extLst>
          </p:nvPr>
        </p:nvGraphicFramePr>
        <p:xfrm>
          <a:off x="4861161" y="4267196"/>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4</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5</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79300538"/>
              </p:ext>
            </p:extLst>
          </p:nvPr>
        </p:nvGraphicFramePr>
        <p:xfrm>
          <a:off x="6613349" y="4267196"/>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6</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7</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917219373"/>
              </p:ext>
            </p:extLst>
          </p:nvPr>
        </p:nvGraphicFramePr>
        <p:xfrm>
          <a:off x="955675"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3</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250624187"/>
              </p:ext>
            </p:extLst>
          </p:nvPr>
        </p:nvGraphicFramePr>
        <p:xfrm>
          <a:off x="1898751"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8</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49882380"/>
              </p:ext>
            </p:extLst>
          </p:nvPr>
        </p:nvGraphicFramePr>
        <p:xfrm>
          <a:off x="2841827"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2</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20759076"/>
              </p:ext>
            </p:extLst>
          </p:nvPr>
        </p:nvGraphicFramePr>
        <p:xfrm>
          <a:off x="3784903"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1</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6892457"/>
              </p:ext>
            </p:extLst>
          </p:nvPr>
        </p:nvGraphicFramePr>
        <p:xfrm>
          <a:off x="4727979"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5</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39989550"/>
              </p:ext>
            </p:extLst>
          </p:nvPr>
        </p:nvGraphicFramePr>
        <p:xfrm>
          <a:off x="5671055"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4</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281148381"/>
              </p:ext>
            </p:extLst>
          </p:nvPr>
        </p:nvGraphicFramePr>
        <p:xfrm>
          <a:off x="6614131"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6</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84833318"/>
              </p:ext>
            </p:extLst>
          </p:nvPr>
        </p:nvGraphicFramePr>
        <p:xfrm>
          <a:off x="7557205" y="3576265"/>
          <a:ext cx="642324"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tblGrid>
              <a:tr h="579540">
                <a:tc>
                  <a:txBody>
                    <a:bodyPr/>
                    <a:lstStyle/>
                    <a:p>
                      <a:pPr algn="ctr"/>
                      <a:r>
                        <a:rPr lang="en-US" sz="3400" dirty="0" smtClean="0">
                          <a:solidFill>
                            <a:schemeClr val="bg1"/>
                          </a:solidFill>
                        </a:rPr>
                        <a:t>7</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954924722"/>
              </p:ext>
            </p:extLst>
          </p:nvPr>
        </p:nvGraphicFramePr>
        <p:xfrm>
          <a:off x="1340372" y="2898932"/>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3</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8</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593587228"/>
              </p:ext>
            </p:extLst>
          </p:nvPr>
        </p:nvGraphicFramePr>
        <p:xfrm>
          <a:off x="4825112" y="2898932"/>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5</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4</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296279029"/>
              </p:ext>
            </p:extLst>
          </p:nvPr>
        </p:nvGraphicFramePr>
        <p:xfrm>
          <a:off x="3082742" y="2898932"/>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2</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1</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4012103523"/>
              </p:ext>
            </p:extLst>
          </p:nvPr>
        </p:nvGraphicFramePr>
        <p:xfrm>
          <a:off x="6567481" y="2898932"/>
          <a:ext cx="1284648"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tblGrid>
              <a:tr h="579540">
                <a:tc>
                  <a:txBody>
                    <a:bodyPr/>
                    <a:lstStyle/>
                    <a:p>
                      <a:pPr algn="ctr"/>
                      <a:r>
                        <a:rPr lang="en-US" sz="3400" dirty="0" smtClean="0">
                          <a:solidFill>
                            <a:schemeClr val="bg1"/>
                          </a:solidFill>
                        </a:rPr>
                        <a:t>6</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7</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014748574"/>
              </p:ext>
            </p:extLst>
          </p:nvPr>
        </p:nvGraphicFramePr>
        <p:xfrm>
          <a:off x="1881331" y="2221598"/>
          <a:ext cx="2569296"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gridCol w="642324">
                  <a:extLst>
                    <a:ext uri="{9D8B030D-6E8A-4147-A177-3AD203B41FA5}">
                      <a16:colId xmlns:a16="http://schemas.microsoft.com/office/drawing/2014/main" xmlns="" val="20002"/>
                    </a:ext>
                  </a:extLst>
                </a:gridCol>
                <a:gridCol w="642324">
                  <a:extLst>
                    <a:ext uri="{9D8B030D-6E8A-4147-A177-3AD203B41FA5}">
                      <a16:colId xmlns:a16="http://schemas.microsoft.com/office/drawing/2014/main" xmlns="" val="20003"/>
                    </a:ext>
                  </a:extLst>
                </a:gridCol>
              </a:tblGrid>
              <a:tr h="579540">
                <a:tc>
                  <a:txBody>
                    <a:bodyPr/>
                    <a:lstStyle/>
                    <a:p>
                      <a:pPr algn="ctr"/>
                      <a:r>
                        <a:rPr lang="en-US" sz="3400" dirty="0" smtClean="0">
                          <a:solidFill>
                            <a:schemeClr val="bg1"/>
                          </a:solidFill>
                        </a:rPr>
                        <a:t>3</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8</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2</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1</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429890131"/>
              </p:ext>
            </p:extLst>
          </p:nvPr>
        </p:nvGraphicFramePr>
        <p:xfrm>
          <a:off x="4702180" y="2221598"/>
          <a:ext cx="2569296" cy="582554"/>
        </p:xfrm>
        <a:graphic>
          <a:graphicData uri="http://schemas.openxmlformats.org/drawingml/2006/table">
            <a:tbl>
              <a:tblPr firstRow="1" bandRow="1">
                <a:tableStyleId>{5C22544A-7EE6-4342-B048-85BDC9FD1C3A}</a:tableStyleId>
              </a:tblPr>
              <a:tblGrid>
                <a:gridCol w="642324">
                  <a:extLst>
                    <a:ext uri="{9D8B030D-6E8A-4147-A177-3AD203B41FA5}">
                      <a16:colId xmlns:a16="http://schemas.microsoft.com/office/drawing/2014/main" xmlns="" val="20000"/>
                    </a:ext>
                  </a:extLst>
                </a:gridCol>
                <a:gridCol w="642324">
                  <a:extLst>
                    <a:ext uri="{9D8B030D-6E8A-4147-A177-3AD203B41FA5}">
                      <a16:colId xmlns:a16="http://schemas.microsoft.com/office/drawing/2014/main" xmlns="" val="20001"/>
                    </a:ext>
                  </a:extLst>
                </a:gridCol>
                <a:gridCol w="642324">
                  <a:extLst>
                    <a:ext uri="{9D8B030D-6E8A-4147-A177-3AD203B41FA5}">
                      <a16:colId xmlns:a16="http://schemas.microsoft.com/office/drawing/2014/main" xmlns="" val="20002"/>
                    </a:ext>
                  </a:extLst>
                </a:gridCol>
                <a:gridCol w="642324">
                  <a:extLst>
                    <a:ext uri="{9D8B030D-6E8A-4147-A177-3AD203B41FA5}">
                      <a16:colId xmlns:a16="http://schemas.microsoft.com/office/drawing/2014/main" xmlns="" val="20003"/>
                    </a:ext>
                  </a:extLst>
                </a:gridCol>
              </a:tblGrid>
              <a:tr h="579540">
                <a:tc>
                  <a:txBody>
                    <a:bodyPr/>
                    <a:lstStyle/>
                    <a:p>
                      <a:pPr algn="ctr"/>
                      <a:r>
                        <a:rPr lang="en-US" sz="3400" dirty="0" smtClean="0">
                          <a:solidFill>
                            <a:schemeClr val="bg1"/>
                          </a:solidFill>
                        </a:rPr>
                        <a:t>5</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4</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6</a:t>
                      </a:r>
                      <a:endParaRPr lang="en-US" sz="3400" dirty="0">
                        <a:solidFill>
                          <a:schemeClr val="bg1"/>
                        </a:solidFill>
                      </a:endParaRPr>
                    </a:p>
                  </a:txBody>
                  <a:tcPr marL="64393" marR="64393" marT="32197" marB="32197"/>
                </a:tc>
                <a:tc>
                  <a:txBody>
                    <a:bodyPr/>
                    <a:lstStyle/>
                    <a:p>
                      <a:pPr algn="ctr"/>
                      <a:r>
                        <a:rPr lang="en-US" sz="3400" dirty="0" smtClean="0">
                          <a:solidFill>
                            <a:schemeClr val="bg1"/>
                          </a:solidFill>
                        </a:rPr>
                        <a:t>7</a:t>
                      </a:r>
                      <a:endParaRPr lang="en-US" sz="3400" dirty="0">
                        <a:solidFill>
                          <a:schemeClr val="bg1"/>
                        </a:solidFill>
                      </a:endParaRPr>
                    </a:p>
                  </a:txBody>
                  <a:tcPr marL="64393" marR="64393" marT="32197" marB="32197"/>
                </a:tc>
                <a:extLst>
                  <a:ext uri="{0D108BD9-81ED-4DB2-BD59-A6C34878D82A}">
                    <a16:rowId xmlns:a16="http://schemas.microsoft.com/office/drawing/2014/main" xmlns=""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677692432"/>
              </p:ext>
            </p:extLst>
          </p:nvPr>
        </p:nvGraphicFramePr>
        <p:xfrm>
          <a:off x="2018792" y="1507060"/>
          <a:ext cx="5106416" cy="585894"/>
        </p:xfrm>
        <a:graphic>
          <a:graphicData uri="http://schemas.openxmlformats.org/drawingml/2006/table">
            <a:tbl>
              <a:tblPr firstRow="1" bandRow="1">
                <a:tableStyleId>{5C22544A-7EE6-4342-B048-85BDC9FD1C3A}</a:tableStyleId>
              </a:tblPr>
              <a:tblGrid>
                <a:gridCol w="638302">
                  <a:extLst>
                    <a:ext uri="{9D8B030D-6E8A-4147-A177-3AD203B41FA5}">
                      <a16:colId xmlns:a16="http://schemas.microsoft.com/office/drawing/2014/main" xmlns="" val="20000"/>
                    </a:ext>
                  </a:extLst>
                </a:gridCol>
                <a:gridCol w="638302">
                  <a:extLst>
                    <a:ext uri="{9D8B030D-6E8A-4147-A177-3AD203B41FA5}">
                      <a16:colId xmlns:a16="http://schemas.microsoft.com/office/drawing/2014/main" xmlns="" val="20001"/>
                    </a:ext>
                  </a:extLst>
                </a:gridCol>
                <a:gridCol w="638302">
                  <a:extLst>
                    <a:ext uri="{9D8B030D-6E8A-4147-A177-3AD203B41FA5}">
                      <a16:colId xmlns:a16="http://schemas.microsoft.com/office/drawing/2014/main" xmlns="" val="20002"/>
                    </a:ext>
                  </a:extLst>
                </a:gridCol>
                <a:gridCol w="638302">
                  <a:extLst>
                    <a:ext uri="{9D8B030D-6E8A-4147-A177-3AD203B41FA5}">
                      <a16:colId xmlns:a16="http://schemas.microsoft.com/office/drawing/2014/main" xmlns="" val="20003"/>
                    </a:ext>
                  </a:extLst>
                </a:gridCol>
                <a:gridCol w="638302">
                  <a:extLst>
                    <a:ext uri="{9D8B030D-6E8A-4147-A177-3AD203B41FA5}">
                      <a16:colId xmlns:a16="http://schemas.microsoft.com/office/drawing/2014/main" xmlns="" val="20004"/>
                    </a:ext>
                  </a:extLst>
                </a:gridCol>
                <a:gridCol w="638302">
                  <a:extLst>
                    <a:ext uri="{9D8B030D-6E8A-4147-A177-3AD203B41FA5}">
                      <a16:colId xmlns:a16="http://schemas.microsoft.com/office/drawing/2014/main" xmlns="" val="20005"/>
                    </a:ext>
                  </a:extLst>
                </a:gridCol>
                <a:gridCol w="638302">
                  <a:extLst>
                    <a:ext uri="{9D8B030D-6E8A-4147-A177-3AD203B41FA5}">
                      <a16:colId xmlns:a16="http://schemas.microsoft.com/office/drawing/2014/main" xmlns="" val="20006"/>
                    </a:ext>
                  </a:extLst>
                </a:gridCol>
                <a:gridCol w="638302">
                  <a:extLst>
                    <a:ext uri="{9D8B030D-6E8A-4147-A177-3AD203B41FA5}">
                      <a16:colId xmlns:a16="http://schemas.microsoft.com/office/drawing/2014/main" xmlns="" val="20007"/>
                    </a:ext>
                  </a:extLst>
                </a:gridCol>
              </a:tblGrid>
              <a:tr h="585894">
                <a:tc>
                  <a:txBody>
                    <a:bodyPr/>
                    <a:lstStyle/>
                    <a:p>
                      <a:pPr algn="ctr"/>
                      <a:r>
                        <a:rPr lang="en-US" sz="3400" dirty="0" smtClean="0">
                          <a:solidFill>
                            <a:schemeClr val="bg1"/>
                          </a:solidFill>
                        </a:rPr>
                        <a:t>3</a:t>
                      </a:r>
                      <a:endParaRPr lang="en-US" sz="3400" dirty="0">
                        <a:solidFill>
                          <a:schemeClr val="bg1"/>
                        </a:solidFill>
                      </a:endParaRPr>
                    </a:p>
                  </a:txBody>
                  <a:tcPr marL="63990" marR="63990" marT="31995" marB="31995"/>
                </a:tc>
                <a:tc>
                  <a:txBody>
                    <a:bodyPr/>
                    <a:lstStyle/>
                    <a:p>
                      <a:pPr algn="ctr"/>
                      <a:r>
                        <a:rPr lang="en-US" sz="3400" dirty="0" smtClean="0">
                          <a:solidFill>
                            <a:schemeClr val="bg1"/>
                          </a:solidFill>
                        </a:rPr>
                        <a:t>8</a:t>
                      </a:r>
                      <a:endParaRPr lang="en-US" sz="3400" dirty="0">
                        <a:solidFill>
                          <a:schemeClr val="bg1"/>
                        </a:solidFill>
                      </a:endParaRPr>
                    </a:p>
                  </a:txBody>
                  <a:tcPr marL="63990" marR="63990" marT="31995" marB="31995"/>
                </a:tc>
                <a:tc>
                  <a:txBody>
                    <a:bodyPr/>
                    <a:lstStyle/>
                    <a:p>
                      <a:pPr algn="ctr"/>
                      <a:r>
                        <a:rPr lang="en-US" sz="3400" dirty="0" smtClean="0">
                          <a:solidFill>
                            <a:schemeClr val="bg1"/>
                          </a:solidFill>
                        </a:rPr>
                        <a:t>2</a:t>
                      </a:r>
                      <a:endParaRPr lang="en-US" sz="3400" dirty="0">
                        <a:solidFill>
                          <a:schemeClr val="bg1"/>
                        </a:solidFill>
                      </a:endParaRPr>
                    </a:p>
                  </a:txBody>
                  <a:tcPr marL="63990" marR="63990" marT="31995" marB="31995"/>
                </a:tc>
                <a:tc>
                  <a:txBody>
                    <a:bodyPr/>
                    <a:lstStyle/>
                    <a:p>
                      <a:pPr algn="ctr"/>
                      <a:r>
                        <a:rPr lang="en-US" sz="3400" dirty="0" smtClean="0">
                          <a:solidFill>
                            <a:schemeClr val="bg1"/>
                          </a:solidFill>
                        </a:rPr>
                        <a:t>1</a:t>
                      </a:r>
                      <a:endParaRPr lang="en-US" sz="3400" dirty="0">
                        <a:solidFill>
                          <a:schemeClr val="bg1"/>
                        </a:solidFill>
                      </a:endParaRPr>
                    </a:p>
                  </a:txBody>
                  <a:tcPr marL="63990" marR="63990" marT="31995" marB="31995"/>
                </a:tc>
                <a:tc>
                  <a:txBody>
                    <a:bodyPr/>
                    <a:lstStyle/>
                    <a:p>
                      <a:pPr algn="ctr"/>
                      <a:r>
                        <a:rPr lang="en-US" sz="3400" dirty="0" smtClean="0">
                          <a:solidFill>
                            <a:schemeClr val="bg1"/>
                          </a:solidFill>
                        </a:rPr>
                        <a:t>5</a:t>
                      </a:r>
                      <a:endParaRPr lang="en-US" sz="3400" dirty="0">
                        <a:solidFill>
                          <a:schemeClr val="bg1"/>
                        </a:solidFill>
                      </a:endParaRPr>
                    </a:p>
                  </a:txBody>
                  <a:tcPr marL="63990" marR="63990" marT="31995" marB="31995"/>
                </a:tc>
                <a:tc>
                  <a:txBody>
                    <a:bodyPr/>
                    <a:lstStyle/>
                    <a:p>
                      <a:pPr algn="ctr"/>
                      <a:r>
                        <a:rPr lang="en-US" sz="3400" dirty="0" smtClean="0">
                          <a:solidFill>
                            <a:schemeClr val="bg1"/>
                          </a:solidFill>
                        </a:rPr>
                        <a:t>4</a:t>
                      </a:r>
                      <a:endParaRPr lang="en-US" sz="3400" dirty="0">
                        <a:solidFill>
                          <a:schemeClr val="bg1"/>
                        </a:solidFill>
                      </a:endParaRPr>
                    </a:p>
                  </a:txBody>
                  <a:tcPr marL="63990" marR="63990" marT="31995" marB="31995"/>
                </a:tc>
                <a:tc>
                  <a:txBody>
                    <a:bodyPr/>
                    <a:lstStyle/>
                    <a:p>
                      <a:pPr algn="ctr"/>
                      <a:r>
                        <a:rPr lang="en-US" sz="3400" dirty="0" smtClean="0">
                          <a:solidFill>
                            <a:schemeClr val="bg1"/>
                          </a:solidFill>
                        </a:rPr>
                        <a:t>6</a:t>
                      </a:r>
                      <a:endParaRPr lang="en-US" sz="3400" dirty="0">
                        <a:solidFill>
                          <a:schemeClr val="bg1"/>
                        </a:solidFill>
                      </a:endParaRPr>
                    </a:p>
                  </a:txBody>
                  <a:tcPr marL="63990" marR="63990" marT="31995" marB="31995"/>
                </a:tc>
                <a:tc>
                  <a:txBody>
                    <a:bodyPr/>
                    <a:lstStyle/>
                    <a:p>
                      <a:pPr algn="ctr"/>
                      <a:r>
                        <a:rPr lang="en-US" sz="3400" dirty="0" smtClean="0">
                          <a:solidFill>
                            <a:schemeClr val="bg1"/>
                          </a:solidFill>
                        </a:rPr>
                        <a:t>7</a:t>
                      </a:r>
                      <a:endParaRPr lang="en-US" sz="3400" dirty="0">
                        <a:solidFill>
                          <a:schemeClr val="bg1"/>
                        </a:solidFill>
                      </a:endParaRPr>
                    </a:p>
                  </a:txBody>
                  <a:tcPr marL="63990" marR="63990" marT="31995" marB="31995"/>
                </a:tc>
                <a:extLst>
                  <a:ext uri="{0D108BD9-81ED-4DB2-BD59-A6C34878D82A}">
                    <a16:rowId xmlns:a16="http://schemas.microsoft.com/office/drawing/2014/main" xmlns="" val="10000"/>
                  </a:ext>
                </a:extLst>
              </a:tr>
            </a:tbl>
          </a:graphicData>
        </a:graphic>
      </p:graphicFrame>
      <p:sp>
        <p:nvSpPr>
          <p:cNvPr id="3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spTree>
    <p:extLst>
      <p:ext uri="{BB962C8B-B14F-4D97-AF65-F5344CB8AC3E}">
        <p14:creationId xmlns:p14="http://schemas.microsoft.com/office/powerpoint/2010/main" val="214702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sp>
        <p:nvSpPr>
          <p:cNvPr id="2" name="Rectangle 1"/>
          <p:cNvSpPr>
            <a:spLocks noChangeArrowheads="1"/>
          </p:cNvSpPr>
          <p:nvPr/>
        </p:nvSpPr>
        <p:spPr bwMode="auto">
          <a:xfrm>
            <a:off x="1024197" y="1690689"/>
            <a:ext cx="749115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merge(</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+1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2;</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merge(</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merge(middle,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join(</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middle,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34" name="Up Arrow 33"/>
          <p:cNvSpPr/>
          <p:nvPr/>
        </p:nvSpPr>
        <p:spPr>
          <a:xfrm rot="5400000">
            <a:off x="458455" y="177510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 Arrow 34"/>
          <p:cNvSpPr/>
          <p:nvPr/>
        </p:nvSpPr>
        <p:spPr>
          <a:xfrm rot="5400000">
            <a:off x="1111337" y="2470188"/>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rot="5400000">
            <a:off x="1111337" y="3557012"/>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rot="5400000">
            <a:off x="1111337" y="412132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rot="5400000">
            <a:off x="1111337" y="4670825"/>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rot="5400000">
            <a:off x="1111337" y="522032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53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xit" presetSubtype="0" fill="hold" grpId="1" nodeType="with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xit" presetSubtype="0" fill="hold" grpId="1" nodeType="withEffect">
                                  <p:stCondLst>
                                    <p:cond delay="0"/>
                                  </p:stCondLst>
                                  <p:childTnLst>
                                    <p:animEffect transition="out" filter="fade">
                                      <p:cBhvr>
                                        <p:cTn id="22" dur="500"/>
                                        <p:tgtEl>
                                          <p:spTgt spid="35"/>
                                        </p:tgtEl>
                                      </p:cBhvr>
                                    </p:animEffect>
                                    <p:set>
                                      <p:cBhvr>
                                        <p:cTn id="23" dur="1" fill="hold">
                                          <p:stCondLst>
                                            <p:cond delay="499"/>
                                          </p:stCondLst>
                                        </p:cTn>
                                        <p:tgtEl>
                                          <p:spTgt spid="3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xit" presetSubtype="0" fill="hold" grpId="1" nodeType="withEffect">
                                  <p:stCondLst>
                                    <p:cond delay="0"/>
                                  </p:stCondLst>
                                  <p:childTnLst>
                                    <p:animEffect transition="out" filter="fade">
                                      <p:cBhvr>
                                        <p:cTn id="30" dur="500"/>
                                        <p:tgtEl>
                                          <p:spTgt spid="36"/>
                                        </p:tgtEl>
                                      </p:cBhvr>
                                    </p:animEffect>
                                    <p:set>
                                      <p:cBhvr>
                                        <p:cTn id="31" dur="1" fill="hold">
                                          <p:stCondLst>
                                            <p:cond delay="499"/>
                                          </p:stCondLst>
                                        </p:cTn>
                                        <p:tgtEl>
                                          <p:spTgt spid="3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xit" presetSubtype="0" fill="hold" grpId="1" nodeType="withEffect">
                                  <p:stCondLst>
                                    <p:cond delay="0"/>
                                  </p:stCondLst>
                                  <p:childTnLst>
                                    <p:animEffect transition="out" filter="fade">
                                      <p:cBhvr>
                                        <p:cTn id="38" dur="500"/>
                                        <p:tgtEl>
                                          <p:spTgt spid="37"/>
                                        </p:tgtEl>
                                      </p:cBhvr>
                                    </p:animEffect>
                                    <p:set>
                                      <p:cBhvr>
                                        <p:cTn id="39" dur="1" fill="hold">
                                          <p:stCondLst>
                                            <p:cond delay="499"/>
                                          </p:stCondLst>
                                        </p:cTn>
                                        <p:tgtEl>
                                          <p:spTgt spid="3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xit" presetSubtype="0" fill="hold" grpId="1" nodeType="withEffect">
                                  <p:stCondLst>
                                    <p:cond delay="0"/>
                                  </p:stCondLst>
                                  <p:childTnLst>
                                    <p:animEffect transition="out" filter="fade">
                                      <p:cBhvr>
                                        <p:cTn id="46" dur="500"/>
                                        <p:tgtEl>
                                          <p:spTgt spid="38"/>
                                        </p:tgtEl>
                                      </p:cBhvr>
                                    </p:animEffect>
                                    <p:set>
                                      <p:cBhvr>
                                        <p:cTn id="47"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73131" y="2765368"/>
          <a:ext cx="7397737" cy="579120"/>
        </p:xfrm>
        <a:graphic>
          <a:graphicData uri="http://schemas.openxmlformats.org/drawingml/2006/table">
            <a:tbl>
              <a:tblPr firstRow="1" bandRow="1">
                <a:tableStyleId>{5C22544A-7EE6-4342-B048-85BDC9FD1C3A}</a:tableStyleId>
              </a:tblPr>
              <a:tblGrid>
                <a:gridCol w="435161">
                  <a:extLst>
                    <a:ext uri="{9D8B030D-6E8A-4147-A177-3AD203B41FA5}">
                      <a16:colId xmlns:a16="http://schemas.microsoft.com/office/drawing/2014/main" xmlns="" val="20000"/>
                    </a:ext>
                  </a:extLst>
                </a:gridCol>
                <a:gridCol w="435161">
                  <a:extLst>
                    <a:ext uri="{9D8B030D-6E8A-4147-A177-3AD203B41FA5}">
                      <a16:colId xmlns:a16="http://schemas.microsoft.com/office/drawing/2014/main" xmlns="" val="20001"/>
                    </a:ext>
                  </a:extLst>
                </a:gridCol>
                <a:gridCol w="435161">
                  <a:extLst>
                    <a:ext uri="{9D8B030D-6E8A-4147-A177-3AD203B41FA5}">
                      <a16:colId xmlns:a16="http://schemas.microsoft.com/office/drawing/2014/main" xmlns="" val="20002"/>
                    </a:ext>
                  </a:extLst>
                </a:gridCol>
                <a:gridCol w="435161">
                  <a:extLst>
                    <a:ext uri="{9D8B030D-6E8A-4147-A177-3AD203B41FA5}">
                      <a16:colId xmlns:a16="http://schemas.microsoft.com/office/drawing/2014/main" xmlns="" val="20003"/>
                    </a:ext>
                  </a:extLst>
                </a:gridCol>
                <a:gridCol w="435161">
                  <a:extLst>
                    <a:ext uri="{9D8B030D-6E8A-4147-A177-3AD203B41FA5}">
                      <a16:colId xmlns:a16="http://schemas.microsoft.com/office/drawing/2014/main" xmlns="" val="20004"/>
                    </a:ext>
                  </a:extLst>
                </a:gridCol>
                <a:gridCol w="435161">
                  <a:extLst>
                    <a:ext uri="{9D8B030D-6E8A-4147-A177-3AD203B41FA5}">
                      <a16:colId xmlns:a16="http://schemas.microsoft.com/office/drawing/2014/main" xmlns="" val="20005"/>
                    </a:ext>
                  </a:extLst>
                </a:gridCol>
                <a:gridCol w="435161">
                  <a:extLst>
                    <a:ext uri="{9D8B030D-6E8A-4147-A177-3AD203B41FA5}">
                      <a16:colId xmlns:a16="http://schemas.microsoft.com/office/drawing/2014/main" xmlns="" val="20006"/>
                    </a:ext>
                  </a:extLst>
                </a:gridCol>
                <a:gridCol w="435161">
                  <a:extLst>
                    <a:ext uri="{9D8B030D-6E8A-4147-A177-3AD203B41FA5}">
                      <a16:colId xmlns:a16="http://schemas.microsoft.com/office/drawing/2014/main" xmlns="" val="20007"/>
                    </a:ext>
                  </a:extLst>
                </a:gridCol>
                <a:gridCol w="435161">
                  <a:extLst>
                    <a:ext uri="{9D8B030D-6E8A-4147-A177-3AD203B41FA5}">
                      <a16:colId xmlns:a16="http://schemas.microsoft.com/office/drawing/2014/main" xmlns="" val="20008"/>
                    </a:ext>
                  </a:extLst>
                </a:gridCol>
                <a:gridCol w="435161">
                  <a:extLst>
                    <a:ext uri="{9D8B030D-6E8A-4147-A177-3AD203B41FA5}">
                      <a16:colId xmlns:a16="http://schemas.microsoft.com/office/drawing/2014/main" xmlns="" val="20009"/>
                    </a:ext>
                  </a:extLst>
                </a:gridCol>
                <a:gridCol w="435161">
                  <a:extLst>
                    <a:ext uri="{9D8B030D-6E8A-4147-A177-3AD203B41FA5}">
                      <a16:colId xmlns:a16="http://schemas.microsoft.com/office/drawing/2014/main" xmlns="" val="20010"/>
                    </a:ext>
                  </a:extLst>
                </a:gridCol>
                <a:gridCol w="435161">
                  <a:extLst>
                    <a:ext uri="{9D8B030D-6E8A-4147-A177-3AD203B41FA5}">
                      <a16:colId xmlns:a16="http://schemas.microsoft.com/office/drawing/2014/main" xmlns="" val="20011"/>
                    </a:ext>
                  </a:extLst>
                </a:gridCol>
                <a:gridCol w="435161">
                  <a:extLst>
                    <a:ext uri="{9D8B030D-6E8A-4147-A177-3AD203B41FA5}">
                      <a16:colId xmlns:a16="http://schemas.microsoft.com/office/drawing/2014/main" xmlns="" val="20012"/>
                    </a:ext>
                  </a:extLst>
                </a:gridCol>
                <a:gridCol w="435161">
                  <a:extLst>
                    <a:ext uri="{9D8B030D-6E8A-4147-A177-3AD203B41FA5}">
                      <a16:colId xmlns:a16="http://schemas.microsoft.com/office/drawing/2014/main" xmlns="" val="20013"/>
                    </a:ext>
                  </a:extLst>
                </a:gridCol>
                <a:gridCol w="435161">
                  <a:extLst>
                    <a:ext uri="{9D8B030D-6E8A-4147-A177-3AD203B41FA5}">
                      <a16:colId xmlns:a16="http://schemas.microsoft.com/office/drawing/2014/main" xmlns="" val="20014"/>
                    </a:ext>
                  </a:extLst>
                </a:gridCol>
                <a:gridCol w="435161">
                  <a:extLst>
                    <a:ext uri="{9D8B030D-6E8A-4147-A177-3AD203B41FA5}">
                      <a16:colId xmlns:a16="http://schemas.microsoft.com/office/drawing/2014/main" xmlns="" val="20015"/>
                    </a:ext>
                  </a:extLst>
                </a:gridCol>
                <a:gridCol w="435161">
                  <a:extLst>
                    <a:ext uri="{9D8B030D-6E8A-4147-A177-3AD203B41FA5}">
                      <a16:colId xmlns:a16="http://schemas.microsoft.com/office/drawing/2014/main" xmlns="" val="20016"/>
                    </a:ext>
                  </a:extLst>
                </a:gridCol>
              </a:tblGrid>
              <a:tr h="576330">
                <a:tc>
                  <a:txBody>
                    <a:bodyPr/>
                    <a:lstStyle/>
                    <a:p>
                      <a:pPr algn="ctr"/>
                      <a:r>
                        <a:rPr lang="en-US" sz="3200" dirty="0" smtClean="0"/>
                        <a:t>S</a:t>
                      </a:r>
                      <a:endParaRPr lang="en-US" sz="3200" dirty="0"/>
                    </a:p>
                  </a:txBody>
                  <a:tcPr/>
                </a:tc>
                <a:tc>
                  <a:txBody>
                    <a:bodyPr/>
                    <a:lstStyle/>
                    <a:p>
                      <a:pPr algn="ctr"/>
                      <a:r>
                        <a:rPr lang="en-US" sz="3200" dirty="0" smtClean="0"/>
                        <a:t>E</a:t>
                      </a: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C</a:t>
                      </a:r>
                      <a:endParaRPr lang="en-US" sz="3200" dirty="0"/>
                    </a:p>
                  </a:txBody>
                  <a:tcPr/>
                </a:tc>
                <a:tc>
                  <a:txBody>
                    <a:bodyPr/>
                    <a:lstStyle/>
                    <a:p>
                      <a:pPr algn="ctr"/>
                      <a:r>
                        <a:rPr lang="en-US" sz="3200" dirty="0" smtClean="0"/>
                        <a:t>H</a:t>
                      </a:r>
                      <a:endParaRPr lang="en-US" sz="3200" dirty="0"/>
                    </a:p>
                  </a:txBody>
                  <a:tcPr/>
                </a:tc>
                <a:tc>
                  <a:txBody>
                    <a:bodyPr/>
                    <a:lstStyle/>
                    <a:p>
                      <a:pPr algn="ctr"/>
                      <a:endParaRPr lang="en-US" sz="3200" dirty="0"/>
                    </a:p>
                  </a:txBody>
                  <a:tcPr/>
                </a:tc>
                <a:tc>
                  <a:txBody>
                    <a:bodyPr/>
                    <a:lstStyle/>
                    <a:p>
                      <a:pPr algn="ctr"/>
                      <a:r>
                        <a:rPr lang="en-US" sz="3200" dirty="0" smtClean="0"/>
                        <a:t>A</a:t>
                      </a:r>
                      <a:endParaRPr lang="en-US" sz="3200" dirty="0"/>
                    </a:p>
                  </a:txBody>
                  <a:tcPr/>
                </a:tc>
                <a:tc>
                  <a:txBody>
                    <a:bodyPr/>
                    <a:lstStyle/>
                    <a:p>
                      <a:pPr algn="ctr"/>
                      <a:r>
                        <a:rPr lang="en-US" sz="3200" dirty="0" smtClean="0"/>
                        <a:t>L</a:t>
                      </a:r>
                      <a:endParaRPr lang="en-US" sz="3200" dirty="0"/>
                    </a:p>
                  </a:txBody>
                  <a:tcPr/>
                </a:tc>
                <a:tc>
                  <a:txBody>
                    <a:bodyPr/>
                    <a:lstStyle/>
                    <a:p>
                      <a:pPr algn="ctr"/>
                      <a:r>
                        <a:rPr lang="en-US" sz="3200" dirty="0" smtClean="0"/>
                        <a:t>G</a:t>
                      </a:r>
                      <a:endParaRPr lang="en-US" sz="3200" dirty="0"/>
                    </a:p>
                  </a:txBody>
                  <a:tcPr/>
                </a:tc>
                <a:tc>
                  <a:txBody>
                    <a:bodyPr/>
                    <a:lstStyle/>
                    <a:p>
                      <a:pPr algn="ctr"/>
                      <a:r>
                        <a:rPr lang="en-US" sz="3200" dirty="0" smtClean="0"/>
                        <a:t>O</a:t>
                      </a:r>
                      <a:endParaRPr lang="en-US" sz="3200" dirty="0"/>
                    </a:p>
                  </a:txBody>
                  <a:tcPr/>
                </a:tc>
                <a:tc>
                  <a:txBody>
                    <a:bodyPr/>
                    <a:lstStyle/>
                    <a:p>
                      <a:pPr algn="ctr"/>
                      <a:r>
                        <a:rPr lang="en-US" sz="3200" dirty="0" smtClean="0"/>
                        <a:t>R</a:t>
                      </a:r>
                      <a:endParaRPr lang="en-US" sz="3200" dirty="0"/>
                    </a:p>
                  </a:txBody>
                  <a:tcPr/>
                </a:tc>
                <a:tc>
                  <a:txBody>
                    <a:bodyPr/>
                    <a:lstStyle/>
                    <a:p>
                      <a:pPr algn="ctr"/>
                      <a:r>
                        <a:rPr lang="en-US" sz="3200" dirty="0" smtClean="0"/>
                        <a:t>I</a:t>
                      </a:r>
                      <a:endParaRPr lang="en-US" sz="3200" dirty="0"/>
                    </a:p>
                  </a:txBody>
                  <a:tcPr/>
                </a:tc>
                <a:tc>
                  <a:txBody>
                    <a:bodyPr/>
                    <a:lstStyle/>
                    <a:p>
                      <a:pPr algn="ctr"/>
                      <a:r>
                        <a:rPr lang="en-US" sz="3200" dirty="0" smtClean="0"/>
                        <a:t>T</a:t>
                      </a:r>
                      <a:endParaRPr lang="en-US" sz="3200" dirty="0"/>
                    </a:p>
                  </a:txBody>
                  <a:tcPr/>
                </a:tc>
                <a:tc>
                  <a:txBody>
                    <a:bodyPr/>
                    <a:lstStyle/>
                    <a:p>
                      <a:pPr algn="ctr"/>
                      <a:r>
                        <a:rPr lang="en-US" sz="3200" dirty="0" smtClean="0"/>
                        <a:t>H</a:t>
                      </a:r>
                      <a:endParaRPr lang="en-US" sz="3200" dirty="0"/>
                    </a:p>
                  </a:txBody>
                  <a:tcPr/>
                </a:tc>
                <a:tc>
                  <a:txBody>
                    <a:bodyPr/>
                    <a:lstStyle/>
                    <a:p>
                      <a:pPr algn="ctr"/>
                      <a:r>
                        <a:rPr lang="en-US" sz="3200" dirty="0" smtClean="0"/>
                        <a:t>M</a:t>
                      </a:r>
                      <a:endParaRPr lang="en-US" sz="3200" dirty="0"/>
                    </a:p>
                  </a:txBody>
                  <a:tcPr/>
                </a:tc>
                <a:tc>
                  <a:txBody>
                    <a:bodyPr/>
                    <a:lstStyle/>
                    <a:p>
                      <a:pPr algn="ctr"/>
                      <a:endParaRPr lang="en-US" sz="3200" dirty="0"/>
                    </a:p>
                  </a:txBody>
                  <a:tcPr>
                    <a:solidFill>
                      <a:schemeClr val="bg2">
                        <a:lumMod val="90000"/>
                      </a:schemeClr>
                    </a:solidFill>
                  </a:tcPr>
                </a:tc>
                <a:extLst>
                  <a:ext uri="{0D108BD9-81ED-4DB2-BD59-A6C34878D82A}">
                    <a16:rowId xmlns:a16="http://schemas.microsoft.com/office/drawing/2014/main" xmlns="" val="10000"/>
                  </a:ext>
                </a:extLst>
              </a:tr>
            </a:tbl>
          </a:graphicData>
        </a:graphic>
      </p:graphicFrame>
      <p:sp>
        <p:nvSpPr>
          <p:cNvPr id="6" name="Title 1"/>
          <p:cNvSpPr>
            <a:spLocks noGrp="1"/>
          </p:cNvSpPr>
          <p:nvPr>
            <p:ph type="title"/>
          </p:nvPr>
        </p:nvSpPr>
        <p:spPr>
          <a:xfrm>
            <a:off x="628650" y="365126"/>
            <a:ext cx="7886700" cy="1325563"/>
          </a:xfrm>
        </p:spPr>
        <p:txBody>
          <a:bodyPr/>
          <a:lstStyle/>
          <a:p>
            <a:r>
              <a:rPr lang="en-US" dirty="0" err="1" smtClean="0">
                <a:solidFill>
                  <a:schemeClr val="tx1">
                    <a:lumMod val="85000"/>
                    <a:lumOff val="15000"/>
                  </a:schemeClr>
                </a:solidFill>
              </a:rPr>
              <a:t>std</a:t>
            </a:r>
            <a:r>
              <a:rPr lang="en-US" dirty="0" smtClean="0">
                <a:solidFill>
                  <a:schemeClr val="tx1">
                    <a:lumMod val="85000"/>
                    <a:lumOff val="15000"/>
                  </a:schemeClr>
                </a:solidFill>
              </a:rPr>
              <a:t>::find()</a:t>
            </a:r>
            <a:endParaRPr lang="en-US" dirty="0">
              <a:solidFill>
                <a:schemeClr val="tx1">
                  <a:lumMod val="85000"/>
                  <a:lumOff val="15000"/>
                </a:schemeClr>
              </a:solidFill>
            </a:endParaRPr>
          </a:p>
        </p:txBody>
      </p:sp>
      <p:sp>
        <p:nvSpPr>
          <p:cNvPr id="8" name="Rectangle 1"/>
          <p:cNvSpPr>
            <a:spLocks noChangeArrowheads="1"/>
          </p:cNvSpPr>
          <p:nvPr/>
        </p:nvSpPr>
        <p:spPr bwMode="auto">
          <a:xfrm>
            <a:off x="1142046" y="1911394"/>
            <a:ext cx="57900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string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"SEARCH ALGORITHM"</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char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data(</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str.end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9" name="Up Arrow 8"/>
          <p:cNvSpPr/>
          <p:nvPr/>
        </p:nvSpPr>
        <p:spPr>
          <a:xfrm>
            <a:off x="911785" y="340638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a:spLocks noChangeArrowheads="1"/>
          </p:cNvSpPr>
          <p:nvPr/>
        </p:nvSpPr>
        <p:spPr bwMode="auto">
          <a:xfrm>
            <a:off x="1142046" y="4050628"/>
            <a:ext cx="60657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dirty="0" smtClean="0">
                <a:solidFill>
                  <a:srgbClr val="2B91AF"/>
                </a:solidFill>
                <a:latin typeface="Courier New" panose="02070309020205020404" pitchFamily="49" charset="0"/>
                <a:cs typeface="Courier New" panose="02070309020205020404" pitchFamily="49" charset="0"/>
              </a:rPr>
              <a:t>vector</a:t>
            </a:r>
            <a:r>
              <a:rPr lang="en-US" dirty="0" smtClean="0">
                <a:latin typeface="Courier New" panose="02070309020205020404" pitchFamily="49" charset="0"/>
                <a:cs typeface="Courier New" panose="02070309020205020404" pitchFamily="49" charset="0"/>
              </a:rPr>
              <a:t>&lt;</a:t>
            </a:r>
            <a:r>
              <a:rPr lang="en-US" dirty="0" smtClean="0">
                <a:solidFill>
                  <a:srgbClr val="0000FF"/>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&gt;::</a:t>
            </a:r>
            <a:r>
              <a:rPr lang="en-US" dirty="0">
                <a:solidFill>
                  <a:srgbClr val="2B91AF"/>
                </a:solidFill>
                <a:latin typeface="Courier New" panose="02070309020205020404" pitchFamily="49" charset="0"/>
                <a:cs typeface="Courier New" panose="02070309020205020404" pitchFamily="49" charset="0"/>
              </a:rPr>
              <a:t>iterator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 = find(</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dirty="0">
                <a:solidFill>
                  <a:srgbClr val="A31515"/>
                </a:solidFill>
                <a:latin typeface="Courier New" panose="02070309020205020404" pitchFamily="49" charset="0"/>
                <a:cs typeface="Courier New" panose="02070309020205020404" pitchFamily="49" charset="0"/>
              </a:rPr>
              <a: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 = find(r + 1,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dirty="0">
                <a:solidFill>
                  <a:srgbClr val="A31515"/>
                </a:solidFill>
                <a:latin typeface="Courier New" panose="02070309020205020404" pitchFamily="49" charset="0"/>
                <a:cs typeface="Courier New" panose="02070309020205020404" pitchFamily="49" charset="0"/>
              </a:rPr>
              <a:t>'R</a:t>
            </a:r>
            <a:r>
              <a:rPr lang="en-US" dirty="0" smtClean="0">
                <a:solidFill>
                  <a:srgbClr val="A31515"/>
                </a:solidFill>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use iterator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7" name="Up Arrow 16"/>
          <p:cNvSpPr/>
          <p:nvPr/>
        </p:nvSpPr>
        <p:spPr>
          <a:xfrm rot="5400000">
            <a:off x="1082691" y="4502004"/>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5400000">
            <a:off x="1082691" y="478758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5400000">
            <a:off x="1082691" y="505344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35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xit" presetSubtype="0" fill="hold" grpId="1" nodeType="withEffect">
                                  <p:stCondLst>
                                    <p:cond delay="0"/>
                                  </p:stCondLst>
                                  <p:childTnLst>
                                    <p:animEffect transition="out" filter="fad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3" nodeType="clickEffect">
                                  <p:stCondLst>
                                    <p:cond delay="0"/>
                                  </p:stCondLst>
                                  <p:childTnLst>
                                    <p:animMotion origin="layout" path="M 2.5E-6 3.7037E-7 L 0.14531 0.00139 " pathEditMode="relative" rAng="0" ptsTypes="AA">
                                      <p:cBhvr>
                                        <p:cTn id="30" dur="2000" fill="hold"/>
                                        <p:tgtEl>
                                          <p:spTgt spid="9"/>
                                        </p:tgtEl>
                                        <p:attrNameLst>
                                          <p:attrName>ppt_x</p:attrName>
                                          <p:attrName>ppt_y</p:attrName>
                                        </p:attrNameLst>
                                      </p:cBhvr>
                                      <p:rCtr x="7170" y="23"/>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4" nodeType="clickEffect">
                                  <p:stCondLst>
                                    <p:cond delay="0"/>
                                  </p:stCondLst>
                                  <p:childTnLst>
                                    <p:animMotion origin="layout" path="M 0.14531 0.00139 L 0.52691 0.00046 " pathEditMode="relative" rAng="0" ptsTypes="AA">
                                      <p:cBhvr>
                                        <p:cTn id="34" dur="2000" fill="hold"/>
                                        <p:tgtEl>
                                          <p:spTgt spid="9"/>
                                        </p:tgtEl>
                                        <p:attrNameLst>
                                          <p:attrName>ppt_x</p:attrName>
                                          <p:attrName>ppt_y</p:attrName>
                                        </p:attrNameLst>
                                      </p:cBhvr>
                                      <p:rCtr x="19080" y="-46"/>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5" nodeType="clickEffect">
                                  <p:stCondLst>
                                    <p:cond delay="0"/>
                                  </p:stCondLst>
                                  <p:childTnLst>
                                    <p:animMotion origin="layout" path="M 0.52691 0.00046 L 0.75781 -0.00069 " pathEditMode="relative" rAng="0" ptsTypes="AA">
                                      <p:cBhvr>
                                        <p:cTn id="38" dur="2000" fill="hold"/>
                                        <p:tgtEl>
                                          <p:spTgt spid="9"/>
                                        </p:tgtEl>
                                        <p:attrNameLst>
                                          <p:attrName>ppt_x</p:attrName>
                                          <p:attrName>ppt_y</p:attrName>
                                        </p:attrNameLst>
                                      </p:cBhvr>
                                      <p:rCtr x="1154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P spid="9" grpId="3" animBg="1"/>
      <p:bldP spid="9" grpId="4" animBg="1"/>
      <p:bldP spid="9" grpId="5" animBg="1"/>
      <p:bldP spid="17" grpId="0" animBg="1"/>
      <p:bldP spid="17" grpId="1" animBg="1"/>
      <p:bldP spid="18" grpId="0" animBg="1"/>
      <p:bldP spid="18" grpId="1" animBg="1"/>
      <p:bldP spid="1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177451759"/>
              </p:ext>
            </p:extLst>
          </p:nvPr>
        </p:nvGraphicFramePr>
        <p:xfrm>
          <a:off x="1751542" y="1580622"/>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65771983"/>
              </p:ext>
            </p:extLst>
          </p:nvPr>
        </p:nvGraphicFramePr>
        <p:xfrm>
          <a:off x="3333246" y="1580622"/>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69282401"/>
              </p:ext>
            </p:extLst>
          </p:nvPr>
        </p:nvGraphicFramePr>
        <p:xfrm>
          <a:off x="4914950" y="1580622"/>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2</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58616321"/>
              </p:ext>
            </p:extLst>
          </p:nvPr>
        </p:nvGraphicFramePr>
        <p:xfrm>
          <a:off x="6496653" y="1580622"/>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18" name="Up Arrow 17"/>
          <p:cNvSpPr/>
          <p:nvPr/>
        </p:nvSpPr>
        <p:spPr>
          <a:xfrm>
            <a:off x="2023325" y="24874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3598125" y="24874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3711278571"/>
              </p:ext>
            </p:extLst>
          </p:nvPr>
        </p:nvGraphicFramePr>
        <p:xfrm>
          <a:off x="2022479" y="309372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966657946"/>
              </p:ext>
            </p:extLst>
          </p:nvPr>
        </p:nvGraphicFramePr>
        <p:xfrm>
          <a:off x="2938872" y="309372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22" name="Up Arrow 21"/>
          <p:cNvSpPr/>
          <p:nvPr/>
        </p:nvSpPr>
        <p:spPr>
          <a:xfrm>
            <a:off x="5223725" y="24874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6798525" y="24874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111225075"/>
              </p:ext>
            </p:extLst>
          </p:nvPr>
        </p:nvGraphicFramePr>
        <p:xfrm>
          <a:off x="5289616" y="309372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287348239"/>
              </p:ext>
            </p:extLst>
          </p:nvPr>
        </p:nvGraphicFramePr>
        <p:xfrm>
          <a:off x="6216821" y="3093720"/>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2</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26" name="Up Arrow 25"/>
          <p:cNvSpPr/>
          <p:nvPr/>
        </p:nvSpPr>
        <p:spPr>
          <a:xfrm>
            <a:off x="2235205" y="39606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5575411" y="39606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90246866"/>
              </p:ext>
            </p:extLst>
          </p:nvPr>
        </p:nvGraphicFramePr>
        <p:xfrm>
          <a:off x="2724218" y="4610896"/>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1</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29" name="Up Arrow 28"/>
          <p:cNvSpPr/>
          <p:nvPr/>
        </p:nvSpPr>
        <p:spPr>
          <a:xfrm>
            <a:off x="6451182" y="39606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2744732362"/>
              </p:ext>
            </p:extLst>
          </p:nvPr>
        </p:nvGraphicFramePr>
        <p:xfrm>
          <a:off x="3636332" y="4610896"/>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2</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503878940"/>
              </p:ext>
            </p:extLst>
          </p:nvPr>
        </p:nvGraphicFramePr>
        <p:xfrm>
          <a:off x="4572001" y="4600786"/>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3</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
        <p:nvSpPr>
          <p:cNvPr id="40" name="Up Arrow 39"/>
          <p:cNvSpPr/>
          <p:nvPr/>
        </p:nvSpPr>
        <p:spPr>
          <a:xfrm>
            <a:off x="3208663" y="3960656"/>
            <a:ext cx="347343" cy="48281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p:cNvGraphicFramePr>
            <a:graphicFrameLocks noGrp="1"/>
          </p:cNvGraphicFramePr>
          <p:nvPr>
            <p:extLst>
              <p:ext uri="{D42A27DB-BD31-4B8C-83A1-F6EECF244321}">
                <p14:modId xmlns:p14="http://schemas.microsoft.com/office/powerpoint/2010/main" val="2610494800"/>
              </p:ext>
            </p:extLst>
          </p:nvPr>
        </p:nvGraphicFramePr>
        <p:xfrm>
          <a:off x="5498997" y="4600787"/>
          <a:ext cx="912114" cy="822960"/>
        </p:xfrm>
        <a:graphic>
          <a:graphicData uri="http://schemas.openxmlformats.org/drawingml/2006/table">
            <a:tbl>
              <a:tblPr firstRow="1" bandRow="1">
                <a:tableStyleId>{5C22544A-7EE6-4342-B048-85BDC9FD1C3A}</a:tableStyleId>
              </a:tblPr>
              <a:tblGrid>
                <a:gridCol w="912114">
                  <a:extLst>
                    <a:ext uri="{9D8B030D-6E8A-4147-A177-3AD203B41FA5}">
                      <a16:colId xmlns:a16="http://schemas.microsoft.com/office/drawing/2014/main" xmlns="" val="20000"/>
                    </a:ext>
                  </a:extLst>
                </a:gridCol>
              </a:tblGrid>
              <a:tr h="813816">
                <a:tc>
                  <a:txBody>
                    <a:bodyPr/>
                    <a:lstStyle/>
                    <a:p>
                      <a:pPr algn="ctr"/>
                      <a:r>
                        <a:rPr lang="en-US" sz="4800" dirty="0" smtClean="0">
                          <a:solidFill>
                            <a:schemeClr val="bg1"/>
                          </a:solidFill>
                        </a:rPr>
                        <a:t>8</a:t>
                      </a:r>
                      <a:endParaRPr lang="en-US" sz="480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91277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xit" presetSubtype="0" fill="hold" grpId="1"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xit" presetSubtype="0" fill="hold" grpId="1" nodeType="withEffect">
                                  <p:stCondLst>
                                    <p:cond delay="0"/>
                                  </p:stCondLst>
                                  <p:childTnLst>
                                    <p:animEffect transition="out" filter="fad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3"/>
                                        </p:tgtEl>
                                      </p:cBhvr>
                                    </p:animEffect>
                                    <p:set>
                                      <p:cBhvr>
                                        <p:cTn id="50" dur="1" fill="hold">
                                          <p:stCondLst>
                                            <p:cond delay="499"/>
                                          </p:stCondLst>
                                        </p:cTn>
                                        <p:tgtEl>
                                          <p:spTgt spid="2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27"/>
                                        </p:tgtEl>
                                      </p:cBhvr>
                                    </p:animEffect>
                                    <p:set>
                                      <p:cBhvr>
                                        <p:cTn id="68" dur="1" fill="hold">
                                          <p:stCondLst>
                                            <p:cond delay="499"/>
                                          </p:stCondLst>
                                        </p:cTn>
                                        <p:tgtEl>
                                          <p:spTgt spid="27"/>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29"/>
                                        </p:tgtEl>
                                      </p:cBhvr>
                                    </p:animEffect>
                                    <p:set>
                                      <p:cBhvr>
                                        <p:cTn id="81" dur="1" fill="hold">
                                          <p:stCondLst>
                                            <p:cond delay="499"/>
                                          </p:stCondLst>
                                        </p:cTn>
                                        <p:tgtEl>
                                          <p:spTgt spid="2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xit" presetSubtype="0" fill="hold" grpId="1" nodeType="withEffect">
                                  <p:stCondLst>
                                    <p:cond delay="0"/>
                                  </p:stCondLst>
                                  <p:childTnLst>
                                    <p:animEffect transition="out" filter="fade">
                                      <p:cBhvr>
                                        <p:cTn id="93" dur="500"/>
                                        <p:tgtEl>
                                          <p:spTgt spid="26"/>
                                        </p:tgtEl>
                                      </p:cBhvr>
                                    </p:animEffect>
                                    <p:set>
                                      <p:cBhvr>
                                        <p:cTn id="94" dur="1" fill="hold">
                                          <p:stCondLst>
                                            <p:cond delay="499"/>
                                          </p:stCondLst>
                                        </p:cTn>
                                        <p:tgtEl>
                                          <p:spTgt spid="2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par>
                                <p:cTn id="100" presetID="10" presetClass="exit" presetSubtype="0" fill="hold" grpId="1" nodeType="withEffect">
                                  <p:stCondLst>
                                    <p:cond delay="0"/>
                                  </p:stCondLst>
                                  <p:childTnLst>
                                    <p:animEffect transition="out" filter="fade">
                                      <p:cBhvr>
                                        <p:cTn id="101" dur="500"/>
                                        <p:tgtEl>
                                          <p:spTgt spid="40"/>
                                        </p:tgtEl>
                                      </p:cBhvr>
                                    </p:animEffect>
                                    <p:set>
                                      <p:cBhvr>
                                        <p:cTn id="10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2" grpId="0" animBg="1"/>
      <p:bldP spid="22" grpId="1" animBg="1"/>
      <p:bldP spid="23" grpId="0" animBg="1"/>
      <p:bldP spid="23" grpId="1" animBg="1"/>
      <p:bldP spid="26" grpId="0" animBg="1"/>
      <p:bldP spid="26" grpId="1" animBg="1"/>
      <p:bldP spid="27" grpId="0" animBg="1"/>
      <p:bldP spid="27" grpId="1" animBg="1"/>
      <p:bldP spid="29" grpId="0" animBg="1"/>
      <p:bldP spid="29" grpId="1" animBg="1"/>
      <p:bldP spid="40" grpId="0" animBg="1"/>
      <p:bldP spid="40"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sp>
        <p:nvSpPr>
          <p:cNvPr id="11"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join()</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7162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Merge Sort</a:t>
            </a:r>
            <a:endParaRPr lang="en-US" dirty="0">
              <a:solidFill>
                <a:schemeClr val="tx1">
                  <a:lumMod val="85000"/>
                  <a:lumOff val="1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727610445"/>
              </p:ext>
            </p:extLst>
          </p:nvPr>
        </p:nvGraphicFramePr>
        <p:xfrm>
          <a:off x="1041273" y="1861800"/>
          <a:ext cx="7061454" cy="2929040"/>
        </p:xfrm>
        <a:graphic>
          <a:graphicData uri="http://schemas.openxmlformats.org/drawingml/2006/table">
            <a:tbl>
              <a:tblPr firstRow="1" bandRow="1">
                <a:tableStyleId>{2D5ABB26-0587-4C30-8999-92F81FD0307C}</a:tableStyleId>
              </a:tblPr>
              <a:tblGrid>
                <a:gridCol w="2285986">
                  <a:extLst>
                    <a:ext uri="{9D8B030D-6E8A-4147-A177-3AD203B41FA5}">
                      <a16:colId xmlns:a16="http://schemas.microsoft.com/office/drawing/2014/main" xmlns="" val="20000"/>
                    </a:ext>
                  </a:extLst>
                </a:gridCol>
                <a:gridCol w="2565541">
                  <a:extLst>
                    <a:ext uri="{9D8B030D-6E8A-4147-A177-3AD203B41FA5}">
                      <a16:colId xmlns:a16="http://schemas.microsoft.com/office/drawing/2014/main" xmlns="" val="20001"/>
                    </a:ext>
                  </a:extLst>
                </a:gridCol>
                <a:gridCol w="2209927">
                  <a:extLst>
                    <a:ext uri="{9D8B030D-6E8A-4147-A177-3AD203B41FA5}">
                      <a16:colId xmlns:a16="http://schemas.microsoft.com/office/drawing/2014/main" xmlns="" val="20002"/>
                    </a:ext>
                  </a:extLst>
                </a:gridCol>
              </a:tblGrid>
              <a:tr h="732260">
                <a:tc>
                  <a:txBody>
                    <a:bodyPr/>
                    <a:lstStyle/>
                    <a:p>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Comparisons</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Copies</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732260">
                <a:tc>
                  <a:txBody>
                    <a:bodyPr/>
                    <a:lstStyle/>
                    <a:p>
                      <a:r>
                        <a:rPr lang="en-US" sz="3200" dirty="0" smtClean="0">
                          <a:solidFill>
                            <a:schemeClr val="tx1">
                              <a:lumMod val="75000"/>
                              <a:lumOff val="25000"/>
                            </a:schemeClr>
                          </a:solidFill>
                          <a:latin typeface="+mn-lt"/>
                        </a:rPr>
                        <a:t>Best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732260">
                <a:tc>
                  <a:txBody>
                    <a:bodyPr/>
                    <a:lstStyle/>
                    <a:p>
                      <a:r>
                        <a:rPr lang="en-US" sz="3200" dirty="0" smtClean="0">
                          <a:solidFill>
                            <a:schemeClr val="tx1">
                              <a:lumMod val="75000"/>
                              <a:lumOff val="25000"/>
                            </a:schemeClr>
                          </a:solidFill>
                          <a:latin typeface="+mn-lt"/>
                        </a:rPr>
                        <a:t>Average</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r h="732260">
                <a:tc>
                  <a:txBody>
                    <a:bodyPr/>
                    <a:lstStyle/>
                    <a:p>
                      <a:r>
                        <a:rPr lang="en-US" sz="3200" dirty="0" smtClean="0">
                          <a:solidFill>
                            <a:schemeClr val="tx1">
                              <a:lumMod val="75000"/>
                              <a:lumOff val="25000"/>
                            </a:schemeClr>
                          </a:solidFill>
                          <a:latin typeface="+mn-lt"/>
                        </a:rPr>
                        <a:t>Worst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tx1">
                              <a:lumMod val="75000"/>
                              <a:lumOff val="25000"/>
                            </a:schemeClr>
                          </a:solidFill>
                          <a:latin typeface="+mn-lt"/>
                        </a:rPr>
                        <a:t>O(n log n)</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64305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185692994"/>
              </p:ext>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58391752"/>
              </p:ext>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069479064"/>
              </p:ext>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59329783"/>
              </p:ext>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41935661"/>
              </p:ext>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546981591"/>
              </p:ext>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223811556"/>
              </p:ext>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359805310"/>
              </p:ext>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944037228"/>
              </p:ext>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689091402"/>
              </p:ext>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04937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754624884"/>
              </p:ext>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2"/>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1151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1.11022E-16 L -0.09722 -4.44444E-6 " pathEditMode="relative" rAng="0" ptsTypes="AA">
                                      <p:cBhvr>
                                        <p:cTn id="6" dur="2000" fill="hold"/>
                                        <p:tgtEl>
                                          <p:spTgt spid="26"/>
                                        </p:tgtEl>
                                        <p:attrNameLst>
                                          <p:attrName>ppt_x</p:attrName>
                                          <p:attrName>ppt_y</p:attrName>
                                        </p:attrNameLst>
                                      </p:cBhvr>
                                      <p:rCtr x="-4861" y="23"/>
                                    </p:animMotion>
                                  </p:childTnLst>
                                </p:cTn>
                              </p:par>
                              <p:par>
                                <p:cTn id="7" presetID="42" presetClass="path" presetSubtype="0" accel="50000" decel="50000" fill="hold" nodeType="withEffect">
                                  <p:stCondLst>
                                    <p:cond delay="0"/>
                                  </p:stCondLst>
                                  <p:childTnLst>
                                    <p:animMotion origin="layout" path="M -4.44444E-6 1.11022E-16 L -0.09722 1.11022E-16 " pathEditMode="relative" rAng="0" ptsTypes="AA">
                                      <p:cBhvr>
                                        <p:cTn id="8" dur="2000" fill="hold"/>
                                        <p:tgtEl>
                                          <p:spTgt spid="27"/>
                                        </p:tgtEl>
                                        <p:attrNameLst>
                                          <p:attrName>ppt_x</p:attrName>
                                          <p:attrName>ppt_y</p:attrName>
                                        </p:attrNameLst>
                                      </p:cBhvr>
                                      <p:rCtr x="-4826" y="0"/>
                                    </p:animMotion>
                                  </p:childTnLst>
                                </p:cTn>
                              </p:par>
                              <p:par>
                                <p:cTn id="9" presetID="37" presetClass="path" presetSubtype="0" accel="50000" decel="50000" fill="hold" nodeType="withEffect">
                                  <p:stCondLst>
                                    <p:cond delay="0"/>
                                  </p:stCondLst>
                                  <p:childTnLst>
                                    <p:animMotion origin="layout" path="M -1.66667E-6 1.48148E-6 L 0.10399 0.04097 C 0.12587 0.05023 0.15851 0.05532 0.19254 0.05532 C 0.23143 0.05532 0.26233 0.05023 0.2842 0.04097 L 0.38837 1.48148E-6 " pathEditMode="relative" rAng="0" ptsTypes="AAAAA">
                                      <p:cBhvr>
                                        <p:cTn id="10" dur="2000" fill="hold"/>
                                        <p:tgtEl>
                                          <p:spTgt spid="19"/>
                                        </p:tgtEl>
                                        <p:attrNameLst>
                                          <p:attrName>ppt_x</p:attrName>
                                          <p:attrName>ppt_y</p:attrName>
                                        </p:attrNameLst>
                                      </p:cBhvr>
                                      <p:rCtr x="19427" y="2755"/>
                                    </p:animMotion>
                                  </p:childTnLst>
                                </p:cTn>
                              </p:par>
                              <p:par>
                                <p:cTn id="11" presetID="42" presetClass="path" presetSubtype="0" accel="50000" decel="50000" fill="hold" nodeType="withEffect">
                                  <p:stCondLst>
                                    <p:cond delay="0"/>
                                  </p:stCondLst>
                                  <p:childTnLst>
                                    <p:animMotion origin="layout" path="M 1.11111E-6 1.11022E-16 L -0.19444 -4.44444E-6 " pathEditMode="relative" rAng="0" ptsTypes="AA">
                                      <p:cBhvr>
                                        <p:cTn id="12" dur="2000" fill="hold"/>
                                        <p:tgtEl>
                                          <p:spTgt spid="33"/>
                                        </p:tgtEl>
                                        <p:attrNameLst>
                                          <p:attrName>ppt_x</p:attrName>
                                          <p:attrName>ppt_y</p:attrName>
                                        </p:attrNameLst>
                                      </p:cBhvr>
                                      <p:rCtr x="-968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547349098"/>
              </p:ext>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056015535"/>
              </p:ext>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710617900"/>
              </p:ext>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598333617"/>
              </p:ext>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62004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06608653"/>
              </p:ext>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97145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2222E-6 1.11022E-16 L 0.05208 0.04005 C 0.06302 0.04907 0.07934 0.05394 0.09635 0.05394 C 0.1158 0.05394 0.13142 0.04907 0.14236 0.04005 L 0.19462 1.11022E-16 " pathEditMode="relative" rAng="0" ptsTypes="AAAAA">
                                      <p:cBhvr>
                                        <p:cTn id="6" dur="2000" fill="hold"/>
                                        <p:tgtEl>
                                          <p:spTgt spid="18"/>
                                        </p:tgtEl>
                                        <p:attrNameLst>
                                          <p:attrName>ppt_x</p:attrName>
                                          <p:attrName>ppt_y</p:attrName>
                                        </p:attrNameLst>
                                      </p:cBhvr>
                                      <p:rCtr x="9722" y="2685"/>
                                    </p:animMotion>
                                  </p:childTnLst>
                                </p:cTn>
                              </p:par>
                              <p:par>
                                <p:cTn id="7" presetID="37" presetClass="path" presetSubtype="0" accel="50000" decel="50000" fill="hold" nodeType="withEffect">
                                  <p:stCondLst>
                                    <p:cond delay="0"/>
                                  </p:stCondLst>
                                  <p:childTnLst>
                                    <p:animMotion origin="layout" path="M 0.00018 1.11022E-16 L -0.05208 -0.04282 C -0.06302 -0.05255 -0.07934 -0.05764 -0.09635 -0.05764 C -0.1158 -0.05764 -0.13142 -0.05255 -0.14236 -0.04282 L -0.19444 1.11022E-16 " pathEditMode="relative" rAng="0" ptsTypes="AAAAA">
                                      <p:cBhvr>
                                        <p:cTn id="8" dur="2000" fill="hold"/>
                                        <p:tgtEl>
                                          <p:spTgt spid="26"/>
                                        </p:tgtEl>
                                        <p:attrNameLst>
                                          <p:attrName>ppt_x</p:attrName>
                                          <p:attrName>ppt_y</p:attrName>
                                        </p:attrNameLst>
                                      </p:cBhvr>
                                      <p:rCtr x="-9740"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08513323"/>
              </p:ext>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74348523"/>
              </p:ext>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408586971"/>
              </p:ext>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8931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355115379"/>
              </p:ext>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97045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4135018248"/>
              </p:ext>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89527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Linear Search</a:t>
            </a:r>
            <a:endParaRPr lang="en-US" sz="7200" dirty="0">
              <a:solidFill>
                <a:schemeClr val="tx1">
                  <a:lumMod val="75000"/>
                  <a:lumOff val="25000"/>
                </a:schemeClr>
              </a:solidFill>
            </a:endParaRPr>
          </a:p>
        </p:txBody>
      </p:sp>
      <p:sp>
        <p:nvSpPr>
          <p:cNvPr id="2" name="TextBox 1"/>
          <p:cNvSpPr txBox="1"/>
          <p:nvPr/>
        </p:nvSpPr>
        <p:spPr>
          <a:xfrm>
            <a:off x="1815353" y="3008780"/>
            <a:ext cx="6884894" cy="1338828"/>
          </a:xfrm>
          <a:prstGeom prst="rect">
            <a:avLst/>
          </a:prstGeom>
          <a:noFill/>
        </p:spPr>
        <p:txBody>
          <a:bodyPr wrap="square" rtlCol="0">
            <a:spAutoFit/>
          </a:bodyPr>
          <a:lstStyle/>
          <a:p>
            <a:r>
              <a:rPr lang="en-US" sz="2700" dirty="0" smtClean="0">
                <a:solidFill>
                  <a:schemeClr val="bg2">
                    <a:lumMod val="50000"/>
                  </a:schemeClr>
                </a:solidFill>
              </a:rPr>
              <a:t>Searching the range, from the beginning to end, comparing each element until the desired match is found.</a:t>
            </a:r>
          </a:p>
        </p:txBody>
      </p:sp>
      <p:sp>
        <p:nvSpPr>
          <p:cNvPr id="4" name="TextBox 3"/>
          <p:cNvSpPr txBox="1"/>
          <p:nvPr/>
        </p:nvSpPr>
        <p:spPr>
          <a:xfrm>
            <a:off x="1815353" y="4471264"/>
            <a:ext cx="6884894" cy="923330"/>
          </a:xfrm>
          <a:prstGeom prst="rect">
            <a:avLst/>
          </a:prstGeom>
          <a:noFill/>
        </p:spPr>
        <p:txBody>
          <a:bodyPr wrap="square" rtlCol="0">
            <a:spAutoFit/>
          </a:bodyPr>
          <a:lstStyle/>
          <a:p>
            <a:r>
              <a:rPr lang="en-US" sz="2700" dirty="0" smtClean="0">
                <a:solidFill>
                  <a:schemeClr val="bg2">
                    <a:lumMod val="50000"/>
                  </a:schemeClr>
                </a:solidFill>
              </a:rPr>
              <a:t>O(n) time</a:t>
            </a:r>
          </a:p>
          <a:p>
            <a:r>
              <a:rPr lang="en-US" sz="2700" dirty="0" smtClean="0">
                <a:solidFill>
                  <a:schemeClr val="bg2">
                    <a:lumMod val="50000"/>
                  </a:schemeClr>
                </a:solidFill>
              </a:rPr>
              <a:t>O(1) space</a:t>
            </a:r>
          </a:p>
        </p:txBody>
      </p:sp>
    </p:spTree>
    <p:extLst>
      <p:ext uri="{BB962C8B-B14F-4D97-AF65-F5344CB8AC3E}">
        <p14:creationId xmlns:p14="http://schemas.microsoft.com/office/powerpoint/2010/main" val="382126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492230663"/>
              </p:ext>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37923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11111E-6 1.11022E-16 L -0.02621 0.04005 C -0.0316 0.04907 -0.03993 0.05394 -0.04844 0.05394 C -0.05816 0.05394 -0.06597 0.04907 -0.07135 0.04005 L -0.09739 1.11022E-16 " pathEditMode="relative" rAng="0" ptsTypes="AAAAA">
                                      <p:cBhvr>
                                        <p:cTn id="6" dur="2000" fill="hold"/>
                                        <p:tgtEl>
                                          <p:spTgt spid="30"/>
                                        </p:tgtEl>
                                        <p:attrNameLst>
                                          <p:attrName>ppt_x</p:attrName>
                                          <p:attrName>ppt_y</p:attrName>
                                        </p:attrNameLst>
                                      </p:cBhvr>
                                      <p:rCtr x="-4878" y="2685"/>
                                    </p:animMotion>
                                  </p:childTnLst>
                                </p:cTn>
                              </p:par>
                              <p:par>
                                <p:cTn id="7" presetID="37" presetClass="path" presetSubtype="0" accel="50000" decel="50000" fill="hold" nodeType="withEffect">
                                  <p:stCondLst>
                                    <p:cond delay="0"/>
                                  </p:stCondLst>
                                  <p:childTnLst>
                                    <p:animMotion origin="layout" path="M -0.00017 1.11022E-16 L 0.02587 -0.04282 C 0.03125 -0.05255 0.03958 -0.05764 0.04809 -0.05764 C 0.05781 -0.05764 0.06562 -0.05255 0.07101 -0.04282 L 0.09722 1.11022E-16 " pathEditMode="relative" rAng="0" ptsTypes="AAAAA">
                                      <p:cBhvr>
                                        <p:cTn id="8" dur="2000" fill="hold"/>
                                        <p:tgtEl>
                                          <p:spTgt spid="33"/>
                                        </p:tgtEl>
                                        <p:attrNameLst>
                                          <p:attrName>ppt_x</p:attrName>
                                          <p:attrName>ppt_y</p:attrName>
                                        </p:attrNameLst>
                                      </p:cBhvr>
                                      <p:rCtr x="4861"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59319607"/>
              </p:ext>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849071581"/>
              </p:ext>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00151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332554976"/>
              </p:ext>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01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1"/>
                    </a:solidFill>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648125826"/>
              </p:ext>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93838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1.11022E-16 L -0.02604 0.04005 C -0.03159 0.04907 -0.03975 0.05394 -0.04826 0.05394 C -0.05798 0.05394 -0.06562 0.04907 -0.07118 0.04005 L -0.09705 1.11022E-16 " pathEditMode="relative" rAng="0" ptsTypes="AAAAA">
                                      <p:cBhvr>
                                        <p:cTn id="6" dur="2000" fill="hold"/>
                                        <p:tgtEl>
                                          <p:spTgt spid="31"/>
                                        </p:tgtEl>
                                        <p:attrNameLst>
                                          <p:attrName>ppt_x</p:attrName>
                                          <p:attrName>ppt_y</p:attrName>
                                        </p:attrNameLst>
                                      </p:cBhvr>
                                      <p:rCtr x="-4861" y="2685"/>
                                    </p:animMotion>
                                  </p:childTnLst>
                                </p:cTn>
                              </p:par>
                              <p:par>
                                <p:cTn id="7" presetID="37" presetClass="path" presetSubtype="0" accel="50000" decel="50000" fill="hold" nodeType="withEffect">
                                  <p:stCondLst>
                                    <p:cond delay="0"/>
                                  </p:stCondLst>
                                  <p:childTnLst>
                                    <p:animMotion origin="layout" path="M 0.00017 1.11022E-16 L 0.02622 -0.04282 C 0.03177 -0.05255 0.03993 -0.05764 0.04844 -0.05764 C 0.05816 -0.05764 0.06597 -0.05255 0.07153 -0.04282 L 0.09774 1.11022E-16 " pathEditMode="relative" rAng="0" ptsTypes="AAAAA">
                                      <p:cBhvr>
                                        <p:cTn id="8" dur="2000" fill="hold"/>
                                        <p:tgtEl>
                                          <p:spTgt spid="30"/>
                                        </p:tgtEl>
                                        <p:attrNameLst>
                                          <p:attrName>ppt_x</p:attrName>
                                          <p:attrName>ppt_y</p:attrName>
                                        </p:attrNameLst>
                                      </p:cBhvr>
                                      <p:rCtr x="4878" y="-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4249089956"/>
              </p:ext>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237028262"/>
              </p:ext>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7582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20" name="Table 19"/>
          <p:cNvGraphicFramePr>
            <a:graphicFrameLocks noGrp="1"/>
          </p:cNvGraphicFramePr>
          <p:nvPr>
            <p:extLst/>
          </p:nvPr>
        </p:nvGraphicFramePr>
        <p:xfrm>
          <a:off x="628650" y="1471306"/>
          <a:ext cx="7522292" cy="579120"/>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xmlns="" val="20000"/>
                    </a:ext>
                  </a:extLst>
                </a:gridCol>
                <a:gridCol w="6141167">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Divide and conquer sort algorithm that recursively partitions data into</a:t>
                      </a:r>
                      <a:r>
                        <a:rPr lang="en-US" sz="1600" baseline="0" dirty="0" smtClean="0">
                          <a:solidFill>
                            <a:schemeClr val="tx1">
                              <a:lumMod val="75000"/>
                              <a:lumOff val="25000"/>
                            </a:schemeClr>
                          </a:solidFill>
                        </a:rPr>
                        <a:t> smaller groups, sorting as the partitioning completes.</a:t>
                      </a:r>
                      <a:endParaRPr lang="en-US" sz="1600"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nvPr>
        </p:nvGraphicFramePr>
        <p:xfrm>
          <a:off x="628648" y="2046035"/>
          <a:ext cx="2735988" cy="1112520"/>
        </p:xfrm>
        <a:graphic>
          <a:graphicData uri="http://schemas.openxmlformats.org/drawingml/2006/table">
            <a:tbl>
              <a:tblPr firstRow="1" bandRow="1">
                <a:tableStyleId>{2D5ABB26-0587-4C30-8999-92F81FD0307C}</a:tableStyleId>
              </a:tblPr>
              <a:tblGrid>
                <a:gridCol w="1367994">
                  <a:extLst>
                    <a:ext uri="{9D8B030D-6E8A-4147-A177-3AD203B41FA5}">
                      <a16:colId xmlns:a16="http://schemas.microsoft.com/office/drawing/2014/main" xmlns="" val="20000"/>
                    </a:ext>
                  </a:extLst>
                </a:gridCol>
                <a:gridCol w="1367994">
                  <a:extLst>
                    <a:ext uri="{9D8B030D-6E8A-4147-A177-3AD203B41FA5}">
                      <a16:colId xmlns:a16="http://schemas.microsoft.com/office/drawing/2014/main" xmlns="" val="20001"/>
                    </a:ext>
                  </a:extLst>
                </a:gridCol>
              </a:tblGrid>
              <a:tr h="370840">
                <a:tc>
                  <a:txBody>
                    <a:bodyPr/>
                    <a:lstStyle/>
                    <a:p>
                      <a:r>
                        <a:rPr lang="en-US" sz="1400" dirty="0" smtClean="0">
                          <a:solidFill>
                            <a:schemeClr val="tx1">
                              <a:lumMod val="75000"/>
                              <a:lumOff val="25000"/>
                            </a:schemeClr>
                          </a:solidFill>
                          <a:latin typeface="+mn-lt"/>
                        </a:rPr>
                        <a:t>Best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a:t>
                      </a:r>
                      <a:r>
                        <a:rPr lang="en-US" sz="1400" baseline="0" dirty="0" smtClean="0">
                          <a:solidFill>
                            <a:schemeClr val="tx1">
                              <a:lumMod val="75000"/>
                              <a:lumOff val="25000"/>
                            </a:schemeClr>
                          </a:solidFill>
                          <a:latin typeface="+mn-lt"/>
                        </a:rPr>
                        <a:t> log n</a:t>
                      </a:r>
                      <a:r>
                        <a:rPr lang="en-US" sz="1400" dirty="0" smtClean="0">
                          <a:solidFill>
                            <a:schemeClr val="tx1">
                              <a:lumMod val="75000"/>
                              <a:lumOff val="25000"/>
                            </a:schemeClr>
                          </a:solidFill>
                          <a:latin typeface="+mn-lt"/>
                        </a:rPr>
                        <a:t>)</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solidFill>
                            <a:schemeClr val="tx1">
                              <a:lumMod val="75000"/>
                              <a:lumOff val="25000"/>
                            </a:schemeClr>
                          </a:solidFill>
                          <a:latin typeface="+mn-lt"/>
                        </a:rPr>
                        <a:t>Average</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 log n)</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370840">
                <a:tc>
                  <a:txBody>
                    <a:bodyPr/>
                    <a:lstStyle/>
                    <a:p>
                      <a:r>
                        <a:rPr lang="en-US" sz="1400" dirty="0" smtClean="0">
                          <a:solidFill>
                            <a:schemeClr val="tx1">
                              <a:lumMod val="75000"/>
                              <a:lumOff val="25000"/>
                            </a:schemeClr>
                          </a:solidFill>
                          <a:latin typeface="+mn-lt"/>
                        </a:rPr>
                        <a:t>Worst</a:t>
                      </a:r>
                      <a:endParaRPr lang="en-US" sz="1400" dirty="0">
                        <a:solidFill>
                          <a:schemeClr val="tx1">
                            <a:lumMod val="75000"/>
                            <a:lumOff val="25000"/>
                          </a:schemeClr>
                        </a:solidFill>
                        <a:latin typeface="+mn-lt"/>
                      </a:endParaRPr>
                    </a:p>
                  </a:txBody>
                  <a:tcPr/>
                </a:tc>
                <a:tc>
                  <a:txBody>
                    <a:bodyPr/>
                    <a:lstStyle/>
                    <a:p>
                      <a:r>
                        <a:rPr lang="en-US" sz="1400" dirty="0" smtClean="0">
                          <a:solidFill>
                            <a:schemeClr val="tx1">
                              <a:lumMod val="75000"/>
                              <a:lumOff val="25000"/>
                            </a:schemeClr>
                          </a:solidFill>
                          <a:latin typeface="+mn-lt"/>
                        </a:rPr>
                        <a:t>O(n^2)</a:t>
                      </a:r>
                      <a:endParaRPr lang="en-US" sz="14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nvPr>
        </p:nvGraphicFramePr>
        <p:xfrm>
          <a:off x="101874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1</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nvPr>
        </p:nvGraphicFramePr>
        <p:xfrm>
          <a:off x="190776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2</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6" name="Table 25"/>
          <p:cNvGraphicFramePr>
            <a:graphicFrameLocks noGrp="1"/>
          </p:cNvGraphicFramePr>
          <p:nvPr>
            <p:extLst/>
          </p:nvPr>
        </p:nvGraphicFramePr>
        <p:xfrm>
          <a:off x="2796784"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3</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7" name="Table 26"/>
          <p:cNvGraphicFramePr>
            <a:graphicFrameLocks noGrp="1"/>
          </p:cNvGraphicFramePr>
          <p:nvPr>
            <p:extLst/>
          </p:nvPr>
        </p:nvGraphicFramePr>
        <p:xfrm>
          <a:off x="3685806"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4</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28" name="Table 27"/>
          <p:cNvGraphicFramePr>
            <a:graphicFrameLocks noGrp="1"/>
          </p:cNvGraphicFramePr>
          <p:nvPr>
            <p:extLst/>
          </p:nvPr>
        </p:nvGraphicFramePr>
        <p:xfrm>
          <a:off x="4574828"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5</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0" name="Table 29"/>
          <p:cNvGraphicFramePr>
            <a:graphicFrameLocks noGrp="1"/>
          </p:cNvGraphicFramePr>
          <p:nvPr>
            <p:extLst/>
          </p:nvPr>
        </p:nvGraphicFramePr>
        <p:xfrm>
          <a:off x="6352872"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7</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119834818"/>
              </p:ext>
            </p:extLst>
          </p:nvPr>
        </p:nvGraphicFramePr>
        <p:xfrm>
          <a:off x="7241891"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8</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3" name="Table 32"/>
          <p:cNvGraphicFramePr>
            <a:graphicFrameLocks noGrp="1"/>
          </p:cNvGraphicFramePr>
          <p:nvPr>
            <p:extLst/>
          </p:nvPr>
        </p:nvGraphicFramePr>
        <p:xfrm>
          <a:off x="5463850" y="3505200"/>
          <a:ext cx="870546" cy="790783"/>
        </p:xfrm>
        <a:graphic>
          <a:graphicData uri="http://schemas.openxmlformats.org/drawingml/2006/table">
            <a:tbl>
              <a:tblPr firstRow="1" bandRow="1">
                <a:tableStyleId>{5C22544A-7EE6-4342-B048-85BDC9FD1C3A}</a:tableStyleId>
              </a:tblPr>
              <a:tblGrid>
                <a:gridCol w="870546">
                  <a:extLst>
                    <a:ext uri="{9D8B030D-6E8A-4147-A177-3AD203B41FA5}">
                      <a16:colId xmlns:a16="http://schemas.microsoft.com/office/drawing/2014/main" xmlns="" val="20000"/>
                    </a:ext>
                  </a:extLst>
                </a:gridCol>
              </a:tblGrid>
              <a:tr h="790783">
                <a:tc>
                  <a:txBody>
                    <a:bodyPr/>
                    <a:lstStyle/>
                    <a:p>
                      <a:pPr algn="ctr"/>
                      <a:r>
                        <a:rPr lang="en-US" sz="4600" dirty="0" smtClean="0">
                          <a:solidFill>
                            <a:schemeClr val="bg1"/>
                          </a:solidFill>
                        </a:rPr>
                        <a:t>6</a:t>
                      </a:r>
                      <a:endParaRPr lang="en-US" sz="4600" dirty="0">
                        <a:solidFill>
                          <a:schemeClr val="bg1"/>
                        </a:solidFill>
                      </a:endParaRPr>
                    </a:p>
                  </a:txBody>
                  <a:tcPr marL="87273" marR="87273" marT="43637" marB="43637">
                    <a:solidFill>
                      <a:schemeClr val="accent6"/>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2491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sp>
        <p:nvSpPr>
          <p:cNvPr id="3" name="Rectangle 1"/>
          <p:cNvSpPr>
            <a:spLocks noChangeArrowheads="1"/>
          </p:cNvSpPr>
          <p:nvPr/>
        </p:nvSpPr>
        <p:spPr bwMode="auto">
          <a:xfrm>
            <a:off x="610622" y="1964567"/>
            <a:ext cx="79047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quicksort(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start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end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dirty="0" smtClean="0">
                <a:solidFill>
                  <a:srgbClr val="808080"/>
                </a:solidFill>
                <a:latin typeface="Courier New" panose="02070309020205020404" pitchFamily="49" charset="0"/>
                <a:cs typeface="Courier New" panose="02070309020205020404" pitchFamily="49" charset="0"/>
              </a:rPr>
              <a:t>start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&gt; 1)</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pivot = part(</a:t>
            </a:r>
            <a:r>
              <a:rPr lang="en-US" dirty="0">
                <a:solidFill>
                  <a:srgbClr val="808080"/>
                </a:solidFill>
                <a:latin typeface="Courier New" panose="02070309020205020404" pitchFamily="49" charset="0"/>
                <a:cs typeface="Courier New" panose="02070309020205020404" pitchFamily="49" charset="0"/>
              </a:rPr>
              <a:t>start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dirty="0" smtClean="0">
                <a:solidFill>
                  <a:srgbClr val="808080"/>
                </a:solidFill>
                <a:latin typeface="Courier New" panose="02070309020205020404" pitchFamily="49" charset="0"/>
                <a:cs typeface="Courier New" panose="02070309020205020404" pitchFamily="49" charset="0"/>
              </a:rPr>
              <a:t>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quicksort(</a:t>
            </a:r>
            <a:r>
              <a:rPr lang="en-US" dirty="0">
                <a:solidFill>
                  <a:srgbClr val="808080"/>
                </a:solidFill>
                <a:latin typeface="Courier New" panose="02070309020205020404" pitchFamily="49" charset="0"/>
                <a:cs typeface="Courier New" panose="02070309020205020404" pitchFamily="49" charset="0"/>
              </a:rPr>
              <a:t>start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pivot,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quicksort(pivot + 1,</a:t>
            </a:r>
            <a:r>
              <a:rPr lang="en-US" dirty="0">
                <a:solidFill>
                  <a:srgbClr val="808080"/>
                </a:solidFill>
                <a:latin typeface="Courier New" panose="02070309020205020404" pitchFamily="49" charset="0"/>
                <a:cs typeface="Courier New" panose="02070309020205020404" pitchFamily="49" charset="0"/>
              </a:rPr>
              <a:t> 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6" name="Up Arrow 5"/>
          <p:cNvSpPr/>
          <p:nvPr/>
        </p:nvSpPr>
        <p:spPr>
          <a:xfrm rot="5400000">
            <a:off x="1202506" y="3276893"/>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202506" y="3795197"/>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202506" y="4080096"/>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687836" y="2758589"/>
            <a:ext cx="340390" cy="5146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46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9" grpId="0" animBg="1"/>
      <p:bldP spid="9"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code</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63991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Quick Sort</a:t>
            </a:r>
            <a:endParaRPr lang="en-US" dirty="0">
              <a:solidFill>
                <a:schemeClr val="tx1">
                  <a:lumMod val="85000"/>
                  <a:lumOff val="1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387768423"/>
              </p:ext>
            </p:extLst>
          </p:nvPr>
        </p:nvGraphicFramePr>
        <p:xfrm>
          <a:off x="1041273" y="1861800"/>
          <a:ext cx="7061454" cy="2929040"/>
        </p:xfrm>
        <a:graphic>
          <a:graphicData uri="http://schemas.openxmlformats.org/drawingml/2006/table">
            <a:tbl>
              <a:tblPr firstRow="1" bandRow="1">
                <a:tableStyleId>{2D5ABB26-0587-4C30-8999-92F81FD0307C}</a:tableStyleId>
              </a:tblPr>
              <a:tblGrid>
                <a:gridCol w="2285986">
                  <a:extLst>
                    <a:ext uri="{9D8B030D-6E8A-4147-A177-3AD203B41FA5}">
                      <a16:colId xmlns:a16="http://schemas.microsoft.com/office/drawing/2014/main" xmlns="" val="20000"/>
                    </a:ext>
                  </a:extLst>
                </a:gridCol>
                <a:gridCol w="2565541">
                  <a:extLst>
                    <a:ext uri="{9D8B030D-6E8A-4147-A177-3AD203B41FA5}">
                      <a16:colId xmlns:a16="http://schemas.microsoft.com/office/drawing/2014/main" xmlns="" val="20001"/>
                    </a:ext>
                  </a:extLst>
                </a:gridCol>
                <a:gridCol w="2209927">
                  <a:extLst>
                    <a:ext uri="{9D8B030D-6E8A-4147-A177-3AD203B41FA5}">
                      <a16:colId xmlns:a16="http://schemas.microsoft.com/office/drawing/2014/main" xmlns="" val="20002"/>
                    </a:ext>
                  </a:extLst>
                </a:gridCol>
              </a:tblGrid>
              <a:tr h="732260">
                <a:tc>
                  <a:txBody>
                    <a:bodyPr/>
                    <a:lstStyle/>
                    <a:p>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Comparisons</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Swaps</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0"/>
                  </a:ext>
                </a:extLst>
              </a:tr>
              <a:tr h="732260">
                <a:tc>
                  <a:txBody>
                    <a:bodyPr/>
                    <a:lstStyle/>
                    <a:p>
                      <a:r>
                        <a:rPr lang="en-US" sz="3200" dirty="0" smtClean="0">
                          <a:solidFill>
                            <a:schemeClr val="tx1">
                              <a:lumMod val="75000"/>
                              <a:lumOff val="25000"/>
                            </a:schemeClr>
                          </a:solidFill>
                          <a:latin typeface="+mn-lt"/>
                        </a:rPr>
                        <a:t>Best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1"/>
                  </a:ext>
                </a:extLst>
              </a:tr>
              <a:tr h="732260">
                <a:tc>
                  <a:txBody>
                    <a:bodyPr/>
                    <a:lstStyle/>
                    <a:p>
                      <a:r>
                        <a:rPr lang="en-US" sz="3200" dirty="0" smtClean="0">
                          <a:solidFill>
                            <a:schemeClr val="tx1">
                              <a:lumMod val="75000"/>
                              <a:lumOff val="25000"/>
                            </a:schemeClr>
                          </a:solidFill>
                          <a:latin typeface="+mn-lt"/>
                        </a:rPr>
                        <a:t>Average</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 log n)</a:t>
                      </a:r>
                      <a:endParaRPr lang="en-US" sz="3200" dirty="0">
                        <a:solidFill>
                          <a:schemeClr val="tx1">
                            <a:lumMod val="75000"/>
                            <a:lumOff val="25000"/>
                          </a:schemeClr>
                        </a:solidFill>
                        <a:latin typeface="+mn-lt"/>
                      </a:endParaRPr>
                    </a:p>
                  </a:txBody>
                  <a:tcPr/>
                </a:tc>
                <a:extLst>
                  <a:ext uri="{0D108BD9-81ED-4DB2-BD59-A6C34878D82A}">
                    <a16:rowId xmlns:a16="http://schemas.microsoft.com/office/drawing/2014/main" xmlns="" val="10002"/>
                  </a:ext>
                </a:extLst>
              </a:tr>
              <a:tr h="732260">
                <a:tc>
                  <a:txBody>
                    <a:bodyPr/>
                    <a:lstStyle/>
                    <a:p>
                      <a:r>
                        <a:rPr lang="en-US" sz="3200" dirty="0" smtClean="0">
                          <a:solidFill>
                            <a:schemeClr val="tx1">
                              <a:lumMod val="75000"/>
                              <a:lumOff val="25000"/>
                            </a:schemeClr>
                          </a:solidFill>
                          <a:latin typeface="+mn-lt"/>
                        </a:rPr>
                        <a:t>Worst</a:t>
                      </a:r>
                      <a:endParaRPr lang="en-US" sz="3200" dirty="0">
                        <a:solidFill>
                          <a:schemeClr val="tx1">
                            <a:lumMod val="75000"/>
                            <a:lumOff val="25000"/>
                          </a:schemeClr>
                        </a:solidFill>
                        <a:latin typeface="+mn-lt"/>
                      </a:endParaRPr>
                    </a:p>
                  </a:txBody>
                  <a:tcPr/>
                </a:tc>
                <a:tc>
                  <a:txBody>
                    <a:bodyPr/>
                    <a:lstStyle/>
                    <a:p>
                      <a:r>
                        <a:rPr lang="en-US" sz="3200" dirty="0" smtClean="0">
                          <a:solidFill>
                            <a:schemeClr val="tx1">
                              <a:lumMod val="75000"/>
                              <a:lumOff val="25000"/>
                            </a:schemeClr>
                          </a:solidFill>
                          <a:latin typeface="+mn-lt"/>
                        </a:rPr>
                        <a:t>O(n^2)</a:t>
                      </a:r>
                      <a:endParaRPr lang="en-US" sz="3200" dirty="0">
                        <a:solidFill>
                          <a:schemeClr val="tx1">
                            <a:lumMod val="75000"/>
                            <a:lumOff val="25000"/>
                          </a:schemeClr>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tx1">
                              <a:lumMod val="75000"/>
                              <a:lumOff val="25000"/>
                            </a:schemeClr>
                          </a:solidFill>
                          <a:latin typeface="+mn-lt"/>
                        </a:rPr>
                        <a:t>O(n^2)</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1089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86600627"/>
              </p:ext>
            </p:extLst>
          </p:nvPr>
        </p:nvGraphicFramePr>
        <p:xfrm>
          <a:off x="1303859" y="2133600"/>
          <a:ext cx="1676400" cy="2743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tblGrid>
              <a:tr h="370840">
                <a:tc>
                  <a:txBody>
                    <a:bodyPr/>
                    <a:lstStyle/>
                    <a:p>
                      <a:r>
                        <a:rPr lang="en-US" sz="2400" dirty="0" smtClean="0"/>
                        <a:t>Algorithm</a:t>
                      </a:r>
                      <a:endParaRPr lang="en-US" sz="2400" dirty="0"/>
                    </a:p>
                  </a:txBody>
                  <a:tcPr/>
                </a:tc>
                <a:extLst>
                  <a:ext uri="{0D108BD9-81ED-4DB2-BD59-A6C34878D82A}">
                    <a16:rowId xmlns:a16="http://schemas.microsoft.com/office/drawing/2014/main" xmlns="" val="10000"/>
                  </a:ext>
                </a:extLst>
              </a:tr>
              <a:tr h="370840">
                <a:tc>
                  <a:txBody>
                    <a:bodyPr/>
                    <a:lstStyle/>
                    <a:p>
                      <a:r>
                        <a:rPr lang="en-US" sz="2400" dirty="0" smtClean="0"/>
                        <a:t>Bubble</a:t>
                      </a:r>
                      <a:endParaRPr lang="en-US" sz="2400" dirty="0"/>
                    </a:p>
                  </a:txBody>
                  <a:tcPr/>
                </a:tc>
                <a:extLst>
                  <a:ext uri="{0D108BD9-81ED-4DB2-BD59-A6C34878D82A}">
                    <a16:rowId xmlns:a16="http://schemas.microsoft.com/office/drawing/2014/main" xmlns="" val="10001"/>
                  </a:ext>
                </a:extLst>
              </a:tr>
              <a:tr h="370840">
                <a:tc>
                  <a:txBody>
                    <a:bodyPr/>
                    <a:lstStyle/>
                    <a:p>
                      <a:r>
                        <a:rPr lang="en-US" sz="2400" dirty="0" smtClean="0"/>
                        <a:t>Selection</a:t>
                      </a:r>
                      <a:endParaRPr lang="en-US" sz="2400" dirty="0"/>
                    </a:p>
                  </a:txBody>
                  <a:tcPr/>
                </a:tc>
                <a:extLst>
                  <a:ext uri="{0D108BD9-81ED-4DB2-BD59-A6C34878D82A}">
                    <a16:rowId xmlns:a16="http://schemas.microsoft.com/office/drawing/2014/main" xmlns="" val="10002"/>
                  </a:ext>
                </a:extLst>
              </a:tr>
              <a:tr h="370840">
                <a:tc>
                  <a:txBody>
                    <a:bodyPr/>
                    <a:lstStyle/>
                    <a:p>
                      <a:r>
                        <a:rPr lang="en-US" sz="2400" dirty="0" smtClean="0"/>
                        <a:t>Insertion</a:t>
                      </a:r>
                      <a:endParaRPr lang="en-US" sz="2400" dirty="0"/>
                    </a:p>
                  </a:txBody>
                  <a:tcPr/>
                </a:tc>
                <a:extLst>
                  <a:ext uri="{0D108BD9-81ED-4DB2-BD59-A6C34878D82A}">
                    <a16:rowId xmlns:a16="http://schemas.microsoft.com/office/drawing/2014/main" xmlns="" val="10003"/>
                  </a:ext>
                </a:extLst>
              </a:tr>
              <a:tr h="370840">
                <a:tc>
                  <a:txBody>
                    <a:bodyPr/>
                    <a:lstStyle/>
                    <a:p>
                      <a:r>
                        <a:rPr lang="en-US" sz="2400" dirty="0" smtClean="0"/>
                        <a:t>Merge</a:t>
                      </a:r>
                      <a:endParaRPr lang="en-US" sz="2400" dirty="0"/>
                    </a:p>
                  </a:txBody>
                  <a:tcPr/>
                </a:tc>
                <a:extLst>
                  <a:ext uri="{0D108BD9-81ED-4DB2-BD59-A6C34878D82A}">
                    <a16:rowId xmlns:a16="http://schemas.microsoft.com/office/drawing/2014/main" xmlns="" val="10004"/>
                  </a:ext>
                </a:extLst>
              </a:tr>
              <a:tr h="370840">
                <a:tc>
                  <a:txBody>
                    <a:bodyPr/>
                    <a:lstStyle/>
                    <a:p>
                      <a:r>
                        <a:rPr lang="en-US" sz="2400" dirty="0" smtClean="0"/>
                        <a:t>Quick</a:t>
                      </a:r>
                      <a:endParaRPr lang="en-US" sz="2400" dirty="0"/>
                    </a:p>
                  </a:txBody>
                  <a:tcP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7125312"/>
              </p:ext>
            </p:extLst>
          </p:nvPr>
        </p:nvGraphicFramePr>
        <p:xfrm>
          <a:off x="6197594" y="2133600"/>
          <a:ext cx="1625600" cy="2743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tblGrid>
              <a:tr h="370840">
                <a:tc>
                  <a:txBody>
                    <a:bodyPr/>
                    <a:lstStyle/>
                    <a:p>
                      <a:r>
                        <a:rPr lang="en-US" sz="2400" dirty="0" smtClean="0"/>
                        <a:t>Presorted</a:t>
                      </a:r>
                      <a:endParaRPr lang="en-US" sz="2400" dirty="0"/>
                    </a:p>
                  </a:txBody>
                  <a:tcPr/>
                </a:tc>
                <a:extLst>
                  <a:ext uri="{0D108BD9-81ED-4DB2-BD59-A6C34878D82A}">
                    <a16:rowId xmlns:a16="http://schemas.microsoft.com/office/drawing/2014/main" xmlns="" val="10000"/>
                  </a:ext>
                </a:extLst>
              </a:tr>
              <a:tr h="370840">
                <a:tc>
                  <a:txBody>
                    <a:bodyPr/>
                    <a:lstStyle/>
                    <a:p>
                      <a:r>
                        <a:rPr lang="en-US" sz="2400" dirty="0" smtClean="0"/>
                        <a:t>0.000</a:t>
                      </a:r>
                      <a:endParaRPr lang="en-US" sz="2400" dirty="0"/>
                    </a:p>
                  </a:txBody>
                  <a:tcPr/>
                </a:tc>
                <a:extLst>
                  <a:ext uri="{0D108BD9-81ED-4DB2-BD59-A6C34878D82A}">
                    <a16:rowId xmlns:a16="http://schemas.microsoft.com/office/drawing/2014/main" xmlns="" val="10001"/>
                  </a:ext>
                </a:extLst>
              </a:tr>
              <a:tr h="370840">
                <a:tc>
                  <a:txBody>
                    <a:bodyPr/>
                    <a:lstStyle/>
                    <a:p>
                      <a:r>
                        <a:rPr lang="en-US" sz="2400" dirty="0" smtClean="0"/>
                        <a:t>1.171</a:t>
                      </a:r>
                      <a:endParaRPr lang="en-US" sz="2400" dirty="0"/>
                    </a:p>
                  </a:txBody>
                  <a:tcPr/>
                </a:tc>
                <a:extLst>
                  <a:ext uri="{0D108BD9-81ED-4DB2-BD59-A6C34878D82A}">
                    <a16:rowId xmlns:a16="http://schemas.microsoft.com/office/drawing/2014/main" xmlns="" val="10002"/>
                  </a:ext>
                </a:extLst>
              </a:tr>
              <a:tr h="370840">
                <a:tc>
                  <a:txBody>
                    <a:bodyPr/>
                    <a:lstStyle/>
                    <a:p>
                      <a:r>
                        <a:rPr lang="en-US" sz="2400" dirty="0" smtClean="0"/>
                        <a:t>0.000</a:t>
                      </a:r>
                      <a:endParaRPr lang="en-US" sz="2400" dirty="0"/>
                    </a:p>
                  </a:txBody>
                  <a:tcPr/>
                </a:tc>
                <a:extLst>
                  <a:ext uri="{0D108BD9-81ED-4DB2-BD59-A6C34878D82A}">
                    <a16:rowId xmlns:a16="http://schemas.microsoft.com/office/drawing/2014/main" xmlns="" val="10003"/>
                  </a:ext>
                </a:extLst>
              </a:tr>
              <a:tr h="370840">
                <a:tc>
                  <a:txBody>
                    <a:bodyPr/>
                    <a:lstStyle/>
                    <a:p>
                      <a:r>
                        <a:rPr lang="en-US" sz="2400" dirty="0" smtClean="0"/>
                        <a:t>0.280</a:t>
                      </a:r>
                      <a:endParaRPr lang="en-US" sz="2400" dirty="0"/>
                    </a:p>
                  </a:txBody>
                  <a:tcPr/>
                </a:tc>
                <a:extLst>
                  <a:ext uri="{0D108BD9-81ED-4DB2-BD59-A6C34878D82A}">
                    <a16:rowId xmlns:a16="http://schemas.microsoft.com/office/drawing/2014/main" xmlns="" val="10004"/>
                  </a:ext>
                </a:extLst>
              </a:tr>
              <a:tr h="370840">
                <a:tc>
                  <a:txBody>
                    <a:bodyPr/>
                    <a:lstStyle/>
                    <a:p>
                      <a:r>
                        <a:rPr lang="en-US" sz="2400" dirty="0" smtClean="0"/>
                        <a:t>0.240</a:t>
                      </a:r>
                      <a:endParaRPr lang="en-US" sz="2400" dirty="0"/>
                    </a:p>
                  </a:txBody>
                  <a:tcPr/>
                </a:tc>
                <a:extLst>
                  <a:ext uri="{0D108BD9-81ED-4DB2-BD59-A6C34878D82A}">
                    <a16:rowId xmlns:a16="http://schemas.microsoft.com/office/drawing/2014/main" xmlns=""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90992581"/>
              </p:ext>
            </p:extLst>
          </p:nvPr>
        </p:nvGraphicFramePr>
        <p:xfrm>
          <a:off x="2968971" y="2133600"/>
          <a:ext cx="1625600" cy="2743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tblGrid>
              <a:tr h="370840">
                <a:tc>
                  <a:txBody>
                    <a:bodyPr/>
                    <a:lstStyle/>
                    <a:p>
                      <a:r>
                        <a:rPr lang="en-US" sz="2400" dirty="0" smtClean="0"/>
                        <a:t>Random</a:t>
                      </a:r>
                      <a:endParaRPr lang="en-US" sz="2400" dirty="0"/>
                    </a:p>
                  </a:txBody>
                  <a:tcPr/>
                </a:tc>
                <a:extLst>
                  <a:ext uri="{0D108BD9-81ED-4DB2-BD59-A6C34878D82A}">
                    <a16:rowId xmlns:a16="http://schemas.microsoft.com/office/drawing/2014/main" xmlns="" val="10000"/>
                  </a:ext>
                </a:extLst>
              </a:tr>
              <a:tr h="370840">
                <a:tc>
                  <a:txBody>
                    <a:bodyPr/>
                    <a:lstStyle/>
                    <a:p>
                      <a:r>
                        <a:rPr lang="en-US" sz="2400" dirty="0" smtClean="0"/>
                        <a:t>1.115</a:t>
                      </a:r>
                      <a:endParaRPr lang="en-US" sz="2400" dirty="0"/>
                    </a:p>
                  </a:txBody>
                  <a:tcPr/>
                </a:tc>
                <a:extLst>
                  <a:ext uri="{0D108BD9-81ED-4DB2-BD59-A6C34878D82A}">
                    <a16:rowId xmlns:a16="http://schemas.microsoft.com/office/drawing/2014/main" xmlns="" val="10001"/>
                  </a:ext>
                </a:extLst>
              </a:tr>
              <a:tr h="370840">
                <a:tc>
                  <a:txBody>
                    <a:bodyPr/>
                    <a:lstStyle/>
                    <a:p>
                      <a:r>
                        <a:rPr lang="en-US" sz="2400" dirty="0" smtClean="0"/>
                        <a:t>1.165</a:t>
                      </a:r>
                      <a:endParaRPr lang="en-US" sz="2400" dirty="0"/>
                    </a:p>
                  </a:txBody>
                  <a:tcPr/>
                </a:tc>
                <a:extLst>
                  <a:ext uri="{0D108BD9-81ED-4DB2-BD59-A6C34878D82A}">
                    <a16:rowId xmlns:a16="http://schemas.microsoft.com/office/drawing/2014/main" xmlns="" val="10002"/>
                  </a:ext>
                </a:extLst>
              </a:tr>
              <a:tr h="370840">
                <a:tc>
                  <a:txBody>
                    <a:bodyPr/>
                    <a:lstStyle/>
                    <a:p>
                      <a:r>
                        <a:rPr lang="en-US" sz="2400" dirty="0" smtClean="0"/>
                        <a:t>0.407</a:t>
                      </a:r>
                      <a:endParaRPr lang="en-US" sz="2400" dirty="0"/>
                    </a:p>
                  </a:txBody>
                  <a:tcPr/>
                </a:tc>
                <a:extLst>
                  <a:ext uri="{0D108BD9-81ED-4DB2-BD59-A6C34878D82A}">
                    <a16:rowId xmlns:a16="http://schemas.microsoft.com/office/drawing/2014/main" xmlns="" val="10003"/>
                  </a:ext>
                </a:extLst>
              </a:tr>
              <a:tr h="370840">
                <a:tc>
                  <a:txBody>
                    <a:bodyPr/>
                    <a:lstStyle/>
                    <a:p>
                      <a:r>
                        <a:rPr lang="en-US" sz="2400" dirty="0" smtClean="0"/>
                        <a:t>0.280</a:t>
                      </a:r>
                      <a:endParaRPr lang="en-US" sz="2400" dirty="0"/>
                    </a:p>
                  </a:txBody>
                  <a:tcPr/>
                </a:tc>
                <a:extLst>
                  <a:ext uri="{0D108BD9-81ED-4DB2-BD59-A6C34878D82A}">
                    <a16:rowId xmlns:a16="http://schemas.microsoft.com/office/drawing/2014/main" xmlns="" val="10004"/>
                  </a:ext>
                </a:extLst>
              </a:tr>
              <a:tr h="370840">
                <a:tc>
                  <a:txBody>
                    <a:bodyPr/>
                    <a:lstStyle/>
                    <a:p>
                      <a:r>
                        <a:rPr lang="en-US" sz="2400" dirty="0" smtClean="0"/>
                        <a:t>0.279</a:t>
                      </a:r>
                      <a:endParaRPr lang="en-US" sz="2400" dirty="0"/>
                    </a:p>
                  </a:txBody>
                  <a:tcPr/>
                </a:tc>
                <a:extLst>
                  <a:ext uri="{0D108BD9-81ED-4DB2-BD59-A6C34878D82A}">
                    <a16:rowId xmlns:a16="http://schemas.microsoft.com/office/drawing/2014/main" xmlns=""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494429"/>
              </p:ext>
            </p:extLst>
          </p:nvPr>
        </p:nvGraphicFramePr>
        <p:xfrm>
          <a:off x="4583283" y="2133600"/>
          <a:ext cx="1625600" cy="2743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tblGrid>
              <a:tr h="370840">
                <a:tc>
                  <a:txBody>
                    <a:bodyPr/>
                    <a:lstStyle/>
                    <a:p>
                      <a:r>
                        <a:rPr lang="en-US" sz="2400" dirty="0" smtClean="0"/>
                        <a:t>Reverse</a:t>
                      </a:r>
                      <a:endParaRPr lang="en-US" sz="2400" dirty="0"/>
                    </a:p>
                  </a:txBody>
                  <a:tcPr/>
                </a:tc>
                <a:extLst>
                  <a:ext uri="{0D108BD9-81ED-4DB2-BD59-A6C34878D82A}">
                    <a16:rowId xmlns:a16="http://schemas.microsoft.com/office/drawing/2014/main" xmlns="" val="10000"/>
                  </a:ext>
                </a:extLst>
              </a:tr>
              <a:tr h="370840">
                <a:tc>
                  <a:txBody>
                    <a:bodyPr/>
                    <a:lstStyle/>
                    <a:p>
                      <a:r>
                        <a:rPr lang="en-US" sz="2400" dirty="0" smtClean="0"/>
                        <a:t>0.956</a:t>
                      </a:r>
                      <a:endParaRPr lang="en-US" sz="2400" dirty="0"/>
                    </a:p>
                  </a:txBody>
                  <a:tcPr/>
                </a:tc>
                <a:extLst>
                  <a:ext uri="{0D108BD9-81ED-4DB2-BD59-A6C34878D82A}">
                    <a16:rowId xmlns:a16="http://schemas.microsoft.com/office/drawing/2014/main" xmlns="" val="10001"/>
                  </a:ext>
                </a:extLst>
              </a:tr>
              <a:tr h="370840">
                <a:tc>
                  <a:txBody>
                    <a:bodyPr/>
                    <a:lstStyle/>
                    <a:p>
                      <a:r>
                        <a:rPr lang="en-US" sz="2400" dirty="0" smtClean="0"/>
                        <a:t>1.164</a:t>
                      </a:r>
                      <a:endParaRPr lang="en-US" sz="2400" dirty="0"/>
                    </a:p>
                  </a:txBody>
                  <a:tcPr/>
                </a:tc>
                <a:extLst>
                  <a:ext uri="{0D108BD9-81ED-4DB2-BD59-A6C34878D82A}">
                    <a16:rowId xmlns:a16="http://schemas.microsoft.com/office/drawing/2014/main" xmlns="" val="10002"/>
                  </a:ext>
                </a:extLst>
              </a:tr>
              <a:tr h="370840">
                <a:tc>
                  <a:txBody>
                    <a:bodyPr/>
                    <a:lstStyle/>
                    <a:p>
                      <a:r>
                        <a:rPr lang="en-US" sz="2400" dirty="0" smtClean="0"/>
                        <a:t>0.823</a:t>
                      </a:r>
                      <a:endParaRPr lang="en-US" sz="2400" dirty="0"/>
                    </a:p>
                  </a:txBody>
                  <a:tcPr/>
                </a:tc>
                <a:extLst>
                  <a:ext uri="{0D108BD9-81ED-4DB2-BD59-A6C34878D82A}">
                    <a16:rowId xmlns:a16="http://schemas.microsoft.com/office/drawing/2014/main" xmlns="" val="10003"/>
                  </a:ext>
                </a:extLst>
              </a:tr>
              <a:tr h="370840">
                <a:tc>
                  <a:txBody>
                    <a:bodyPr/>
                    <a:lstStyle/>
                    <a:p>
                      <a:r>
                        <a:rPr lang="en-US" sz="2400" dirty="0" smtClean="0"/>
                        <a:t>0.290</a:t>
                      </a:r>
                      <a:endParaRPr lang="en-US" sz="2400" dirty="0"/>
                    </a:p>
                  </a:txBody>
                  <a:tcPr/>
                </a:tc>
                <a:extLst>
                  <a:ext uri="{0D108BD9-81ED-4DB2-BD59-A6C34878D82A}">
                    <a16:rowId xmlns:a16="http://schemas.microsoft.com/office/drawing/2014/main" xmlns="" val="10004"/>
                  </a:ext>
                </a:extLst>
              </a:tr>
              <a:tr h="370840">
                <a:tc>
                  <a:txBody>
                    <a:bodyPr/>
                    <a:lstStyle/>
                    <a:p>
                      <a:r>
                        <a:rPr lang="en-US" sz="2400" dirty="0" smtClean="0"/>
                        <a:t>0.243</a:t>
                      </a:r>
                      <a:endParaRPr lang="en-US" sz="2400" dirty="0"/>
                    </a:p>
                  </a:txBody>
                  <a:tcPr/>
                </a:tc>
                <a:extLst>
                  <a:ext uri="{0D108BD9-81ED-4DB2-BD59-A6C34878D82A}">
                    <a16:rowId xmlns:a16="http://schemas.microsoft.com/office/drawing/2014/main" xmlns="" val="10005"/>
                  </a:ext>
                </a:extLst>
              </a:tr>
            </a:tbl>
          </a:graphicData>
        </a:graphic>
      </p:graphicFrame>
      <p:sp>
        <p:nvSpPr>
          <p:cNvPr id="9"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Sorting Performance</a:t>
            </a:r>
            <a:endParaRPr lang="en-US" dirty="0">
              <a:solidFill>
                <a:schemeClr val="tx1">
                  <a:lumMod val="85000"/>
                  <a:lumOff val="15000"/>
                </a:schemeClr>
              </a:solidFill>
            </a:endParaRPr>
          </a:p>
        </p:txBody>
      </p:sp>
      <p:sp>
        <p:nvSpPr>
          <p:cNvPr id="10" name="Content Placeholder 2"/>
          <p:cNvSpPr>
            <a:spLocks noGrp="1"/>
          </p:cNvSpPr>
          <p:nvPr>
            <p:ph idx="1"/>
          </p:nvPr>
        </p:nvSpPr>
        <p:spPr>
          <a:xfrm>
            <a:off x="1303867" y="4976774"/>
            <a:ext cx="6502400" cy="992707"/>
          </a:xfrm>
        </p:spPr>
        <p:txBody>
          <a:bodyPr>
            <a:normAutofit/>
          </a:bodyPr>
          <a:lstStyle/>
          <a:p>
            <a:pPr marL="0" indent="0">
              <a:lnSpc>
                <a:spcPct val="100000"/>
              </a:lnSpc>
              <a:spcBef>
                <a:spcPts val="0"/>
              </a:spcBef>
              <a:buNone/>
            </a:pPr>
            <a:r>
              <a:rPr lang="en-US" sz="2000" dirty="0" smtClean="0">
                <a:solidFill>
                  <a:schemeClr val="tx1">
                    <a:lumMod val="75000"/>
                    <a:lumOff val="25000"/>
                  </a:schemeClr>
                </a:solidFill>
              </a:rPr>
              <a:t>Time, </a:t>
            </a:r>
            <a:r>
              <a:rPr lang="en-US" sz="2000" smtClean="0">
                <a:solidFill>
                  <a:schemeClr val="tx1">
                    <a:lumMod val="75000"/>
                    <a:lumOff val="25000"/>
                  </a:schemeClr>
                </a:solidFill>
              </a:rPr>
              <a:t>in seconds, </a:t>
            </a:r>
            <a:r>
              <a:rPr lang="en-US" sz="2000" dirty="0" smtClean="0">
                <a:solidFill>
                  <a:schemeClr val="tx1">
                    <a:lumMod val="75000"/>
                    <a:lumOff val="25000"/>
                  </a:schemeClr>
                </a:solidFill>
              </a:rPr>
              <a:t>to sort 15,000 integers.</a:t>
            </a:r>
          </a:p>
          <a:p>
            <a:pPr marL="0" indent="0">
              <a:lnSpc>
                <a:spcPct val="100000"/>
              </a:lnSpc>
              <a:spcBef>
                <a:spcPts val="0"/>
              </a:spcBef>
              <a:buNone/>
            </a:pPr>
            <a:r>
              <a:rPr lang="en-US" sz="2000" dirty="0" smtClean="0">
                <a:solidFill>
                  <a:schemeClr val="tx1">
                    <a:lumMod val="75000"/>
                    <a:lumOff val="25000"/>
                  </a:schemeClr>
                </a:solidFill>
              </a:rPr>
              <a:t>AMD A8 1.7 GHz processor.  </a:t>
            </a:r>
            <a:endParaRPr lang="en-US" sz="2000" dirty="0">
              <a:solidFill>
                <a:schemeClr val="tx1">
                  <a:lumMod val="75000"/>
                  <a:lumOff val="25000"/>
                </a:schemeClr>
              </a:solidFill>
            </a:endParaRPr>
          </a:p>
        </p:txBody>
      </p:sp>
      <p:sp>
        <p:nvSpPr>
          <p:cNvPr id="12" name="Rectangle 11"/>
          <p:cNvSpPr/>
          <p:nvPr/>
        </p:nvSpPr>
        <p:spPr>
          <a:xfrm>
            <a:off x="6231467" y="2610553"/>
            <a:ext cx="1574800" cy="4821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31467" y="3505200"/>
            <a:ext cx="1574800" cy="4821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80267" y="3058474"/>
            <a:ext cx="4826000" cy="4821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80267" y="3987319"/>
            <a:ext cx="4826000" cy="9162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75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5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xit" presetSubtype="0" fill="hold" grpId="1" nodeType="with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5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xit" presetSubtype="0" fill="hold" grpId="1"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2" grpId="0" animBg="1"/>
      <p:bldP spid="12" grpId="1" animBg="1"/>
      <p:bldP spid="13" grpId="0" animBg="1"/>
      <p:bldP spid="13" grpId="1" animBg="1"/>
      <p:bldP spid="14" grpId="0" animBg="1"/>
      <p:bldP spid="14" grpId="1"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Linear Search</a:t>
            </a:r>
            <a:endParaRPr lang="en-US" dirty="0">
              <a:solidFill>
                <a:schemeClr val="tx1">
                  <a:lumMod val="85000"/>
                  <a:lumOff val="15000"/>
                </a:schemeClr>
              </a:solidFill>
            </a:endParaRPr>
          </a:p>
        </p:txBody>
      </p:sp>
      <p:sp>
        <p:nvSpPr>
          <p:cNvPr id="11" name="Rectangle 1"/>
          <p:cNvSpPr>
            <a:spLocks noChangeArrowheads="1"/>
          </p:cNvSpPr>
          <p:nvPr/>
        </p:nvSpPr>
        <p:spPr bwMode="auto">
          <a:xfrm>
            <a:off x="1102140" y="1718399"/>
            <a:ext cx="48718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template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p>
        </p:txBody>
      </p:sp>
      <p:sp>
        <p:nvSpPr>
          <p:cNvPr id="12" name="Rectangle 1"/>
          <p:cNvSpPr>
            <a:spLocks noChangeArrowheads="1"/>
          </p:cNvSpPr>
          <p:nvPr/>
        </p:nvSpPr>
        <p:spPr bwMode="auto">
          <a:xfrm>
            <a:off x="1102138" y="1953833"/>
            <a:ext cx="77668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solidFill>
                  <a:srgbClr val="2B91AF"/>
                </a:solidFill>
                <a:latin typeface="Courier New" panose="02070309020205020404" pitchFamily="49" charset="0"/>
                <a:cs typeface="Courier New" panose="02070309020205020404" pitchFamily="49" charset="0"/>
              </a:rPr>
              <a:t>_</a:t>
            </a:r>
            <a:r>
              <a:rPr lang="en-US" dirty="0" err="1" smtClean="0">
                <a:solidFill>
                  <a:srgbClr val="2B91AF"/>
                </a:solidFill>
                <a:latin typeface="Courier New" panose="02070309020205020404" pitchFamily="49" charset="0"/>
                <a:cs typeface="Courier New" panose="02070309020205020404" pitchFamily="49" charset="0"/>
              </a:rPr>
              <a:t>Iter</a:t>
            </a:r>
            <a:r>
              <a:rPr lang="en-US" dirty="0" smtClean="0">
                <a:solidFill>
                  <a:srgbClr val="2B91AF"/>
                </a:solidFill>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linear(</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a:t>
            </a: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Iter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_Type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&amp; </a:t>
            </a:r>
            <a:r>
              <a:rPr kumimoji="0" 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
        <p:nvSpPr>
          <p:cNvPr id="13" name="Rectangle 1"/>
          <p:cNvSpPr>
            <a:spLocks noChangeArrowheads="1"/>
          </p:cNvSpPr>
          <p:nvPr/>
        </p:nvSpPr>
        <p:spPr bwMode="auto">
          <a:xfrm>
            <a:off x="1102140" y="1690689"/>
            <a:ext cx="487184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last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14" name="Rectangle 1"/>
          <p:cNvSpPr>
            <a:spLocks noChangeArrowheads="1"/>
          </p:cNvSpPr>
          <p:nvPr/>
        </p:nvSpPr>
        <p:spPr bwMode="auto">
          <a:xfrm>
            <a:off x="1102137" y="3075683"/>
            <a:ext cx="40446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lang="en-US" dirty="0" smtClean="0">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break</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5" name="Rectangle 1"/>
          <p:cNvSpPr>
            <a:spLocks noChangeArrowheads="1"/>
          </p:cNvSpPr>
          <p:nvPr/>
        </p:nvSpPr>
        <p:spPr bwMode="auto">
          <a:xfrm>
            <a:off x="1102137" y="4714619"/>
            <a:ext cx="2528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return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first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4626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Which Algorithm?</a:t>
            </a:r>
            <a:endParaRPr lang="en-US" dirty="0">
              <a:solidFill>
                <a:schemeClr val="tx1">
                  <a:lumMod val="85000"/>
                  <a:lumOff val="15000"/>
                </a:schemeClr>
              </a:solidFill>
            </a:endParaRPr>
          </a:p>
        </p:txBody>
      </p:sp>
      <p:sp>
        <p:nvSpPr>
          <p:cNvPr id="2" name="Content Placeholder 1"/>
          <p:cNvSpPr>
            <a:spLocks noGrp="1"/>
          </p:cNvSpPr>
          <p:nvPr>
            <p:ph idx="1"/>
          </p:nvPr>
        </p:nvSpPr>
        <p:spPr/>
        <p:txBody>
          <a:bodyPr/>
          <a:lstStyle/>
          <a:p>
            <a:r>
              <a:rPr lang="en-US" dirty="0" smtClean="0"/>
              <a:t>General purpose sorting?</a:t>
            </a:r>
          </a:p>
          <a:p>
            <a:pPr lvl="1"/>
            <a:r>
              <a:rPr lang="en-US" dirty="0" smtClean="0"/>
              <a:t>Quick sort</a:t>
            </a:r>
          </a:p>
          <a:p>
            <a:pPr lvl="1"/>
            <a:r>
              <a:rPr lang="en-US" dirty="0"/>
              <a:t>Merge sort</a:t>
            </a:r>
            <a:endParaRPr lang="en-US" dirty="0" smtClean="0"/>
          </a:p>
          <a:p>
            <a:r>
              <a:rPr lang="en-US" dirty="0" smtClean="0"/>
              <a:t>Inserting data into pre-sorted container?</a:t>
            </a:r>
          </a:p>
          <a:p>
            <a:pPr lvl="1"/>
            <a:r>
              <a:rPr lang="en-US" dirty="0" smtClean="0"/>
              <a:t>Bubble or Insertion sort</a:t>
            </a:r>
          </a:p>
          <a:p>
            <a:r>
              <a:rPr lang="en-US" dirty="0" smtClean="0"/>
              <a:t>Sorting with only forward iterators</a:t>
            </a:r>
          </a:p>
          <a:p>
            <a:pPr lvl="1"/>
            <a:r>
              <a:rPr lang="en-US" dirty="0" smtClean="0"/>
              <a:t>Merge sort</a:t>
            </a:r>
          </a:p>
          <a:p>
            <a:r>
              <a:rPr lang="en-US" dirty="0" smtClean="0"/>
              <a:t>Really expensive swaps</a:t>
            </a:r>
          </a:p>
          <a:p>
            <a:pPr lvl="1"/>
            <a:r>
              <a:rPr lang="en-US" dirty="0" smtClean="0"/>
              <a:t>Selection sort</a:t>
            </a:r>
          </a:p>
          <a:p>
            <a:endParaRPr lang="en-US" dirty="0"/>
          </a:p>
        </p:txBody>
      </p:sp>
    </p:spTree>
    <p:extLst>
      <p:ext uri="{BB962C8B-B14F-4D97-AF65-F5344CB8AC3E}">
        <p14:creationId xmlns:p14="http://schemas.microsoft.com/office/powerpoint/2010/main" val="299740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Summary</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spcBef>
                <a:spcPts val="900"/>
              </a:spcBef>
            </a:pPr>
            <a:r>
              <a:rPr lang="en-US" sz="2400" dirty="0" smtClean="0">
                <a:solidFill>
                  <a:schemeClr val="tx1">
                    <a:lumMod val="75000"/>
                    <a:lumOff val="25000"/>
                  </a:schemeClr>
                </a:solidFill>
              </a:rPr>
              <a:t>Array</a:t>
            </a:r>
          </a:p>
          <a:p>
            <a:pPr lvl="1">
              <a:spcBef>
                <a:spcPts val="900"/>
              </a:spcBef>
            </a:pPr>
            <a:r>
              <a:rPr lang="en-US" sz="2000" dirty="0" smtClean="0">
                <a:solidFill>
                  <a:schemeClr val="tx1">
                    <a:lumMod val="75000"/>
                    <a:lumOff val="25000"/>
                  </a:schemeClr>
                </a:solidFill>
              </a:rPr>
              <a:t>C++ Type</a:t>
            </a:r>
          </a:p>
          <a:p>
            <a:pPr lvl="1">
              <a:spcBef>
                <a:spcPts val="900"/>
              </a:spcBef>
            </a:pPr>
            <a:r>
              <a:rPr lang="en-US" sz="2000" dirty="0" smtClean="0">
                <a:solidFill>
                  <a:schemeClr val="tx1">
                    <a:lumMod val="75000"/>
                    <a:lumOff val="25000"/>
                  </a:schemeClr>
                </a:solidFill>
              </a:rPr>
              <a:t>Class</a:t>
            </a:r>
          </a:p>
          <a:p>
            <a:pPr>
              <a:spcBef>
                <a:spcPts val="900"/>
              </a:spcBef>
            </a:pPr>
            <a:r>
              <a:rPr lang="en-US" sz="2400" dirty="0" smtClean="0">
                <a:solidFill>
                  <a:schemeClr val="tx1">
                    <a:lumMod val="75000"/>
                    <a:lumOff val="25000"/>
                  </a:schemeClr>
                </a:solidFill>
              </a:rPr>
              <a:t>Allocation</a:t>
            </a:r>
          </a:p>
          <a:p>
            <a:pPr>
              <a:spcBef>
                <a:spcPts val="900"/>
              </a:spcBef>
            </a:pPr>
            <a:r>
              <a:rPr lang="en-US" sz="2400" dirty="0" smtClean="0">
                <a:solidFill>
                  <a:schemeClr val="tx1">
                    <a:lumMod val="75000"/>
                    <a:lumOff val="25000"/>
                  </a:schemeClr>
                </a:solidFill>
              </a:rPr>
              <a:t>Initialization</a:t>
            </a:r>
          </a:p>
          <a:p>
            <a:pPr>
              <a:spcBef>
                <a:spcPts val="900"/>
              </a:spcBef>
            </a:pPr>
            <a:r>
              <a:rPr lang="en-US" sz="2400" dirty="0" smtClean="0">
                <a:solidFill>
                  <a:schemeClr val="tx1">
                    <a:lumMod val="75000"/>
                    <a:lumOff val="25000"/>
                  </a:schemeClr>
                </a:solidFill>
              </a:rPr>
              <a:t>Heap and Stack Storage</a:t>
            </a:r>
          </a:p>
          <a:p>
            <a:pPr>
              <a:spcBef>
                <a:spcPts val="900"/>
              </a:spcBef>
            </a:pPr>
            <a:r>
              <a:rPr lang="en-US" sz="2400" dirty="0" smtClean="0">
                <a:solidFill>
                  <a:schemeClr val="tx1">
                    <a:lumMod val="75000"/>
                    <a:lumOff val="25000"/>
                  </a:schemeClr>
                </a:solidFill>
              </a:rPr>
              <a:t>Iteration</a:t>
            </a:r>
          </a:p>
          <a:p>
            <a:pPr>
              <a:spcBef>
                <a:spcPts val="900"/>
              </a:spcBef>
            </a:pPr>
            <a:r>
              <a:rPr lang="en-US" sz="2400" dirty="0" smtClean="0">
                <a:solidFill>
                  <a:schemeClr val="tx1">
                    <a:lumMod val="75000"/>
                    <a:lumOff val="25000"/>
                  </a:schemeClr>
                </a:solidFill>
              </a:rPr>
              <a:t>Vectors</a:t>
            </a:r>
          </a:p>
          <a:p>
            <a:pPr lvl="1">
              <a:spcBef>
                <a:spcPts val="900"/>
              </a:spcBef>
            </a:pPr>
            <a:r>
              <a:rPr lang="en-US" sz="2000" dirty="0" smtClean="0">
                <a:solidFill>
                  <a:schemeClr val="tx1">
                    <a:lumMod val="75000"/>
                    <a:lumOff val="25000"/>
                  </a:schemeClr>
                </a:solidFill>
              </a:rPr>
              <a:t>Growth</a:t>
            </a:r>
          </a:p>
          <a:p>
            <a:pPr lvl="1">
              <a:spcBef>
                <a:spcPts val="900"/>
              </a:spcBef>
            </a:pPr>
            <a:r>
              <a:rPr lang="en-US" sz="2000" dirty="0" smtClean="0">
                <a:solidFill>
                  <a:schemeClr val="tx1">
                    <a:lumMod val="75000"/>
                    <a:lumOff val="25000"/>
                  </a:schemeClr>
                </a:solidFill>
              </a:rPr>
              <a:t>Content Management</a:t>
            </a:r>
          </a:p>
        </p:txBody>
      </p:sp>
    </p:spTree>
    <p:extLst>
      <p:ext uri="{BB962C8B-B14F-4D97-AF65-F5344CB8AC3E}">
        <p14:creationId xmlns:p14="http://schemas.microsoft.com/office/powerpoint/2010/main" val="73620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STOP</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52970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15937</TotalTime>
  <Words>10342</Words>
  <Application>Microsoft Office PowerPoint</Application>
  <PresentationFormat>On-screen Show (4:3)</PresentationFormat>
  <Paragraphs>1443</Paragraphs>
  <Slides>92</Slides>
  <Notes>92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94" baseType="lpstr">
      <vt:lpstr>Office Theme</vt:lpstr>
      <vt:lpstr>Bitmap Image</vt:lpstr>
      <vt:lpstr>PowerPoint Presentation</vt:lpstr>
      <vt:lpstr>Fundamental Algorithms and Data Structures</vt:lpstr>
      <vt:lpstr>Overview</vt:lpstr>
      <vt:lpstr>PowerPoint Presentation</vt:lpstr>
      <vt:lpstr>std::find()</vt:lpstr>
      <vt:lpstr>std::find()</vt:lpstr>
      <vt:lpstr>std::find()</vt:lpstr>
      <vt:lpstr>PowerPoint Presentation</vt:lpstr>
      <vt:lpstr>Linear Search</vt:lpstr>
      <vt:lpstr>Linear Search</vt:lpstr>
      <vt:lpstr>PowerPoint Presentation</vt:lpstr>
      <vt:lpstr>Sorted</vt:lpstr>
      <vt:lpstr>PowerPoint Presentation</vt:lpstr>
      <vt:lpstr>PowerPoint Presentation</vt:lpstr>
      <vt:lpstr>PowerPoint Presentation</vt:lpstr>
      <vt:lpstr>PowerPoint Presentation</vt:lpstr>
      <vt:lpstr>PowerPoint Presentation</vt:lpstr>
      <vt:lpstr>std::binary_search()</vt:lpstr>
      <vt:lpstr>std::binary_search()</vt:lpstr>
      <vt:lpstr>Binary Search</vt:lpstr>
      <vt:lpstr>PowerPoint Presentation</vt:lpstr>
      <vt:lpstr>Binary Search</vt:lpstr>
      <vt:lpstr>PowerPoint Presentation</vt:lpstr>
      <vt:lpstr>Boost Linear Search</vt:lpstr>
      <vt:lpstr>Boost Binary Search</vt:lpstr>
      <vt:lpstr>PowerPoint Presentation</vt:lpstr>
      <vt:lpstr>std::sort()</vt:lpstr>
      <vt:lpstr>std::sort()</vt:lpstr>
      <vt:lpstr>std::sort()</vt:lpstr>
      <vt:lpstr>std::sort()</vt:lpstr>
      <vt:lpstr>PowerPoint Presentation</vt:lpstr>
      <vt:lpstr>Bubble Sort</vt:lpstr>
      <vt:lpstr>Bubble Sort</vt:lpstr>
      <vt:lpstr>Bubble Sort</vt:lpstr>
      <vt:lpstr>Bubble Sort</vt:lpstr>
      <vt:lpstr>Bubble Sort</vt:lpstr>
      <vt:lpstr>Bubble Sort</vt:lpstr>
      <vt:lpstr>Selection Sort</vt:lpstr>
      <vt:lpstr>Selection Sort</vt:lpstr>
      <vt:lpstr>Selection Sort</vt:lpstr>
      <vt:lpstr>Selection Sort</vt:lpstr>
      <vt:lpstr>Selection Sort</vt:lpstr>
      <vt:lpstr>Selection Sort</vt:lpstr>
      <vt:lpstr>Selection Sort</vt:lpstr>
      <vt:lpstr>Selection Sort</vt:lpstr>
      <vt:lpstr>PowerPoint Presentation</vt:lpstr>
      <vt:lpstr>PowerPoint Presentation</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Merge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PowerPoint Presentation</vt:lpstr>
      <vt:lpstr>Quick Sort</vt:lpstr>
      <vt:lpstr>Sorting Performance</vt:lpstr>
      <vt:lpstr>Which Algorithm?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synopsys</cp:lastModifiedBy>
  <cp:revision>395</cp:revision>
  <dcterms:created xsi:type="dcterms:W3CDTF">2013-11-20T18:16:21Z</dcterms:created>
  <dcterms:modified xsi:type="dcterms:W3CDTF">2016-04-28T21:54:30Z</dcterms:modified>
</cp:coreProperties>
</file>