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02" r:id="rId23"/>
    <p:sldId id="303" r:id="rId24"/>
    <p:sldId id="304" r:id="rId25"/>
    <p:sldId id="293" r:id="rId26"/>
    <p:sldId id="306" r:id="rId27"/>
    <p:sldId id="305" r:id="rId28"/>
    <p:sldId id="294" r:id="rId29"/>
    <p:sldId id="277" r:id="rId30"/>
    <p:sldId id="278" r:id="rId31"/>
    <p:sldId id="279" r:id="rId32"/>
    <p:sldId id="280" r:id="rId33"/>
    <p:sldId id="282" r:id="rId34"/>
    <p:sldId id="281" r:id="rId35"/>
    <p:sldId id="283" r:id="rId36"/>
    <p:sldId id="309" r:id="rId37"/>
    <p:sldId id="310" r:id="rId38"/>
    <p:sldId id="311" r:id="rId39"/>
    <p:sldId id="312" r:id="rId40"/>
    <p:sldId id="313" r:id="rId41"/>
    <p:sldId id="314" r:id="rId42"/>
    <p:sldId id="285" r:id="rId43"/>
    <p:sldId id="286" r:id="rId44"/>
    <p:sldId id="287" r:id="rId45"/>
    <p:sldId id="288" r:id="rId46"/>
    <p:sldId id="295" r:id="rId47"/>
    <p:sldId id="296" r:id="rId48"/>
    <p:sldId id="297" r:id="rId49"/>
    <p:sldId id="315" r:id="rId50"/>
    <p:sldId id="298" r:id="rId51"/>
    <p:sldId id="290" r:id="rId52"/>
    <p:sldId id="299" r:id="rId53"/>
    <p:sldId id="300" r:id="rId54"/>
    <p:sldId id="301" r:id="rId55"/>
    <p:sldId id="29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8" autoAdjust="0"/>
    <p:restoredTop sz="73788" autoAdjust="0"/>
  </p:normalViewPr>
  <p:slideViewPr>
    <p:cSldViewPr snapToGrid="0">
      <p:cViewPr>
        <p:scale>
          <a:sx n="91" d="100"/>
          <a:sy n="91" d="100"/>
        </p:scale>
        <p:origin x="-2214" y="-72"/>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sz="2800" b="0" baseline="0" dirty="0" smtClean="0">
                <a:solidFill>
                  <a:schemeClr val="tx1">
                    <a:lumMod val="75000"/>
                    <a:lumOff val="25000"/>
                  </a:schemeClr>
                </a:solidFill>
              </a:rPr>
              <a:t>Cost Scales Linearly with Operation Count</a:t>
            </a:r>
          </a:p>
        </c:rich>
      </c:tx>
      <c:layout>
        <c:manualLayout>
          <c:xMode val="edge"/>
          <c:yMode val="edge"/>
          <c:x val="0.15250775098425201"/>
          <c:y val="0"/>
        </c:manualLayout>
      </c:layout>
      <c:overlay val="0"/>
      <c:spPr>
        <a:noFill/>
        <a:ln>
          <a:noFill/>
        </a:ln>
        <a:effectLst/>
      </c:spPr>
    </c:title>
    <c:autoTitleDeleted val="0"/>
    <c:plotArea>
      <c:layout/>
      <c:barChart>
        <c:barDir val="bar"/>
        <c:grouping val="clustered"/>
        <c:varyColors val="0"/>
        <c:ser>
          <c:idx val="0"/>
          <c:order val="0"/>
          <c:tx>
            <c:strRef>
              <c:f>Sheet1!$B$1</c:f>
              <c:strCache>
                <c:ptCount val="1"/>
                <c:pt idx="0">
                  <c:v>Cost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numRef>
              <c:f>Sheet1!$A$2:$A$5</c:f>
              <c:numCache>
                <c:formatCode>General</c:formatCode>
                <c:ptCount val="4"/>
                <c:pt idx="0">
                  <c:v>1000</c:v>
                </c:pt>
                <c:pt idx="1">
                  <c:v>100</c:v>
                </c:pt>
                <c:pt idx="2">
                  <c:v>10</c:v>
                </c:pt>
                <c:pt idx="3">
                  <c:v>1</c:v>
                </c:pt>
              </c:numCache>
            </c:numRef>
          </c:cat>
          <c:val>
            <c:numRef>
              <c:f>Sheet1!$B$2:$B$5</c:f>
              <c:numCache>
                <c:formatCode>General</c:formatCode>
                <c:ptCount val="4"/>
                <c:pt idx="0">
                  <c:v>1000</c:v>
                </c:pt>
                <c:pt idx="1">
                  <c:v>100</c:v>
                </c:pt>
                <c:pt idx="2">
                  <c:v>10</c:v>
                </c:pt>
                <c:pt idx="3">
                  <c:v>1</c:v>
                </c:pt>
              </c:numCache>
            </c:numRef>
          </c:val>
          <c:extLst xmlns:c16r2="http://schemas.microsoft.com/office/drawing/2015/06/chart">
            <c:ext xmlns:c16="http://schemas.microsoft.com/office/drawing/2014/chart" uri="{C3380CC4-5D6E-409C-BE32-E72D297353CC}">
              <c16:uniqueId val="{00000000-DC2C-4C72-970B-4F8B3E99C83C}"/>
            </c:ext>
          </c:extLst>
        </c:ser>
        <c:dLbls>
          <c:showLegendKey val="0"/>
          <c:showVal val="0"/>
          <c:showCatName val="0"/>
          <c:showSerName val="0"/>
          <c:showPercent val="0"/>
          <c:showBubbleSize val="0"/>
        </c:dLbls>
        <c:gapWidth val="100"/>
        <c:axId val="159812608"/>
        <c:axId val="159822976"/>
      </c:barChart>
      <c:catAx>
        <c:axId val="159812608"/>
        <c:scaling>
          <c:orientation val="minMax"/>
        </c:scaling>
        <c:delete val="0"/>
        <c:axPos val="l"/>
        <c:title>
          <c:tx>
            <c:rich>
              <a:bodyPr rot="-5400000" spcFirstLastPara="1" vertOverflow="ellipsis" vert="horz" wrap="square" anchor="ctr" anchorCtr="1"/>
              <a:lstStyle/>
              <a:p>
                <a:pPr>
                  <a:defRPr sz="1600" b="0" i="0" u="none" strike="noStrike" kern="1200" cap="all" baseline="0">
                    <a:solidFill>
                      <a:schemeClr val="bg2">
                        <a:lumMod val="50000"/>
                      </a:schemeClr>
                    </a:solidFill>
                    <a:latin typeface="+mn-lt"/>
                    <a:ea typeface="+mn-ea"/>
                    <a:cs typeface="+mn-cs"/>
                  </a:defRPr>
                </a:pPr>
                <a:r>
                  <a:rPr lang="en-US" sz="1600" baseline="0" dirty="0" smtClean="0">
                    <a:solidFill>
                      <a:schemeClr val="bg2">
                        <a:lumMod val="50000"/>
                      </a:schemeClr>
                    </a:solidFill>
                  </a:rPr>
                  <a:t>iterations</a:t>
                </a:r>
                <a:endParaRPr lang="en-US" sz="1600" baseline="0" dirty="0">
                  <a:solidFill>
                    <a:schemeClr val="bg2">
                      <a:lumMod val="50000"/>
                    </a:schemeClr>
                  </a:solidFill>
                </a:endParaRPr>
              </a:p>
            </c:rich>
          </c:tx>
          <c:overlay val="0"/>
          <c:spPr>
            <a:noFill/>
            <a:ln>
              <a:noFill/>
            </a:ln>
            <a:effectLst/>
          </c:sp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bg2">
                    <a:lumMod val="50000"/>
                  </a:schemeClr>
                </a:solidFill>
                <a:latin typeface="+mn-lt"/>
                <a:ea typeface="+mn-ea"/>
                <a:cs typeface="+mn-cs"/>
              </a:defRPr>
            </a:pPr>
            <a:endParaRPr lang="en-US"/>
          </a:p>
        </c:txPr>
        <c:crossAx val="159822976"/>
        <c:crosses val="autoZero"/>
        <c:auto val="1"/>
        <c:lblAlgn val="ctr"/>
        <c:lblOffset val="100"/>
        <c:noMultiLvlLbl val="0"/>
      </c:catAx>
      <c:valAx>
        <c:axId val="159822976"/>
        <c:scaling>
          <c:orientation val="minMax"/>
        </c:scaling>
        <c:delete val="0"/>
        <c:axPos val="b"/>
        <c:title>
          <c:tx>
            <c:rich>
              <a:bodyPr rot="0" spcFirstLastPara="1" vertOverflow="ellipsis" vert="horz" wrap="square" anchor="ctr" anchorCtr="1"/>
              <a:lstStyle/>
              <a:p>
                <a:pPr>
                  <a:defRPr sz="1600" b="0" i="0" u="none" strike="noStrike" kern="1200" cap="all" baseline="0">
                    <a:solidFill>
                      <a:schemeClr val="bg2">
                        <a:lumMod val="50000"/>
                      </a:schemeClr>
                    </a:solidFill>
                    <a:latin typeface="+mn-lt"/>
                    <a:ea typeface="+mn-ea"/>
                    <a:cs typeface="+mn-cs"/>
                  </a:defRPr>
                </a:pPr>
                <a:r>
                  <a:rPr lang="en-US" sz="1600" baseline="0" dirty="0" smtClean="0">
                    <a:solidFill>
                      <a:schemeClr val="bg2">
                        <a:lumMod val="50000"/>
                      </a:schemeClr>
                    </a:solidFill>
                  </a:rPr>
                  <a:t>Cost</a:t>
                </a:r>
              </a:p>
            </c:rich>
          </c:tx>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50000"/>
                    <a:lumOff val="50000"/>
                  </a:schemeClr>
                </a:solidFill>
                <a:latin typeface="+mn-lt"/>
                <a:ea typeface="+mn-ea"/>
                <a:cs typeface="+mn-cs"/>
              </a:defRPr>
            </a:pPr>
            <a:endParaRPr lang="en-US"/>
          </a:p>
        </c:txPr>
        <c:crossAx val="159812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Linear</c:v>
                </c:pt>
              </c:strCache>
            </c:strRef>
          </c:tx>
          <c:spPr>
            <a:ln w="57150" cap="rnd">
              <a:solidFill>
                <a:schemeClr val="accent1"/>
              </a:solidFill>
              <a:round/>
            </a:ln>
            <a:effectLst/>
          </c:spPr>
          <c:marker>
            <c:symbol val="none"/>
          </c:marker>
          <c:cat>
            <c:numRef>
              <c:f>Sheet1!$A$2:$A$5</c:f>
              <c:numCache>
                <c:formatCode>General</c:formatCode>
                <c:ptCount val="4"/>
                <c:pt idx="0">
                  <c:v>0</c:v>
                </c:pt>
                <c:pt idx="1">
                  <c:v>10</c:v>
                </c:pt>
                <c:pt idx="2">
                  <c:v>20</c:v>
                </c:pt>
                <c:pt idx="3">
                  <c:v>30</c:v>
                </c:pt>
              </c:numCache>
            </c:numRef>
          </c:cat>
          <c:val>
            <c:numRef>
              <c:f>Sheet1!$B$2:$B$5</c:f>
              <c:numCache>
                <c:formatCode>General</c:formatCode>
                <c:ptCount val="4"/>
                <c:pt idx="0">
                  <c:v>0</c:v>
                </c:pt>
                <c:pt idx="1">
                  <c:v>10</c:v>
                </c:pt>
                <c:pt idx="2">
                  <c:v>20</c:v>
                </c:pt>
                <c:pt idx="3">
                  <c:v>30</c:v>
                </c:pt>
              </c:numCache>
            </c:numRef>
          </c:val>
          <c:smooth val="0"/>
          <c:extLst xmlns:c16r2="http://schemas.microsoft.com/office/drawing/2015/06/chart">
            <c:ext xmlns:c16="http://schemas.microsoft.com/office/drawing/2014/chart" uri="{C3380CC4-5D6E-409C-BE32-E72D297353CC}">
              <c16:uniqueId val="{00000000-390F-4CE6-A2F6-40283892C8F5}"/>
            </c:ext>
          </c:extLst>
        </c:ser>
        <c:ser>
          <c:idx val="1"/>
          <c:order val="1"/>
          <c:tx>
            <c:strRef>
              <c:f>Sheet1!$C$1</c:f>
              <c:strCache>
                <c:ptCount val="1"/>
                <c:pt idx="0">
                  <c:v>Non-Linear</c:v>
                </c:pt>
              </c:strCache>
            </c:strRef>
          </c:tx>
          <c:spPr>
            <a:ln w="57150" cap="rnd">
              <a:solidFill>
                <a:schemeClr val="accent2"/>
              </a:solidFill>
              <a:round/>
            </a:ln>
            <a:effectLst/>
          </c:spPr>
          <c:marker>
            <c:symbol val="none"/>
          </c:marker>
          <c:cat>
            <c:numRef>
              <c:f>Sheet1!$A$2:$A$5</c:f>
              <c:numCache>
                <c:formatCode>General</c:formatCode>
                <c:ptCount val="4"/>
                <c:pt idx="0">
                  <c:v>0</c:v>
                </c:pt>
                <c:pt idx="1">
                  <c:v>10</c:v>
                </c:pt>
                <c:pt idx="2">
                  <c:v>20</c:v>
                </c:pt>
                <c:pt idx="3">
                  <c:v>30</c:v>
                </c:pt>
              </c:numCache>
            </c:numRef>
          </c:cat>
          <c:val>
            <c:numRef>
              <c:f>Sheet1!$C$2:$C$5</c:f>
              <c:numCache>
                <c:formatCode>General</c:formatCode>
                <c:ptCount val="4"/>
                <c:pt idx="0">
                  <c:v>0</c:v>
                </c:pt>
                <c:pt idx="1">
                  <c:v>6</c:v>
                </c:pt>
                <c:pt idx="2">
                  <c:v>30</c:v>
                </c:pt>
                <c:pt idx="3">
                  <c:v>100</c:v>
                </c:pt>
              </c:numCache>
            </c:numRef>
          </c:val>
          <c:smooth val="0"/>
          <c:extLst xmlns:c16r2="http://schemas.microsoft.com/office/drawing/2015/06/chart">
            <c:ext xmlns:c16="http://schemas.microsoft.com/office/drawing/2014/chart" uri="{C3380CC4-5D6E-409C-BE32-E72D297353CC}">
              <c16:uniqueId val="{00000001-390F-4CE6-A2F6-40283892C8F5}"/>
            </c:ext>
          </c:extLst>
        </c:ser>
        <c:ser>
          <c:idx val="2"/>
          <c:order val="2"/>
          <c:tx>
            <c:strRef>
              <c:f>Sheet1!$D$1</c:f>
              <c:strCache>
                <c:ptCount val="1"/>
                <c:pt idx="0">
                  <c:v>Spike</c:v>
                </c:pt>
              </c:strCache>
            </c:strRef>
          </c:tx>
          <c:spPr>
            <a:ln w="28575" cap="rnd">
              <a:solidFill>
                <a:schemeClr val="accent3"/>
              </a:solidFill>
              <a:round/>
            </a:ln>
            <a:effectLst/>
          </c:spPr>
          <c:marker>
            <c:symbol val="none"/>
          </c:marker>
          <c:cat>
            <c:numRef>
              <c:f>Sheet1!$A$2:$A$5</c:f>
              <c:numCache>
                <c:formatCode>General</c:formatCode>
                <c:ptCount val="4"/>
                <c:pt idx="0">
                  <c:v>0</c:v>
                </c:pt>
                <c:pt idx="1">
                  <c:v>10</c:v>
                </c:pt>
                <c:pt idx="2">
                  <c:v>20</c:v>
                </c:pt>
                <c:pt idx="3">
                  <c:v>30</c:v>
                </c:pt>
              </c:numCache>
            </c:numRef>
          </c:cat>
          <c:val>
            <c:numRef>
              <c:f>Sheet1!$D$2:$D$5</c:f>
              <c:numCache>
                <c:formatCode>General</c:formatCode>
                <c:ptCount val="4"/>
                <c:pt idx="0">
                  <c:v>0</c:v>
                </c:pt>
                <c:pt idx="1">
                  <c:v>30</c:v>
                </c:pt>
                <c:pt idx="2">
                  <c:v>120</c:v>
                </c:pt>
              </c:numCache>
            </c:numRef>
          </c:val>
          <c:smooth val="0"/>
          <c:extLst xmlns:c16r2="http://schemas.microsoft.com/office/drawing/2015/06/chart">
            <c:ext xmlns:c16="http://schemas.microsoft.com/office/drawing/2014/chart" uri="{C3380CC4-5D6E-409C-BE32-E72D297353CC}">
              <c16:uniqueId val="{00000002-390F-4CE6-A2F6-40283892C8F5}"/>
            </c:ext>
          </c:extLst>
        </c:ser>
        <c:ser>
          <c:idx val="3"/>
          <c:order val="3"/>
          <c:tx>
            <c:strRef>
              <c:f>Sheet1!$E$1</c:f>
              <c:strCache>
                <c:ptCount val="1"/>
                <c:pt idx="0">
                  <c:v>Barely</c:v>
                </c:pt>
              </c:strCache>
            </c:strRef>
          </c:tx>
          <c:spPr>
            <a:ln w="28575" cap="rnd">
              <a:solidFill>
                <a:schemeClr val="accent4"/>
              </a:solidFill>
              <a:round/>
            </a:ln>
            <a:effectLst/>
          </c:spPr>
          <c:marker>
            <c:symbol val="none"/>
          </c:marker>
          <c:cat>
            <c:numRef>
              <c:f>Sheet1!$A$2:$A$5</c:f>
              <c:numCache>
                <c:formatCode>General</c:formatCode>
                <c:ptCount val="4"/>
                <c:pt idx="0">
                  <c:v>0</c:v>
                </c:pt>
                <c:pt idx="1">
                  <c:v>10</c:v>
                </c:pt>
                <c:pt idx="2">
                  <c:v>20</c:v>
                </c:pt>
                <c:pt idx="3">
                  <c:v>30</c:v>
                </c:pt>
              </c:numCache>
            </c:numRef>
          </c:cat>
          <c:val>
            <c:numRef>
              <c:f>Sheet1!$E$2:$E$5</c:f>
              <c:numCache>
                <c:formatCode>General</c:formatCode>
                <c:ptCount val="4"/>
                <c:pt idx="0">
                  <c:v>0</c:v>
                </c:pt>
                <c:pt idx="1">
                  <c:v>1</c:v>
                </c:pt>
                <c:pt idx="2">
                  <c:v>3</c:v>
                </c:pt>
                <c:pt idx="3">
                  <c:v>5</c:v>
                </c:pt>
              </c:numCache>
            </c:numRef>
          </c:val>
          <c:smooth val="0"/>
          <c:extLst xmlns:c16r2="http://schemas.microsoft.com/office/drawing/2015/06/chart">
            <c:ext xmlns:c16="http://schemas.microsoft.com/office/drawing/2014/chart" uri="{C3380CC4-5D6E-409C-BE32-E72D297353CC}">
              <c16:uniqueId val="{00000003-390F-4CE6-A2F6-40283892C8F5}"/>
            </c:ext>
          </c:extLst>
        </c:ser>
        <c:dLbls>
          <c:showLegendKey val="0"/>
          <c:showVal val="0"/>
          <c:showCatName val="0"/>
          <c:showSerName val="0"/>
          <c:showPercent val="0"/>
          <c:showBubbleSize val="0"/>
        </c:dLbls>
        <c:marker val="1"/>
        <c:smooth val="0"/>
        <c:axId val="160179328"/>
        <c:axId val="160180864"/>
      </c:lineChart>
      <c:catAx>
        <c:axId val="160179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0180864"/>
        <c:crosses val="autoZero"/>
        <c:auto val="1"/>
        <c:lblAlgn val="ctr"/>
        <c:lblOffset val="100"/>
        <c:noMultiLvlLbl val="0"/>
      </c:catAx>
      <c:valAx>
        <c:axId val="1601808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01793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04/28/16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Welcome to the “Fundamental Algorithms and Data Structures” course. </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So how do we handle this?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1212540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start by not talking about wall-clock time.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850646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Instead let’s talk about the number of times the base algorithmic operation executes.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While the algorithm runs the operation fires over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And</a:t>
            </a:r>
            <a:r>
              <a:rPr lang="en-US" sz="1200" kern="1200" baseline="0" dirty="0" smtClean="0">
                <a:solidFill>
                  <a:schemeClr val="tx1"/>
                </a:solidFill>
                <a:effectLst/>
                <a:latin typeface="+mn-lt"/>
                <a:ea typeface="+mn-ea"/>
                <a:cs typeface="+mn-cs"/>
              </a:rPr>
              <a:t> over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And over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To make it even easier, we will assume that each individual iteration of that operation has a fixed cost.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804462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Say we are searching an array of characters for the value “G”.</a:t>
            </a:r>
            <a:r>
              <a:rPr lang="en-US"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One basic algorithm would be to start at the front of the array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and compare each array index with the value “G”.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This basic operation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gets performed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over 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over again until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value is found or the array has no more values to search.</a:t>
            </a:r>
          </a:p>
          <a:p>
            <a:r>
              <a:rPr lang="en-US" dirty="0" smtClean="0"/>
              <a:t>** Each comparison had a cost of 1 and, in this example, the entire search had a cost of 7.</a:t>
            </a:r>
          </a:p>
          <a:p>
            <a:r>
              <a:rPr lang="en-US" dirty="0" smtClean="0"/>
              <a:t>It is important to notice that regardless of whether or not the value ‘G’ is found, </a:t>
            </a:r>
          </a:p>
          <a:p>
            <a:r>
              <a:rPr lang="en-US" dirty="0" smtClean="0"/>
              <a:t>** the length of the array, “n”, defines the maximum number of operations that could</a:t>
            </a:r>
            <a:r>
              <a:rPr lang="en-US" baseline="0" dirty="0" smtClean="0"/>
              <a:t> be performed.</a:t>
            </a:r>
            <a:endParaRPr lang="en-US"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3687384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key point here is that the cost of the basic operation is relatively constant. </a:t>
            </a:r>
          </a:p>
          <a:p>
            <a:r>
              <a:rPr lang="en-US" sz="1200" kern="1200" dirty="0" smtClean="0">
                <a:solidFill>
                  <a:schemeClr val="tx1"/>
                </a:solidFill>
                <a:effectLst/>
                <a:latin typeface="+mn-lt"/>
                <a:ea typeface="+mn-ea"/>
                <a:cs typeface="+mn-cs"/>
              </a:rPr>
              <a:t>If the operation executes 1 time, the cost is 1.</a:t>
            </a:r>
          </a:p>
          <a:p>
            <a:r>
              <a:rPr lang="en-US" sz="1200" kern="1200" dirty="0" smtClean="0">
                <a:solidFill>
                  <a:schemeClr val="tx1"/>
                </a:solidFill>
                <a:effectLst/>
                <a:latin typeface="+mn-lt"/>
                <a:ea typeface="+mn-ea"/>
                <a:cs typeface="+mn-cs"/>
              </a:rPr>
              <a:t>If the operation executes 100 times, the cost is 100.</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1062860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does 1 or 100 mean in terms of wall clock timings?  We don’t know – and when</a:t>
            </a:r>
            <a:r>
              <a:rPr lang="en-US" sz="1200" kern="1200" baseline="0" dirty="0" smtClean="0">
                <a:solidFill>
                  <a:schemeClr val="tx1"/>
                </a:solidFill>
                <a:effectLst/>
                <a:latin typeface="+mn-lt"/>
                <a:ea typeface="+mn-ea"/>
                <a:cs typeface="+mn-cs"/>
              </a:rPr>
              <a:t> performing complexity analysis we don’t care.  If two algorithms perform the same basic operation, let’s say swapping two locations in memory, then the algorithm that completes the task in one thousand iterations is expected to be ten times faster than one that requires ten thousand iterations.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1284006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that we understand what and how we are measuring algorithmic complexity, we need a common way to express the classification, or cost, of an algorithm.</a:t>
            </a:r>
          </a:p>
          <a:p>
            <a:r>
              <a:rPr lang="en-US" sz="1200" kern="1200" dirty="0" smtClean="0">
                <a:solidFill>
                  <a:schemeClr val="tx1"/>
                </a:solidFill>
                <a:effectLst/>
                <a:latin typeface="+mn-lt"/>
                <a:ea typeface="+mn-ea"/>
                <a:cs typeface="+mn-cs"/>
              </a:rPr>
              <a:t>We do this using Big-O notation.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251348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Big-O notation represents the upper limit of an algorithm’s cost and is expressed with a big “O”, parentheses, and a formula that uses “n” as the size of the input.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3353635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we are using Big-O notation what we are really doing is classifying how a function behaves as the size of the input grows.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 are trying to estimate how the algorithm scales.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292774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term for this is asymptotic analysis.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165272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module we are going to be learning about complexity analysis</a:t>
            </a:r>
            <a:r>
              <a:rPr lang="en-US" sz="1200" kern="1200" baseline="0" dirty="0" smtClean="0">
                <a:solidFill>
                  <a:schemeClr val="tx1"/>
                </a:solidFill>
                <a:effectLst/>
                <a:latin typeface="+mn-lt"/>
                <a:ea typeface="+mn-ea"/>
                <a:cs typeface="+mn-cs"/>
              </a:rPr>
              <a:t>, also know as analysis of algorithms.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191815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may recall from geometry that an asymptote of a curve is a line where the distance between the curve and the line approach zero as they tend towards infinity.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other words, asymptotic analysis is the measurement of how the inputs to an algorithm affect the behavior as the inputs approach some limit.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974853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key</a:t>
            </a:r>
            <a:r>
              <a:rPr lang="en-US" sz="1200" kern="1200" baseline="0" dirty="0" smtClean="0">
                <a:solidFill>
                  <a:schemeClr val="tx1"/>
                </a:solidFill>
                <a:effectLst/>
                <a:latin typeface="+mn-lt"/>
                <a:ea typeface="+mn-ea"/>
                <a:cs typeface="+mn-cs"/>
              </a:rPr>
              <a:t> here is that we care about the values as we approach limits – which is to say as the values get bigger.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3539490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Is</a:t>
            </a:r>
            <a:r>
              <a:rPr lang="en-US" sz="1200" kern="1200" baseline="0" dirty="0" smtClean="0">
                <a:solidFill>
                  <a:schemeClr val="tx1"/>
                </a:solidFill>
                <a:effectLst/>
                <a:latin typeface="+mn-lt"/>
                <a:ea typeface="+mn-ea"/>
                <a:cs typeface="+mn-cs"/>
              </a:rPr>
              <a:t> it really that interesting to know how long it would take an algorithm to sort 10 integers?  Probably not.  You could pick any algorithm and be fairly confident that it would complete very quickly.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431675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But what about 10 million?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119706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or 10 billion values?  Are all algorithms going to scale in the same way?  Absolutely not.  So when we are talking about complexity analysis we are really talking about asymptotic analysis – the performance of the algorithm as the input approaches an upper limit.</a:t>
            </a:r>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903977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we are measuring what happens when an algorithm approaches some limit – just what is the limit?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1755560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it depends.  You have to look at your domain and make some intelligent</a:t>
            </a:r>
            <a:r>
              <a:rPr lang="en-US" sz="1200" kern="1200" baseline="0" dirty="0" smtClean="0">
                <a:solidFill>
                  <a:schemeClr val="tx1"/>
                </a:solidFill>
                <a:effectLst/>
                <a:latin typeface="+mn-lt"/>
                <a:ea typeface="+mn-ea"/>
                <a:cs typeface="+mn-cs"/>
              </a:rPr>
              <a:t> decisions.  Look into your problem space and ask yourself what types of values you expect and how you expect those to grow over time.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645168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important distinction is that when talking about asymptotic analysis is that we ignore values that don’t change the overall shape of the curve.</a:t>
            </a:r>
            <a:r>
              <a:rPr lang="en-US" sz="1200" kern="1200" baseline="0" dirty="0" smtClean="0">
                <a:solidFill>
                  <a:schemeClr val="tx1"/>
                </a:solidFill>
                <a:effectLst/>
                <a:latin typeface="+mn-lt"/>
                <a:ea typeface="+mn-ea"/>
                <a:cs typeface="+mn-cs"/>
              </a:rPr>
              <a:t>  O(n+1) would be expressed as O(n) because it is only the n, the variable component, that is influencing the change in behavior as the limit is approached.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69184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fact, constant multipliers</a:t>
            </a:r>
            <a:r>
              <a:rPr lang="en-US" sz="1200" kern="1200" baseline="0" dirty="0" smtClean="0">
                <a:solidFill>
                  <a:schemeClr val="tx1"/>
                </a:solidFill>
                <a:effectLst/>
                <a:latin typeface="+mn-lt"/>
                <a:ea typeface="+mn-ea"/>
                <a:cs typeface="+mn-cs"/>
              </a:rPr>
              <a:t> are also ignored.  As O(n) and O(2n) both have the same linear growth curve – as n increases they both increase in the same way.  So again we discard the constant multiplier because it does not change the behavior as the limit is approached.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1360600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look at some examples of common Big-O</a:t>
            </a:r>
            <a:r>
              <a:rPr lang="en-US" sz="1200" kern="1200" baseline="0" dirty="0" smtClean="0">
                <a:solidFill>
                  <a:schemeClr val="tx1"/>
                </a:solidFill>
                <a:effectLst/>
                <a:latin typeface="+mn-lt"/>
                <a:ea typeface="+mn-ea"/>
                <a:cs typeface="+mn-cs"/>
              </a:rPr>
              <a:t> classifications.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145604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Complexity analysis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the measurement of resources needed to perform an operation.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3046549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 algorithms have a fixed cost regardless of the size of the input.  For example the cost of adding two integers is the same regardless of what the values of the integers are.</a:t>
            </a:r>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646681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don’t confuse fixed with fast.  A</a:t>
            </a:r>
            <a:r>
              <a:rPr lang="en-US" sz="1200" kern="1200" baseline="0" dirty="0" smtClean="0">
                <a:solidFill>
                  <a:schemeClr val="tx1"/>
                </a:solidFill>
                <a:effectLst/>
                <a:latin typeface="+mn-lt"/>
                <a:ea typeface="+mn-ea"/>
                <a:cs typeface="+mn-cs"/>
              </a:rPr>
              <a:t> fixed cost algorithm might still do a lot of expensive work.  The point is that the amount of work done is not dependent on the size of the input.</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17501064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algorithms are ones whose cost scales linearly with the size of the input.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10779187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 language strlen function is a good example of a linear cost algorithm.  The function iterates over each character in the array looking for the null terminator.  A 100 character string will have to check 100 non-null characters before finding the null terminator.  A 10 character string will only need to check 10.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often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identify linear algorithms by looking for a single loop over a collection of data. </a:t>
            </a:r>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1258578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a:t>
            </a:r>
            <a:r>
              <a:rPr lang="en-US" sz="1200" kern="1200" baseline="0" dirty="0" smtClean="0">
                <a:solidFill>
                  <a:schemeClr val="tx1"/>
                </a:solidFill>
                <a:effectLst/>
                <a:latin typeface="+mn-lt"/>
                <a:ea typeface="+mn-ea"/>
                <a:cs typeface="+mn-cs"/>
              </a:rPr>
              <a:t> O(n) algorithms, the cost of the algorithm scales linearly with the size of the input.  A single input has a cost of 1.  One million have a cost of 1 million.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2500998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Logarithmic algorithms have less-than-linear runtime complexity.  This means that the as the input grows, the cost of the algorithm does not increase at the same rate. </a:t>
            </a:r>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2811073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O(log n) algorithms work by dividing</a:t>
            </a:r>
            <a:r>
              <a:rPr lang="en-US" sz="1200" kern="1200" baseline="0" dirty="0" smtClean="0">
                <a:solidFill>
                  <a:schemeClr val="tx1"/>
                </a:solidFill>
                <a:effectLst/>
                <a:latin typeface="+mn-lt"/>
                <a:ea typeface="+mn-ea"/>
                <a:cs typeface="+mn-cs"/>
              </a:rPr>
              <a:t> a large problem into smaller and smaller chunks – sometimes this is called a “divide and conquer” approach.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Imagine we have 1000 animal names, from aardvark to zebra, laid out on a line, one after another, in alphabetical order.  Now, we’d like to find the word giraffe on the list.  The linear, or O(n), approach would be to start at aardvark and keep moving to the right looking for giraffe.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 O(log n) algorithm will attempt to divide the problem set in half.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Let’s do that by looking at the animal in the middle – ocelot.  What did this tell us?  Well – we know that the word giraffe, since it starts with a “g” must be to the left of ocelot since the words are in alphabetical order.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7558325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means we can ignore everything between ocelot and zebra.  So we’ve now</a:t>
            </a:r>
            <a:r>
              <a:rPr lang="en-US" sz="1200" kern="1200" baseline="0" dirty="0" smtClean="0">
                <a:solidFill>
                  <a:schemeClr val="tx1"/>
                </a:solidFill>
                <a:effectLst/>
                <a:latin typeface="+mn-lt"/>
                <a:ea typeface="+mn-ea"/>
                <a:cs typeface="+mn-cs"/>
              </a:rPr>
              <a:t> cut our problem space in half.  Of the original 1000 animals, we now only have to search through the remaining 500.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Now we are looking for the word giraffe somewhere between aardvark and ocelot.  So let’s try the same approach – looking at the word in the middle.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20109047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the middle between aardvark and ocelot we find elephant.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372665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e is alphabetically less than g, we know we can ignore everything</a:t>
            </a:r>
            <a:r>
              <a:rPr lang="en-US" sz="1200" kern="1200" baseline="0" dirty="0" smtClean="0">
                <a:solidFill>
                  <a:schemeClr val="tx1"/>
                </a:solidFill>
                <a:effectLst/>
                <a:latin typeface="+mn-lt"/>
                <a:ea typeface="+mn-ea"/>
                <a:cs typeface="+mn-cs"/>
              </a:rPr>
              <a:t> between aardvark and elephant.  Of the remaining 500 animals, we are now able to ignore 250 of them.  This is where O(log n) algorithms shine.  We started with 1000 animals and, by looking at only two of them, can safely ignore 750, or three quarters, of the remaining list.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317090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But</a:t>
            </a:r>
            <a:r>
              <a:rPr lang="en-US" baseline="0" dirty="0" smtClean="0"/>
              <a:t> what exactly are resources?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 resources are things that your algorithm uses.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52784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can</a:t>
            </a:r>
            <a:r>
              <a:rPr lang="en-US" sz="1200" kern="1200" baseline="0" dirty="0" smtClean="0">
                <a:solidFill>
                  <a:schemeClr val="tx1"/>
                </a:solidFill>
                <a:effectLst/>
                <a:latin typeface="+mn-lt"/>
                <a:ea typeface="+mn-ea"/>
                <a:cs typeface="+mn-cs"/>
              </a:rPr>
              <a:t> keep searching like this – dividing the problem space in half</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3745678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Until</a:t>
            </a:r>
            <a:r>
              <a:rPr lang="en-US" sz="1200" kern="1200" baseline="0" dirty="0" smtClean="0">
                <a:solidFill>
                  <a:schemeClr val="tx1"/>
                </a:solidFill>
                <a:effectLst/>
                <a:latin typeface="+mn-lt"/>
                <a:ea typeface="+mn-ea"/>
                <a:cs typeface="+mn-cs"/>
              </a:rPr>
              <a:t> we eventually find giraffe.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822616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less-than-linear growth means that the as the input grows, the cost of the algorithm does not increase at the same rate.  The overall cost of performing the operation on one million items is only twice the cost of performing the operation on one thousand items.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3166060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O-n-squared algorithms are ones whose resource usage is the square of the input.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6930199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Example of an O-n-squared,</a:t>
            </a:r>
            <a:r>
              <a:rPr lang="en-US" sz="1200" kern="1200" baseline="0" dirty="0" smtClean="0">
                <a:solidFill>
                  <a:schemeClr val="tx1"/>
                </a:solidFill>
                <a:effectLst/>
                <a:latin typeface="+mn-lt"/>
                <a:ea typeface="+mn-ea"/>
                <a:cs typeface="+mn-cs"/>
              </a:rPr>
              <a:t> or quadratic, </a:t>
            </a:r>
            <a:r>
              <a:rPr lang="en-US" sz="1200" kern="1200" dirty="0" smtClean="0">
                <a:solidFill>
                  <a:schemeClr val="tx1"/>
                </a:solidFill>
                <a:effectLst/>
                <a:latin typeface="+mn-lt"/>
                <a:ea typeface="+mn-ea"/>
                <a:cs typeface="+mn-cs"/>
              </a:rPr>
              <a:t> algorithm would be one that uses a nested loop to iterate over the same array.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example, the</a:t>
            </a:r>
            <a:r>
              <a:rPr lang="en-US" sz="1200" kern="1200" baseline="0" dirty="0" smtClean="0">
                <a:solidFill>
                  <a:schemeClr val="tx1"/>
                </a:solidFill>
                <a:effectLst/>
                <a:latin typeface="+mn-lt"/>
                <a:ea typeface="+mn-ea"/>
                <a:cs typeface="+mn-cs"/>
              </a:rPr>
              <a:t> function process will be executed n time n, or n squared, times.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17587243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algorithm with quadratic growth gets really expensive really quickly</a:t>
            </a:r>
            <a:r>
              <a:rPr lang="en-US" sz="1200" kern="1200" baseline="0" dirty="0" smtClean="0">
                <a:solidFill>
                  <a:schemeClr val="tx1"/>
                </a:solidFill>
                <a:effectLst/>
                <a:latin typeface="+mn-lt"/>
                <a:ea typeface="+mn-ea"/>
                <a:cs typeface="+mn-cs"/>
              </a:rPr>
              <a:t>  - while an input of size 1 has a cost of 1, an input of size one million will have a cost of one trillion.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It should be obvious that for large input sizes, n-squared can be problematic.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18731979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Logarithmic algorithms have less-than-linear runtime complexity.  This means that the as the input grows, the cost of the algorithm does not increase at the same rate. </a:t>
            </a:r>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2073288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O(nm) algorithms are seen when two distinct</a:t>
            </a:r>
            <a:r>
              <a:rPr lang="en-US" sz="1200" kern="1200" baseline="0" dirty="0" smtClean="0">
                <a:solidFill>
                  <a:schemeClr val="tx1"/>
                </a:solidFill>
                <a:effectLst/>
                <a:latin typeface="+mn-lt"/>
                <a:ea typeface="+mn-ea"/>
                <a:cs typeface="+mn-cs"/>
              </a:rPr>
              <a:t> collections are iterated over in a nested loop.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Here we can see an algorithm that accepts two inputs, arrays n and m, and then iterates over them both in a nested loop.</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36062818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problem with O(nm) algorithms is</a:t>
            </a:r>
            <a:r>
              <a:rPr lang="en-US" sz="1200" kern="1200" baseline="0" dirty="0" smtClean="0">
                <a:solidFill>
                  <a:schemeClr val="tx1"/>
                </a:solidFill>
                <a:effectLst/>
                <a:latin typeface="+mn-lt"/>
                <a:ea typeface="+mn-ea"/>
                <a:cs typeface="+mn-cs"/>
              </a:rPr>
              <a:t> that if n is huge and m is tiny, it is basically an O(n) algorithm.  But if n and m are roughly the same size, then it is basically an O(n^2) algorithm.  Because of this uncertainty it is helpful if you can look into your problem space to understand if your domain is biased towards one extreme or the other to decide if an algorithm is appropriate.</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32410686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does this ultimately mean?</a:t>
            </a:r>
            <a:r>
              <a:rPr lang="en-US" sz="1200" kern="1200" baseline="0" dirty="0" smtClean="0">
                <a:solidFill>
                  <a:schemeClr val="tx1"/>
                </a:solidFill>
                <a:effectLst/>
                <a:latin typeface="+mn-lt"/>
                <a:ea typeface="+mn-ea"/>
                <a:cs typeface="+mn-cs"/>
              </a:rPr>
              <a:t>  Let’s try and put some real numbers in place.  Let’s say that we need to search through a collection of one million records and that each time we compare a record it takes 1 millisecond of 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Our constant time algorithm requires only a millisecond – and our O(log n) algorithm, finishes in just 6 milliseconds.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Our linear algorithm takes just over 16 and a half minutes – and our O(nm) algorithm takes 16 and a half minutes multiple by whatever “m” is – hopefully the number is small.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 O-n-squared algorithm will take over 11 and a half days to finish … and while that might seem like a long time … what if we had an O-n-cubed algorithm?  It would take over 31 million years to complete.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Thirty one million years.  </a:t>
            </a:r>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145755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Probably the most common resource, or at least the one end user notices first, is time.  How long an algorithm takes to complete. Did the operation finish in the blink of an eye or were they able to take a coffee break and still come back to see it running?</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42037023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Seeing time spans like minutes,</a:t>
            </a:r>
            <a:r>
              <a:rPr lang="en-US" sz="1200" kern="1200" baseline="0" dirty="0" smtClean="0">
                <a:solidFill>
                  <a:schemeClr val="tx1"/>
                </a:solidFill>
                <a:effectLst/>
                <a:latin typeface="+mn-lt"/>
                <a:ea typeface="+mn-ea"/>
                <a:cs typeface="+mn-cs"/>
              </a:rPr>
              <a:t> days or even millennium, </a:t>
            </a:r>
            <a:r>
              <a:rPr lang="en-US" sz="1200" kern="1200" dirty="0" smtClean="0">
                <a:solidFill>
                  <a:schemeClr val="tx1"/>
                </a:solidFill>
                <a:effectLst/>
                <a:latin typeface="+mn-lt"/>
                <a:ea typeface="+mn-ea"/>
                <a:cs typeface="+mn-cs"/>
              </a:rPr>
              <a:t>like this may make you think that there is never any reason to even consider using something like an O(n^2) algorithm.</a:t>
            </a:r>
            <a:r>
              <a:rPr lang="en-US" sz="1200" kern="1200" baseline="0" dirty="0" smtClean="0">
                <a:solidFill>
                  <a:schemeClr val="tx1"/>
                </a:solidFill>
                <a:effectLst/>
                <a:latin typeface="+mn-lt"/>
                <a:ea typeface="+mn-ea"/>
                <a:cs typeface="+mn-cs"/>
              </a:rPr>
              <a:t>  B</a:t>
            </a:r>
            <a:r>
              <a:rPr lang="en-US" sz="1200" kern="1200" dirty="0" smtClean="0">
                <a:solidFill>
                  <a:schemeClr val="tx1"/>
                </a:solidFill>
                <a:effectLst/>
                <a:latin typeface="+mn-lt"/>
                <a:ea typeface="+mn-ea"/>
                <a:cs typeface="+mn-cs"/>
              </a:rPr>
              <a:t>ut it is important to remember that when we are talking about Big-O</a:t>
            </a:r>
            <a:r>
              <a:rPr lang="en-US" sz="1200" kern="1200" baseline="0" dirty="0" smtClean="0">
                <a:solidFill>
                  <a:schemeClr val="tx1"/>
                </a:solidFill>
                <a:effectLst/>
                <a:latin typeface="+mn-lt"/>
                <a:ea typeface="+mn-ea"/>
                <a:cs typeface="+mn-cs"/>
              </a:rPr>
              <a:t> notation, we are talking about upper limit, or worst case, behaviors.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27420861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very important, because the worst case can, and will, happen.  It is also important to know the best and average case as well.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we go through the remainder of this course we will see that one of the most common sorting algorithms, quick sort, has a worst case complexity of O(n^2) but an average of O(n log(n)).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makes it a good general purpose sorting algorithm but it also means that you need to understand what can trigger the worst case and attempt to</a:t>
            </a:r>
            <a:r>
              <a:rPr lang="en-US" sz="1200" kern="1200" baseline="0" dirty="0" smtClean="0">
                <a:solidFill>
                  <a:schemeClr val="tx1"/>
                </a:solidFill>
                <a:effectLst/>
                <a:latin typeface="+mn-lt"/>
                <a:ea typeface="+mn-ea"/>
                <a:cs typeface="+mn-cs"/>
              </a:rPr>
              <a:t> mitigate the risk that </a:t>
            </a:r>
            <a:r>
              <a:rPr lang="en-US" sz="1200" kern="1200" dirty="0" smtClean="0">
                <a:solidFill>
                  <a:schemeClr val="tx1"/>
                </a:solidFill>
                <a:effectLst/>
                <a:latin typeface="+mn-lt"/>
                <a:ea typeface="+mn-ea"/>
                <a:cs typeface="+mn-cs"/>
              </a:rPr>
              <a:t>your input domain would produce that input.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9419501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Just</a:t>
            </a:r>
            <a:r>
              <a:rPr lang="en-US" sz="1200" kern="1200" baseline="0" dirty="0" smtClean="0">
                <a:solidFill>
                  <a:schemeClr val="tx1"/>
                </a:solidFill>
                <a:effectLst/>
                <a:latin typeface="+mn-lt"/>
                <a:ea typeface="+mn-ea"/>
                <a:cs typeface="+mn-cs"/>
              </a:rPr>
              <a:t> as Big-O is the upper bound, Big-Omega is the lower bound.  When we know the Big-O upper bound and the Big-Omega lower bound then we know both the best and worst case.  But, ultimately it is Big-O, the upper bound, that we care the most about.  Inputs will rarely be ideal and the best case will rarely be where we end up.  So when choosing an algorithm, understanding the worse case is paramount.</a:t>
            </a:r>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20262436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So what about the average case?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Well, there really isn’t one.  Algorithms with the same upper and lower bounds might still have distinctly different average case.</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6948180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though</a:t>
            </a:r>
            <a:r>
              <a:rPr lang="en-US" sz="1200" kern="1200" baseline="0" dirty="0" smtClean="0">
                <a:solidFill>
                  <a:schemeClr val="tx1"/>
                </a:solidFill>
                <a:effectLst/>
                <a:latin typeface="+mn-lt"/>
                <a:ea typeface="+mn-ea"/>
                <a:cs typeface="+mn-cs"/>
              </a:rPr>
              <a:t> other notations such as </a:t>
            </a:r>
            <a:r>
              <a:rPr lang="en-US" sz="1200" kern="1200" dirty="0" smtClean="0">
                <a:solidFill>
                  <a:schemeClr val="tx1"/>
                </a:solidFill>
                <a:effectLst/>
                <a:latin typeface="+mn-lt"/>
                <a:ea typeface="+mn-ea"/>
                <a:cs typeface="+mn-cs"/>
              </a:rPr>
              <a:t>Big-Omega</a:t>
            </a:r>
            <a:r>
              <a:rPr lang="en-US" sz="1200" kern="1200" baseline="0" dirty="0" smtClean="0">
                <a:solidFill>
                  <a:schemeClr val="tx1"/>
                </a:solidFill>
                <a:effectLst/>
                <a:latin typeface="+mn-lt"/>
                <a:ea typeface="+mn-ea"/>
                <a:cs typeface="+mn-cs"/>
              </a:rPr>
              <a:t> exist – and indeed there are others we have not talked about such as Theta and Small-O – in most cases the best and average cases will still be expressed in Big-O notation as a matter of convenience.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244284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module </a:t>
            </a:r>
          </a:p>
          <a:p>
            <a:r>
              <a:rPr lang="en-US" sz="1200" kern="1200" dirty="0" smtClean="0">
                <a:solidFill>
                  <a:schemeClr val="tx1"/>
                </a:solidFill>
                <a:effectLst/>
                <a:latin typeface="+mn-lt"/>
                <a:ea typeface="+mn-ea"/>
                <a:cs typeface="+mn-cs"/>
              </a:rPr>
              <a:t>** we</a:t>
            </a:r>
            <a:r>
              <a:rPr lang="en-US" sz="1200" kern="1200" baseline="0" dirty="0" smtClean="0">
                <a:solidFill>
                  <a:schemeClr val="tx1"/>
                </a:solidFill>
                <a:effectLst/>
                <a:latin typeface="+mn-lt"/>
                <a:ea typeface="+mn-ea"/>
                <a:cs typeface="+mn-cs"/>
              </a:rPr>
              <a:t> got our first look at complexity analysis.  </a:t>
            </a:r>
          </a:p>
          <a:p>
            <a:r>
              <a:rPr lang="en-US" sz="1200" kern="1200" baseline="0" dirty="0" smtClean="0">
                <a:solidFill>
                  <a:schemeClr val="tx1"/>
                </a:solidFill>
                <a:effectLst/>
                <a:latin typeface="+mn-lt"/>
                <a:ea typeface="+mn-ea"/>
                <a:cs typeface="+mn-cs"/>
              </a:rPr>
              <a:t>** We </a:t>
            </a:r>
            <a:r>
              <a:rPr lang="en-US" sz="1200" kern="1200" dirty="0" smtClean="0">
                <a:solidFill>
                  <a:schemeClr val="tx1"/>
                </a:solidFill>
                <a:effectLst/>
                <a:latin typeface="+mn-lt"/>
                <a:ea typeface="+mn-ea"/>
                <a:cs typeface="+mn-cs"/>
              </a:rPr>
              <a:t>looked at how algorithmic complexity is measured and the upper bound expressed using</a:t>
            </a:r>
            <a:r>
              <a:rPr lang="en-US" sz="1200" kern="1200" baseline="0" dirty="0" smtClean="0">
                <a:solidFill>
                  <a:schemeClr val="tx1"/>
                </a:solidFill>
                <a:effectLst/>
                <a:latin typeface="+mn-lt"/>
                <a:ea typeface="+mn-ea"/>
                <a:cs typeface="+mn-cs"/>
              </a:rPr>
              <a:t> Big-O notation.</a:t>
            </a:r>
          </a:p>
          <a:p>
            <a:r>
              <a:rPr lang="en-US" sz="1200" kern="1200" dirty="0" smtClean="0">
                <a:solidFill>
                  <a:schemeClr val="tx1"/>
                </a:solidFill>
                <a:effectLst/>
                <a:latin typeface="+mn-lt"/>
                <a:ea typeface="+mn-ea"/>
                <a:cs typeface="+mn-cs"/>
              </a:rPr>
              <a:t>** We then saw several examples of common complexities.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Throughout the rest of this course we will dive deeper into each of the Big-O classifications we have seen so far and also see several other types.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By the end of this course I want you not just to know the complexity of common algorithms and data structures, but to also feel comfortable using that information to compare the various options and choose the one that is most appropriate for your specific need.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61995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Memory usage is another resource that is frequently measured.  While many applications behave as though memory were an unlimited resource, in many domains, available memory is very limited.  It is not uncommon for a slower algorithm that uses less memory to be preferable to a faster one that uses more.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376552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anything that can be quantified could be a candidate for analysis.  Disk usage, network bandwidth, compression ratios, and on and on.</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during this module, and indeed throughout the entire course, we will primarily be discussing measurements of time and memory usage.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417282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might be wondering how we are supposed to measure time when there are so many variables in play.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304928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speed of the computer, </a:t>
            </a:r>
          </a:p>
          <a:p>
            <a:r>
              <a:rPr lang="en-US" sz="1200" kern="1200" dirty="0" smtClean="0">
                <a:solidFill>
                  <a:schemeClr val="tx1"/>
                </a:solidFill>
                <a:effectLst/>
                <a:latin typeface="+mn-lt"/>
                <a:ea typeface="+mn-ea"/>
                <a:cs typeface="+mn-cs"/>
              </a:rPr>
              <a:t>available memory, </a:t>
            </a:r>
          </a:p>
          <a:p>
            <a:r>
              <a:rPr lang="en-US" sz="1200" kern="1200" dirty="0" smtClean="0">
                <a:solidFill>
                  <a:schemeClr val="tx1"/>
                </a:solidFill>
                <a:effectLst/>
                <a:latin typeface="+mn-lt"/>
                <a:ea typeface="+mn-ea"/>
                <a:cs typeface="+mn-cs"/>
              </a:rPr>
              <a:t>the application’s processing quota, </a:t>
            </a:r>
          </a:p>
          <a:p>
            <a:r>
              <a:rPr lang="en-US" sz="1200" kern="1200" dirty="0" smtClean="0">
                <a:solidFill>
                  <a:schemeClr val="tx1"/>
                </a:solidFill>
                <a:effectLst/>
                <a:latin typeface="+mn-lt"/>
                <a:ea typeface="+mn-ea"/>
                <a:cs typeface="+mn-cs"/>
              </a:rPr>
              <a:t>what else is happening within the system … they all influence how quickly an algorithm will run.</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4182181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04/28/16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Fundamental Algorithms and Data Structures</a:t>
            </a:r>
          </a:p>
        </p:txBody>
      </p:sp>
      <p:sp>
        <p:nvSpPr>
          <p:cNvPr id="3" name="Subtitle 2"/>
          <p:cNvSpPr>
            <a:spLocks noGrp="1"/>
          </p:cNvSpPr>
          <p:nvPr>
            <p:ph type="subTitle" idx="1"/>
          </p:nvPr>
        </p:nvSpPr>
        <p:spPr/>
        <p:txBody>
          <a:bodyPr/>
          <a:lstStyle/>
          <a:p>
            <a:r>
              <a:rPr lang="en-US" dirty="0" smtClean="0"/>
              <a:t>Complexity Analysis</a:t>
            </a:r>
            <a:endParaRPr lang="en-US" dirty="0"/>
          </a:p>
        </p:txBody>
      </p:sp>
    </p:spTree>
    <p:extLst>
      <p:ext uri="{BB962C8B-B14F-4D97-AF65-F5344CB8AC3E}">
        <p14:creationId xmlns:p14="http://schemas.microsoft.com/office/powerpoint/2010/main" val="428492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552" y="2057400"/>
            <a:ext cx="2596896" cy="2743200"/>
          </a:xfrm>
          <a:prstGeom prst="rect">
            <a:avLst/>
          </a:prstGeom>
        </p:spPr>
      </p:pic>
    </p:spTree>
    <p:extLst>
      <p:ext uri="{BB962C8B-B14F-4D97-AF65-F5344CB8AC3E}">
        <p14:creationId xmlns:p14="http://schemas.microsoft.com/office/powerpoint/2010/main" val="161740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552" y="2057400"/>
            <a:ext cx="2596896" cy="2743200"/>
          </a:xfrm>
          <a:prstGeom prst="rect">
            <a:avLst/>
          </a:prstGeom>
        </p:spPr>
      </p:pic>
      <p:sp>
        <p:nvSpPr>
          <p:cNvPr id="4" name="&quot;No&quot; Symbol 3"/>
          <p:cNvSpPr/>
          <p:nvPr/>
        </p:nvSpPr>
        <p:spPr>
          <a:xfrm>
            <a:off x="2683109" y="1511534"/>
            <a:ext cx="3777783" cy="3777783"/>
          </a:xfrm>
          <a:prstGeom prst="noSmoking">
            <a:avLst>
              <a:gd name="adj" fmla="val 5573"/>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Tree>
    <p:extLst>
      <p:ext uri="{BB962C8B-B14F-4D97-AF65-F5344CB8AC3E}">
        <p14:creationId xmlns:p14="http://schemas.microsoft.com/office/powerpoint/2010/main" val="74141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nvSpPr>
        <p:spPr>
          <a:xfrm>
            <a:off x="793385" y="1894362"/>
            <a:ext cx="2070848" cy="207084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5" name="Chevron 4"/>
          <p:cNvSpPr/>
          <p:nvPr/>
        </p:nvSpPr>
        <p:spPr>
          <a:xfrm>
            <a:off x="2864233" y="1894362"/>
            <a:ext cx="2070848" cy="207084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Chevron 5"/>
          <p:cNvSpPr/>
          <p:nvPr/>
        </p:nvSpPr>
        <p:spPr>
          <a:xfrm>
            <a:off x="4935080" y="1894362"/>
            <a:ext cx="2070848" cy="207084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8" name="TextBox 7"/>
          <p:cNvSpPr txBox="1"/>
          <p:nvPr/>
        </p:nvSpPr>
        <p:spPr>
          <a:xfrm>
            <a:off x="1137754" y="3965210"/>
            <a:ext cx="506870" cy="854080"/>
          </a:xfrm>
          <a:prstGeom prst="rect">
            <a:avLst/>
          </a:prstGeom>
          <a:noFill/>
        </p:spPr>
        <p:txBody>
          <a:bodyPr wrap="none" rtlCol="0">
            <a:spAutoFit/>
          </a:bodyPr>
          <a:lstStyle/>
          <a:p>
            <a:r>
              <a:rPr lang="en-US" sz="4950" dirty="0">
                <a:solidFill>
                  <a:schemeClr val="tx1">
                    <a:lumMod val="75000"/>
                    <a:lumOff val="25000"/>
                  </a:schemeClr>
                </a:solidFill>
              </a:rPr>
              <a:t>1</a:t>
            </a:r>
          </a:p>
        </p:txBody>
      </p:sp>
      <p:sp>
        <p:nvSpPr>
          <p:cNvPr id="9" name="TextBox 8"/>
          <p:cNvSpPr txBox="1"/>
          <p:nvPr/>
        </p:nvSpPr>
        <p:spPr>
          <a:xfrm>
            <a:off x="3208601" y="3965210"/>
            <a:ext cx="506870" cy="854080"/>
          </a:xfrm>
          <a:prstGeom prst="rect">
            <a:avLst/>
          </a:prstGeom>
          <a:noFill/>
        </p:spPr>
        <p:txBody>
          <a:bodyPr wrap="none" rtlCol="0">
            <a:spAutoFit/>
          </a:bodyPr>
          <a:lstStyle/>
          <a:p>
            <a:r>
              <a:rPr lang="en-US" sz="4950" dirty="0">
                <a:solidFill>
                  <a:schemeClr val="tx1">
                    <a:lumMod val="75000"/>
                    <a:lumOff val="25000"/>
                  </a:schemeClr>
                </a:solidFill>
              </a:rPr>
              <a:t>1</a:t>
            </a:r>
          </a:p>
        </p:txBody>
      </p:sp>
      <p:sp>
        <p:nvSpPr>
          <p:cNvPr id="11" name="TextBox 10"/>
          <p:cNvSpPr txBox="1"/>
          <p:nvPr/>
        </p:nvSpPr>
        <p:spPr>
          <a:xfrm>
            <a:off x="5279448" y="3965210"/>
            <a:ext cx="506870" cy="854080"/>
          </a:xfrm>
          <a:prstGeom prst="rect">
            <a:avLst/>
          </a:prstGeom>
          <a:noFill/>
        </p:spPr>
        <p:txBody>
          <a:bodyPr wrap="none" rtlCol="0">
            <a:spAutoFit/>
          </a:bodyPr>
          <a:lstStyle/>
          <a:p>
            <a:r>
              <a:rPr lang="en-US" sz="4950" dirty="0">
                <a:solidFill>
                  <a:schemeClr val="tx1">
                    <a:lumMod val="75000"/>
                    <a:lumOff val="25000"/>
                  </a:schemeClr>
                </a:solidFill>
              </a:rPr>
              <a:t>1</a:t>
            </a:r>
          </a:p>
        </p:txBody>
      </p:sp>
      <p:sp>
        <p:nvSpPr>
          <p:cNvPr id="12" name="TextBox 11"/>
          <p:cNvSpPr txBox="1"/>
          <p:nvPr/>
        </p:nvSpPr>
        <p:spPr>
          <a:xfrm>
            <a:off x="6545947" y="3965210"/>
            <a:ext cx="966931" cy="854080"/>
          </a:xfrm>
          <a:prstGeom prst="rect">
            <a:avLst/>
          </a:prstGeom>
          <a:noFill/>
        </p:spPr>
        <p:txBody>
          <a:bodyPr wrap="none" rtlCol="0">
            <a:spAutoFit/>
          </a:bodyPr>
          <a:lstStyle/>
          <a:p>
            <a:r>
              <a:rPr lang="en-US" sz="4950" dirty="0">
                <a:solidFill>
                  <a:schemeClr val="tx1">
                    <a:lumMod val="75000"/>
                    <a:lumOff val="25000"/>
                  </a:schemeClr>
                </a:solidFill>
              </a:rPr>
              <a:t>= 3</a:t>
            </a:r>
          </a:p>
        </p:txBody>
      </p:sp>
      <p:sp>
        <p:nvSpPr>
          <p:cNvPr id="14" name="TextBox 13"/>
          <p:cNvSpPr txBox="1"/>
          <p:nvPr/>
        </p:nvSpPr>
        <p:spPr>
          <a:xfrm>
            <a:off x="2175307" y="3965210"/>
            <a:ext cx="500458" cy="854080"/>
          </a:xfrm>
          <a:prstGeom prst="rect">
            <a:avLst/>
          </a:prstGeom>
          <a:noFill/>
        </p:spPr>
        <p:txBody>
          <a:bodyPr wrap="none" rtlCol="0">
            <a:spAutoFit/>
          </a:bodyPr>
          <a:lstStyle/>
          <a:p>
            <a:r>
              <a:rPr lang="en-US" sz="4950" dirty="0">
                <a:solidFill>
                  <a:schemeClr val="tx1">
                    <a:lumMod val="75000"/>
                    <a:lumOff val="25000"/>
                  </a:schemeClr>
                </a:solidFill>
              </a:rPr>
              <a:t>+</a:t>
            </a:r>
          </a:p>
        </p:txBody>
      </p:sp>
      <p:sp>
        <p:nvSpPr>
          <p:cNvPr id="15" name="TextBox 14"/>
          <p:cNvSpPr txBox="1"/>
          <p:nvPr/>
        </p:nvSpPr>
        <p:spPr>
          <a:xfrm>
            <a:off x="4238392" y="3965210"/>
            <a:ext cx="500458" cy="854080"/>
          </a:xfrm>
          <a:prstGeom prst="rect">
            <a:avLst/>
          </a:prstGeom>
          <a:noFill/>
        </p:spPr>
        <p:txBody>
          <a:bodyPr wrap="none" rtlCol="0">
            <a:spAutoFit/>
          </a:bodyPr>
          <a:lstStyle/>
          <a:p>
            <a:r>
              <a:rPr lang="en-US" sz="4950" dirty="0">
                <a:solidFill>
                  <a:schemeClr val="tx1">
                    <a:lumMod val="75000"/>
                    <a:lumOff val="25000"/>
                  </a:schemeClr>
                </a:solidFill>
              </a:rPr>
              <a:t>+</a:t>
            </a:r>
          </a:p>
        </p:txBody>
      </p:sp>
    </p:spTree>
    <p:extLst>
      <p:ext uri="{BB962C8B-B14F-4D97-AF65-F5344CB8AC3E}">
        <p14:creationId xmlns:p14="http://schemas.microsoft.com/office/powerpoint/2010/main" val="378205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p:bldP spid="11" grpId="0"/>
      <p:bldP spid="12"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9553" y="2054038"/>
            <a:ext cx="6858000" cy="6723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u="sng" spc="225" dirty="0">
                <a:solidFill>
                  <a:schemeClr val="tx1">
                    <a:lumMod val="75000"/>
                    <a:lumOff val="25000"/>
                  </a:schemeClr>
                </a:solidFill>
              </a:rPr>
              <a:t>A</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B</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C</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D</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E</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F</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G</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H</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I</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J</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K</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L</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M</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N</a:t>
            </a:r>
            <a:r>
              <a:rPr lang="en-US" sz="2700" b="1" spc="225" dirty="0">
                <a:solidFill>
                  <a:schemeClr val="tx1">
                    <a:lumMod val="75000"/>
                    <a:lumOff val="25000"/>
                  </a:schemeClr>
                </a:solidFill>
              </a:rPr>
              <a:t>  </a:t>
            </a:r>
            <a:r>
              <a:rPr lang="en-US" sz="2700" b="1" u="sng" spc="225" dirty="0">
                <a:solidFill>
                  <a:schemeClr val="tx1">
                    <a:lumMod val="75000"/>
                    <a:lumOff val="25000"/>
                  </a:schemeClr>
                </a:solidFill>
              </a:rPr>
              <a:t>O</a:t>
            </a:r>
            <a:r>
              <a:rPr lang="en-US" sz="2700" b="1" spc="225" dirty="0">
                <a:solidFill>
                  <a:schemeClr val="tx1">
                    <a:lumMod val="75000"/>
                    <a:lumOff val="25000"/>
                  </a:schemeClr>
                </a:solidFill>
              </a:rPr>
              <a:t> </a:t>
            </a:r>
            <a:endParaRPr lang="en-US" sz="2700" b="1" u="sng" spc="225" dirty="0">
              <a:solidFill>
                <a:schemeClr val="tx1">
                  <a:lumMod val="75000"/>
                  <a:lumOff val="25000"/>
                </a:schemeClr>
              </a:solidFill>
            </a:endParaRPr>
          </a:p>
        </p:txBody>
      </p:sp>
      <p:sp>
        <p:nvSpPr>
          <p:cNvPr id="3" name="Up Arrow 2"/>
          <p:cNvSpPr/>
          <p:nvPr/>
        </p:nvSpPr>
        <p:spPr>
          <a:xfrm>
            <a:off x="1412979" y="2833967"/>
            <a:ext cx="188259" cy="380070"/>
          </a:xfrm>
          <a:prstGeom prst="up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a:off x="1886794" y="2833967"/>
            <a:ext cx="188259" cy="380070"/>
          </a:xfrm>
          <a:prstGeom prst="up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a:off x="2319201" y="2833967"/>
            <a:ext cx="188259" cy="380070"/>
          </a:xfrm>
          <a:prstGeom prst="up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a:off x="2760819" y="2833967"/>
            <a:ext cx="188259" cy="380070"/>
          </a:xfrm>
          <a:prstGeom prst="up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a:off x="3186570" y="2833967"/>
            <a:ext cx="188259" cy="380070"/>
          </a:xfrm>
          <a:prstGeom prst="up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a:off x="3604527" y="2833967"/>
            <a:ext cx="188259" cy="380070"/>
          </a:xfrm>
          <a:prstGeom prst="up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a:off x="4022484" y="2833967"/>
            <a:ext cx="188259" cy="38007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extBox 9"/>
          <p:cNvSpPr txBox="1"/>
          <p:nvPr/>
        </p:nvSpPr>
        <p:spPr>
          <a:xfrm>
            <a:off x="1336762" y="3321613"/>
            <a:ext cx="3470822" cy="461665"/>
          </a:xfrm>
          <a:prstGeom prst="rect">
            <a:avLst/>
          </a:prstGeom>
          <a:noFill/>
        </p:spPr>
        <p:txBody>
          <a:bodyPr wrap="none" rtlCol="0">
            <a:spAutoFit/>
          </a:bodyPr>
          <a:lstStyle/>
          <a:p>
            <a:r>
              <a:rPr lang="en-US" sz="2400" b="1" dirty="0">
                <a:solidFill>
                  <a:schemeClr val="tx1">
                    <a:lumMod val="75000"/>
                    <a:lumOff val="25000"/>
                  </a:schemeClr>
                </a:solidFill>
              </a:rPr>
              <a:t>1 + 1 + 1 + 1 + 1 + 1 + 1 = 7</a:t>
            </a:r>
          </a:p>
        </p:txBody>
      </p:sp>
      <p:sp>
        <p:nvSpPr>
          <p:cNvPr id="11" name="TextBox 10"/>
          <p:cNvSpPr txBox="1"/>
          <p:nvPr/>
        </p:nvSpPr>
        <p:spPr>
          <a:xfrm>
            <a:off x="7081024" y="3321612"/>
            <a:ext cx="906529" cy="461665"/>
          </a:xfrm>
          <a:prstGeom prst="rect">
            <a:avLst/>
          </a:prstGeom>
          <a:noFill/>
        </p:spPr>
        <p:txBody>
          <a:bodyPr wrap="square" rtlCol="0">
            <a:spAutoFit/>
          </a:bodyPr>
          <a:lstStyle/>
          <a:p>
            <a:r>
              <a:rPr lang="en-US" sz="2400" b="1" dirty="0" smtClean="0">
                <a:solidFill>
                  <a:schemeClr val="tx1">
                    <a:lumMod val="75000"/>
                    <a:lumOff val="25000"/>
                  </a:schemeClr>
                </a:solidFill>
              </a:rPr>
              <a:t>… n</a:t>
            </a:r>
            <a:endParaRPr lang="en-US" sz="2400" b="1" dirty="0">
              <a:solidFill>
                <a:schemeClr val="tx1">
                  <a:lumMod val="75000"/>
                  <a:lumOff val="25000"/>
                </a:schemeClr>
              </a:solidFill>
            </a:endParaRPr>
          </a:p>
        </p:txBody>
      </p:sp>
    </p:spTree>
    <p:extLst>
      <p:ext uri="{BB962C8B-B14F-4D97-AF65-F5344CB8AC3E}">
        <p14:creationId xmlns:p14="http://schemas.microsoft.com/office/powerpoint/2010/main" val="28773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3459405902"/>
              </p:ext>
            </p:extLst>
          </p:nvPr>
        </p:nvGraphicFramePr>
        <p:xfrm>
          <a:off x="1524000" y="1154953"/>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1441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552" y="2057400"/>
            <a:ext cx="2596896" cy="2743200"/>
          </a:xfrm>
          <a:prstGeom prst="rect">
            <a:avLst/>
          </a:prstGeom>
        </p:spPr>
      </p:pic>
      <p:sp>
        <p:nvSpPr>
          <p:cNvPr id="3" name="&quot;No&quot; Symbol 2"/>
          <p:cNvSpPr/>
          <p:nvPr/>
        </p:nvSpPr>
        <p:spPr>
          <a:xfrm>
            <a:off x="2683109" y="1511534"/>
            <a:ext cx="3777783" cy="3777783"/>
          </a:xfrm>
          <a:prstGeom prst="noSmoking">
            <a:avLst>
              <a:gd name="adj" fmla="val 5573"/>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Tree>
    <p:extLst>
      <p:ext uri="{BB962C8B-B14F-4D97-AF65-F5344CB8AC3E}">
        <p14:creationId xmlns:p14="http://schemas.microsoft.com/office/powerpoint/2010/main" val="1013522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lnSpcReduction="10000"/>
          </a:bodyPr>
          <a:lstStyle/>
          <a:p>
            <a:pPr marL="0" indent="0" algn="ctr">
              <a:buNone/>
            </a:pPr>
            <a:r>
              <a:rPr lang="en-US" sz="7200" dirty="0">
                <a:solidFill>
                  <a:schemeClr val="tx1">
                    <a:lumMod val="75000"/>
                    <a:lumOff val="25000"/>
                  </a:schemeClr>
                </a:solidFill>
              </a:rPr>
              <a:t>Big-O Notation</a:t>
            </a:r>
          </a:p>
        </p:txBody>
      </p:sp>
    </p:spTree>
    <p:extLst>
      <p:ext uri="{BB962C8B-B14F-4D97-AF65-F5344CB8AC3E}">
        <p14:creationId xmlns:p14="http://schemas.microsoft.com/office/powerpoint/2010/main" val="137493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lnSpcReduction="10000"/>
          </a:bodyPr>
          <a:lstStyle/>
          <a:p>
            <a:pPr marL="0" indent="0" algn="ctr">
              <a:buNone/>
            </a:pPr>
            <a:r>
              <a:rPr lang="en-US" sz="7200" dirty="0">
                <a:solidFill>
                  <a:schemeClr val="tx1">
                    <a:lumMod val="75000"/>
                    <a:lumOff val="25000"/>
                  </a:schemeClr>
                </a:solidFill>
              </a:rPr>
              <a:t>O(n)</a:t>
            </a:r>
          </a:p>
        </p:txBody>
      </p:sp>
    </p:spTree>
    <p:extLst>
      <p:ext uri="{BB962C8B-B14F-4D97-AF65-F5344CB8AC3E}">
        <p14:creationId xmlns:p14="http://schemas.microsoft.com/office/powerpoint/2010/main" val="149164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37830" y="1445769"/>
            <a:ext cx="3868340" cy="617934"/>
          </a:xfrm>
        </p:spPr>
        <p:txBody>
          <a:bodyPr>
            <a:normAutofit/>
          </a:bodyPr>
          <a:lstStyle/>
          <a:p>
            <a:pPr algn="ctr"/>
            <a:r>
              <a:rPr lang="en-US" sz="3600" dirty="0">
                <a:solidFill>
                  <a:schemeClr val="tx1">
                    <a:lumMod val="65000"/>
                    <a:lumOff val="35000"/>
                  </a:schemeClr>
                </a:solidFill>
              </a:rPr>
              <a:t>How Does it Scale?</a:t>
            </a:r>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1926561316"/>
              </p:ext>
            </p:extLst>
          </p:nvPr>
        </p:nvGraphicFramePr>
        <p:xfrm>
          <a:off x="1572220" y="2019580"/>
          <a:ext cx="6442226" cy="32038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7543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lnSpcReduction="10000"/>
          </a:bodyPr>
          <a:lstStyle/>
          <a:p>
            <a:pPr marL="0" indent="0" algn="ctr">
              <a:buNone/>
            </a:pPr>
            <a:r>
              <a:rPr lang="en-US" sz="7200" dirty="0">
                <a:solidFill>
                  <a:schemeClr val="tx1">
                    <a:lumMod val="75000"/>
                    <a:lumOff val="25000"/>
                  </a:schemeClr>
                </a:solidFill>
              </a:rPr>
              <a:t>Asymptotic Analysis</a:t>
            </a:r>
          </a:p>
        </p:txBody>
      </p:sp>
    </p:spTree>
    <p:extLst>
      <p:ext uri="{BB962C8B-B14F-4D97-AF65-F5344CB8AC3E}">
        <p14:creationId xmlns:p14="http://schemas.microsoft.com/office/powerpoint/2010/main" val="368554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Complexity Analysis</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Measuring the cost of an algorithm</a:t>
            </a:r>
            <a:endParaRPr lang="en-US" dirty="0"/>
          </a:p>
        </p:txBody>
      </p:sp>
    </p:spTree>
    <p:extLst>
      <p:ext uri="{BB962C8B-B14F-4D97-AF65-F5344CB8AC3E}">
        <p14:creationId xmlns:p14="http://schemas.microsoft.com/office/powerpoint/2010/main" val="3423657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a:solidFill>
                  <a:schemeClr val="tx1">
                    <a:lumMod val="75000"/>
                    <a:lumOff val="25000"/>
                  </a:schemeClr>
                </a:solidFill>
              </a:rPr>
              <a:t>Asymptote</a:t>
            </a:r>
          </a:p>
        </p:txBody>
      </p:sp>
      <p:sp>
        <p:nvSpPr>
          <p:cNvPr id="2" name="TextBox 1"/>
          <p:cNvSpPr txBox="1"/>
          <p:nvPr/>
        </p:nvSpPr>
        <p:spPr>
          <a:xfrm>
            <a:off x="1815353" y="3008780"/>
            <a:ext cx="6884894" cy="1338828"/>
          </a:xfrm>
          <a:prstGeom prst="rect">
            <a:avLst/>
          </a:prstGeom>
          <a:noFill/>
        </p:spPr>
        <p:txBody>
          <a:bodyPr wrap="square" rtlCol="0">
            <a:spAutoFit/>
          </a:bodyPr>
          <a:lstStyle/>
          <a:p>
            <a:r>
              <a:rPr lang="en-US" sz="2700" dirty="0">
                <a:solidFill>
                  <a:schemeClr val="bg2">
                    <a:lumMod val="50000"/>
                  </a:schemeClr>
                </a:solidFill>
              </a:rPr>
              <a:t>The asymptote of a curve is a line where the distance between the curve and the line approach zero as they tend towards infinity.</a:t>
            </a:r>
          </a:p>
        </p:txBody>
      </p:sp>
    </p:spTree>
    <p:extLst>
      <p:ext uri="{BB962C8B-B14F-4D97-AF65-F5344CB8AC3E}">
        <p14:creationId xmlns:p14="http://schemas.microsoft.com/office/powerpoint/2010/main" val="2716901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55000" lnSpcReduction="20000"/>
          </a:bodyPr>
          <a:lstStyle/>
          <a:p>
            <a:pPr marL="0" indent="0" algn="ctr">
              <a:buNone/>
            </a:pPr>
            <a:r>
              <a:rPr lang="en-US" sz="7200" dirty="0">
                <a:solidFill>
                  <a:schemeClr val="tx1">
                    <a:lumMod val="75000"/>
                    <a:lumOff val="25000"/>
                  </a:schemeClr>
                </a:solidFill>
              </a:rPr>
              <a:t>Big Numbers Are More Interesting</a:t>
            </a:r>
          </a:p>
        </p:txBody>
      </p:sp>
    </p:spTree>
    <p:extLst>
      <p:ext uri="{BB962C8B-B14F-4D97-AF65-F5344CB8AC3E}">
        <p14:creationId xmlns:p14="http://schemas.microsoft.com/office/powerpoint/2010/main" val="2933919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50" y="2140923"/>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2505906" y="2140923"/>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3974121" y="2140923"/>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p:cNvSpPr/>
          <p:nvPr/>
        </p:nvSpPr>
        <p:spPr>
          <a:xfrm>
            <a:off x="5506196" y="2140923"/>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7038270" y="2140923"/>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7038270" y="353670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1011171" y="3543304"/>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2517946" y="353670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p:nvSpPr>
        <p:spPr>
          <a:xfrm>
            <a:off x="3974121" y="353670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5506196" y="353670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20425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74784"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813288"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1151791"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1490295"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p:nvSpPr>
        <p:spPr>
          <a:xfrm>
            <a:off x="1828798"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p:nvSpPr>
        <p:spPr>
          <a:xfrm>
            <a:off x="2211265"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2549769"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p:nvSpPr>
        <p:spPr>
          <a:xfrm>
            <a:off x="2888272"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a:off x="3226776"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3565279"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p:nvSpPr>
        <p:spPr>
          <a:xfrm>
            <a:off x="3894993"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p:nvSpPr>
        <p:spPr>
          <a:xfrm>
            <a:off x="4233496"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p:nvSpPr>
        <p:spPr>
          <a:xfrm>
            <a:off x="4572000"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p:nvSpPr>
        <p:spPr>
          <a:xfrm>
            <a:off x="4910503"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5249007"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5631471"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5969974"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p:nvSpPr>
        <p:spPr>
          <a:xfrm>
            <a:off x="6308478"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p:nvSpPr>
        <p:spPr>
          <a:xfrm>
            <a:off x="6646981"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p:nvSpPr>
        <p:spPr>
          <a:xfrm>
            <a:off x="6985485"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7321790"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p:nvSpPr>
        <p:spPr>
          <a:xfrm>
            <a:off x="7660294"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p:nvSpPr>
        <p:spPr>
          <a:xfrm>
            <a:off x="7998797"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p:nvSpPr>
        <p:spPr>
          <a:xfrm>
            <a:off x="8337301" y="135841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p:nvSpPr>
        <p:spPr>
          <a:xfrm>
            <a:off x="474784"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813288"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p:nvSpPr>
        <p:spPr>
          <a:xfrm>
            <a:off x="1151791"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p:nvSpPr>
        <p:spPr>
          <a:xfrm>
            <a:off x="1490295"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p:nvSpPr>
        <p:spPr>
          <a:xfrm>
            <a:off x="1828798"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p:nvSpPr>
        <p:spPr>
          <a:xfrm>
            <a:off x="2211265"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p:nvSpPr>
        <p:spPr>
          <a:xfrm>
            <a:off x="2549769"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p:nvSpPr>
        <p:spPr>
          <a:xfrm>
            <a:off x="2888272"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p:nvSpPr>
        <p:spPr>
          <a:xfrm>
            <a:off x="3226776"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p:nvSpPr>
        <p:spPr>
          <a:xfrm>
            <a:off x="3565279"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p:nvSpPr>
        <p:spPr>
          <a:xfrm>
            <a:off x="3894993"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p:cNvSpPr/>
          <p:nvPr/>
        </p:nvSpPr>
        <p:spPr>
          <a:xfrm>
            <a:off x="4233496"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p:cNvSpPr/>
          <p:nvPr/>
        </p:nvSpPr>
        <p:spPr>
          <a:xfrm>
            <a:off x="4572000"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p:cNvSpPr/>
          <p:nvPr/>
        </p:nvSpPr>
        <p:spPr>
          <a:xfrm>
            <a:off x="4910503"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p:cNvSpPr/>
          <p:nvPr/>
        </p:nvSpPr>
        <p:spPr>
          <a:xfrm>
            <a:off x="5249007"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51"/>
          <p:cNvSpPr/>
          <p:nvPr/>
        </p:nvSpPr>
        <p:spPr>
          <a:xfrm>
            <a:off x="5631471"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p:cNvSpPr/>
          <p:nvPr/>
        </p:nvSpPr>
        <p:spPr>
          <a:xfrm>
            <a:off x="5969974"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p:cNvSpPr/>
          <p:nvPr/>
        </p:nvSpPr>
        <p:spPr>
          <a:xfrm>
            <a:off x="6308478"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p:cNvSpPr/>
          <p:nvPr/>
        </p:nvSpPr>
        <p:spPr>
          <a:xfrm>
            <a:off x="6646981"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p:nvSpPr>
        <p:spPr>
          <a:xfrm>
            <a:off x="6985485"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p:nvSpPr>
        <p:spPr>
          <a:xfrm>
            <a:off x="7321790"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p:cNvSpPr/>
          <p:nvPr/>
        </p:nvSpPr>
        <p:spPr>
          <a:xfrm>
            <a:off x="7660294"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58"/>
          <p:cNvSpPr/>
          <p:nvPr/>
        </p:nvSpPr>
        <p:spPr>
          <a:xfrm>
            <a:off x="7998797"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Rectangle 59"/>
          <p:cNvSpPr/>
          <p:nvPr/>
        </p:nvSpPr>
        <p:spPr>
          <a:xfrm>
            <a:off x="8337301" y="171010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ectangle 60"/>
          <p:cNvSpPr/>
          <p:nvPr/>
        </p:nvSpPr>
        <p:spPr>
          <a:xfrm>
            <a:off x="470388"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61"/>
          <p:cNvSpPr/>
          <p:nvPr/>
        </p:nvSpPr>
        <p:spPr>
          <a:xfrm>
            <a:off x="808891"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Rectangle 62"/>
          <p:cNvSpPr/>
          <p:nvPr/>
        </p:nvSpPr>
        <p:spPr>
          <a:xfrm>
            <a:off x="1147395"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p:cNvSpPr/>
          <p:nvPr/>
        </p:nvSpPr>
        <p:spPr>
          <a:xfrm>
            <a:off x="1485898"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Rectangle 64"/>
          <p:cNvSpPr/>
          <p:nvPr/>
        </p:nvSpPr>
        <p:spPr>
          <a:xfrm>
            <a:off x="1824402"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Rectangle 65"/>
          <p:cNvSpPr/>
          <p:nvPr/>
        </p:nvSpPr>
        <p:spPr>
          <a:xfrm>
            <a:off x="2206869"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p:cNvSpPr/>
          <p:nvPr/>
        </p:nvSpPr>
        <p:spPr>
          <a:xfrm>
            <a:off x="2545372"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p:cNvSpPr/>
          <p:nvPr/>
        </p:nvSpPr>
        <p:spPr>
          <a:xfrm>
            <a:off x="2883876"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Rectangle 68"/>
          <p:cNvSpPr/>
          <p:nvPr/>
        </p:nvSpPr>
        <p:spPr>
          <a:xfrm>
            <a:off x="3222379"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p:cNvSpPr/>
          <p:nvPr/>
        </p:nvSpPr>
        <p:spPr>
          <a:xfrm>
            <a:off x="3560883"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p:cNvSpPr/>
          <p:nvPr/>
        </p:nvSpPr>
        <p:spPr>
          <a:xfrm>
            <a:off x="3890596"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Rectangle 71"/>
          <p:cNvSpPr/>
          <p:nvPr/>
        </p:nvSpPr>
        <p:spPr>
          <a:xfrm>
            <a:off x="4229100"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Rectangle 72"/>
          <p:cNvSpPr/>
          <p:nvPr/>
        </p:nvSpPr>
        <p:spPr>
          <a:xfrm>
            <a:off x="4567603"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Rectangle 73"/>
          <p:cNvSpPr/>
          <p:nvPr/>
        </p:nvSpPr>
        <p:spPr>
          <a:xfrm>
            <a:off x="4906107"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Rectangle 74"/>
          <p:cNvSpPr/>
          <p:nvPr/>
        </p:nvSpPr>
        <p:spPr>
          <a:xfrm>
            <a:off x="5244610"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p:nvSpPr>
        <p:spPr>
          <a:xfrm>
            <a:off x="5627074"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Rectangle 76"/>
          <p:cNvSpPr/>
          <p:nvPr/>
        </p:nvSpPr>
        <p:spPr>
          <a:xfrm>
            <a:off x="5965578"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Rectangle 77"/>
          <p:cNvSpPr/>
          <p:nvPr/>
        </p:nvSpPr>
        <p:spPr>
          <a:xfrm>
            <a:off x="6304081"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6642585"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6981088"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p:cNvSpPr/>
          <p:nvPr/>
        </p:nvSpPr>
        <p:spPr>
          <a:xfrm>
            <a:off x="7317394"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7655897"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7994401"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 name="Rectangle 83"/>
          <p:cNvSpPr/>
          <p:nvPr/>
        </p:nvSpPr>
        <p:spPr>
          <a:xfrm>
            <a:off x="8332904" y="206179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p:cNvSpPr/>
          <p:nvPr/>
        </p:nvSpPr>
        <p:spPr>
          <a:xfrm>
            <a:off x="470388"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808891"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 name="Rectangle 86"/>
          <p:cNvSpPr/>
          <p:nvPr/>
        </p:nvSpPr>
        <p:spPr>
          <a:xfrm>
            <a:off x="1147395"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87"/>
          <p:cNvSpPr/>
          <p:nvPr/>
        </p:nvSpPr>
        <p:spPr>
          <a:xfrm>
            <a:off x="1485898"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88"/>
          <p:cNvSpPr/>
          <p:nvPr/>
        </p:nvSpPr>
        <p:spPr>
          <a:xfrm>
            <a:off x="1824402"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 name="Rectangle 89"/>
          <p:cNvSpPr/>
          <p:nvPr/>
        </p:nvSpPr>
        <p:spPr>
          <a:xfrm>
            <a:off x="2206869"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Rectangle 90"/>
          <p:cNvSpPr/>
          <p:nvPr/>
        </p:nvSpPr>
        <p:spPr>
          <a:xfrm>
            <a:off x="2545372"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 name="Rectangle 91"/>
          <p:cNvSpPr/>
          <p:nvPr/>
        </p:nvSpPr>
        <p:spPr>
          <a:xfrm>
            <a:off x="2883876"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 name="Rectangle 92"/>
          <p:cNvSpPr/>
          <p:nvPr/>
        </p:nvSpPr>
        <p:spPr>
          <a:xfrm>
            <a:off x="3222379"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 name="Rectangle 93"/>
          <p:cNvSpPr/>
          <p:nvPr/>
        </p:nvSpPr>
        <p:spPr>
          <a:xfrm>
            <a:off x="3560883"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Rectangle 94"/>
          <p:cNvSpPr/>
          <p:nvPr/>
        </p:nvSpPr>
        <p:spPr>
          <a:xfrm>
            <a:off x="3890596"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Rectangle 95"/>
          <p:cNvSpPr/>
          <p:nvPr/>
        </p:nvSpPr>
        <p:spPr>
          <a:xfrm>
            <a:off x="4229100"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Rectangle 96"/>
          <p:cNvSpPr/>
          <p:nvPr/>
        </p:nvSpPr>
        <p:spPr>
          <a:xfrm>
            <a:off x="4567603"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Rectangle 97"/>
          <p:cNvSpPr/>
          <p:nvPr/>
        </p:nvSpPr>
        <p:spPr>
          <a:xfrm>
            <a:off x="4906107"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Rectangle 98"/>
          <p:cNvSpPr/>
          <p:nvPr/>
        </p:nvSpPr>
        <p:spPr>
          <a:xfrm>
            <a:off x="5244610"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Rectangle 99"/>
          <p:cNvSpPr/>
          <p:nvPr/>
        </p:nvSpPr>
        <p:spPr>
          <a:xfrm>
            <a:off x="5627074"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Rectangle 100"/>
          <p:cNvSpPr/>
          <p:nvPr/>
        </p:nvSpPr>
        <p:spPr>
          <a:xfrm>
            <a:off x="5965578"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Rectangle 101"/>
          <p:cNvSpPr/>
          <p:nvPr/>
        </p:nvSpPr>
        <p:spPr>
          <a:xfrm>
            <a:off x="6304081"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 name="Rectangle 102"/>
          <p:cNvSpPr/>
          <p:nvPr/>
        </p:nvSpPr>
        <p:spPr>
          <a:xfrm>
            <a:off x="6642585"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Rectangle 103"/>
          <p:cNvSpPr/>
          <p:nvPr/>
        </p:nvSpPr>
        <p:spPr>
          <a:xfrm>
            <a:off x="6981088"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Rectangle 104"/>
          <p:cNvSpPr/>
          <p:nvPr/>
        </p:nvSpPr>
        <p:spPr>
          <a:xfrm>
            <a:off x="7317394"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Rectangle 105"/>
          <p:cNvSpPr/>
          <p:nvPr/>
        </p:nvSpPr>
        <p:spPr>
          <a:xfrm>
            <a:off x="7655897"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Rectangle 106"/>
          <p:cNvSpPr/>
          <p:nvPr/>
        </p:nvSpPr>
        <p:spPr>
          <a:xfrm>
            <a:off x="7994401"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Rectangle 107"/>
          <p:cNvSpPr/>
          <p:nvPr/>
        </p:nvSpPr>
        <p:spPr>
          <a:xfrm>
            <a:off x="8332904" y="241348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Rectangle 108"/>
          <p:cNvSpPr/>
          <p:nvPr/>
        </p:nvSpPr>
        <p:spPr>
          <a:xfrm>
            <a:off x="470388"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 name="Rectangle 109"/>
          <p:cNvSpPr/>
          <p:nvPr/>
        </p:nvSpPr>
        <p:spPr>
          <a:xfrm>
            <a:off x="808891"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 name="Rectangle 110"/>
          <p:cNvSpPr/>
          <p:nvPr/>
        </p:nvSpPr>
        <p:spPr>
          <a:xfrm>
            <a:off x="1147395"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Rectangle 111"/>
          <p:cNvSpPr/>
          <p:nvPr/>
        </p:nvSpPr>
        <p:spPr>
          <a:xfrm>
            <a:off x="1485898"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 name="Rectangle 112"/>
          <p:cNvSpPr/>
          <p:nvPr/>
        </p:nvSpPr>
        <p:spPr>
          <a:xfrm>
            <a:off x="1824402"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Rectangle 113"/>
          <p:cNvSpPr/>
          <p:nvPr/>
        </p:nvSpPr>
        <p:spPr>
          <a:xfrm>
            <a:off x="2206869"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Rectangle 114"/>
          <p:cNvSpPr/>
          <p:nvPr/>
        </p:nvSpPr>
        <p:spPr>
          <a:xfrm>
            <a:off x="2545372"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 name="Rectangle 115"/>
          <p:cNvSpPr/>
          <p:nvPr/>
        </p:nvSpPr>
        <p:spPr>
          <a:xfrm>
            <a:off x="2883876"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 name="Rectangle 116"/>
          <p:cNvSpPr/>
          <p:nvPr/>
        </p:nvSpPr>
        <p:spPr>
          <a:xfrm>
            <a:off x="3222379"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 name="Rectangle 117"/>
          <p:cNvSpPr/>
          <p:nvPr/>
        </p:nvSpPr>
        <p:spPr>
          <a:xfrm>
            <a:off x="3560883"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Rectangle 118"/>
          <p:cNvSpPr/>
          <p:nvPr/>
        </p:nvSpPr>
        <p:spPr>
          <a:xfrm>
            <a:off x="3890596"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 name="Rectangle 119"/>
          <p:cNvSpPr/>
          <p:nvPr/>
        </p:nvSpPr>
        <p:spPr>
          <a:xfrm>
            <a:off x="4229100"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 name="Rectangle 120"/>
          <p:cNvSpPr/>
          <p:nvPr/>
        </p:nvSpPr>
        <p:spPr>
          <a:xfrm>
            <a:off x="4567603"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Rectangle 121"/>
          <p:cNvSpPr/>
          <p:nvPr/>
        </p:nvSpPr>
        <p:spPr>
          <a:xfrm>
            <a:off x="4906107"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Rectangle 122"/>
          <p:cNvSpPr/>
          <p:nvPr/>
        </p:nvSpPr>
        <p:spPr>
          <a:xfrm>
            <a:off x="5244610"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Rectangle 123"/>
          <p:cNvSpPr/>
          <p:nvPr/>
        </p:nvSpPr>
        <p:spPr>
          <a:xfrm>
            <a:off x="5627074"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angle 124"/>
          <p:cNvSpPr/>
          <p:nvPr/>
        </p:nvSpPr>
        <p:spPr>
          <a:xfrm>
            <a:off x="5965578"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 name="Rectangle 125"/>
          <p:cNvSpPr/>
          <p:nvPr/>
        </p:nvSpPr>
        <p:spPr>
          <a:xfrm>
            <a:off x="6304081"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 name="Rectangle 126"/>
          <p:cNvSpPr/>
          <p:nvPr/>
        </p:nvSpPr>
        <p:spPr>
          <a:xfrm>
            <a:off x="6642585"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angle 127"/>
          <p:cNvSpPr/>
          <p:nvPr/>
        </p:nvSpPr>
        <p:spPr>
          <a:xfrm>
            <a:off x="6981088"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Rectangle 128"/>
          <p:cNvSpPr/>
          <p:nvPr/>
        </p:nvSpPr>
        <p:spPr>
          <a:xfrm>
            <a:off x="7317394"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 name="Rectangle 129"/>
          <p:cNvSpPr/>
          <p:nvPr/>
        </p:nvSpPr>
        <p:spPr>
          <a:xfrm>
            <a:off x="7655897"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 name="Rectangle 130"/>
          <p:cNvSpPr/>
          <p:nvPr/>
        </p:nvSpPr>
        <p:spPr>
          <a:xfrm>
            <a:off x="7994401"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 name="Rectangle 131"/>
          <p:cNvSpPr/>
          <p:nvPr/>
        </p:nvSpPr>
        <p:spPr>
          <a:xfrm>
            <a:off x="8332904" y="2765182"/>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Rectangle 132"/>
          <p:cNvSpPr/>
          <p:nvPr/>
        </p:nvSpPr>
        <p:spPr>
          <a:xfrm>
            <a:off x="470388"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Rectangle 133"/>
          <p:cNvSpPr/>
          <p:nvPr/>
        </p:nvSpPr>
        <p:spPr>
          <a:xfrm>
            <a:off x="808891"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Rectangle 134"/>
          <p:cNvSpPr/>
          <p:nvPr/>
        </p:nvSpPr>
        <p:spPr>
          <a:xfrm>
            <a:off x="1147395"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 name="Rectangle 135"/>
          <p:cNvSpPr/>
          <p:nvPr/>
        </p:nvSpPr>
        <p:spPr>
          <a:xfrm>
            <a:off x="1485898"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Rectangle 136"/>
          <p:cNvSpPr/>
          <p:nvPr/>
        </p:nvSpPr>
        <p:spPr>
          <a:xfrm>
            <a:off x="1824402"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Rectangle 137"/>
          <p:cNvSpPr/>
          <p:nvPr/>
        </p:nvSpPr>
        <p:spPr>
          <a:xfrm>
            <a:off x="2206869"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 name="Rectangle 138"/>
          <p:cNvSpPr/>
          <p:nvPr/>
        </p:nvSpPr>
        <p:spPr>
          <a:xfrm>
            <a:off x="2545372"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139"/>
          <p:cNvSpPr/>
          <p:nvPr/>
        </p:nvSpPr>
        <p:spPr>
          <a:xfrm>
            <a:off x="2883876"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 name="Rectangle 140"/>
          <p:cNvSpPr/>
          <p:nvPr/>
        </p:nvSpPr>
        <p:spPr>
          <a:xfrm>
            <a:off x="3222379"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2" name="Rectangle 141"/>
          <p:cNvSpPr/>
          <p:nvPr/>
        </p:nvSpPr>
        <p:spPr>
          <a:xfrm>
            <a:off x="3560883"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142"/>
          <p:cNvSpPr/>
          <p:nvPr/>
        </p:nvSpPr>
        <p:spPr>
          <a:xfrm>
            <a:off x="3890596"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4" name="Rectangle 143"/>
          <p:cNvSpPr/>
          <p:nvPr/>
        </p:nvSpPr>
        <p:spPr>
          <a:xfrm>
            <a:off x="4229100"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Rectangle 144"/>
          <p:cNvSpPr/>
          <p:nvPr/>
        </p:nvSpPr>
        <p:spPr>
          <a:xfrm>
            <a:off x="4567603"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6" name="Rectangle 145"/>
          <p:cNvSpPr/>
          <p:nvPr/>
        </p:nvSpPr>
        <p:spPr>
          <a:xfrm>
            <a:off x="4906107"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Rectangle 146"/>
          <p:cNvSpPr/>
          <p:nvPr/>
        </p:nvSpPr>
        <p:spPr>
          <a:xfrm>
            <a:off x="5244610"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8" name="Rectangle 147"/>
          <p:cNvSpPr/>
          <p:nvPr/>
        </p:nvSpPr>
        <p:spPr>
          <a:xfrm>
            <a:off x="5627074"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Rectangle 148"/>
          <p:cNvSpPr/>
          <p:nvPr/>
        </p:nvSpPr>
        <p:spPr>
          <a:xfrm>
            <a:off x="5965578"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Rectangle 149"/>
          <p:cNvSpPr/>
          <p:nvPr/>
        </p:nvSpPr>
        <p:spPr>
          <a:xfrm>
            <a:off x="6304081"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Rectangle 150"/>
          <p:cNvSpPr/>
          <p:nvPr/>
        </p:nvSpPr>
        <p:spPr>
          <a:xfrm>
            <a:off x="6642585"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Rectangle 151"/>
          <p:cNvSpPr/>
          <p:nvPr/>
        </p:nvSpPr>
        <p:spPr>
          <a:xfrm>
            <a:off x="6981088"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Rectangle 152"/>
          <p:cNvSpPr/>
          <p:nvPr/>
        </p:nvSpPr>
        <p:spPr>
          <a:xfrm>
            <a:off x="7317394"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Rectangle 153"/>
          <p:cNvSpPr/>
          <p:nvPr/>
        </p:nvSpPr>
        <p:spPr>
          <a:xfrm>
            <a:off x="7655897"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5" name="Rectangle 154"/>
          <p:cNvSpPr/>
          <p:nvPr/>
        </p:nvSpPr>
        <p:spPr>
          <a:xfrm>
            <a:off x="7994401"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Rectangle 155"/>
          <p:cNvSpPr/>
          <p:nvPr/>
        </p:nvSpPr>
        <p:spPr>
          <a:xfrm>
            <a:off x="8332904" y="311687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7" name="Rectangle 156"/>
          <p:cNvSpPr/>
          <p:nvPr/>
        </p:nvSpPr>
        <p:spPr>
          <a:xfrm>
            <a:off x="465991"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8" name="Rectangle 157"/>
          <p:cNvSpPr/>
          <p:nvPr/>
        </p:nvSpPr>
        <p:spPr>
          <a:xfrm>
            <a:off x="804495"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Rectangle 158"/>
          <p:cNvSpPr/>
          <p:nvPr/>
        </p:nvSpPr>
        <p:spPr>
          <a:xfrm>
            <a:off x="1142998"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0" name="Rectangle 159"/>
          <p:cNvSpPr/>
          <p:nvPr/>
        </p:nvSpPr>
        <p:spPr>
          <a:xfrm>
            <a:off x="1481502"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1" name="Rectangle 160"/>
          <p:cNvSpPr/>
          <p:nvPr/>
        </p:nvSpPr>
        <p:spPr>
          <a:xfrm>
            <a:off x="1820005"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2" name="Rectangle 161"/>
          <p:cNvSpPr/>
          <p:nvPr/>
        </p:nvSpPr>
        <p:spPr>
          <a:xfrm>
            <a:off x="2202472"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3" name="Rectangle 162"/>
          <p:cNvSpPr/>
          <p:nvPr/>
        </p:nvSpPr>
        <p:spPr>
          <a:xfrm>
            <a:off x="2540976"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4" name="Rectangle 163"/>
          <p:cNvSpPr/>
          <p:nvPr/>
        </p:nvSpPr>
        <p:spPr>
          <a:xfrm>
            <a:off x="2879479"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5" name="Rectangle 164"/>
          <p:cNvSpPr/>
          <p:nvPr/>
        </p:nvSpPr>
        <p:spPr>
          <a:xfrm>
            <a:off x="3217983"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6" name="Rectangle 165"/>
          <p:cNvSpPr/>
          <p:nvPr/>
        </p:nvSpPr>
        <p:spPr>
          <a:xfrm>
            <a:off x="3556486"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7" name="Rectangle 166"/>
          <p:cNvSpPr/>
          <p:nvPr/>
        </p:nvSpPr>
        <p:spPr>
          <a:xfrm>
            <a:off x="3886200"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8" name="Rectangle 167"/>
          <p:cNvSpPr/>
          <p:nvPr/>
        </p:nvSpPr>
        <p:spPr>
          <a:xfrm>
            <a:off x="4224703"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9" name="Rectangle 168"/>
          <p:cNvSpPr/>
          <p:nvPr/>
        </p:nvSpPr>
        <p:spPr>
          <a:xfrm>
            <a:off x="4563207"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Rectangle 169"/>
          <p:cNvSpPr/>
          <p:nvPr/>
        </p:nvSpPr>
        <p:spPr>
          <a:xfrm>
            <a:off x="4901710"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1" name="Rectangle 170"/>
          <p:cNvSpPr/>
          <p:nvPr/>
        </p:nvSpPr>
        <p:spPr>
          <a:xfrm>
            <a:off x="5240214"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2" name="Rectangle 171"/>
          <p:cNvSpPr/>
          <p:nvPr/>
        </p:nvSpPr>
        <p:spPr>
          <a:xfrm>
            <a:off x="5622678"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3" name="Rectangle 172"/>
          <p:cNvSpPr/>
          <p:nvPr/>
        </p:nvSpPr>
        <p:spPr>
          <a:xfrm>
            <a:off x="5961181"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4" name="Rectangle 173"/>
          <p:cNvSpPr/>
          <p:nvPr/>
        </p:nvSpPr>
        <p:spPr>
          <a:xfrm>
            <a:off x="6299685"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5" name="Rectangle 174"/>
          <p:cNvSpPr/>
          <p:nvPr/>
        </p:nvSpPr>
        <p:spPr>
          <a:xfrm>
            <a:off x="6638188"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6" name="Rectangle 175"/>
          <p:cNvSpPr/>
          <p:nvPr/>
        </p:nvSpPr>
        <p:spPr>
          <a:xfrm>
            <a:off x="6976692"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7" name="Rectangle 176"/>
          <p:cNvSpPr/>
          <p:nvPr/>
        </p:nvSpPr>
        <p:spPr>
          <a:xfrm>
            <a:off x="7312997"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8" name="Rectangle 177"/>
          <p:cNvSpPr/>
          <p:nvPr/>
        </p:nvSpPr>
        <p:spPr>
          <a:xfrm>
            <a:off x="7651501"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9" name="Rectangle 178"/>
          <p:cNvSpPr/>
          <p:nvPr/>
        </p:nvSpPr>
        <p:spPr>
          <a:xfrm>
            <a:off x="7990004"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0" name="Rectangle 179"/>
          <p:cNvSpPr/>
          <p:nvPr/>
        </p:nvSpPr>
        <p:spPr>
          <a:xfrm>
            <a:off x="8328508" y="346856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1" name="Rectangle 180"/>
          <p:cNvSpPr/>
          <p:nvPr/>
        </p:nvSpPr>
        <p:spPr>
          <a:xfrm>
            <a:off x="465991"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2" name="Rectangle 181"/>
          <p:cNvSpPr/>
          <p:nvPr/>
        </p:nvSpPr>
        <p:spPr>
          <a:xfrm>
            <a:off x="804495"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3" name="Rectangle 182"/>
          <p:cNvSpPr/>
          <p:nvPr/>
        </p:nvSpPr>
        <p:spPr>
          <a:xfrm>
            <a:off x="1142998"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4" name="Rectangle 183"/>
          <p:cNvSpPr/>
          <p:nvPr/>
        </p:nvSpPr>
        <p:spPr>
          <a:xfrm>
            <a:off x="1481502"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5" name="Rectangle 184"/>
          <p:cNvSpPr/>
          <p:nvPr/>
        </p:nvSpPr>
        <p:spPr>
          <a:xfrm>
            <a:off x="1820005"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6" name="Rectangle 185"/>
          <p:cNvSpPr/>
          <p:nvPr/>
        </p:nvSpPr>
        <p:spPr>
          <a:xfrm>
            <a:off x="2202472"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7" name="Rectangle 186"/>
          <p:cNvSpPr/>
          <p:nvPr/>
        </p:nvSpPr>
        <p:spPr>
          <a:xfrm>
            <a:off x="2540976"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8" name="Rectangle 187"/>
          <p:cNvSpPr/>
          <p:nvPr/>
        </p:nvSpPr>
        <p:spPr>
          <a:xfrm>
            <a:off x="2879479"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9" name="Rectangle 188"/>
          <p:cNvSpPr/>
          <p:nvPr/>
        </p:nvSpPr>
        <p:spPr>
          <a:xfrm>
            <a:off x="3217983"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0" name="Rectangle 189"/>
          <p:cNvSpPr/>
          <p:nvPr/>
        </p:nvSpPr>
        <p:spPr>
          <a:xfrm>
            <a:off x="3556486"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1" name="Rectangle 190"/>
          <p:cNvSpPr/>
          <p:nvPr/>
        </p:nvSpPr>
        <p:spPr>
          <a:xfrm>
            <a:off x="3886200"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2" name="Rectangle 191"/>
          <p:cNvSpPr/>
          <p:nvPr/>
        </p:nvSpPr>
        <p:spPr>
          <a:xfrm>
            <a:off x="4224703"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3" name="Rectangle 192"/>
          <p:cNvSpPr/>
          <p:nvPr/>
        </p:nvSpPr>
        <p:spPr>
          <a:xfrm>
            <a:off x="4563207"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4" name="Rectangle 193"/>
          <p:cNvSpPr/>
          <p:nvPr/>
        </p:nvSpPr>
        <p:spPr>
          <a:xfrm>
            <a:off x="4901710"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5" name="Rectangle 194"/>
          <p:cNvSpPr/>
          <p:nvPr/>
        </p:nvSpPr>
        <p:spPr>
          <a:xfrm>
            <a:off x="5240214"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6" name="Rectangle 195"/>
          <p:cNvSpPr/>
          <p:nvPr/>
        </p:nvSpPr>
        <p:spPr>
          <a:xfrm>
            <a:off x="5622678"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7" name="Rectangle 196"/>
          <p:cNvSpPr/>
          <p:nvPr/>
        </p:nvSpPr>
        <p:spPr>
          <a:xfrm>
            <a:off x="5961181"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8" name="Rectangle 197"/>
          <p:cNvSpPr/>
          <p:nvPr/>
        </p:nvSpPr>
        <p:spPr>
          <a:xfrm>
            <a:off x="6299685"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9" name="Rectangle 198"/>
          <p:cNvSpPr/>
          <p:nvPr/>
        </p:nvSpPr>
        <p:spPr>
          <a:xfrm>
            <a:off x="6638188"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0" name="Rectangle 199"/>
          <p:cNvSpPr/>
          <p:nvPr/>
        </p:nvSpPr>
        <p:spPr>
          <a:xfrm>
            <a:off x="6976692"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1" name="Rectangle 200"/>
          <p:cNvSpPr/>
          <p:nvPr/>
        </p:nvSpPr>
        <p:spPr>
          <a:xfrm>
            <a:off x="7312997"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2" name="Rectangle 201"/>
          <p:cNvSpPr/>
          <p:nvPr/>
        </p:nvSpPr>
        <p:spPr>
          <a:xfrm>
            <a:off x="7651501"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3" name="Rectangle 202"/>
          <p:cNvSpPr/>
          <p:nvPr/>
        </p:nvSpPr>
        <p:spPr>
          <a:xfrm>
            <a:off x="7990004"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4" name="Rectangle 203"/>
          <p:cNvSpPr/>
          <p:nvPr/>
        </p:nvSpPr>
        <p:spPr>
          <a:xfrm>
            <a:off x="8328508" y="382025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5" name="Rectangle 204"/>
          <p:cNvSpPr/>
          <p:nvPr/>
        </p:nvSpPr>
        <p:spPr>
          <a:xfrm>
            <a:off x="465991"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6" name="Rectangle 205"/>
          <p:cNvSpPr/>
          <p:nvPr/>
        </p:nvSpPr>
        <p:spPr>
          <a:xfrm>
            <a:off x="804494"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7" name="Rectangle 206"/>
          <p:cNvSpPr/>
          <p:nvPr/>
        </p:nvSpPr>
        <p:spPr>
          <a:xfrm>
            <a:off x="1142998"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8" name="Rectangle 207"/>
          <p:cNvSpPr/>
          <p:nvPr/>
        </p:nvSpPr>
        <p:spPr>
          <a:xfrm>
            <a:off x="1481501"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9" name="Rectangle 208"/>
          <p:cNvSpPr/>
          <p:nvPr/>
        </p:nvSpPr>
        <p:spPr>
          <a:xfrm>
            <a:off x="1820005"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0" name="Rectangle 209"/>
          <p:cNvSpPr/>
          <p:nvPr/>
        </p:nvSpPr>
        <p:spPr>
          <a:xfrm>
            <a:off x="2202472"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1" name="Rectangle 210"/>
          <p:cNvSpPr/>
          <p:nvPr/>
        </p:nvSpPr>
        <p:spPr>
          <a:xfrm>
            <a:off x="2540975"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2" name="Rectangle 211"/>
          <p:cNvSpPr/>
          <p:nvPr/>
        </p:nvSpPr>
        <p:spPr>
          <a:xfrm>
            <a:off x="2879479"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3" name="Rectangle 212"/>
          <p:cNvSpPr/>
          <p:nvPr/>
        </p:nvSpPr>
        <p:spPr>
          <a:xfrm>
            <a:off x="3217982"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4" name="Rectangle 213"/>
          <p:cNvSpPr/>
          <p:nvPr/>
        </p:nvSpPr>
        <p:spPr>
          <a:xfrm>
            <a:off x="3556486"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5" name="Rectangle 214"/>
          <p:cNvSpPr/>
          <p:nvPr/>
        </p:nvSpPr>
        <p:spPr>
          <a:xfrm>
            <a:off x="3886199"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6" name="Rectangle 215"/>
          <p:cNvSpPr/>
          <p:nvPr/>
        </p:nvSpPr>
        <p:spPr>
          <a:xfrm>
            <a:off x="4224703"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7" name="Rectangle 216"/>
          <p:cNvSpPr/>
          <p:nvPr/>
        </p:nvSpPr>
        <p:spPr>
          <a:xfrm>
            <a:off x="4563206"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8" name="Rectangle 217"/>
          <p:cNvSpPr/>
          <p:nvPr/>
        </p:nvSpPr>
        <p:spPr>
          <a:xfrm>
            <a:off x="4901710"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9" name="Rectangle 218"/>
          <p:cNvSpPr/>
          <p:nvPr/>
        </p:nvSpPr>
        <p:spPr>
          <a:xfrm>
            <a:off x="5240213"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0" name="Rectangle 219"/>
          <p:cNvSpPr/>
          <p:nvPr/>
        </p:nvSpPr>
        <p:spPr>
          <a:xfrm>
            <a:off x="5622677"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1" name="Rectangle 220"/>
          <p:cNvSpPr/>
          <p:nvPr/>
        </p:nvSpPr>
        <p:spPr>
          <a:xfrm>
            <a:off x="5961181"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2" name="Rectangle 221"/>
          <p:cNvSpPr/>
          <p:nvPr/>
        </p:nvSpPr>
        <p:spPr>
          <a:xfrm>
            <a:off x="6299684"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3" name="Rectangle 222"/>
          <p:cNvSpPr/>
          <p:nvPr/>
        </p:nvSpPr>
        <p:spPr>
          <a:xfrm>
            <a:off x="6638188"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4" name="Rectangle 223"/>
          <p:cNvSpPr/>
          <p:nvPr/>
        </p:nvSpPr>
        <p:spPr>
          <a:xfrm>
            <a:off x="6976691"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5" name="Rectangle 224"/>
          <p:cNvSpPr/>
          <p:nvPr/>
        </p:nvSpPr>
        <p:spPr>
          <a:xfrm>
            <a:off x="7312996"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6" name="Rectangle 225"/>
          <p:cNvSpPr/>
          <p:nvPr/>
        </p:nvSpPr>
        <p:spPr>
          <a:xfrm>
            <a:off x="7651500"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7" name="Rectangle 226"/>
          <p:cNvSpPr/>
          <p:nvPr/>
        </p:nvSpPr>
        <p:spPr>
          <a:xfrm>
            <a:off x="7990003"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8" name="Rectangle 227"/>
          <p:cNvSpPr/>
          <p:nvPr/>
        </p:nvSpPr>
        <p:spPr>
          <a:xfrm>
            <a:off x="8328507" y="4171951"/>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9" name="Rectangle 228"/>
          <p:cNvSpPr/>
          <p:nvPr/>
        </p:nvSpPr>
        <p:spPr>
          <a:xfrm>
            <a:off x="465991"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0" name="Rectangle 229"/>
          <p:cNvSpPr/>
          <p:nvPr/>
        </p:nvSpPr>
        <p:spPr>
          <a:xfrm>
            <a:off x="804494"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1" name="Rectangle 230"/>
          <p:cNvSpPr/>
          <p:nvPr/>
        </p:nvSpPr>
        <p:spPr>
          <a:xfrm>
            <a:off x="1142998"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2" name="Rectangle 231"/>
          <p:cNvSpPr/>
          <p:nvPr/>
        </p:nvSpPr>
        <p:spPr>
          <a:xfrm>
            <a:off x="1481501"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3" name="Rectangle 232"/>
          <p:cNvSpPr/>
          <p:nvPr/>
        </p:nvSpPr>
        <p:spPr>
          <a:xfrm>
            <a:off x="1820005"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4" name="Rectangle 233"/>
          <p:cNvSpPr/>
          <p:nvPr/>
        </p:nvSpPr>
        <p:spPr>
          <a:xfrm>
            <a:off x="2202472"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5" name="Rectangle 234"/>
          <p:cNvSpPr/>
          <p:nvPr/>
        </p:nvSpPr>
        <p:spPr>
          <a:xfrm>
            <a:off x="2540975"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6" name="Rectangle 235"/>
          <p:cNvSpPr/>
          <p:nvPr/>
        </p:nvSpPr>
        <p:spPr>
          <a:xfrm>
            <a:off x="2879479"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7" name="Rectangle 236"/>
          <p:cNvSpPr/>
          <p:nvPr/>
        </p:nvSpPr>
        <p:spPr>
          <a:xfrm>
            <a:off x="3217982"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8" name="Rectangle 237"/>
          <p:cNvSpPr/>
          <p:nvPr/>
        </p:nvSpPr>
        <p:spPr>
          <a:xfrm>
            <a:off x="3556486"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9" name="Rectangle 238"/>
          <p:cNvSpPr/>
          <p:nvPr/>
        </p:nvSpPr>
        <p:spPr>
          <a:xfrm>
            <a:off x="3886199"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0" name="Rectangle 239"/>
          <p:cNvSpPr/>
          <p:nvPr/>
        </p:nvSpPr>
        <p:spPr>
          <a:xfrm>
            <a:off x="4224703"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1" name="Rectangle 240"/>
          <p:cNvSpPr/>
          <p:nvPr/>
        </p:nvSpPr>
        <p:spPr>
          <a:xfrm>
            <a:off x="4563206"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2" name="Rectangle 241"/>
          <p:cNvSpPr/>
          <p:nvPr/>
        </p:nvSpPr>
        <p:spPr>
          <a:xfrm>
            <a:off x="4901710"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3" name="Rectangle 242"/>
          <p:cNvSpPr/>
          <p:nvPr/>
        </p:nvSpPr>
        <p:spPr>
          <a:xfrm>
            <a:off x="5240213"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4" name="Rectangle 243"/>
          <p:cNvSpPr/>
          <p:nvPr/>
        </p:nvSpPr>
        <p:spPr>
          <a:xfrm>
            <a:off x="5622677"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5" name="Rectangle 244"/>
          <p:cNvSpPr/>
          <p:nvPr/>
        </p:nvSpPr>
        <p:spPr>
          <a:xfrm>
            <a:off x="5961181"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6" name="Rectangle 245"/>
          <p:cNvSpPr/>
          <p:nvPr/>
        </p:nvSpPr>
        <p:spPr>
          <a:xfrm>
            <a:off x="6299684"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7" name="Rectangle 246"/>
          <p:cNvSpPr/>
          <p:nvPr/>
        </p:nvSpPr>
        <p:spPr>
          <a:xfrm>
            <a:off x="6638188"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8" name="Rectangle 247"/>
          <p:cNvSpPr/>
          <p:nvPr/>
        </p:nvSpPr>
        <p:spPr>
          <a:xfrm>
            <a:off x="6976691"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9" name="Rectangle 248"/>
          <p:cNvSpPr/>
          <p:nvPr/>
        </p:nvSpPr>
        <p:spPr>
          <a:xfrm>
            <a:off x="7312996"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0" name="Rectangle 249"/>
          <p:cNvSpPr/>
          <p:nvPr/>
        </p:nvSpPr>
        <p:spPr>
          <a:xfrm>
            <a:off x="7651500"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1" name="Rectangle 250"/>
          <p:cNvSpPr/>
          <p:nvPr/>
        </p:nvSpPr>
        <p:spPr>
          <a:xfrm>
            <a:off x="7990003"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2" name="Rectangle 251"/>
          <p:cNvSpPr/>
          <p:nvPr/>
        </p:nvSpPr>
        <p:spPr>
          <a:xfrm>
            <a:off x="8328507" y="4523644"/>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3" name="Rectangle 252"/>
          <p:cNvSpPr/>
          <p:nvPr/>
        </p:nvSpPr>
        <p:spPr>
          <a:xfrm>
            <a:off x="461594"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4" name="Rectangle 253"/>
          <p:cNvSpPr/>
          <p:nvPr/>
        </p:nvSpPr>
        <p:spPr>
          <a:xfrm>
            <a:off x="800098"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5" name="Rectangle 254"/>
          <p:cNvSpPr/>
          <p:nvPr/>
        </p:nvSpPr>
        <p:spPr>
          <a:xfrm>
            <a:off x="1138601"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6" name="Rectangle 255"/>
          <p:cNvSpPr/>
          <p:nvPr/>
        </p:nvSpPr>
        <p:spPr>
          <a:xfrm>
            <a:off x="1477105"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7" name="Rectangle 256"/>
          <p:cNvSpPr/>
          <p:nvPr/>
        </p:nvSpPr>
        <p:spPr>
          <a:xfrm>
            <a:off x="1815608"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8" name="Rectangle 257"/>
          <p:cNvSpPr/>
          <p:nvPr/>
        </p:nvSpPr>
        <p:spPr>
          <a:xfrm>
            <a:off x="2198075"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9" name="Rectangle 258"/>
          <p:cNvSpPr/>
          <p:nvPr/>
        </p:nvSpPr>
        <p:spPr>
          <a:xfrm>
            <a:off x="2536579"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0" name="Rectangle 259"/>
          <p:cNvSpPr/>
          <p:nvPr/>
        </p:nvSpPr>
        <p:spPr>
          <a:xfrm>
            <a:off x="2875082"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1" name="Rectangle 260"/>
          <p:cNvSpPr/>
          <p:nvPr/>
        </p:nvSpPr>
        <p:spPr>
          <a:xfrm>
            <a:off x="3213586"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2" name="Rectangle 261"/>
          <p:cNvSpPr/>
          <p:nvPr/>
        </p:nvSpPr>
        <p:spPr>
          <a:xfrm>
            <a:off x="3552089"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3" name="Rectangle 262"/>
          <p:cNvSpPr/>
          <p:nvPr/>
        </p:nvSpPr>
        <p:spPr>
          <a:xfrm>
            <a:off x="3881803"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4" name="Rectangle 263"/>
          <p:cNvSpPr/>
          <p:nvPr/>
        </p:nvSpPr>
        <p:spPr>
          <a:xfrm>
            <a:off x="4220306"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5" name="Rectangle 264"/>
          <p:cNvSpPr/>
          <p:nvPr/>
        </p:nvSpPr>
        <p:spPr>
          <a:xfrm>
            <a:off x="4558810"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6" name="Rectangle 265"/>
          <p:cNvSpPr/>
          <p:nvPr/>
        </p:nvSpPr>
        <p:spPr>
          <a:xfrm>
            <a:off x="4897313"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7" name="Rectangle 266"/>
          <p:cNvSpPr/>
          <p:nvPr/>
        </p:nvSpPr>
        <p:spPr>
          <a:xfrm>
            <a:off x="5235817"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8" name="Rectangle 267"/>
          <p:cNvSpPr/>
          <p:nvPr/>
        </p:nvSpPr>
        <p:spPr>
          <a:xfrm>
            <a:off x="5618281"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9" name="Rectangle 268"/>
          <p:cNvSpPr/>
          <p:nvPr/>
        </p:nvSpPr>
        <p:spPr>
          <a:xfrm>
            <a:off x="5956784"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0" name="Rectangle 269"/>
          <p:cNvSpPr/>
          <p:nvPr/>
        </p:nvSpPr>
        <p:spPr>
          <a:xfrm>
            <a:off x="6295288"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1" name="Rectangle 270"/>
          <p:cNvSpPr/>
          <p:nvPr/>
        </p:nvSpPr>
        <p:spPr>
          <a:xfrm>
            <a:off x="6633791"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2" name="Rectangle 271"/>
          <p:cNvSpPr/>
          <p:nvPr/>
        </p:nvSpPr>
        <p:spPr>
          <a:xfrm>
            <a:off x="6972295"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3" name="Rectangle 272"/>
          <p:cNvSpPr/>
          <p:nvPr/>
        </p:nvSpPr>
        <p:spPr>
          <a:xfrm>
            <a:off x="7308600"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4" name="Rectangle 273"/>
          <p:cNvSpPr/>
          <p:nvPr/>
        </p:nvSpPr>
        <p:spPr>
          <a:xfrm>
            <a:off x="7647103"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5" name="Rectangle 274"/>
          <p:cNvSpPr/>
          <p:nvPr/>
        </p:nvSpPr>
        <p:spPr>
          <a:xfrm>
            <a:off x="7985607"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6" name="Rectangle 275"/>
          <p:cNvSpPr/>
          <p:nvPr/>
        </p:nvSpPr>
        <p:spPr>
          <a:xfrm>
            <a:off x="8324110" y="4875337"/>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7" name="Rectangle 276"/>
          <p:cNvSpPr/>
          <p:nvPr/>
        </p:nvSpPr>
        <p:spPr>
          <a:xfrm>
            <a:off x="461594"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8" name="Rectangle 277"/>
          <p:cNvSpPr/>
          <p:nvPr/>
        </p:nvSpPr>
        <p:spPr>
          <a:xfrm>
            <a:off x="800098"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9" name="Rectangle 278"/>
          <p:cNvSpPr/>
          <p:nvPr/>
        </p:nvSpPr>
        <p:spPr>
          <a:xfrm>
            <a:off x="1138601"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0" name="Rectangle 279"/>
          <p:cNvSpPr/>
          <p:nvPr/>
        </p:nvSpPr>
        <p:spPr>
          <a:xfrm>
            <a:off x="1477105"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1" name="Rectangle 280"/>
          <p:cNvSpPr/>
          <p:nvPr/>
        </p:nvSpPr>
        <p:spPr>
          <a:xfrm>
            <a:off x="1815608"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2" name="Rectangle 281"/>
          <p:cNvSpPr/>
          <p:nvPr/>
        </p:nvSpPr>
        <p:spPr>
          <a:xfrm>
            <a:off x="2198075"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3" name="Rectangle 282"/>
          <p:cNvSpPr/>
          <p:nvPr/>
        </p:nvSpPr>
        <p:spPr>
          <a:xfrm>
            <a:off x="2536579"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4" name="Rectangle 283"/>
          <p:cNvSpPr/>
          <p:nvPr/>
        </p:nvSpPr>
        <p:spPr>
          <a:xfrm>
            <a:off x="2875082"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5" name="Rectangle 284"/>
          <p:cNvSpPr/>
          <p:nvPr/>
        </p:nvSpPr>
        <p:spPr>
          <a:xfrm>
            <a:off x="3213586"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6" name="Rectangle 285"/>
          <p:cNvSpPr/>
          <p:nvPr/>
        </p:nvSpPr>
        <p:spPr>
          <a:xfrm>
            <a:off x="3552089"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7" name="Rectangle 286"/>
          <p:cNvSpPr/>
          <p:nvPr/>
        </p:nvSpPr>
        <p:spPr>
          <a:xfrm>
            <a:off x="3881803"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8" name="Rectangle 287"/>
          <p:cNvSpPr/>
          <p:nvPr/>
        </p:nvSpPr>
        <p:spPr>
          <a:xfrm>
            <a:off x="4220306"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9" name="Rectangle 288"/>
          <p:cNvSpPr/>
          <p:nvPr/>
        </p:nvSpPr>
        <p:spPr>
          <a:xfrm>
            <a:off x="4558810"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0" name="Rectangle 289"/>
          <p:cNvSpPr/>
          <p:nvPr/>
        </p:nvSpPr>
        <p:spPr>
          <a:xfrm>
            <a:off x="4897313"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1" name="Rectangle 290"/>
          <p:cNvSpPr/>
          <p:nvPr/>
        </p:nvSpPr>
        <p:spPr>
          <a:xfrm>
            <a:off x="5235817"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2" name="Rectangle 291"/>
          <p:cNvSpPr/>
          <p:nvPr/>
        </p:nvSpPr>
        <p:spPr>
          <a:xfrm>
            <a:off x="5618281"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3" name="Rectangle 292"/>
          <p:cNvSpPr/>
          <p:nvPr/>
        </p:nvSpPr>
        <p:spPr>
          <a:xfrm>
            <a:off x="5956784"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4" name="Rectangle 293"/>
          <p:cNvSpPr/>
          <p:nvPr/>
        </p:nvSpPr>
        <p:spPr>
          <a:xfrm>
            <a:off x="6295288"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5" name="Rectangle 294"/>
          <p:cNvSpPr/>
          <p:nvPr/>
        </p:nvSpPr>
        <p:spPr>
          <a:xfrm>
            <a:off x="6633791"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6" name="Rectangle 295"/>
          <p:cNvSpPr/>
          <p:nvPr/>
        </p:nvSpPr>
        <p:spPr>
          <a:xfrm>
            <a:off x="6972295"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7" name="Rectangle 296"/>
          <p:cNvSpPr/>
          <p:nvPr/>
        </p:nvSpPr>
        <p:spPr>
          <a:xfrm>
            <a:off x="7308600"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8" name="Rectangle 297"/>
          <p:cNvSpPr/>
          <p:nvPr/>
        </p:nvSpPr>
        <p:spPr>
          <a:xfrm>
            <a:off x="7647103"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9" name="Rectangle 298"/>
          <p:cNvSpPr/>
          <p:nvPr/>
        </p:nvSpPr>
        <p:spPr>
          <a:xfrm>
            <a:off x="7985607"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0" name="Rectangle 299"/>
          <p:cNvSpPr/>
          <p:nvPr/>
        </p:nvSpPr>
        <p:spPr>
          <a:xfrm>
            <a:off x="8324110" y="5227029"/>
            <a:ext cx="211016" cy="211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17796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74784"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681402"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896813"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p:nvSpPr>
        <p:spPr>
          <a:xfrm>
            <a:off x="474784"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681402"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p:nvSpPr>
        <p:spPr>
          <a:xfrm>
            <a:off x="896813"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Rectangle 60"/>
          <p:cNvSpPr/>
          <p:nvPr/>
        </p:nvSpPr>
        <p:spPr>
          <a:xfrm>
            <a:off x="474784"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61"/>
          <p:cNvSpPr/>
          <p:nvPr/>
        </p:nvSpPr>
        <p:spPr>
          <a:xfrm>
            <a:off x="681402"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Rectangle 62"/>
          <p:cNvSpPr/>
          <p:nvPr/>
        </p:nvSpPr>
        <p:spPr>
          <a:xfrm>
            <a:off x="896813"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1" name="Rectangle 300"/>
          <p:cNvSpPr/>
          <p:nvPr/>
        </p:nvSpPr>
        <p:spPr>
          <a:xfrm>
            <a:off x="1055072"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2" name="Rectangle 301"/>
          <p:cNvSpPr/>
          <p:nvPr/>
        </p:nvSpPr>
        <p:spPr>
          <a:xfrm>
            <a:off x="1261689"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3" name="Rectangle 302"/>
          <p:cNvSpPr/>
          <p:nvPr/>
        </p:nvSpPr>
        <p:spPr>
          <a:xfrm>
            <a:off x="1477101"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4" name="Rectangle 303"/>
          <p:cNvSpPr/>
          <p:nvPr/>
        </p:nvSpPr>
        <p:spPr>
          <a:xfrm>
            <a:off x="1055072"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5" name="Rectangle 304"/>
          <p:cNvSpPr/>
          <p:nvPr/>
        </p:nvSpPr>
        <p:spPr>
          <a:xfrm>
            <a:off x="1261689"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6" name="Rectangle 305"/>
          <p:cNvSpPr/>
          <p:nvPr/>
        </p:nvSpPr>
        <p:spPr>
          <a:xfrm>
            <a:off x="1477101"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7" name="Rectangle 306"/>
          <p:cNvSpPr/>
          <p:nvPr/>
        </p:nvSpPr>
        <p:spPr>
          <a:xfrm>
            <a:off x="1055072"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8" name="Rectangle 307"/>
          <p:cNvSpPr/>
          <p:nvPr/>
        </p:nvSpPr>
        <p:spPr>
          <a:xfrm>
            <a:off x="1261689"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9" name="Rectangle 308"/>
          <p:cNvSpPr/>
          <p:nvPr/>
        </p:nvSpPr>
        <p:spPr>
          <a:xfrm>
            <a:off x="1477101"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0" name="Rectangle 309"/>
          <p:cNvSpPr/>
          <p:nvPr/>
        </p:nvSpPr>
        <p:spPr>
          <a:xfrm>
            <a:off x="1692507"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1" name="Rectangle 310"/>
          <p:cNvSpPr/>
          <p:nvPr/>
        </p:nvSpPr>
        <p:spPr>
          <a:xfrm>
            <a:off x="1899124"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2" name="Rectangle 311"/>
          <p:cNvSpPr/>
          <p:nvPr/>
        </p:nvSpPr>
        <p:spPr>
          <a:xfrm>
            <a:off x="2114535"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3" name="Rectangle 312"/>
          <p:cNvSpPr/>
          <p:nvPr/>
        </p:nvSpPr>
        <p:spPr>
          <a:xfrm>
            <a:off x="1692507"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4" name="Rectangle 313"/>
          <p:cNvSpPr/>
          <p:nvPr/>
        </p:nvSpPr>
        <p:spPr>
          <a:xfrm>
            <a:off x="1899124"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5" name="Rectangle 314"/>
          <p:cNvSpPr/>
          <p:nvPr/>
        </p:nvSpPr>
        <p:spPr>
          <a:xfrm>
            <a:off x="2114535"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6" name="Rectangle 315"/>
          <p:cNvSpPr/>
          <p:nvPr/>
        </p:nvSpPr>
        <p:spPr>
          <a:xfrm>
            <a:off x="1692507"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7" name="Rectangle 316"/>
          <p:cNvSpPr/>
          <p:nvPr/>
        </p:nvSpPr>
        <p:spPr>
          <a:xfrm>
            <a:off x="1899124"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8" name="Rectangle 317"/>
          <p:cNvSpPr/>
          <p:nvPr/>
        </p:nvSpPr>
        <p:spPr>
          <a:xfrm>
            <a:off x="2114535"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9" name="Rectangle 318"/>
          <p:cNvSpPr/>
          <p:nvPr/>
        </p:nvSpPr>
        <p:spPr>
          <a:xfrm>
            <a:off x="2272794"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0" name="Rectangle 319"/>
          <p:cNvSpPr/>
          <p:nvPr/>
        </p:nvSpPr>
        <p:spPr>
          <a:xfrm>
            <a:off x="2479412"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1" name="Rectangle 320"/>
          <p:cNvSpPr/>
          <p:nvPr/>
        </p:nvSpPr>
        <p:spPr>
          <a:xfrm>
            <a:off x="2694823"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2" name="Rectangle 321"/>
          <p:cNvSpPr/>
          <p:nvPr/>
        </p:nvSpPr>
        <p:spPr>
          <a:xfrm>
            <a:off x="2272794"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3" name="Rectangle 322"/>
          <p:cNvSpPr/>
          <p:nvPr/>
        </p:nvSpPr>
        <p:spPr>
          <a:xfrm>
            <a:off x="2479412"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4" name="Rectangle 323"/>
          <p:cNvSpPr/>
          <p:nvPr/>
        </p:nvSpPr>
        <p:spPr>
          <a:xfrm>
            <a:off x="2694823"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5" name="Rectangle 324"/>
          <p:cNvSpPr/>
          <p:nvPr/>
        </p:nvSpPr>
        <p:spPr>
          <a:xfrm>
            <a:off x="2272794"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6" name="Rectangle 325"/>
          <p:cNvSpPr/>
          <p:nvPr/>
        </p:nvSpPr>
        <p:spPr>
          <a:xfrm>
            <a:off x="2479412"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7" name="Rectangle 326"/>
          <p:cNvSpPr/>
          <p:nvPr/>
        </p:nvSpPr>
        <p:spPr>
          <a:xfrm>
            <a:off x="2694823"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8" name="Rectangle 327"/>
          <p:cNvSpPr/>
          <p:nvPr/>
        </p:nvSpPr>
        <p:spPr>
          <a:xfrm>
            <a:off x="474784"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9" name="Rectangle 328"/>
          <p:cNvSpPr/>
          <p:nvPr/>
        </p:nvSpPr>
        <p:spPr>
          <a:xfrm>
            <a:off x="681402"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0" name="Rectangle 329"/>
          <p:cNvSpPr/>
          <p:nvPr/>
        </p:nvSpPr>
        <p:spPr>
          <a:xfrm>
            <a:off x="896813"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1" name="Rectangle 330"/>
          <p:cNvSpPr/>
          <p:nvPr/>
        </p:nvSpPr>
        <p:spPr>
          <a:xfrm>
            <a:off x="474784"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2" name="Rectangle 331"/>
          <p:cNvSpPr/>
          <p:nvPr/>
        </p:nvSpPr>
        <p:spPr>
          <a:xfrm>
            <a:off x="681402"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3" name="Rectangle 332"/>
          <p:cNvSpPr/>
          <p:nvPr/>
        </p:nvSpPr>
        <p:spPr>
          <a:xfrm>
            <a:off x="896813"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4" name="Rectangle 333"/>
          <p:cNvSpPr/>
          <p:nvPr/>
        </p:nvSpPr>
        <p:spPr>
          <a:xfrm>
            <a:off x="474784"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5" name="Rectangle 334"/>
          <p:cNvSpPr/>
          <p:nvPr/>
        </p:nvSpPr>
        <p:spPr>
          <a:xfrm>
            <a:off x="681402"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6" name="Rectangle 335"/>
          <p:cNvSpPr/>
          <p:nvPr/>
        </p:nvSpPr>
        <p:spPr>
          <a:xfrm>
            <a:off x="896813"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7" name="Rectangle 336"/>
          <p:cNvSpPr/>
          <p:nvPr/>
        </p:nvSpPr>
        <p:spPr>
          <a:xfrm>
            <a:off x="1055072"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8" name="Rectangle 337"/>
          <p:cNvSpPr/>
          <p:nvPr/>
        </p:nvSpPr>
        <p:spPr>
          <a:xfrm>
            <a:off x="1261689"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9" name="Rectangle 338"/>
          <p:cNvSpPr/>
          <p:nvPr/>
        </p:nvSpPr>
        <p:spPr>
          <a:xfrm>
            <a:off x="1477101"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0" name="Rectangle 339"/>
          <p:cNvSpPr/>
          <p:nvPr/>
        </p:nvSpPr>
        <p:spPr>
          <a:xfrm>
            <a:off x="1055072"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1" name="Rectangle 340"/>
          <p:cNvSpPr/>
          <p:nvPr/>
        </p:nvSpPr>
        <p:spPr>
          <a:xfrm>
            <a:off x="1261689"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2" name="Rectangle 341"/>
          <p:cNvSpPr/>
          <p:nvPr/>
        </p:nvSpPr>
        <p:spPr>
          <a:xfrm>
            <a:off x="1477101"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3" name="Rectangle 342"/>
          <p:cNvSpPr/>
          <p:nvPr/>
        </p:nvSpPr>
        <p:spPr>
          <a:xfrm>
            <a:off x="1055072"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4" name="Rectangle 343"/>
          <p:cNvSpPr/>
          <p:nvPr/>
        </p:nvSpPr>
        <p:spPr>
          <a:xfrm>
            <a:off x="1261689"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5" name="Rectangle 344"/>
          <p:cNvSpPr/>
          <p:nvPr/>
        </p:nvSpPr>
        <p:spPr>
          <a:xfrm>
            <a:off x="1477101"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6" name="Rectangle 345"/>
          <p:cNvSpPr/>
          <p:nvPr/>
        </p:nvSpPr>
        <p:spPr>
          <a:xfrm>
            <a:off x="1692507"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7" name="Rectangle 346"/>
          <p:cNvSpPr/>
          <p:nvPr/>
        </p:nvSpPr>
        <p:spPr>
          <a:xfrm>
            <a:off x="1899124"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8" name="Rectangle 347"/>
          <p:cNvSpPr/>
          <p:nvPr/>
        </p:nvSpPr>
        <p:spPr>
          <a:xfrm>
            <a:off x="2114535"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9" name="Rectangle 348"/>
          <p:cNvSpPr/>
          <p:nvPr/>
        </p:nvSpPr>
        <p:spPr>
          <a:xfrm>
            <a:off x="1692507"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0" name="Rectangle 349"/>
          <p:cNvSpPr/>
          <p:nvPr/>
        </p:nvSpPr>
        <p:spPr>
          <a:xfrm>
            <a:off x="1899124"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1" name="Rectangle 350"/>
          <p:cNvSpPr/>
          <p:nvPr/>
        </p:nvSpPr>
        <p:spPr>
          <a:xfrm>
            <a:off x="2114535"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2" name="Rectangle 351"/>
          <p:cNvSpPr/>
          <p:nvPr/>
        </p:nvSpPr>
        <p:spPr>
          <a:xfrm>
            <a:off x="1692507"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3" name="Rectangle 352"/>
          <p:cNvSpPr/>
          <p:nvPr/>
        </p:nvSpPr>
        <p:spPr>
          <a:xfrm>
            <a:off x="1899124"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4" name="Rectangle 353"/>
          <p:cNvSpPr/>
          <p:nvPr/>
        </p:nvSpPr>
        <p:spPr>
          <a:xfrm>
            <a:off x="2114535"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5" name="Rectangle 354"/>
          <p:cNvSpPr/>
          <p:nvPr/>
        </p:nvSpPr>
        <p:spPr>
          <a:xfrm>
            <a:off x="2272794"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6" name="Rectangle 355"/>
          <p:cNvSpPr/>
          <p:nvPr/>
        </p:nvSpPr>
        <p:spPr>
          <a:xfrm>
            <a:off x="2479412"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7" name="Rectangle 356"/>
          <p:cNvSpPr/>
          <p:nvPr/>
        </p:nvSpPr>
        <p:spPr>
          <a:xfrm>
            <a:off x="2694823"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8" name="Rectangle 357"/>
          <p:cNvSpPr/>
          <p:nvPr/>
        </p:nvSpPr>
        <p:spPr>
          <a:xfrm>
            <a:off x="2272794"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9" name="Rectangle 358"/>
          <p:cNvSpPr/>
          <p:nvPr/>
        </p:nvSpPr>
        <p:spPr>
          <a:xfrm>
            <a:off x="2479412"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0" name="Rectangle 359"/>
          <p:cNvSpPr/>
          <p:nvPr/>
        </p:nvSpPr>
        <p:spPr>
          <a:xfrm>
            <a:off x="2694823"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1" name="Rectangle 360"/>
          <p:cNvSpPr/>
          <p:nvPr/>
        </p:nvSpPr>
        <p:spPr>
          <a:xfrm>
            <a:off x="2272794"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2" name="Rectangle 361"/>
          <p:cNvSpPr/>
          <p:nvPr/>
        </p:nvSpPr>
        <p:spPr>
          <a:xfrm>
            <a:off x="2479412"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3" name="Rectangle 362"/>
          <p:cNvSpPr/>
          <p:nvPr/>
        </p:nvSpPr>
        <p:spPr>
          <a:xfrm>
            <a:off x="2694823"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6" name="Rectangle 435"/>
          <p:cNvSpPr/>
          <p:nvPr/>
        </p:nvSpPr>
        <p:spPr>
          <a:xfrm>
            <a:off x="474784"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7" name="Rectangle 436"/>
          <p:cNvSpPr/>
          <p:nvPr/>
        </p:nvSpPr>
        <p:spPr>
          <a:xfrm>
            <a:off x="681402"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8" name="Rectangle 437"/>
          <p:cNvSpPr/>
          <p:nvPr/>
        </p:nvSpPr>
        <p:spPr>
          <a:xfrm>
            <a:off x="896813"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9" name="Rectangle 438"/>
          <p:cNvSpPr/>
          <p:nvPr/>
        </p:nvSpPr>
        <p:spPr>
          <a:xfrm>
            <a:off x="474784"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0" name="Rectangle 439"/>
          <p:cNvSpPr/>
          <p:nvPr/>
        </p:nvSpPr>
        <p:spPr>
          <a:xfrm>
            <a:off x="681402"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1" name="Rectangle 440"/>
          <p:cNvSpPr/>
          <p:nvPr/>
        </p:nvSpPr>
        <p:spPr>
          <a:xfrm>
            <a:off x="896813"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2" name="Rectangle 441"/>
          <p:cNvSpPr/>
          <p:nvPr/>
        </p:nvSpPr>
        <p:spPr>
          <a:xfrm>
            <a:off x="474784"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3" name="Rectangle 442"/>
          <p:cNvSpPr/>
          <p:nvPr/>
        </p:nvSpPr>
        <p:spPr>
          <a:xfrm>
            <a:off x="681402"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4" name="Rectangle 443"/>
          <p:cNvSpPr/>
          <p:nvPr/>
        </p:nvSpPr>
        <p:spPr>
          <a:xfrm>
            <a:off x="896813"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5" name="Rectangle 444"/>
          <p:cNvSpPr/>
          <p:nvPr/>
        </p:nvSpPr>
        <p:spPr>
          <a:xfrm>
            <a:off x="1055072"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6" name="Rectangle 445"/>
          <p:cNvSpPr/>
          <p:nvPr/>
        </p:nvSpPr>
        <p:spPr>
          <a:xfrm>
            <a:off x="1261689"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7" name="Rectangle 446"/>
          <p:cNvSpPr/>
          <p:nvPr/>
        </p:nvSpPr>
        <p:spPr>
          <a:xfrm>
            <a:off x="1477101"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8" name="Rectangle 447"/>
          <p:cNvSpPr/>
          <p:nvPr/>
        </p:nvSpPr>
        <p:spPr>
          <a:xfrm>
            <a:off x="1055072"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9" name="Rectangle 448"/>
          <p:cNvSpPr/>
          <p:nvPr/>
        </p:nvSpPr>
        <p:spPr>
          <a:xfrm>
            <a:off x="1261689"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0" name="Rectangle 449"/>
          <p:cNvSpPr/>
          <p:nvPr/>
        </p:nvSpPr>
        <p:spPr>
          <a:xfrm>
            <a:off x="1477101"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1" name="Rectangle 450"/>
          <p:cNvSpPr/>
          <p:nvPr/>
        </p:nvSpPr>
        <p:spPr>
          <a:xfrm>
            <a:off x="1055072"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2" name="Rectangle 451"/>
          <p:cNvSpPr/>
          <p:nvPr/>
        </p:nvSpPr>
        <p:spPr>
          <a:xfrm>
            <a:off x="1261689"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3" name="Rectangle 452"/>
          <p:cNvSpPr/>
          <p:nvPr/>
        </p:nvSpPr>
        <p:spPr>
          <a:xfrm>
            <a:off x="1477101"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4" name="Rectangle 453"/>
          <p:cNvSpPr/>
          <p:nvPr/>
        </p:nvSpPr>
        <p:spPr>
          <a:xfrm>
            <a:off x="1692507"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5" name="Rectangle 454"/>
          <p:cNvSpPr/>
          <p:nvPr/>
        </p:nvSpPr>
        <p:spPr>
          <a:xfrm>
            <a:off x="1899124"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6" name="Rectangle 455"/>
          <p:cNvSpPr/>
          <p:nvPr/>
        </p:nvSpPr>
        <p:spPr>
          <a:xfrm>
            <a:off x="2114535"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7" name="Rectangle 456"/>
          <p:cNvSpPr/>
          <p:nvPr/>
        </p:nvSpPr>
        <p:spPr>
          <a:xfrm>
            <a:off x="1692507"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8" name="Rectangle 457"/>
          <p:cNvSpPr/>
          <p:nvPr/>
        </p:nvSpPr>
        <p:spPr>
          <a:xfrm>
            <a:off x="1899124"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9" name="Rectangle 458"/>
          <p:cNvSpPr/>
          <p:nvPr/>
        </p:nvSpPr>
        <p:spPr>
          <a:xfrm>
            <a:off x="2114535"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0" name="Rectangle 459"/>
          <p:cNvSpPr/>
          <p:nvPr/>
        </p:nvSpPr>
        <p:spPr>
          <a:xfrm>
            <a:off x="1692507"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1" name="Rectangle 460"/>
          <p:cNvSpPr/>
          <p:nvPr/>
        </p:nvSpPr>
        <p:spPr>
          <a:xfrm>
            <a:off x="1899124"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2" name="Rectangle 461"/>
          <p:cNvSpPr/>
          <p:nvPr/>
        </p:nvSpPr>
        <p:spPr>
          <a:xfrm>
            <a:off x="2114535"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3" name="Rectangle 462"/>
          <p:cNvSpPr/>
          <p:nvPr/>
        </p:nvSpPr>
        <p:spPr>
          <a:xfrm>
            <a:off x="2272794"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4" name="Rectangle 463"/>
          <p:cNvSpPr/>
          <p:nvPr/>
        </p:nvSpPr>
        <p:spPr>
          <a:xfrm>
            <a:off x="2479412"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5" name="Rectangle 464"/>
          <p:cNvSpPr/>
          <p:nvPr/>
        </p:nvSpPr>
        <p:spPr>
          <a:xfrm>
            <a:off x="2694823"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6" name="Rectangle 465"/>
          <p:cNvSpPr/>
          <p:nvPr/>
        </p:nvSpPr>
        <p:spPr>
          <a:xfrm>
            <a:off x="2272794"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7" name="Rectangle 466"/>
          <p:cNvSpPr/>
          <p:nvPr/>
        </p:nvSpPr>
        <p:spPr>
          <a:xfrm>
            <a:off x="2479412"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8" name="Rectangle 467"/>
          <p:cNvSpPr/>
          <p:nvPr/>
        </p:nvSpPr>
        <p:spPr>
          <a:xfrm>
            <a:off x="2694823"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9" name="Rectangle 468"/>
          <p:cNvSpPr/>
          <p:nvPr/>
        </p:nvSpPr>
        <p:spPr>
          <a:xfrm>
            <a:off x="2272794"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0" name="Rectangle 469"/>
          <p:cNvSpPr/>
          <p:nvPr/>
        </p:nvSpPr>
        <p:spPr>
          <a:xfrm>
            <a:off x="2479412"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1" name="Rectangle 470"/>
          <p:cNvSpPr/>
          <p:nvPr/>
        </p:nvSpPr>
        <p:spPr>
          <a:xfrm>
            <a:off x="2694823"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2" name="Rectangle 471"/>
          <p:cNvSpPr/>
          <p:nvPr/>
        </p:nvSpPr>
        <p:spPr>
          <a:xfrm>
            <a:off x="474784"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3" name="Rectangle 472"/>
          <p:cNvSpPr/>
          <p:nvPr/>
        </p:nvSpPr>
        <p:spPr>
          <a:xfrm>
            <a:off x="681402"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4" name="Rectangle 473"/>
          <p:cNvSpPr/>
          <p:nvPr/>
        </p:nvSpPr>
        <p:spPr>
          <a:xfrm>
            <a:off x="896813"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5" name="Rectangle 474"/>
          <p:cNvSpPr/>
          <p:nvPr/>
        </p:nvSpPr>
        <p:spPr>
          <a:xfrm>
            <a:off x="474784"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6" name="Rectangle 475"/>
          <p:cNvSpPr/>
          <p:nvPr/>
        </p:nvSpPr>
        <p:spPr>
          <a:xfrm>
            <a:off x="681402"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7" name="Rectangle 476"/>
          <p:cNvSpPr/>
          <p:nvPr/>
        </p:nvSpPr>
        <p:spPr>
          <a:xfrm>
            <a:off x="896813"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8" name="Rectangle 477"/>
          <p:cNvSpPr/>
          <p:nvPr/>
        </p:nvSpPr>
        <p:spPr>
          <a:xfrm>
            <a:off x="474784"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9" name="Rectangle 478"/>
          <p:cNvSpPr/>
          <p:nvPr/>
        </p:nvSpPr>
        <p:spPr>
          <a:xfrm>
            <a:off x="681402"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0" name="Rectangle 479"/>
          <p:cNvSpPr/>
          <p:nvPr/>
        </p:nvSpPr>
        <p:spPr>
          <a:xfrm>
            <a:off x="896813"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1" name="Rectangle 480"/>
          <p:cNvSpPr/>
          <p:nvPr/>
        </p:nvSpPr>
        <p:spPr>
          <a:xfrm>
            <a:off x="1055072"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2" name="Rectangle 481"/>
          <p:cNvSpPr/>
          <p:nvPr/>
        </p:nvSpPr>
        <p:spPr>
          <a:xfrm>
            <a:off x="1261689"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3" name="Rectangle 482"/>
          <p:cNvSpPr/>
          <p:nvPr/>
        </p:nvSpPr>
        <p:spPr>
          <a:xfrm>
            <a:off x="1477101"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4" name="Rectangle 483"/>
          <p:cNvSpPr/>
          <p:nvPr/>
        </p:nvSpPr>
        <p:spPr>
          <a:xfrm>
            <a:off x="1055072"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5" name="Rectangle 484"/>
          <p:cNvSpPr/>
          <p:nvPr/>
        </p:nvSpPr>
        <p:spPr>
          <a:xfrm>
            <a:off x="1261689"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6" name="Rectangle 485"/>
          <p:cNvSpPr/>
          <p:nvPr/>
        </p:nvSpPr>
        <p:spPr>
          <a:xfrm>
            <a:off x="1477101"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7" name="Rectangle 486"/>
          <p:cNvSpPr/>
          <p:nvPr/>
        </p:nvSpPr>
        <p:spPr>
          <a:xfrm>
            <a:off x="1055072"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8" name="Rectangle 487"/>
          <p:cNvSpPr/>
          <p:nvPr/>
        </p:nvSpPr>
        <p:spPr>
          <a:xfrm>
            <a:off x="1261689"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9" name="Rectangle 488"/>
          <p:cNvSpPr/>
          <p:nvPr/>
        </p:nvSpPr>
        <p:spPr>
          <a:xfrm>
            <a:off x="1477101"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0" name="Rectangle 489"/>
          <p:cNvSpPr/>
          <p:nvPr/>
        </p:nvSpPr>
        <p:spPr>
          <a:xfrm>
            <a:off x="1692507"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1" name="Rectangle 490"/>
          <p:cNvSpPr/>
          <p:nvPr/>
        </p:nvSpPr>
        <p:spPr>
          <a:xfrm>
            <a:off x="1899124"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2" name="Rectangle 491"/>
          <p:cNvSpPr/>
          <p:nvPr/>
        </p:nvSpPr>
        <p:spPr>
          <a:xfrm>
            <a:off x="2114535"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3" name="Rectangle 492"/>
          <p:cNvSpPr/>
          <p:nvPr/>
        </p:nvSpPr>
        <p:spPr>
          <a:xfrm>
            <a:off x="1692507"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4" name="Rectangle 493"/>
          <p:cNvSpPr/>
          <p:nvPr/>
        </p:nvSpPr>
        <p:spPr>
          <a:xfrm>
            <a:off x="1899124"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5" name="Rectangle 494"/>
          <p:cNvSpPr/>
          <p:nvPr/>
        </p:nvSpPr>
        <p:spPr>
          <a:xfrm>
            <a:off x="2114535"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6" name="Rectangle 495"/>
          <p:cNvSpPr/>
          <p:nvPr/>
        </p:nvSpPr>
        <p:spPr>
          <a:xfrm>
            <a:off x="1692507"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7" name="Rectangle 496"/>
          <p:cNvSpPr/>
          <p:nvPr/>
        </p:nvSpPr>
        <p:spPr>
          <a:xfrm>
            <a:off x="1899124"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8" name="Rectangle 497"/>
          <p:cNvSpPr/>
          <p:nvPr/>
        </p:nvSpPr>
        <p:spPr>
          <a:xfrm>
            <a:off x="2114535"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9" name="Rectangle 498"/>
          <p:cNvSpPr/>
          <p:nvPr/>
        </p:nvSpPr>
        <p:spPr>
          <a:xfrm>
            <a:off x="2272794"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0" name="Rectangle 499"/>
          <p:cNvSpPr/>
          <p:nvPr/>
        </p:nvSpPr>
        <p:spPr>
          <a:xfrm>
            <a:off x="2479412"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1" name="Rectangle 500"/>
          <p:cNvSpPr/>
          <p:nvPr/>
        </p:nvSpPr>
        <p:spPr>
          <a:xfrm>
            <a:off x="2694823"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2" name="Rectangle 501"/>
          <p:cNvSpPr/>
          <p:nvPr/>
        </p:nvSpPr>
        <p:spPr>
          <a:xfrm>
            <a:off x="2272794"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3" name="Rectangle 502"/>
          <p:cNvSpPr/>
          <p:nvPr/>
        </p:nvSpPr>
        <p:spPr>
          <a:xfrm>
            <a:off x="2479412"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4" name="Rectangle 503"/>
          <p:cNvSpPr/>
          <p:nvPr/>
        </p:nvSpPr>
        <p:spPr>
          <a:xfrm>
            <a:off x="2694823"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5" name="Rectangle 504"/>
          <p:cNvSpPr/>
          <p:nvPr/>
        </p:nvSpPr>
        <p:spPr>
          <a:xfrm>
            <a:off x="2272794"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6" name="Rectangle 505"/>
          <p:cNvSpPr/>
          <p:nvPr/>
        </p:nvSpPr>
        <p:spPr>
          <a:xfrm>
            <a:off x="2479412"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7" name="Rectangle 506"/>
          <p:cNvSpPr/>
          <p:nvPr/>
        </p:nvSpPr>
        <p:spPr>
          <a:xfrm>
            <a:off x="2694823"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2" name="Rectangle 651"/>
          <p:cNvSpPr/>
          <p:nvPr/>
        </p:nvSpPr>
        <p:spPr>
          <a:xfrm>
            <a:off x="474784"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3" name="Rectangle 652"/>
          <p:cNvSpPr/>
          <p:nvPr/>
        </p:nvSpPr>
        <p:spPr>
          <a:xfrm>
            <a:off x="681402"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4" name="Rectangle 653"/>
          <p:cNvSpPr/>
          <p:nvPr/>
        </p:nvSpPr>
        <p:spPr>
          <a:xfrm>
            <a:off x="896813"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5" name="Rectangle 654"/>
          <p:cNvSpPr/>
          <p:nvPr/>
        </p:nvSpPr>
        <p:spPr>
          <a:xfrm>
            <a:off x="474784"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6" name="Rectangle 655"/>
          <p:cNvSpPr/>
          <p:nvPr/>
        </p:nvSpPr>
        <p:spPr>
          <a:xfrm>
            <a:off x="681402"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7" name="Rectangle 656"/>
          <p:cNvSpPr/>
          <p:nvPr/>
        </p:nvSpPr>
        <p:spPr>
          <a:xfrm>
            <a:off x="896813"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8" name="Rectangle 657"/>
          <p:cNvSpPr/>
          <p:nvPr/>
        </p:nvSpPr>
        <p:spPr>
          <a:xfrm>
            <a:off x="474784"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9" name="Rectangle 658"/>
          <p:cNvSpPr/>
          <p:nvPr/>
        </p:nvSpPr>
        <p:spPr>
          <a:xfrm>
            <a:off x="681402"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0" name="Rectangle 659"/>
          <p:cNvSpPr/>
          <p:nvPr/>
        </p:nvSpPr>
        <p:spPr>
          <a:xfrm>
            <a:off x="896813"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1" name="Rectangle 660"/>
          <p:cNvSpPr/>
          <p:nvPr/>
        </p:nvSpPr>
        <p:spPr>
          <a:xfrm>
            <a:off x="1055072"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2" name="Rectangle 661"/>
          <p:cNvSpPr/>
          <p:nvPr/>
        </p:nvSpPr>
        <p:spPr>
          <a:xfrm>
            <a:off x="1261689"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3" name="Rectangle 662"/>
          <p:cNvSpPr/>
          <p:nvPr/>
        </p:nvSpPr>
        <p:spPr>
          <a:xfrm>
            <a:off x="1477101"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4" name="Rectangle 663"/>
          <p:cNvSpPr/>
          <p:nvPr/>
        </p:nvSpPr>
        <p:spPr>
          <a:xfrm>
            <a:off x="1055072"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5" name="Rectangle 664"/>
          <p:cNvSpPr/>
          <p:nvPr/>
        </p:nvSpPr>
        <p:spPr>
          <a:xfrm>
            <a:off x="1261689"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6" name="Rectangle 665"/>
          <p:cNvSpPr/>
          <p:nvPr/>
        </p:nvSpPr>
        <p:spPr>
          <a:xfrm>
            <a:off x="1477101"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7" name="Rectangle 666"/>
          <p:cNvSpPr/>
          <p:nvPr/>
        </p:nvSpPr>
        <p:spPr>
          <a:xfrm>
            <a:off x="1055072"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8" name="Rectangle 667"/>
          <p:cNvSpPr/>
          <p:nvPr/>
        </p:nvSpPr>
        <p:spPr>
          <a:xfrm>
            <a:off x="1261689"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9" name="Rectangle 668"/>
          <p:cNvSpPr/>
          <p:nvPr/>
        </p:nvSpPr>
        <p:spPr>
          <a:xfrm>
            <a:off x="1477101"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0" name="Rectangle 669"/>
          <p:cNvSpPr/>
          <p:nvPr/>
        </p:nvSpPr>
        <p:spPr>
          <a:xfrm>
            <a:off x="1692507"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1" name="Rectangle 670"/>
          <p:cNvSpPr/>
          <p:nvPr/>
        </p:nvSpPr>
        <p:spPr>
          <a:xfrm>
            <a:off x="1899124"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2" name="Rectangle 671"/>
          <p:cNvSpPr/>
          <p:nvPr/>
        </p:nvSpPr>
        <p:spPr>
          <a:xfrm>
            <a:off x="2114535"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3" name="Rectangle 672"/>
          <p:cNvSpPr/>
          <p:nvPr/>
        </p:nvSpPr>
        <p:spPr>
          <a:xfrm>
            <a:off x="1692507"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4" name="Rectangle 673"/>
          <p:cNvSpPr/>
          <p:nvPr/>
        </p:nvSpPr>
        <p:spPr>
          <a:xfrm>
            <a:off x="1899124"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5" name="Rectangle 674"/>
          <p:cNvSpPr/>
          <p:nvPr/>
        </p:nvSpPr>
        <p:spPr>
          <a:xfrm>
            <a:off x="2114535"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6" name="Rectangle 675"/>
          <p:cNvSpPr/>
          <p:nvPr/>
        </p:nvSpPr>
        <p:spPr>
          <a:xfrm>
            <a:off x="1692507"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7" name="Rectangle 676"/>
          <p:cNvSpPr/>
          <p:nvPr/>
        </p:nvSpPr>
        <p:spPr>
          <a:xfrm>
            <a:off x="1899124"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8" name="Rectangle 677"/>
          <p:cNvSpPr/>
          <p:nvPr/>
        </p:nvSpPr>
        <p:spPr>
          <a:xfrm>
            <a:off x="2114535"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9" name="Rectangle 678"/>
          <p:cNvSpPr/>
          <p:nvPr/>
        </p:nvSpPr>
        <p:spPr>
          <a:xfrm>
            <a:off x="2272794"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0" name="Rectangle 679"/>
          <p:cNvSpPr/>
          <p:nvPr/>
        </p:nvSpPr>
        <p:spPr>
          <a:xfrm>
            <a:off x="2479412"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1" name="Rectangle 680"/>
          <p:cNvSpPr/>
          <p:nvPr/>
        </p:nvSpPr>
        <p:spPr>
          <a:xfrm>
            <a:off x="2694823"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2" name="Rectangle 681"/>
          <p:cNvSpPr/>
          <p:nvPr/>
        </p:nvSpPr>
        <p:spPr>
          <a:xfrm>
            <a:off x="2272794"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3" name="Rectangle 682"/>
          <p:cNvSpPr/>
          <p:nvPr/>
        </p:nvSpPr>
        <p:spPr>
          <a:xfrm>
            <a:off x="2479412"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4" name="Rectangle 683"/>
          <p:cNvSpPr/>
          <p:nvPr/>
        </p:nvSpPr>
        <p:spPr>
          <a:xfrm>
            <a:off x="2694823"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5" name="Rectangle 684"/>
          <p:cNvSpPr/>
          <p:nvPr/>
        </p:nvSpPr>
        <p:spPr>
          <a:xfrm>
            <a:off x="2272794"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6" name="Rectangle 685"/>
          <p:cNvSpPr/>
          <p:nvPr/>
        </p:nvSpPr>
        <p:spPr>
          <a:xfrm>
            <a:off x="2479412"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7" name="Rectangle 686"/>
          <p:cNvSpPr/>
          <p:nvPr/>
        </p:nvSpPr>
        <p:spPr>
          <a:xfrm>
            <a:off x="2694823"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8" name="Rectangle 687"/>
          <p:cNvSpPr/>
          <p:nvPr/>
        </p:nvSpPr>
        <p:spPr>
          <a:xfrm>
            <a:off x="474784"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9" name="Rectangle 688"/>
          <p:cNvSpPr/>
          <p:nvPr/>
        </p:nvSpPr>
        <p:spPr>
          <a:xfrm>
            <a:off x="681402"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0" name="Rectangle 689"/>
          <p:cNvSpPr/>
          <p:nvPr/>
        </p:nvSpPr>
        <p:spPr>
          <a:xfrm>
            <a:off x="896813"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1" name="Rectangle 690"/>
          <p:cNvSpPr/>
          <p:nvPr/>
        </p:nvSpPr>
        <p:spPr>
          <a:xfrm>
            <a:off x="474784"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2" name="Rectangle 691"/>
          <p:cNvSpPr/>
          <p:nvPr/>
        </p:nvSpPr>
        <p:spPr>
          <a:xfrm>
            <a:off x="681402"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3" name="Rectangle 692"/>
          <p:cNvSpPr/>
          <p:nvPr/>
        </p:nvSpPr>
        <p:spPr>
          <a:xfrm>
            <a:off x="896813"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4" name="Rectangle 693"/>
          <p:cNvSpPr/>
          <p:nvPr/>
        </p:nvSpPr>
        <p:spPr>
          <a:xfrm>
            <a:off x="474784"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5" name="Rectangle 694"/>
          <p:cNvSpPr/>
          <p:nvPr/>
        </p:nvSpPr>
        <p:spPr>
          <a:xfrm>
            <a:off x="681402"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6" name="Rectangle 695"/>
          <p:cNvSpPr/>
          <p:nvPr/>
        </p:nvSpPr>
        <p:spPr>
          <a:xfrm>
            <a:off x="896813"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7" name="Rectangle 696"/>
          <p:cNvSpPr/>
          <p:nvPr/>
        </p:nvSpPr>
        <p:spPr>
          <a:xfrm>
            <a:off x="1055072"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8" name="Rectangle 697"/>
          <p:cNvSpPr/>
          <p:nvPr/>
        </p:nvSpPr>
        <p:spPr>
          <a:xfrm>
            <a:off x="1261689"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9" name="Rectangle 698"/>
          <p:cNvSpPr/>
          <p:nvPr/>
        </p:nvSpPr>
        <p:spPr>
          <a:xfrm>
            <a:off x="1477101"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0" name="Rectangle 699"/>
          <p:cNvSpPr/>
          <p:nvPr/>
        </p:nvSpPr>
        <p:spPr>
          <a:xfrm>
            <a:off x="1055072"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1" name="Rectangle 700"/>
          <p:cNvSpPr/>
          <p:nvPr/>
        </p:nvSpPr>
        <p:spPr>
          <a:xfrm>
            <a:off x="1261689"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2" name="Rectangle 701"/>
          <p:cNvSpPr/>
          <p:nvPr/>
        </p:nvSpPr>
        <p:spPr>
          <a:xfrm>
            <a:off x="1477101"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3" name="Rectangle 702"/>
          <p:cNvSpPr/>
          <p:nvPr/>
        </p:nvSpPr>
        <p:spPr>
          <a:xfrm>
            <a:off x="1055072"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4" name="Rectangle 703"/>
          <p:cNvSpPr/>
          <p:nvPr/>
        </p:nvSpPr>
        <p:spPr>
          <a:xfrm>
            <a:off x="1261689"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5" name="Rectangle 704"/>
          <p:cNvSpPr/>
          <p:nvPr/>
        </p:nvSpPr>
        <p:spPr>
          <a:xfrm>
            <a:off x="1477101"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6" name="Rectangle 705"/>
          <p:cNvSpPr/>
          <p:nvPr/>
        </p:nvSpPr>
        <p:spPr>
          <a:xfrm>
            <a:off x="1692507"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7" name="Rectangle 706"/>
          <p:cNvSpPr/>
          <p:nvPr/>
        </p:nvSpPr>
        <p:spPr>
          <a:xfrm>
            <a:off x="1899124"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8" name="Rectangle 707"/>
          <p:cNvSpPr/>
          <p:nvPr/>
        </p:nvSpPr>
        <p:spPr>
          <a:xfrm>
            <a:off x="2114535"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9" name="Rectangle 708"/>
          <p:cNvSpPr/>
          <p:nvPr/>
        </p:nvSpPr>
        <p:spPr>
          <a:xfrm>
            <a:off x="1692507"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0" name="Rectangle 709"/>
          <p:cNvSpPr/>
          <p:nvPr/>
        </p:nvSpPr>
        <p:spPr>
          <a:xfrm>
            <a:off x="1899124"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1" name="Rectangle 710"/>
          <p:cNvSpPr/>
          <p:nvPr/>
        </p:nvSpPr>
        <p:spPr>
          <a:xfrm>
            <a:off x="2114535"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2" name="Rectangle 711"/>
          <p:cNvSpPr/>
          <p:nvPr/>
        </p:nvSpPr>
        <p:spPr>
          <a:xfrm>
            <a:off x="1692507"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3" name="Rectangle 712"/>
          <p:cNvSpPr/>
          <p:nvPr/>
        </p:nvSpPr>
        <p:spPr>
          <a:xfrm>
            <a:off x="1899124"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4" name="Rectangle 713"/>
          <p:cNvSpPr/>
          <p:nvPr/>
        </p:nvSpPr>
        <p:spPr>
          <a:xfrm>
            <a:off x="2114535"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5" name="Rectangle 714"/>
          <p:cNvSpPr/>
          <p:nvPr/>
        </p:nvSpPr>
        <p:spPr>
          <a:xfrm>
            <a:off x="2272794"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6" name="Rectangle 715"/>
          <p:cNvSpPr/>
          <p:nvPr/>
        </p:nvSpPr>
        <p:spPr>
          <a:xfrm>
            <a:off x="2479412"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7" name="Rectangle 716"/>
          <p:cNvSpPr/>
          <p:nvPr/>
        </p:nvSpPr>
        <p:spPr>
          <a:xfrm>
            <a:off x="2694823"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8" name="Rectangle 717"/>
          <p:cNvSpPr/>
          <p:nvPr/>
        </p:nvSpPr>
        <p:spPr>
          <a:xfrm>
            <a:off x="2272794"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9" name="Rectangle 718"/>
          <p:cNvSpPr/>
          <p:nvPr/>
        </p:nvSpPr>
        <p:spPr>
          <a:xfrm>
            <a:off x="2479412"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0" name="Rectangle 719"/>
          <p:cNvSpPr/>
          <p:nvPr/>
        </p:nvSpPr>
        <p:spPr>
          <a:xfrm>
            <a:off x="2694823"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1" name="Rectangle 720"/>
          <p:cNvSpPr/>
          <p:nvPr/>
        </p:nvSpPr>
        <p:spPr>
          <a:xfrm>
            <a:off x="2272794"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2" name="Rectangle 721"/>
          <p:cNvSpPr/>
          <p:nvPr/>
        </p:nvSpPr>
        <p:spPr>
          <a:xfrm>
            <a:off x="2479412"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3" name="Rectangle 722"/>
          <p:cNvSpPr/>
          <p:nvPr/>
        </p:nvSpPr>
        <p:spPr>
          <a:xfrm>
            <a:off x="2694823"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4" name="Rectangle 723"/>
          <p:cNvSpPr/>
          <p:nvPr/>
        </p:nvSpPr>
        <p:spPr>
          <a:xfrm>
            <a:off x="474784"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5" name="Rectangle 724"/>
          <p:cNvSpPr/>
          <p:nvPr/>
        </p:nvSpPr>
        <p:spPr>
          <a:xfrm>
            <a:off x="681402"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6" name="Rectangle 725"/>
          <p:cNvSpPr/>
          <p:nvPr/>
        </p:nvSpPr>
        <p:spPr>
          <a:xfrm>
            <a:off x="896813"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7" name="Rectangle 726"/>
          <p:cNvSpPr/>
          <p:nvPr/>
        </p:nvSpPr>
        <p:spPr>
          <a:xfrm>
            <a:off x="474784"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8" name="Rectangle 727"/>
          <p:cNvSpPr/>
          <p:nvPr/>
        </p:nvSpPr>
        <p:spPr>
          <a:xfrm>
            <a:off x="681402"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9" name="Rectangle 728"/>
          <p:cNvSpPr/>
          <p:nvPr/>
        </p:nvSpPr>
        <p:spPr>
          <a:xfrm>
            <a:off x="896813"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0" name="Rectangle 729"/>
          <p:cNvSpPr/>
          <p:nvPr/>
        </p:nvSpPr>
        <p:spPr>
          <a:xfrm>
            <a:off x="474784"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1" name="Rectangle 730"/>
          <p:cNvSpPr/>
          <p:nvPr/>
        </p:nvSpPr>
        <p:spPr>
          <a:xfrm>
            <a:off x="681402"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2" name="Rectangle 731"/>
          <p:cNvSpPr/>
          <p:nvPr/>
        </p:nvSpPr>
        <p:spPr>
          <a:xfrm>
            <a:off x="896813"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3" name="Rectangle 732"/>
          <p:cNvSpPr/>
          <p:nvPr/>
        </p:nvSpPr>
        <p:spPr>
          <a:xfrm>
            <a:off x="1055072"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4" name="Rectangle 733"/>
          <p:cNvSpPr/>
          <p:nvPr/>
        </p:nvSpPr>
        <p:spPr>
          <a:xfrm>
            <a:off x="1261689"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5" name="Rectangle 734"/>
          <p:cNvSpPr/>
          <p:nvPr/>
        </p:nvSpPr>
        <p:spPr>
          <a:xfrm>
            <a:off x="1477101"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6" name="Rectangle 735"/>
          <p:cNvSpPr/>
          <p:nvPr/>
        </p:nvSpPr>
        <p:spPr>
          <a:xfrm>
            <a:off x="1055072"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7" name="Rectangle 736"/>
          <p:cNvSpPr/>
          <p:nvPr/>
        </p:nvSpPr>
        <p:spPr>
          <a:xfrm>
            <a:off x="1261689"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8" name="Rectangle 737"/>
          <p:cNvSpPr/>
          <p:nvPr/>
        </p:nvSpPr>
        <p:spPr>
          <a:xfrm>
            <a:off x="1477101"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9" name="Rectangle 738"/>
          <p:cNvSpPr/>
          <p:nvPr/>
        </p:nvSpPr>
        <p:spPr>
          <a:xfrm>
            <a:off x="1055072"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0" name="Rectangle 739"/>
          <p:cNvSpPr/>
          <p:nvPr/>
        </p:nvSpPr>
        <p:spPr>
          <a:xfrm>
            <a:off x="1261689"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1" name="Rectangle 740"/>
          <p:cNvSpPr/>
          <p:nvPr/>
        </p:nvSpPr>
        <p:spPr>
          <a:xfrm>
            <a:off x="1477101"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2" name="Rectangle 741"/>
          <p:cNvSpPr/>
          <p:nvPr/>
        </p:nvSpPr>
        <p:spPr>
          <a:xfrm>
            <a:off x="1692507"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3" name="Rectangle 742"/>
          <p:cNvSpPr/>
          <p:nvPr/>
        </p:nvSpPr>
        <p:spPr>
          <a:xfrm>
            <a:off x="1899124"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4" name="Rectangle 743"/>
          <p:cNvSpPr/>
          <p:nvPr/>
        </p:nvSpPr>
        <p:spPr>
          <a:xfrm>
            <a:off x="2114535"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5" name="Rectangle 744"/>
          <p:cNvSpPr/>
          <p:nvPr/>
        </p:nvSpPr>
        <p:spPr>
          <a:xfrm>
            <a:off x="1692507"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6" name="Rectangle 745"/>
          <p:cNvSpPr/>
          <p:nvPr/>
        </p:nvSpPr>
        <p:spPr>
          <a:xfrm>
            <a:off x="1899124"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7" name="Rectangle 746"/>
          <p:cNvSpPr/>
          <p:nvPr/>
        </p:nvSpPr>
        <p:spPr>
          <a:xfrm>
            <a:off x="2114535"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8" name="Rectangle 747"/>
          <p:cNvSpPr/>
          <p:nvPr/>
        </p:nvSpPr>
        <p:spPr>
          <a:xfrm>
            <a:off x="1692507"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9" name="Rectangle 748"/>
          <p:cNvSpPr/>
          <p:nvPr/>
        </p:nvSpPr>
        <p:spPr>
          <a:xfrm>
            <a:off x="1899124"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0" name="Rectangle 749"/>
          <p:cNvSpPr/>
          <p:nvPr/>
        </p:nvSpPr>
        <p:spPr>
          <a:xfrm>
            <a:off x="2114535"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1" name="Rectangle 750"/>
          <p:cNvSpPr/>
          <p:nvPr/>
        </p:nvSpPr>
        <p:spPr>
          <a:xfrm>
            <a:off x="2272794"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2" name="Rectangle 751"/>
          <p:cNvSpPr/>
          <p:nvPr/>
        </p:nvSpPr>
        <p:spPr>
          <a:xfrm>
            <a:off x="2479412"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3" name="Rectangle 752"/>
          <p:cNvSpPr/>
          <p:nvPr/>
        </p:nvSpPr>
        <p:spPr>
          <a:xfrm>
            <a:off x="2694823"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4" name="Rectangle 753"/>
          <p:cNvSpPr/>
          <p:nvPr/>
        </p:nvSpPr>
        <p:spPr>
          <a:xfrm>
            <a:off x="2272794"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5" name="Rectangle 754"/>
          <p:cNvSpPr/>
          <p:nvPr/>
        </p:nvSpPr>
        <p:spPr>
          <a:xfrm>
            <a:off x="2479412"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6" name="Rectangle 755"/>
          <p:cNvSpPr/>
          <p:nvPr/>
        </p:nvSpPr>
        <p:spPr>
          <a:xfrm>
            <a:off x="2694823"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7" name="Rectangle 756"/>
          <p:cNvSpPr/>
          <p:nvPr/>
        </p:nvSpPr>
        <p:spPr>
          <a:xfrm>
            <a:off x="2272794"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8" name="Rectangle 757"/>
          <p:cNvSpPr/>
          <p:nvPr/>
        </p:nvSpPr>
        <p:spPr>
          <a:xfrm>
            <a:off x="2479412"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9" name="Rectangle 758"/>
          <p:cNvSpPr/>
          <p:nvPr/>
        </p:nvSpPr>
        <p:spPr>
          <a:xfrm>
            <a:off x="2694823"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6" name="Rectangle 795"/>
          <p:cNvSpPr/>
          <p:nvPr/>
        </p:nvSpPr>
        <p:spPr>
          <a:xfrm>
            <a:off x="2870664"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7" name="Rectangle 796"/>
          <p:cNvSpPr/>
          <p:nvPr/>
        </p:nvSpPr>
        <p:spPr>
          <a:xfrm>
            <a:off x="3077282"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8" name="Rectangle 797"/>
          <p:cNvSpPr/>
          <p:nvPr/>
        </p:nvSpPr>
        <p:spPr>
          <a:xfrm>
            <a:off x="3292693"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9" name="Rectangle 798"/>
          <p:cNvSpPr/>
          <p:nvPr/>
        </p:nvSpPr>
        <p:spPr>
          <a:xfrm>
            <a:off x="2870664"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0" name="Rectangle 799"/>
          <p:cNvSpPr/>
          <p:nvPr/>
        </p:nvSpPr>
        <p:spPr>
          <a:xfrm>
            <a:off x="3077282"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1" name="Rectangle 800"/>
          <p:cNvSpPr/>
          <p:nvPr/>
        </p:nvSpPr>
        <p:spPr>
          <a:xfrm>
            <a:off x="3292693"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2" name="Rectangle 801"/>
          <p:cNvSpPr/>
          <p:nvPr/>
        </p:nvSpPr>
        <p:spPr>
          <a:xfrm>
            <a:off x="2870664"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3" name="Rectangle 802"/>
          <p:cNvSpPr/>
          <p:nvPr/>
        </p:nvSpPr>
        <p:spPr>
          <a:xfrm>
            <a:off x="3077282"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4" name="Rectangle 803"/>
          <p:cNvSpPr/>
          <p:nvPr/>
        </p:nvSpPr>
        <p:spPr>
          <a:xfrm>
            <a:off x="3292693"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5" name="Rectangle 804"/>
          <p:cNvSpPr/>
          <p:nvPr/>
        </p:nvSpPr>
        <p:spPr>
          <a:xfrm>
            <a:off x="3450952"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6" name="Rectangle 805"/>
          <p:cNvSpPr/>
          <p:nvPr/>
        </p:nvSpPr>
        <p:spPr>
          <a:xfrm>
            <a:off x="3657570"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7" name="Rectangle 806"/>
          <p:cNvSpPr/>
          <p:nvPr/>
        </p:nvSpPr>
        <p:spPr>
          <a:xfrm>
            <a:off x="3872981"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8" name="Rectangle 807"/>
          <p:cNvSpPr/>
          <p:nvPr/>
        </p:nvSpPr>
        <p:spPr>
          <a:xfrm>
            <a:off x="3450952"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9" name="Rectangle 808"/>
          <p:cNvSpPr/>
          <p:nvPr/>
        </p:nvSpPr>
        <p:spPr>
          <a:xfrm>
            <a:off x="3657570"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0" name="Rectangle 809"/>
          <p:cNvSpPr/>
          <p:nvPr/>
        </p:nvSpPr>
        <p:spPr>
          <a:xfrm>
            <a:off x="3872981"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1" name="Rectangle 810"/>
          <p:cNvSpPr/>
          <p:nvPr/>
        </p:nvSpPr>
        <p:spPr>
          <a:xfrm>
            <a:off x="3450952"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2" name="Rectangle 811"/>
          <p:cNvSpPr/>
          <p:nvPr/>
        </p:nvSpPr>
        <p:spPr>
          <a:xfrm>
            <a:off x="3657570"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3" name="Rectangle 812"/>
          <p:cNvSpPr/>
          <p:nvPr/>
        </p:nvSpPr>
        <p:spPr>
          <a:xfrm>
            <a:off x="3872981"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4" name="Rectangle 813"/>
          <p:cNvSpPr/>
          <p:nvPr/>
        </p:nvSpPr>
        <p:spPr>
          <a:xfrm>
            <a:off x="4088387"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5" name="Rectangle 814"/>
          <p:cNvSpPr/>
          <p:nvPr/>
        </p:nvSpPr>
        <p:spPr>
          <a:xfrm>
            <a:off x="4295004"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6" name="Rectangle 815"/>
          <p:cNvSpPr/>
          <p:nvPr/>
        </p:nvSpPr>
        <p:spPr>
          <a:xfrm>
            <a:off x="4510416"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7" name="Rectangle 816"/>
          <p:cNvSpPr/>
          <p:nvPr/>
        </p:nvSpPr>
        <p:spPr>
          <a:xfrm>
            <a:off x="4088387"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8" name="Rectangle 817"/>
          <p:cNvSpPr/>
          <p:nvPr/>
        </p:nvSpPr>
        <p:spPr>
          <a:xfrm>
            <a:off x="4295004"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9" name="Rectangle 818"/>
          <p:cNvSpPr/>
          <p:nvPr/>
        </p:nvSpPr>
        <p:spPr>
          <a:xfrm>
            <a:off x="4510416"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0" name="Rectangle 819"/>
          <p:cNvSpPr/>
          <p:nvPr/>
        </p:nvSpPr>
        <p:spPr>
          <a:xfrm>
            <a:off x="4088387"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1" name="Rectangle 820"/>
          <p:cNvSpPr/>
          <p:nvPr/>
        </p:nvSpPr>
        <p:spPr>
          <a:xfrm>
            <a:off x="4295004"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2" name="Rectangle 821"/>
          <p:cNvSpPr/>
          <p:nvPr/>
        </p:nvSpPr>
        <p:spPr>
          <a:xfrm>
            <a:off x="4510416"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3" name="Rectangle 822"/>
          <p:cNvSpPr/>
          <p:nvPr/>
        </p:nvSpPr>
        <p:spPr>
          <a:xfrm>
            <a:off x="4668675"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4" name="Rectangle 823"/>
          <p:cNvSpPr/>
          <p:nvPr/>
        </p:nvSpPr>
        <p:spPr>
          <a:xfrm>
            <a:off x="4875292"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5" name="Rectangle 824"/>
          <p:cNvSpPr/>
          <p:nvPr/>
        </p:nvSpPr>
        <p:spPr>
          <a:xfrm>
            <a:off x="5090703" y="138478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6" name="Rectangle 825"/>
          <p:cNvSpPr/>
          <p:nvPr/>
        </p:nvSpPr>
        <p:spPr>
          <a:xfrm>
            <a:off x="4668675"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7" name="Rectangle 826"/>
          <p:cNvSpPr/>
          <p:nvPr/>
        </p:nvSpPr>
        <p:spPr>
          <a:xfrm>
            <a:off x="4875292"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8" name="Rectangle 827"/>
          <p:cNvSpPr/>
          <p:nvPr/>
        </p:nvSpPr>
        <p:spPr>
          <a:xfrm>
            <a:off x="5090703" y="157821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9" name="Rectangle 828"/>
          <p:cNvSpPr/>
          <p:nvPr/>
        </p:nvSpPr>
        <p:spPr>
          <a:xfrm>
            <a:off x="4668675"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0" name="Rectangle 829"/>
          <p:cNvSpPr/>
          <p:nvPr/>
        </p:nvSpPr>
        <p:spPr>
          <a:xfrm>
            <a:off x="4875292"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1" name="Rectangle 830"/>
          <p:cNvSpPr/>
          <p:nvPr/>
        </p:nvSpPr>
        <p:spPr>
          <a:xfrm>
            <a:off x="5090703" y="177164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2" name="Rectangle 831"/>
          <p:cNvSpPr/>
          <p:nvPr/>
        </p:nvSpPr>
        <p:spPr>
          <a:xfrm>
            <a:off x="2870664"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3" name="Rectangle 832"/>
          <p:cNvSpPr/>
          <p:nvPr/>
        </p:nvSpPr>
        <p:spPr>
          <a:xfrm>
            <a:off x="3077282"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4" name="Rectangle 833"/>
          <p:cNvSpPr/>
          <p:nvPr/>
        </p:nvSpPr>
        <p:spPr>
          <a:xfrm>
            <a:off x="3292693"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5" name="Rectangle 834"/>
          <p:cNvSpPr/>
          <p:nvPr/>
        </p:nvSpPr>
        <p:spPr>
          <a:xfrm>
            <a:off x="2870664"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6" name="Rectangle 835"/>
          <p:cNvSpPr/>
          <p:nvPr/>
        </p:nvSpPr>
        <p:spPr>
          <a:xfrm>
            <a:off x="3077282"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7" name="Rectangle 836"/>
          <p:cNvSpPr/>
          <p:nvPr/>
        </p:nvSpPr>
        <p:spPr>
          <a:xfrm>
            <a:off x="3292693"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8" name="Rectangle 837"/>
          <p:cNvSpPr/>
          <p:nvPr/>
        </p:nvSpPr>
        <p:spPr>
          <a:xfrm>
            <a:off x="2870664"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9" name="Rectangle 838"/>
          <p:cNvSpPr/>
          <p:nvPr/>
        </p:nvSpPr>
        <p:spPr>
          <a:xfrm>
            <a:off x="3077282"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0" name="Rectangle 839"/>
          <p:cNvSpPr/>
          <p:nvPr/>
        </p:nvSpPr>
        <p:spPr>
          <a:xfrm>
            <a:off x="3292693"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1" name="Rectangle 840"/>
          <p:cNvSpPr/>
          <p:nvPr/>
        </p:nvSpPr>
        <p:spPr>
          <a:xfrm>
            <a:off x="3450952"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2" name="Rectangle 841"/>
          <p:cNvSpPr/>
          <p:nvPr/>
        </p:nvSpPr>
        <p:spPr>
          <a:xfrm>
            <a:off x="3657570"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3" name="Rectangle 842"/>
          <p:cNvSpPr/>
          <p:nvPr/>
        </p:nvSpPr>
        <p:spPr>
          <a:xfrm>
            <a:off x="3872981"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4" name="Rectangle 843"/>
          <p:cNvSpPr/>
          <p:nvPr/>
        </p:nvSpPr>
        <p:spPr>
          <a:xfrm>
            <a:off x="3450952"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5" name="Rectangle 844"/>
          <p:cNvSpPr/>
          <p:nvPr/>
        </p:nvSpPr>
        <p:spPr>
          <a:xfrm>
            <a:off x="3657570"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6" name="Rectangle 845"/>
          <p:cNvSpPr/>
          <p:nvPr/>
        </p:nvSpPr>
        <p:spPr>
          <a:xfrm>
            <a:off x="3872981"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7" name="Rectangle 846"/>
          <p:cNvSpPr/>
          <p:nvPr/>
        </p:nvSpPr>
        <p:spPr>
          <a:xfrm>
            <a:off x="3450952"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8" name="Rectangle 847"/>
          <p:cNvSpPr/>
          <p:nvPr/>
        </p:nvSpPr>
        <p:spPr>
          <a:xfrm>
            <a:off x="3657570"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49" name="Rectangle 848"/>
          <p:cNvSpPr/>
          <p:nvPr/>
        </p:nvSpPr>
        <p:spPr>
          <a:xfrm>
            <a:off x="3872981"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0" name="Rectangle 849"/>
          <p:cNvSpPr/>
          <p:nvPr/>
        </p:nvSpPr>
        <p:spPr>
          <a:xfrm>
            <a:off x="4088387"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1" name="Rectangle 850"/>
          <p:cNvSpPr/>
          <p:nvPr/>
        </p:nvSpPr>
        <p:spPr>
          <a:xfrm>
            <a:off x="4295004"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2" name="Rectangle 851"/>
          <p:cNvSpPr/>
          <p:nvPr/>
        </p:nvSpPr>
        <p:spPr>
          <a:xfrm>
            <a:off x="4510416"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3" name="Rectangle 852"/>
          <p:cNvSpPr/>
          <p:nvPr/>
        </p:nvSpPr>
        <p:spPr>
          <a:xfrm>
            <a:off x="4088387"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4" name="Rectangle 853"/>
          <p:cNvSpPr/>
          <p:nvPr/>
        </p:nvSpPr>
        <p:spPr>
          <a:xfrm>
            <a:off x="4295004"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5" name="Rectangle 854"/>
          <p:cNvSpPr/>
          <p:nvPr/>
        </p:nvSpPr>
        <p:spPr>
          <a:xfrm>
            <a:off x="4510416"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6" name="Rectangle 855"/>
          <p:cNvSpPr/>
          <p:nvPr/>
        </p:nvSpPr>
        <p:spPr>
          <a:xfrm>
            <a:off x="4088387"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7" name="Rectangle 856"/>
          <p:cNvSpPr/>
          <p:nvPr/>
        </p:nvSpPr>
        <p:spPr>
          <a:xfrm>
            <a:off x="4295004"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8" name="Rectangle 857"/>
          <p:cNvSpPr/>
          <p:nvPr/>
        </p:nvSpPr>
        <p:spPr>
          <a:xfrm>
            <a:off x="4510416"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9" name="Rectangle 858"/>
          <p:cNvSpPr/>
          <p:nvPr/>
        </p:nvSpPr>
        <p:spPr>
          <a:xfrm>
            <a:off x="4668675"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0" name="Rectangle 859"/>
          <p:cNvSpPr/>
          <p:nvPr/>
        </p:nvSpPr>
        <p:spPr>
          <a:xfrm>
            <a:off x="4875292"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1" name="Rectangle 860"/>
          <p:cNvSpPr/>
          <p:nvPr/>
        </p:nvSpPr>
        <p:spPr>
          <a:xfrm>
            <a:off x="5090703" y="19650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2" name="Rectangle 861"/>
          <p:cNvSpPr/>
          <p:nvPr/>
        </p:nvSpPr>
        <p:spPr>
          <a:xfrm>
            <a:off x="4668675"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3" name="Rectangle 862"/>
          <p:cNvSpPr/>
          <p:nvPr/>
        </p:nvSpPr>
        <p:spPr>
          <a:xfrm>
            <a:off x="4875292"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4" name="Rectangle 863"/>
          <p:cNvSpPr/>
          <p:nvPr/>
        </p:nvSpPr>
        <p:spPr>
          <a:xfrm>
            <a:off x="5090703" y="21585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5" name="Rectangle 864"/>
          <p:cNvSpPr/>
          <p:nvPr/>
        </p:nvSpPr>
        <p:spPr>
          <a:xfrm>
            <a:off x="4668675"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6" name="Rectangle 865"/>
          <p:cNvSpPr/>
          <p:nvPr/>
        </p:nvSpPr>
        <p:spPr>
          <a:xfrm>
            <a:off x="4875292"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7" name="Rectangle 866"/>
          <p:cNvSpPr/>
          <p:nvPr/>
        </p:nvSpPr>
        <p:spPr>
          <a:xfrm>
            <a:off x="5090703" y="23519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8" name="Rectangle 867"/>
          <p:cNvSpPr/>
          <p:nvPr/>
        </p:nvSpPr>
        <p:spPr>
          <a:xfrm>
            <a:off x="2870664"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9" name="Rectangle 868"/>
          <p:cNvSpPr/>
          <p:nvPr/>
        </p:nvSpPr>
        <p:spPr>
          <a:xfrm>
            <a:off x="3077282"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0" name="Rectangle 869"/>
          <p:cNvSpPr/>
          <p:nvPr/>
        </p:nvSpPr>
        <p:spPr>
          <a:xfrm>
            <a:off x="3292693"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1" name="Rectangle 870"/>
          <p:cNvSpPr/>
          <p:nvPr/>
        </p:nvSpPr>
        <p:spPr>
          <a:xfrm>
            <a:off x="2870664"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2" name="Rectangle 871"/>
          <p:cNvSpPr/>
          <p:nvPr/>
        </p:nvSpPr>
        <p:spPr>
          <a:xfrm>
            <a:off x="3077282"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3" name="Rectangle 872"/>
          <p:cNvSpPr/>
          <p:nvPr/>
        </p:nvSpPr>
        <p:spPr>
          <a:xfrm>
            <a:off x="3292693"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4" name="Rectangle 873"/>
          <p:cNvSpPr/>
          <p:nvPr/>
        </p:nvSpPr>
        <p:spPr>
          <a:xfrm>
            <a:off x="2870664"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5" name="Rectangle 874"/>
          <p:cNvSpPr/>
          <p:nvPr/>
        </p:nvSpPr>
        <p:spPr>
          <a:xfrm>
            <a:off x="3077282"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6" name="Rectangle 875"/>
          <p:cNvSpPr/>
          <p:nvPr/>
        </p:nvSpPr>
        <p:spPr>
          <a:xfrm>
            <a:off x="3292693"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7" name="Rectangle 876"/>
          <p:cNvSpPr/>
          <p:nvPr/>
        </p:nvSpPr>
        <p:spPr>
          <a:xfrm>
            <a:off x="3450952"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8" name="Rectangle 877"/>
          <p:cNvSpPr/>
          <p:nvPr/>
        </p:nvSpPr>
        <p:spPr>
          <a:xfrm>
            <a:off x="3657570"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79" name="Rectangle 878"/>
          <p:cNvSpPr/>
          <p:nvPr/>
        </p:nvSpPr>
        <p:spPr>
          <a:xfrm>
            <a:off x="3872981"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0" name="Rectangle 879"/>
          <p:cNvSpPr/>
          <p:nvPr/>
        </p:nvSpPr>
        <p:spPr>
          <a:xfrm>
            <a:off x="3450952"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1" name="Rectangle 880"/>
          <p:cNvSpPr/>
          <p:nvPr/>
        </p:nvSpPr>
        <p:spPr>
          <a:xfrm>
            <a:off x="3657570"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2" name="Rectangle 881"/>
          <p:cNvSpPr/>
          <p:nvPr/>
        </p:nvSpPr>
        <p:spPr>
          <a:xfrm>
            <a:off x="3872981"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3" name="Rectangle 882"/>
          <p:cNvSpPr/>
          <p:nvPr/>
        </p:nvSpPr>
        <p:spPr>
          <a:xfrm>
            <a:off x="3450952"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4" name="Rectangle 883"/>
          <p:cNvSpPr/>
          <p:nvPr/>
        </p:nvSpPr>
        <p:spPr>
          <a:xfrm>
            <a:off x="3657570"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5" name="Rectangle 884"/>
          <p:cNvSpPr/>
          <p:nvPr/>
        </p:nvSpPr>
        <p:spPr>
          <a:xfrm>
            <a:off x="3872981"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6" name="Rectangle 885"/>
          <p:cNvSpPr/>
          <p:nvPr/>
        </p:nvSpPr>
        <p:spPr>
          <a:xfrm>
            <a:off x="4088387"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7" name="Rectangle 886"/>
          <p:cNvSpPr/>
          <p:nvPr/>
        </p:nvSpPr>
        <p:spPr>
          <a:xfrm>
            <a:off x="4295004"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8" name="Rectangle 887"/>
          <p:cNvSpPr/>
          <p:nvPr/>
        </p:nvSpPr>
        <p:spPr>
          <a:xfrm>
            <a:off x="4510416"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9" name="Rectangle 888"/>
          <p:cNvSpPr/>
          <p:nvPr/>
        </p:nvSpPr>
        <p:spPr>
          <a:xfrm>
            <a:off x="4088387"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0" name="Rectangle 889"/>
          <p:cNvSpPr/>
          <p:nvPr/>
        </p:nvSpPr>
        <p:spPr>
          <a:xfrm>
            <a:off x="4295004"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1" name="Rectangle 890"/>
          <p:cNvSpPr/>
          <p:nvPr/>
        </p:nvSpPr>
        <p:spPr>
          <a:xfrm>
            <a:off x="4510416"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2" name="Rectangle 891"/>
          <p:cNvSpPr/>
          <p:nvPr/>
        </p:nvSpPr>
        <p:spPr>
          <a:xfrm>
            <a:off x="4088387"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3" name="Rectangle 892"/>
          <p:cNvSpPr/>
          <p:nvPr/>
        </p:nvSpPr>
        <p:spPr>
          <a:xfrm>
            <a:off x="4295004"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4" name="Rectangle 893"/>
          <p:cNvSpPr/>
          <p:nvPr/>
        </p:nvSpPr>
        <p:spPr>
          <a:xfrm>
            <a:off x="4510416"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5" name="Rectangle 894"/>
          <p:cNvSpPr/>
          <p:nvPr/>
        </p:nvSpPr>
        <p:spPr>
          <a:xfrm>
            <a:off x="4668675"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6" name="Rectangle 895"/>
          <p:cNvSpPr/>
          <p:nvPr/>
        </p:nvSpPr>
        <p:spPr>
          <a:xfrm>
            <a:off x="4875292"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7" name="Rectangle 896"/>
          <p:cNvSpPr/>
          <p:nvPr/>
        </p:nvSpPr>
        <p:spPr>
          <a:xfrm>
            <a:off x="5090703" y="249921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8" name="Rectangle 897"/>
          <p:cNvSpPr/>
          <p:nvPr/>
        </p:nvSpPr>
        <p:spPr>
          <a:xfrm>
            <a:off x="4668675"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9" name="Rectangle 898"/>
          <p:cNvSpPr/>
          <p:nvPr/>
        </p:nvSpPr>
        <p:spPr>
          <a:xfrm>
            <a:off x="4875292"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0" name="Rectangle 899"/>
          <p:cNvSpPr/>
          <p:nvPr/>
        </p:nvSpPr>
        <p:spPr>
          <a:xfrm>
            <a:off x="5090703" y="26926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1" name="Rectangle 900"/>
          <p:cNvSpPr/>
          <p:nvPr/>
        </p:nvSpPr>
        <p:spPr>
          <a:xfrm>
            <a:off x="4668675"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2" name="Rectangle 901"/>
          <p:cNvSpPr/>
          <p:nvPr/>
        </p:nvSpPr>
        <p:spPr>
          <a:xfrm>
            <a:off x="4875292"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3" name="Rectangle 902"/>
          <p:cNvSpPr/>
          <p:nvPr/>
        </p:nvSpPr>
        <p:spPr>
          <a:xfrm>
            <a:off x="5090703" y="28860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4" name="Rectangle 903"/>
          <p:cNvSpPr/>
          <p:nvPr/>
        </p:nvSpPr>
        <p:spPr>
          <a:xfrm>
            <a:off x="2870664"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5" name="Rectangle 904"/>
          <p:cNvSpPr/>
          <p:nvPr/>
        </p:nvSpPr>
        <p:spPr>
          <a:xfrm>
            <a:off x="3077282"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6" name="Rectangle 905"/>
          <p:cNvSpPr/>
          <p:nvPr/>
        </p:nvSpPr>
        <p:spPr>
          <a:xfrm>
            <a:off x="3292693"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7" name="Rectangle 906"/>
          <p:cNvSpPr/>
          <p:nvPr/>
        </p:nvSpPr>
        <p:spPr>
          <a:xfrm>
            <a:off x="2870664"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8" name="Rectangle 907"/>
          <p:cNvSpPr/>
          <p:nvPr/>
        </p:nvSpPr>
        <p:spPr>
          <a:xfrm>
            <a:off x="3077282"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09" name="Rectangle 908"/>
          <p:cNvSpPr/>
          <p:nvPr/>
        </p:nvSpPr>
        <p:spPr>
          <a:xfrm>
            <a:off x="3292693"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0" name="Rectangle 909"/>
          <p:cNvSpPr/>
          <p:nvPr/>
        </p:nvSpPr>
        <p:spPr>
          <a:xfrm>
            <a:off x="2870664"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1" name="Rectangle 910"/>
          <p:cNvSpPr/>
          <p:nvPr/>
        </p:nvSpPr>
        <p:spPr>
          <a:xfrm>
            <a:off x="3077282"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2" name="Rectangle 911"/>
          <p:cNvSpPr/>
          <p:nvPr/>
        </p:nvSpPr>
        <p:spPr>
          <a:xfrm>
            <a:off x="3292693"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3" name="Rectangle 912"/>
          <p:cNvSpPr/>
          <p:nvPr/>
        </p:nvSpPr>
        <p:spPr>
          <a:xfrm>
            <a:off x="3450952"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4" name="Rectangle 913"/>
          <p:cNvSpPr/>
          <p:nvPr/>
        </p:nvSpPr>
        <p:spPr>
          <a:xfrm>
            <a:off x="3657570"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5" name="Rectangle 914"/>
          <p:cNvSpPr/>
          <p:nvPr/>
        </p:nvSpPr>
        <p:spPr>
          <a:xfrm>
            <a:off x="3872981"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6" name="Rectangle 915"/>
          <p:cNvSpPr/>
          <p:nvPr/>
        </p:nvSpPr>
        <p:spPr>
          <a:xfrm>
            <a:off x="3450952"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7" name="Rectangle 916"/>
          <p:cNvSpPr/>
          <p:nvPr/>
        </p:nvSpPr>
        <p:spPr>
          <a:xfrm>
            <a:off x="3657570"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8" name="Rectangle 917"/>
          <p:cNvSpPr/>
          <p:nvPr/>
        </p:nvSpPr>
        <p:spPr>
          <a:xfrm>
            <a:off x="3872981"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9" name="Rectangle 918"/>
          <p:cNvSpPr/>
          <p:nvPr/>
        </p:nvSpPr>
        <p:spPr>
          <a:xfrm>
            <a:off x="3450952"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0" name="Rectangle 919"/>
          <p:cNvSpPr/>
          <p:nvPr/>
        </p:nvSpPr>
        <p:spPr>
          <a:xfrm>
            <a:off x="3657570"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1" name="Rectangle 920"/>
          <p:cNvSpPr/>
          <p:nvPr/>
        </p:nvSpPr>
        <p:spPr>
          <a:xfrm>
            <a:off x="3872981"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2" name="Rectangle 921"/>
          <p:cNvSpPr/>
          <p:nvPr/>
        </p:nvSpPr>
        <p:spPr>
          <a:xfrm>
            <a:off x="4088387"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3" name="Rectangle 922"/>
          <p:cNvSpPr/>
          <p:nvPr/>
        </p:nvSpPr>
        <p:spPr>
          <a:xfrm>
            <a:off x="4295004"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4" name="Rectangle 923"/>
          <p:cNvSpPr/>
          <p:nvPr/>
        </p:nvSpPr>
        <p:spPr>
          <a:xfrm>
            <a:off x="4510416"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5" name="Rectangle 924"/>
          <p:cNvSpPr/>
          <p:nvPr/>
        </p:nvSpPr>
        <p:spPr>
          <a:xfrm>
            <a:off x="4088387"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6" name="Rectangle 925"/>
          <p:cNvSpPr/>
          <p:nvPr/>
        </p:nvSpPr>
        <p:spPr>
          <a:xfrm>
            <a:off x="4295004"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7" name="Rectangle 926"/>
          <p:cNvSpPr/>
          <p:nvPr/>
        </p:nvSpPr>
        <p:spPr>
          <a:xfrm>
            <a:off x="4510416"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8" name="Rectangle 927"/>
          <p:cNvSpPr/>
          <p:nvPr/>
        </p:nvSpPr>
        <p:spPr>
          <a:xfrm>
            <a:off x="4088387"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29" name="Rectangle 928"/>
          <p:cNvSpPr/>
          <p:nvPr/>
        </p:nvSpPr>
        <p:spPr>
          <a:xfrm>
            <a:off x="4295004"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0" name="Rectangle 929"/>
          <p:cNvSpPr/>
          <p:nvPr/>
        </p:nvSpPr>
        <p:spPr>
          <a:xfrm>
            <a:off x="4510416"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1" name="Rectangle 930"/>
          <p:cNvSpPr/>
          <p:nvPr/>
        </p:nvSpPr>
        <p:spPr>
          <a:xfrm>
            <a:off x="4668675"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2" name="Rectangle 931"/>
          <p:cNvSpPr/>
          <p:nvPr/>
        </p:nvSpPr>
        <p:spPr>
          <a:xfrm>
            <a:off x="4875292"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3" name="Rectangle 932"/>
          <p:cNvSpPr/>
          <p:nvPr/>
        </p:nvSpPr>
        <p:spPr>
          <a:xfrm>
            <a:off x="5090703" y="30795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4" name="Rectangle 933"/>
          <p:cNvSpPr/>
          <p:nvPr/>
        </p:nvSpPr>
        <p:spPr>
          <a:xfrm>
            <a:off x="4668675"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5" name="Rectangle 934"/>
          <p:cNvSpPr/>
          <p:nvPr/>
        </p:nvSpPr>
        <p:spPr>
          <a:xfrm>
            <a:off x="4875292"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6" name="Rectangle 935"/>
          <p:cNvSpPr/>
          <p:nvPr/>
        </p:nvSpPr>
        <p:spPr>
          <a:xfrm>
            <a:off x="5090703" y="32729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7" name="Rectangle 936"/>
          <p:cNvSpPr/>
          <p:nvPr/>
        </p:nvSpPr>
        <p:spPr>
          <a:xfrm>
            <a:off x="4668675"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8" name="Rectangle 937"/>
          <p:cNvSpPr/>
          <p:nvPr/>
        </p:nvSpPr>
        <p:spPr>
          <a:xfrm>
            <a:off x="4875292"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39" name="Rectangle 938"/>
          <p:cNvSpPr/>
          <p:nvPr/>
        </p:nvSpPr>
        <p:spPr>
          <a:xfrm>
            <a:off x="5090703" y="34663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0" name="Rectangle 939"/>
          <p:cNvSpPr/>
          <p:nvPr/>
        </p:nvSpPr>
        <p:spPr>
          <a:xfrm>
            <a:off x="2870664"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1" name="Rectangle 940"/>
          <p:cNvSpPr/>
          <p:nvPr/>
        </p:nvSpPr>
        <p:spPr>
          <a:xfrm>
            <a:off x="3077282"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2" name="Rectangle 941"/>
          <p:cNvSpPr/>
          <p:nvPr/>
        </p:nvSpPr>
        <p:spPr>
          <a:xfrm>
            <a:off x="3292693"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3" name="Rectangle 942"/>
          <p:cNvSpPr/>
          <p:nvPr/>
        </p:nvSpPr>
        <p:spPr>
          <a:xfrm>
            <a:off x="2870664"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4" name="Rectangle 943"/>
          <p:cNvSpPr/>
          <p:nvPr/>
        </p:nvSpPr>
        <p:spPr>
          <a:xfrm>
            <a:off x="3077282"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5" name="Rectangle 944"/>
          <p:cNvSpPr/>
          <p:nvPr/>
        </p:nvSpPr>
        <p:spPr>
          <a:xfrm>
            <a:off x="3292693"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6" name="Rectangle 945"/>
          <p:cNvSpPr/>
          <p:nvPr/>
        </p:nvSpPr>
        <p:spPr>
          <a:xfrm>
            <a:off x="2870664"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7" name="Rectangle 946"/>
          <p:cNvSpPr/>
          <p:nvPr/>
        </p:nvSpPr>
        <p:spPr>
          <a:xfrm>
            <a:off x="3077282"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8" name="Rectangle 947"/>
          <p:cNvSpPr/>
          <p:nvPr/>
        </p:nvSpPr>
        <p:spPr>
          <a:xfrm>
            <a:off x="3292693"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49" name="Rectangle 948"/>
          <p:cNvSpPr/>
          <p:nvPr/>
        </p:nvSpPr>
        <p:spPr>
          <a:xfrm>
            <a:off x="3450952"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0" name="Rectangle 949"/>
          <p:cNvSpPr/>
          <p:nvPr/>
        </p:nvSpPr>
        <p:spPr>
          <a:xfrm>
            <a:off x="3657570"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1" name="Rectangle 950"/>
          <p:cNvSpPr/>
          <p:nvPr/>
        </p:nvSpPr>
        <p:spPr>
          <a:xfrm>
            <a:off x="3872981"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2" name="Rectangle 951"/>
          <p:cNvSpPr/>
          <p:nvPr/>
        </p:nvSpPr>
        <p:spPr>
          <a:xfrm>
            <a:off x="3450952"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3" name="Rectangle 952"/>
          <p:cNvSpPr/>
          <p:nvPr/>
        </p:nvSpPr>
        <p:spPr>
          <a:xfrm>
            <a:off x="3657570"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4" name="Rectangle 953"/>
          <p:cNvSpPr/>
          <p:nvPr/>
        </p:nvSpPr>
        <p:spPr>
          <a:xfrm>
            <a:off x="3872981"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5" name="Rectangle 954"/>
          <p:cNvSpPr/>
          <p:nvPr/>
        </p:nvSpPr>
        <p:spPr>
          <a:xfrm>
            <a:off x="3450952"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6" name="Rectangle 955"/>
          <p:cNvSpPr/>
          <p:nvPr/>
        </p:nvSpPr>
        <p:spPr>
          <a:xfrm>
            <a:off x="3657570"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7" name="Rectangle 956"/>
          <p:cNvSpPr/>
          <p:nvPr/>
        </p:nvSpPr>
        <p:spPr>
          <a:xfrm>
            <a:off x="3872981"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8" name="Rectangle 957"/>
          <p:cNvSpPr/>
          <p:nvPr/>
        </p:nvSpPr>
        <p:spPr>
          <a:xfrm>
            <a:off x="4088387"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9" name="Rectangle 958"/>
          <p:cNvSpPr/>
          <p:nvPr/>
        </p:nvSpPr>
        <p:spPr>
          <a:xfrm>
            <a:off x="4295004"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0" name="Rectangle 959"/>
          <p:cNvSpPr/>
          <p:nvPr/>
        </p:nvSpPr>
        <p:spPr>
          <a:xfrm>
            <a:off x="4510416"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1" name="Rectangle 960"/>
          <p:cNvSpPr/>
          <p:nvPr/>
        </p:nvSpPr>
        <p:spPr>
          <a:xfrm>
            <a:off x="4088387"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2" name="Rectangle 961"/>
          <p:cNvSpPr/>
          <p:nvPr/>
        </p:nvSpPr>
        <p:spPr>
          <a:xfrm>
            <a:off x="4295004"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3" name="Rectangle 962"/>
          <p:cNvSpPr/>
          <p:nvPr/>
        </p:nvSpPr>
        <p:spPr>
          <a:xfrm>
            <a:off x="4510416"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4" name="Rectangle 963"/>
          <p:cNvSpPr/>
          <p:nvPr/>
        </p:nvSpPr>
        <p:spPr>
          <a:xfrm>
            <a:off x="4088387"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5" name="Rectangle 964"/>
          <p:cNvSpPr/>
          <p:nvPr/>
        </p:nvSpPr>
        <p:spPr>
          <a:xfrm>
            <a:off x="4295004"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6" name="Rectangle 965"/>
          <p:cNvSpPr/>
          <p:nvPr/>
        </p:nvSpPr>
        <p:spPr>
          <a:xfrm>
            <a:off x="4510416"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7" name="Rectangle 966"/>
          <p:cNvSpPr/>
          <p:nvPr/>
        </p:nvSpPr>
        <p:spPr>
          <a:xfrm>
            <a:off x="4668675"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8" name="Rectangle 967"/>
          <p:cNvSpPr/>
          <p:nvPr/>
        </p:nvSpPr>
        <p:spPr>
          <a:xfrm>
            <a:off x="4875292"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9" name="Rectangle 968"/>
          <p:cNvSpPr/>
          <p:nvPr/>
        </p:nvSpPr>
        <p:spPr>
          <a:xfrm>
            <a:off x="5090703" y="36597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0" name="Rectangle 969"/>
          <p:cNvSpPr/>
          <p:nvPr/>
        </p:nvSpPr>
        <p:spPr>
          <a:xfrm>
            <a:off x="4668675"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1" name="Rectangle 970"/>
          <p:cNvSpPr/>
          <p:nvPr/>
        </p:nvSpPr>
        <p:spPr>
          <a:xfrm>
            <a:off x="4875292"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2" name="Rectangle 971"/>
          <p:cNvSpPr/>
          <p:nvPr/>
        </p:nvSpPr>
        <p:spPr>
          <a:xfrm>
            <a:off x="5090703" y="38532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3" name="Rectangle 972"/>
          <p:cNvSpPr/>
          <p:nvPr/>
        </p:nvSpPr>
        <p:spPr>
          <a:xfrm>
            <a:off x="4668675"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4" name="Rectangle 973"/>
          <p:cNvSpPr/>
          <p:nvPr/>
        </p:nvSpPr>
        <p:spPr>
          <a:xfrm>
            <a:off x="4875292"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5" name="Rectangle 974"/>
          <p:cNvSpPr/>
          <p:nvPr/>
        </p:nvSpPr>
        <p:spPr>
          <a:xfrm>
            <a:off x="5090703" y="40466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6" name="Rectangle 975"/>
          <p:cNvSpPr/>
          <p:nvPr/>
        </p:nvSpPr>
        <p:spPr>
          <a:xfrm>
            <a:off x="2870664"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7" name="Rectangle 976"/>
          <p:cNvSpPr/>
          <p:nvPr/>
        </p:nvSpPr>
        <p:spPr>
          <a:xfrm>
            <a:off x="3077282"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8" name="Rectangle 977"/>
          <p:cNvSpPr/>
          <p:nvPr/>
        </p:nvSpPr>
        <p:spPr>
          <a:xfrm>
            <a:off x="3292693"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9" name="Rectangle 978"/>
          <p:cNvSpPr/>
          <p:nvPr/>
        </p:nvSpPr>
        <p:spPr>
          <a:xfrm>
            <a:off x="2870664"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0" name="Rectangle 979"/>
          <p:cNvSpPr/>
          <p:nvPr/>
        </p:nvSpPr>
        <p:spPr>
          <a:xfrm>
            <a:off x="3077282"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1" name="Rectangle 980"/>
          <p:cNvSpPr/>
          <p:nvPr/>
        </p:nvSpPr>
        <p:spPr>
          <a:xfrm>
            <a:off x="3292693"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2" name="Rectangle 981"/>
          <p:cNvSpPr/>
          <p:nvPr/>
        </p:nvSpPr>
        <p:spPr>
          <a:xfrm>
            <a:off x="2870664"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3" name="Rectangle 982"/>
          <p:cNvSpPr/>
          <p:nvPr/>
        </p:nvSpPr>
        <p:spPr>
          <a:xfrm>
            <a:off x="3077282"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4" name="Rectangle 983"/>
          <p:cNvSpPr/>
          <p:nvPr/>
        </p:nvSpPr>
        <p:spPr>
          <a:xfrm>
            <a:off x="3292693"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5" name="Rectangle 984"/>
          <p:cNvSpPr/>
          <p:nvPr/>
        </p:nvSpPr>
        <p:spPr>
          <a:xfrm>
            <a:off x="3450952"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6" name="Rectangle 985"/>
          <p:cNvSpPr/>
          <p:nvPr/>
        </p:nvSpPr>
        <p:spPr>
          <a:xfrm>
            <a:off x="3657570"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7" name="Rectangle 986"/>
          <p:cNvSpPr/>
          <p:nvPr/>
        </p:nvSpPr>
        <p:spPr>
          <a:xfrm>
            <a:off x="3872981"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8" name="Rectangle 987"/>
          <p:cNvSpPr/>
          <p:nvPr/>
        </p:nvSpPr>
        <p:spPr>
          <a:xfrm>
            <a:off x="3450952"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9" name="Rectangle 988"/>
          <p:cNvSpPr/>
          <p:nvPr/>
        </p:nvSpPr>
        <p:spPr>
          <a:xfrm>
            <a:off x="3657570"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0" name="Rectangle 989"/>
          <p:cNvSpPr/>
          <p:nvPr/>
        </p:nvSpPr>
        <p:spPr>
          <a:xfrm>
            <a:off x="3872981"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1" name="Rectangle 990"/>
          <p:cNvSpPr/>
          <p:nvPr/>
        </p:nvSpPr>
        <p:spPr>
          <a:xfrm>
            <a:off x="3450952"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2" name="Rectangle 991"/>
          <p:cNvSpPr/>
          <p:nvPr/>
        </p:nvSpPr>
        <p:spPr>
          <a:xfrm>
            <a:off x="3657570"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3" name="Rectangle 992"/>
          <p:cNvSpPr/>
          <p:nvPr/>
        </p:nvSpPr>
        <p:spPr>
          <a:xfrm>
            <a:off x="3872981"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4" name="Rectangle 993"/>
          <p:cNvSpPr/>
          <p:nvPr/>
        </p:nvSpPr>
        <p:spPr>
          <a:xfrm>
            <a:off x="4088387"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5" name="Rectangle 994"/>
          <p:cNvSpPr/>
          <p:nvPr/>
        </p:nvSpPr>
        <p:spPr>
          <a:xfrm>
            <a:off x="4295004"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6" name="Rectangle 995"/>
          <p:cNvSpPr/>
          <p:nvPr/>
        </p:nvSpPr>
        <p:spPr>
          <a:xfrm>
            <a:off x="4510416"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7" name="Rectangle 996"/>
          <p:cNvSpPr/>
          <p:nvPr/>
        </p:nvSpPr>
        <p:spPr>
          <a:xfrm>
            <a:off x="4088387"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8" name="Rectangle 997"/>
          <p:cNvSpPr/>
          <p:nvPr/>
        </p:nvSpPr>
        <p:spPr>
          <a:xfrm>
            <a:off x="4295004"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9" name="Rectangle 998"/>
          <p:cNvSpPr/>
          <p:nvPr/>
        </p:nvSpPr>
        <p:spPr>
          <a:xfrm>
            <a:off x="4510416"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0" name="Rectangle 999"/>
          <p:cNvSpPr/>
          <p:nvPr/>
        </p:nvSpPr>
        <p:spPr>
          <a:xfrm>
            <a:off x="4088387"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1" name="Rectangle 1000"/>
          <p:cNvSpPr/>
          <p:nvPr/>
        </p:nvSpPr>
        <p:spPr>
          <a:xfrm>
            <a:off x="4295004"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2" name="Rectangle 1001"/>
          <p:cNvSpPr/>
          <p:nvPr/>
        </p:nvSpPr>
        <p:spPr>
          <a:xfrm>
            <a:off x="4510416"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3" name="Rectangle 1002"/>
          <p:cNvSpPr/>
          <p:nvPr/>
        </p:nvSpPr>
        <p:spPr>
          <a:xfrm>
            <a:off x="4668675"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4" name="Rectangle 1003"/>
          <p:cNvSpPr/>
          <p:nvPr/>
        </p:nvSpPr>
        <p:spPr>
          <a:xfrm>
            <a:off x="4875292"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5" name="Rectangle 1004"/>
          <p:cNvSpPr/>
          <p:nvPr/>
        </p:nvSpPr>
        <p:spPr>
          <a:xfrm>
            <a:off x="5090703" y="42400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6" name="Rectangle 1005"/>
          <p:cNvSpPr/>
          <p:nvPr/>
        </p:nvSpPr>
        <p:spPr>
          <a:xfrm>
            <a:off x="4668675"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7" name="Rectangle 1006"/>
          <p:cNvSpPr/>
          <p:nvPr/>
        </p:nvSpPr>
        <p:spPr>
          <a:xfrm>
            <a:off x="4875292"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8" name="Rectangle 1007"/>
          <p:cNvSpPr/>
          <p:nvPr/>
        </p:nvSpPr>
        <p:spPr>
          <a:xfrm>
            <a:off x="5090703" y="44335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9" name="Rectangle 1008"/>
          <p:cNvSpPr/>
          <p:nvPr/>
        </p:nvSpPr>
        <p:spPr>
          <a:xfrm>
            <a:off x="4668675"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0" name="Rectangle 1009"/>
          <p:cNvSpPr/>
          <p:nvPr/>
        </p:nvSpPr>
        <p:spPr>
          <a:xfrm>
            <a:off x="4875292"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1" name="Rectangle 1010"/>
          <p:cNvSpPr/>
          <p:nvPr/>
        </p:nvSpPr>
        <p:spPr>
          <a:xfrm>
            <a:off x="5090703" y="46269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2" name="Rectangle 1011"/>
          <p:cNvSpPr/>
          <p:nvPr/>
        </p:nvSpPr>
        <p:spPr>
          <a:xfrm>
            <a:off x="2870664"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3" name="Rectangle 1012"/>
          <p:cNvSpPr/>
          <p:nvPr/>
        </p:nvSpPr>
        <p:spPr>
          <a:xfrm>
            <a:off x="3077282"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4" name="Rectangle 1013"/>
          <p:cNvSpPr/>
          <p:nvPr/>
        </p:nvSpPr>
        <p:spPr>
          <a:xfrm>
            <a:off x="3292693"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5" name="Rectangle 1014"/>
          <p:cNvSpPr/>
          <p:nvPr/>
        </p:nvSpPr>
        <p:spPr>
          <a:xfrm>
            <a:off x="2870664"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6" name="Rectangle 1015"/>
          <p:cNvSpPr/>
          <p:nvPr/>
        </p:nvSpPr>
        <p:spPr>
          <a:xfrm>
            <a:off x="3077282"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7" name="Rectangle 1016"/>
          <p:cNvSpPr/>
          <p:nvPr/>
        </p:nvSpPr>
        <p:spPr>
          <a:xfrm>
            <a:off x="3292693"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8" name="Rectangle 1017"/>
          <p:cNvSpPr/>
          <p:nvPr/>
        </p:nvSpPr>
        <p:spPr>
          <a:xfrm>
            <a:off x="2870664"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9" name="Rectangle 1018"/>
          <p:cNvSpPr/>
          <p:nvPr/>
        </p:nvSpPr>
        <p:spPr>
          <a:xfrm>
            <a:off x="3077282"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0" name="Rectangle 1019"/>
          <p:cNvSpPr/>
          <p:nvPr/>
        </p:nvSpPr>
        <p:spPr>
          <a:xfrm>
            <a:off x="3292693"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1" name="Rectangle 1020"/>
          <p:cNvSpPr/>
          <p:nvPr/>
        </p:nvSpPr>
        <p:spPr>
          <a:xfrm>
            <a:off x="3450952"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2" name="Rectangle 1021"/>
          <p:cNvSpPr/>
          <p:nvPr/>
        </p:nvSpPr>
        <p:spPr>
          <a:xfrm>
            <a:off x="3657570"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3" name="Rectangle 1022"/>
          <p:cNvSpPr/>
          <p:nvPr/>
        </p:nvSpPr>
        <p:spPr>
          <a:xfrm>
            <a:off x="3872981"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4" name="Rectangle 1023"/>
          <p:cNvSpPr/>
          <p:nvPr/>
        </p:nvSpPr>
        <p:spPr>
          <a:xfrm>
            <a:off x="3450952"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5" name="Rectangle 1024"/>
          <p:cNvSpPr/>
          <p:nvPr/>
        </p:nvSpPr>
        <p:spPr>
          <a:xfrm>
            <a:off x="3657570"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6" name="Rectangle 1025"/>
          <p:cNvSpPr/>
          <p:nvPr/>
        </p:nvSpPr>
        <p:spPr>
          <a:xfrm>
            <a:off x="3872981"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7" name="Rectangle 1026"/>
          <p:cNvSpPr/>
          <p:nvPr/>
        </p:nvSpPr>
        <p:spPr>
          <a:xfrm>
            <a:off x="3450952"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8" name="Rectangle 1027"/>
          <p:cNvSpPr/>
          <p:nvPr/>
        </p:nvSpPr>
        <p:spPr>
          <a:xfrm>
            <a:off x="3657570"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9" name="Rectangle 1028"/>
          <p:cNvSpPr/>
          <p:nvPr/>
        </p:nvSpPr>
        <p:spPr>
          <a:xfrm>
            <a:off x="3872981"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0" name="Rectangle 1029"/>
          <p:cNvSpPr/>
          <p:nvPr/>
        </p:nvSpPr>
        <p:spPr>
          <a:xfrm>
            <a:off x="4088387"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1" name="Rectangle 1030"/>
          <p:cNvSpPr/>
          <p:nvPr/>
        </p:nvSpPr>
        <p:spPr>
          <a:xfrm>
            <a:off x="4295004"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2" name="Rectangle 1031"/>
          <p:cNvSpPr/>
          <p:nvPr/>
        </p:nvSpPr>
        <p:spPr>
          <a:xfrm>
            <a:off x="4510416"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3" name="Rectangle 1032"/>
          <p:cNvSpPr/>
          <p:nvPr/>
        </p:nvSpPr>
        <p:spPr>
          <a:xfrm>
            <a:off x="4088387"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4" name="Rectangle 1033"/>
          <p:cNvSpPr/>
          <p:nvPr/>
        </p:nvSpPr>
        <p:spPr>
          <a:xfrm>
            <a:off x="4295004"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5" name="Rectangle 1034"/>
          <p:cNvSpPr/>
          <p:nvPr/>
        </p:nvSpPr>
        <p:spPr>
          <a:xfrm>
            <a:off x="4510416"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6" name="Rectangle 1035"/>
          <p:cNvSpPr/>
          <p:nvPr/>
        </p:nvSpPr>
        <p:spPr>
          <a:xfrm>
            <a:off x="4088387"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7" name="Rectangle 1036"/>
          <p:cNvSpPr/>
          <p:nvPr/>
        </p:nvSpPr>
        <p:spPr>
          <a:xfrm>
            <a:off x="4295004"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8" name="Rectangle 1037"/>
          <p:cNvSpPr/>
          <p:nvPr/>
        </p:nvSpPr>
        <p:spPr>
          <a:xfrm>
            <a:off x="4510416"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39" name="Rectangle 1038"/>
          <p:cNvSpPr/>
          <p:nvPr/>
        </p:nvSpPr>
        <p:spPr>
          <a:xfrm>
            <a:off x="4668675"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0" name="Rectangle 1039"/>
          <p:cNvSpPr/>
          <p:nvPr/>
        </p:nvSpPr>
        <p:spPr>
          <a:xfrm>
            <a:off x="4875292"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1" name="Rectangle 1040"/>
          <p:cNvSpPr/>
          <p:nvPr/>
        </p:nvSpPr>
        <p:spPr>
          <a:xfrm>
            <a:off x="5090703" y="47742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2" name="Rectangle 1041"/>
          <p:cNvSpPr/>
          <p:nvPr/>
        </p:nvSpPr>
        <p:spPr>
          <a:xfrm>
            <a:off x="4668675"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3" name="Rectangle 1042"/>
          <p:cNvSpPr/>
          <p:nvPr/>
        </p:nvSpPr>
        <p:spPr>
          <a:xfrm>
            <a:off x="4875292"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4" name="Rectangle 1043"/>
          <p:cNvSpPr/>
          <p:nvPr/>
        </p:nvSpPr>
        <p:spPr>
          <a:xfrm>
            <a:off x="5090703" y="496764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5" name="Rectangle 1044"/>
          <p:cNvSpPr/>
          <p:nvPr/>
        </p:nvSpPr>
        <p:spPr>
          <a:xfrm>
            <a:off x="4668675"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6" name="Rectangle 1045"/>
          <p:cNvSpPr/>
          <p:nvPr/>
        </p:nvSpPr>
        <p:spPr>
          <a:xfrm>
            <a:off x="4875292"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7" name="Rectangle 1046"/>
          <p:cNvSpPr/>
          <p:nvPr/>
        </p:nvSpPr>
        <p:spPr>
          <a:xfrm>
            <a:off x="5090703" y="51610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8" name="Rectangle 1047"/>
          <p:cNvSpPr/>
          <p:nvPr/>
        </p:nvSpPr>
        <p:spPr>
          <a:xfrm>
            <a:off x="5325881"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9" name="Rectangle 1048"/>
          <p:cNvSpPr/>
          <p:nvPr/>
        </p:nvSpPr>
        <p:spPr>
          <a:xfrm>
            <a:off x="5532498"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0" name="Rectangle 1049"/>
          <p:cNvSpPr/>
          <p:nvPr/>
        </p:nvSpPr>
        <p:spPr>
          <a:xfrm>
            <a:off x="5747910"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1" name="Rectangle 1050"/>
          <p:cNvSpPr/>
          <p:nvPr/>
        </p:nvSpPr>
        <p:spPr>
          <a:xfrm>
            <a:off x="5325881"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2" name="Rectangle 1051"/>
          <p:cNvSpPr/>
          <p:nvPr/>
        </p:nvSpPr>
        <p:spPr>
          <a:xfrm>
            <a:off x="5532498"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3" name="Rectangle 1052"/>
          <p:cNvSpPr/>
          <p:nvPr/>
        </p:nvSpPr>
        <p:spPr>
          <a:xfrm>
            <a:off x="5747910"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4" name="Rectangle 1053"/>
          <p:cNvSpPr/>
          <p:nvPr/>
        </p:nvSpPr>
        <p:spPr>
          <a:xfrm>
            <a:off x="5325881"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5" name="Rectangle 1054"/>
          <p:cNvSpPr/>
          <p:nvPr/>
        </p:nvSpPr>
        <p:spPr>
          <a:xfrm>
            <a:off x="5532498"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6" name="Rectangle 1055"/>
          <p:cNvSpPr/>
          <p:nvPr/>
        </p:nvSpPr>
        <p:spPr>
          <a:xfrm>
            <a:off x="5747910"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7" name="Rectangle 1056"/>
          <p:cNvSpPr/>
          <p:nvPr/>
        </p:nvSpPr>
        <p:spPr>
          <a:xfrm>
            <a:off x="5906169"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8" name="Rectangle 1057"/>
          <p:cNvSpPr/>
          <p:nvPr/>
        </p:nvSpPr>
        <p:spPr>
          <a:xfrm>
            <a:off x="6112786"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9" name="Rectangle 1058"/>
          <p:cNvSpPr/>
          <p:nvPr/>
        </p:nvSpPr>
        <p:spPr>
          <a:xfrm>
            <a:off x="6328197"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0" name="Rectangle 1059"/>
          <p:cNvSpPr/>
          <p:nvPr/>
        </p:nvSpPr>
        <p:spPr>
          <a:xfrm>
            <a:off x="5906169"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1" name="Rectangle 1060"/>
          <p:cNvSpPr/>
          <p:nvPr/>
        </p:nvSpPr>
        <p:spPr>
          <a:xfrm>
            <a:off x="6112786"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2" name="Rectangle 1061"/>
          <p:cNvSpPr/>
          <p:nvPr/>
        </p:nvSpPr>
        <p:spPr>
          <a:xfrm>
            <a:off x="6328197"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3" name="Rectangle 1062"/>
          <p:cNvSpPr/>
          <p:nvPr/>
        </p:nvSpPr>
        <p:spPr>
          <a:xfrm>
            <a:off x="5906169"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4" name="Rectangle 1063"/>
          <p:cNvSpPr/>
          <p:nvPr/>
        </p:nvSpPr>
        <p:spPr>
          <a:xfrm>
            <a:off x="6112786"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5" name="Rectangle 1064"/>
          <p:cNvSpPr/>
          <p:nvPr/>
        </p:nvSpPr>
        <p:spPr>
          <a:xfrm>
            <a:off x="6328197"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6" name="Rectangle 1065"/>
          <p:cNvSpPr/>
          <p:nvPr/>
        </p:nvSpPr>
        <p:spPr>
          <a:xfrm>
            <a:off x="6543603"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7" name="Rectangle 1066"/>
          <p:cNvSpPr/>
          <p:nvPr/>
        </p:nvSpPr>
        <p:spPr>
          <a:xfrm>
            <a:off x="6750221"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8" name="Rectangle 1067"/>
          <p:cNvSpPr/>
          <p:nvPr/>
        </p:nvSpPr>
        <p:spPr>
          <a:xfrm>
            <a:off x="6965632"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9" name="Rectangle 1068"/>
          <p:cNvSpPr/>
          <p:nvPr/>
        </p:nvSpPr>
        <p:spPr>
          <a:xfrm>
            <a:off x="6543603"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0" name="Rectangle 1069"/>
          <p:cNvSpPr/>
          <p:nvPr/>
        </p:nvSpPr>
        <p:spPr>
          <a:xfrm>
            <a:off x="6750221"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1" name="Rectangle 1070"/>
          <p:cNvSpPr/>
          <p:nvPr/>
        </p:nvSpPr>
        <p:spPr>
          <a:xfrm>
            <a:off x="6965632"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2" name="Rectangle 1071"/>
          <p:cNvSpPr/>
          <p:nvPr/>
        </p:nvSpPr>
        <p:spPr>
          <a:xfrm>
            <a:off x="6543603"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3" name="Rectangle 1072"/>
          <p:cNvSpPr/>
          <p:nvPr/>
        </p:nvSpPr>
        <p:spPr>
          <a:xfrm>
            <a:off x="6750221"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4" name="Rectangle 1073"/>
          <p:cNvSpPr/>
          <p:nvPr/>
        </p:nvSpPr>
        <p:spPr>
          <a:xfrm>
            <a:off x="6965632"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5" name="Rectangle 1074"/>
          <p:cNvSpPr/>
          <p:nvPr/>
        </p:nvSpPr>
        <p:spPr>
          <a:xfrm>
            <a:off x="7123891"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6" name="Rectangle 1075"/>
          <p:cNvSpPr/>
          <p:nvPr/>
        </p:nvSpPr>
        <p:spPr>
          <a:xfrm>
            <a:off x="7330509"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7" name="Rectangle 1076"/>
          <p:cNvSpPr/>
          <p:nvPr/>
        </p:nvSpPr>
        <p:spPr>
          <a:xfrm>
            <a:off x="7545920" y="139138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8" name="Rectangle 1077"/>
          <p:cNvSpPr/>
          <p:nvPr/>
        </p:nvSpPr>
        <p:spPr>
          <a:xfrm>
            <a:off x="7123891"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9" name="Rectangle 1078"/>
          <p:cNvSpPr/>
          <p:nvPr/>
        </p:nvSpPr>
        <p:spPr>
          <a:xfrm>
            <a:off x="7330509"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0" name="Rectangle 1079"/>
          <p:cNvSpPr/>
          <p:nvPr/>
        </p:nvSpPr>
        <p:spPr>
          <a:xfrm>
            <a:off x="7545920" y="158481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1" name="Rectangle 1080"/>
          <p:cNvSpPr/>
          <p:nvPr/>
        </p:nvSpPr>
        <p:spPr>
          <a:xfrm>
            <a:off x="7123891"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2" name="Rectangle 1081"/>
          <p:cNvSpPr/>
          <p:nvPr/>
        </p:nvSpPr>
        <p:spPr>
          <a:xfrm>
            <a:off x="7330509"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3" name="Rectangle 1082"/>
          <p:cNvSpPr/>
          <p:nvPr/>
        </p:nvSpPr>
        <p:spPr>
          <a:xfrm>
            <a:off x="7545920" y="177824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4" name="Rectangle 1083"/>
          <p:cNvSpPr/>
          <p:nvPr/>
        </p:nvSpPr>
        <p:spPr>
          <a:xfrm>
            <a:off x="5325881"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5" name="Rectangle 1084"/>
          <p:cNvSpPr/>
          <p:nvPr/>
        </p:nvSpPr>
        <p:spPr>
          <a:xfrm>
            <a:off x="5532498"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6" name="Rectangle 1085"/>
          <p:cNvSpPr/>
          <p:nvPr/>
        </p:nvSpPr>
        <p:spPr>
          <a:xfrm>
            <a:off x="5747910"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7" name="Rectangle 1086"/>
          <p:cNvSpPr/>
          <p:nvPr/>
        </p:nvSpPr>
        <p:spPr>
          <a:xfrm>
            <a:off x="5325881"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8" name="Rectangle 1087"/>
          <p:cNvSpPr/>
          <p:nvPr/>
        </p:nvSpPr>
        <p:spPr>
          <a:xfrm>
            <a:off x="5532498"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9" name="Rectangle 1088"/>
          <p:cNvSpPr/>
          <p:nvPr/>
        </p:nvSpPr>
        <p:spPr>
          <a:xfrm>
            <a:off x="5747910"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0" name="Rectangle 1089"/>
          <p:cNvSpPr/>
          <p:nvPr/>
        </p:nvSpPr>
        <p:spPr>
          <a:xfrm>
            <a:off x="5325881"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1" name="Rectangle 1090"/>
          <p:cNvSpPr/>
          <p:nvPr/>
        </p:nvSpPr>
        <p:spPr>
          <a:xfrm>
            <a:off x="5532498"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2" name="Rectangle 1091"/>
          <p:cNvSpPr/>
          <p:nvPr/>
        </p:nvSpPr>
        <p:spPr>
          <a:xfrm>
            <a:off x="5747910"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3" name="Rectangle 1092"/>
          <p:cNvSpPr/>
          <p:nvPr/>
        </p:nvSpPr>
        <p:spPr>
          <a:xfrm>
            <a:off x="5906169"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4" name="Rectangle 1093"/>
          <p:cNvSpPr/>
          <p:nvPr/>
        </p:nvSpPr>
        <p:spPr>
          <a:xfrm>
            <a:off x="6112786"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5" name="Rectangle 1094"/>
          <p:cNvSpPr/>
          <p:nvPr/>
        </p:nvSpPr>
        <p:spPr>
          <a:xfrm>
            <a:off x="6328197"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6" name="Rectangle 1095"/>
          <p:cNvSpPr/>
          <p:nvPr/>
        </p:nvSpPr>
        <p:spPr>
          <a:xfrm>
            <a:off x="5906169"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7" name="Rectangle 1096"/>
          <p:cNvSpPr/>
          <p:nvPr/>
        </p:nvSpPr>
        <p:spPr>
          <a:xfrm>
            <a:off x="6112786"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8" name="Rectangle 1097"/>
          <p:cNvSpPr/>
          <p:nvPr/>
        </p:nvSpPr>
        <p:spPr>
          <a:xfrm>
            <a:off x="6328197"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9" name="Rectangle 1098"/>
          <p:cNvSpPr/>
          <p:nvPr/>
        </p:nvSpPr>
        <p:spPr>
          <a:xfrm>
            <a:off x="5906169"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0" name="Rectangle 1099"/>
          <p:cNvSpPr/>
          <p:nvPr/>
        </p:nvSpPr>
        <p:spPr>
          <a:xfrm>
            <a:off x="6112786"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1" name="Rectangle 1100"/>
          <p:cNvSpPr/>
          <p:nvPr/>
        </p:nvSpPr>
        <p:spPr>
          <a:xfrm>
            <a:off x="6328197"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2" name="Rectangle 1101"/>
          <p:cNvSpPr/>
          <p:nvPr/>
        </p:nvSpPr>
        <p:spPr>
          <a:xfrm>
            <a:off x="6543603"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3" name="Rectangle 1102"/>
          <p:cNvSpPr/>
          <p:nvPr/>
        </p:nvSpPr>
        <p:spPr>
          <a:xfrm>
            <a:off x="6750221"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4" name="Rectangle 1103"/>
          <p:cNvSpPr/>
          <p:nvPr/>
        </p:nvSpPr>
        <p:spPr>
          <a:xfrm>
            <a:off x="6965632"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5" name="Rectangle 1104"/>
          <p:cNvSpPr/>
          <p:nvPr/>
        </p:nvSpPr>
        <p:spPr>
          <a:xfrm>
            <a:off x="6543603"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6" name="Rectangle 1105"/>
          <p:cNvSpPr/>
          <p:nvPr/>
        </p:nvSpPr>
        <p:spPr>
          <a:xfrm>
            <a:off x="6750221"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7" name="Rectangle 1106"/>
          <p:cNvSpPr/>
          <p:nvPr/>
        </p:nvSpPr>
        <p:spPr>
          <a:xfrm>
            <a:off x="6965632"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8" name="Rectangle 1107"/>
          <p:cNvSpPr/>
          <p:nvPr/>
        </p:nvSpPr>
        <p:spPr>
          <a:xfrm>
            <a:off x="6543603"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9" name="Rectangle 1108"/>
          <p:cNvSpPr/>
          <p:nvPr/>
        </p:nvSpPr>
        <p:spPr>
          <a:xfrm>
            <a:off x="6750221"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0" name="Rectangle 1109"/>
          <p:cNvSpPr/>
          <p:nvPr/>
        </p:nvSpPr>
        <p:spPr>
          <a:xfrm>
            <a:off x="6965632"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1" name="Rectangle 1110"/>
          <p:cNvSpPr/>
          <p:nvPr/>
        </p:nvSpPr>
        <p:spPr>
          <a:xfrm>
            <a:off x="7123891"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2" name="Rectangle 1111"/>
          <p:cNvSpPr/>
          <p:nvPr/>
        </p:nvSpPr>
        <p:spPr>
          <a:xfrm>
            <a:off x="7330509"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3" name="Rectangle 1112"/>
          <p:cNvSpPr/>
          <p:nvPr/>
        </p:nvSpPr>
        <p:spPr>
          <a:xfrm>
            <a:off x="7545920" y="197167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4" name="Rectangle 1113"/>
          <p:cNvSpPr/>
          <p:nvPr/>
        </p:nvSpPr>
        <p:spPr>
          <a:xfrm>
            <a:off x="7123891"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5" name="Rectangle 1114"/>
          <p:cNvSpPr/>
          <p:nvPr/>
        </p:nvSpPr>
        <p:spPr>
          <a:xfrm>
            <a:off x="7330509"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6" name="Rectangle 1115"/>
          <p:cNvSpPr/>
          <p:nvPr/>
        </p:nvSpPr>
        <p:spPr>
          <a:xfrm>
            <a:off x="7545920" y="21651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7" name="Rectangle 1116"/>
          <p:cNvSpPr/>
          <p:nvPr/>
        </p:nvSpPr>
        <p:spPr>
          <a:xfrm>
            <a:off x="7123891"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8" name="Rectangle 1117"/>
          <p:cNvSpPr/>
          <p:nvPr/>
        </p:nvSpPr>
        <p:spPr>
          <a:xfrm>
            <a:off x="7330509"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9" name="Rectangle 1118"/>
          <p:cNvSpPr/>
          <p:nvPr/>
        </p:nvSpPr>
        <p:spPr>
          <a:xfrm>
            <a:off x="7545920" y="235853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0" name="Rectangle 1119"/>
          <p:cNvSpPr/>
          <p:nvPr/>
        </p:nvSpPr>
        <p:spPr>
          <a:xfrm>
            <a:off x="5325881"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1" name="Rectangle 1120"/>
          <p:cNvSpPr/>
          <p:nvPr/>
        </p:nvSpPr>
        <p:spPr>
          <a:xfrm>
            <a:off x="5532498"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2" name="Rectangle 1121"/>
          <p:cNvSpPr/>
          <p:nvPr/>
        </p:nvSpPr>
        <p:spPr>
          <a:xfrm>
            <a:off x="5747910"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3" name="Rectangle 1122"/>
          <p:cNvSpPr/>
          <p:nvPr/>
        </p:nvSpPr>
        <p:spPr>
          <a:xfrm>
            <a:off x="5325881"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4" name="Rectangle 1123"/>
          <p:cNvSpPr/>
          <p:nvPr/>
        </p:nvSpPr>
        <p:spPr>
          <a:xfrm>
            <a:off x="5532498"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5" name="Rectangle 1124"/>
          <p:cNvSpPr/>
          <p:nvPr/>
        </p:nvSpPr>
        <p:spPr>
          <a:xfrm>
            <a:off x="5747910"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6" name="Rectangle 1125"/>
          <p:cNvSpPr/>
          <p:nvPr/>
        </p:nvSpPr>
        <p:spPr>
          <a:xfrm>
            <a:off x="5325881"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7" name="Rectangle 1126"/>
          <p:cNvSpPr/>
          <p:nvPr/>
        </p:nvSpPr>
        <p:spPr>
          <a:xfrm>
            <a:off x="5532498"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8" name="Rectangle 1127"/>
          <p:cNvSpPr/>
          <p:nvPr/>
        </p:nvSpPr>
        <p:spPr>
          <a:xfrm>
            <a:off x="5747910"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9" name="Rectangle 1128"/>
          <p:cNvSpPr/>
          <p:nvPr/>
        </p:nvSpPr>
        <p:spPr>
          <a:xfrm>
            <a:off x="5906169"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0" name="Rectangle 1129"/>
          <p:cNvSpPr/>
          <p:nvPr/>
        </p:nvSpPr>
        <p:spPr>
          <a:xfrm>
            <a:off x="6112786"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1" name="Rectangle 1130"/>
          <p:cNvSpPr/>
          <p:nvPr/>
        </p:nvSpPr>
        <p:spPr>
          <a:xfrm>
            <a:off x="6328197"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2" name="Rectangle 1131"/>
          <p:cNvSpPr/>
          <p:nvPr/>
        </p:nvSpPr>
        <p:spPr>
          <a:xfrm>
            <a:off x="5906169"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3" name="Rectangle 1132"/>
          <p:cNvSpPr/>
          <p:nvPr/>
        </p:nvSpPr>
        <p:spPr>
          <a:xfrm>
            <a:off x="6112786"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4" name="Rectangle 1133"/>
          <p:cNvSpPr/>
          <p:nvPr/>
        </p:nvSpPr>
        <p:spPr>
          <a:xfrm>
            <a:off x="6328197"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5" name="Rectangle 1134"/>
          <p:cNvSpPr/>
          <p:nvPr/>
        </p:nvSpPr>
        <p:spPr>
          <a:xfrm>
            <a:off x="5906169"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6" name="Rectangle 1135"/>
          <p:cNvSpPr/>
          <p:nvPr/>
        </p:nvSpPr>
        <p:spPr>
          <a:xfrm>
            <a:off x="6112786"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7" name="Rectangle 1136"/>
          <p:cNvSpPr/>
          <p:nvPr/>
        </p:nvSpPr>
        <p:spPr>
          <a:xfrm>
            <a:off x="6328197"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8" name="Rectangle 1137"/>
          <p:cNvSpPr/>
          <p:nvPr/>
        </p:nvSpPr>
        <p:spPr>
          <a:xfrm>
            <a:off x="6543603"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39" name="Rectangle 1138"/>
          <p:cNvSpPr/>
          <p:nvPr/>
        </p:nvSpPr>
        <p:spPr>
          <a:xfrm>
            <a:off x="6750221"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0" name="Rectangle 1139"/>
          <p:cNvSpPr/>
          <p:nvPr/>
        </p:nvSpPr>
        <p:spPr>
          <a:xfrm>
            <a:off x="6965632"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1" name="Rectangle 1140"/>
          <p:cNvSpPr/>
          <p:nvPr/>
        </p:nvSpPr>
        <p:spPr>
          <a:xfrm>
            <a:off x="6543603"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2" name="Rectangle 1141"/>
          <p:cNvSpPr/>
          <p:nvPr/>
        </p:nvSpPr>
        <p:spPr>
          <a:xfrm>
            <a:off x="6750221"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3" name="Rectangle 1142"/>
          <p:cNvSpPr/>
          <p:nvPr/>
        </p:nvSpPr>
        <p:spPr>
          <a:xfrm>
            <a:off x="6965632"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4" name="Rectangle 1143"/>
          <p:cNvSpPr/>
          <p:nvPr/>
        </p:nvSpPr>
        <p:spPr>
          <a:xfrm>
            <a:off x="6543603"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5" name="Rectangle 1144"/>
          <p:cNvSpPr/>
          <p:nvPr/>
        </p:nvSpPr>
        <p:spPr>
          <a:xfrm>
            <a:off x="6750221"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6" name="Rectangle 1145"/>
          <p:cNvSpPr/>
          <p:nvPr/>
        </p:nvSpPr>
        <p:spPr>
          <a:xfrm>
            <a:off x="6965632"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7" name="Rectangle 1146"/>
          <p:cNvSpPr/>
          <p:nvPr/>
        </p:nvSpPr>
        <p:spPr>
          <a:xfrm>
            <a:off x="7123891"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8" name="Rectangle 1147"/>
          <p:cNvSpPr/>
          <p:nvPr/>
        </p:nvSpPr>
        <p:spPr>
          <a:xfrm>
            <a:off x="7330509"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9" name="Rectangle 1148"/>
          <p:cNvSpPr/>
          <p:nvPr/>
        </p:nvSpPr>
        <p:spPr>
          <a:xfrm>
            <a:off x="7545920" y="250580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0" name="Rectangle 1149"/>
          <p:cNvSpPr/>
          <p:nvPr/>
        </p:nvSpPr>
        <p:spPr>
          <a:xfrm>
            <a:off x="7123891"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1" name="Rectangle 1150"/>
          <p:cNvSpPr/>
          <p:nvPr/>
        </p:nvSpPr>
        <p:spPr>
          <a:xfrm>
            <a:off x="7330509"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2" name="Rectangle 1151"/>
          <p:cNvSpPr/>
          <p:nvPr/>
        </p:nvSpPr>
        <p:spPr>
          <a:xfrm>
            <a:off x="7545920" y="269923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3" name="Rectangle 1152"/>
          <p:cNvSpPr/>
          <p:nvPr/>
        </p:nvSpPr>
        <p:spPr>
          <a:xfrm>
            <a:off x="7123891"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4" name="Rectangle 1153"/>
          <p:cNvSpPr/>
          <p:nvPr/>
        </p:nvSpPr>
        <p:spPr>
          <a:xfrm>
            <a:off x="7330509"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5" name="Rectangle 1154"/>
          <p:cNvSpPr/>
          <p:nvPr/>
        </p:nvSpPr>
        <p:spPr>
          <a:xfrm>
            <a:off x="7545920" y="289266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6" name="Rectangle 1155"/>
          <p:cNvSpPr/>
          <p:nvPr/>
        </p:nvSpPr>
        <p:spPr>
          <a:xfrm>
            <a:off x="5325881"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7" name="Rectangle 1156"/>
          <p:cNvSpPr/>
          <p:nvPr/>
        </p:nvSpPr>
        <p:spPr>
          <a:xfrm>
            <a:off x="5532498"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8" name="Rectangle 1157"/>
          <p:cNvSpPr/>
          <p:nvPr/>
        </p:nvSpPr>
        <p:spPr>
          <a:xfrm>
            <a:off x="5747910"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9" name="Rectangle 1158"/>
          <p:cNvSpPr/>
          <p:nvPr/>
        </p:nvSpPr>
        <p:spPr>
          <a:xfrm>
            <a:off x="5325881"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0" name="Rectangle 1159"/>
          <p:cNvSpPr/>
          <p:nvPr/>
        </p:nvSpPr>
        <p:spPr>
          <a:xfrm>
            <a:off x="5532498"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1" name="Rectangle 1160"/>
          <p:cNvSpPr/>
          <p:nvPr/>
        </p:nvSpPr>
        <p:spPr>
          <a:xfrm>
            <a:off x="5747910"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2" name="Rectangle 1161"/>
          <p:cNvSpPr/>
          <p:nvPr/>
        </p:nvSpPr>
        <p:spPr>
          <a:xfrm>
            <a:off x="5325881"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3" name="Rectangle 1162"/>
          <p:cNvSpPr/>
          <p:nvPr/>
        </p:nvSpPr>
        <p:spPr>
          <a:xfrm>
            <a:off x="5532498"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4" name="Rectangle 1163"/>
          <p:cNvSpPr/>
          <p:nvPr/>
        </p:nvSpPr>
        <p:spPr>
          <a:xfrm>
            <a:off x="5747910"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5" name="Rectangle 1164"/>
          <p:cNvSpPr/>
          <p:nvPr/>
        </p:nvSpPr>
        <p:spPr>
          <a:xfrm>
            <a:off x="5906169"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6" name="Rectangle 1165"/>
          <p:cNvSpPr/>
          <p:nvPr/>
        </p:nvSpPr>
        <p:spPr>
          <a:xfrm>
            <a:off x="6112786"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7" name="Rectangle 1166"/>
          <p:cNvSpPr/>
          <p:nvPr/>
        </p:nvSpPr>
        <p:spPr>
          <a:xfrm>
            <a:off x="6328197"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8" name="Rectangle 1167"/>
          <p:cNvSpPr/>
          <p:nvPr/>
        </p:nvSpPr>
        <p:spPr>
          <a:xfrm>
            <a:off x="5906169"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9" name="Rectangle 1168"/>
          <p:cNvSpPr/>
          <p:nvPr/>
        </p:nvSpPr>
        <p:spPr>
          <a:xfrm>
            <a:off x="6112786"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0" name="Rectangle 1169"/>
          <p:cNvSpPr/>
          <p:nvPr/>
        </p:nvSpPr>
        <p:spPr>
          <a:xfrm>
            <a:off x="6328197"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1" name="Rectangle 1170"/>
          <p:cNvSpPr/>
          <p:nvPr/>
        </p:nvSpPr>
        <p:spPr>
          <a:xfrm>
            <a:off x="5906169"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2" name="Rectangle 1171"/>
          <p:cNvSpPr/>
          <p:nvPr/>
        </p:nvSpPr>
        <p:spPr>
          <a:xfrm>
            <a:off x="6112786"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3" name="Rectangle 1172"/>
          <p:cNvSpPr/>
          <p:nvPr/>
        </p:nvSpPr>
        <p:spPr>
          <a:xfrm>
            <a:off x="6328197"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4" name="Rectangle 1173"/>
          <p:cNvSpPr/>
          <p:nvPr/>
        </p:nvSpPr>
        <p:spPr>
          <a:xfrm>
            <a:off x="6543603"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5" name="Rectangle 1174"/>
          <p:cNvSpPr/>
          <p:nvPr/>
        </p:nvSpPr>
        <p:spPr>
          <a:xfrm>
            <a:off x="6750221"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6" name="Rectangle 1175"/>
          <p:cNvSpPr/>
          <p:nvPr/>
        </p:nvSpPr>
        <p:spPr>
          <a:xfrm>
            <a:off x="6965632"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7" name="Rectangle 1176"/>
          <p:cNvSpPr/>
          <p:nvPr/>
        </p:nvSpPr>
        <p:spPr>
          <a:xfrm>
            <a:off x="6543603"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8" name="Rectangle 1177"/>
          <p:cNvSpPr/>
          <p:nvPr/>
        </p:nvSpPr>
        <p:spPr>
          <a:xfrm>
            <a:off x="6750221"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9" name="Rectangle 1178"/>
          <p:cNvSpPr/>
          <p:nvPr/>
        </p:nvSpPr>
        <p:spPr>
          <a:xfrm>
            <a:off x="6965632"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0" name="Rectangle 1179"/>
          <p:cNvSpPr/>
          <p:nvPr/>
        </p:nvSpPr>
        <p:spPr>
          <a:xfrm>
            <a:off x="6543603"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1" name="Rectangle 1180"/>
          <p:cNvSpPr/>
          <p:nvPr/>
        </p:nvSpPr>
        <p:spPr>
          <a:xfrm>
            <a:off x="6750221"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2" name="Rectangle 1181"/>
          <p:cNvSpPr/>
          <p:nvPr/>
        </p:nvSpPr>
        <p:spPr>
          <a:xfrm>
            <a:off x="6965632"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3" name="Rectangle 1182"/>
          <p:cNvSpPr/>
          <p:nvPr/>
        </p:nvSpPr>
        <p:spPr>
          <a:xfrm>
            <a:off x="7123891"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4" name="Rectangle 1183"/>
          <p:cNvSpPr/>
          <p:nvPr/>
        </p:nvSpPr>
        <p:spPr>
          <a:xfrm>
            <a:off x="7330509"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5" name="Rectangle 1184"/>
          <p:cNvSpPr/>
          <p:nvPr/>
        </p:nvSpPr>
        <p:spPr>
          <a:xfrm>
            <a:off x="7545920" y="308609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6" name="Rectangle 1185"/>
          <p:cNvSpPr/>
          <p:nvPr/>
        </p:nvSpPr>
        <p:spPr>
          <a:xfrm>
            <a:off x="7123891"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7" name="Rectangle 1186"/>
          <p:cNvSpPr/>
          <p:nvPr/>
        </p:nvSpPr>
        <p:spPr>
          <a:xfrm>
            <a:off x="7330509"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8" name="Rectangle 1187"/>
          <p:cNvSpPr/>
          <p:nvPr/>
        </p:nvSpPr>
        <p:spPr>
          <a:xfrm>
            <a:off x="7545920" y="3279525"/>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9" name="Rectangle 1188"/>
          <p:cNvSpPr/>
          <p:nvPr/>
        </p:nvSpPr>
        <p:spPr>
          <a:xfrm>
            <a:off x="7123891"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0" name="Rectangle 1189"/>
          <p:cNvSpPr/>
          <p:nvPr/>
        </p:nvSpPr>
        <p:spPr>
          <a:xfrm>
            <a:off x="7330509"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1" name="Rectangle 1190"/>
          <p:cNvSpPr/>
          <p:nvPr/>
        </p:nvSpPr>
        <p:spPr>
          <a:xfrm>
            <a:off x="7545920" y="347295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2" name="Rectangle 1191"/>
          <p:cNvSpPr/>
          <p:nvPr/>
        </p:nvSpPr>
        <p:spPr>
          <a:xfrm>
            <a:off x="5325881"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3" name="Rectangle 1192"/>
          <p:cNvSpPr/>
          <p:nvPr/>
        </p:nvSpPr>
        <p:spPr>
          <a:xfrm>
            <a:off x="5532498"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4" name="Rectangle 1193"/>
          <p:cNvSpPr/>
          <p:nvPr/>
        </p:nvSpPr>
        <p:spPr>
          <a:xfrm>
            <a:off x="5747910"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5" name="Rectangle 1194"/>
          <p:cNvSpPr/>
          <p:nvPr/>
        </p:nvSpPr>
        <p:spPr>
          <a:xfrm>
            <a:off x="5325881"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6" name="Rectangle 1195"/>
          <p:cNvSpPr/>
          <p:nvPr/>
        </p:nvSpPr>
        <p:spPr>
          <a:xfrm>
            <a:off x="5532498"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7" name="Rectangle 1196"/>
          <p:cNvSpPr/>
          <p:nvPr/>
        </p:nvSpPr>
        <p:spPr>
          <a:xfrm>
            <a:off x="5747910"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8" name="Rectangle 1197"/>
          <p:cNvSpPr/>
          <p:nvPr/>
        </p:nvSpPr>
        <p:spPr>
          <a:xfrm>
            <a:off x="5325881"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9" name="Rectangle 1198"/>
          <p:cNvSpPr/>
          <p:nvPr/>
        </p:nvSpPr>
        <p:spPr>
          <a:xfrm>
            <a:off x="5532498"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0" name="Rectangle 1199"/>
          <p:cNvSpPr/>
          <p:nvPr/>
        </p:nvSpPr>
        <p:spPr>
          <a:xfrm>
            <a:off x="5747910"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1" name="Rectangle 1200"/>
          <p:cNvSpPr/>
          <p:nvPr/>
        </p:nvSpPr>
        <p:spPr>
          <a:xfrm>
            <a:off x="5906169"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2" name="Rectangle 1201"/>
          <p:cNvSpPr/>
          <p:nvPr/>
        </p:nvSpPr>
        <p:spPr>
          <a:xfrm>
            <a:off x="6112786"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3" name="Rectangle 1202"/>
          <p:cNvSpPr/>
          <p:nvPr/>
        </p:nvSpPr>
        <p:spPr>
          <a:xfrm>
            <a:off x="6328197"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4" name="Rectangle 1203"/>
          <p:cNvSpPr/>
          <p:nvPr/>
        </p:nvSpPr>
        <p:spPr>
          <a:xfrm>
            <a:off x="5906169"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5" name="Rectangle 1204"/>
          <p:cNvSpPr/>
          <p:nvPr/>
        </p:nvSpPr>
        <p:spPr>
          <a:xfrm>
            <a:off x="6112786"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6" name="Rectangle 1205"/>
          <p:cNvSpPr/>
          <p:nvPr/>
        </p:nvSpPr>
        <p:spPr>
          <a:xfrm>
            <a:off x="6328197"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7" name="Rectangle 1206"/>
          <p:cNvSpPr/>
          <p:nvPr/>
        </p:nvSpPr>
        <p:spPr>
          <a:xfrm>
            <a:off x="5906169"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8" name="Rectangle 1207"/>
          <p:cNvSpPr/>
          <p:nvPr/>
        </p:nvSpPr>
        <p:spPr>
          <a:xfrm>
            <a:off x="6112786"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9" name="Rectangle 1208"/>
          <p:cNvSpPr/>
          <p:nvPr/>
        </p:nvSpPr>
        <p:spPr>
          <a:xfrm>
            <a:off x="6328197"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0" name="Rectangle 1209"/>
          <p:cNvSpPr/>
          <p:nvPr/>
        </p:nvSpPr>
        <p:spPr>
          <a:xfrm>
            <a:off x="6543603"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1" name="Rectangle 1210"/>
          <p:cNvSpPr/>
          <p:nvPr/>
        </p:nvSpPr>
        <p:spPr>
          <a:xfrm>
            <a:off x="6750221"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2" name="Rectangle 1211"/>
          <p:cNvSpPr/>
          <p:nvPr/>
        </p:nvSpPr>
        <p:spPr>
          <a:xfrm>
            <a:off x="6965632"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3" name="Rectangle 1212"/>
          <p:cNvSpPr/>
          <p:nvPr/>
        </p:nvSpPr>
        <p:spPr>
          <a:xfrm>
            <a:off x="6543603"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4" name="Rectangle 1213"/>
          <p:cNvSpPr/>
          <p:nvPr/>
        </p:nvSpPr>
        <p:spPr>
          <a:xfrm>
            <a:off x="6750221"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5" name="Rectangle 1214"/>
          <p:cNvSpPr/>
          <p:nvPr/>
        </p:nvSpPr>
        <p:spPr>
          <a:xfrm>
            <a:off x="6965632"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6" name="Rectangle 1215"/>
          <p:cNvSpPr/>
          <p:nvPr/>
        </p:nvSpPr>
        <p:spPr>
          <a:xfrm>
            <a:off x="6543603"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7" name="Rectangle 1216"/>
          <p:cNvSpPr/>
          <p:nvPr/>
        </p:nvSpPr>
        <p:spPr>
          <a:xfrm>
            <a:off x="6750221"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8" name="Rectangle 1217"/>
          <p:cNvSpPr/>
          <p:nvPr/>
        </p:nvSpPr>
        <p:spPr>
          <a:xfrm>
            <a:off x="6965632"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19" name="Rectangle 1218"/>
          <p:cNvSpPr/>
          <p:nvPr/>
        </p:nvSpPr>
        <p:spPr>
          <a:xfrm>
            <a:off x="7123891"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0" name="Rectangle 1219"/>
          <p:cNvSpPr/>
          <p:nvPr/>
        </p:nvSpPr>
        <p:spPr>
          <a:xfrm>
            <a:off x="7330509"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1" name="Rectangle 1220"/>
          <p:cNvSpPr/>
          <p:nvPr/>
        </p:nvSpPr>
        <p:spPr>
          <a:xfrm>
            <a:off x="7545920" y="366638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2" name="Rectangle 1221"/>
          <p:cNvSpPr/>
          <p:nvPr/>
        </p:nvSpPr>
        <p:spPr>
          <a:xfrm>
            <a:off x="7123891"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3" name="Rectangle 1222"/>
          <p:cNvSpPr/>
          <p:nvPr/>
        </p:nvSpPr>
        <p:spPr>
          <a:xfrm>
            <a:off x="7330509"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4" name="Rectangle 1223"/>
          <p:cNvSpPr/>
          <p:nvPr/>
        </p:nvSpPr>
        <p:spPr>
          <a:xfrm>
            <a:off x="7545920" y="385981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5" name="Rectangle 1224"/>
          <p:cNvSpPr/>
          <p:nvPr/>
        </p:nvSpPr>
        <p:spPr>
          <a:xfrm>
            <a:off x="7123891"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6" name="Rectangle 1225"/>
          <p:cNvSpPr/>
          <p:nvPr/>
        </p:nvSpPr>
        <p:spPr>
          <a:xfrm>
            <a:off x="7330509"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7" name="Rectangle 1226"/>
          <p:cNvSpPr/>
          <p:nvPr/>
        </p:nvSpPr>
        <p:spPr>
          <a:xfrm>
            <a:off x="7545920" y="4053246"/>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8" name="Rectangle 1227"/>
          <p:cNvSpPr/>
          <p:nvPr/>
        </p:nvSpPr>
        <p:spPr>
          <a:xfrm>
            <a:off x="5325881"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9" name="Rectangle 1228"/>
          <p:cNvSpPr/>
          <p:nvPr/>
        </p:nvSpPr>
        <p:spPr>
          <a:xfrm>
            <a:off x="5532498"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0" name="Rectangle 1229"/>
          <p:cNvSpPr/>
          <p:nvPr/>
        </p:nvSpPr>
        <p:spPr>
          <a:xfrm>
            <a:off x="5747910"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1" name="Rectangle 1230"/>
          <p:cNvSpPr/>
          <p:nvPr/>
        </p:nvSpPr>
        <p:spPr>
          <a:xfrm>
            <a:off x="5325881"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2" name="Rectangle 1231"/>
          <p:cNvSpPr/>
          <p:nvPr/>
        </p:nvSpPr>
        <p:spPr>
          <a:xfrm>
            <a:off x="5532498"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3" name="Rectangle 1232"/>
          <p:cNvSpPr/>
          <p:nvPr/>
        </p:nvSpPr>
        <p:spPr>
          <a:xfrm>
            <a:off x="5747910"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4" name="Rectangle 1233"/>
          <p:cNvSpPr/>
          <p:nvPr/>
        </p:nvSpPr>
        <p:spPr>
          <a:xfrm>
            <a:off x="5325881"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5" name="Rectangle 1234"/>
          <p:cNvSpPr/>
          <p:nvPr/>
        </p:nvSpPr>
        <p:spPr>
          <a:xfrm>
            <a:off x="5532498"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6" name="Rectangle 1235"/>
          <p:cNvSpPr/>
          <p:nvPr/>
        </p:nvSpPr>
        <p:spPr>
          <a:xfrm>
            <a:off x="5747910"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7" name="Rectangle 1236"/>
          <p:cNvSpPr/>
          <p:nvPr/>
        </p:nvSpPr>
        <p:spPr>
          <a:xfrm>
            <a:off x="5906169"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8" name="Rectangle 1237"/>
          <p:cNvSpPr/>
          <p:nvPr/>
        </p:nvSpPr>
        <p:spPr>
          <a:xfrm>
            <a:off x="6112786"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9" name="Rectangle 1238"/>
          <p:cNvSpPr/>
          <p:nvPr/>
        </p:nvSpPr>
        <p:spPr>
          <a:xfrm>
            <a:off x="6328197"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0" name="Rectangle 1239"/>
          <p:cNvSpPr/>
          <p:nvPr/>
        </p:nvSpPr>
        <p:spPr>
          <a:xfrm>
            <a:off x="5906169"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1" name="Rectangle 1240"/>
          <p:cNvSpPr/>
          <p:nvPr/>
        </p:nvSpPr>
        <p:spPr>
          <a:xfrm>
            <a:off x="6112786"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2" name="Rectangle 1241"/>
          <p:cNvSpPr/>
          <p:nvPr/>
        </p:nvSpPr>
        <p:spPr>
          <a:xfrm>
            <a:off x="6328197"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3" name="Rectangle 1242"/>
          <p:cNvSpPr/>
          <p:nvPr/>
        </p:nvSpPr>
        <p:spPr>
          <a:xfrm>
            <a:off x="5906169"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4" name="Rectangle 1243"/>
          <p:cNvSpPr/>
          <p:nvPr/>
        </p:nvSpPr>
        <p:spPr>
          <a:xfrm>
            <a:off x="6112786"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5" name="Rectangle 1244"/>
          <p:cNvSpPr/>
          <p:nvPr/>
        </p:nvSpPr>
        <p:spPr>
          <a:xfrm>
            <a:off x="6328197"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6" name="Rectangle 1245"/>
          <p:cNvSpPr/>
          <p:nvPr/>
        </p:nvSpPr>
        <p:spPr>
          <a:xfrm>
            <a:off x="6543603"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7" name="Rectangle 1246"/>
          <p:cNvSpPr/>
          <p:nvPr/>
        </p:nvSpPr>
        <p:spPr>
          <a:xfrm>
            <a:off x="6750221"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8" name="Rectangle 1247"/>
          <p:cNvSpPr/>
          <p:nvPr/>
        </p:nvSpPr>
        <p:spPr>
          <a:xfrm>
            <a:off x="6965632"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9" name="Rectangle 1248"/>
          <p:cNvSpPr/>
          <p:nvPr/>
        </p:nvSpPr>
        <p:spPr>
          <a:xfrm>
            <a:off x="6543603"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0" name="Rectangle 1249"/>
          <p:cNvSpPr/>
          <p:nvPr/>
        </p:nvSpPr>
        <p:spPr>
          <a:xfrm>
            <a:off x="6750221"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1" name="Rectangle 1250"/>
          <p:cNvSpPr/>
          <p:nvPr/>
        </p:nvSpPr>
        <p:spPr>
          <a:xfrm>
            <a:off x="6965632"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2" name="Rectangle 1251"/>
          <p:cNvSpPr/>
          <p:nvPr/>
        </p:nvSpPr>
        <p:spPr>
          <a:xfrm>
            <a:off x="6543603"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3" name="Rectangle 1252"/>
          <p:cNvSpPr/>
          <p:nvPr/>
        </p:nvSpPr>
        <p:spPr>
          <a:xfrm>
            <a:off x="6750221"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4" name="Rectangle 1253"/>
          <p:cNvSpPr/>
          <p:nvPr/>
        </p:nvSpPr>
        <p:spPr>
          <a:xfrm>
            <a:off x="6965632"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5" name="Rectangle 1254"/>
          <p:cNvSpPr/>
          <p:nvPr/>
        </p:nvSpPr>
        <p:spPr>
          <a:xfrm>
            <a:off x="7123891"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6" name="Rectangle 1255"/>
          <p:cNvSpPr/>
          <p:nvPr/>
        </p:nvSpPr>
        <p:spPr>
          <a:xfrm>
            <a:off x="7330509"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7" name="Rectangle 1256"/>
          <p:cNvSpPr/>
          <p:nvPr/>
        </p:nvSpPr>
        <p:spPr>
          <a:xfrm>
            <a:off x="7545920" y="424667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8" name="Rectangle 1257"/>
          <p:cNvSpPr/>
          <p:nvPr/>
        </p:nvSpPr>
        <p:spPr>
          <a:xfrm>
            <a:off x="7123891"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9" name="Rectangle 1258"/>
          <p:cNvSpPr/>
          <p:nvPr/>
        </p:nvSpPr>
        <p:spPr>
          <a:xfrm>
            <a:off x="7330509"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0" name="Rectangle 1259"/>
          <p:cNvSpPr/>
          <p:nvPr/>
        </p:nvSpPr>
        <p:spPr>
          <a:xfrm>
            <a:off x="7545920" y="44401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1" name="Rectangle 1260"/>
          <p:cNvSpPr/>
          <p:nvPr/>
        </p:nvSpPr>
        <p:spPr>
          <a:xfrm>
            <a:off x="7123891"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2" name="Rectangle 1261"/>
          <p:cNvSpPr/>
          <p:nvPr/>
        </p:nvSpPr>
        <p:spPr>
          <a:xfrm>
            <a:off x="7330509"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3" name="Rectangle 1262"/>
          <p:cNvSpPr/>
          <p:nvPr/>
        </p:nvSpPr>
        <p:spPr>
          <a:xfrm>
            <a:off x="7545920" y="46335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4" name="Rectangle 1263"/>
          <p:cNvSpPr/>
          <p:nvPr/>
        </p:nvSpPr>
        <p:spPr>
          <a:xfrm>
            <a:off x="5325881"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5" name="Rectangle 1264"/>
          <p:cNvSpPr/>
          <p:nvPr/>
        </p:nvSpPr>
        <p:spPr>
          <a:xfrm>
            <a:off x="5532498"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6" name="Rectangle 1265"/>
          <p:cNvSpPr/>
          <p:nvPr/>
        </p:nvSpPr>
        <p:spPr>
          <a:xfrm>
            <a:off x="5747910"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7" name="Rectangle 1266"/>
          <p:cNvSpPr/>
          <p:nvPr/>
        </p:nvSpPr>
        <p:spPr>
          <a:xfrm>
            <a:off x="5325881"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8" name="Rectangle 1267"/>
          <p:cNvSpPr/>
          <p:nvPr/>
        </p:nvSpPr>
        <p:spPr>
          <a:xfrm>
            <a:off x="5532498"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9" name="Rectangle 1268"/>
          <p:cNvSpPr/>
          <p:nvPr/>
        </p:nvSpPr>
        <p:spPr>
          <a:xfrm>
            <a:off x="5747910"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0" name="Rectangle 1269"/>
          <p:cNvSpPr/>
          <p:nvPr/>
        </p:nvSpPr>
        <p:spPr>
          <a:xfrm>
            <a:off x="5325881"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1" name="Rectangle 1270"/>
          <p:cNvSpPr/>
          <p:nvPr/>
        </p:nvSpPr>
        <p:spPr>
          <a:xfrm>
            <a:off x="5532498"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2" name="Rectangle 1271"/>
          <p:cNvSpPr/>
          <p:nvPr/>
        </p:nvSpPr>
        <p:spPr>
          <a:xfrm>
            <a:off x="5747910"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3" name="Rectangle 1272"/>
          <p:cNvSpPr/>
          <p:nvPr/>
        </p:nvSpPr>
        <p:spPr>
          <a:xfrm>
            <a:off x="5906169"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4" name="Rectangle 1273"/>
          <p:cNvSpPr/>
          <p:nvPr/>
        </p:nvSpPr>
        <p:spPr>
          <a:xfrm>
            <a:off x="6112786"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5" name="Rectangle 1274"/>
          <p:cNvSpPr/>
          <p:nvPr/>
        </p:nvSpPr>
        <p:spPr>
          <a:xfrm>
            <a:off x="6328197"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6" name="Rectangle 1275"/>
          <p:cNvSpPr/>
          <p:nvPr/>
        </p:nvSpPr>
        <p:spPr>
          <a:xfrm>
            <a:off x="5906169"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7" name="Rectangle 1276"/>
          <p:cNvSpPr/>
          <p:nvPr/>
        </p:nvSpPr>
        <p:spPr>
          <a:xfrm>
            <a:off x="6112786"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8" name="Rectangle 1277"/>
          <p:cNvSpPr/>
          <p:nvPr/>
        </p:nvSpPr>
        <p:spPr>
          <a:xfrm>
            <a:off x="6328197"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9" name="Rectangle 1278"/>
          <p:cNvSpPr/>
          <p:nvPr/>
        </p:nvSpPr>
        <p:spPr>
          <a:xfrm>
            <a:off x="5906169"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0" name="Rectangle 1279"/>
          <p:cNvSpPr/>
          <p:nvPr/>
        </p:nvSpPr>
        <p:spPr>
          <a:xfrm>
            <a:off x="6112786"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1" name="Rectangle 1280"/>
          <p:cNvSpPr/>
          <p:nvPr/>
        </p:nvSpPr>
        <p:spPr>
          <a:xfrm>
            <a:off x="6328197"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2" name="Rectangle 1281"/>
          <p:cNvSpPr/>
          <p:nvPr/>
        </p:nvSpPr>
        <p:spPr>
          <a:xfrm>
            <a:off x="6543603"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3" name="Rectangle 1282"/>
          <p:cNvSpPr/>
          <p:nvPr/>
        </p:nvSpPr>
        <p:spPr>
          <a:xfrm>
            <a:off x="6750221"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4" name="Rectangle 1283"/>
          <p:cNvSpPr/>
          <p:nvPr/>
        </p:nvSpPr>
        <p:spPr>
          <a:xfrm>
            <a:off x="6965632"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5" name="Rectangle 1284"/>
          <p:cNvSpPr/>
          <p:nvPr/>
        </p:nvSpPr>
        <p:spPr>
          <a:xfrm>
            <a:off x="6543603"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6" name="Rectangle 1285"/>
          <p:cNvSpPr/>
          <p:nvPr/>
        </p:nvSpPr>
        <p:spPr>
          <a:xfrm>
            <a:off x="6750221"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7" name="Rectangle 1286"/>
          <p:cNvSpPr/>
          <p:nvPr/>
        </p:nvSpPr>
        <p:spPr>
          <a:xfrm>
            <a:off x="6965632"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8" name="Rectangle 1287"/>
          <p:cNvSpPr/>
          <p:nvPr/>
        </p:nvSpPr>
        <p:spPr>
          <a:xfrm>
            <a:off x="6543603"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9" name="Rectangle 1288"/>
          <p:cNvSpPr/>
          <p:nvPr/>
        </p:nvSpPr>
        <p:spPr>
          <a:xfrm>
            <a:off x="6750221"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0" name="Rectangle 1289"/>
          <p:cNvSpPr/>
          <p:nvPr/>
        </p:nvSpPr>
        <p:spPr>
          <a:xfrm>
            <a:off x="6965632"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1" name="Rectangle 1290"/>
          <p:cNvSpPr/>
          <p:nvPr/>
        </p:nvSpPr>
        <p:spPr>
          <a:xfrm>
            <a:off x="7123891"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2" name="Rectangle 1291"/>
          <p:cNvSpPr/>
          <p:nvPr/>
        </p:nvSpPr>
        <p:spPr>
          <a:xfrm>
            <a:off x="7330509"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3" name="Rectangle 1292"/>
          <p:cNvSpPr/>
          <p:nvPr/>
        </p:nvSpPr>
        <p:spPr>
          <a:xfrm>
            <a:off x="7545920" y="478080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4" name="Rectangle 1293"/>
          <p:cNvSpPr/>
          <p:nvPr/>
        </p:nvSpPr>
        <p:spPr>
          <a:xfrm>
            <a:off x="7123891"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5" name="Rectangle 1294"/>
          <p:cNvSpPr/>
          <p:nvPr/>
        </p:nvSpPr>
        <p:spPr>
          <a:xfrm>
            <a:off x="7330509"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6" name="Rectangle 1295"/>
          <p:cNvSpPr/>
          <p:nvPr/>
        </p:nvSpPr>
        <p:spPr>
          <a:xfrm>
            <a:off x="7545920" y="4974237"/>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7" name="Rectangle 1296"/>
          <p:cNvSpPr/>
          <p:nvPr/>
        </p:nvSpPr>
        <p:spPr>
          <a:xfrm>
            <a:off x="7123891"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8" name="Rectangle 1297"/>
          <p:cNvSpPr/>
          <p:nvPr/>
        </p:nvSpPr>
        <p:spPr>
          <a:xfrm>
            <a:off x="7330509"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9" name="Rectangle 1298"/>
          <p:cNvSpPr/>
          <p:nvPr/>
        </p:nvSpPr>
        <p:spPr>
          <a:xfrm>
            <a:off x="7545920" y="5167668"/>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0" name="Rectangle 1299"/>
          <p:cNvSpPr/>
          <p:nvPr/>
        </p:nvSpPr>
        <p:spPr>
          <a:xfrm>
            <a:off x="7776630" y="13935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1" name="Rectangle 1300"/>
          <p:cNvSpPr/>
          <p:nvPr/>
        </p:nvSpPr>
        <p:spPr>
          <a:xfrm>
            <a:off x="7983247" y="13935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2" name="Rectangle 1301"/>
          <p:cNvSpPr/>
          <p:nvPr/>
        </p:nvSpPr>
        <p:spPr>
          <a:xfrm>
            <a:off x="8198658" y="13935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3" name="Rectangle 1302"/>
          <p:cNvSpPr/>
          <p:nvPr/>
        </p:nvSpPr>
        <p:spPr>
          <a:xfrm>
            <a:off x="7776630" y="15870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4" name="Rectangle 1303"/>
          <p:cNvSpPr/>
          <p:nvPr/>
        </p:nvSpPr>
        <p:spPr>
          <a:xfrm>
            <a:off x="7983247" y="15870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5" name="Rectangle 1304"/>
          <p:cNvSpPr/>
          <p:nvPr/>
        </p:nvSpPr>
        <p:spPr>
          <a:xfrm>
            <a:off x="8198658" y="15870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6" name="Rectangle 1305"/>
          <p:cNvSpPr/>
          <p:nvPr/>
        </p:nvSpPr>
        <p:spPr>
          <a:xfrm>
            <a:off x="7776630" y="17804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7" name="Rectangle 1306"/>
          <p:cNvSpPr/>
          <p:nvPr/>
        </p:nvSpPr>
        <p:spPr>
          <a:xfrm>
            <a:off x="7983247" y="17804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8" name="Rectangle 1307"/>
          <p:cNvSpPr/>
          <p:nvPr/>
        </p:nvSpPr>
        <p:spPr>
          <a:xfrm>
            <a:off x="8198658" y="17804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9" name="Rectangle 1308"/>
          <p:cNvSpPr/>
          <p:nvPr/>
        </p:nvSpPr>
        <p:spPr>
          <a:xfrm>
            <a:off x="8356917" y="13935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0" name="Rectangle 1309"/>
          <p:cNvSpPr/>
          <p:nvPr/>
        </p:nvSpPr>
        <p:spPr>
          <a:xfrm>
            <a:off x="8563535" y="139357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2" name="Rectangle 1311"/>
          <p:cNvSpPr/>
          <p:nvPr/>
        </p:nvSpPr>
        <p:spPr>
          <a:xfrm>
            <a:off x="8356917" y="15870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3" name="Rectangle 1312"/>
          <p:cNvSpPr/>
          <p:nvPr/>
        </p:nvSpPr>
        <p:spPr>
          <a:xfrm>
            <a:off x="8563535" y="1587009"/>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5" name="Rectangle 1314"/>
          <p:cNvSpPr/>
          <p:nvPr/>
        </p:nvSpPr>
        <p:spPr>
          <a:xfrm>
            <a:off x="8356917" y="17804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6" name="Rectangle 1315"/>
          <p:cNvSpPr/>
          <p:nvPr/>
        </p:nvSpPr>
        <p:spPr>
          <a:xfrm>
            <a:off x="8563535" y="178044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8" name="Rectangle 1317"/>
          <p:cNvSpPr/>
          <p:nvPr/>
        </p:nvSpPr>
        <p:spPr>
          <a:xfrm>
            <a:off x="7776630" y="19738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9" name="Rectangle 1318"/>
          <p:cNvSpPr/>
          <p:nvPr/>
        </p:nvSpPr>
        <p:spPr>
          <a:xfrm>
            <a:off x="7983247" y="19738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0" name="Rectangle 1319"/>
          <p:cNvSpPr/>
          <p:nvPr/>
        </p:nvSpPr>
        <p:spPr>
          <a:xfrm>
            <a:off x="8198658" y="19738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1" name="Rectangle 1320"/>
          <p:cNvSpPr/>
          <p:nvPr/>
        </p:nvSpPr>
        <p:spPr>
          <a:xfrm>
            <a:off x="7776630" y="21673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2" name="Rectangle 1321"/>
          <p:cNvSpPr/>
          <p:nvPr/>
        </p:nvSpPr>
        <p:spPr>
          <a:xfrm>
            <a:off x="7983247" y="21673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3" name="Rectangle 1322"/>
          <p:cNvSpPr/>
          <p:nvPr/>
        </p:nvSpPr>
        <p:spPr>
          <a:xfrm>
            <a:off x="8198658" y="21673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4" name="Rectangle 1323"/>
          <p:cNvSpPr/>
          <p:nvPr/>
        </p:nvSpPr>
        <p:spPr>
          <a:xfrm>
            <a:off x="7776630" y="236073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5" name="Rectangle 1324"/>
          <p:cNvSpPr/>
          <p:nvPr/>
        </p:nvSpPr>
        <p:spPr>
          <a:xfrm>
            <a:off x="7983247" y="236073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6" name="Rectangle 1325"/>
          <p:cNvSpPr/>
          <p:nvPr/>
        </p:nvSpPr>
        <p:spPr>
          <a:xfrm>
            <a:off x="8198658" y="236073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7" name="Rectangle 1326"/>
          <p:cNvSpPr/>
          <p:nvPr/>
        </p:nvSpPr>
        <p:spPr>
          <a:xfrm>
            <a:off x="8356917" y="19738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8" name="Rectangle 1327"/>
          <p:cNvSpPr/>
          <p:nvPr/>
        </p:nvSpPr>
        <p:spPr>
          <a:xfrm>
            <a:off x="8563535" y="197387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0" name="Rectangle 1329"/>
          <p:cNvSpPr/>
          <p:nvPr/>
        </p:nvSpPr>
        <p:spPr>
          <a:xfrm>
            <a:off x="8356917" y="21673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1" name="Rectangle 1330"/>
          <p:cNvSpPr/>
          <p:nvPr/>
        </p:nvSpPr>
        <p:spPr>
          <a:xfrm>
            <a:off x="8563535" y="21673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3" name="Rectangle 1332"/>
          <p:cNvSpPr/>
          <p:nvPr/>
        </p:nvSpPr>
        <p:spPr>
          <a:xfrm>
            <a:off x="8356917" y="236073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4" name="Rectangle 1333"/>
          <p:cNvSpPr/>
          <p:nvPr/>
        </p:nvSpPr>
        <p:spPr>
          <a:xfrm>
            <a:off x="8563535" y="236073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6" name="Rectangle 1335"/>
          <p:cNvSpPr/>
          <p:nvPr/>
        </p:nvSpPr>
        <p:spPr>
          <a:xfrm>
            <a:off x="7776630" y="25080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7" name="Rectangle 1336"/>
          <p:cNvSpPr/>
          <p:nvPr/>
        </p:nvSpPr>
        <p:spPr>
          <a:xfrm>
            <a:off x="7983247" y="25080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8" name="Rectangle 1337"/>
          <p:cNvSpPr/>
          <p:nvPr/>
        </p:nvSpPr>
        <p:spPr>
          <a:xfrm>
            <a:off x="8198658" y="25080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9" name="Rectangle 1338"/>
          <p:cNvSpPr/>
          <p:nvPr/>
        </p:nvSpPr>
        <p:spPr>
          <a:xfrm>
            <a:off x="7776630" y="27014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0" name="Rectangle 1339"/>
          <p:cNvSpPr/>
          <p:nvPr/>
        </p:nvSpPr>
        <p:spPr>
          <a:xfrm>
            <a:off x="7983247" y="27014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1" name="Rectangle 1340"/>
          <p:cNvSpPr/>
          <p:nvPr/>
        </p:nvSpPr>
        <p:spPr>
          <a:xfrm>
            <a:off x="8198658" y="27014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2" name="Rectangle 1341"/>
          <p:cNvSpPr/>
          <p:nvPr/>
        </p:nvSpPr>
        <p:spPr>
          <a:xfrm>
            <a:off x="7776630" y="28948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3" name="Rectangle 1342"/>
          <p:cNvSpPr/>
          <p:nvPr/>
        </p:nvSpPr>
        <p:spPr>
          <a:xfrm>
            <a:off x="7983247" y="28948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4" name="Rectangle 1343"/>
          <p:cNvSpPr/>
          <p:nvPr/>
        </p:nvSpPr>
        <p:spPr>
          <a:xfrm>
            <a:off x="8198658" y="28948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5" name="Rectangle 1344"/>
          <p:cNvSpPr/>
          <p:nvPr/>
        </p:nvSpPr>
        <p:spPr>
          <a:xfrm>
            <a:off x="8356917" y="25080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6" name="Rectangle 1345"/>
          <p:cNvSpPr/>
          <p:nvPr/>
        </p:nvSpPr>
        <p:spPr>
          <a:xfrm>
            <a:off x="8563535" y="2508000"/>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8" name="Rectangle 1347"/>
          <p:cNvSpPr/>
          <p:nvPr/>
        </p:nvSpPr>
        <p:spPr>
          <a:xfrm>
            <a:off x="8356917" y="27014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9" name="Rectangle 1348"/>
          <p:cNvSpPr/>
          <p:nvPr/>
        </p:nvSpPr>
        <p:spPr>
          <a:xfrm>
            <a:off x="8563535" y="270143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1" name="Rectangle 1350"/>
          <p:cNvSpPr/>
          <p:nvPr/>
        </p:nvSpPr>
        <p:spPr>
          <a:xfrm>
            <a:off x="8356917" y="28948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2" name="Rectangle 1351"/>
          <p:cNvSpPr/>
          <p:nvPr/>
        </p:nvSpPr>
        <p:spPr>
          <a:xfrm>
            <a:off x="8563535" y="289486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4" name="Rectangle 1353"/>
          <p:cNvSpPr/>
          <p:nvPr/>
        </p:nvSpPr>
        <p:spPr>
          <a:xfrm>
            <a:off x="7776630" y="30882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5" name="Rectangle 1354"/>
          <p:cNvSpPr/>
          <p:nvPr/>
        </p:nvSpPr>
        <p:spPr>
          <a:xfrm>
            <a:off x="7983247" y="30882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6" name="Rectangle 1355"/>
          <p:cNvSpPr/>
          <p:nvPr/>
        </p:nvSpPr>
        <p:spPr>
          <a:xfrm>
            <a:off x="8198658" y="30882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7" name="Rectangle 1356"/>
          <p:cNvSpPr/>
          <p:nvPr/>
        </p:nvSpPr>
        <p:spPr>
          <a:xfrm>
            <a:off x="7776630" y="32817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8" name="Rectangle 1357"/>
          <p:cNvSpPr/>
          <p:nvPr/>
        </p:nvSpPr>
        <p:spPr>
          <a:xfrm>
            <a:off x="7983247" y="32817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9" name="Rectangle 1358"/>
          <p:cNvSpPr/>
          <p:nvPr/>
        </p:nvSpPr>
        <p:spPr>
          <a:xfrm>
            <a:off x="8198658" y="32817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0" name="Rectangle 1359"/>
          <p:cNvSpPr/>
          <p:nvPr/>
        </p:nvSpPr>
        <p:spPr>
          <a:xfrm>
            <a:off x="7776630" y="34751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1" name="Rectangle 1360"/>
          <p:cNvSpPr/>
          <p:nvPr/>
        </p:nvSpPr>
        <p:spPr>
          <a:xfrm>
            <a:off x="7983247" y="34751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2" name="Rectangle 1361"/>
          <p:cNvSpPr/>
          <p:nvPr/>
        </p:nvSpPr>
        <p:spPr>
          <a:xfrm>
            <a:off x="8198658" y="34751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3" name="Rectangle 1362"/>
          <p:cNvSpPr/>
          <p:nvPr/>
        </p:nvSpPr>
        <p:spPr>
          <a:xfrm>
            <a:off x="8356917" y="30882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4" name="Rectangle 1363"/>
          <p:cNvSpPr/>
          <p:nvPr/>
        </p:nvSpPr>
        <p:spPr>
          <a:xfrm>
            <a:off x="8563535" y="308829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6" name="Rectangle 1365"/>
          <p:cNvSpPr/>
          <p:nvPr/>
        </p:nvSpPr>
        <p:spPr>
          <a:xfrm>
            <a:off x="8356917" y="32817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7" name="Rectangle 1366"/>
          <p:cNvSpPr/>
          <p:nvPr/>
        </p:nvSpPr>
        <p:spPr>
          <a:xfrm>
            <a:off x="8563535" y="3281721"/>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9" name="Rectangle 1368"/>
          <p:cNvSpPr/>
          <p:nvPr/>
        </p:nvSpPr>
        <p:spPr>
          <a:xfrm>
            <a:off x="8356917" y="34751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0" name="Rectangle 1369"/>
          <p:cNvSpPr/>
          <p:nvPr/>
        </p:nvSpPr>
        <p:spPr>
          <a:xfrm>
            <a:off x="8563535" y="347515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2" name="Rectangle 1371"/>
          <p:cNvSpPr/>
          <p:nvPr/>
        </p:nvSpPr>
        <p:spPr>
          <a:xfrm>
            <a:off x="7776630" y="36685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3" name="Rectangle 1372"/>
          <p:cNvSpPr/>
          <p:nvPr/>
        </p:nvSpPr>
        <p:spPr>
          <a:xfrm>
            <a:off x="7983247" y="36685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4" name="Rectangle 1373"/>
          <p:cNvSpPr/>
          <p:nvPr/>
        </p:nvSpPr>
        <p:spPr>
          <a:xfrm>
            <a:off x="8198658" y="36685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5" name="Rectangle 1374"/>
          <p:cNvSpPr/>
          <p:nvPr/>
        </p:nvSpPr>
        <p:spPr>
          <a:xfrm>
            <a:off x="7776630" y="38620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6" name="Rectangle 1375"/>
          <p:cNvSpPr/>
          <p:nvPr/>
        </p:nvSpPr>
        <p:spPr>
          <a:xfrm>
            <a:off x="7983247" y="38620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7" name="Rectangle 1376"/>
          <p:cNvSpPr/>
          <p:nvPr/>
        </p:nvSpPr>
        <p:spPr>
          <a:xfrm>
            <a:off x="8198658" y="38620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8" name="Rectangle 1377"/>
          <p:cNvSpPr/>
          <p:nvPr/>
        </p:nvSpPr>
        <p:spPr>
          <a:xfrm>
            <a:off x="7776630" y="40554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9" name="Rectangle 1378"/>
          <p:cNvSpPr/>
          <p:nvPr/>
        </p:nvSpPr>
        <p:spPr>
          <a:xfrm>
            <a:off x="7983247" y="40554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0" name="Rectangle 1379"/>
          <p:cNvSpPr/>
          <p:nvPr/>
        </p:nvSpPr>
        <p:spPr>
          <a:xfrm>
            <a:off x="8198658" y="40554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1" name="Rectangle 1380"/>
          <p:cNvSpPr/>
          <p:nvPr/>
        </p:nvSpPr>
        <p:spPr>
          <a:xfrm>
            <a:off x="8356917" y="36685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2" name="Rectangle 1381"/>
          <p:cNvSpPr/>
          <p:nvPr/>
        </p:nvSpPr>
        <p:spPr>
          <a:xfrm>
            <a:off x="8563535" y="366858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4" name="Rectangle 1383"/>
          <p:cNvSpPr/>
          <p:nvPr/>
        </p:nvSpPr>
        <p:spPr>
          <a:xfrm>
            <a:off x="8356917" y="38620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5" name="Rectangle 1384"/>
          <p:cNvSpPr/>
          <p:nvPr/>
        </p:nvSpPr>
        <p:spPr>
          <a:xfrm>
            <a:off x="8563535" y="386201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7" name="Rectangle 1386"/>
          <p:cNvSpPr/>
          <p:nvPr/>
        </p:nvSpPr>
        <p:spPr>
          <a:xfrm>
            <a:off x="8356917" y="40554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8" name="Rectangle 1387"/>
          <p:cNvSpPr/>
          <p:nvPr/>
        </p:nvSpPr>
        <p:spPr>
          <a:xfrm>
            <a:off x="8563535" y="4055442"/>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0" name="Rectangle 1389"/>
          <p:cNvSpPr/>
          <p:nvPr/>
        </p:nvSpPr>
        <p:spPr>
          <a:xfrm>
            <a:off x="7776630" y="42488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1" name="Rectangle 1390"/>
          <p:cNvSpPr/>
          <p:nvPr/>
        </p:nvSpPr>
        <p:spPr>
          <a:xfrm>
            <a:off x="7983247" y="42488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2" name="Rectangle 1391"/>
          <p:cNvSpPr/>
          <p:nvPr/>
        </p:nvSpPr>
        <p:spPr>
          <a:xfrm>
            <a:off x="8198658" y="42488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3" name="Rectangle 1392"/>
          <p:cNvSpPr/>
          <p:nvPr/>
        </p:nvSpPr>
        <p:spPr>
          <a:xfrm>
            <a:off x="7776630" y="444230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4" name="Rectangle 1393"/>
          <p:cNvSpPr/>
          <p:nvPr/>
        </p:nvSpPr>
        <p:spPr>
          <a:xfrm>
            <a:off x="7983247" y="444230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5" name="Rectangle 1394"/>
          <p:cNvSpPr/>
          <p:nvPr/>
        </p:nvSpPr>
        <p:spPr>
          <a:xfrm>
            <a:off x="8198658" y="444230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6" name="Rectangle 1395"/>
          <p:cNvSpPr/>
          <p:nvPr/>
        </p:nvSpPr>
        <p:spPr>
          <a:xfrm>
            <a:off x="7776630" y="463573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7" name="Rectangle 1396"/>
          <p:cNvSpPr/>
          <p:nvPr/>
        </p:nvSpPr>
        <p:spPr>
          <a:xfrm>
            <a:off x="7983247" y="463573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8" name="Rectangle 1397"/>
          <p:cNvSpPr/>
          <p:nvPr/>
        </p:nvSpPr>
        <p:spPr>
          <a:xfrm>
            <a:off x="8198658" y="463573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9" name="Rectangle 1398"/>
          <p:cNvSpPr/>
          <p:nvPr/>
        </p:nvSpPr>
        <p:spPr>
          <a:xfrm>
            <a:off x="8356917" y="42488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0" name="Rectangle 1399"/>
          <p:cNvSpPr/>
          <p:nvPr/>
        </p:nvSpPr>
        <p:spPr>
          <a:xfrm>
            <a:off x="8563535" y="424887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2" name="Rectangle 1401"/>
          <p:cNvSpPr/>
          <p:nvPr/>
        </p:nvSpPr>
        <p:spPr>
          <a:xfrm>
            <a:off x="8356917" y="444230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3" name="Rectangle 1402"/>
          <p:cNvSpPr/>
          <p:nvPr/>
        </p:nvSpPr>
        <p:spPr>
          <a:xfrm>
            <a:off x="8563535" y="444230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5" name="Rectangle 1404"/>
          <p:cNvSpPr/>
          <p:nvPr/>
        </p:nvSpPr>
        <p:spPr>
          <a:xfrm>
            <a:off x="8356917" y="463573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6" name="Rectangle 1405"/>
          <p:cNvSpPr/>
          <p:nvPr/>
        </p:nvSpPr>
        <p:spPr>
          <a:xfrm>
            <a:off x="8563535" y="463573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8" name="Rectangle 1407"/>
          <p:cNvSpPr/>
          <p:nvPr/>
        </p:nvSpPr>
        <p:spPr>
          <a:xfrm>
            <a:off x="7776630" y="478300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9" name="Rectangle 1408"/>
          <p:cNvSpPr/>
          <p:nvPr/>
        </p:nvSpPr>
        <p:spPr>
          <a:xfrm>
            <a:off x="7983247" y="478300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0" name="Rectangle 1409"/>
          <p:cNvSpPr/>
          <p:nvPr/>
        </p:nvSpPr>
        <p:spPr>
          <a:xfrm>
            <a:off x="8198658" y="478300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1" name="Rectangle 1410"/>
          <p:cNvSpPr/>
          <p:nvPr/>
        </p:nvSpPr>
        <p:spPr>
          <a:xfrm>
            <a:off x="7776630" y="497643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2" name="Rectangle 1411"/>
          <p:cNvSpPr/>
          <p:nvPr/>
        </p:nvSpPr>
        <p:spPr>
          <a:xfrm>
            <a:off x="7983247" y="497643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3" name="Rectangle 1412"/>
          <p:cNvSpPr/>
          <p:nvPr/>
        </p:nvSpPr>
        <p:spPr>
          <a:xfrm>
            <a:off x="8198658" y="497643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4" name="Rectangle 1413"/>
          <p:cNvSpPr/>
          <p:nvPr/>
        </p:nvSpPr>
        <p:spPr>
          <a:xfrm>
            <a:off x="7776630" y="516986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5" name="Rectangle 1414"/>
          <p:cNvSpPr/>
          <p:nvPr/>
        </p:nvSpPr>
        <p:spPr>
          <a:xfrm>
            <a:off x="7983247" y="516986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6" name="Rectangle 1415"/>
          <p:cNvSpPr/>
          <p:nvPr/>
        </p:nvSpPr>
        <p:spPr>
          <a:xfrm>
            <a:off x="8198658" y="516986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7" name="Rectangle 1416"/>
          <p:cNvSpPr/>
          <p:nvPr/>
        </p:nvSpPr>
        <p:spPr>
          <a:xfrm>
            <a:off x="8356917" y="478300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8" name="Rectangle 1417"/>
          <p:cNvSpPr/>
          <p:nvPr/>
        </p:nvSpPr>
        <p:spPr>
          <a:xfrm>
            <a:off x="8563535" y="478300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20" name="Rectangle 1419"/>
          <p:cNvSpPr/>
          <p:nvPr/>
        </p:nvSpPr>
        <p:spPr>
          <a:xfrm>
            <a:off x="8356917" y="497643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21" name="Rectangle 1420"/>
          <p:cNvSpPr/>
          <p:nvPr/>
        </p:nvSpPr>
        <p:spPr>
          <a:xfrm>
            <a:off x="8563535" y="4976433"/>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23" name="Rectangle 1422"/>
          <p:cNvSpPr/>
          <p:nvPr/>
        </p:nvSpPr>
        <p:spPr>
          <a:xfrm>
            <a:off x="8356917" y="516986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24" name="Rectangle 1423"/>
          <p:cNvSpPr/>
          <p:nvPr/>
        </p:nvSpPr>
        <p:spPr>
          <a:xfrm>
            <a:off x="8563535" y="5169864"/>
            <a:ext cx="92320" cy="92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07232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633044"/>
          </a:xfrm>
        </p:spPr>
        <p:txBody>
          <a:bodyPr>
            <a:normAutofit fontScale="70000" lnSpcReduction="20000"/>
          </a:bodyPr>
          <a:lstStyle/>
          <a:p>
            <a:pPr marL="0" indent="0" algn="ctr">
              <a:buNone/>
            </a:pPr>
            <a:r>
              <a:rPr lang="en-US" sz="7200" dirty="0">
                <a:solidFill>
                  <a:schemeClr val="tx1">
                    <a:lumMod val="75000"/>
                    <a:lumOff val="25000"/>
                  </a:schemeClr>
                </a:solidFill>
              </a:rPr>
              <a:t>What is the Upper Limit?</a:t>
            </a:r>
          </a:p>
        </p:txBody>
      </p:sp>
    </p:spTree>
    <p:extLst>
      <p:ext uri="{BB962C8B-B14F-4D97-AF65-F5344CB8AC3E}">
        <p14:creationId xmlns:p14="http://schemas.microsoft.com/office/powerpoint/2010/main" val="1785815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633044"/>
          </a:xfrm>
        </p:spPr>
        <p:txBody>
          <a:bodyPr>
            <a:normAutofit fontScale="70000" lnSpcReduction="20000"/>
          </a:bodyPr>
          <a:lstStyle/>
          <a:p>
            <a:pPr marL="0" indent="0" algn="ctr">
              <a:buNone/>
            </a:pPr>
            <a:r>
              <a:rPr lang="en-US" sz="7200" dirty="0">
                <a:solidFill>
                  <a:schemeClr val="tx1">
                    <a:lumMod val="75000"/>
                    <a:lumOff val="25000"/>
                  </a:schemeClr>
                </a:solidFill>
              </a:rPr>
              <a:t>It Depends</a:t>
            </a:r>
          </a:p>
        </p:txBody>
      </p:sp>
      <p:sp>
        <p:nvSpPr>
          <p:cNvPr id="4" name="Content Placeholder 2"/>
          <p:cNvSpPr txBox="1">
            <a:spLocks/>
          </p:cNvSpPr>
          <p:nvPr/>
        </p:nvSpPr>
        <p:spPr>
          <a:xfrm>
            <a:off x="628650" y="3560885"/>
            <a:ext cx="7886700" cy="63304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lumMod val="50000"/>
                    <a:lumOff val="50000"/>
                  </a:schemeClr>
                </a:solidFill>
              </a:rPr>
              <a:t>(Hint: look at your domain!)</a:t>
            </a:r>
          </a:p>
        </p:txBody>
      </p:sp>
    </p:spTree>
    <p:extLst>
      <p:ext uri="{BB962C8B-B14F-4D97-AF65-F5344CB8AC3E}">
        <p14:creationId xmlns:p14="http://schemas.microsoft.com/office/powerpoint/2010/main" val="3370471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633044"/>
          </a:xfrm>
        </p:spPr>
        <p:txBody>
          <a:bodyPr>
            <a:normAutofit fontScale="70000" lnSpcReduction="20000"/>
          </a:bodyPr>
          <a:lstStyle/>
          <a:p>
            <a:pPr marL="0" indent="0" algn="ctr">
              <a:buNone/>
            </a:pPr>
            <a:r>
              <a:rPr lang="en-US" sz="7200" dirty="0">
                <a:solidFill>
                  <a:schemeClr val="tx1">
                    <a:lumMod val="75000"/>
                    <a:lumOff val="25000"/>
                  </a:schemeClr>
                </a:solidFill>
              </a:rPr>
              <a:t>O(n+1) is O(n)</a:t>
            </a:r>
          </a:p>
        </p:txBody>
      </p:sp>
    </p:spTree>
    <p:extLst>
      <p:ext uri="{BB962C8B-B14F-4D97-AF65-F5344CB8AC3E}">
        <p14:creationId xmlns:p14="http://schemas.microsoft.com/office/powerpoint/2010/main" val="767851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633044"/>
          </a:xfrm>
        </p:spPr>
        <p:txBody>
          <a:bodyPr>
            <a:normAutofit fontScale="70000" lnSpcReduction="20000"/>
          </a:bodyPr>
          <a:lstStyle/>
          <a:p>
            <a:pPr marL="0" indent="0" algn="ctr">
              <a:buNone/>
            </a:pPr>
            <a:r>
              <a:rPr lang="en-US" sz="7200" dirty="0">
                <a:solidFill>
                  <a:schemeClr val="tx1">
                    <a:lumMod val="75000"/>
                    <a:lumOff val="25000"/>
                  </a:schemeClr>
                </a:solidFill>
              </a:rPr>
              <a:t>O(2n) is O(n)</a:t>
            </a:r>
          </a:p>
        </p:txBody>
      </p:sp>
    </p:spTree>
    <p:extLst>
      <p:ext uri="{BB962C8B-B14F-4D97-AF65-F5344CB8AC3E}">
        <p14:creationId xmlns:p14="http://schemas.microsoft.com/office/powerpoint/2010/main" val="957894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lnSpcReduction="10000"/>
          </a:bodyPr>
          <a:lstStyle/>
          <a:p>
            <a:pPr marL="0" indent="0" algn="ctr">
              <a:buNone/>
            </a:pPr>
            <a:r>
              <a:rPr lang="en-US" sz="7200" dirty="0">
                <a:solidFill>
                  <a:schemeClr val="tx1">
                    <a:lumMod val="75000"/>
                    <a:lumOff val="25000"/>
                  </a:schemeClr>
                </a:solidFill>
              </a:rPr>
              <a:t>Big-O Examples</a:t>
            </a:r>
          </a:p>
        </p:txBody>
      </p:sp>
    </p:spTree>
    <p:extLst>
      <p:ext uri="{BB962C8B-B14F-4D97-AF65-F5344CB8AC3E}">
        <p14:creationId xmlns:p14="http://schemas.microsoft.com/office/powerpoint/2010/main" val="254059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2021" y="2087841"/>
            <a:ext cx="2719958" cy="2682318"/>
          </a:xfrm>
          <a:prstGeom prst="rect">
            <a:avLst/>
          </a:prstGeom>
        </p:spPr>
      </p:pic>
    </p:spTree>
    <p:extLst>
      <p:ext uri="{BB962C8B-B14F-4D97-AF65-F5344CB8AC3E}">
        <p14:creationId xmlns:p14="http://schemas.microsoft.com/office/powerpoint/2010/main" val="350517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O(1)</a:t>
            </a:r>
          </a:p>
        </p:txBody>
      </p:sp>
      <p:sp>
        <p:nvSpPr>
          <p:cNvPr id="4" name="TextBox 3"/>
          <p:cNvSpPr txBox="1"/>
          <p:nvPr/>
        </p:nvSpPr>
        <p:spPr>
          <a:xfrm>
            <a:off x="1748118" y="3007451"/>
            <a:ext cx="5647764" cy="923330"/>
          </a:xfrm>
          <a:prstGeom prst="rect">
            <a:avLst/>
          </a:prstGeom>
          <a:noFill/>
        </p:spPr>
        <p:txBody>
          <a:bodyPr wrap="square" rtlCol="0">
            <a:spAutoFit/>
          </a:bodyPr>
          <a:lstStyle/>
          <a:p>
            <a:r>
              <a:rPr lang="en-US" sz="2700" dirty="0">
                <a:solidFill>
                  <a:schemeClr val="bg2">
                    <a:lumMod val="50000"/>
                  </a:schemeClr>
                </a:solidFill>
              </a:rPr>
              <a:t>The cost of the algorithm is unchanged by the input size.</a:t>
            </a:r>
          </a:p>
        </p:txBody>
      </p:sp>
    </p:spTree>
    <p:extLst>
      <p:ext uri="{BB962C8B-B14F-4D97-AF65-F5344CB8AC3E}">
        <p14:creationId xmlns:p14="http://schemas.microsoft.com/office/powerpoint/2010/main" val="2613467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O(1)</a:t>
            </a:r>
          </a:p>
        </p:txBody>
      </p:sp>
      <p:sp>
        <p:nvSpPr>
          <p:cNvPr id="4" name="TextBox 3"/>
          <p:cNvSpPr txBox="1"/>
          <p:nvPr/>
        </p:nvSpPr>
        <p:spPr>
          <a:xfrm>
            <a:off x="1748118" y="3007452"/>
            <a:ext cx="5647764" cy="507831"/>
          </a:xfrm>
          <a:prstGeom prst="rect">
            <a:avLst/>
          </a:prstGeom>
          <a:noFill/>
        </p:spPr>
        <p:txBody>
          <a:bodyPr wrap="square" rtlCol="0">
            <a:spAutoFit/>
          </a:bodyPr>
          <a:lstStyle/>
          <a:p>
            <a:endParaRPr lang="en-US" sz="2700" dirty="0">
              <a:solidFill>
                <a:schemeClr val="bg2">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217690648"/>
              </p:ext>
            </p:extLst>
          </p:nvPr>
        </p:nvGraphicFramePr>
        <p:xfrm>
          <a:off x="1524000" y="3007451"/>
          <a:ext cx="6096000" cy="21717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434340">
                <a:tc>
                  <a:txBody>
                    <a:bodyPr/>
                    <a:lstStyle/>
                    <a:p>
                      <a:r>
                        <a:rPr lang="en-US" sz="2400" dirty="0" smtClean="0"/>
                        <a:t>Input Size</a:t>
                      </a:r>
                      <a:endParaRPr lang="en-US" sz="2400" dirty="0">
                        <a:solidFill>
                          <a:schemeClr val="tx1">
                            <a:lumMod val="75000"/>
                            <a:lumOff val="25000"/>
                          </a:schemeClr>
                        </a:solidFill>
                      </a:endParaRPr>
                    </a:p>
                  </a:txBody>
                  <a:tcPr marL="68580" marR="68580" marT="34290" marB="34290"/>
                </a:tc>
                <a:tc>
                  <a:txBody>
                    <a:bodyPr/>
                    <a:lstStyle/>
                    <a:p>
                      <a:r>
                        <a:rPr lang="en-US" sz="2400" dirty="0" smtClean="0"/>
                        <a:t>Cost</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0"/>
                  </a:ext>
                </a:extLst>
              </a:tr>
              <a:tr h="434340">
                <a:tc>
                  <a:txBody>
                    <a:bodyPr/>
                    <a:lstStyle/>
                    <a:p>
                      <a:r>
                        <a:rPr lang="en-US" sz="2400" dirty="0" smtClean="0"/>
                        <a:t>1</a:t>
                      </a:r>
                      <a:endParaRPr lang="en-US" sz="2400" dirty="0">
                        <a:solidFill>
                          <a:schemeClr val="tx1">
                            <a:lumMod val="75000"/>
                            <a:lumOff val="25000"/>
                          </a:schemeClr>
                        </a:solidFill>
                      </a:endParaRPr>
                    </a:p>
                  </a:txBody>
                  <a:tcPr marL="68580" marR="68580" marT="34290" marB="34290"/>
                </a:tc>
                <a:tc>
                  <a:txBody>
                    <a:bodyPr/>
                    <a:lstStyle/>
                    <a:p>
                      <a:r>
                        <a:rPr lang="en-US" sz="2400" dirty="0" smtClean="0"/>
                        <a:t>1</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1"/>
                  </a:ext>
                </a:extLst>
              </a:tr>
              <a:tr h="434340">
                <a:tc>
                  <a:txBody>
                    <a:bodyPr/>
                    <a:lstStyle/>
                    <a:p>
                      <a:r>
                        <a:rPr lang="en-US" sz="2400" dirty="0" smtClean="0"/>
                        <a:t>100</a:t>
                      </a:r>
                      <a:endParaRPr lang="en-US" sz="2400" dirty="0">
                        <a:solidFill>
                          <a:schemeClr val="tx1">
                            <a:lumMod val="75000"/>
                            <a:lumOff val="25000"/>
                          </a:schemeClr>
                        </a:solidFill>
                      </a:endParaRPr>
                    </a:p>
                  </a:txBody>
                  <a:tcPr marL="68580" marR="68580" marT="34290" marB="34290"/>
                </a:tc>
                <a:tc>
                  <a:txBody>
                    <a:bodyPr/>
                    <a:lstStyle/>
                    <a:p>
                      <a:r>
                        <a:rPr lang="en-US" sz="2400" dirty="0" smtClean="0"/>
                        <a:t>1</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2"/>
                  </a:ext>
                </a:extLst>
              </a:tr>
              <a:tr h="434340">
                <a:tc>
                  <a:txBody>
                    <a:bodyPr/>
                    <a:lstStyle/>
                    <a:p>
                      <a:r>
                        <a:rPr lang="en-US" sz="2400" dirty="0" smtClean="0"/>
                        <a:t>1000</a:t>
                      </a:r>
                      <a:endParaRPr lang="en-US" sz="2400" dirty="0">
                        <a:solidFill>
                          <a:schemeClr val="tx1">
                            <a:lumMod val="75000"/>
                            <a:lumOff val="25000"/>
                          </a:schemeClr>
                        </a:solidFill>
                      </a:endParaRPr>
                    </a:p>
                  </a:txBody>
                  <a:tcPr marL="68580" marR="68580" marT="34290" marB="34290"/>
                </a:tc>
                <a:tc>
                  <a:txBody>
                    <a:bodyPr/>
                    <a:lstStyle/>
                    <a:p>
                      <a:r>
                        <a:rPr lang="en-US" sz="2400" dirty="0" smtClean="0"/>
                        <a:t>1</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3"/>
                  </a:ext>
                </a:extLst>
              </a:tr>
              <a:tr h="434340">
                <a:tc>
                  <a:txBody>
                    <a:bodyPr/>
                    <a:lstStyle/>
                    <a:p>
                      <a:r>
                        <a:rPr lang="en-US" sz="2400" dirty="0" smtClean="0"/>
                        <a:t>1000000</a:t>
                      </a:r>
                      <a:endParaRPr lang="en-US" sz="2400" dirty="0">
                        <a:solidFill>
                          <a:schemeClr val="tx1">
                            <a:lumMod val="75000"/>
                            <a:lumOff val="25000"/>
                          </a:schemeClr>
                        </a:solidFill>
                      </a:endParaRPr>
                    </a:p>
                  </a:txBody>
                  <a:tcPr marL="68580" marR="68580" marT="34290" marB="34290"/>
                </a:tc>
                <a:tc>
                  <a:txBody>
                    <a:bodyPr/>
                    <a:lstStyle/>
                    <a:p>
                      <a:r>
                        <a:rPr lang="en-US" sz="2400" dirty="0" smtClean="0"/>
                        <a:t>1</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876315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O(n)</a:t>
            </a:r>
          </a:p>
        </p:txBody>
      </p:sp>
      <p:sp>
        <p:nvSpPr>
          <p:cNvPr id="4" name="TextBox 3"/>
          <p:cNvSpPr txBox="1"/>
          <p:nvPr/>
        </p:nvSpPr>
        <p:spPr>
          <a:xfrm>
            <a:off x="1748118" y="3007451"/>
            <a:ext cx="5647764" cy="923330"/>
          </a:xfrm>
          <a:prstGeom prst="rect">
            <a:avLst/>
          </a:prstGeom>
          <a:noFill/>
        </p:spPr>
        <p:txBody>
          <a:bodyPr wrap="square" rtlCol="0">
            <a:spAutoFit/>
          </a:bodyPr>
          <a:lstStyle/>
          <a:p>
            <a:r>
              <a:rPr lang="en-US" sz="2700" dirty="0">
                <a:solidFill>
                  <a:schemeClr val="bg2">
                    <a:lumMod val="50000"/>
                  </a:schemeClr>
                </a:solidFill>
              </a:rPr>
              <a:t>A function whose cost scales linearly with the size of the input. </a:t>
            </a:r>
          </a:p>
        </p:txBody>
      </p:sp>
    </p:spTree>
    <p:extLst>
      <p:ext uri="{BB962C8B-B14F-4D97-AF65-F5344CB8AC3E}">
        <p14:creationId xmlns:p14="http://schemas.microsoft.com/office/powerpoint/2010/main" val="2739848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O(n)</a:t>
            </a:r>
          </a:p>
        </p:txBody>
      </p:sp>
      <p:sp>
        <p:nvSpPr>
          <p:cNvPr id="4" name="TextBox 3"/>
          <p:cNvSpPr txBox="1"/>
          <p:nvPr/>
        </p:nvSpPr>
        <p:spPr>
          <a:xfrm>
            <a:off x="2413747" y="2940216"/>
            <a:ext cx="4316506" cy="2628540"/>
          </a:xfrm>
          <a:prstGeom prst="rect">
            <a:avLst/>
          </a:prstGeom>
          <a:noFill/>
        </p:spPr>
        <p:txBody>
          <a:bodyPr wrap="square" rtlCol="0">
            <a:spAutoFit/>
          </a:bodyPr>
          <a:lstStyle/>
          <a:p>
            <a:pPr>
              <a:lnSpc>
                <a:spcPct val="107000"/>
              </a:lnSpc>
              <a:spcAft>
                <a:spcPts val="600"/>
              </a:spcAft>
            </a:pPr>
            <a:r>
              <a:rPr lang="en-US" b="1" dirty="0">
                <a:solidFill>
                  <a:srgbClr val="2B91AF"/>
                </a:solidFill>
                <a:latin typeface="Courier New" panose="02070309020205020404" pitchFamily="49" charset="0"/>
                <a:ea typeface="Calibri" panose="020F0502020204030204" pitchFamily="34" charset="0"/>
                <a:cs typeface="Courier New" panose="02070309020205020404" pitchFamily="49" charset="0"/>
              </a:rPr>
              <a:t>size_t</a:t>
            </a:r>
            <a:r>
              <a:rPr lang="en-US" b="1" dirty="0">
                <a:latin typeface="Courier New" panose="02070309020205020404" pitchFamily="49" charset="0"/>
                <a:ea typeface="Calibri" panose="020F0502020204030204" pitchFamily="34" charset="0"/>
                <a:cs typeface="Courier New" panose="02070309020205020404" pitchFamily="49" charset="0"/>
              </a:rPr>
              <a:t> strlen(</a:t>
            </a:r>
            <a:r>
              <a:rPr lang="en-US" b="1" dirty="0">
                <a:solidFill>
                  <a:srgbClr val="00008B"/>
                </a:solidFill>
                <a:latin typeface="Courier New" panose="02070309020205020404" pitchFamily="49" charset="0"/>
                <a:ea typeface="Calibri" panose="020F0502020204030204" pitchFamily="34" charset="0"/>
                <a:cs typeface="Courier New" panose="02070309020205020404" pitchFamily="49" charset="0"/>
              </a:rPr>
              <a:t>const</a:t>
            </a:r>
            <a:r>
              <a:rPr lang="en-US" b="1" dirty="0">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00008B"/>
                </a:solidFill>
                <a:latin typeface="Courier New" panose="02070309020205020404" pitchFamily="49" charset="0"/>
                <a:ea typeface="Calibri" panose="020F0502020204030204" pitchFamily="34" charset="0"/>
                <a:cs typeface="Courier New" panose="02070309020205020404" pitchFamily="49" charset="0"/>
              </a:rPr>
              <a:t>char</a:t>
            </a:r>
            <a:r>
              <a:rPr lang="en-US" b="1" dirty="0">
                <a:latin typeface="Courier New" panose="02070309020205020404" pitchFamily="49" charset="0"/>
                <a:ea typeface="Calibri" panose="020F0502020204030204" pitchFamily="34" charset="0"/>
                <a:cs typeface="Courier New" panose="02070309020205020404" pitchFamily="49" charset="0"/>
              </a:rPr>
              <a:t> *str)</a:t>
            </a:r>
          </a:p>
          <a:p>
            <a:pPr>
              <a:lnSpc>
                <a:spcPct val="107000"/>
              </a:lnSpc>
              <a:spcAft>
                <a:spcPts val="600"/>
              </a:spcAft>
            </a:pPr>
            <a:r>
              <a:rPr lang="en-US" b="1"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spcAft>
                <a:spcPts val="600"/>
              </a:spcAft>
            </a:pPr>
            <a:r>
              <a:rPr lang="en-US" b="1" dirty="0">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00008B"/>
                </a:solidFill>
                <a:latin typeface="Courier New" panose="02070309020205020404" pitchFamily="49" charset="0"/>
                <a:ea typeface="Calibri" panose="020F0502020204030204" pitchFamily="34" charset="0"/>
                <a:cs typeface="Courier New" panose="02070309020205020404" pitchFamily="49" charset="0"/>
              </a:rPr>
              <a:t>const</a:t>
            </a:r>
            <a:r>
              <a:rPr lang="en-US" b="1" dirty="0">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00008B"/>
                </a:solidFill>
                <a:latin typeface="Courier New" panose="02070309020205020404" pitchFamily="49" charset="0"/>
                <a:ea typeface="Calibri" panose="020F0502020204030204" pitchFamily="34" charset="0"/>
                <a:cs typeface="Courier New" panose="02070309020205020404" pitchFamily="49" charset="0"/>
              </a:rPr>
              <a:t>char</a:t>
            </a:r>
            <a:r>
              <a:rPr lang="en-US" b="1" dirty="0">
                <a:latin typeface="Courier New" panose="02070309020205020404" pitchFamily="49" charset="0"/>
                <a:ea typeface="Calibri" panose="020F0502020204030204" pitchFamily="34" charset="0"/>
                <a:cs typeface="Courier New" panose="02070309020205020404" pitchFamily="49" charset="0"/>
              </a:rPr>
              <a:t> *s;</a:t>
            </a:r>
          </a:p>
          <a:p>
            <a:pPr>
              <a:lnSpc>
                <a:spcPct val="107000"/>
              </a:lnSpc>
              <a:spcAft>
                <a:spcPts val="600"/>
              </a:spcAft>
            </a:pPr>
            <a:r>
              <a:rPr lang="en-US" b="1" dirty="0">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00008B"/>
                </a:solidFill>
                <a:latin typeface="Courier New" panose="02070309020205020404" pitchFamily="49" charset="0"/>
                <a:ea typeface="Calibri" panose="020F0502020204030204" pitchFamily="34" charset="0"/>
                <a:cs typeface="Courier New" panose="02070309020205020404" pitchFamily="49" charset="0"/>
              </a:rPr>
              <a:t>for</a:t>
            </a:r>
            <a:r>
              <a:rPr lang="en-US" b="1" dirty="0">
                <a:latin typeface="Courier New" panose="02070309020205020404" pitchFamily="49" charset="0"/>
                <a:ea typeface="Calibri" panose="020F0502020204030204" pitchFamily="34" charset="0"/>
                <a:cs typeface="Courier New" panose="02070309020205020404" pitchFamily="49" charset="0"/>
              </a:rPr>
              <a:t> (s = str; *s; ++s)</a:t>
            </a:r>
          </a:p>
          <a:p>
            <a:pPr>
              <a:lnSpc>
                <a:spcPct val="107000"/>
              </a:lnSpc>
              <a:spcAft>
                <a:spcPts val="600"/>
              </a:spcAft>
            </a:pPr>
            <a:r>
              <a:rPr lang="en-US" b="1" dirty="0">
                <a:latin typeface="Courier New" panose="02070309020205020404" pitchFamily="49" charset="0"/>
                <a:ea typeface="Calibri" panose="020F0502020204030204" pitchFamily="34" charset="0"/>
                <a:cs typeface="Courier New" panose="02070309020205020404" pitchFamily="49" charset="0"/>
              </a:rPr>
              <a:t>        ;</a:t>
            </a:r>
          </a:p>
          <a:p>
            <a:pPr>
              <a:lnSpc>
                <a:spcPct val="107000"/>
              </a:lnSpc>
              <a:spcAft>
                <a:spcPts val="600"/>
              </a:spcAft>
            </a:pPr>
            <a:r>
              <a:rPr lang="en-US" b="1" dirty="0">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00008B"/>
                </a:solidFill>
                <a:latin typeface="Courier New" panose="02070309020205020404" pitchFamily="49" charset="0"/>
                <a:ea typeface="Calibri" panose="020F0502020204030204" pitchFamily="34" charset="0"/>
                <a:cs typeface="Courier New" panose="02070309020205020404" pitchFamily="49" charset="0"/>
              </a:rPr>
              <a:t>return</a:t>
            </a:r>
            <a:r>
              <a:rPr lang="en-US" b="1" dirty="0">
                <a:latin typeface="Courier New" panose="02070309020205020404" pitchFamily="49" charset="0"/>
                <a:ea typeface="Calibri" panose="020F0502020204030204" pitchFamily="34" charset="0"/>
                <a:cs typeface="Courier New" panose="02070309020205020404" pitchFamily="49" charset="0"/>
              </a:rPr>
              <a:t> (s - str);</a:t>
            </a:r>
          </a:p>
          <a:p>
            <a:pPr>
              <a:lnSpc>
                <a:spcPct val="107000"/>
              </a:lnSpc>
              <a:spcAft>
                <a:spcPts val="600"/>
              </a:spcAft>
            </a:pPr>
            <a:r>
              <a:rPr lang="en-US" b="1" dirty="0">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1147177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O(n)</a:t>
            </a:r>
          </a:p>
        </p:txBody>
      </p:sp>
      <p:sp>
        <p:nvSpPr>
          <p:cNvPr id="4" name="TextBox 3"/>
          <p:cNvSpPr txBox="1"/>
          <p:nvPr/>
        </p:nvSpPr>
        <p:spPr>
          <a:xfrm>
            <a:off x="1748118" y="3007452"/>
            <a:ext cx="5647764" cy="507831"/>
          </a:xfrm>
          <a:prstGeom prst="rect">
            <a:avLst/>
          </a:prstGeom>
          <a:noFill/>
        </p:spPr>
        <p:txBody>
          <a:bodyPr wrap="square" rtlCol="0">
            <a:spAutoFit/>
          </a:bodyPr>
          <a:lstStyle/>
          <a:p>
            <a:endParaRPr lang="en-US" sz="2700" dirty="0">
              <a:solidFill>
                <a:schemeClr val="bg2">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34969161"/>
              </p:ext>
            </p:extLst>
          </p:nvPr>
        </p:nvGraphicFramePr>
        <p:xfrm>
          <a:off x="1524000" y="3007451"/>
          <a:ext cx="6096000" cy="21717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434340">
                <a:tc>
                  <a:txBody>
                    <a:bodyPr/>
                    <a:lstStyle/>
                    <a:p>
                      <a:r>
                        <a:rPr lang="en-US" sz="2400" dirty="0" smtClean="0"/>
                        <a:t>Input Size</a:t>
                      </a:r>
                      <a:endParaRPr lang="en-US" sz="2400" dirty="0">
                        <a:solidFill>
                          <a:schemeClr val="tx1">
                            <a:lumMod val="75000"/>
                            <a:lumOff val="25000"/>
                          </a:schemeClr>
                        </a:solidFill>
                      </a:endParaRPr>
                    </a:p>
                  </a:txBody>
                  <a:tcPr marL="68580" marR="68580" marT="34290" marB="34290"/>
                </a:tc>
                <a:tc>
                  <a:txBody>
                    <a:bodyPr/>
                    <a:lstStyle/>
                    <a:p>
                      <a:r>
                        <a:rPr lang="en-US" sz="2400" dirty="0" smtClean="0"/>
                        <a:t>Cost</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0"/>
                  </a:ext>
                </a:extLst>
              </a:tr>
              <a:tr h="434340">
                <a:tc>
                  <a:txBody>
                    <a:bodyPr/>
                    <a:lstStyle/>
                    <a:p>
                      <a:r>
                        <a:rPr lang="en-US" sz="2400" dirty="0" smtClean="0"/>
                        <a:t>1</a:t>
                      </a:r>
                      <a:endParaRPr lang="en-US" sz="2400" dirty="0">
                        <a:solidFill>
                          <a:schemeClr val="tx1">
                            <a:lumMod val="75000"/>
                            <a:lumOff val="25000"/>
                          </a:schemeClr>
                        </a:solidFill>
                      </a:endParaRPr>
                    </a:p>
                  </a:txBody>
                  <a:tcPr marL="68580" marR="68580" marT="34290" marB="34290"/>
                </a:tc>
                <a:tc>
                  <a:txBody>
                    <a:bodyPr/>
                    <a:lstStyle/>
                    <a:p>
                      <a:r>
                        <a:rPr lang="en-US" sz="2400" dirty="0" smtClean="0"/>
                        <a:t>1</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1"/>
                  </a:ext>
                </a:extLst>
              </a:tr>
              <a:tr h="434340">
                <a:tc>
                  <a:txBody>
                    <a:bodyPr/>
                    <a:lstStyle/>
                    <a:p>
                      <a:r>
                        <a:rPr lang="en-US" sz="2400" dirty="0" smtClean="0"/>
                        <a:t>100</a:t>
                      </a:r>
                      <a:endParaRPr lang="en-US" sz="2400" dirty="0">
                        <a:solidFill>
                          <a:schemeClr val="tx1">
                            <a:lumMod val="75000"/>
                            <a:lumOff val="25000"/>
                          </a:schemeClr>
                        </a:solidFill>
                      </a:endParaRPr>
                    </a:p>
                  </a:txBody>
                  <a:tcPr marL="68580" marR="68580" marT="34290" marB="34290"/>
                </a:tc>
                <a:tc>
                  <a:txBody>
                    <a:bodyPr/>
                    <a:lstStyle/>
                    <a:p>
                      <a:r>
                        <a:rPr lang="en-US" sz="2400" dirty="0" smtClean="0"/>
                        <a:t>100</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2"/>
                  </a:ext>
                </a:extLst>
              </a:tr>
              <a:tr h="434340">
                <a:tc>
                  <a:txBody>
                    <a:bodyPr/>
                    <a:lstStyle/>
                    <a:p>
                      <a:r>
                        <a:rPr lang="en-US" sz="2400" dirty="0" smtClean="0"/>
                        <a:t>1000</a:t>
                      </a:r>
                      <a:endParaRPr lang="en-US" sz="2400" dirty="0">
                        <a:solidFill>
                          <a:schemeClr val="tx1">
                            <a:lumMod val="75000"/>
                            <a:lumOff val="25000"/>
                          </a:schemeClr>
                        </a:solidFill>
                      </a:endParaRPr>
                    </a:p>
                  </a:txBody>
                  <a:tcPr marL="68580" marR="68580" marT="34290" marB="34290"/>
                </a:tc>
                <a:tc>
                  <a:txBody>
                    <a:bodyPr/>
                    <a:lstStyle/>
                    <a:p>
                      <a:r>
                        <a:rPr lang="en-US" sz="2400" dirty="0" smtClean="0"/>
                        <a:t>1000</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3"/>
                  </a:ext>
                </a:extLst>
              </a:tr>
              <a:tr h="434340">
                <a:tc>
                  <a:txBody>
                    <a:bodyPr/>
                    <a:lstStyle/>
                    <a:p>
                      <a:r>
                        <a:rPr lang="en-US" sz="2400" dirty="0" smtClean="0"/>
                        <a:t>1000000</a:t>
                      </a:r>
                      <a:endParaRPr lang="en-US" sz="2400" dirty="0">
                        <a:solidFill>
                          <a:schemeClr val="tx1">
                            <a:lumMod val="75000"/>
                            <a:lumOff val="25000"/>
                          </a:schemeClr>
                        </a:solidFill>
                      </a:endParaRPr>
                    </a:p>
                  </a:txBody>
                  <a:tcPr marL="68580" marR="68580" marT="34290" marB="34290"/>
                </a:tc>
                <a:tc>
                  <a:txBody>
                    <a:bodyPr/>
                    <a:lstStyle/>
                    <a:p>
                      <a:r>
                        <a:rPr lang="en-US" sz="2400" dirty="0" smtClean="0"/>
                        <a:t>1000000</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65757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O(log n)</a:t>
            </a:r>
          </a:p>
        </p:txBody>
      </p:sp>
      <p:sp>
        <p:nvSpPr>
          <p:cNvPr id="4" name="TextBox 3"/>
          <p:cNvSpPr txBox="1"/>
          <p:nvPr/>
        </p:nvSpPr>
        <p:spPr>
          <a:xfrm>
            <a:off x="1748118" y="3007451"/>
            <a:ext cx="5647764" cy="923330"/>
          </a:xfrm>
          <a:prstGeom prst="rect">
            <a:avLst/>
          </a:prstGeom>
          <a:noFill/>
        </p:spPr>
        <p:txBody>
          <a:bodyPr wrap="square" rtlCol="0">
            <a:spAutoFit/>
          </a:bodyPr>
          <a:lstStyle/>
          <a:p>
            <a:r>
              <a:rPr lang="en-US" sz="2700" dirty="0">
                <a:solidFill>
                  <a:schemeClr val="bg2">
                    <a:lumMod val="50000"/>
                  </a:schemeClr>
                </a:solidFill>
              </a:rPr>
              <a:t>A function whose cost scales logarithmically with the input size</a:t>
            </a:r>
          </a:p>
        </p:txBody>
      </p:sp>
    </p:spTree>
    <p:extLst>
      <p:ext uri="{BB962C8B-B14F-4D97-AF65-F5344CB8AC3E}">
        <p14:creationId xmlns:p14="http://schemas.microsoft.com/office/powerpoint/2010/main" val="202009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O(log n)</a:t>
            </a:r>
          </a:p>
        </p:txBody>
      </p:sp>
      <p:sp>
        <p:nvSpPr>
          <p:cNvPr id="2" name="Rectangle 1"/>
          <p:cNvSpPr/>
          <p:nvPr/>
        </p:nvSpPr>
        <p:spPr>
          <a:xfrm>
            <a:off x="1129553" y="3571118"/>
            <a:ext cx="6884894" cy="28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389965" y="2931337"/>
            <a:ext cx="1506070" cy="507831"/>
          </a:xfrm>
          <a:prstGeom prst="rect">
            <a:avLst/>
          </a:prstGeom>
          <a:noFill/>
        </p:spPr>
        <p:txBody>
          <a:bodyPr wrap="square" rtlCol="0">
            <a:spAutoFit/>
          </a:bodyPr>
          <a:lstStyle/>
          <a:p>
            <a:r>
              <a:rPr lang="en-US" sz="2700" dirty="0" smtClean="0">
                <a:solidFill>
                  <a:schemeClr val="bg2">
                    <a:lumMod val="50000"/>
                  </a:schemeClr>
                </a:solidFill>
              </a:rPr>
              <a:t>aardvark</a:t>
            </a:r>
            <a:endParaRPr lang="en-US" sz="2700" dirty="0">
              <a:solidFill>
                <a:schemeClr val="bg2">
                  <a:lumMod val="50000"/>
                </a:schemeClr>
              </a:solidFill>
            </a:endParaRPr>
          </a:p>
        </p:txBody>
      </p:sp>
      <p:sp>
        <p:nvSpPr>
          <p:cNvPr id="15" name="TextBox 14"/>
          <p:cNvSpPr txBox="1"/>
          <p:nvPr/>
        </p:nvSpPr>
        <p:spPr>
          <a:xfrm>
            <a:off x="7544662" y="2931336"/>
            <a:ext cx="966464" cy="507831"/>
          </a:xfrm>
          <a:prstGeom prst="rect">
            <a:avLst/>
          </a:prstGeom>
          <a:noFill/>
        </p:spPr>
        <p:txBody>
          <a:bodyPr wrap="square" rtlCol="0">
            <a:spAutoFit/>
          </a:bodyPr>
          <a:lstStyle/>
          <a:p>
            <a:r>
              <a:rPr lang="en-US" sz="2700" dirty="0" smtClean="0">
                <a:solidFill>
                  <a:schemeClr val="bg2">
                    <a:lumMod val="50000"/>
                  </a:schemeClr>
                </a:solidFill>
              </a:rPr>
              <a:t>zebra</a:t>
            </a:r>
            <a:endParaRPr lang="en-US" sz="2700" dirty="0">
              <a:solidFill>
                <a:schemeClr val="bg2">
                  <a:lumMod val="50000"/>
                </a:schemeClr>
              </a:solidFill>
            </a:endParaRPr>
          </a:p>
        </p:txBody>
      </p:sp>
      <p:sp>
        <p:nvSpPr>
          <p:cNvPr id="6" name="TextBox 5"/>
          <p:cNvSpPr txBox="1"/>
          <p:nvPr/>
        </p:nvSpPr>
        <p:spPr>
          <a:xfrm>
            <a:off x="4025498" y="2920180"/>
            <a:ext cx="1093004" cy="507831"/>
          </a:xfrm>
          <a:prstGeom prst="rect">
            <a:avLst/>
          </a:prstGeom>
          <a:noFill/>
        </p:spPr>
        <p:txBody>
          <a:bodyPr wrap="square" rtlCol="0">
            <a:spAutoFit/>
          </a:bodyPr>
          <a:lstStyle/>
          <a:p>
            <a:r>
              <a:rPr lang="en-US" sz="2700" dirty="0" smtClean="0">
                <a:solidFill>
                  <a:schemeClr val="bg2">
                    <a:lumMod val="50000"/>
                  </a:schemeClr>
                </a:solidFill>
              </a:rPr>
              <a:t>ocelot</a:t>
            </a:r>
            <a:endParaRPr lang="en-US" sz="2700" dirty="0">
              <a:solidFill>
                <a:schemeClr val="bg2">
                  <a:lumMod val="50000"/>
                </a:schemeClr>
              </a:solidFill>
            </a:endParaRPr>
          </a:p>
        </p:txBody>
      </p:sp>
    </p:spTree>
    <p:extLst>
      <p:ext uri="{BB962C8B-B14F-4D97-AF65-F5344CB8AC3E}">
        <p14:creationId xmlns:p14="http://schemas.microsoft.com/office/powerpoint/2010/main" val="193014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1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29553" y="3562291"/>
            <a:ext cx="6884894" cy="2815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O(log n)</a:t>
            </a:r>
          </a:p>
        </p:txBody>
      </p:sp>
      <p:sp>
        <p:nvSpPr>
          <p:cNvPr id="5" name="Rectangle 4"/>
          <p:cNvSpPr/>
          <p:nvPr/>
        </p:nvSpPr>
        <p:spPr>
          <a:xfrm>
            <a:off x="1129553" y="3562291"/>
            <a:ext cx="3429001" cy="28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389965" y="2931337"/>
            <a:ext cx="1506070" cy="507831"/>
          </a:xfrm>
          <a:prstGeom prst="rect">
            <a:avLst/>
          </a:prstGeom>
          <a:noFill/>
        </p:spPr>
        <p:txBody>
          <a:bodyPr wrap="square" rtlCol="0">
            <a:spAutoFit/>
          </a:bodyPr>
          <a:lstStyle/>
          <a:p>
            <a:r>
              <a:rPr lang="en-US" sz="2700" dirty="0" smtClean="0">
                <a:solidFill>
                  <a:schemeClr val="bg2">
                    <a:lumMod val="50000"/>
                  </a:schemeClr>
                </a:solidFill>
              </a:rPr>
              <a:t>aardvark</a:t>
            </a:r>
            <a:endParaRPr lang="en-US" sz="2700" dirty="0">
              <a:solidFill>
                <a:schemeClr val="bg2">
                  <a:lumMod val="50000"/>
                </a:schemeClr>
              </a:solidFill>
            </a:endParaRPr>
          </a:p>
        </p:txBody>
      </p:sp>
      <p:sp>
        <p:nvSpPr>
          <p:cNvPr id="15" name="TextBox 14"/>
          <p:cNvSpPr txBox="1"/>
          <p:nvPr/>
        </p:nvSpPr>
        <p:spPr>
          <a:xfrm>
            <a:off x="7544662" y="2931336"/>
            <a:ext cx="966464" cy="507831"/>
          </a:xfrm>
          <a:prstGeom prst="rect">
            <a:avLst/>
          </a:prstGeom>
          <a:noFill/>
        </p:spPr>
        <p:txBody>
          <a:bodyPr wrap="square" rtlCol="0">
            <a:spAutoFit/>
          </a:bodyPr>
          <a:lstStyle/>
          <a:p>
            <a:r>
              <a:rPr lang="en-US" sz="2700" dirty="0" smtClean="0">
                <a:solidFill>
                  <a:schemeClr val="bg2">
                    <a:lumMod val="50000"/>
                  </a:schemeClr>
                </a:solidFill>
              </a:rPr>
              <a:t>zebra</a:t>
            </a:r>
            <a:endParaRPr lang="en-US" sz="2700" dirty="0">
              <a:solidFill>
                <a:schemeClr val="bg2">
                  <a:lumMod val="50000"/>
                </a:schemeClr>
              </a:solidFill>
            </a:endParaRPr>
          </a:p>
        </p:txBody>
      </p:sp>
      <p:sp>
        <p:nvSpPr>
          <p:cNvPr id="16" name="TextBox 15"/>
          <p:cNvSpPr txBox="1"/>
          <p:nvPr/>
        </p:nvSpPr>
        <p:spPr>
          <a:xfrm>
            <a:off x="4025498" y="2920180"/>
            <a:ext cx="1093004" cy="507831"/>
          </a:xfrm>
          <a:prstGeom prst="rect">
            <a:avLst/>
          </a:prstGeom>
          <a:noFill/>
        </p:spPr>
        <p:txBody>
          <a:bodyPr wrap="square" rtlCol="0">
            <a:spAutoFit/>
          </a:bodyPr>
          <a:lstStyle/>
          <a:p>
            <a:r>
              <a:rPr lang="en-US" sz="2700" dirty="0" smtClean="0">
                <a:solidFill>
                  <a:schemeClr val="bg2">
                    <a:lumMod val="50000"/>
                  </a:schemeClr>
                </a:solidFill>
              </a:rPr>
              <a:t>ocelot</a:t>
            </a:r>
            <a:endParaRPr lang="en-US" sz="2700" dirty="0">
              <a:solidFill>
                <a:schemeClr val="bg2">
                  <a:lumMod val="50000"/>
                </a:schemeClr>
              </a:solidFill>
            </a:endParaRPr>
          </a:p>
        </p:txBody>
      </p:sp>
    </p:spTree>
    <p:extLst>
      <p:ext uri="{BB962C8B-B14F-4D97-AF65-F5344CB8AC3E}">
        <p14:creationId xmlns:p14="http://schemas.microsoft.com/office/powerpoint/2010/main" val="3298945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29553" y="3562291"/>
            <a:ext cx="6884894" cy="2815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O(log n)</a:t>
            </a:r>
          </a:p>
        </p:txBody>
      </p:sp>
      <p:sp>
        <p:nvSpPr>
          <p:cNvPr id="5" name="Rectangle 4"/>
          <p:cNvSpPr/>
          <p:nvPr/>
        </p:nvSpPr>
        <p:spPr>
          <a:xfrm>
            <a:off x="1129553" y="3562291"/>
            <a:ext cx="3429001" cy="28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389965" y="2931337"/>
            <a:ext cx="1506070" cy="507831"/>
          </a:xfrm>
          <a:prstGeom prst="rect">
            <a:avLst/>
          </a:prstGeom>
          <a:noFill/>
        </p:spPr>
        <p:txBody>
          <a:bodyPr wrap="square" rtlCol="0">
            <a:spAutoFit/>
          </a:bodyPr>
          <a:lstStyle/>
          <a:p>
            <a:r>
              <a:rPr lang="en-US" sz="2700" dirty="0" smtClean="0">
                <a:solidFill>
                  <a:schemeClr val="bg2">
                    <a:lumMod val="50000"/>
                  </a:schemeClr>
                </a:solidFill>
              </a:rPr>
              <a:t>aardvark</a:t>
            </a:r>
            <a:endParaRPr lang="en-US" sz="2700" dirty="0">
              <a:solidFill>
                <a:schemeClr val="bg2">
                  <a:lumMod val="50000"/>
                </a:schemeClr>
              </a:solidFill>
            </a:endParaRPr>
          </a:p>
        </p:txBody>
      </p:sp>
      <p:sp>
        <p:nvSpPr>
          <p:cNvPr id="16" name="TextBox 15"/>
          <p:cNvSpPr txBox="1"/>
          <p:nvPr/>
        </p:nvSpPr>
        <p:spPr>
          <a:xfrm>
            <a:off x="4025498" y="2920180"/>
            <a:ext cx="1093004" cy="507831"/>
          </a:xfrm>
          <a:prstGeom prst="rect">
            <a:avLst/>
          </a:prstGeom>
          <a:noFill/>
        </p:spPr>
        <p:txBody>
          <a:bodyPr wrap="square" rtlCol="0">
            <a:spAutoFit/>
          </a:bodyPr>
          <a:lstStyle/>
          <a:p>
            <a:r>
              <a:rPr lang="en-US" sz="2700" dirty="0" smtClean="0">
                <a:solidFill>
                  <a:schemeClr val="bg2">
                    <a:lumMod val="50000"/>
                  </a:schemeClr>
                </a:solidFill>
              </a:rPr>
              <a:t>ocelot</a:t>
            </a:r>
            <a:endParaRPr lang="en-US" sz="2700" dirty="0">
              <a:solidFill>
                <a:schemeClr val="bg2">
                  <a:lumMod val="50000"/>
                </a:schemeClr>
              </a:solidFill>
            </a:endParaRPr>
          </a:p>
        </p:txBody>
      </p:sp>
      <p:sp>
        <p:nvSpPr>
          <p:cNvPr id="8" name="TextBox 7"/>
          <p:cNvSpPr txBox="1"/>
          <p:nvPr/>
        </p:nvSpPr>
        <p:spPr>
          <a:xfrm>
            <a:off x="2082053" y="3843839"/>
            <a:ext cx="1446593" cy="507831"/>
          </a:xfrm>
          <a:prstGeom prst="rect">
            <a:avLst/>
          </a:prstGeom>
          <a:noFill/>
        </p:spPr>
        <p:txBody>
          <a:bodyPr wrap="square" rtlCol="0">
            <a:spAutoFit/>
          </a:bodyPr>
          <a:lstStyle/>
          <a:p>
            <a:r>
              <a:rPr lang="en-US" sz="2700" dirty="0" smtClean="0">
                <a:solidFill>
                  <a:schemeClr val="bg2">
                    <a:lumMod val="50000"/>
                  </a:schemeClr>
                </a:solidFill>
              </a:rPr>
              <a:t>elephant</a:t>
            </a:r>
            <a:endParaRPr lang="en-US" sz="2700" dirty="0">
              <a:solidFill>
                <a:schemeClr val="bg2">
                  <a:lumMod val="50000"/>
                </a:schemeClr>
              </a:solidFill>
            </a:endParaRPr>
          </a:p>
        </p:txBody>
      </p:sp>
    </p:spTree>
    <p:extLst>
      <p:ext uri="{BB962C8B-B14F-4D97-AF65-F5344CB8AC3E}">
        <p14:creationId xmlns:p14="http://schemas.microsoft.com/office/powerpoint/2010/main" val="2048564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29553" y="3562291"/>
            <a:ext cx="6884894" cy="2815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O(log n)</a:t>
            </a:r>
          </a:p>
        </p:txBody>
      </p:sp>
      <p:sp>
        <p:nvSpPr>
          <p:cNvPr id="5" name="Rectangle 4"/>
          <p:cNvSpPr/>
          <p:nvPr/>
        </p:nvSpPr>
        <p:spPr>
          <a:xfrm>
            <a:off x="2743200" y="3562291"/>
            <a:ext cx="1815354" cy="28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389965" y="2931337"/>
            <a:ext cx="1506070" cy="507831"/>
          </a:xfrm>
          <a:prstGeom prst="rect">
            <a:avLst/>
          </a:prstGeom>
          <a:noFill/>
        </p:spPr>
        <p:txBody>
          <a:bodyPr wrap="square" rtlCol="0">
            <a:spAutoFit/>
          </a:bodyPr>
          <a:lstStyle/>
          <a:p>
            <a:r>
              <a:rPr lang="en-US" sz="2700" dirty="0" smtClean="0">
                <a:solidFill>
                  <a:schemeClr val="bg2">
                    <a:lumMod val="50000"/>
                  </a:schemeClr>
                </a:solidFill>
              </a:rPr>
              <a:t>aardvark</a:t>
            </a:r>
            <a:endParaRPr lang="en-US" sz="2700" dirty="0">
              <a:solidFill>
                <a:schemeClr val="bg2">
                  <a:lumMod val="50000"/>
                </a:schemeClr>
              </a:solidFill>
            </a:endParaRPr>
          </a:p>
        </p:txBody>
      </p:sp>
      <p:sp>
        <p:nvSpPr>
          <p:cNvPr id="16" name="TextBox 15"/>
          <p:cNvSpPr txBox="1"/>
          <p:nvPr/>
        </p:nvSpPr>
        <p:spPr>
          <a:xfrm>
            <a:off x="4025498" y="2920180"/>
            <a:ext cx="1093004" cy="507831"/>
          </a:xfrm>
          <a:prstGeom prst="rect">
            <a:avLst/>
          </a:prstGeom>
          <a:noFill/>
        </p:spPr>
        <p:txBody>
          <a:bodyPr wrap="square" rtlCol="0">
            <a:spAutoFit/>
          </a:bodyPr>
          <a:lstStyle/>
          <a:p>
            <a:r>
              <a:rPr lang="en-US" sz="2700" dirty="0" smtClean="0">
                <a:solidFill>
                  <a:schemeClr val="bg2">
                    <a:lumMod val="50000"/>
                  </a:schemeClr>
                </a:solidFill>
              </a:rPr>
              <a:t>ocelot</a:t>
            </a:r>
            <a:endParaRPr lang="en-US" sz="2700" dirty="0">
              <a:solidFill>
                <a:schemeClr val="bg2">
                  <a:lumMod val="50000"/>
                </a:schemeClr>
              </a:solidFill>
            </a:endParaRPr>
          </a:p>
        </p:txBody>
      </p:sp>
      <p:sp>
        <p:nvSpPr>
          <p:cNvPr id="8" name="TextBox 7"/>
          <p:cNvSpPr txBox="1"/>
          <p:nvPr/>
        </p:nvSpPr>
        <p:spPr>
          <a:xfrm>
            <a:off x="2082053" y="3843839"/>
            <a:ext cx="1446593" cy="507831"/>
          </a:xfrm>
          <a:prstGeom prst="rect">
            <a:avLst/>
          </a:prstGeom>
          <a:noFill/>
        </p:spPr>
        <p:txBody>
          <a:bodyPr wrap="square" rtlCol="0">
            <a:spAutoFit/>
          </a:bodyPr>
          <a:lstStyle/>
          <a:p>
            <a:r>
              <a:rPr lang="en-US" sz="2700" dirty="0" smtClean="0">
                <a:solidFill>
                  <a:schemeClr val="bg2">
                    <a:lumMod val="50000"/>
                  </a:schemeClr>
                </a:solidFill>
              </a:rPr>
              <a:t>elephant</a:t>
            </a:r>
            <a:endParaRPr lang="en-US" sz="2700" dirty="0">
              <a:solidFill>
                <a:schemeClr val="bg2">
                  <a:lumMod val="50000"/>
                </a:schemeClr>
              </a:solidFill>
            </a:endParaRPr>
          </a:p>
        </p:txBody>
      </p:sp>
    </p:spTree>
    <p:extLst>
      <p:ext uri="{BB962C8B-B14F-4D97-AF65-F5344CB8AC3E}">
        <p14:creationId xmlns:p14="http://schemas.microsoft.com/office/powerpoint/2010/main" val="297461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lnSpcReduction="10000"/>
          </a:bodyPr>
          <a:lstStyle/>
          <a:p>
            <a:pPr marL="0" indent="0" algn="ctr">
              <a:buNone/>
            </a:pPr>
            <a:r>
              <a:rPr lang="en-US" sz="7200" dirty="0">
                <a:solidFill>
                  <a:schemeClr val="tx1">
                    <a:lumMod val="75000"/>
                    <a:lumOff val="25000"/>
                  </a:schemeClr>
                </a:solidFill>
              </a:rPr>
              <a:t>Resources?</a:t>
            </a:r>
          </a:p>
        </p:txBody>
      </p:sp>
    </p:spTree>
    <p:extLst>
      <p:ext uri="{BB962C8B-B14F-4D97-AF65-F5344CB8AC3E}">
        <p14:creationId xmlns:p14="http://schemas.microsoft.com/office/powerpoint/2010/main" val="687884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29553" y="3562291"/>
            <a:ext cx="6884894" cy="2815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O(log n)</a:t>
            </a:r>
          </a:p>
        </p:txBody>
      </p:sp>
      <p:sp>
        <p:nvSpPr>
          <p:cNvPr id="5" name="Rectangle 4"/>
          <p:cNvSpPr/>
          <p:nvPr/>
        </p:nvSpPr>
        <p:spPr>
          <a:xfrm>
            <a:off x="2743200" y="3562291"/>
            <a:ext cx="914400" cy="28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487052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29553" y="3562291"/>
            <a:ext cx="6884894" cy="2815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O(log n)</a:t>
            </a:r>
          </a:p>
        </p:txBody>
      </p:sp>
      <p:sp>
        <p:nvSpPr>
          <p:cNvPr id="5" name="Rectangle 4"/>
          <p:cNvSpPr/>
          <p:nvPr/>
        </p:nvSpPr>
        <p:spPr>
          <a:xfrm>
            <a:off x="3212122" y="3562291"/>
            <a:ext cx="445477" cy="281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2923534" y="2920180"/>
            <a:ext cx="1093004" cy="507831"/>
          </a:xfrm>
          <a:prstGeom prst="rect">
            <a:avLst/>
          </a:prstGeom>
          <a:noFill/>
        </p:spPr>
        <p:txBody>
          <a:bodyPr wrap="square" rtlCol="0">
            <a:spAutoFit/>
          </a:bodyPr>
          <a:lstStyle/>
          <a:p>
            <a:r>
              <a:rPr lang="en-US" sz="2700" dirty="0" smtClean="0">
                <a:solidFill>
                  <a:schemeClr val="bg2">
                    <a:lumMod val="50000"/>
                  </a:schemeClr>
                </a:solidFill>
              </a:rPr>
              <a:t>giraffe</a:t>
            </a:r>
            <a:endParaRPr lang="en-US" sz="2700" dirty="0">
              <a:solidFill>
                <a:schemeClr val="bg2">
                  <a:lumMod val="50000"/>
                </a:schemeClr>
              </a:solidFill>
            </a:endParaRPr>
          </a:p>
        </p:txBody>
      </p:sp>
    </p:spTree>
    <p:extLst>
      <p:ext uri="{BB962C8B-B14F-4D97-AF65-F5344CB8AC3E}">
        <p14:creationId xmlns:p14="http://schemas.microsoft.com/office/powerpoint/2010/main" val="2916674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O(log n)</a:t>
            </a:r>
          </a:p>
        </p:txBody>
      </p:sp>
      <p:sp>
        <p:nvSpPr>
          <p:cNvPr id="4" name="TextBox 3"/>
          <p:cNvSpPr txBox="1"/>
          <p:nvPr/>
        </p:nvSpPr>
        <p:spPr>
          <a:xfrm>
            <a:off x="1748118" y="3007452"/>
            <a:ext cx="5647764" cy="507831"/>
          </a:xfrm>
          <a:prstGeom prst="rect">
            <a:avLst/>
          </a:prstGeom>
          <a:noFill/>
        </p:spPr>
        <p:txBody>
          <a:bodyPr wrap="square" rtlCol="0">
            <a:spAutoFit/>
          </a:bodyPr>
          <a:lstStyle/>
          <a:p>
            <a:endParaRPr lang="en-US" sz="2700" dirty="0">
              <a:solidFill>
                <a:schemeClr val="bg2">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14681543"/>
              </p:ext>
            </p:extLst>
          </p:nvPr>
        </p:nvGraphicFramePr>
        <p:xfrm>
          <a:off x="1524000" y="3007451"/>
          <a:ext cx="6096000" cy="21717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434340">
                <a:tc>
                  <a:txBody>
                    <a:bodyPr/>
                    <a:lstStyle/>
                    <a:p>
                      <a:r>
                        <a:rPr lang="en-US" sz="2400" dirty="0" smtClean="0"/>
                        <a:t>Input Size</a:t>
                      </a:r>
                      <a:endParaRPr lang="en-US" sz="2400" dirty="0">
                        <a:solidFill>
                          <a:schemeClr val="tx1">
                            <a:lumMod val="75000"/>
                            <a:lumOff val="25000"/>
                          </a:schemeClr>
                        </a:solidFill>
                      </a:endParaRPr>
                    </a:p>
                  </a:txBody>
                  <a:tcPr marL="68580" marR="68580" marT="34290" marB="34290"/>
                </a:tc>
                <a:tc>
                  <a:txBody>
                    <a:bodyPr/>
                    <a:lstStyle/>
                    <a:p>
                      <a:r>
                        <a:rPr lang="en-US" sz="2400" dirty="0" smtClean="0"/>
                        <a:t>Cost</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0"/>
                  </a:ext>
                </a:extLst>
              </a:tr>
              <a:tr h="434340">
                <a:tc>
                  <a:txBody>
                    <a:bodyPr/>
                    <a:lstStyle/>
                    <a:p>
                      <a:r>
                        <a:rPr lang="en-US" sz="2400" dirty="0" smtClean="0"/>
                        <a:t>1</a:t>
                      </a:r>
                      <a:endParaRPr lang="en-US" sz="2400" dirty="0">
                        <a:solidFill>
                          <a:schemeClr val="tx1">
                            <a:lumMod val="75000"/>
                            <a:lumOff val="25000"/>
                          </a:schemeClr>
                        </a:solidFill>
                      </a:endParaRPr>
                    </a:p>
                  </a:txBody>
                  <a:tcPr marL="68580" marR="68580" marT="34290" marB="34290"/>
                </a:tc>
                <a:tc>
                  <a:txBody>
                    <a:bodyPr/>
                    <a:lstStyle/>
                    <a:p>
                      <a:r>
                        <a:rPr lang="en-US" sz="2400" dirty="0" smtClean="0"/>
                        <a:t>1</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1"/>
                  </a:ext>
                </a:extLst>
              </a:tr>
              <a:tr h="434340">
                <a:tc>
                  <a:txBody>
                    <a:bodyPr/>
                    <a:lstStyle/>
                    <a:p>
                      <a:r>
                        <a:rPr lang="en-US" sz="2400" dirty="0" smtClean="0"/>
                        <a:t>10</a:t>
                      </a:r>
                      <a:endParaRPr lang="en-US" sz="2400" dirty="0">
                        <a:solidFill>
                          <a:schemeClr val="tx1">
                            <a:lumMod val="75000"/>
                            <a:lumOff val="25000"/>
                          </a:schemeClr>
                        </a:solidFill>
                      </a:endParaRPr>
                    </a:p>
                  </a:txBody>
                  <a:tcPr marL="68580" marR="68580" marT="34290" marB="34290"/>
                </a:tc>
                <a:tc>
                  <a:txBody>
                    <a:bodyPr/>
                    <a:lstStyle/>
                    <a:p>
                      <a:r>
                        <a:rPr lang="en-US" sz="2400" dirty="0" smtClean="0">
                          <a:solidFill>
                            <a:schemeClr val="tx1"/>
                          </a:solidFill>
                        </a:rPr>
                        <a:t>1</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2"/>
                  </a:ext>
                </a:extLst>
              </a:tr>
              <a:tr h="434340">
                <a:tc>
                  <a:txBody>
                    <a:bodyPr/>
                    <a:lstStyle/>
                    <a:p>
                      <a:r>
                        <a:rPr lang="en-US" sz="2400" dirty="0" smtClean="0"/>
                        <a:t>1000</a:t>
                      </a:r>
                      <a:endParaRPr lang="en-US" sz="2400" dirty="0">
                        <a:solidFill>
                          <a:schemeClr val="tx1">
                            <a:lumMod val="75000"/>
                            <a:lumOff val="25000"/>
                          </a:schemeClr>
                        </a:solidFill>
                      </a:endParaRPr>
                    </a:p>
                  </a:txBody>
                  <a:tcPr marL="68580" marR="68580" marT="34290" marB="34290"/>
                </a:tc>
                <a:tc>
                  <a:txBody>
                    <a:bodyPr/>
                    <a:lstStyle/>
                    <a:p>
                      <a:r>
                        <a:rPr lang="en-US" sz="2400" dirty="0" smtClean="0">
                          <a:solidFill>
                            <a:schemeClr val="tx1"/>
                          </a:solidFill>
                        </a:rPr>
                        <a:t>3</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3"/>
                  </a:ext>
                </a:extLst>
              </a:tr>
              <a:tr h="434340">
                <a:tc>
                  <a:txBody>
                    <a:bodyPr/>
                    <a:lstStyle/>
                    <a:p>
                      <a:r>
                        <a:rPr lang="en-US" sz="2400" dirty="0" smtClean="0"/>
                        <a:t>1000000</a:t>
                      </a:r>
                      <a:endParaRPr lang="en-US" sz="2400" dirty="0">
                        <a:solidFill>
                          <a:schemeClr val="tx1">
                            <a:lumMod val="75000"/>
                            <a:lumOff val="25000"/>
                          </a:schemeClr>
                        </a:solidFill>
                      </a:endParaRPr>
                    </a:p>
                  </a:txBody>
                  <a:tcPr marL="68580" marR="68580" marT="34290" marB="34290"/>
                </a:tc>
                <a:tc>
                  <a:txBody>
                    <a:bodyPr/>
                    <a:lstStyle/>
                    <a:p>
                      <a:r>
                        <a:rPr lang="en-US" sz="2400" dirty="0" smtClean="0">
                          <a:solidFill>
                            <a:schemeClr val="tx1"/>
                          </a:solidFill>
                        </a:rPr>
                        <a:t>6</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638411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O(n</a:t>
            </a:r>
            <a:r>
              <a:rPr lang="en-US" sz="7200" baseline="30000" dirty="0">
                <a:solidFill>
                  <a:schemeClr val="tx1">
                    <a:lumMod val="75000"/>
                    <a:lumOff val="25000"/>
                  </a:schemeClr>
                </a:solidFill>
              </a:rPr>
              <a:t>2</a:t>
            </a:r>
            <a:r>
              <a:rPr lang="en-US" sz="7200" dirty="0">
                <a:solidFill>
                  <a:schemeClr val="tx1">
                    <a:lumMod val="75000"/>
                    <a:lumOff val="25000"/>
                  </a:schemeClr>
                </a:solidFill>
              </a:rPr>
              <a:t>)</a:t>
            </a:r>
          </a:p>
        </p:txBody>
      </p:sp>
      <p:sp>
        <p:nvSpPr>
          <p:cNvPr id="4" name="TextBox 3"/>
          <p:cNvSpPr txBox="1"/>
          <p:nvPr/>
        </p:nvSpPr>
        <p:spPr>
          <a:xfrm>
            <a:off x="1748118" y="3007451"/>
            <a:ext cx="5647764" cy="923330"/>
          </a:xfrm>
          <a:prstGeom prst="rect">
            <a:avLst/>
          </a:prstGeom>
          <a:noFill/>
        </p:spPr>
        <p:txBody>
          <a:bodyPr wrap="square" rtlCol="0">
            <a:spAutoFit/>
          </a:bodyPr>
          <a:lstStyle/>
          <a:p>
            <a:r>
              <a:rPr lang="en-US" sz="2700" dirty="0">
                <a:solidFill>
                  <a:schemeClr val="bg2">
                    <a:lumMod val="50000"/>
                  </a:schemeClr>
                </a:solidFill>
              </a:rPr>
              <a:t>A function that exhibits quadratic  growth relative to the input size.</a:t>
            </a:r>
          </a:p>
        </p:txBody>
      </p:sp>
    </p:spTree>
    <p:extLst>
      <p:ext uri="{BB962C8B-B14F-4D97-AF65-F5344CB8AC3E}">
        <p14:creationId xmlns:p14="http://schemas.microsoft.com/office/powerpoint/2010/main" val="575308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O(n</a:t>
            </a:r>
            <a:r>
              <a:rPr lang="en-US" sz="7200" baseline="30000" dirty="0">
                <a:solidFill>
                  <a:schemeClr val="tx1">
                    <a:lumMod val="75000"/>
                    <a:lumOff val="25000"/>
                  </a:schemeClr>
                </a:solidFill>
              </a:rPr>
              <a:t>2</a:t>
            </a:r>
            <a:r>
              <a:rPr lang="en-US" sz="7200" dirty="0">
                <a:solidFill>
                  <a:schemeClr val="tx1">
                    <a:lumMod val="75000"/>
                    <a:lumOff val="25000"/>
                  </a:schemeClr>
                </a:solidFill>
              </a:rPr>
              <a:t>)</a:t>
            </a:r>
          </a:p>
        </p:txBody>
      </p:sp>
      <p:sp>
        <p:nvSpPr>
          <p:cNvPr id="9" name="TextBox 8"/>
          <p:cNvSpPr txBox="1"/>
          <p:nvPr/>
        </p:nvSpPr>
        <p:spPr>
          <a:xfrm>
            <a:off x="1990165" y="2953664"/>
            <a:ext cx="6710082" cy="1936428"/>
          </a:xfrm>
          <a:prstGeom prst="rect">
            <a:avLst/>
          </a:prstGeom>
          <a:noFill/>
        </p:spPr>
        <p:txBody>
          <a:bodyPr wrap="square" rtlCol="0">
            <a:spAutoFit/>
          </a:bodyPr>
          <a:lstStyle/>
          <a:p>
            <a:pPr>
              <a:lnSpc>
                <a:spcPct val="107000"/>
              </a:lnSpc>
            </a:pPr>
            <a:r>
              <a:rPr lang="en-US" b="1" dirty="0">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void</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quad(</a:t>
            </a:r>
            <a:r>
              <a:rPr lang="en-US" b="1" dirty="0">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void</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input</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int</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count</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a:t>
            </a:r>
            <a:endParaRPr lang="en-US" sz="2000"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a:t>
            </a:r>
            <a:endParaRPr lang="en-US" sz="2000"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for</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int</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 0; </a:t>
            </a:r>
            <a:r>
              <a:rPr lang="en-US" b="1" dirty="0" err="1">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&lt; </a:t>
            </a:r>
            <a:r>
              <a:rPr lang="en-US"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count</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a:t>
            </a:r>
            <a:endParaRPr lang="en-US" sz="2000"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for</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int</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x = 0; x &lt; </a:t>
            </a:r>
            <a:r>
              <a:rPr lang="en-US"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count</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x++)</a:t>
            </a:r>
            <a:endParaRPr lang="en-US" sz="2000"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process(</a:t>
            </a:r>
            <a:r>
              <a:rPr lang="en-US"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input</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b="1" dirty="0" err="1">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a:t>
            </a: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x);</a:t>
            </a:r>
            <a:endParaRPr lang="en-US" sz="2000"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a:t>
            </a:r>
            <a:endParaRPr lang="en-US" sz="2000" b="1" dirty="0">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093617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O(n</a:t>
            </a:r>
            <a:r>
              <a:rPr lang="en-US" sz="7200" baseline="30000" dirty="0">
                <a:solidFill>
                  <a:schemeClr val="tx1">
                    <a:lumMod val="75000"/>
                    <a:lumOff val="25000"/>
                  </a:schemeClr>
                </a:solidFill>
              </a:rPr>
              <a:t>2</a:t>
            </a:r>
            <a:r>
              <a:rPr lang="en-US" sz="7200" dirty="0">
                <a:solidFill>
                  <a:schemeClr val="tx1">
                    <a:lumMod val="75000"/>
                    <a:lumOff val="25000"/>
                  </a:schemeClr>
                </a:solidFill>
              </a:rPr>
              <a:t>)</a:t>
            </a:r>
          </a:p>
        </p:txBody>
      </p:sp>
      <p:sp>
        <p:nvSpPr>
          <p:cNvPr id="4" name="TextBox 3"/>
          <p:cNvSpPr txBox="1"/>
          <p:nvPr/>
        </p:nvSpPr>
        <p:spPr>
          <a:xfrm>
            <a:off x="1748118" y="3007452"/>
            <a:ext cx="5647764" cy="507831"/>
          </a:xfrm>
          <a:prstGeom prst="rect">
            <a:avLst/>
          </a:prstGeom>
          <a:noFill/>
        </p:spPr>
        <p:txBody>
          <a:bodyPr wrap="square" rtlCol="0">
            <a:spAutoFit/>
          </a:bodyPr>
          <a:lstStyle/>
          <a:p>
            <a:endParaRPr lang="en-US" sz="2700" dirty="0">
              <a:solidFill>
                <a:schemeClr val="bg2">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3656923"/>
              </p:ext>
            </p:extLst>
          </p:nvPr>
        </p:nvGraphicFramePr>
        <p:xfrm>
          <a:off x="1524000" y="3007451"/>
          <a:ext cx="6096000" cy="21717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434340">
                <a:tc>
                  <a:txBody>
                    <a:bodyPr/>
                    <a:lstStyle/>
                    <a:p>
                      <a:r>
                        <a:rPr lang="en-US" sz="2400" dirty="0" smtClean="0"/>
                        <a:t>Input Size</a:t>
                      </a:r>
                      <a:endParaRPr lang="en-US" sz="2400" dirty="0">
                        <a:solidFill>
                          <a:schemeClr val="tx1">
                            <a:lumMod val="75000"/>
                            <a:lumOff val="25000"/>
                          </a:schemeClr>
                        </a:solidFill>
                      </a:endParaRPr>
                    </a:p>
                  </a:txBody>
                  <a:tcPr marL="68580" marR="68580" marT="34290" marB="34290"/>
                </a:tc>
                <a:tc>
                  <a:txBody>
                    <a:bodyPr/>
                    <a:lstStyle/>
                    <a:p>
                      <a:r>
                        <a:rPr lang="en-US" sz="2400" dirty="0" smtClean="0"/>
                        <a:t>Cost</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0"/>
                  </a:ext>
                </a:extLst>
              </a:tr>
              <a:tr h="434340">
                <a:tc>
                  <a:txBody>
                    <a:bodyPr/>
                    <a:lstStyle/>
                    <a:p>
                      <a:r>
                        <a:rPr lang="en-US" sz="2400" dirty="0" smtClean="0"/>
                        <a:t>1</a:t>
                      </a:r>
                      <a:endParaRPr lang="en-US" sz="2400" dirty="0">
                        <a:solidFill>
                          <a:schemeClr val="tx1">
                            <a:lumMod val="75000"/>
                            <a:lumOff val="25000"/>
                          </a:schemeClr>
                        </a:solidFill>
                      </a:endParaRPr>
                    </a:p>
                  </a:txBody>
                  <a:tcPr marL="68580" marR="68580" marT="34290" marB="34290"/>
                </a:tc>
                <a:tc>
                  <a:txBody>
                    <a:bodyPr/>
                    <a:lstStyle/>
                    <a:p>
                      <a:r>
                        <a:rPr lang="en-US" sz="2400" dirty="0" smtClean="0"/>
                        <a:t>1</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1"/>
                  </a:ext>
                </a:extLst>
              </a:tr>
              <a:tr h="434340">
                <a:tc>
                  <a:txBody>
                    <a:bodyPr/>
                    <a:lstStyle/>
                    <a:p>
                      <a:r>
                        <a:rPr lang="en-US" sz="2400" dirty="0" smtClean="0"/>
                        <a:t>10</a:t>
                      </a:r>
                      <a:endParaRPr lang="en-US" sz="2400" dirty="0">
                        <a:solidFill>
                          <a:schemeClr val="tx1">
                            <a:lumMod val="75000"/>
                            <a:lumOff val="25000"/>
                          </a:schemeClr>
                        </a:solidFill>
                      </a:endParaRPr>
                    </a:p>
                  </a:txBody>
                  <a:tcPr marL="68580" marR="68580" marT="34290" marB="34290"/>
                </a:tc>
                <a:tc>
                  <a:txBody>
                    <a:bodyPr/>
                    <a:lstStyle/>
                    <a:p>
                      <a:r>
                        <a:rPr lang="en-US" sz="2400" dirty="0" smtClean="0">
                          <a:solidFill>
                            <a:schemeClr val="tx1"/>
                          </a:solidFill>
                        </a:rPr>
                        <a:t>100</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2"/>
                  </a:ext>
                </a:extLst>
              </a:tr>
              <a:tr h="434340">
                <a:tc>
                  <a:txBody>
                    <a:bodyPr/>
                    <a:lstStyle/>
                    <a:p>
                      <a:r>
                        <a:rPr lang="en-US" sz="2400" dirty="0" smtClean="0"/>
                        <a:t>1000</a:t>
                      </a:r>
                      <a:endParaRPr lang="en-US" sz="2400" dirty="0">
                        <a:solidFill>
                          <a:schemeClr val="tx1">
                            <a:lumMod val="75000"/>
                            <a:lumOff val="25000"/>
                          </a:schemeClr>
                        </a:solidFill>
                      </a:endParaRPr>
                    </a:p>
                  </a:txBody>
                  <a:tcPr marL="68580" marR="68580" marT="34290" marB="34290"/>
                </a:tc>
                <a:tc>
                  <a:txBody>
                    <a:bodyPr/>
                    <a:lstStyle/>
                    <a:p>
                      <a:r>
                        <a:rPr lang="en-US" sz="2400" dirty="0" smtClean="0">
                          <a:solidFill>
                            <a:schemeClr val="tx1"/>
                          </a:solidFill>
                        </a:rPr>
                        <a:t>1000000</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3"/>
                  </a:ext>
                </a:extLst>
              </a:tr>
              <a:tr h="434340">
                <a:tc>
                  <a:txBody>
                    <a:bodyPr/>
                    <a:lstStyle/>
                    <a:p>
                      <a:r>
                        <a:rPr lang="en-US" sz="2400" dirty="0" smtClean="0"/>
                        <a:t>1000000</a:t>
                      </a:r>
                      <a:endParaRPr lang="en-US" sz="2400" dirty="0">
                        <a:solidFill>
                          <a:schemeClr val="tx1">
                            <a:lumMod val="75000"/>
                            <a:lumOff val="25000"/>
                          </a:schemeClr>
                        </a:solidFill>
                      </a:endParaRPr>
                    </a:p>
                  </a:txBody>
                  <a:tcPr marL="68580" marR="68580" marT="34290" marB="34290"/>
                </a:tc>
                <a:tc>
                  <a:txBody>
                    <a:bodyPr/>
                    <a:lstStyle/>
                    <a:p>
                      <a:r>
                        <a:rPr lang="en-US" sz="2400" dirty="0" smtClean="0"/>
                        <a:t>1e+12</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343652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O(nm)</a:t>
            </a:r>
          </a:p>
        </p:txBody>
      </p:sp>
      <p:sp>
        <p:nvSpPr>
          <p:cNvPr id="4" name="TextBox 3"/>
          <p:cNvSpPr txBox="1"/>
          <p:nvPr/>
        </p:nvSpPr>
        <p:spPr>
          <a:xfrm>
            <a:off x="1748118" y="3007451"/>
            <a:ext cx="5647764" cy="923330"/>
          </a:xfrm>
          <a:prstGeom prst="rect">
            <a:avLst/>
          </a:prstGeom>
          <a:noFill/>
        </p:spPr>
        <p:txBody>
          <a:bodyPr wrap="square" rtlCol="0">
            <a:spAutoFit/>
          </a:bodyPr>
          <a:lstStyle/>
          <a:p>
            <a:r>
              <a:rPr lang="en-US" sz="2700" dirty="0">
                <a:solidFill>
                  <a:schemeClr val="bg2">
                    <a:lumMod val="50000"/>
                  </a:schemeClr>
                </a:solidFill>
              </a:rPr>
              <a:t>A function which has two inputs that contribute to the growth</a:t>
            </a:r>
          </a:p>
        </p:txBody>
      </p:sp>
    </p:spTree>
    <p:extLst>
      <p:ext uri="{BB962C8B-B14F-4D97-AF65-F5344CB8AC3E}">
        <p14:creationId xmlns:p14="http://schemas.microsoft.com/office/powerpoint/2010/main" val="3435190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O(nm)</a:t>
            </a:r>
          </a:p>
        </p:txBody>
      </p:sp>
      <p:sp>
        <p:nvSpPr>
          <p:cNvPr id="9" name="TextBox 8"/>
          <p:cNvSpPr txBox="1"/>
          <p:nvPr/>
        </p:nvSpPr>
        <p:spPr>
          <a:xfrm>
            <a:off x="1216959" y="3032795"/>
            <a:ext cx="6710082" cy="2150653"/>
          </a:xfrm>
          <a:prstGeom prst="rect">
            <a:avLst/>
          </a:prstGeom>
          <a:noFill/>
        </p:spPr>
        <p:txBody>
          <a:bodyPr wrap="square" rtlCol="0">
            <a:spAutoFit/>
          </a:bodyPr>
          <a:lstStyle/>
          <a:p>
            <a:pPr>
              <a:lnSpc>
                <a:spcPct val="107000"/>
              </a:lnSpc>
            </a:pPr>
            <a:r>
              <a:rPr lang="en-US" sz="2000" b="1" dirty="0">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void</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nm(</a:t>
            </a:r>
            <a:r>
              <a:rPr lang="en-US" sz="2000" b="1" dirty="0">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void</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n</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int</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err="1">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nc</a:t>
            </a:r>
            <a:r>
              <a:rPr lang="en-US" sz="2000"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a:t>
            </a:r>
            <a:r>
              <a:rPr lang="en-US" sz="2000" b="1" dirty="0">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void</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m</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int</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mc</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a:t>
            </a:r>
            <a:endParaRPr lang="en-US" sz="2400"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a:t>
            </a:r>
            <a:endParaRPr lang="en-US" sz="2400"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for</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int</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 0; </a:t>
            </a:r>
            <a:r>
              <a:rPr lang="en-US" sz="2000" b="1" dirty="0" err="1">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&lt; </a:t>
            </a:r>
            <a:r>
              <a:rPr lang="en-US" sz="2000" b="1" dirty="0" err="1">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nc</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a:t>
            </a:r>
            <a:endParaRPr lang="en-US" sz="2400"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for</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int</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x = 0; x &lt; </a:t>
            </a:r>
            <a:r>
              <a:rPr lang="en-US" sz="2000"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mc</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x++)</a:t>
            </a:r>
            <a:endParaRPr lang="en-US" sz="2400"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process(</a:t>
            </a:r>
            <a:r>
              <a:rPr lang="en-US" sz="2000"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n</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i</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80808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m</a:t>
            </a: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[x]);</a:t>
            </a:r>
            <a:endParaRPr lang="en-US" sz="2400" b="1"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2000" b="1" dirty="0">
                <a:solidFill>
                  <a:srgbClr val="000000"/>
                </a:solidFill>
                <a:highlight>
                  <a:srgbClr val="FFFFFF"/>
                </a:highlight>
                <a:latin typeface="Courier New" panose="02070309020205020404" pitchFamily="49" charset="0"/>
                <a:ea typeface="Calibri" panose="020F0502020204030204" pitchFamily="34" charset="0"/>
                <a:cs typeface="Courier New" panose="02070309020205020404" pitchFamily="49" charset="0"/>
              </a:rPr>
              <a:t>}</a:t>
            </a:r>
            <a:endParaRPr lang="en-US" sz="2400" b="1" dirty="0">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130197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3429001" cy="1076019"/>
          </a:xfrm>
        </p:spPr>
        <p:txBody>
          <a:bodyPr>
            <a:normAutofit lnSpcReduction="10000"/>
          </a:bodyPr>
          <a:lstStyle/>
          <a:p>
            <a:pPr marL="0" indent="0">
              <a:buNone/>
            </a:pPr>
            <a:r>
              <a:rPr lang="en-US" sz="7200" dirty="0">
                <a:solidFill>
                  <a:schemeClr val="tx1">
                    <a:lumMod val="75000"/>
                    <a:lumOff val="25000"/>
                  </a:schemeClr>
                </a:solidFill>
              </a:rPr>
              <a:t>O(nm)</a:t>
            </a:r>
          </a:p>
        </p:txBody>
      </p:sp>
      <p:sp>
        <p:nvSpPr>
          <p:cNvPr id="4" name="TextBox 3"/>
          <p:cNvSpPr txBox="1"/>
          <p:nvPr/>
        </p:nvSpPr>
        <p:spPr>
          <a:xfrm>
            <a:off x="1748118" y="3007452"/>
            <a:ext cx="5647764" cy="507831"/>
          </a:xfrm>
          <a:prstGeom prst="rect">
            <a:avLst/>
          </a:prstGeom>
          <a:noFill/>
        </p:spPr>
        <p:txBody>
          <a:bodyPr wrap="square" rtlCol="0">
            <a:spAutoFit/>
          </a:bodyPr>
          <a:lstStyle/>
          <a:p>
            <a:endParaRPr lang="en-US" sz="2700" dirty="0">
              <a:solidFill>
                <a:schemeClr val="bg2">
                  <a:lumMod val="50000"/>
                </a:schemeClr>
              </a:solidFill>
            </a:endParaRPr>
          </a:p>
        </p:txBody>
      </p:sp>
      <p:sp>
        <p:nvSpPr>
          <p:cNvPr id="5" name="TextBox 4"/>
          <p:cNvSpPr txBox="1"/>
          <p:nvPr/>
        </p:nvSpPr>
        <p:spPr>
          <a:xfrm>
            <a:off x="1748118" y="3007451"/>
            <a:ext cx="5647764" cy="923330"/>
          </a:xfrm>
          <a:prstGeom prst="rect">
            <a:avLst/>
          </a:prstGeom>
          <a:noFill/>
        </p:spPr>
        <p:txBody>
          <a:bodyPr wrap="square" rtlCol="0">
            <a:spAutoFit/>
          </a:bodyPr>
          <a:lstStyle/>
          <a:p>
            <a:r>
              <a:rPr lang="en-US" sz="2700" dirty="0">
                <a:solidFill>
                  <a:schemeClr val="bg2">
                    <a:lumMod val="50000"/>
                  </a:schemeClr>
                </a:solidFill>
              </a:rPr>
              <a:t>Predicting the behavior means understanding your domain</a:t>
            </a:r>
          </a:p>
        </p:txBody>
      </p:sp>
    </p:spTree>
    <p:extLst>
      <p:ext uri="{BB962C8B-B14F-4D97-AF65-F5344CB8AC3E}">
        <p14:creationId xmlns:p14="http://schemas.microsoft.com/office/powerpoint/2010/main" val="2444247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15902"/>
            <a:ext cx="4015154" cy="1076019"/>
          </a:xfrm>
        </p:spPr>
        <p:txBody>
          <a:bodyPr>
            <a:normAutofit fontScale="62500" lnSpcReduction="20000"/>
          </a:bodyPr>
          <a:lstStyle/>
          <a:p>
            <a:pPr marL="0" indent="0">
              <a:buNone/>
            </a:pPr>
            <a:r>
              <a:rPr lang="en-US" sz="7200" dirty="0" smtClean="0">
                <a:solidFill>
                  <a:schemeClr val="tx1">
                    <a:lumMod val="75000"/>
                    <a:lumOff val="25000"/>
                  </a:schemeClr>
                </a:solidFill>
              </a:rPr>
              <a:t>Relative Timing</a:t>
            </a:r>
            <a:endParaRPr lang="en-US" sz="7200" dirty="0">
              <a:solidFill>
                <a:schemeClr val="tx1">
                  <a:lumMod val="75000"/>
                  <a:lumOff val="25000"/>
                </a:schemeClr>
              </a:solidFill>
            </a:endParaRPr>
          </a:p>
        </p:txBody>
      </p:sp>
      <p:sp>
        <p:nvSpPr>
          <p:cNvPr id="4" name="TextBox 3"/>
          <p:cNvSpPr txBox="1"/>
          <p:nvPr/>
        </p:nvSpPr>
        <p:spPr>
          <a:xfrm>
            <a:off x="1748118" y="3007452"/>
            <a:ext cx="5647764" cy="507831"/>
          </a:xfrm>
          <a:prstGeom prst="rect">
            <a:avLst/>
          </a:prstGeom>
          <a:noFill/>
        </p:spPr>
        <p:txBody>
          <a:bodyPr wrap="square" rtlCol="0">
            <a:spAutoFit/>
          </a:bodyPr>
          <a:lstStyle/>
          <a:p>
            <a:endParaRPr lang="en-US" sz="2700" dirty="0">
              <a:solidFill>
                <a:schemeClr val="bg2">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784088008"/>
              </p:ext>
            </p:extLst>
          </p:nvPr>
        </p:nvGraphicFramePr>
        <p:xfrm>
          <a:off x="1524000" y="2491639"/>
          <a:ext cx="6096000" cy="304038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434340">
                <a:tc>
                  <a:txBody>
                    <a:bodyPr/>
                    <a:lstStyle/>
                    <a:p>
                      <a:r>
                        <a:rPr lang="en-US" sz="2400" dirty="0" smtClean="0">
                          <a:solidFill>
                            <a:schemeClr val="tx1"/>
                          </a:solidFill>
                        </a:rPr>
                        <a:t>Big-O</a:t>
                      </a:r>
                      <a:endParaRPr lang="en-US" sz="2400" dirty="0">
                        <a:solidFill>
                          <a:schemeClr val="tx1">
                            <a:lumMod val="75000"/>
                            <a:lumOff val="25000"/>
                          </a:schemeClr>
                        </a:solidFill>
                      </a:endParaRPr>
                    </a:p>
                  </a:txBody>
                  <a:tcPr marL="68580" marR="68580" marT="34290" marB="34290"/>
                </a:tc>
                <a:tc>
                  <a:txBody>
                    <a:bodyPr/>
                    <a:lstStyle/>
                    <a:p>
                      <a:r>
                        <a:rPr lang="en-US" sz="2400" dirty="0" smtClean="0"/>
                        <a:t>Elapsed Time</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0"/>
                  </a:ext>
                </a:extLst>
              </a:tr>
              <a:tr h="434340">
                <a:tc>
                  <a:txBody>
                    <a:bodyPr/>
                    <a:lstStyle/>
                    <a:p>
                      <a:r>
                        <a:rPr lang="en-US" sz="2400" dirty="0" smtClean="0">
                          <a:solidFill>
                            <a:schemeClr val="tx1"/>
                          </a:solidFill>
                        </a:rPr>
                        <a:t>O(1</a:t>
                      </a:r>
                      <a:r>
                        <a:rPr lang="en-US" sz="2400" baseline="0" dirty="0" smtClean="0">
                          <a:solidFill>
                            <a:schemeClr val="tx1"/>
                          </a:solidFill>
                        </a:rPr>
                        <a:t>)</a:t>
                      </a:r>
                      <a:endParaRPr lang="en-US" sz="2400" dirty="0">
                        <a:solidFill>
                          <a:schemeClr val="tx1">
                            <a:lumMod val="75000"/>
                            <a:lumOff val="25000"/>
                          </a:schemeClr>
                        </a:solidFill>
                      </a:endParaRPr>
                    </a:p>
                  </a:txBody>
                  <a:tcPr marL="68580" marR="68580" marT="34290" marB="34290"/>
                </a:tc>
                <a:tc>
                  <a:txBody>
                    <a:bodyPr/>
                    <a:lstStyle/>
                    <a:p>
                      <a:r>
                        <a:rPr lang="en-US" sz="2400" dirty="0" smtClean="0">
                          <a:solidFill>
                            <a:schemeClr val="tx1">
                              <a:lumMod val="75000"/>
                              <a:lumOff val="25000"/>
                            </a:schemeClr>
                          </a:solidFill>
                        </a:rPr>
                        <a:t>1 </a:t>
                      </a:r>
                      <a:r>
                        <a:rPr lang="en-US" sz="2400" dirty="0" err="1" smtClean="0">
                          <a:solidFill>
                            <a:schemeClr val="tx1">
                              <a:lumMod val="75000"/>
                              <a:lumOff val="25000"/>
                            </a:schemeClr>
                          </a:solidFill>
                        </a:rPr>
                        <a:t>ms</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1"/>
                  </a:ext>
                </a:extLst>
              </a:tr>
              <a:tr h="434340">
                <a:tc>
                  <a:txBody>
                    <a:bodyPr/>
                    <a:lstStyle/>
                    <a:p>
                      <a:r>
                        <a:rPr lang="en-US" sz="2400" dirty="0" smtClean="0"/>
                        <a:t>O(log n)</a:t>
                      </a:r>
                      <a:endParaRPr lang="en-US" sz="2400" dirty="0">
                        <a:solidFill>
                          <a:schemeClr val="tx1">
                            <a:lumMod val="75000"/>
                            <a:lumOff val="25000"/>
                          </a:schemeClr>
                        </a:solidFill>
                      </a:endParaRPr>
                    </a:p>
                  </a:txBody>
                  <a:tcPr marL="68580" marR="68580" marT="34290" marB="34290"/>
                </a:tc>
                <a:tc>
                  <a:txBody>
                    <a:bodyPr/>
                    <a:lstStyle/>
                    <a:p>
                      <a:r>
                        <a:rPr lang="en-US" sz="2400" dirty="0" smtClean="0">
                          <a:solidFill>
                            <a:schemeClr val="tx1">
                              <a:lumMod val="75000"/>
                              <a:lumOff val="25000"/>
                            </a:schemeClr>
                          </a:solidFill>
                        </a:rPr>
                        <a:t>6 </a:t>
                      </a:r>
                      <a:r>
                        <a:rPr lang="en-US" sz="2400" dirty="0" err="1" smtClean="0">
                          <a:solidFill>
                            <a:schemeClr val="tx1">
                              <a:lumMod val="75000"/>
                              <a:lumOff val="25000"/>
                            </a:schemeClr>
                          </a:solidFill>
                        </a:rPr>
                        <a:t>ms</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2"/>
                  </a:ext>
                </a:extLst>
              </a:tr>
              <a:tr h="434340">
                <a:tc>
                  <a:txBody>
                    <a:bodyPr/>
                    <a:lstStyle/>
                    <a:p>
                      <a:r>
                        <a:rPr lang="en-US" sz="2400" dirty="0" smtClean="0"/>
                        <a:t>O(n)</a:t>
                      </a:r>
                      <a:endParaRPr lang="en-US" sz="2400" dirty="0">
                        <a:solidFill>
                          <a:schemeClr val="tx1">
                            <a:lumMod val="75000"/>
                            <a:lumOff val="25000"/>
                          </a:schemeClr>
                        </a:solidFill>
                      </a:endParaRPr>
                    </a:p>
                  </a:txBody>
                  <a:tcPr marL="68580" marR="68580" marT="34290" marB="34290"/>
                </a:tc>
                <a:tc>
                  <a:txBody>
                    <a:bodyPr/>
                    <a:lstStyle/>
                    <a:p>
                      <a:r>
                        <a:rPr lang="en-US" sz="2400" dirty="0" smtClean="0">
                          <a:solidFill>
                            <a:schemeClr val="tx1">
                              <a:lumMod val="75000"/>
                              <a:lumOff val="25000"/>
                            </a:schemeClr>
                          </a:solidFill>
                        </a:rPr>
                        <a:t>16.67 minutes</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3"/>
                  </a:ext>
                </a:extLst>
              </a:tr>
              <a:tr h="434340">
                <a:tc>
                  <a:txBody>
                    <a:bodyPr/>
                    <a:lstStyle/>
                    <a:p>
                      <a:r>
                        <a:rPr lang="en-US" sz="2400" dirty="0" smtClean="0"/>
                        <a:t>O(nm)</a:t>
                      </a:r>
                      <a:endParaRPr lang="en-US" sz="2400" baseline="30000" dirty="0">
                        <a:solidFill>
                          <a:schemeClr val="tx1">
                            <a:lumMod val="75000"/>
                            <a:lumOff val="25000"/>
                          </a:schemeClr>
                        </a:solidFill>
                      </a:endParaRPr>
                    </a:p>
                  </a:txBody>
                  <a:tcPr marL="68580" marR="68580" marT="34290" marB="34290"/>
                </a:tc>
                <a:tc>
                  <a:txBody>
                    <a:bodyPr/>
                    <a:lstStyle/>
                    <a:p>
                      <a:r>
                        <a:rPr lang="en-US" sz="2400" dirty="0" smtClean="0">
                          <a:solidFill>
                            <a:schemeClr val="tx1">
                              <a:lumMod val="75000"/>
                              <a:lumOff val="25000"/>
                            </a:schemeClr>
                          </a:solidFill>
                        </a:rPr>
                        <a:t>(16.67 *</a:t>
                      </a:r>
                      <a:r>
                        <a:rPr lang="en-US" sz="2400" baseline="0" dirty="0" smtClean="0">
                          <a:solidFill>
                            <a:schemeClr val="tx1">
                              <a:lumMod val="75000"/>
                              <a:lumOff val="25000"/>
                            </a:schemeClr>
                          </a:solidFill>
                        </a:rPr>
                        <a:t> m) minutes</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4"/>
                  </a:ext>
                </a:extLst>
              </a:tr>
              <a:tr h="434340">
                <a:tc>
                  <a:txBody>
                    <a:bodyPr/>
                    <a:lstStyle/>
                    <a:p>
                      <a:r>
                        <a:rPr lang="en-US" sz="2400" dirty="0" smtClean="0"/>
                        <a:t>O(n</a:t>
                      </a:r>
                      <a:r>
                        <a:rPr lang="en-US" sz="2400" baseline="30000" dirty="0" smtClean="0"/>
                        <a:t>2</a:t>
                      </a:r>
                      <a:r>
                        <a:rPr lang="en-US" sz="2400" dirty="0" smtClean="0"/>
                        <a:t>)</a:t>
                      </a:r>
                      <a:endParaRPr lang="en-US" sz="2400" baseline="30000" dirty="0">
                        <a:solidFill>
                          <a:schemeClr val="tx1">
                            <a:lumMod val="75000"/>
                            <a:lumOff val="25000"/>
                          </a:schemeClr>
                        </a:solidFill>
                      </a:endParaRPr>
                    </a:p>
                  </a:txBody>
                  <a:tcPr marL="68580" marR="68580" marT="34290" marB="34290"/>
                </a:tc>
                <a:tc>
                  <a:txBody>
                    <a:bodyPr/>
                    <a:lstStyle/>
                    <a:p>
                      <a:r>
                        <a:rPr lang="en-US" sz="2400" dirty="0" smtClean="0">
                          <a:solidFill>
                            <a:schemeClr val="tx1">
                              <a:lumMod val="75000"/>
                              <a:lumOff val="25000"/>
                            </a:schemeClr>
                          </a:solidFill>
                        </a:rPr>
                        <a:t>11.57 days</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5"/>
                  </a:ext>
                </a:extLst>
              </a:tr>
              <a:tr h="434340">
                <a:tc>
                  <a:txBody>
                    <a:bodyPr/>
                    <a:lstStyle/>
                    <a:p>
                      <a:r>
                        <a:rPr lang="en-US" sz="2400" dirty="0" smtClean="0"/>
                        <a:t>O(n</a:t>
                      </a:r>
                      <a:r>
                        <a:rPr lang="en-US" sz="2400" baseline="30000" dirty="0" smtClean="0"/>
                        <a:t>3</a:t>
                      </a:r>
                      <a:r>
                        <a:rPr lang="en-US" sz="2400" dirty="0" smtClean="0"/>
                        <a:t>)</a:t>
                      </a:r>
                      <a:endParaRPr lang="en-US" sz="2400" baseline="30000" dirty="0">
                        <a:solidFill>
                          <a:schemeClr val="tx1">
                            <a:lumMod val="75000"/>
                            <a:lumOff val="25000"/>
                          </a:schemeClr>
                        </a:solidFill>
                      </a:endParaRPr>
                    </a:p>
                  </a:txBody>
                  <a:tcPr marL="68580" marR="68580" marT="34290" marB="34290"/>
                </a:tc>
                <a:tc>
                  <a:txBody>
                    <a:bodyPr/>
                    <a:lstStyle/>
                    <a:p>
                      <a:r>
                        <a:rPr lang="en-US" sz="2400" dirty="0" smtClean="0">
                          <a:solidFill>
                            <a:schemeClr val="tx1">
                              <a:lumMod val="75000"/>
                              <a:lumOff val="25000"/>
                            </a:schemeClr>
                          </a:solidFill>
                        </a:rPr>
                        <a:t>3.16888e7 years</a:t>
                      </a:r>
                      <a:endParaRPr lang="en-US" sz="2400" dirty="0">
                        <a:solidFill>
                          <a:schemeClr val="tx1">
                            <a:lumMod val="75000"/>
                            <a:lumOff val="25000"/>
                          </a:schemeClr>
                        </a:solidFill>
                      </a:endParaRPr>
                    </a:p>
                  </a:txBody>
                  <a:tcPr marL="68580" marR="68580" marT="34290" marB="3429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53956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4784" y="2384914"/>
            <a:ext cx="2031023" cy="2031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Time</a:t>
            </a:r>
            <a:endParaRPr lang="en-US" sz="4950" b="1" dirty="0"/>
          </a:p>
        </p:txBody>
      </p:sp>
    </p:spTree>
    <p:extLst>
      <p:ext uri="{BB962C8B-B14F-4D97-AF65-F5344CB8AC3E}">
        <p14:creationId xmlns:p14="http://schemas.microsoft.com/office/powerpoint/2010/main" val="2648687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lnSpcReduction="10000"/>
          </a:bodyPr>
          <a:lstStyle/>
          <a:p>
            <a:pPr marL="0" indent="0" algn="ctr">
              <a:buNone/>
            </a:pPr>
            <a:r>
              <a:rPr lang="en-US" sz="7200" dirty="0">
                <a:solidFill>
                  <a:schemeClr val="tx1">
                    <a:lumMod val="75000"/>
                    <a:lumOff val="25000"/>
                  </a:schemeClr>
                </a:solidFill>
              </a:rPr>
              <a:t>This Seems Bad!</a:t>
            </a:r>
          </a:p>
        </p:txBody>
      </p:sp>
    </p:spTree>
    <p:extLst>
      <p:ext uri="{BB962C8B-B14F-4D97-AF65-F5344CB8AC3E}">
        <p14:creationId xmlns:p14="http://schemas.microsoft.com/office/powerpoint/2010/main" val="35695882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4784" y="1766347"/>
            <a:ext cx="2031023" cy="2031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Best</a:t>
            </a:r>
            <a:endParaRPr lang="en-US" sz="4950" b="1" dirty="0"/>
          </a:p>
        </p:txBody>
      </p:sp>
      <p:sp>
        <p:nvSpPr>
          <p:cNvPr id="3" name="Rectangle 2"/>
          <p:cNvSpPr/>
          <p:nvPr/>
        </p:nvSpPr>
        <p:spPr>
          <a:xfrm>
            <a:off x="3556489" y="1766347"/>
            <a:ext cx="2031023" cy="203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Average</a:t>
            </a:r>
            <a:endParaRPr lang="en-US" sz="4050" b="1" dirty="0"/>
          </a:p>
        </p:txBody>
      </p:sp>
      <p:sp>
        <p:nvSpPr>
          <p:cNvPr id="4" name="Rectangle 3"/>
          <p:cNvSpPr/>
          <p:nvPr/>
        </p:nvSpPr>
        <p:spPr>
          <a:xfrm>
            <a:off x="6638193" y="1766347"/>
            <a:ext cx="2031023" cy="203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dirty="0"/>
              <a:t>Worst</a:t>
            </a:r>
          </a:p>
        </p:txBody>
      </p:sp>
      <p:sp>
        <p:nvSpPr>
          <p:cNvPr id="2" name="TextBox 1"/>
          <p:cNvSpPr txBox="1"/>
          <p:nvPr/>
        </p:nvSpPr>
        <p:spPr>
          <a:xfrm>
            <a:off x="6819220" y="4622427"/>
            <a:ext cx="1715534" cy="923330"/>
          </a:xfrm>
          <a:prstGeom prst="rect">
            <a:avLst/>
          </a:prstGeom>
          <a:noFill/>
        </p:spPr>
        <p:txBody>
          <a:bodyPr wrap="none" rtlCol="0">
            <a:spAutoFit/>
          </a:bodyPr>
          <a:lstStyle/>
          <a:p>
            <a:r>
              <a:rPr lang="en-US" sz="5400" dirty="0">
                <a:solidFill>
                  <a:schemeClr val="tx1">
                    <a:lumMod val="75000"/>
                    <a:lumOff val="25000"/>
                  </a:schemeClr>
                </a:solidFill>
              </a:rPr>
              <a:t>Big-O</a:t>
            </a:r>
          </a:p>
        </p:txBody>
      </p:sp>
      <p:sp>
        <p:nvSpPr>
          <p:cNvPr id="6" name="Up Arrow 5"/>
          <p:cNvSpPr/>
          <p:nvPr/>
        </p:nvSpPr>
        <p:spPr>
          <a:xfrm>
            <a:off x="7525957" y="3909733"/>
            <a:ext cx="255494" cy="7126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4211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4784" y="1766347"/>
            <a:ext cx="2031023" cy="2031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Best</a:t>
            </a:r>
            <a:endParaRPr lang="en-US" sz="4950" b="1" dirty="0"/>
          </a:p>
        </p:txBody>
      </p:sp>
      <p:sp>
        <p:nvSpPr>
          <p:cNvPr id="3" name="Rectangle 2"/>
          <p:cNvSpPr/>
          <p:nvPr/>
        </p:nvSpPr>
        <p:spPr>
          <a:xfrm>
            <a:off x="3556489" y="1766347"/>
            <a:ext cx="2031023" cy="203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Average</a:t>
            </a:r>
            <a:endParaRPr lang="en-US" sz="4050" b="1" dirty="0"/>
          </a:p>
        </p:txBody>
      </p:sp>
      <p:sp>
        <p:nvSpPr>
          <p:cNvPr id="4" name="Rectangle 3"/>
          <p:cNvSpPr/>
          <p:nvPr/>
        </p:nvSpPr>
        <p:spPr>
          <a:xfrm>
            <a:off x="6638193" y="1766347"/>
            <a:ext cx="2031023" cy="203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dirty="0"/>
              <a:t>Worst</a:t>
            </a:r>
          </a:p>
        </p:txBody>
      </p:sp>
      <p:sp>
        <p:nvSpPr>
          <p:cNvPr id="2" name="TextBox 1"/>
          <p:cNvSpPr txBox="1"/>
          <p:nvPr/>
        </p:nvSpPr>
        <p:spPr>
          <a:xfrm>
            <a:off x="6819220" y="4622427"/>
            <a:ext cx="1715534" cy="923330"/>
          </a:xfrm>
          <a:prstGeom prst="rect">
            <a:avLst/>
          </a:prstGeom>
          <a:noFill/>
        </p:spPr>
        <p:txBody>
          <a:bodyPr wrap="none" rtlCol="0">
            <a:spAutoFit/>
          </a:bodyPr>
          <a:lstStyle/>
          <a:p>
            <a:r>
              <a:rPr lang="en-US" sz="5400" dirty="0">
                <a:solidFill>
                  <a:schemeClr val="tx1">
                    <a:lumMod val="75000"/>
                    <a:lumOff val="25000"/>
                  </a:schemeClr>
                </a:solidFill>
              </a:rPr>
              <a:t>Big-O</a:t>
            </a:r>
          </a:p>
        </p:txBody>
      </p:sp>
      <p:sp>
        <p:nvSpPr>
          <p:cNvPr id="6" name="Up Arrow 5"/>
          <p:cNvSpPr/>
          <p:nvPr/>
        </p:nvSpPr>
        <p:spPr>
          <a:xfrm>
            <a:off x="7525957" y="3909733"/>
            <a:ext cx="255494" cy="7126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616248" y="4622427"/>
            <a:ext cx="1717137" cy="923330"/>
          </a:xfrm>
          <a:prstGeom prst="rect">
            <a:avLst/>
          </a:prstGeom>
          <a:noFill/>
        </p:spPr>
        <p:txBody>
          <a:bodyPr wrap="none" rtlCol="0">
            <a:spAutoFit/>
          </a:bodyPr>
          <a:lstStyle/>
          <a:p>
            <a:r>
              <a:rPr lang="en-US" sz="5400" dirty="0">
                <a:solidFill>
                  <a:schemeClr val="tx1">
                    <a:lumMod val="75000"/>
                    <a:lumOff val="25000"/>
                  </a:schemeClr>
                </a:solidFill>
              </a:rPr>
              <a:t>Big-</a:t>
            </a:r>
            <a:r>
              <a:rPr lang="el-GR" sz="5400" dirty="0">
                <a:solidFill>
                  <a:schemeClr val="tx1">
                    <a:lumMod val="75000"/>
                    <a:lumOff val="25000"/>
                  </a:schemeClr>
                </a:solidFill>
              </a:rPr>
              <a:t>Ω</a:t>
            </a:r>
            <a:endParaRPr lang="en-US" sz="5400" dirty="0">
              <a:solidFill>
                <a:schemeClr val="tx1">
                  <a:lumMod val="75000"/>
                  <a:lumOff val="25000"/>
                </a:schemeClr>
              </a:solidFill>
            </a:endParaRPr>
          </a:p>
        </p:txBody>
      </p:sp>
      <p:sp>
        <p:nvSpPr>
          <p:cNvPr id="8" name="Up Arrow 7"/>
          <p:cNvSpPr/>
          <p:nvPr/>
        </p:nvSpPr>
        <p:spPr>
          <a:xfrm>
            <a:off x="1322984" y="3909733"/>
            <a:ext cx="255494" cy="7126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7869740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4784" y="1766347"/>
            <a:ext cx="2031023" cy="2031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Best</a:t>
            </a:r>
            <a:endParaRPr lang="en-US" sz="4950" b="1" dirty="0"/>
          </a:p>
        </p:txBody>
      </p:sp>
      <p:sp>
        <p:nvSpPr>
          <p:cNvPr id="3" name="Rectangle 2"/>
          <p:cNvSpPr/>
          <p:nvPr/>
        </p:nvSpPr>
        <p:spPr>
          <a:xfrm>
            <a:off x="3556489" y="1766347"/>
            <a:ext cx="2031023" cy="203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Average</a:t>
            </a:r>
            <a:endParaRPr lang="en-US" sz="4050" b="1" dirty="0"/>
          </a:p>
        </p:txBody>
      </p:sp>
      <p:sp>
        <p:nvSpPr>
          <p:cNvPr id="4" name="Rectangle 3"/>
          <p:cNvSpPr/>
          <p:nvPr/>
        </p:nvSpPr>
        <p:spPr>
          <a:xfrm>
            <a:off x="6638193" y="1766347"/>
            <a:ext cx="2031023" cy="203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dirty="0"/>
              <a:t>Worst</a:t>
            </a:r>
          </a:p>
        </p:txBody>
      </p:sp>
      <p:sp>
        <p:nvSpPr>
          <p:cNvPr id="2" name="TextBox 1"/>
          <p:cNvSpPr txBox="1"/>
          <p:nvPr/>
        </p:nvSpPr>
        <p:spPr>
          <a:xfrm>
            <a:off x="6819220" y="4622427"/>
            <a:ext cx="1715534" cy="923330"/>
          </a:xfrm>
          <a:prstGeom prst="rect">
            <a:avLst/>
          </a:prstGeom>
          <a:noFill/>
        </p:spPr>
        <p:txBody>
          <a:bodyPr wrap="none" rtlCol="0">
            <a:spAutoFit/>
          </a:bodyPr>
          <a:lstStyle/>
          <a:p>
            <a:r>
              <a:rPr lang="en-US" sz="5400" dirty="0">
                <a:solidFill>
                  <a:schemeClr val="tx1">
                    <a:lumMod val="75000"/>
                    <a:lumOff val="25000"/>
                  </a:schemeClr>
                </a:solidFill>
              </a:rPr>
              <a:t>Big-O</a:t>
            </a:r>
          </a:p>
        </p:txBody>
      </p:sp>
      <p:sp>
        <p:nvSpPr>
          <p:cNvPr id="6" name="Up Arrow 5"/>
          <p:cNvSpPr/>
          <p:nvPr/>
        </p:nvSpPr>
        <p:spPr>
          <a:xfrm>
            <a:off x="7525957" y="3909733"/>
            <a:ext cx="255494" cy="7126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616248" y="4622427"/>
            <a:ext cx="1717137" cy="923330"/>
          </a:xfrm>
          <a:prstGeom prst="rect">
            <a:avLst/>
          </a:prstGeom>
          <a:noFill/>
        </p:spPr>
        <p:txBody>
          <a:bodyPr wrap="none" rtlCol="0">
            <a:spAutoFit/>
          </a:bodyPr>
          <a:lstStyle/>
          <a:p>
            <a:r>
              <a:rPr lang="en-US" sz="5400" dirty="0">
                <a:solidFill>
                  <a:schemeClr val="tx1">
                    <a:lumMod val="75000"/>
                    <a:lumOff val="25000"/>
                  </a:schemeClr>
                </a:solidFill>
              </a:rPr>
              <a:t>Big-</a:t>
            </a:r>
            <a:r>
              <a:rPr lang="el-GR" sz="5400" dirty="0">
                <a:solidFill>
                  <a:schemeClr val="tx1">
                    <a:lumMod val="75000"/>
                    <a:lumOff val="25000"/>
                  </a:schemeClr>
                </a:solidFill>
              </a:rPr>
              <a:t>Ω</a:t>
            </a:r>
            <a:endParaRPr lang="en-US" sz="5400" dirty="0">
              <a:solidFill>
                <a:schemeClr val="tx1">
                  <a:lumMod val="75000"/>
                  <a:lumOff val="25000"/>
                </a:schemeClr>
              </a:solidFill>
            </a:endParaRPr>
          </a:p>
        </p:txBody>
      </p:sp>
      <p:sp>
        <p:nvSpPr>
          <p:cNvPr id="8" name="Up Arrow 7"/>
          <p:cNvSpPr/>
          <p:nvPr/>
        </p:nvSpPr>
        <p:spPr>
          <a:xfrm>
            <a:off x="1322984" y="3909733"/>
            <a:ext cx="255494" cy="7126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p:nvSpPr>
        <p:spPr>
          <a:xfrm>
            <a:off x="4323670" y="4628893"/>
            <a:ext cx="505267" cy="923330"/>
          </a:xfrm>
          <a:prstGeom prst="rect">
            <a:avLst/>
          </a:prstGeom>
          <a:noFill/>
        </p:spPr>
        <p:txBody>
          <a:bodyPr wrap="none" rtlCol="0">
            <a:spAutoFit/>
          </a:bodyPr>
          <a:lstStyle/>
          <a:p>
            <a:r>
              <a:rPr lang="en-US" sz="5400" dirty="0">
                <a:solidFill>
                  <a:schemeClr val="tx1">
                    <a:lumMod val="75000"/>
                    <a:lumOff val="25000"/>
                  </a:schemeClr>
                </a:solidFill>
              </a:rPr>
              <a:t>?</a:t>
            </a:r>
          </a:p>
        </p:txBody>
      </p:sp>
      <p:sp>
        <p:nvSpPr>
          <p:cNvPr id="10" name="Up Arrow 9"/>
          <p:cNvSpPr/>
          <p:nvPr/>
        </p:nvSpPr>
        <p:spPr>
          <a:xfrm>
            <a:off x="4444253" y="3909733"/>
            <a:ext cx="255494" cy="7126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30245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lnSpcReduction="10000"/>
          </a:bodyPr>
          <a:lstStyle/>
          <a:p>
            <a:pPr marL="0" indent="0" algn="ctr">
              <a:buNone/>
            </a:pPr>
            <a:r>
              <a:rPr lang="en-US" sz="7200" dirty="0">
                <a:solidFill>
                  <a:schemeClr val="tx1">
                    <a:lumMod val="75000"/>
                    <a:lumOff val="25000"/>
                  </a:schemeClr>
                </a:solidFill>
              </a:rPr>
              <a:t>So we just use Big-O</a:t>
            </a:r>
          </a:p>
        </p:txBody>
      </p:sp>
    </p:spTree>
    <p:extLst>
      <p:ext uri="{BB962C8B-B14F-4D97-AF65-F5344CB8AC3E}">
        <p14:creationId xmlns:p14="http://schemas.microsoft.com/office/powerpoint/2010/main" val="3315816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75000"/>
                    <a:lumOff val="25000"/>
                  </a:schemeClr>
                </a:solidFill>
              </a:rPr>
              <a:t>Summary</a:t>
            </a: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Autofit/>
          </a:bodyPr>
          <a:lstStyle/>
          <a:p>
            <a:pPr>
              <a:spcBef>
                <a:spcPts val="900"/>
              </a:spcBef>
            </a:pPr>
            <a:r>
              <a:rPr lang="en-US" dirty="0" smtClean="0">
                <a:solidFill>
                  <a:schemeClr val="tx1">
                    <a:lumMod val="75000"/>
                    <a:lumOff val="25000"/>
                  </a:schemeClr>
                </a:solidFill>
              </a:rPr>
              <a:t>Complexity Analysis</a:t>
            </a:r>
          </a:p>
          <a:p>
            <a:pPr>
              <a:spcBef>
                <a:spcPts val="900"/>
              </a:spcBef>
            </a:pPr>
            <a:r>
              <a:rPr lang="en-US" dirty="0" smtClean="0">
                <a:solidFill>
                  <a:schemeClr val="tx1">
                    <a:lumMod val="75000"/>
                    <a:lumOff val="25000"/>
                  </a:schemeClr>
                </a:solidFill>
              </a:rPr>
              <a:t>Big-O Notation</a:t>
            </a:r>
          </a:p>
          <a:p>
            <a:pPr>
              <a:spcBef>
                <a:spcPts val="900"/>
              </a:spcBef>
            </a:pPr>
            <a:r>
              <a:rPr lang="en-US" dirty="0" smtClean="0">
                <a:solidFill>
                  <a:schemeClr val="tx1">
                    <a:lumMod val="75000"/>
                    <a:lumOff val="25000"/>
                  </a:schemeClr>
                </a:solidFill>
              </a:rPr>
              <a:t>Examples</a:t>
            </a:r>
          </a:p>
          <a:p>
            <a:pPr lvl="1">
              <a:spcBef>
                <a:spcPts val="900"/>
              </a:spcBef>
            </a:pPr>
            <a:r>
              <a:rPr lang="en-US" sz="2100" dirty="0">
                <a:solidFill>
                  <a:schemeClr val="tx1">
                    <a:lumMod val="75000"/>
                    <a:lumOff val="25000"/>
                  </a:schemeClr>
                </a:solidFill>
              </a:rPr>
              <a:t>O(1)</a:t>
            </a:r>
          </a:p>
          <a:p>
            <a:pPr lvl="1">
              <a:spcBef>
                <a:spcPts val="900"/>
              </a:spcBef>
            </a:pPr>
            <a:r>
              <a:rPr lang="en-US" sz="2100" dirty="0">
                <a:solidFill>
                  <a:schemeClr val="tx1">
                    <a:lumMod val="75000"/>
                    <a:lumOff val="25000"/>
                  </a:schemeClr>
                </a:solidFill>
              </a:rPr>
              <a:t>O(n)</a:t>
            </a:r>
          </a:p>
          <a:p>
            <a:pPr lvl="1">
              <a:spcBef>
                <a:spcPts val="900"/>
              </a:spcBef>
            </a:pPr>
            <a:r>
              <a:rPr lang="en-US" sz="2100" dirty="0">
                <a:solidFill>
                  <a:schemeClr val="tx1">
                    <a:lumMod val="75000"/>
                    <a:lumOff val="25000"/>
                  </a:schemeClr>
                </a:solidFill>
              </a:rPr>
              <a:t>O(log n)</a:t>
            </a:r>
          </a:p>
          <a:p>
            <a:pPr lvl="1">
              <a:spcBef>
                <a:spcPts val="900"/>
              </a:spcBef>
            </a:pPr>
            <a:r>
              <a:rPr lang="en-US" sz="2100" dirty="0">
                <a:solidFill>
                  <a:schemeClr val="tx1">
                    <a:lumMod val="75000"/>
                    <a:lumOff val="25000"/>
                  </a:schemeClr>
                </a:solidFill>
              </a:rPr>
              <a:t>O(n</a:t>
            </a:r>
            <a:r>
              <a:rPr lang="en-US" sz="2100" baseline="30000" dirty="0">
                <a:solidFill>
                  <a:schemeClr val="tx1">
                    <a:lumMod val="75000"/>
                    <a:lumOff val="25000"/>
                  </a:schemeClr>
                </a:solidFill>
              </a:rPr>
              <a:t>2</a:t>
            </a:r>
            <a:r>
              <a:rPr lang="en-US" sz="2100" dirty="0">
                <a:solidFill>
                  <a:schemeClr val="tx1">
                    <a:lumMod val="75000"/>
                    <a:lumOff val="25000"/>
                  </a:schemeClr>
                </a:solidFill>
              </a:rPr>
              <a:t>)</a:t>
            </a:r>
            <a:endParaRPr lang="en-US" sz="2100" baseline="30000" dirty="0">
              <a:solidFill>
                <a:schemeClr val="tx1">
                  <a:lumMod val="75000"/>
                  <a:lumOff val="25000"/>
                </a:schemeClr>
              </a:solidFill>
            </a:endParaRPr>
          </a:p>
          <a:p>
            <a:pPr lvl="1">
              <a:spcBef>
                <a:spcPts val="900"/>
              </a:spcBef>
            </a:pPr>
            <a:r>
              <a:rPr lang="en-US" sz="2100" dirty="0">
                <a:solidFill>
                  <a:schemeClr val="tx1">
                    <a:lumMod val="75000"/>
                    <a:lumOff val="25000"/>
                  </a:schemeClr>
                </a:solidFill>
              </a:rPr>
              <a:t>O(nm)</a:t>
            </a:r>
          </a:p>
        </p:txBody>
      </p:sp>
    </p:spTree>
    <p:extLst>
      <p:ext uri="{BB962C8B-B14F-4D97-AF65-F5344CB8AC3E}">
        <p14:creationId xmlns:p14="http://schemas.microsoft.com/office/powerpoint/2010/main" val="323341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4784" y="2384914"/>
            <a:ext cx="2031023" cy="2031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Time</a:t>
            </a:r>
            <a:endParaRPr lang="en-US" sz="4950" b="1" dirty="0"/>
          </a:p>
        </p:txBody>
      </p:sp>
      <p:sp>
        <p:nvSpPr>
          <p:cNvPr id="3" name="Rectangle 2"/>
          <p:cNvSpPr/>
          <p:nvPr/>
        </p:nvSpPr>
        <p:spPr>
          <a:xfrm>
            <a:off x="3556489" y="2384914"/>
            <a:ext cx="2031023" cy="203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Memory</a:t>
            </a:r>
            <a:endParaRPr lang="en-US" sz="4050" b="1" dirty="0"/>
          </a:p>
        </p:txBody>
      </p:sp>
    </p:spTree>
    <p:extLst>
      <p:ext uri="{BB962C8B-B14F-4D97-AF65-F5344CB8AC3E}">
        <p14:creationId xmlns:p14="http://schemas.microsoft.com/office/powerpoint/2010/main" val="40244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4784" y="2384914"/>
            <a:ext cx="2031023" cy="2031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Time</a:t>
            </a:r>
            <a:endParaRPr lang="en-US" sz="4950" b="1" dirty="0"/>
          </a:p>
        </p:txBody>
      </p:sp>
      <p:sp>
        <p:nvSpPr>
          <p:cNvPr id="3" name="Rectangle 2"/>
          <p:cNvSpPr/>
          <p:nvPr/>
        </p:nvSpPr>
        <p:spPr>
          <a:xfrm>
            <a:off x="3556489" y="2384914"/>
            <a:ext cx="2031023" cy="203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Memory</a:t>
            </a:r>
            <a:endParaRPr lang="en-US" sz="4050" b="1" dirty="0"/>
          </a:p>
        </p:txBody>
      </p:sp>
      <p:sp>
        <p:nvSpPr>
          <p:cNvPr id="4" name="Rectangle 3"/>
          <p:cNvSpPr/>
          <p:nvPr/>
        </p:nvSpPr>
        <p:spPr>
          <a:xfrm>
            <a:off x="6638193" y="2384914"/>
            <a:ext cx="2031023" cy="203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Etc</a:t>
            </a:r>
            <a:r>
              <a:rPr lang="en-US" sz="4050" dirty="0"/>
              <a:t>.</a:t>
            </a:r>
          </a:p>
        </p:txBody>
      </p:sp>
    </p:spTree>
    <p:extLst>
      <p:ext uri="{BB962C8B-B14F-4D97-AF65-F5344CB8AC3E}">
        <p14:creationId xmlns:p14="http://schemas.microsoft.com/office/powerpoint/2010/main" val="2135246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70000" lnSpcReduction="20000"/>
          </a:bodyPr>
          <a:lstStyle/>
          <a:p>
            <a:pPr marL="0" indent="0" algn="ctr">
              <a:buNone/>
            </a:pPr>
            <a:r>
              <a:rPr lang="en-US" sz="7200" dirty="0">
                <a:solidFill>
                  <a:schemeClr val="tx1">
                    <a:lumMod val="75000"/>
                    <a:lumOff val="25000"/>
                  </a:schemeClr>
                </a:solidFill>
              </a:rPr>
              <a:t>How do we measure time?</a:t>
            </a:r>
          </a:p>
        </p:txBody>
      </p:sp>
    </p:spTree>
    <p:extLst>
      <p:ext uri="{BB962C8B-B14F-4D97-AF65-F5344CB8AC3E}">
        <p14:creationId xmlns:p14="http://schemas.microsoft.com/office/powerpoint/2010/main" val="2932151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4889" y="1345223"/>
            <a:ext cx="4774223"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t>Processor Speed</a:t>
            </a:r>
          </a:p>
        </p:txBody>
      </p:sp>
      <p:sp>
        <p:nvSpPr>
          <p:cNvPr id="4" name="Rectangle 3"/>
          <p:cNvSpPr/>
          <p:nvPr/>
        </p:nvSpPr>
        <p:spPr>
          <a:xfrm>
            <a:off x="2184889" y="2448657"/>
            <a:ext cx="4774223"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t>Available Memory</a:t>
            </a:r>
          </a:p>
        </p:txBody>
      </p:sp>
      <p:sp>
        <p:nvSpPr>
          <p:cNvPr id="5" name="Rectangle 4"/>
          <p:cNvSpPr/>
          <p:nvPr/>
        </p:nvSpPr>
        <p:spPr>
          <a:xfrm>
            <a:off x="2184889" y="3552092"/>
            <a:ext cx="4774223" cy="685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t>Quota</a:t>
            </a:r>
          </a:p>
        </p:txBody>
      </p:sp>
      <p:sp>
        <p:nvSpPr>
          <p:cNvPr id="6" name="Rectangle 5"/>
          <p:cNvSpPr/>
          <p:nvPr/>
        </p:nvSpPr>
        <p:spPr>
          <a:xfrm>
            <a:off x="2184889" y="4640139"/>
            <a:ext cx="4774223" cy="68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t>External Factors</a:t>
            </a:r>
          </a:p>
        </p:txBody>
      </p:sp>
    </p:spTree>
    <p:extLst>
      <p:ext uri="{BB962C8B-B14F-4D97-AF65-F5344CB8AC3E}">
        <p14:creationId xmlns:p14="http://schemas.microsoft.com/office/powerpoint/2010/main" val="24704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466</TotalTime>
  <Words>3044</Words>
  <Application>Microsoft Office PowerPoint</Application>
  <PresentationFormat>On-screen Show (4:3)</PresentationFormat>
  <Paragraphs>358</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Fundamental Algorithms and Data Structures</vt:lpstr>
      <vt:lpstr>Complexity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synopsys</cp:lastModifiedBy>
  <cp:revision>67</cp:revision>
  <dcterms:created xsi:type="dcterms:W3CDTF">2013-11-20T18:16:21Z</dcterms:created>
  <dcterms:modified xsi:type="dcterms:W3CDTF">2016-04-28T21:53:08Z</dcterms:modified>
</cp:coreProperties>
</file>