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90" r:id="rId3"/>
    <p:sldId id="257" r:id="rId4"/>
    <p:sldId id="385" r:id="rId5"/>
    <p:sldId id="330" r:id="rId6"/>
    <p:sldId id="391" r:id="rId7"/>
    <p:sldId id="372" r:id="rId8"/>
    <p:sldId id="373" r:id="rId9"/>
    <p:sldId id="374" r:id="rId10"/>
    <p:sldId id="375" r:id="rId11"/>
    <p:sldId id="331" r:id="rId12"/>
    <p:sldId id="367" r:id="rId13"/>
    <p:sldId id="368" r:id="rId14"/>
    <p:sldId id="369" r:id="rId15"/>
    <p:sldId id="370" r:id="rId16"/>
    <p:sldId id="366" r:id="rId17"/>
    <p:sldId id="337" r:id="rId18"/>
    <p:sldId id="335" r:id="rId19"/>
    <p:sldId id="360" r:id="rId20"/>
    <p:sldId id="344" r:id="rId21"/>
    <p:sldId id="338" r:id="rId22"/>
    <p:sldId id="345" r:id="rId23"/>
    <p:sldId id="346" r:id="rId24"/>
    <p:sldId id="376" r:id="rId25"/>
    <p:sldId id="371" r:id="rId26"/>
    <p:sldId id="332" r:id="rId27"/>
    <p:sldId id="348" r:id="rId28"/>
    <p:sldId id="359" r:id="rId29"/>
    <p:sldId id="349" r:id="rId30"/>
    <p:sldId id="350" r:id="rId31"/>
    <p:sldId id="353" r:id="rId32"/>
    <p:sldId id="377" r:id="rId33"/>
    <p:sldId id="392" r:id="rId34"/>
    <p:sldId id="378" r:id="rId35"/>
    <p:sldId id="333" r:id="rId36"/>
    <p:sldId id="354" r:id="rId37"/>
    <p:sldId id="358" r:id="rId38"/>
    <p:sldId id="355" r:id="rId39"/>
    <p:sldId id="356" r:id="rId40"/>
    <p:sldId id="357" r:id="rId41"/>
    <p:sldId id="379" r:id="rId42"/>
    <p:sldId id="380" r:id="rId43"/>
    <p:sldId id="334" r:id="rId44"/>
    <p:sldId id="361" r:id="rId45"/>
    <p:sldId id="362" r:id="rId46"/>
    <p:sldId id="363" r:id="rId47"/>
    <p:sldId id="364" r:id="rId48"/>
    <p:sldId id="365" r:id="rId49"/>
    <p:sldId id="381" r:id="rId50"/>
    <p:sldId id="382" r:id="rId51"/>
    <p:sldId id="384" r:id="rId52"/>
    <p:sldId id="383" r:id="rId53"/>
    <p:sldId id="386" r:id="rId54"/>
    <p:sldId id="387" r:id="rId55"/>
    <p:sldId id="388" r:id="rId56"/>
    <p:sldId id="389"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73788" autoAdjust="0"/>
  </p:normalViewPr>
  <p:slideViewPr>
    <p:cSldViewPr>
      <p:cViewPr varScale="1">
        <p:scale>
          <a:sx n="62" d="100"/>
          <a:sy n="62" d="100"/>
        </p:scale>
        <p:origin x="1498" y="62"/>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34957-E2F4-416E-98B0-3A1F2C72E04C}" type="doc">
      <dgm:prSet loTypeId="urn:microsoft.com/office/officeart/2005/8/layout/venn1" loCatId="relationship" qsTypeId="urn:microsoft.com/office/officeart/2005/8/quickstyle/simple1" qsCatId="simple" csTypeId="urn:microsoft.com/office/officeart/2005/8/colors/accent1_2" csCatId="accent1" phldr="1"/>
      <dgm:spPr/>
    </dgm:pt>
    <dgm:pt modelId="{E0814E7B-4F91-429E-9842-FA07ADA9D900}">
      <dgm:prSet phldrT="[Text]" custT="1"/>
      <dgm:spPr/>
      <dgm:t>
        <a:bodyPr/>
        <a:lstStyle/>
        <a:p>
          <a:r>
            <a:rPr lang="en-US" sz="4800" dirty="0" err="1" smtClean="0">
              <a:solidFill>
                <a:schemeClr val="tx1">
                  <a:lumMod val="75000"/>
                  <a:lumOff val="25000"/>
                </a:schemeClr>
              </a:solidFill>
            </a:rPr>
            <a:t>Chem</a:t>
          </a:r>
          <a:r>
            <a:rPr lang="en-US" sz="4800" dirty="0" smtClean="0">
              <a:solidFill>
                <a:schemeClr val="tx1">
                  <a:lumMod val="75000"/>
                  <a:lumOff val="25000"/>
                </a:schemeClr>
              </a:solidFill>
            </a:rPr>
            <a:t> 101</a:t>
          </a:r>
          <a:endParaRPr lang="en-US" sz="4800" dirty="0">
            <a:solidFill>
              <a:schemeClr val="tx1">
                <a:lumMod val="75000"/>
                <a:lumOff val="25000"/>
              </a:schemeClr>
            </a:solidFill>
          </a:endParaRPr>
        </a:p>
      </dgm:t>
    </dgm:pt>
    <dgm:pt modelId="{613FD1AD-D76C-4B3A-8BFF-8A949C4200EA}" type="sibTrans" cxnId="{D21EC8CD-7667-4A73-A039-6A661799AA49}">
      <dgm:prSet/>
      <dgm:spPr/>
      <dgm:t>
        <a:bodyPr/>
        <a:lstStyle/>
        <a:p>
          <a:endParaRPr lang="en-US"/>
        </a:p>
      </dgm:t>
    </dgm:pt>
    <dgm:pt modelId="{8E3EAF17-D800-4FE6-869B-D09658047737}" type="parTrans" cxnId="{D21EC8CD-7667-4A73-A039-6A661799AA49}">
      <dgm:prSet/>
      <dgm:spPr/>
      <dgm:t>
        <a:bodyPr/>
        <a:lstStyle/>
        <a:p>
          <a:endParaRPr lang="en-US"/>
        </a:p>
      </dgm:t>
    </dgm:pt>
    <dgm:pt modelId="{FD04D49E-6044-41D7-AB63-7E5E4418DEBB}">
      <dgm:prSet phldrT="[Text]" custT="1"/>
      <dgm:spPr/>
      <dgm:t>
        <a:bodyPr/>
        <a:lstStyle/>
        <a:p>
          <a:r>
            <a:rPr lang="en-US" sz="4800" dirty="0" err="1" smtClean="0">
              <a:solidFill>
                <a:schemeClr val="tx1">
                  <a:lumMod val="75000"/>
                  <a:lumOff val="25000"/>
                </a:schemeClr>
              </a:solidFill>
            </a:rPr>
            <a:t>Calc</a:t>
          </a:r>
          <a:r>
            <a:rPr lang="en-US" sz="4800" dirty="0" smtClean="0">
              <a:solidFill>
                <a:schemeClr val="tx1">
                  <a:lumMod val="75000"/>
                  <a:lumOff val="25000"/>
                </a:schemeClr>
              </a:solidFill>
            </a:rPr>
            <a:t> 1</a:t>
          </a:r>
          <a:endParaRPr lang="en-US" sz="4800" dirty="0">
            <a:solidFill>
              <a:schemeClr val="tx1">
                <a:lumMod val="75000"/>
                <a:lumOff val="25000"/>
              </a:schemeClr>
            </a:solidFill>
          </a:endParaRPr>
        </a:p>
      </dgm:t>
    </dgm:pt>
    <dgm:pt modelId="{645212FA-800D-4362-88AB-3DC3C712E574}" type="sibTrans" cxnId="{17E592A9-B409-4F55-9BEE-B8B552F9CECA}">
      <dgm:prSet/>
      <dgm:spPr/>
      <dgm:t>
        <a:bodyPr/>
        <a:lstStyle/>
        <a:p>
          <a:endParaRPr lang="en-US"/>
        </a:p>
      </dgm:t>
    </dgm:pt>
    <dgm:pt modelId="{5D847FE9-95F7-4F37-812B-E4469A9DCC90}" type="parTrans" cxnId="{17E592A9-B409-4F55-9BEE-B8B552F9CECA}">
      <dgm:prSet/>
      <dgm:spPr/>
      <dgm:t>
        <a:bodyPr/>
        <a:lstStyle/>
        <a:p>
          <a:endParaRPr lang="en-US"/>
        </a:p>
      </dgm:t>
    </dgm:pt>
    <dgm:pt modelId="{55F93074-5B9A-4351-8F60-D4C8196FE036}" type="pres">
      <dgm:prSet presAssocID="{A0134957-E2F4-416E-98B0-3A1F2C72E04C}" presName="compositeShape" presStyleCnt="0">
        <dgm:presLayoutVars>
          <dgm:chMax val="7"/>
          <dgm:dir/>
          <dgm:resizeHandles val="exact"/>
        </dgm:presLayoutVars>
      </dgm:prSet>
      <dgm:spPr/>
    </dgm:pt>
    <dgm:pt modelId="{063E8216-6A66-4DC9-829A-4C938B66E670}" type="pres">
      <dgm:prSet presAssocID="{E0814E7B-4F91-429E-9842-FA07ADA9D900}" presName="circ1" presStyleLbl="vennNode1" presStyleIdx="0" presStyleCnt="2"/>
      <dgm:spPr/>
      <dgm:t>
        <a:bodyPr/>
        <a:lstStyle/>
        <a:p>
          <a:endParaRPr lang="en-US"/>
        </a:p>
      </dgm:t>
    </dgm:pt>
    <dgm:pt modelId="{F682004C-12AB-49ED-9D54-0828C8975321}" type="pres">
      <dgm:prSet presAssocID="{E0814E7B-4F91-429E-9842-FA07ADA9D900}" presName="circ1Tx" presStyleLbl="revTx" presStyleIdx="0" presStyleCnt="0">
        <dgm:presLayoutVars>
          <dgm:chMax val="0"/>
          <dgm:chPref val="0"/>
          <dgm:bulletEnabled val="1"/>
        </dgm:presLayoutVars>
      </dgm:prSet>
      <dgm:spPr/>
      <dgm:t>
        <a:bodyPr/>
        <a:lstStyle/>
        <a:p>
          <a:endParaRPr lang="en-US"/>
        </a:p>
      </dgm:t>
    </dgm:pt>
    <dgm:pt modelId="{3158698C-62A7-486F-9695-2F74702D4D41}" type="pres">
      <dgm:prSet presAssocID="{FD04D49E-6044-41D7-AB63-7E5E4418DEBB}" presName="circ2" presStyleLbl="vennNode1" presStyleIdx="1" presStyleCnt="2"/>
      <dgm:spPr/>
      <dgm:t>
        <a:bodyPr/>
        <a:lstStyle/>
        <a:p>
          <a:endParaRPr lang="en-US"/>
        </a:p>
      </dgm:t>
    </dgm:pt>
    <dgm:pt modelId="{58A1349C-ACDA-432E-B427-E795F0DFA2F1}" type="pres">
      <dgm:prSet presAssocID="{FD04D49E-6044-41D7-AB63-7E5E4418DEBB}" presName="circ2Tx" presStyleLbl="revTx" presStyleIdx="0" presStyleCnt="0">
        <dgm:presLayoutVars>
          <dgm:chMax val="0"/>
          <dgm:chPref val="0"/>
          <dgm:bulletEnabled val="1"/>
        </dgm:presLayoutVars>
      </dgm:prSet>
      <dgm:spPr/>
      <dgm:t>
        <a:bodyPr/>
        <a:lstStyle/>
        <a:p>
          <a:endParaRPr lang="en-US"/>
        </a:p>
      </dgm:t>
    </dgm:pt>
  </dgm:ptLst>
  <dgm:cxnLst>
    <dgm:cxn modelId="{D21EC8CD-7667-4A73-A039-6A661799AA49}" srcId="{A0134957-E2F4-416E-98B0-3A1F2C72E04C}" destId="{E0814E7B-4F91-429E-9842-FA07ADA9D900}" srcOrd="0" destOrd="0" parTransId="{8E3EAF17-D800-4FE6-869B-D09658047737}" sibTransId="{613FD1AD-D76C-4B3A-8BFF-8A949C4200EA}"/>
    <dgm:cxn modelId="{17E592A9-B409-4F55-9BEE-B8B552F9CECA}" srcId="{A0134957-E2F4-416E-98B0-3A1F2C72E04C}" destId="{FD04D49E-6044-41D7-AB63-7E5E4418DEBB}" srcOrd="1" destOrd="0" parTransId="{5D847FE9-95F7-4F37-812B-E4469A9DCC90}" sibTransId="{645212FA-800D-4362-88AB-3DC3C712E574}"/>
    <dgm:cxn modelId="{D400E1DC-3C44-4C72-9BA0-1A0E62A0018B}" type="presOf" srcId="{FD04D49E-6044-41D7-AB63-7E5E4418DEBB}" destId="{3158698C-62A7-486F-9695-2F74702D4D41}" srcOrd="0" destOrd="0" presId="urn:microsoft.com/office/officeart/2005/8/layout/venn1"/>
    <dgm:cxn modelId="{D6DAA4D8-CDAB-4915-9216-2C146DB54D22}" type="presOf" srcId="{E0814E7B-4F91-429E-9842-FA07ADA9D900}" destId="{F682004C-12AB-49ED-9D54-0828C8975321}" srcOrd="1" destOrd="0" presId="urn:microsoft.com/office/officeart/2005/8/layout/venn1"/>
    <dgm:cxn modelId="{2A4D37BE-4DFD-498B-A44D-E9705A6A1039}" type="presOf" srcId="{E0814E7B-4F91-429E-9842-FA07ADA9D900}" destId="{063E8216-6A66-4DC9-829A-4C938B66E670}" srcOrd="0" destOrd="0" presId="urn:microsoft.com/office/officeart/2005/8/layout/venn1"/>
    <dgm:cxn modelId="{CE6D3265-4A96-4D65-9F02-5CC8DB147B44}" type="presOf" srcId="{A0134957-E2F4-416E-98B0-3A1F2C72E04C}" destId="{55F93074-5B9A-4351-8F60-D4C8196FE036}" srcOrd="0" destOrd="0" presId="urn:microsoft.com/office/officeart/2005/8/layout/venn1"/>
    <dgm:cxn modelId="{134D5CAB-F7D7-4F79-A000-AFF60BD22228}" type="presOf" srcId="{FD04D49E-6044-41D7-AB63-7E5E4418DEBB}" destId="{58A1349C-ACDA-432E-B427-E795F0DFA2F1}" srcOrd="1" destOrd="0" presId="urn:microsoft.com/office/officeart/2005/8/layout/venn1"/>
    <dgm:cxn modelId="{1C7BE17D-0833-4A3C-B3BF-3A575FF31D55}" type="presParOf" srcId="{55F93074-5B9A-4351-8F60-D4C8196FE036}" destId="{063E8216-6A66-4DC9-829A-4C938B66E670}" srcOrd="0" destOrd="0" presId="urn:microsoft.com/office/officeart/2005/8/layout/venn1"/>
    <dgm:cxn modelId="{D37A2345-0E48-4614-B8A2-33EB0BC37D12}" type="presParOf" srcId="{55F93074-5B9A-4351-8F60-D4C8196FE036}" destId="{F682004C-12AB-49ED-9D54-0828C8975321}" srcOrd="1" destOrd="0" presId="urn:microsoft.com/office/officeart/2005/8/layout/venn1"/>
    <dgm:cxn modelId="{4844DE1D-EB87-410E-85AA-7C67889A2FDC}" type="presParOf" srcId="{55F93074-5B9A-4351-8F60-D4C8196FE036}" destId="{3158698C-62A7-486F-9695-2F74702D4D41}" srcOrd="2" destOrd="0" presId="urn:microsoft.com/office/officeart/2005/8/layout/venn1"/>
    <dgm:cxn modelId="{C094F3F4-7636-439C-A4BA-7AB22A3F8081}" type="presParOf" srcId="{55F93074-5B9A-4351-8F60-D4C8196FE036}" destId="{58A1349C-ACDA-432E-B427-E795F0DFA2F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134957-E2F4-416E-98B0-3A1F2C72E04C}" type="doc">
      <dgm:prSet loTypeId="urn:microsoft.com/office/officeart/2005/8/layout/venn1" loCatId="relationship" qsTypeId="urn:microsoft.com/office/officeart/2005/8/quickstyle/simple1" qsCatId="simple" csTypeId="urn:microsoft.com/office/officeart/2005/8/colors/accent1_2" csCatId="accent1" phldr="1"/>
      <dgm:spPr/>
    </dgm:pt>
    <dgm:pt modelId="{E0814E7B-4F91-429E-9842-FA07ADA9D900}">
      <dgm:prSet phldrT="[Text]" custT="1"/>
      <dgm:spPr/>
      <dgm:t>
        <a:bodyPr/>
        <a:lstStyle/>
        <a:p>
          <a:r>
            <a:rPr lang="en-US" sz="4800" dirty="0" err="1" smtClean="0">
              <a:solidFill>
                <a:schemeClr val="tx1">
                  <a:lumMod val="75000"/>
                  <a:lumOff val="25000"/>
                </a:schemeClr>
              </a:solidFill>
            </a:rPr>
            <a:t>Chem</a:t>
          </a:r>
          <a:r>
            <a:rPr lang="en-US" sz="4800" dirty="0" smtClean="0">
              <a:solidFill>
                <a:schemeClr val="tx1">
                  <a:lumMod val="75000"/>
                  <a:lumOff val="25000"/>
                </a:schemeClr>
              </a:solidFill>
            </a:rPr>
            <a:t> 101</a:t>
          </a:r>
          <a:endParaRPr lang="en-US" sz="4800" dirty="0">
            <a:solidFill>
              <a:schemeClr val="tx1">
                <a:lumMod val="75000"/>
                <a:lumOff val="25000"/>
              </a:schemeClr>
            </a:solidFill>
          </a:endParaRPr>
        </a:p>
      </dgm:t>
    </dgm:pt>
    <dgm:pt modelId="{613FD1AD-D76C-4B3A-8BFF-8A949C4200EA}" type="sibTrans" cxnId="{D21EC8CD-7667-4A73-A039-6A661799AA49}">
      <dgm:prSet/>
      <dgm:spPr/>
      <dgm:t>
        <a:bodyPr/>
        <a:lstStyle/>
        <a:p>
          <a:endParaRPr lang="en-US"/>
        </a:p>
      </dgm:t>
    </dgm:pt>
    <dgm:pt modelId="{8E3EAF17-D800-4FE6-869B-D09658047737}" type="parTrans" cxnId="{D21EC8CD-7667-4A73-A039-6A661799AA49}">
      <dgm:prSet/>
      <dgm:spPr/>
      <dgm:t>
        <a:bodyPr/>
        <a:lstStyle/>
        <a:p>
          <a:endParaRPr lang="en-US"/>
        </a:p>
      </dgm:t>
    </dgm:pt>
    <dgm:pt modelId="{FD04D49E-6044-41D7-AB63-7E5E4418DEBB}">
      <dgm:prSet phldrT="[Text]" custT="1"/>
      <dgm:spPr/>
      <dgm:t>
        <a:bodyPr/>
        <a:lstStyle/>
        <a:p>
          <a:r>
            <a:rPr lang="en-US" sz="4800" dirty="0" err="1" smtClean="0">
              <a:solidFill>
                <a:schemeClr val="tx1">
                  <a:lumMod val="75000"/>
                  <a:lumOff val="25000"/>
                </a:schemeClr>
              </a:solidFill>
            </a:rPr>
            <a:t>Calc</a:t>
          </a:r>
          <a:r>
            <a:rPr lang="en-US" sz="4800" dirty="0" smtClean="0">
              <a:solidFill>
                <a:schemeClr val="tx1">
                  <a:lumMod val="75000"/>
                  <a:lumOff val="25000"/>
                </a:schemeClr>
              </a:solidFill>
            </a:rPr>
            <a:t> 1</a:t>
          </a:r>
          <a:endParaRPr lang="en-US" sz="4800" dirty="0">
            <a:solidFill>
              <a:schemeClr val="tx1">
                <a:lumMod val="75000"/>
                <a:lumOff val="25000"/>
              </a:schemeClr>
            </a:solidFill>
          </a:endParaRPr>
        </a:p>
      </dgm:t>
    </dgm:pt>
    <dgm:pt modelId="{645212FA-800D-4362-88AB-3DC3C712E574}" type="sibTrans" cxnId="{17E592A9-B409-4F55-9BEE-B8B552F9CECA}">
      <dgm:prSet/>
      <dgm:spPr/>
      <dgm:t>
        <a:bodyPr/>
        <a:lstStyle/>
        <a:p>
          <a:endParaRPr lang="en-US"/>
        </a:p>
      </dgm:t>
    </dgm:pt>
    <dgm:pt modelId="{5D847FE9-95F7-4F37-812B-E4469A9DCC90}" type="parTrans" cxnId="{17E592A9-B409-4F55-9BEE-B8B552F9CECA}">
      <dgm:prSet/>
      <dgm:spPr/>
      <dgm:t>
        <a:bodyPr/>
        <a:lstStyle/>
        <a:p>
          <a:endParaRPr lang="en-US"/>
        </a:p>
      </dgm:t>
    </dgm:pt>
    <dgm:pt modelId="{55F93074-5B9A-4351-8F60-D4C8196FE036}" type="pres">
      <dgm:prSet presAssocID="{A0134957-E2F4-416E-98B0-3A1F2C72E04C}" presName="compositeShape" presStyleCnt="0">
        <dgm:presLayoutVars>
          <dgm:chMax val="7"/>
          <dgm:dir/>
          <dgm:resizeHandles val="exact"/>
        </dgm:presLayoutVars>
      </dgm:prSet>
      <dgm:spPr/>
    </dgm:pt>
    <dgm:pt modelId="{063E8216-6A66-4DC9-829A-4C938B66E670}" type="pres">
      <dgm:prSet presAssocID="{E0814E7B-4F91-429E-9842-FA07ADA9D900}" presName="circ1" presStyleLbl="vennNode1" presStyleIdx="0" presStyleCnt="2"/>
      <dgm:spPr/>
      <dgm:t>
        <a:bodyPr/>
        <a:lstStyle/>
        <a:p>
          <a:endParaRPr lang="en-US"/>
        </a:p>
      </dgm:t>
    </dgm:pt>
    <dgm:pt modelId="{F682004C-12AB-49ED-9D54-0828C8975321}" type="pres">
      <dgm:prSet presAssocID="{E0814E7B-4F91-429E-9842-FA07ADA9D900}" presName="circ1Tx" presStyleLbl="revTx" presStyleIdx="0" presStyleCnt="0">
        <dgm:presLayoutVars>
          <dgm:chMax val="0"/>
          <dgm:chPref val="0"/>
          <dgm:bulletEnabled val="1"/>
        </dgm:presLayoutVars>
      </dgm:prSet>
      <dgm:spPr/>
      <dgm:t>
        <a:bodyPr/>
        <a:lstStyle/>
        <a:p>
          <a:endParaRPr lang="en-US"/>
        </a:p>
      </dgm:t>
    </dgm:pt>
    <dgm:pt modelId="{3158698C-62A7-486F-9695-2F74702D4D41}" type="pres">
      <dgm:prSet presAssocID="{FD04D49E-6044-41D7-AB63-7E5E4418DEBB}" presName="circ2" presStyleLbl="vennNode1" presStyleIdx="1" presStyleCnt="2"/>
      <dgm:spPr/>
      <dgm:t>
        <a:bodyPr/>
        <a:lstStyle/>
        <a:p>
          <a:endParaRPr lang="en-US"/>
        </a:p>
      </dgm:t>
    </dgm:pt>
    <dgm:pt modelId="{58A1349C-ACDA-432E-B427-E795F0DFA2F1}" type="pres">
      <dgm:prSet presAssocID="{FD04D49E-6044-41D7-AB63-7E5E4418DEBB}" presName="circ2Tx" presStyleLbl="revTx" presStyleIdx="0" presStyleCnt="0">
        <dgm:presLayoutVars>
          <dgm:chMax val="0"/>
          <dgm:chPref val="0"/>
          <dgm:bulletEnabled val="1"/>
        </dgm:presLayoutVars>
      </dgm:prSet>
      <dgm:spPr/>
      <dgm:t>
        <a:bodyPr/>
        <a:lstStyle/>
        <a:p>
          <a:endParaRPr lang="en-US"/>
        </a:p>
      </dgm:t>
    </dgm:pt>
  </dgm:ptLst>
  <dgm:cxnLst>
    <dgm:cxn modelId="{D21EC8CD-7667-4A73-A039-6A661799AA49}" srcId="{A0134957-E2F4-416E-98B0-3A1F2C72E04C}" destId="{E0814E7B-4F91-429E-9842-FA07ADA9D900}" srcOrd="0" destOrd="0" parTransId="{8E3EAF17-D800-4FE6-869B-D09658047737}" sibTransId="{613FD1AD-D76C-4B3A-8BFF-8A949C4200EA}"/>
    <dgm:cxn modelId="{B119BE01-FAE1-4F0A-AA7C-82698F6AF0B4}" type="presOf" srcId="{A0134957-E2F4-416E-98B0-3A1F2C72E04C}" destId="{55F93074-5B9A-4351-8F60-D4C8196FE036}" srcOrd="0" destOrd="0" presId="urn:microsoft.com/office/officeart/2005/8/layout/venn1"/>
    <dgm:cxn modelId="{17E592A9-B409-4F55-9BEE-B8B552F9CECA}" srcId="{A0134957-E2F4-416E-98B0-3A1F2C72E04C}" destId="{FD04D49E-6044-41D7-AB63-7E5E4418DEBB}" srcOrd="1" destOrd="0" parTransId="{5D847FE9-95F7-4F37-812B-E4469A9DCC90}" sibTransId="{645212FA-800D-4362-88AB-3DC3C712E574}"/>
    <dgm:cxn modelId="{F2977BB1-D5C2-4ED6-BB75-E211E3958A97}" type="presOf" srcId="{E0814E7B-4F91-429E-9842-FA07ADA9D900}" destId="{063E8216-6A66-4DC9-829A-4C938B66E670}" srcOrd="0" destOrd="0" presId="urn:microsoft.com/office/officeart/2005/8/layout/venn1"/>
    <dgm:cxn modelId="{F03A1FC2-5280-4F04-92AE-94019155E456}" type="presOf" srcId="{E0814E7B-4F91-429E-9842-FA07ADA9D900}" destId="{F682004C-12AB-49ED-9D54-0828C8975321}" srcOrd="1" destOrd="0" presId="urn:microsoft.com/office/officeart/2005/8/layout/venn1"/>
    <dgm:cxn modelId="{5AD42BDC-12EC-4E11-8D09-10D3ED3CD7A3}" type="presOf" srcId="{FD04D49E-6044-41D7-AB63-7E5E4418DEBB}" destId="{58A1349C-ACDA-432E-B427-E795F0DFA2F1}" srcOrd="1" destOrd="0" presId="urn:microsoft.com/office/officeart/2005/8/layout/venn1"/>
    <dgm:cxn modelId="{3AD53540-E9A3-43CC-B5C2-441FEEE68F25}" type="presOf" srcId="{FD04D49E-6044-41D7-AB63-7E5E4418DEBB}" destId="{3158698C-62A7-486F-9695-2F74702D4D41}" srcOrd="0" destOrd="0" presId="urn:microsoft.com/office/officeart/2005/8/layout/venn1"/>
    <dgm:cxn modelId="{03138FFE-EA65-4786-BAF6-F4C0A5756A0D}" type="presParOf" srcId="{55F93074-5B9A-4351-8F60-D4C8196FE036}" destId="{063E8216-6A66-4DC9-829A-4C938B66E670}" srcOrd="0" destOrd="0" presId="urn:microsoft.com/office/officeart/2005/8/layout/venn1"/>
    <dgm:cxn modelId="{87C7D94C-59DD-4D11-BE8F-26475E38869E}" type="presParOf" srcId="{55F93074-5B9A-4351-8F60-D4C8196FE036}" destId="{F682004C-12AB-49ED-9D54-0828C8975321}" srcOrd="1" destOrd="0" presId="urn:microsoft.com/office/officeart/2005/8/layout/venn1"/>
    <dgm:cxn modelId="{A70D4BF9-E4AE-4B03-A5FA-90C572964F80}" type="presParOf" srcId="{55F93074-5B9A-4351-8F60-D4C8196FE036}" destId="{3158698C-62A7-486F-9695-2F74702D4D41}" srcOrd="2" destOrd="0" presId="urn:microsoft.com/office/officeart/2005/8/layout/venn1"/>
    <dgm:cxn modelId="{FABBA91F-D931-474E-A975-11856B9621F8}" type="presParOf" srcId="{55F93074-5B9A-4351-8F60-D4C8196FE036}" destId="{58A1349C-ACDA-432E-B427-E795F0DFA2F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134957-E2F4-416E-98B0-3A1F2C72E04C}" type="doc">
      <dgm:prSet loTypeId="urn:microsoft.com/office/officeart/2005/8/layout/venn1" loCatId="relationship" qsTypeId="urn:microsoft.com/office/officeart/2005/8/quickstyle/simple1" qsCatId="simple" csTypeId="urn:microsoft.com/office/officeart/2005/8/colors/accent1_2" csCatId="accent1" phldr="1"/>
      <dgm:spPr/>
    </dgm:pt>
    <dgm:pt modelId="{E0814E7B-4F91-429E-9842-FA07ADA9D900}">
      <dgm:prSet phldrT="[Text]" custT="1"/>
      <dgm:spPr/>
      <dgm:t>
        <a:bodyPr/>
        <a:lstStyle/>
        <a:p>
          <a:r>
            <a:rPr lang="en-US" sz="4800" dirty="0" err="1" smtClean="0">
              <a:solidFill>
                <a:schemeClr val="tx1">
                  <a:lumMod val="75000"/>
                  <a:lumOff val="25000"/>
                </a:schemeClr>
              </a:solidFill>
            </a:rPr>
            <a:t>Chem</a:t>
          </a:r>
          <a:r>
            <a:rPr lang="en-US" sz="4800" dirty="0" smtClean="0">
              <a:solidFill>
                <a:schemeClr val="tx1">
                  <a:lumMod val="75000"/>
                  <a:lumOff val="25000"/>
                </a:schemeClr>
              </a:solidFill>
            </a:rPr>
            <a:t> 101</a:t>
          </a:r>
          <a:endParaRPr lang="en-US" sz="4800" dirty="0">
            <a:solidFill>
              <a:schemeClr val="tx1">
                <a:lumMod val="75000"/>
                <a:lumOff val="25000"/>
              </a:schemeClr>
            </a:solidFill>
          </a:endParaRPr>
        </a:p>
      </dgm:t>
    </dgm:pt>
    <dgm:pt modelId="{613FD1AD-D76C-4B3A-8BFF-8A949C4200EA}" type="sibTrans" cxnId="{D21EC8CD-7667-4A73-A039-6A661799AA49}">
      <dgm:prSet/>
      <dgm:spPr/>
      <dgm:t>
        <a:bodyPr/>
        <a:lstStyle/>
        <a:p>
          <a:endParaRPr lang="en-US"/>
        </a:p>
      </dgm:t>
    </dgm:pt>
    <dgm:pt modelId="{8E3EAF17-D800-4FE6-869B-D09658047737}" type="parTrans" cxnId="{D21EC8CD-7667-4A73-A039-6A661799AA49}">
      <dgm:prSet/>
      <dgm:spPr/>
      <dgm:t>
        <a:bodyPr/>
        <a:lstStyle/>
        <a:p>
          <a:endParaRPr lang="en-US"/>
        </a:p>
      </dgm:t>
    </dgm:pt>
    <dgm:pt modelId="{FD04D49E-6044-41D7-AB63-7E5E4418DEBB}">
      <dgm:prSet phldrT="[Text]" custT="1"/>
      <dgm:spPr>
        <a:solidFill>
          <a:schemeClr val="accent1">
            <a:hueOff val="0"/>
            <a:satOff val="0"/>
            <a:lumOff val="0"/>
            <a:alpha val="50000"/>
          </a:schemeClr>
        </a:solidFill>
      </dgm:spPr>
      <dgm:t>
        <a:bodyPr/>
        <a:lstStyle/>
        <a:p>
          <a:r>
            <a:rPr lang="en-US" sz="4800" dirty="0" err="1" smtClean="0">
              <a:solidFill>
                <a:schemeClr val="tx1">
                  <a:lumMod val="75000"/>
                  <a:lumOff val="25000"/>
                </a:schemeClr>
              </a:solidFill>
            </a:rPr>
            <a:t>Calc</a:t>
          </a:r>
          <a:r>
            <a:rPr lang="en-US" sz="4800" dirty="0" smtClean="0">
              <a:solidFill>
                <a:schemeClr val="tx1">
                  <a:lumMod val="75000"/>
                  <a:lumOff val="25000"/>
                </a:schemeClr>
              </a:solidFill>
            </a:rPr>
            <a:t> 1</a:t>
          </a:r>
          <a:endParaRPr lang="en-US" sz="4800" dirty="0">
            <a:solidFill>
              <a:schemeClr val="tx1">
                <a:lumMod val="75000"/>
                <a:lumOff val="25000"/>
              </a:schemeClr>
            </a:solidFill>
          </a:endParaRPr>
        </a:p>
      </dgm:t>
    </dgm:pt>
    <dgm:pt modelId="{645212FA-800D-4362-88AB-3DC3C712E574}" type="sibTrans" cxnId="{17E592A9-B409-4F55-9BEE-B8B552F9CECA}">
      <dgm:prSet/>
      <dgm:spPr/>
      <dgm:t>
        <a:bodyPr/>
        <a:lstStyle/>
        <a:p>
          <a:endParaRPr lang="en-US"/>
        </a:p>
      </dgm:t>
    </dgm:pt>
    <dgm:pt modelId="{5D847FE9-95F7-4F37-812B-E4469A9DCC90}" type="parTrans" cxnId="{17E592A9-B409-4F55-9BEE-B8B552F9CECA}">
      <dgm:prSet/>
      <dgm:spPr/>
      <dgm:t>
        <a:bodyPr/>
        <a:lstStyle/>
        <a:p>
          <a:endParaRPr lang="en-US"/>
        </a:p>
      </dgm:t>
    </dgm:pt>
    <dgm:pt modelId="{55F93074-5B9A-4351-8F60-D4C8196FE036}" type="pres">
      <dgm:prSet presAssocID="{A0134957-E2F4-416E-98B0-3A1F2C72E04C}" presName="compositeShape" presStyleCnt="0">
        <dgm:presLayoutVars>
          <dgm:chMax val="7"/>
          <dgm:dir/>
          <dgm:resizeHandles val="exact"/>
        </dgm:presLayoutVars>
      </dgm:prSet>
      <dgm:spPr/>
    </dgm:pt>
    <dgm:pt modelId="{063E8216-6A66-4DC9-829A-4C938B66E670}" type="pres">
      <dgm:prSet presAssocID="{E0814E7B-4F91-429E-9842-FA07ADA9D900}" presName="circ1" presStyleLbl="vennNode1" presStyleIdx="0" presStyleCnt="2"/>
      <dgm:spPr/>
      <dgm:t>
        <a:bodyPr/>
        <a:lstStyle/>
        <a:p>
          <a:endParaRPr lang="en-US"/>
        </a:p>
      </dgm:t>
    </dgm:pt>
    <dgm:pt modelId="{F682004C-12AB-49ED-9D54-0828C8975321}" type="pres">
      <dgm:prSet presAssocID="{E0814E7B-4F91-429E-9842-FA07ADA9D900}" presName="circ1Tx" presStyleLbl="revTx" presStyleIdx="0" presStyleCnt="0">
        <dgm:presLayoutVars>
          <dgm:chMax val="0"/>
          <dgm:chPref val="0"/>
          <dgm:bulletEnabled val="1"/>
        </dgm:presLayoutVars>
      </dgm:prSet>
      <dgm:spPr/>
      <dgm:t>
        <a:bodyPr/>
        <a:lstStyle/>
        <a:p>
          <a:endParaRPr lang="en-US"/>
        </a:p>
      </dgm:t>
    </dgm:pt>
    <dgm:pt modelId="{3158698C-62A7-486F-9695-2F74702D4D41}" type="pres">
      <dgm:prSet presAssocID="{FD04D49E-6044-41D7-AB63-7E5E4418DEBB}" presName="circ2" presStyleLbl="vennNode1" presStyleIdx="1" presStyleCnt="2"/>
      <dgm:spPr/>
      <dgm:t>
        <a:bodyPr/>
        <a:lstStyle/>
        <a:p>
          <a:endParaRPr lang="en-US"/>
        </a:p>
      </dgm:t>
    </dgm:pt>
    <dgm:pt modelId="{58A1349C-ACDA-432E-B427-E795F0DFA2F1}" type="pres">
      <dgm:prSet presAssocID="{FD04D49E-6044-41D7-AB63-7E5E4418DEBB}" presName="circ2Tx" presStyleLbl="revTx" presStyleIdx="0" presStyleCnt="0">
        <dgm:presLayoutVars>
          <dgm:chMax val="0"/>
          <dgm:chPref val="0"/>
          <dgm:bulletEnabled val="1"/>
        </dgm:presLayoutVars>
      </dgm:prSet>
      <dgm:spPr/>
      <dgm:t>
        <a:bodyPr/>
        <a:lstStyle/>
        <a:p>
          <a:endParaRPr lang="en-US"/>
        </a:p>
      </dgm:t>
    </dgm:pt>
  </dgm:ptLst>
  <dgm:cxnLst>
    <dgm:cxn modelId="{D21EC8CD-7667-4A73-A039-6A661799AA49}" srcId="{A0134957-E2F4-416E-98B0-3A1F2C72E04C}" destId="{E0814E7B-4F91-429E-9842-FA07ADA9D900}" srcOrd="0" destOrd="0" parTransId="{8E3EAF17-D800-4FE6-869B-D09658047737}" sibTransId="{613FD1AD-D76C-4B3A-8BFF-8A949C4200EA}"/>
    <dgm:cxn modelId="{2A109AF9-F839-4BBB-A123-058D60500CF4}" type="presOf" srcId="{E0814E7B-4F91-429E-9842-FA07ADA9D900}" destId="{F682004C-12AB-49ED-9D54-0828C8975321}" srcOrd="1" destOrd="0" presId="urn:microsoft.com/office/officeart/2005/8/layout/venn1"/>
    <dgm:cxn modelId="{17E592A9-B409-4F55-9BEE-B8B552F9CECA}" srcId="{A0134957-E2F4-416E-98B0-3A1F2C72E04C}" destId="{FD04D49E-6044-41D7-AB63-7E5E4418DEBB}" srcOrd="1" destOrd="0" parTransId="{5D847FE9-95F7-4F37-812B-E4469A9DCC90}" sibTransId="{645212FA-800D-4362-88AB-3DC3C712E574}"/>
    <dgm:cxn modelId="{3910274F-97AE-4500-8BF5-38A20A6F8733}" type="presOf" srcId="{E0814E7B-4F91-429E-9842-FA07ADA9D900}" destId="{063E8216-6A66-4DC9-829A-4C938B66E670}" srcOrd="0" destOrd="0" presId="urn:microsoft.com/office/officeart/2005/8/layout/venn1"/>
    <dgm:cxn modelId="{AFBD5066-6E49-4469-B7EF-56A67CFFE71D}" type="presOf" srcId="{A0134957-E2F4-416E-98B0-3A1F2C72E04C}" destId="{55F93074-5B9A-4351-8F60-D4C8196FE036}" srcOrd="0" destOrd="0" presId="urn:microsoft.com/office/officeart/2005/8/layout/venn1"/>
    <dgm:cxn modelId="{3DA6C4A4-8DF4-4770-BA76-E5285CCB30A6}" type="presOf" srcId="{FD04D49E-6044-41D7-AB63-7E5E4418DEBB}" destId="{3158698C-62A7-486F-9695-2F74702D4D41}" srcOrd="0" destOrd="0" presId="urn:microsoft.com/office/officeart/2005/8/layout/venn1"/>
    <dgm:cxn modelId="{06378555-FD86-4484-9BD9-1A97F82B9C75}" type="presOf" srcId="{FD04D49E-6044-41D7-AB63-7E5E4418DEBB}" destId="{58A1349C-ACDA-432E-B427-E795F0DFA2F1}" srcOrd="1" destOrd="0" presId="urn:microsoft.com/office/officeart/2005/8/layout/venn1"/>
    <dgm:cxn modelId="{4B7DCDDB-1CA8-48E9-97FA-5BEAF0039D67}" type="presParOf" srcId="{55F93074-5B9A-4351-8F60-D4C8196FE036}" destId="{063E8216-6A66-4DC9-829A-4C938B66E670}" srcOrd="0" destOrd="0" presId="urn:microsoft.com/office/officeart/2005/8/layout/venn1"/>
    <dgm:cxn modelId="{CB8F5D3C-9101-4D23-A742-9CB1B737763D}" type="presParOf" srcId="{55F93074-5B9A-4351-8F60-D4C8196FE036}" destId="{F682004C-12AB-49ED-9D54-0828C8975321}" srcOrd="1" destOrd="0" presId="urn:microsoft.com/office/officeart/2005/8/layout/venn1"/>
    <dgm:cxn modelId="{AF85B188-F6A1-4DE5-810A-3A70630EDA8F}" type="presParOf" srcId="{55F93074-5B9A-4351-8F60-D4C8196FE036}" destId="{3158698C-62A7-486F-9695-2F74702D4D41}" srcOrd="2" destOrd="0" presId="urn:microsoft.com/office/officeart/2005/8/layout/venn1"/>
    <dgm:cxn modelId="{A4C49AA1-65DB-4EC8-81A4-FFBE31A4A022}" type="presParOf" srcId="{55F93074-5B9A-4351-8F60-D4C8196FE036}" destId="{58A1349C-ACDA-432E-B427-E795F0DFA2F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134957-E2F4-416E-98B0-3A1F2C72E04C}" type="doc">
      <dgm:prSet loTypeId="urn:microsoft.com/office/officeart/2005/8/layout/venn1" loCatId="relationship" qsTypeId="urn:microsoft.com/office/officeart/2005/8/quickstyle/simple1" qsCatId="simple" csTypeId="urn:microsoft.com/office/officeart/2005/8/colors/accent1_2" csCatId="accent1" phldr="1"/>
      <dgm:spPr/>
    </dgm:pt>
    <dgm:pt modelId="{E0814E7B-4F91-429E-9842-FA07ADA9D900}">
      <dgm:prSet phldrT="[Text]" custT="1"/>
      <dgm:spPr/>
      <dgm:t>
        <a:bodyPr/>
        <a:lstStyle/>
        <a:p>
          <a:r>
            <a:rPr lang="en-US" sz="4800" dirty="0" err="1" smtClean="0">
              <a:solidFill>
                <a:schemeClr val="tx1">
                  <a:lumMod val="75000"/>
                  <a:lumOff val="25000"/>
                </a:schemeClr>
              </a:solidFill>
            </a:rPr>
            <a:t>Chem</a:t>
          </a:r>
          <a:r>
            <a:rPr lang="en-US" sz="4800" dirty="0" smtClean="0">
              <a:solidFill>
                <a:schemeClr val="tx1">
                  <a:lumMod val="75000"/>
                  <a:lumOff val="25000"/>
                </a:schemeClr>
              </a:solidFill>
            </a:rPr>
            <a:t> 101</a:t>
          </a:r>
          <a:endParaRPr lang="en-US" sz="4800" dirty="0">
            <a:solidFill>
              <a:schemeClr val="tx1">
                <a:lumMod val="75000"/>
                <a:lumOff val="25000"/>
              </a:schemeClr>
            </a:solidFill>
          </a:endParaRPr>
        </a:p>
      </dgm:t>
    </dgm:pt>
    <dgm:pt modelId="{613FD1AD-D76C-4B3A-8BFF-8A949C4200EA}" type="sibTrans" cxnId="{D21EC8CD-7667-4A73-A039-6A661799AA49}">
      <dgm:prSet/>
      <dgm:spPr/>
      <dgm:t>
        <a:bodyPr/>
        <a:lstStyle/>
        <a:p>
          <a:endParaRPr lang="en-US"/>
        </a:p>
      </dgm:t>
    </dgm:pt>
    <dgm:pt modelId="{8E3EAF17-D800-4FE6-869B-D09658047737}" type="parTrans" cxnId="{D21EC8CD-7667-4A73-A039-6A661799AA49}">
      <dgm:prSet/>
      <dgm:spPr/>
      <dgm:t>
        <a:bodyPr/>
        <a:lstStyle/>
        <a:p>
          <a:endParaRPr lang="en-US"/>
        </a:p>
      </dgm:t>
    </dgm:pt>
    <dgm:pt modelId="{FD04D49E-6044-41D7-AB63-7E5E4418DEBB}">
      <dgm:prSet phldrT="[Text]" custT="1"/>
      <dgm:spPr>
        <a:solidFill>
          <a:schemeClr val="accent1">
            <a:hueOff val="0"/>
            <a:satOff val="0"/>
            <a:lumOff val="0"/>
            <a:alpha val="50000"/>
          </a:schemeClr>
        </a:solidFill>
      </dgm:spPr>
      <dgm:t>
        <a:bodyPr/>
        <a:lstStyle/>
        <a:p>
          <a:r>
            <a:rPr lang="en-US" sz="4800" dirty="0" err="1" smtClean="0">
              <a:solidFill>
                <a:schemeClr val="tx1">
                  <a:lumMod val="75000"/>
                  <a:lumOff val="25000"/>
                </a:schemeClr>
              </a:solidFill>
            </a:rPr>
            <a:t>Calc</a:t>
          </a:r>
          <a:r>
            <a:rPr lang="en-US" sz="4800" dirty="0" smtClean="0">
              <a:solidFill>
                <a:schemeClr val="tx1">
                  <a:lumMod val="75000"/>
                  <a:lumOff val="25000"/>
                </a:schemeClr>
              </a:solidFill>
            </a:rPr>
            <a:t> 1</a:t>
          </a:r>
          <a:endParaRPr lang="en-US" sz="4800" dirty="0">
            <a:solidFill>
              <a:schemeClr val="tx1">
                <a:lumMod val="75000"/>
                <a:lumOff val="25000"/>
              </a:schemeClr>
            </a:solidFill>
          </a:endParaRPr>
        </a:p>
      </dgm:t>
    </dgm:pt>
    <dgm:pt modelId="{645212FA-800D-4362-88AB-3DC3C712E574}" type="sibTrans" cxnId="{17E592A9-B409-4F55-9BEE-B8B552F9CECA}">
      <dgm:prSet/>
      <dgm:spPr/>
      <dgm:t>
        <a:bodyPr/>
        <a:lstStyle/>
        <a:p>
          <a:endParaRPr lang="en-US"/>
        </a:p>
      </dgm:t>
    </dgm:pt>
    <dgm:pt modelId="{5D847FE9-95F7-4F37-812B-E4469A9DCC90}" type="parTrans" cxnId="{17E592A9-B409-4F55-9BEE-B8B552F9CECA}">
      <dgm:prSet/>
      <dgm:spPr/>
      <dgm:t>
        <a:bodyPr/>
        <a:lstStyle/>
        <a:p>
          <a:endParaRPr lang="en-US"/>
        </a:p>
      </dgm:t>
    </dgm:pt>
    <dgm:pt modelId="{55F93074-5B9A-4351-8F60-D4C8196FE036}" type="pres">
      <dgm:prSet presAssocID="{A0134957-E2F4-416E-98B0-3A1F2C72E04C}" presName="compositeShape" presStyleCnt="0">
        <dgm:presLayoutVars>
          <dgm:chMax val="7"/>
          <dgm:dir/>
          <dgm:resizeHandles val="exact"/>
        </dgm:presLayoutVars>
      </dgm:prSet>
      <dgm:spPr/>
    </dgm:pt>
    <dgm:pt modelId="{063E8216-6A66-4DC9-829A-4C938B66E670}" type="pres">
      <dgm:prSet presAssocID="{E0814E7B-4F91-429E-9842-FA07ADA9D900}" presName="circ1" presStyleLbl="vennNode1" presStyleIdx="0" presStyleCnt="2"/>
      <dgm:spPr/>
      <dgm:t>
        <a:bodyPr/>
        <a:lstStyle/>
        <a:p>
          <a:endParaRPr lang="en-US"/>
        </a:p>
      </dgm:t>
    </dgm:pt>
    <dgm:pt modelId="{F682004C-12AB-49ED-9D54-0828C8975321}" type="pres">
      <dgm:prSet presAssocID="{E0814E7B-4F91-429E-9842-FA07ADA9D900}" presName="circ1Tx" presStyleLbl="revTx" presStyleIdx="0" presStyleCnt="0">
        <dgm:presLayoutVars>
          <dgm:chMax val="0"/>
          <dgm:chPref val="0"/>
          <dgm:bulletEnabled val="1"/>
        </dgm:presLayoutVars>
      </dgm:prSet>
      <dgm:spPr/>
      <dgm:t>
        <a:bodyPr/>
        <a:lstStyle/>
        <a:p>
          <a:endParaRPr lang="en-US"/>
        </a:p>
      </dgm:t>
    </dgm:pt>
    <dgm:pt modelId="{3158698C-62A7-486F-9695-2F74702D4D41}" type="pres">
      <dgm:prSet presAssocID="{FD04D49E-6044-41D7-AB63-7E5E4418DEBB}" presName="circ2" presStyleLbl="vennNode1" presStyleIdx="1" presStyleCnt="2"/>
      <dgm:spPr/>
      <dgm:t>
        <a:bodyPr/>
        <a:lstStyle/>
        <a:p>
          <a:endParaRPr lang="en-US"/>
        </a:p>
      </dgm:t>
    </dgm:pt>
    <dgm:pt modelId="{58A1349C-ACDA-432E-B427-E795F0DFA2F1}" type="pres">
      <dgm:prSet presAssocID="{FD04D49E-6044-41D7-AB63-7E5E4418DEBB}" presName="circ2Tx" presStyleLbl="revTx" presStyleIdx="0" presStyleCnt="0">
        <dgm:presLayoutVars>
          <dgm:chMax val="0"/>
          <dgm:chPref val="0"/>
          <dgm:bulletEnabled val="1"/>
        </dgm:presLayoutVars>
      </dgm:prSet>
      <dgm:spPr/>
      <dgm:t>
        <a:bodyPr/>
        <a:lstStyle/>
        <a:p>
          <a:endParaRPr lang="en-US"/>
        </a:p>
      </dgm:t>
    </dgm:pt>
  </dgm:ptLst>
  <dgm:cxnLst>
    <dgm:cxn modelId="{85B01A3F-E88F-4C16-9494-DE32FC5C6803}" type="presOf" srcId="{E0814E7B-4F91-429E-9842-FA07ADA9D900}" destId="{063E8216-6A66-4DC9-829A-4C938B66E670}" srcOrd="0" destOrd="0" presId="urn:microsoft.com/office/officeart/2005/8/layout/venn1"/>
    <dgm:cxn modelId="{D21EC8CD-7667-4A73-A039-6A661799AA49}" srcId="{A0134957-E2F4-416E-98B0-3A1F2C72E04C}" destId="{E0814E7B-4F91-429E-9842-FA07ADA9D900}" srcOrd="0" destOrd="0" parTransId="{8E3EAF17-D800-4FE6-869B-D09658047737}" sibTransId="{613FD1AD-D76C-4B3A-8BFF-8A949C4200EA}"/>
    <dgm:cxn modelId="{51E4EEAC-6641-4DC8-9898-D4A738C7F432}" type="presOf" srcId="{FD04D49E-6044-41D7-AB63-7E5E4418DEBB}" destId="{58A1349C-ACDA-432E-B427-E795F0DFA2F1}" srcOrd="1" destOrd="0" presId="urn:microsoft.com/office/officeart/2005/8/layout/venn1"/>
    <dgm:cxn modelId="{7206FA1C-B089-4B3A-A389-5B0B8CE954AD}" type="presOf" srcId="{FD04D49E-6044-41D7-AB63-7E5E4418DEBB}" destId="{3158698C-62A7-486F-9695-2F74702D4D41}" srcOrd="0" destOrd="0" presId="urn:microsoft.com/office/officeart/2005/8/layout/venn1"/>
    <dgm:cxn modelId="{DFDBA773-558A-49A4-89E4-79BC73FAC66C}" type="presOf" srcId="{E0814E7B-4F91-429E-9842-FA07ADA9D900}" destId="{F682004C-12AB-49ED-9D54-0828C8975321}" srcOrd="1" destOrd="0" presId="urn:microsoft.com/office/officeart/2005/8/layout/venn1"/>
    <dgm:cxn modelId="{1465CE10-C65A-42F9-93F2-D706E491CE41}" type="presOf" srcId="{A0134957-E2F4-416E-98B0-3A1F2C72E04C}" destId="{55F93074-5B9A-4351-8F60-D4C8196FE036}" srcOrd="0" destOrd="0" presId="urn:microsoft.com/office/officeart/2005/8/layout/venn1"/>
    <dgm:cxn modelId="{17E592A9-B409-4F55-9BEE-B8B552F9CECA}" srcId="{A0134957-E2F4-416E-98B0-3A1F2C72E04C}" destId="{FD04D49E-6044-41D7-AB63-7E5E4418DEBB}" srcOrd="1" destOrd="0" parTransId="{5D847FE9-95F7-4F37-812B-E4469A9DCC90}" sibTransId="{645212FA-800D-4362-88AB-3DC3C712E574}"/>
    <dgm:cxn modelId="{4DEBFBE6-BCEE-4136-8E07-6511B61F6811}" type="presParOf" srcId="{55F93074-5B9A-4351-8F60-D4C8196FE036}" destId="{063E8216-6A66-4DC9-829A-4C938B66E670}" srcOrd="0" destOrd="0" presId="urn:microsoft.com/office/officeart/2005/8/layout/venn1"/>
    <dgm:cxn modelId="{EF858BFE-A936-4CB7-A60D-9D4DF3E9E05C}" type="presParOf" srcId="{55F93074-5B9A-4351-8F60-D4C8196FE036}" destId="{F682004C-12AB-49ED-9D54-0828C8975321}" srcOrd="1" destOrd="0" presId="urn:microsoft.com/office/officeart/2005/8/layout/venn1"/>
    <dgm:cxn modelId="{44B73F9C-0EC3-4302-8DAE-0579898806C0}" type="presParOf" srcId="{55F93074-5B9A-4351-8F60-D4C8196FE036}" destId="{3158698C-62A7-486F-9695-2F74702D4D41}" srcOrd="2" destOrd="0" presId="urn:microsoft.com/office/officeart/2005/8/layout/venn1"/>
    <dgm:cxn modelId="{69AADF09-4899-4AA0-BB56-6FDCD7376FAD}" type="presParOf" srcId="{55F93074-5B9A-4351-8F60-D4C8196FE036}" destId="{58A1349C-ACDA-432E-B427-E795F0DFA2F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134957-E2F4-416E-98B0-3A1F2C72E04C}" type="doc">
      <dgm:prSet loTypeId="urn:microsoft.com/office/officeart/2005/8/layout/venn1" loCatId="relationship" qsTypeId="urn:microsoft.com/office/officeart/2005/8/quickstyle/simple1" qsCatId="simple" csTypeId="urn:microsoft.com/office/officeart/2005/8/colors/accent1_2" csCatId="accent1" phldr="1"/>
      <dgm:spPr/>
    </dgm:pt>
    <dgm:pt modelId="{E0814E7B-4F91-429E-9842-FA07ADA9D900}">
      <dgm:prSet phldrT="[Text]" custT="1"/>
      <dgm:spPr/>
      <dgm:t>
        <a:bodyPr/>
        <a:lstStyle/>
        <a:p>
          <a:r>
            <a:rPr lang="en-US" sz="4800" dirty="0" err="1" smtClean="0">
              <a:solidFill>
                <a:schemeClr val="tx1">
                  <a:lumMod val="75000"/>
                  <a:lumOff val="25000"/>
                </a:schemeClr>
              </a:solidFill>
            </a:rPr>
            <a:t>Chem</a:t>
          </a:r>
          <a:r>
            <a:rPr lang="en-US" sz="4800" dirty="0" smtClean="0">
              <a:solidFill>
                <a:schemeClr val="tx1">
                  <a:lumMod val="75000"/>
                  <a:lumOff val="25000"/>
                </a:schemeClr>
              </a:solidFill>
            </a:rPr>
            <a:t> 101</a:t>
          </a:r>
          <a:endParaRPr lang="en-US" sz="4800" dirty="0">
            <a:solidFill>
              <a:schemeClr val="tx1">
                <a:lumMod val="75000"/>
                <a:lumOff val="25000"/>
              </a:schemeClr>
            </a:solidFill>
          </a:endParaRPr>
        </a:p>
      </dgm:t>
    </dgm:pt>
    <dgm:pt modelId="{613FD1AD-D76C-4B3A-8BFF-8A949C4200EA}" type="sibTrans" cxnId="{D21EC8CD-7667-4A73-A039-6A661799AA49}">
      <dgm:prSet/>
      <dgm:spPr/>
      <dgm:t>
        <a:bodyPr/>
        <a:lstStyle/>
        <a:p>
          <a:endParaRPr lang="en-US"/>
        </a:p>
      </dgm:t>
    </dgm:pt>
    <dgm:pt modelId="{8E3EAF17-D800-4FE6-869B-D09658047737}" type="parTrans" cxnId="{D21EC8CD-7667-4A73-A039-6A661799AA49}">
      <dgm:prSet/>
      <dgm:spPr/>
      <dgm:t>
        <a:bodyPr/>
        <a:lstStyle/>
        <a:p>
          <a:endParaRPr lang="en-US"/>
        </a:p>
      </dgm:t>
    </dgm:pt>
    <dgm:pt modelId="{FD04D49E-6044-41D7-AB63-7E5E4418DEBB}">
      <dgm:prSet phldrT="[Text]" custT="1"/>
      <dgm:spPr>
        <a:solidFill>
          <a:schemeClr val="accent1">
            <a:hueOff val="0"/>
            <a:satOff val="0"/>
            <a:lumOff val="0"/>
            <a:alpha val="50000"/>
          </a:schemeClr>
        </a:solidFill>
      </dgm:spPr>
      <dgm:t>
        <a:bodyPr/>
        <a:lstStyle/>
        <a:p>
          <a:r>
            <a:rPr lang="en-US" sz="4800" dirty="0" err="1" smtClean="0">
              <a:solidFill>
                <a:schemeClr val="tx1">
                  <a:lumMod val="75000"/>
                  <a:lumOff val="25000"/>
                </a:schemeClr>
              </a:solidFill>
            </a:rPr>
            <a:t>Calc</a:t>
          </a:r>
          <a:r>
            <a:rPr lang="en-US" sz="4800" dirty="0" smtClean="0">
              <a:solidFill>
                <a:schemeClr val="tx1">
                  <a:lumMod val="75000"/>
                  <a:lumOff val="25000"/>
                </a:schemeClr>
              </a:solidFill>
            </a:rPr>
            <a:t> 1</a:t>
          </a:r>
          <a:endParaRPr lang="en-US" sz="4800" dirty="0">
            <a:solidFill>
              <a:schemeClr val="tx1">
                <a:lumMod val="75000"/>
                <a:lumOff val="25000"/>
              </a:schemeClr>
            </a:solidFill>
          </a:endParaRPr>
        </a:p>
      </dgm:t>
    </dgm:pt>
    <dgm:pt modelId="{645212FA-800D-4362-88AB-3DC3C712E574}" type="sibTrans" cxnId="{17E592A9-B409-4F55-9BEE-B8B552F9CECA}">
      <dgm:prSet/>
      <dgm:spPr/>
      <dgm:t>
        <a:bodyPr/>
        <a:lstStyle/>
        <a:p>
          <a:endParaRPr lang="en-US"/>
        </a:p>
      </dgm:t>
    </dgm:pt>
    <dgm:pt modelId="{5D847FE9-95F7-4F37-812B-E4469A9DCC90}" type="parTrans" cxnId="{17E592A9-B409-4F55-9BEE-B8B552F9CECA}">
      <dgm:prSet/>
      <dgm:spPr/>
      <dgm:t>
        <a:bodyPr/>
        <a:lstStyle/>
        <a:p>
          <a:endParaRPr lang="en-US"/>
        </a:p>
      </dgm:t>
    </dgm:pt>
    <dgm:pt modelId="{55F93074-5B9A-4351-8F60-D4C8196FE036}" type="pres">
      <dgm:prSet presAssocID="{A0134957-E2F4-416E-98B0-3A1F2C72E04C}" presName="compositeShape" presStyleCnt="0">
        <dgm:presLayoutVars>
          <dgm:chMax val="7"/>
          <dgm:dir/>
          <dgm:resizeHandles val="exact"/>
        </dgm:presLayoutVars>
      </dgm:prSet>
      <dgm:spPr/>
    </dgm:pt>
    <dgm:pt modelId="{063E8216-6A66-4DC9-829A-4C938B66E670}" type="pres">
      <dgm:prSet presAssocID="{E0814E7B-4F91-429E-9842-FA07ADA9D900}" presName="circ1" presStyleLbl="vennNode1" presStyleIdx="0" presStyleCnt="2"/>
      <dgm:spPr/>
      <dgm:t>
        <a:bodyPr/>
        <a:lstStyle/>
        <a:p>
          <a:endParaRPr lang="en-US"/>
        </a:p>
      </dgm:t>
    </dgm:pt>
    <dgm:pt modelId="{F682004C-12AB-49ED-9D54-0828C8975321}" type="pres">
      <dgm:prSet presAssocID="{E0814E7B-4F91-429E-9842-FA07ADA9D900}" presName="circ1Tx" presStyleLbl="revTx" presStyleIdx="0" presStyleCnt="0">
        <dgm:presLayoutVars>
          <dgm:chMax val="0"/>
          <dgm:chPref val="0"/>
          <dgm:bulletEnabled val="1"/>
        </dgm:presLayoutVars>
      </dgm:prSet>
      <dgm:spPr/>
      <dgm:t>
        <a:bodyPr/>
        <a:lstStyle/>
        <a:p>
          <a:endParaRPr lang="en-US"/>
        </a:p>
      </dgm:t>
    </dgm:pt>
    <dgm:pt modelId="{3158698C-62A7-486F-9695-2F74702D4D41}" type="pres">
      <dgm:prSet presAssocID="{FD04D49E-6044-41D7-AB63-7E5E4418DEBB}" presName="circ2" presStyleLbl="vennNode1" presStyleIdx="1" presStyleCnt="2"/>
      <dgm:spPr/>
      <dgm:t>
        <a:bodyPr/>
        <a:lstStyle/>
        <a:p>
          <a:endParaRPr lang="en-US"/>
        </a:p>
      </dgm:t>
    </dgm:pt>
    <dgm:pt modelId="{58A1349C-ACDA-432E-B427-E795F0DFA2F1}" type="pres">
      <dgm:prSet presAssocID="{FD04D49E-6044-41D7-AB63-7E5E4418DEBB}" presName="circ2Tx" presStyleLbl="revTx" presStyleIdx="0" presStyleCnt="0">
        <dgm:presLayoutVars>
          <dgm:chMax val="0"/>
          <dgm:chPref val="0"/>
          <dgm:bulletEnabled val="1"/>
        </dgm:presLayoutVars>
      </dgm:prSet>
      <dgm:spPr/>
      <dgm:t>
        <a:bodyPr/>
        <a:lstStyle/>
        <a:p>
          <a:endParaRPr lang="en-US"/>
        </a:p>
      </dgm:t>
    </dgm:pt>
  </dgm:ptLst>
  <dgm:cxnLst>
    <dgm:cxn modelId="{D96BCD56-EA68-4CF2-BF29-2F2D90D4AE3A}" type="presOf" srcId="{FD04D49E-6044-41D7-AB63-7E5E4418DEBB}" destId="{58A1349C-ACDA-432E-B427-E795F0DFA2F1}" srcOrd="1" destOrd="0" presId="urn:microsoft.com/office/officeart/2005/8/layout/venn1"/>
    <dgm:cxn modelId="{CBE3CD62-207B-4254-AECC-22D23F500D0E}" type="presOf" srcId="{FD04D49E-6044-41D7-AB63-7E5E4418DEBB}" destId="{3158698C-62A7-486F-9695-2F74702D4D41}" srcOrd="0" destOrd="0" presId="urn:microsoft.com/office/officeart/2005/8/layout/venn1"/>
    <dgm:cxn modelId="{D21EC8CD-7667-4A73-A039-6A661799AA49}" srcId="{A0134957-E2F4-416E-98B0-3A1F2C72E04C}" destId="{E0814E7B-4F91-429E-9842-FA07ADA9D900}" srcOrd="0" destOrd="0" parTransId="{8E3EAF17-D800-4FE6-869B-D09658047737}" sibTransId="{613FD1AD-D76C-4B3A-8BFF-8A949C4200EA}"/>
    <dgm:cxn modelId="{17E592A9-B409-4F55-9BEE-B8B552F9CECA}" srcId="{A0134957-E2F4-416E-98B0-3A1F2C72E04C}" destId="{FD04D49E-6044-41D7-AB63-7E5E4418DEBB}" srcOrd="1" destOrd="0" parTransId="{5D847FE9-95F7-4F37-812B-E4469A9DCC90}" sibTransId="{645212FA-800D-4362-88AB-3DC3C712E574}"/>
    <dgm:cxn modelId="{F22F1C8E-13D3-47A6-B33C-8D48F0C1FAA9}" type="presOf" srcId="{E0814E7B-4F91-429E-9842-FA07ADA9D900}" destId="{063E8216-6A66-4DC9-829A-4C938B66E670}" srcOrd="0" destOrd="0" presId="urn:microsoft.com/office/officeart/2005/8/layout/venn1"/>
    <dgm:cxn modelId="{F660CAF7-391C-4AC2-8173-EBE9B7341CF7}" type="presOf" srcId="{A0134957-E2F4-416E-98B0-3A1F2C72E04C}" destId="{55F93074-5B9A-4351-8F60-D4C8196FE036}" srcOrd="0" destOrd="0" presId="urn:microsoft.com/office/officeart/2005/8/layout/venn1"/>
    <dgm:cxn modelId="{FA8200F2-AC12-48D0-BB5C-94C578FE5FD3}" type="presOf" srcId="{E0814E7B-4F91-429E-9842-FA07ADA9D900}" destId="{F682004C-12AB-49ED-9D54-0828C8975321}" srcOrd="1" destOrd="0" presId="urn:microsoft.com/office/officeart/2005/8/layout/venn1"/>
    <dgm:cxn modelId="{42E85776-480B-4150-A626-AA5B6C6AC613}" type="presParOf" srcId="{55F93074-5B9A-4351-8F60-D4C8196FE036}" destId="{063E8216-6A66-4DC9-829A-4C938B66E670}" srcOrd="0" destOrd="0" presId="urn:microsoft.com/office/officeart/2005/8/layout/venn1"/>
    <dgm:cxn modelId="{F0DF02D1-CB92-4B17-ABD7-6988EE72DAF8}" type="presParOf" srcId="{55F93074-5B9A-4351-8F60-D4C8196FE036}" destId="{F682004C-12AB-49ED-9D54-0828C8975321}" srcOrd="1" destOrd="0" presId="urn:microsoft.com/office/officeart/2005/8/layout/venn1"/>
    <dgm:cxn modelId="{4A62FC46-B875-41EC-B496-40F32F17F765}" type="presParOf" srcId="{55F93074-5B9A-4351-8F60-D4C8196FE036}" destId="{3158698C-62A7-486F-9695-2F74702D4D41}" srcOrd="2" destOrd="0" presId="urn:microsoft.com/office/officeart/2005/8/layout/venn1"/>
    <dgm:cxn modelId="{64BF7A4F-5BB2-4054-B6C2-195A14DE3A0B}" type="presParOf" srcId="{55F93074-5B9A-4351-8F60-D4C8196FE036}" destId="{58A1349C-ACDA-432E-B427-E795F0DFA2F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8216-6A66-4DC9-829A-4C938B66E670}">
      <dsp:nvSpPr>
        <dsp:cNvPr id="0" name=""/>
        <dsp:cNvSpPr/>
      </dsp:nvSpPr>
      <dsp:spPr>
        <a:xfrm>
          <a:off x="1371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dsp:txBody>
      <dsp:txXfrm>
        <a:off x="609599" y="739321"/>
        <a:ext cx="1950720" cy="2585357"/>
      </dsp:txXfrm>
    </dsp:sp>
    <dsp:sp modelId="{3158698C-62A7-486F-9695-2F74702D4D41}">
      <dsp:nvSpPr>
        <dsp:cNvPr id="0" name=""/>
        <dsp:cNvSpPr/>
      </dsp:nvSpPr>
      <dsp:spPr>
        <a:xfrm>
          <a:off x="25755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dsp:txBody>
      <dsp:txXfrm>
        <a:off x="3535680" y="739321"/>
        <a:ext cx="1950720" cy="2585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8216-6A66-4DC9-829A-4C938B66E670}">
      <dsp:nvSpPr>
        <dsp:cNvPr id="0" name=""/>
        <dsp:cNvSpPr/>
      </dsp:nvSpPr>
      <dsp:spPr>
        <a:xfrm>
          <a:off x="1371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dsp:txBody>
      <dsp:txXfrm>
        <a:off x="609599" y="739321"/>
        <a:ext cx="1950720" cy="2585357"/>
      </dsp:txXfrm>
    </dsp:sp>
    <dsp:sp modelId="{3158698C-62A7-486F-9695-2F74702D4D41}">
      <dsp:nvSpPr>
        <dsp:cNvPr id="0" name=""/>
        <dsp:cNvSpPr/>
      </dsp:nvSpPr>
      <dsp:spPr>
        <a:xfrm>
          <a:off x="25755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dsp:txBody>
      <dsp:txXfrm>
        <a:off x="3535680" y="739321"/>
        <a:ext cx="1950720" cy="2585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8216-6A66-4DC9-829A-4C938B66E670}">
      <dsp:nvSpPr>
        <dsp:cNvPr id="0" name=""/>
        <dsp:cNvSpPr/>
      </dsp:nvSpPr>
      <dsp:spPr>
        <a:xfrm>
          <a:off x="1371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dsp:txBody>
      <dsp:txXfrm>
        <a:off x="609599" y="739321"/>
        <a:ext cx="1950720" cy="2585357"/>
      </dsp:txXfrm>
    </dsp:sp>
    <dsp:sp modelId="{3158698C-62A7-486F-9695-2F74702D4D41}">
      <dsp:nvSpPr>
        <dsp:cNvPr id="0" name=""/>
        <dsp:cNvSpPr/>
      </dsp:nvSpPr>
      <dsp:spPr>
        <a:xfrm>
          <a:off x="2575559" y="340360"/>
          <a:ext cx="3383280" cy="3383279"/>
        </a:xfrm>
        <a:prstGeom prst="ellipse">
          <a:avLst/>
        </a:prstGeom>
        <a:solidFill>
          <a:schemeClr val="accent1">
            <a:hueOff val="0"/>
            <a:satOff val="0"/>
            <a:lumOff val="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dsp:txBody>
      <dsp:txXfrm>
        <a:off x="3535680" y="739321"/>
        <a:ext cx="1950720" cy="25853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8216-6A66-4DC9-829A-4C938B66E670}">
      <dsp:nvSpPr>
        <dsp:cNvPr id="0" name=""/>
        <dsp:cNvSpPr/>
      </dsp:nvSpPr>
      <dsp:spPr>
        <a:xfrm>
          <a:off x="1371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dsp:txBody>
      <dsp:txXfrm>
        <a:off x="609599" y="739321"/>
        <a:ext cx="1950720" cy="2585357"/>
      </dsp:txXfrm>
    </dsp:sp>
    <dsp:sp modelId="{3158698C-62A7-486F-9695-2F74702D4D41}">
      <dsp:nvSpPr>
        <dsp:cNvPr id="0" name=""/>
        <dsp:cNvSpPr/>
      </dsp:nvSpPr>
      <dsp:spPr>
        <a:xfrm>
          <a:off x="2575559" y="340360"/>
          <a:ext cx="3383280" cy="3383279"/>
        </a:xfrm>
        <a:prstGeom prst="ellipse">
          <a:avLst/>
        </a:prstGeom>
        <a:solidFill>
          <a:schemeClr val="accent1">
            <a:hueOff val="0"/>
            <a:satOff val="0"/>
            <a:lumOff val="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dsp:txBody>
      <dsp:txXfrm>
        <a:off x="3535680" y="739321"/>
        <a:ext cx="1950720" cy="2585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8216-6A66-4DC9-829A-4C938B66E670}">
      <dsp:nvSpPr>
        <dsp:cNvPr id="0" name=""/>
        <dsp:cNvSpPr/>
      </dsp:nvSpPr>
      <dsp:spPr>
        <a:xfrm>
          <a:off x="137159" y="340360"/>
          <a:ext cx="3383280" cy="33832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dsp:txBody>
      <dsp:txXfrm>
        <a:off x="609599" y="739321"/>
        <a:ext cx="1950720" cy="2585357"/>
      </dsp:txXfrm>
    </dsp:sp>
    <dsp:sp modelId="{3158698C-62A7-486F-9695-2F74702D4D41}">
      <dsp:nvSpPr>
        <dsp:cNvPr id="0" name=""/>
        <dsp:cNvSpPr/>
      </dsp:nvSpPr>
      <dsp:spPr>
        <a:xfrm>
          <a:off x="2575559" y="340360"/>
          <a:ext cx="3383280" cy="3383279"/>
        </a:xfrm>
        <a:prstGeom prst="ellipse">
          <a:avLst/>
        </a:prstGeom>
        <a:solidFill>
          <a:schemeClr val="accent1">
            <a:hueOff val="0"/>
            <a:satOff val="0"/>
            <a:lumOff val="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dsp:txBody>
      <dsp:txXfrm>
        <a:off x="3535680" y="739321"/>
        <a:ext cx="1950720" cy="258535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11/2/2015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Welcome to the “Fundamental Algorithms and Data Structures” course. </a:t>
            </a:r>
          </a:p>
          <a:p>
            <a:r>
              <a:rPr lang="en-US" dirty="0" smtClean="0"/>
              <a:t>In this module we are going to be learning about the set container and several set algorithms.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begin and end member functions defer to the tree class as well,</a:t>
            </a:r>
            <a:r>
              <a:rPr lang="en-US" baseline="0" dirty="0" smtClean="0"/>
              <a:t> returning the begin and end iterators as an in-order traversal.</a:t>
            </a:r>
          </a:p>
          <a:p>
            <a:r>
              <a:rPr lang="en-US" baseline="0" dirty="0" smtClean="0"/>
              <a:t>So as we’ve seen, the set class is really a thin veneer over a balanced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217789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we’ve have the basic set container implementation</a:t>
            </a:r>
            <a:r>
              <a:rPr lang="en-US" sz="1200" kern="1200" baseline="0" dirty="0" smtClean="0">
                <a:solidFill>
                  <a:schemeClr val="tx1"/>
                </a:solidFill>
                <a:effectLst/>
                <a:latin typeface="+mn-lt"/>
                <a:ea typeface="+mn-ea"/>
                <a:cs typeface="+mn-cs"/>
              </a:rPr>
              <a:t> out of the way, let’s look at the four set algorithms we’re going to be learning about.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64883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following examples we are going to be using</a:t>
            </a:r>
            <a:r>
              <a:rPr lang="en-US" baseline="0" dirty="0" smtClean="0"/>
              <a:t> the same dataset representing the students enrolled in two different classes – Chemistry 101 and Calculus 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47965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six students</a:t>
            </a:r>
            <a:r>
              <a:rPr lang="en-US" baseline="0" dirty="0" smtClean="0"/>
              <a:t> in </a:t>
            </a:r>
            <a:r>
              <a:rPr lang="en-US" baseline="0" dirty="0" err="1" smtClean="0"/>
              <a:t>Chem</a:t>
            </a:r>
            <a:r>
              <a:rPr lang="en-US" baseline="0" dirty="0" smtClean="0"/>
              <a:t> 101 – Cathy, Evelyn, Franklin, Jim, Mary and Steve.</a:t>
            </a:r>
          </a:p>
          <a:p>
            <a:r>
              <a:rPr lang="en-US" baseline="0" dirty="0" err="1" smtClean="0"/>
              <a:t>Calc</a:t>
            </a:r>
            <a:r>
              <a:rPr lang="en-US" baseline="0" dirty="0" smtClean="0"/>
              <a:t> 1 also has six students – Abby, Cindy, Evelyn, Fredrick, Jim and Mary</a:t>
            </a:r>
          </a:p>
          <a:p>
            <a:r>
              <a:rPr lang="en-US" baseline="0" dirty="0" smtClean="0"/>
              <a:t>Let’s see how to build our sets with these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923135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a function get_chem101.  It creates a set containing the students in </a:t>
            </a:r>
            <a:r>
              <a:rPr lang="en-US" baseline="0" dirty="0" err="1" smtClean="0"/>
              <a:t>Chem</a:t>
            </a:r>
            <a:r>
              <a:rPr lang="en-US" baseline="0" dirty="0" smtClean="0"/>
              <a:t> 101 and returns the set using </a:t>
            </a:r>
            <a:r>
              <a:rPr lang="en-US" baseline="0" dirty="0" err="1" smtClean="0"/>
              <a:t>std</a:t>
            </a:r>
            <a:r>
              <a:rPr lang="en-US" baseline="0" dirty="0" smtClean="0"/>
              <a:t>::move.  </a:t>
            </a:r>
          </a:p>
          <a:p>
            <a:r>
              <a:rPr lang="en-US" baseline="0" dirty="0" smtClean="0"/>
              <a:t>You can see that the empty set is created and the set insert function is used to add the students.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8238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Get_calc1 is the function which returns the members of the </a:t>
            </a:r>
            <a:r>
              <a:rPr lang="en-US" dirty="0" err="1" smtClean="0"/>
              <a:t>calc</a:t>
            </a:r>
            <a:r>
              <a:rPr lang="en-US" dirty="0" smtClean="0"/>
              <a:t> 1 class. </a:t>
            </a:r>
            <a:r>
              <a:rPr lang="en-US" baseline="0" dirty="0" smtClean="0"/>
              <a:t>  It differs from get_chem101 only by the names of the students.</a:t>
            </a:r>
          </a:p>
          <a:p>
            <a:r>
              <a:rPr lang="en-US" baseline="0" dirty="0" smtClean="0"/>
              <a:t>With our the functions to create our sample sets defined, let’s dig into our first set algorithm.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83864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union of two sets is a third set contain every distinct item contained in either input</a:t>
            </a:r>
            <a:r>
              <a:rPr lang="en-US" sz="1200" kern="1200" baseline="0" dirty="0" smtClean="0">
                <a:solidFill>
                  <a:schemeClr val="tx1"/>
                </a:solidFill>
                <a:effectLst/>
                <a:latin typeface="+mn-lt"/>
                <a:ea typeface="+mn-ea"/>
                <a:cs typeface="+mn-cs"/>
              </a:rPr>
              <a:t> set.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99213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this means is</a:t>
            </a:r>
            <a:r>
              <a:rPr lang="en-US" baseline="0" dirty="0" smtClean="0"/>
              <a:t> that when we start with our two input sets – the students in </a:t>
            </a:r>
            <a:r>
              <a:rPr lang="en-US" baseline="0" dirty="0" err="1" smtClean="0"/>
              <a:t>Chem</a:t>
            </a:r>
            <a:r>
              <a:rPr lang="en-US" baseline="0" dirty="0" smtClean="0"/>
              <a:t> 101 or </a:t>
            </a:r>
            <a:r>
              <a:rPr lang="en-US" baseline="0" dirty="0" err="1" smtClean="0"/>
              <a:t>Calc</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9701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Where the two sets overlap is the values that exist in both sets – for example the name Evelyn appears in both lists.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97520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union is all of the distinct values in both sets.  In this case – all of the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95227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We will start by learning about some basic set concepts</a:t>
            </a:r>
          </a:p>
          <a:p>
            <a:r>
              <a:rPr lang="en-US" dirty="0" smtClean="0"/>
              <a:t>** Next we will look at a basic set implementation</a:t>
            </a:r>
          </a:p>
          <a:p>
            <a:r>
              <a:rPr lang="en-US" dirty="0" smtClean="0"/>
              <a:t>**</a:t>
            </a:r>
            <a:r>
              <a:rPr lang="en-US" baseline="0" dirty="0" smtClean="0"/>
              <a:t> With the basic container built, we will implement four common set algorithms – union, intersection, difference and symmetric difference.</a:t>
            </a:r>
          </a:p>
          <a:p>
            <a:r>
              <a:rPr lang="en-US" baseline="0" dirty="0" smtClean="0"/>
              <a:t>** Finally we will look at the standard C++ set class and algorithms.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251220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to think about it is to look at the values in each set</a:t>
            </a:r>
            <a:r>
              <a:rPr lang="en-US" baseline="0" dirty="0" smtClean="0"/>
              <a:t> – the names of the students.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62770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 attention to note that there are some students</a:t>
            </a:r>
            <a:r>
              <a:rPr lang="en-US" baseline="0" dirty="0" smtClean="0"/>
              <a:t> who are container in both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626422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union contains all</a:t>
            </a:r>
            <a:r>
              <a:rPr lang="en-US" baseline="0" dirty="0" smtClean="0"/>
              <a:t> of the distinct values in the two input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77972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only one instance of each of the values contained in both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2798121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the union class is pretty straight-forward.  </a:t>
            </a:r>
          </a:p>
          <a:p>
            <a:r>
              <a:rPr lang="en-US" dirty="0" smtClean="0"/>
              <a:t>** Add all of the values from the first input set to the output </a:t>
            </a:r>
            <a:r>
              <a:rPr lang="en-US" baseline="0" dirty="0" smtClean="0"/>
              <a:t>set.</a:t>
            </a:r>
          </a:p>
          <a:p>
            <a:r>
              <a:rPr lang="en-US" baseline="0" dirty="0" smtClean="0"/>
              <a:t>** And then add all of the values from the second input set to the output set.</a:t>
            </a:r>
          </a:p>
          <a:p>
            <a:r>
              <a:rPr lang="en-US" baseline="0" dirty="0" smtClean="0"/>
              <a:t>Because the set container insert function enforces that duplicates are not added, we don’t need to perform a check here.</a:t>
            </a:r>
          </a:p>
          <a:p>
            <a:r>
              <a:rPr lang="en-US" baseline="0" dirty="0" smtClean="0"/>
              <a:t>** When these two loops are done, we have an output set containing the union of the two input sets and we can return it using the standard move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296960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how to write a union function, let’s create a function that will return all of the students attending either class.</a:t>
            </a:r>
            <a:endParaRPr lang="en-US" dirty="0" smtClean="0"/>
          </a:p>
          <a:p>
            <a:r>
              <a:rPr lang="en-US" baseline="0" dirty="0" smtClean="0"/>
              <a:t>** We first get our sample sets contain the students in </a:t>
            </a:r>
            <a:r>
              <a:rPr lang="en-US" baseline="0" dirty="0" err="1" smtClean="0"/>
              <a:t>chem</a:t>
            </a:r>
            <a:r>
              <a:rPr lang="en-US" baseline="0" dirty="0" smtClean="0"/>
              <a:t> 101 and </a:t>
            </a:r>
            <a:r>
              <a:rPr lang="en-US" baseline="0" dirty="0" err="1" smtClean="0"/>
              <a:t>calc</a:t>
            </a:r>
            <a:r>
              <a:rPr lang="en-US" baseline="0" dirty="0" smtClean="0"/>
              <a:t> 1.</a:t>
            </a:r>
          </a:p>
          <a:p>
            <a:r>
              <a:rPr lang="en-US" baseline="0" dirty="0" smtClean="0"/>
              <a:t>** Then we call the </a:t>
            </a:r>
            <a:r>
              <a:rPr lang="en-US" baseline="0" dirty="0" err="1" smtClean="0"/>
              <a:t>set_union</a:t>
            </a:r>
            <a:r>
              <a:rPr lang="en-US" baseline="0" dirty="0" smtClean="0"/>
              <a:t> member function on the chem101 instance passing the calc1 instance as a parameter.  The resulting set contains all of the students in either class.</a:t>
            </a:r>
          </a:p>
          <a:p>
            <a:r>
              <a:rPr lang="en-US" baseline="0" dirty="0" smtClean="0"/>
              <a:t>** Finally we return the result set.</a:t>
            </a:r>
          </a:p>
          <a:p>
            <a:endParaRPr lang="en-US" baseline="0" dirty="0" smtClean="0"/>
          </a:p>
          <a:p>
            <a:r>
              <a:rPr lang="en-US" baseline="0" dirty="0" smtClean="0"/>
              <a:t>Pretty straight forward.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65992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algorithm we are going to look at is set intersection.</a:t>
            </a:r>
            <a:r>
              <a:rPr lang="en-US" sz="1200" kern="1200" baseline="0" dirty="0" smtClean="0">
                <a:solidFill>
                  <a:schemeClr val="tx1"/>
                </a:solidFill>
                <a:effectLst/>
                <a:latin typeface="+mn-lt"/>
                <a:ea typeface="+mn-ea"/>
                <a:cs typeface="+mn-cs"/>
              </a:rPr>
              <a:t>  The intersection of two sets is the items that exist in both input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240186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back to our sample data, here we can see the overlap between the </a:t>
            </a:r>
            <a:r>
              <a:rPr lang="en-US" baseline="0" dirty="0" err="1" smtClean="0"/>
              <a:t>chem</a:t>
            </a:r>
            <a:r>
              <a:rPr lang="en-US" baseline="0" dirty="0" smtClean="0"/>
              <a:t> 101 and </a:t>
            </a:r>
            <a:r>
              <a:rPr lang="en-US" baseline="0" dirty="0" err="1" smtClean="0"/>
              <a:t>calc</a:t>
            </a:r>
            <a:r>
              <a:rPr lang="en-US" baseline="0" dirty="0" smtClean="0"/>
              <a:t> 1 enrollment.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906871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it is this overlap, or intersection, that we are interested in.  These are the students in both classes.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2627936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set values to see this more explicitly.  We again have the enrollment for both classes.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1071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set is a container that holds distinct values in sort order.  Let’s look a little</a:t>
            </a:r>
            <a:r>
              <a:rPr lang="en-US" sz="1200" kern="1200" baseline="0" dirty="0" smtClean="0">
                <a:solidFill>
                  <a:schemeClr val="tx1"/>
                </a:solidFill>
                <a:effectLst/>
                <a:latin typeface="+mn-lt"/>
                <a:ea typeface="+mn-ea"/>
                <a:cs typeface="+mn-cs"/>
              </a:rPr>
              <a:t> deeper at some properties of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a:t>
            </a:r>
            <a:r>
              <a:rPr lang="en-US" baseline="0" dirty="0" smtClean="0"/>
              <a:t> I’ve highlighted the students who are in both classes.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1007365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intersection</a:t>
            </a:r>
            <a:r>
              <a:rPr lang="en-US" baseline="0" dirty="0" smtClean="0"/>
              <a:t> of the </a:t>
            </a:r>
            <a:r>
              <a:rPr lang="en-US" baseline="0" dirty="0" err="1" smtClean="0"/>
              <a:t>chem</a:t>
            </a:r>
            <a:r>
              <a:rPr lang="en-US" baseline="0" dirty="0" smtClean="0"/>
              <a:t> 101 and </a:t>
            </a:r>
            <a:r>
              <a:rPr lang="en-US" baseline="0" dirty="0" err="1" smtClean="0"/>
              <a:t>calc</a:t>
            </a:r>
            <a:r>
              <a:rPr lang="en-US" baseline="0" dirty="0" smtClean="0"/>
              <a:t> 1 classes are the students in both – Evelyn, Jim and Mary.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550935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implementation of the intersection algorithm.</a:t>
            </a:r>
          </a:p>
          <a:p>
            <a:r>
              <a:rPr lang="en-US" dirty="0" smtClean="0"/>
              <a:t>** We enumerate over each</a:t>
            </a:r>
            <a:r>
              <a:rPr lang="en-US" baseline="0" dirty="0" smtClean="0"/>
              <a:t> of the values in the current set</a:t>
            </a:r>
          </a:p>
          <a:p>
            <a:r>
              <a:rPr lang="en-US" baseline="0" dirty="0" smtClean="0"/>
              <a:t>** And if the other input set contains that value, we add it to the output set</a:t>
            </a:r>
          </a:p>
          <a:p>
            <a:r>
              <a:rPr lang="en-US" baseline="0" dirty="0" smtClean="0"/>
              <a:t>** Finally we return the output result</a:t>
            </a:r>
          </a:p>
          <a:p>
            <a:endParaRPr lang="en-US" baseline="0" dirty="0" smtClean="0"/>
          </a:p>
          <a:p>
            <a:r>
              <a:rPr lang="en-US" baseline="0" dirty="0" smtClean="0"/>
              <a:t>This implementation will work fine but there is a simple modification we can make that can improve performance a little.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 our current set has one million items in it and the other input set has 1 item in it.  In that case we will execute the for loop one</a:t>
            </a:r>
            <a:r>
              <a:rPr lang="en-US" baseline="0" dirty="0" smtClean="0"/>
              <a:t> million times – it would make more sense to loop over the smaller container.</a:t>
            </a:r>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695218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can be done pretty easily by figuring out which input set has fewer items</a:t>
            </a:r>
          </a:p>
          <a:p>
            <a:r>
              <a:rPr lang="en-US" dirty="0" smtClean="0"/>
              <a:t>** And then iterating over that set.  For comparably sized sets this optimization</a:t>
            </a:r>
            <a:r>
              <a:rPr lang="en-US" baseline="0" dirty="0" smtClean="0"/>
              <a:t> won’t make a meaningful difference but for sets that have disproportionate sizes this can be a very useful optimization.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8125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example we are finding the set of students who are enrolled in both classes using the </a:t>
            </a:r>
            <a:r>
              <a:rPr lang="en-US" baseline="0" dirty="0" err="1" smtClean="0"/>
              <a:t>set_intersection</a:t>
            </a:r>
            <a:r>
              <a:rPr lang="en-US" baseline="0" dirty="0" smtClean="0"/>
              <a:t> member function.</a:t>
            </a:r>
            <a:endParaRPr lang="en-US" dirty="0" smtClean="0"/>
          </a:p>
          <a:p>
            <a:endParaRPr lang="en-US" dirty="0" smtClean="0"/>
          </a:p>
          <a:p>
            <a:r>
              <a:rPr lang="en-US" dirty="0" smtClean="0"/>
              <a:t>Calling</a:t>
            </a:r>
            <a:r>
              <a:rPr lang="en-US" baseline="0" dirty="0" smtClean="0"/>
              <a:t> our intersection member function is pretty much the same as calling the </a:t>
            </a:r>
            <a:r>
              <a:rPr lang="en-US" baseline="0" dirty="0" err="1" smtClean="0"/>
              <a:t>set_union</a:t>
            </a:r>
            <a:r>
              <a:rPr lang="en-US" baseline="0" dirty="0" smtClean="0"/>
              <a:t> member function.  We create our sample sets and then simply call the </a:t>
            </a:r>
            <a:r>
              <a:rPr lang="en-US" baseline="0" dirty="0" err="1" smtClean="0"/>
              <a:t>set_intersection</a:t>
            </a:r>
            <a:r>
              <a:rPr lang="en-US" baseline="0" dirty="0" smtClean="0"/>
              <a:t> member function providing the other set as the parameter.</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317903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 algorithm we are going to look at is set difference.</a:t>
            </a:r>
            <a:r>
              <a:rPr lang="en-US" sz="1200" kern="1200" baseline="0" dirty="0" smtClean="0">
                <a:solidFill>
                  <a:schemeClr val="tx1"/>
                </a:solidFill>
                <a:effectLst/>
                <a:latin typeface="+mn-lt"/>
                <a:ea typeface="+mn-ea"/>
                <a:cs typeface="+mn-cs"/>
              </a:rPr>
              <a:t>  The difference of input set A and B is a third set whose members are those items that are in set A but not set B.</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492448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our sample data</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150489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a:t>
            </a:r>
            <a:r>
              <a:rPr lang="en-US" baseline="0" dirty="0" smtClean="0"/>
              <a:t> of </a:t>
            </a:r>
            <a:r>
              <a:rPr lang="en-US" baseline="0" dirty="0" err="1" smtClean="0"/>
              <a:t>Chem</a:t>
            </a:r>
            <a:r>
              <a:rPr lang="en-US" baseline="0" dirty="0" smtClean="0"/>
              <a:t> 101 and </a:t>
            </a:r>
            <a:r>
              <a:rPr lang="en-US" baseline="0" dirty="0" err="1" smtClean="0"/>
              <a:t>Calc</a:t>
            </a:r>
            <a:r>
              <a:rPr lang="en-US" baseline="0" dirty="0" smtClean="0"/>
              <a:t> 1 is the students who are in </a:t>
            </a:r>
            <a:r>
              <a:rPr lang="en-US" baseline="0" dirty="0" err="1" smtClean="0"/>
              <a:t>Chem</a:t>
            </a:r>
            <a:r>
              <a:rPr lang="en-US" baseline="0" dirty="0" smtClean="0"/>
              <a:t> 101 who are not in </a:t>
            </a:r>
            <a:r>
              <a:rPr lang="en-US" baseline="0" dirty="0" err="1" smtClean="0"/>
              <a:t>Calc</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506741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it another way – using the names of students in each class.  Taking the difference</a:t>
            </a:r>
            <a:r>
              <a:rPr lang="en-US" baseline="0" dirty="0" smtClean="0"/>
              <a:t> of </a:t>
            </a:r>
            <a:r>
              <a:rPr lang="en-US" baseline="0" dirty="0" err="1" smtClean="0"/>
              <a:t>Chem</a:t>
            </a:r>
            <a:r>
              <a:rPr lang="en-US" baseline="0" dirty="0" smtClean="0"/>
              <a:t> 101 and </a:t>
            </a:r>
            <a:r>
              <a:rPr lang="en-US" baseline="0" dirty="0" err="1" smtClean="0"/>
              <a:t>Calc</a:t>
            </a:r>
            <a:r>
              <a:rPr lang="en-US" baseline="0" dirty="0" smtClean="0"/>
              <a:t> 1 means we want to create an output set whose values are those students in </a:t>
            </a:r>
            <a:r>
              <a:rPr lang="en-US" baseline="0" dirty="0" err="1" smtClean="0"/>
              <a:t>Chem</a:t>
            </a:r>
            <a:r>
              <a:rPr lang="en-US" baseline="0" dirty="0" smtClean="0"/>
              <a:t> 101 who are not in </a:t>
            </a:r>
            <a:r>
              <a:rPr lang="en-US" baseline="0" dirty="0" err="1" smtClean="0"/>
              <a:t>Calc</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2438428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will need to identify</a:t>
            </a:r>
            <a:r>
              <a:rPr lang="en-US" baseline="0" dirty="0" smtClean="0"/>
              <a:t> each of the values that are in both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394587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 I just mentioned, sets</a:t>
            </a:r>
            <a:r>
              <a:rPr lang="en-US" baseline="0" dirty="0" smtClean="0"/>
              <a:t> contain 0 or more distinct items.  By this I mean that a specific value can only appear within a set once.  If you attempt to add a second instance of that value the set will be unchanged.</a:t>
            </a:r>
          </a:p>
          <a:p>
            <a:r>
              <a:rPr lang="en-US" baseline="0" dirty="0" smtClean="0"/>
              <a:t>** Items in a set are stored, or at least iterated, in ascending sort order.  We will see that this property becomes very important when implementing the set algorithms.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Because of this trait, sets are often implemented as a balanced tree – such as an AVL tree.  This means that set operations such as search, insert and delete are all O(log n) operations.  It would be possible to use other container types, such as a linked list or vector, but they would not have the same search, insert and delete complexity making a balanced tree an attractive option.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994507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create</a:t>
            </a:r>
            <a:r>
              <a:rPr lang="en-US" baseline="0" dirty="0" smtClean="0"/>
              <a:t> an output set which does not contain any of those values.  Here we can see the output is Cathy, Franklin and Steve.  These are the three students in </a:t>
            </a:r>
            <a:r>
              <a:rPr lang="en-US" baseline="0" dirty="0" err="1" smtClean="0"/>
              <a:t>Chem</a:t>
            </a:r>
            <a:r>
              <a:rPr lang="en-US" baseline="0" dirty="0" smtClean="0"/>
              <a:t> 101 who are not also in </a:t>
            </a:r>
            <a:r>
              <a:rPr lang="en-US" baseline="0" dirty="0" err="1" smtClean="0"/>
              <a:t>Calc</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4245799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difference is pretty simple</a:t>
            </a:r>
            <a:r>
              <a:rPr lang="en-US" baseline="0" dirty="0" smtClean="0"/>
              <a:t> – in fact it looks a lot like our first implementation of set intersection but with one important difference.</a:t>
            </a:r>
          </a:p>
          <a:p>
            <a:r>
              <a:rPr lang="en-US" baseline="0" dirty="0" smtClean="0"/>
              <a:t>** We start by enumerating over the list of items in the current list</a:t>
            </a:r>
          </a:p>
          <a:p>
            <a:r>
              <a:rPr lang="en-US" baseline="0" dirty="0" smtClean="0"/>
              <a:t>** And then if the item does NOT exist in the other set, it is inserted into the result set.  The NOT is the key difference from intersection.</a:t>
            </a:r>
          </a:p>
          <a:p>
            <a:r>
              <a:rPr lang="en-US" baseline="0" dirty="0" smtClean="0"/>
              <a:t>** Once the result set is built is can be returned to the caller.</a:t>
            </a: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492729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use our difference function to find all of the students who</a:t>
            </a:r>
            <a:r>
              <a:rPr lang="en-US" baseline="0" dirty="0" smtClean="0"/>
              <a:t> are only in </a:t>
            </a:r>
            <a:r>
              <a:rPr lang="en-US" baseline="0" dirty="0" err="1" smtClean="0"/>
              <a:t>Chem</a:t>
            </a:r>
            <a:r>
              <a:rPr lang="en-US" baseline="0" dirty="0" smtClean="0"/>
              <a:t> 101.</a:t>
            </a:r>
          </a:p>
          <a:p>
            <a:r>
              <a:rPr lang="en-US" baseline="0" dirty="0" smtClean="0"/>
              <a:t>After we create our sample data</a:t>
            </a:r>
          </a:p>
          <a:p>
            <a:r>
              <a:rPr lang="en-US" baseline="0" dirty="0" smtClean="0"/>
              <a:t>** We simple call the chem101 instance </a:t>
            </a:r>
            <a:r>
              <a:rPr lang="en-US" baseline="0" dirty="0" err="1" smtClean="0"/>
              <a:t>set_difference</a:t>
            </a:r>
            <a:r>
              <a:rPr lang="en-US" baseline="0" dirty="0" smtClean="0"/>
              <a:t> member function providing the </a:t>
            </a:r>
            <a:r>
              <a:rPr lang="en-US" baseline="0" dirty="0" err="1" smtClean="0"/>
              <a:t>calc</a:t>
            </a:r>
            <a:r>
              <a:rPr lang="en-US" baseline="0" dirty="0" smtClean="0"/>
              <a:t> 1 set as the other input set.</a:t>
            </a:r>
          </a:p>
          <a:p>
            <a:r>
              <a:rPr lang="en-US" baseline="0" dirty="0" smtClean="0"/>
              <a:t>The resulting set is those students only in </a:t>
            </a:r>
            <a:r>
              <a:rPr lang="en-US" baseline="0" dirty="0" err="1" smtClean="0"/>
              <a:t>chem</a:t>
            </a:r>
            <a:r>
              <a:rPr lang="en-US" baseline="0" dirty="0" smtClean="0"/>
              <a:t> 101.</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1714305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a:t>
            </a:r>
            <a:r>
              <a:rPr lang="en-US" sz="1200" kern="1200" baseline="0" dirty="0" smtClean="0">
                <a:solidFill>
                  <a:schemeClr val="tx1"/>
                </a:solidFill>
                <a:effectLst/>
                <a:latin typeface="+mn-lt"/>
                <a:ea typeface="+mn-ea"/>
                <a:cs typeface="+mn-cs"/>
              </a:rPr>
              <a:t> set algorithm we are going to look at is symmetric difference.  The symmetric difference of two input sets is an output set whose members are in either input set, but not both.</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1806957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given our input sample data</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9038081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symmetric difference is those students who are in </a:t>
            </a:r>
            <a:r>
              <a:rPr lang="en-US" dirty="0" err="1" smtClean="0"/>
              <a:t>Chem</a:t>
            </a:r>
            <a:r>
              <a:rPr lang="en-US" dirty="0" smtClean="0"/>
              <a:t> 101 or </a:t>
            </a:r>
            <a:r>
              <a:rPr lang="en-US" dirty="0" err="1" smtClean="0"/>
              <a:t>Calc</a:t>
            </a:r>
            <a:r>
              <a:rPr lang="en-US" dirty="0" smtClean="0"/>
              <a:t> 1 but not in both.  You may notice that the symmetric difference contains every item not</a:t>
            </a:r>
            <a:r>
              <a:rPr lang="en-US" baseline="0" dirty="0" smtClean="0"/>
              <a:t> contained in the set intersection.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531730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names again, the</a:t>
            </a:r>
            <a:r>
              <a:rPr lang="en-US" baseline="0" dirty="0" smtClean="0"/>
              <a:t> symmetric difference is the members of either input set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894334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are not in both input sets.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4216799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Giving</a:t>
            </a:r>
            <a:r>
              <a:rPr lang="en-US" baseline="0" dirty="0" smtClean="0"/>
              <a:t> us an output set contain every student except Evelyn, Jim and Mary.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938284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symmetric</a:t>
            </a:r>
            <a:r>
              <a:rPr lang="en-US" baseline="0" dirty="0" smtClean="0"/>
              <a:t> difference will make use of the algorithms we have created so far.</a:t>
            </a:r>
          </a:p>
          <a:p>
            <a:r>
              <a:rPr lang="en-US" baseline="0" dirty="0" smtClean="0"/>
              <a:t>** First we get the intersection of the two input sets.  These are the items in both sets which means we don’t want them in our output set.</a:t>
            </a:r>
          </a:p>
          <a:p>
            <a:r>
              <a:rPr lang="en-US" baseline="0" dirty="0" smtClean="0"/>
              <a:t>** Next we use </a:t>
            </a:r>
            <a:r>
              <a:rPr lang="en-US" baseline="0" dirty="0" err="1" smtClean="0"/>
              <a:t>set_difference</a:t>
            </a:r>
            <a:r>
              <a:rPr lang="en-US" baseline="0" dirty="0" smtClean="0"/>
              <a:t> to find all of the items in the current input set which are not in the intersection set.</a:t>
            </a:r>
          </a:p>
          <a:p>
            <a:r>
              <a:rPr lang="en-US" baseline="0" dirty="0" smtClean="0"/>
              <a:t>** Then we use </a:t>
            </a:r>
            <a:r>
              <a:rPr lang="en-US" baseline="0" dirty="0" err="1" smtClean="0"/>
              <a:t>set_difference</a:t>
            </a:r>
            <a:r>
              <a:rPr lang="en-US" baseline="0" dirty="0" smtClean="0"/>
              <a:t> to find all of the items in the other input set which are not in the intersection set.</a:t>
            </a:r>
          </a:p>
          <a:p>
            <a:r>
              <a:rPr lang="en-US" baseline="0" dirty="0" smtClean="0"/>
              <a:t>At this point the </a:t>
            </a:r>
            <a:r>
              <a:rPr lang="en-US" baseline="0" dirty="0" err="1" smtClean="0"/>
              <a:t>this_diff</a:t>
            </a:r>
            <a:r>
              <a:rPr lang="en-US" baseline="0" dirty="0" smtClean="0"/>
              <a:t> and </a:t>
            </a:r>
            <a:r>
              <a:rPr lang="en-US" baseline="0" dirty="0" err="1" smtClean="0"/>
              <a:t>other_diff</a:t>
            </a:r>
            <a:r>
              <a:rPr lang="en-US" baseline="0" dirty="0" smtClean="0"/>
              <a:t> sets contain all of the items in either input set which are not in the other.</a:t>
            </a:r>
          </a:p>
          <a:p>
            <a:r>
              <a:rPr lang="en-US" baseline="0" dirty="0" smtClean="0"/>
              <a:t>** That means the result is the union of these two intermediate sets.</a:t>
            </a:r>
          </a:p>
          <a:p>
            <a:r>
              <a:rPr lang="en-US" baseline="0" dirty="0" smtClean="0"/>
              <a:t>** And we can now return the result set to the caller.</a:t>
            </a:r>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361024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sets</a:t>
            </a:r>
            <a:r>
              <a:rPr lang="en-US" baseline="0" dirty="0" smtClean="0"/>
              <a:t> where the values are integers.</a:t>
            </a:r>
          </a:p>
          <a:p>
            <a:r>
              <a:rPr lang="en-US" baseline="0" dirty="0" smtClean="0"/>
              <a:t>The first example is all integers- this includes all values from negative infinity to positive infinity.</a:t>
            </a:r>
          </a:p>
          <a:p>
            <a:r>
              <a:rPr lang="en-US" baseline="0" dirty="0" smtClean="0"/>
              <a:t>The set of positive integers includes all values from 0 to positive infinity.</a:t>
            </a:r>
          </a:p>
          <a:p>
            <a:r>
              <a:rPr lang="en-US" baseline="0" dirty="0" smtClean="0"/>
              <a:t>The set of negative integers is all the values from negative infinity to negative one.</a:t>
            </a:r>
          </a:p>
          <a:p>
            <a:r>
              <a:rPr lang="en-US" baseline="0" dirty="0" smtClean="0"/>
              <a:t>And then we have the even and odd sets – which include all the event and odd integers respectively.</a:t>
            </a:r>
          </a:p>
          <a:p>
            <a:r>
              <a:rPr lang="en-US" dirty="0" smtClean="0"/>
              <a:t>As you can see a value can exist in more than one set, but that value can only exist in each set once.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36893552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set symmetric different implemented</a:t>
            </a:r>
            <a:r>
              <a:rPr lang="en-US" baseline="0" dirty="0" smtClean="0"/>
              <a:t> we can now implement a function that finds all of the students currently enrolled in only one class.</a:t>
            </a:r>
          </a:p>
          <a:p>
            <a:r>
              <a:rPr lang="en-US" baseline="0" dirty="0" smtClean="0"/>
              <a:t>** After building up our sample data we call the </a:t>
            </a:r>
            <a:r>
              <a:rPr lang="en-US" baseline="0" dirty="0" err="1" smtClean="0"/>
              <a:t>set_symmetric_difference</a:t>
            </a:r>
            <a:r>
              <a:rPr lang="en-US" baseline="0" dirty="0" smtClean="0"/>
              <a:t> function getting the result set.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834429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we’ve created our own sample set and implemented four set algorithms,</a:t>
            </a:r>
            <a:r>
              <a:rPr lang="en-US" sz="1200" kern="1200" baseline="0" dirty="0" smtClean="0">
                <a:solidFill>
                  <a:schemeClr val="tx1"/>
                </a:solidFill>
                <a:effectLst/>
                <a:latin typeface="+mn-lt"/>
                <a:ea typeface="+mn-ea"/>
                <a:cs typeface="+mn-cs"/>
              </a:rPr>
              <a:t> let’s look a the standard set container and see how to perform the four set algorithms using the C++ standard library.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4060504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set class is a standard container and therefore has all of the standard container member functions are used to seeing.</a:t>
            </a:r>
            <a:r>
              <a:rPr lang="en-US" baseline="0" dirty="0" smtClean="0"/>
              <a:t>  Things like begin and end to perform iteration using the standard iterator patterns.  Insert and emplace add items to the container, size returns the number of items in the set, clear removes all items from the set and erase removes a single item from the set.  It’s the set algorithms that are a little different than what we’ve done so far – and that’s because they are not member functions.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42460308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the standard </a:t>
            </a:r>
            <a:r>
              <a:rPr lang="en-US" dirty="0" err="1" smtClean="0"/>
              <a:t>set_union</a:t>
            </a:r>
            <a:r>
              <a:rPr lang="en-US" dirty="0" smtClean="0"/>
              <a:t> function,</a:t>
            </a:r>
            <a:r>
              <a:rPr lang="en-US" baseline="0" dirty="0" smtClean="0"/>
              <a:t> to get the set containing all students enrolled in either class, we</a:t>
            </a:r>
            <a:endParaRPr lang="en-US" dirty="0" smtClean="0"/>
          </a:p>
          <a:p>
            <a:r>
              <a:rPr lang="en-US" dirty="0" smtClean="0"/>
              <a:t>** first create our sample data.</a:t>
            </a:r>
          </a:p>
          <a:p>
            <a:r>
              <a:rPr lang="en-US" dirty="0" smtClean="0"/>
              <a:t>**</a:t>
            </a:r>
            <a:r>
              <a:rPr lang="en-US" baseline="0" dirty="0" smtClean="0"/>
              <a:t> Next we define our result set</a:t>
            </a:r>
          </a:p>
          <a:p>
            <a:r>
              <a:rPr lang="en-US" baseline="0" dirty="0" smtClean="0"/>
              <a:t>** We can now call the standard </a:t>
            </a:r>
            <a:r>
              <a:rPr lang="en-US" baseline="0" dirty="0" err="1" smtClean="0"/>
              <a:t>set_union</a:t>
            </a:r>
            <a:r>
              <a:rPr lang="en-US" baseline="0" dirty="0" smtClean="0"/>
              <a:t> function passing in five arguments.</a:t>
            </a:r>
          </a:p>
          <a:p>
            <a:r>
              <a:rPr lang="en-US" baseline="0" dirty="0" smtClean="0"/>
              <a:t>** The first four are the beginning and end iterators for both input sets</a:t>
            </a:r>
          </a:p>
          <a:p>
            <a:r>
              <a:rPr lang="en-US" baseline="0" dirty="0" smtClean="0"/>
              <a:t>** And the fifth is a standard inserter that allows inserting into the result set.</a:t>
            </a:r>
          </a:p>
          <a:p>
            <a:r>
              <a:rPr lang="en-US" baseline="0" dirty="0" smtClean="0"/>
              <a:t>The reason the standard algorithms are implemented this way is because they are container agnostic.  The set union algorithm is operating on a pair of sets here, but it would be vectors or lists or any container that implements the standard iterator pattern.  Likewise the output could be any type compatible with standard inserter.</a:t>
            </a: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20986662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the set of students</a:t>
            </a:r>
            <a:r>
              <a:rPr lang="en-US" baseline="0" dirty="0" smtClean="0"/>
              <a:t> who are enrolled in both classes </a:t>
            </a:r>
          </a:p>
          <a:p>
            <a:r>
              <a:rPr lang="en-US" baseline="0" dirty="0" smtClean="0"/>
              <a:t>** we will use the standard set intersection function.  Like </a:t>
            </a:r>
            <a:r>
              <a:rPr lang="en-US" baseline="0" dirty="0" err="1" smtClean="0"/>
              <a:t>set_union</a:t>
            </a:r>
            <a:r>
              <a:rPr lang="en-US" baseline="0" dirty="0" smtClean="0"/>
              <a:t>, this function accepts the four input iterators and the standard inserter.  In fact, we’ll see that the remaining algorithms all follow this pattern.  This makes it easy to create replace one algorithm with another.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34552283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using </a:t>
            </a:r>
          </a:p>
          <a:p>
            <a:r>
              <a:rPr lang="en-US" dirty="0" smtClean="0"/>
              <a:t>** standard</a:t>
            </a:r>
            <a:r>
              <a:rPr lang="en-US" baseline="0" dirty="0" smtClean="0"/>
              <a:t> set difference to get the set of students who are only in </a:t>
            </a:r>
            <a:r>
              <a:rPr lang="en-US" baseline="0" dirty="0" err="1" smtClean="0"/>
              <a:t>chem</a:t>
            </a:r>
            <a:r>
              <a:rPr lang="en-US" baseline="0" dirty="0" smtClean="0"/>
              <a:t> 101.  We’ve simply swapped out our usage of </a:t>
            </a:r>
            <a:r>
              <a:rPr lang="en-US" baseline="0" dirty="0" err="1" smtClean="0"/>
              <a:t>set_union</a:t>
            </a:r>
            <a:r>
              <a:rPr lang="en-US" baseline="0" dirty="0" smtClean="0"/>
              <a:t> or </a:t>
            </a:r>
            <a:r>
              <a:rPr lang="en-US" baseline="0" dirty="0" err="1" smtClean="0"/>
              <a:t>set_intersection</a:t>
            </a:r>
            <a:r>
              <a:rPr lang="en-US" baseline="0" dirty="0" smtClean="0"/>
              <a:t> with the usage of </a:t>
            </a:r>
            <a:r>
              <a:rPr lang="en-US" baseline="0" dirty="0" err="1" smtClean="0"/>
              <a:t>set_difference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16334682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to get the set of students who are either class but not both,</a:t>
            </a:r>
          </a:p>
          <a:p>
            <a:r>
              <a:rPr lang="en-US" baseline="0" dirty="0" smtClean="0"/>
              <a:t>** we will use standard </a:t>
            </a:r>
            <a:r>
              <a:rPr lang="en-US" baseline="0" dirty="0" err="1" smtClean="0"/>
              <a:t>set_symmetric_difference</a:t>
            </a:r>
            <a:r>
              <a:rPr lang="en-US" baseline="0" dirty="0" smtClean="0"/>
              <a:t> function using the same arguments we have been using for all the preceding algorithms.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2237829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In this module we learned about the basics of the set container</a:t>
            </a:r>
          </a:p>
          <a:p>
            <a:r>
              <a:rPr lang="en-US" dirty="0" smtClean="0"/>
              <a:t>** We implemented a very basic set using a balanced tree as the backing store</a:t>
            </a:r>
          </a:p>
          <a:p>
            <a:r>
              <a:rPr lang="en-US" dirty="0" smtClean="0"/>
              <a:t>** We learned about,</a:t>
            </a:r>
            <a:r>
              <a:rPr lang="en-US" baseline="0" dirty="0" smtClean="0"/>
              <a:t> and implemented, </a:t>
            </a:r>
            <a:r>
              <a:rPr lang="en-US" dirty="0" smtClean="0"/>
              <a:t>four common set algorithms – union, intersection, difference and symmetric difference.</a:t>
            </a:r>
          </a:p>
          <a:p>
            <a:r>
              <a:rPr lang="en-US" dirty="0" smtClean="0"/>
              <a:t>**</a:t>
            </a:r>
            <a:r>
              <a:rPr lang="en-US" baseline="0" dirty="0" smtClean="0"/>
              <a:t> And finally we saw learned the basics of the standard </a:t>
            </a:r>
            <a:r>
              <a:rPr lang="en-US" baseline="0" dirty="0" err="1" smtClean="0"/>
              <a:t>c++</a:t>
            </a:r>
            <a:r>
              <a:rPr lang="en-US" baseline="0" dirty="0" smtClean="0"/>
              <a:t> set class and the how to use the standard set algorithms.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61995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understand what a set is at a high level, let’s look at how we might implement a set class of our own.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559960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basic implementation of a set class.</a:t>
            </a:r>
          </a:p>
          <a:p>
            <a:r>
              <a:rPr lang="en-US" dirty="0" smtClean="0"/>
              <a:t>** The first thing to notice is that</a:t>
            </a:r>
            <a:r>
              <a:rPr lang="en-US" baseline="0" dirty="0" smtClean="0"/>
              <a:t> our set contains an AVL tree.  This is our backing store and, as we’ll see, makes implementing the set actually quite simple.</a:t>
            </a:r>
          </a:p>
          <a:p>
            <a:r>
              <a:rPr lang="en-US" baseline="0" dirty="0" smtClean="0"/>
              <a:t>** The set has a default constructor, move constructor and destructor – each of these are simply maintaining the reference the </a:t>
            </a:r>
            <a:r>
              <a:rPr lang="en-US" baseline="0" dirty="0" err="1" smtClean="0"/>
              <a:t>avl</a:t>
            </a:r>
            <a:r>
              <a:rPr lang="en-US" baseline="0" dirty="0" smtClean="0"/>
              <a:t> tree.</a:t>
            </a:r>
          </a:p>
          <a:p>
            <a:r>
              <a:rPr lang="en-US" baseline="0" dirty="0" smtClean="0"/>
              <a:t>** Size and contains are </a:t>
            </a:r>
            <a:r>
              <a:rPr lang="en-US" baseline="0" dirty="0" err="1" smtClean="0"/>
              <a:t>const</a:t>
            </a:r>
            <a:r>
              <a:rPr lang="en-US" baseline="0" dirty="0" smtClean="0"/>
              <a:t> member functions that return the number of items currently in the set and whether or not a value is in the set.</a:t>
            </a:r>
          </a:p>
          <a:p>
            <a:r>
              <a:rPr lang="en-US" baseline="0" dirty="0" smtClean="0"/>
              <a:t>** Insert and remove add and remove items from the set.</a:t>
            </a:r>
          </a:p>
          <a:p>
            <a:r>
              <a:rPr lang="en-US" baseline="0" dirty="0" smtClean="0"/>
              <a:t>** And the begin and end iterators implement the standard iterator pattern.</a:t>
            </a:r>
          </a:p>
          <a:p>
            <a:r>
              <a:rPr lang="en-US" baseline="0" dirty="0" smtClean="0"/>
              <a:t>Let’s take a quick look at how these functions are implemented.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52610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The set default constructor simply allocates the AVL tree that will store the data contained in the set.</a:t>
            </a:r>
          </a:p>
          <a:p>
            <a:r>
              <a:rPr lang="en-US" baseline="0" dirty="0" smtClean="0"/>
              <a:t>** The move constructor moves the tree from another set to this set – and then removes the tree from the other set.</a:t>
            </a:r>
          </a:p>
          <a:p>
            <a:r>
              <a:rPr lang="en-US" baseline="0" dirty="0" smtClean="0"/>
              <a:t>** And the destructor deletes the tree if it is assigned to this set.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324849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set of member</a:t>
            </a:r>
            <a:r>
              <a:rPr lang="en-US" baseline="0" dirty="0" smtClean="0"/>
              <a:t> functions pretty much defer to the AVL tree.</a:t>
            </a:r>
          </a:p>
          <a:p>
            <a:r>
              <a:rPr lang="en-US" baseline="0" dirty="0" smtClean="0"/>
              <a:t>** The insert function checks if the tree already contains the value and, if not, adds the value.  Remember that a set can only contain distinct values so we need to enforce this.</a:t>
            </a:r>
          </a:p>
          <a:p>
            <a:r>
              <a:rPr lang="en-US" baseline="0" dirty="0" smtClean="0"/>
              <a:t>** Remove, size and contains simply defer to the tree class.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385712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11/2/2015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smtClean="0"/>
              <a:t>Sets</a:t>
            </a:r>
            <a:endParaRPr lang="en-US" dirty="0"/>
          </a:p>
        </p:txBody>
      </p:sp>
    </p:spTree>
    <p:extLst>
      <p:ext uri="{BB962C8B-B14F-4D97-AF65-F5344CB8AC3E}">
        <p14:creationId xmlns:p14="http://schemas.microsoft.com/office/powerpoint/2010/main" val="42849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Arrow 3"/>
          <p:cNvSpPr/>
          <p:nvPr/>
        </p:nvSpPr>
        <p:spPr>
          <a:xfrm rot="5400000">
            <a:off x="1733337" y="116177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1733337" y="23099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p:cNvSpPr/>
          <p:nvPr/>
        </p:nvSpPr>
        <p:spPr>
          <a:xfrm>
            <a:off x="2242768" y="1336120"/>
            <a:ext cx="4572000" cy="2031325"/>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begin()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tree-&gt;begin();</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end()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tree-&gt;end();</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44361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Set Algorithms</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Algorithms applied to two distinct sets which create a third set containing the appropriate items.</a:t>
            </a:r>
            <a:endParaRPr lang="en-US" dirty="0"/>
          </a:p>
        </p:txBody>
      </p:sp>
    </p:spTree>
    <p:extLst>
      <p:ext uri="{BB962C8B-B14F-4D97-AF65-F5344CB8AC3E}">
        <p14:creationId xmlns:p14="http://schemas.microsoft.com/office/powerpoint/2010/main" val="3914055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0600" y="762000"/>
            <a:ext cx="3383280" cy="3383279"/>
            <a:chOff x="137159" y="340360"/>
            <a:chExt cx="3383280" cy="3383279"/>
          </a:xfrm>
        </p:grpSpPr>
        <p:sp>
          <p:nvSpPr>
            <p:cNvPr id="9" name="Oval 8"/>
            <p:cNvSpPr/>
            <p:nvPr/>
          </p:nvSpPr>
          <p:spPr>
            <a:xfrm>
              <a:off x="137159" y="340360"/>
              <a:ext cx="3383280" cy="3383279"/>
            </a:xfrm>
            <a:prstGeom prst="ellipse">
              <a:avLst/>
            </a:prstGeom>
            <a:solidFill>
              <a:schemeClr val="accent1">
                <a:lumMod val="60000"/>
                <a:lumOff val="40000"/>
                <a:alpha val="50000"/>
              </a:schemeClr>
            </a:solidFill>
            <a:ln>
              <a:noFill/>
            </a:ln>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sp>
        <p:sp>
          <p:nvSpPr>
            <p:cNvPr id="10" name="Oval 4"/>
            <p:cNvSpPr/>
            <p:nvPr/>
          </p:nvSpPr>
          <p:spPr>
            <a:xfrm>
              <a:off x="609598" y="739321"/>
              <a:ext cx="2388973" cy="25853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p:txBody>
        </p:sp>
      </p:grpSp>
      <p:grpSp>
        <p:nvGrpSpPr>
          <p:cNvPr id="6" name="Group 5"/>
          <p:cNvGrpSpPr/>
          <p:nvPr/>
        </p:nvGrpSpPr>
        <p:grpSpPr>
          <a:xfrm>
            <a:off x="4846320" y="762000"/>
            <a:ext cx="3383280" cy="3383279"/>
            <a:chOff x="2575559" y="340360"/>
            <a:chExt cx="3383280" cy="3383279"/>
          </a:xfrm>
        </p:grpSpPr>
        <p:sp>
          <p:nvSpPr>
            <p:cNvPr id="7" name="Oval 6"/>
            <p:cNvSpPr/>
            <p:nvPr/>
          </p:nvSpPr>
          <p:spPr>
            <a:xfrm>
              <a:off x="2575559" y="340360"/>
              <a:ext cx="3383280" cy="3383279"/>
            </a:xfrm>
            <a:prstGeom prst="ellipse">
              <a:avLst/>
            </a:prstGeom>
            <a:solidFill>
              <a:schemeClr val="accent1">
                <a:lumMod val="60000"/>
                <a:lumOff val="40000"/>
                <a:alpha val="50000"/>
              </a:schemeClr>
            </a:solidFill>
            <a:ln>
              <a:noFill/>
            </a:ln>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sp>
        <p:sp>
          <p:nvSpPr>
            <p:cNvPr id="8" name="Oval 6"/>
            <p:cNvSpPr/>
            <p:nvPr/>
          </p:nvSpPr>
          <p:spPr>
            <a:xfrm>
              <a:off x="3076420" y="739321"/>
              <a:ext cx="2409980" cy="25853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p:txBody>
        </p:sp>
      </p:grpSp>
    </p:spTree>
    <p:extLst>
      <p:ext uri="{BB962C8B-B14F-4D97-AF65-F5344CB8AC3E}">
        <p14:creationId xmlns:p14="http://schemas.microsoft.com/office/powerpoint/2010/main" val="3121310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Evelyn, Fredrick, Jim, Mary</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790167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436435"/>
            <a:ext cx="4572000" cy="3354765"/>
          </a:xfrm>
          <a:prstGeom prst="rect">
            <a:avLst/>
          </a:prstGeom>
        </p:spPr>
        <p:txBody>
          <a:bodyPr>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get_chem101()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students;</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"Cathy"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"Evelyn"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"Franklin"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"Jim"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"Mary"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"Steve"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::move(students);</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TextBox 3"/>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Tree>
    <p:extLst>
      <p:ext uri="{BB962C8B-B14F-4D97-AF65-F5344CB8AC3E}">
        <p14:creationId xmlns:p14="http://schemas.microsoft.com/office/powerpoint/2010/main" val="356389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436435"/>
            <a:ext cx="4572000" cy="3354765"/>
          </a:xfrm>
          <a:prstGeom prst="rect">
            <a:avLst/>
          </a:prstGeom>
        </p:spPr>
        <p:txBody>
          <a:bodyPr>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get_calc1()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students;</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"Abby"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"Cindy"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"Evelyn"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"Fredrick"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"Jim"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students.insert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"Mary"</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::move(students);</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TextBox 3"/>
          <p:cNvSpPr txBox="1"/>
          <p:nvPr/>
        </p:nvSpPr>
        <p:spPr>
          <a:xfrm>
            <a:off x="838200" y="1600200"/>
            <a:ext cx="7543800" cy="584775"/>
          </a:xfrm>
          <a:prstGeom prst="rect">
            <a:avLst/>
          </a:prstGeom>
          <a:noFill/>
        </p:spPr>
        <p:txBody>
          <a:bodyPr wrap="square" rtlCol="0">
            <a:spAutoFit/>
          </a:bodyPr>
          <a:lstStyle/>
          <a:p>
            <a:r>
              <a:rPr lang="en-US" sz="3200" dirty="0"/>
              <a:t>Abby, Cindy, Evelyn, Fredrick, Jim, Mary</a:t>
            </a: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3771009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Union</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The set of items that exist in either of the input sets.</a:t>
            </a:r>
            <a:endParaRPr lang="en-US" dirty="0"/>
          </a:p>
        </p:txBody>
      </p:sp>
    </p:spTree>
    <p:extLst>
      <p:ext uri="{BB962C8B-B14F-4D97-AF65-F5344CB8AC3E}">
        <p14:creationId xmlns:p14="http://schemas.microsoft.com/office/powerpoint/2010/main" val="2477764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0600" y="762000"/>
            <a:ext cx="3383280" cy="3383279"/>
            <a:chOff x="137159" y="340360"/>
            <a:chExt cx="3383280" cy="3383279"/>
          </a:xfrm>
        </p:grpSpPr>
        <p:sp>
          <p:nvSpPr>
            <p:cNvPr id="9" name="Oval 8"/>
            <p:cNvSpPr/>
            <p:nvPr/>
          </p:nvSpPr>
          <p:spPr>
            <a:xfrm>
              <a:off x="137159" y="340360"/>
              <a:ext cx="3383280" cy="3383279"/>
            </a:xfrm>
            <a:prstGeom prst="ellipse">
              <a:avLst/>
            </a:prstGeom>
            <a:solidFill>
              <a:schemeClr val="accent1">
                <a:lumMod val="60000"/>
                <a:lumOff val="40000"/>
                <a:alpha val="50000"/>
              </a:schemeClr>
            </a:solidFill>
            <a:ln>
              <a:noFill/>
            </a:ln>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sp>
        <p:sp>
          <p:nvSpPr>
            <p:cNvPr id="10" name="Oval 4"/>
            <p:cNvSpPr/>
            <p:nvPr/>
          </p:nvSpPr>
          <p:spPr>
            <a:xfrm>
              <a:off x="609598" y="739321"/>
              <a:ext cx="2388973" cy="25853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Chem</a:t>
              </a:r>
              <a:r>
                <a:rPr lang="en-US" sz="4800" kern="1200" dirty="0" smtClean="0">
                  <a:solidFill>
                    <a:schemeClr val="tx1">
                      <a:lumMod val="75000"/>
                      <a:lumOff val="25000"/>
                    </a:schemeClr>
                  </a:solidFill>
                </a:rPr>
                <a:t> 101</a:t>
              </a:r>
              <a:endParaRPr lang="en-US" sz="4800" kern="1200" dirty="0">
                <a:solidFill>
                  <a:schemeClr val="tx1">
                    <a:lumMod val="75000"/>
                    <a:lumOff val="25000"/>
                  </a:schemeClr>
                </a:solidFill>
              </a:endParaRPr>
            </a:p>
          </p:txBody>
        </p:sp>
      </p:grpSp>
      <p:grpSp>
        <p:nvGrpSpPr>
          <p:cNvPr id="6" name="Group 5"/>
          <p:cNvGrpSpPr/>
          <p:nvPr/>
        </p:nvGrpSpPr>
        <p:grpSpPr>
          <a:xfrm>
            <a:off x="4846320" y="762000"/>
            <a:ext cx="3383280" cy="3383279"/>
            <a:chOff x="2575559" y="340360"/>
            <a:chExt cx="3383280" cy="3383279"/>
          </a:xfrm>
        </p:grpSpPr>
        <p:sp>
          <p:nvSpPr>
            <p:cNvPr id="7" name="Oval 6"/>
            <p:cNvSpPr/>
            <p:nvPr/>
          </p:nvSpPr>
          <p:spPr>
            <a:xfrm>
              <a:off x="2575559" y="340360"/>
              <a:ext cx="3383280" cy="3383279"/>
            </a:xfrm>
            <a:prstGeom prst="ellipse">
              <a:avLst/>
            </a:prstGeom>
            <a:solidFill>
              <a:schemeClr val="accent1">
                <a:lumMod val="60000"/>
                <a:lumOff val="40000"/>
                <a:alpha val="50000"/>
              </a:schemeClr>
            </a:solidFill>
            <a:ln>
              <a:noFill/>
            </a:ln>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sp>
        <p:sp>
          <p:nvSpPr>
            <p:cNvPr id="8" name="Oval 6"/>
            <p:cNvSpPr/>
            <p:nvPr/>
          </p:nvSpPr>
          <p:spPr>
            <a:xfrm>
              <a:off x="3076420" y="739321"/>
              <a:ext cx="2409980" cy="25853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err="1" smtClean="0">
                  <a:solidFill>
                    <a:schemeClr val="tx1">
                      <a:lumMod val="75000"/>
                      <a:lumOff val="25000"/>
                    </a:schemeClr>
                  </a:solidFill>
                </a:rPr>
                <a:t>Calc</a:t>
              </a:r>
              <a:r>
                <a:rPr lang="en-US" sz="4800" kern="1200" dirty="0" smtClean="0">
                  <a:solidFill>
                    <a:schemeClr val="tx1">
                      <a:lumMod val="75000"/>
                      <a:lumOff val="25000"/>
                    </a:schemeClr>
                  </a:solidFill>
                </a:rPr>
                <a:t> 1</a:t>
              </a:r>
              <a:endParaRPr lang="en-US" sz="4800" kern="1200" dirty="0">
                <a:solidFill>
                  <a:schemeClr val="tx1">
                    <a:lumMod val="75000"/>
                    <a:lumOff val="25000"/>
                  </a:schemeClr>
                </a:solidFill>
              </a:endParaRPr>
            </a:p>
          </p:txBody>
        </p:sp>
      </p:grpSp>
    </p:spTree>
    <p:extLst>
      <p:ext uri="{BB962C8B-B14F-4D97-AF65-F5344CB8AC3E}">
        <p14:creationId xmlns:p14="http://schemas.microsoft.com/office/powerpoint/2010/main" val="419587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80435706"/>
              </p:ext>
            </p:extLst>
          </p:nvPr>
        </p:nvGraphicFramePr>
        <p:xfrm>
          <a:off x="1524000" y="43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09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43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3048000" y="5105400"/>
            <a:ext cx="3048000" cy="707886"/>
          </a:xfrm>
          <a:prstGeom prst="rect">
            <a:avLst/>
          </a:prstGeom>
          <a:noFill/>
        </p:spPr>
        <p:txBody>
          <a:bodyPr wrap="square" rtlCol="0">
            <a:spAutoFit/>
          </a:bodyPr>
          <a:lstStyle/>
          <a:p>
            <a:pPr algn="ctr"/>
            <a:r>
              <a:rPr lang="en-US" sz="4000" dirty="0" smtClean="0">
                <a:solidFill>
                  <a:schemeClr val="tx1">
                    <a:lumMod val="75000"/>
                    <a:lumOff val="25000"/>
                  </a:schemeClr>
                </a:solidFill>
              </a:rPr>
              <a:t>Union</a:t>
            </a:r>
            <a:endParaRPr lang="en-US" sz="4000" dirty="0">
              <a:solidFill>
                <a:schemeClr val="tx1">
                  <a:lumMod val="75000"/>
                  <a:lumOff val="25000"/>
                </a:schemeClr>
              </a:solidFill>
            </a:endParaRPr>
          </a:p>
        </p:txBody>
      </p:sp>
      <p:pic>
        <p:nvPicPr>
          <p:cNvPr id="2" name="Picture 1"/>
          <p:cNvPicPr>
            <a:picLocks noChangeAspect="1"/>
          </p:cNvPicPr>
          <p:nvPr/>
        </p:nvPicPr>
        <p:blipFill>
          <a:blip r:embed="rId8"/>
          <a:stretch>
            <a:fillRect/>
          </a:stretch>
        </p:blipFill>
        <p:spPr>
          <a:xfrm>
            <a:off x="1524000" y="428625"/>
            <a:ext cx="6096000" cy="4067175"/>
          </a:xfrm>
          <a:prstGeom prst="rect">
            <a:avLst/>
          </a:prstGeom>
        </p:spPr>
      </p:pic>
      <p:sp>
        <p:nvSpPr>
          <p:cNvPr id="13" name="Right Brace 12"/>
          <p:cNvSpPr/>
          <p:nvPr/>
        </p:nvSpPr>
        <p:spPr>
          <a:xfrm rot="5400000">
            <a:off x="4000500" y="1485900"/>
            <a:ext cx="1143000" cy="5638800"/>
          </a:xfrm>
          <a:prstGeom prst="rightBrace">
            <a:avLst/>
          </a:prstGeom>
          <a:ln w="2222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7423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1200"/>
              </a:spcBef>
            </a:pPr>
            <a:r>
              <a:rPr lang="en-US" sz="2400" dirty="0" smtClean="0">
                <a:solidFill>
                  <a:schemeClr val="tx1">
                    <a:lumMod val="75000"/>
                    <a:lumOff val="25000"/>
                  </a:schemeClr>
                </a:solidFill>
              </a:rPr>
              <a:t>Set Concepts</a:t>
            </a:r>
          </a:p>
          <a:p>
            <a:pPr>
              <a:spcBef>
                <a:spcPts val="1200"/>
              </a:spcBef>
            </a:pPr>
            <a:r>
              <a:rPr lang="en-US" sz="2400" dirty="0" smtClean="0">
                <a:solidFill>
                  <a:schemeClr val="tx1">
                    <a:lumMod val="75000"/>
                    <a:lumOff val="25000"/>
                  </a:schemeClr>
                </a:solidFill>
              </a:rPr>
              <a:t>Basic Container Implementation</a:t>
            </a:r>
          </a:p>
          <a:p>
            <a:pPr>
              <a:spcBef>
                <a:spcPts val="1200"/>
              </a:spcBef>
            </a:pPr>
            <a:r>
              <a:rPr lang="en-US" sz="2400" dirty="0" smtClean="0">
                <a:solidFill>
                  <a:schemeClr val="tx1">
                    <a:lumMod val="75000"/>
                    <a:lumOff val="25000"/>
                  </a:schemeClr>
                </a:solidFill>
              </a:rPr>
              <a:t>Set Algorithms</a:t>
            </a:r>
          </a:p>
          <a:p>
            <a:pPr lvl="1">
              <a:spcBef>
                <a:spcPts val="1200"/>
              </a:spcBef>
            </a:pPr>
            <a:r>
              <a:rPr lang="en-US" dirty="0" smtClean="0">
                <a:solidFill>
                  <a:schemeClr val="tx1">
                    <a:lumMod val="75000"/>
                    <a:lumOff val="25000"/>
                  </a:schemeClr>
                </a:solidFill>
              </a:rPr>
              <a:t>Union</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Intersection</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Difference</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Symmetric </a:t>
            </a:r>
            <a:r>
              <a:rPr lang="en-US" dirty="0" smtClean="0">
                <a:solidFill>
                  <a:schemeClr val="tx1">
                    <a:lumMod val="75000"/>
                    <a:lumOff val="25000"/>
                  </a:schemeClr>
                </a:solidFill>
              </a:rPr>
              <a:t>Difference</a:t>
            </a:r>
          </a:p>
          <a:p>
            <a:pPr>
              <a:spcBef>
                <a:spcPts val="1200"/>
              </a:spcBef>
            </a:pPr>
            <a:r>
              <a:rPr lang="en-US" dirty="0" err="1">
                <a:solidFill>
                  <a:schemeClr val="tx1">
                    <a:lumMod val="75000"/>
                    <a:lumOff val="25000"/>
                  </a:schemeClr>
                </a:solidFill>
              </a:rPr>
              <a:t>s</a:t>
            </a:r>
            <a:r>
              <a:rPr lang="en-US" dirty="0" err="1" smtClean="0">
                <a:solidFill>
                  <a:schemeClr val="tx1">
                    <a:lumMod val="75000"/>
                    <a:lumOff val="25000"/>
                  </a:schemeClr>
                </a:solidFill>
              </a:rPr>
              <a:t>td</a:t>
            </a:r>
            <a:r>
              <a:rPr lang="en-US" dirty="0" smtClean="0">
                <a:solidFill>
                  <a:schemeClr val="tx1">
                    <a:lumMod val="75000"/>
                    <a:lumOff val="25000"/>
                  </a:schemeClr>
                </a:solidFill>
              </a:rPr>
              <a:t>::set</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68067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Evelyn, Fredrick, Jim, Mary</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3845934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208166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Cathy, </a:t>
            </a:r>
            <a:r>
              <a:rPr lang="en-US" sz="3200" dirty="0">
                <a:solidFill>
                  <a:schemeClr val="tx1">
                    <a:lumMod val="85000"/>
                    <a:lumOff val="15000"/>
                  </a:schemeClr>
                </a:solidFill>
              </a:rPr>
              <a:t>Evelyn, </a:t>
            </a:r>
            <a:r>
              <a:rPr lang="en-US" sz="3200" dirty="0" smtClean="0">
                <a:solidFill>
                  <a:schemeClr val="tx1">
                    <a:lumMod val="85000"/>
                    <a:lumOff val="15000"/>
                  </a:schemeClr>
                </a:solidFill>
              </a:rPr>
              <a:t>Franklin, </a:t>
            </a:r>
            <a:r>
              <a:rPr lang="en-US" sz="3200" dirty="0">
                <a:solidFill>
                  <a:schemeClr val="tx1">
                    <a:lumMod val="85000"/>
                    <a:lumOff val="15000"/>
                  </a:schemeClr>
                </a:solidFill>
              </a:rPr>
              <a:t>Jim, </a:t>
            </a:r>
            <a:r>
              <a:rPr lang="en-US" sz="3200" dirty="0" smtClean="0">
                <a:solidFill>
                  <a:schemeClr val="tx1">
                    <a:lumMod val="85000"/>
                    <a:lumOff val="15000"/>
                  </a:schemeClr>
                </a:solidFill>
              </a:rPr>
              <a:t>Mary, Steve </a:t>
            </a:r>
            <a:endParaRPr lang="en-US" sz="3200" dirty="0">
              <a:solidFill>
                <a:schemeClr val="tx1">
                  <a:lumMod val="85000"/>
                  <a:lumOff val="15000"/>
                </a:schemeClr>
              </a:solidFill>
            </a:endParaRPr>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Abby, Cindy, Evelyn, Fredrick, Jim, Mary</a:t>
            </a:r>
            <a:endParaRPr lang="en-US" sz="3200" dirty="0">
              <a:solidFill>
                <a:schemeClr val="tx1">
                  <a:lumMod val="85000"/>
                  <a:lumOff val="15000"/>
                </a:schemeClr>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
        <p:nvSpPr>
          <p:cNvPr id="11" name="TextBox 10"/>
          <p:cNvSpPr txBox="1"/>
          <p:nvPr/>
        </p:nvSpPr>
        <p:spPr>
          <a:xfrm>
            <a:off x="838200" y="5065931"/>
            <a:ext cx="7543800" cy="1077218"/>
          </a:xfrm>
          <a:prstGeom prst="rect">
            <a:avLst/>
          </a:prstGeom>
          <a:noFill/>
        </p:spPr>
        <p:txBody>
          <a:bodyPr wrap="square" rtlCol="0">
            <a:spAutoFit/>
          </a:bodyPr>
          <a:lstStyle/>
          <a:p>
            <a:r>
              <a:rPr lang="en-US" sz="3200" dirty="0" smtClean="0">
                <a:solidFill>
                  <a:schemeClr val="tx1">
                    <a:lumMod val="85000"/>
                    <a:lumOff val="15000"/>
                  </a:schemeClr>
                </a:solidFill>
              </a:rPr>
              <a:t>Abby, Cathy, Cindy, Evelyn, Franklin, Fredrick, Jim, Mary, Steve</a:t>
            </a:r>
            <a:endParaRPr lang="en-US" sz="3200" dirty="0">
              <a:solidFill>
                <a:schemeClr val="tx1">
                  <a:lumMod val="85000"/>
                  <a:lumOff val="15000"/>
                </a:schemeClr>
              </a:solidFill>
            </a:endParaRPr>
          </a:p>
        </p:txBody>
      </p:sp>
      <p:sp>
        <p:nvSpPr>
          <p:cNvPr id="12" name="TextBox 11"/>
          <p:cNvSpPr txBox="1"/>
          <p:nvPr/>
        </p:nvSpPr>
        <p:spPr>
          <a:xfrm>
            <a:off x="838200" y="4419600"/>
            <a:ext cx="7543800" cy="646331"/>
          </a:xfrm>
          <a:prstGeom prst="rect">
            <a:avLst/>
          </a:prstGeom>
          <a:noFill/>
        </p:spPr>
        <p:txBody>
          <a:bodyPr wrap="square" rtlCol="0">
            <a:spAutoFit/>
          </a:bodyPr>
          <a:lstStyle/>
          <a:p>
            <a:r>
              <a:rPr lang="en-US" sz="3600" b="1" dirty="0" smtClean="0">
                <a:solidFill>
                  <a:schemeClr val="accent1">
                    <a:lumMod val="75000"/>
                  </a:schemeClr>
                </a:solidFill>
              </a:rPr>
              <a:t>Union of </a:t>
            </a:r>
            <a:r>
              <a:rPr lang="en-US" sz="3600" b="1" dirty="0" err="1" smtClean="0">
                <a:solidFill>
                  <a:schemeClr val="accent1">
                    <a:lumMod val="75000"/>
                  </a:schemeClr>
                </a:solidFill>
              </a:rPr>
              <a:t>Chem</a:t>
            </a:r>
            <a:r>
              <a:rPr lang="en-US" sz="3600" b="1" dirty="0" smtClean="0">
                <a:solidFill>
                  <a:schemeClr val="accent1">
                    <a:lumMod val="75000"/>
                  </a:schemeClr>
                </a:solidFill>
              </a:rPr>
              <a:t> 101 and </a:t>
            </a:r>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616413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Cathy, </a:t>
            </a:r>
            <a:r>
              <a:rPr lang="en-US" sz="3200" dirty="0">
                <a:solidFill>
                  <a:schemeClr val="tx1">
                    <a:lumMod val="85000"/>
                    <a:lumOff val="15000"/>
                  </a:schemeClr>
                </a:solidFill>
              </a:rPr>
              <a:t>Evelyn, </a:t>
            </a:r>
            <a:r>
              <a:rPr lang="en-US" sz="3200" dirty="0" smtClean="0">
                <a:solidFill>
                  <a:schemeClr val="tx1">
                    <a:lumMod val="85000"/>
                    <a:lumOff val="15000"/>
                  </a:schemeClr>
                </a:solidFill>
              </a:rPr>
              <a:t>Franklin, </a:t>
            </a:r>
            <a:r>
              <a:rPr lang="en-US" sz="3200" dirty="0">
                <a:solidFill>
                  <a:schemeClr val="tx1">
                    <a:lumMod val="85000"/>
                    <a:lumOff val="15000"/>
                  </a:schemeClr>
                </a:solidFill>
              </a:rPr>
              <a:t>Jim, </a:t>
            </a:r>
            <a:r>
              <a:rPr lang="en-US" sz="3200" dirty="0" smtClean="0">
                <a:solidFill>
                  <a:schemeClr val="tx1">
                    <a:lumMod val="85000"/>
                    <a:lumOff val="15000"/>
                  </a:schemeClr>
                </a:solidFill>
              </a:rPr>
              <a:t>Mary, Steve </a:t>
            </a:r>
            <a:endParaRPr lang="en-US" sz="3200" dirty="0">
              <a:solidFill>
                <a:schemeClr val="tx1">
                  <a:lumMod val="85000"/>
                  <a:lumOff val="15000"/>
                </a:schemeClr>
              </a:solidFill>
            </a:endParaRPr>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Abby, Cindy, Evelyn, Fredrick, Jim, Mary</a:t>
            </a:r>
            <a:endParaRPr lang="en-US" sz="3200" dirty="0">
              <a:solidFill>
                <a:schemeClr val="tx1">
                  <a:lumMod val="85000"/>
                  <a:lumOff val="15000"/>
                </a:schemeClr>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
        <p:nvSpPr>
          <p:cNvPr id="11" name="TextBox 10"/>
          <p:cNvSpPr txBox="1"/>
          <p:nvPr/>
        </p:nvSpPr>
        <p:spPr>
          <a:xfrm>
            <a:off x="838200" y="5065931"/>
            <a:ext cx="7543800" cy="1077218"/>
          </a:xfrm>
          <a:prstGeom prst="rect">
            <a:avLst/>
          </a:prstGeom>
          <a:noFill/>
        </p:spPr>
        <p:txBody>
          <a:bodyPr wrap="square" rtlCol="0">
            <a:spAutoFit/>
          </a:bodyPr>
          <a:lstStyle/>
          <a:p>
            <a:r>
              <a:rPr lang="en-US" sz="3200" dirty="0" smtClean="0">
                <a:solidFill>
                  <a:schemeClr val="tx1">
                    <a:lumMod val="85000"/>
                    <a:lumOff val="15000"/>
                  </a:schemeClr>
                </a:solidFill>
              </a:rPr>
              <a:t>Abby, Cathy, Cindy, </a:t>
            </a:r>
            <a:r>
              <a:rPr lang="en-US" sz="3200" dirty="0" smtClean="0">
                <a:solidFill>
                  <a:srgbClr val="FF0000"/>
                </a:solidFill>
              </a:rPr>
              <a:t>Evelyn</a:t>
            </a:r>
            <a:r>
              <a:rPr lang="en-US" sz="3200" dirty="0" smtClean="0">
                <a:solidFill>
                  <a:schemeClr val="tx1">
                    <a:lumMod val="85000"/>
                    <a:lumOff val="15000"/>
                  </a:schemeClr>
                </a:solidFill>
              </a:rPr>
              <a:t>, Franklin, Fredrick, </a:t>
            </a:r>
            <a:r>
              <a:rPr lang="en-US" sz="3200" dirty="0" smtClean="0">
                <a:solidFill>
                  <a:srgbClr val="FF0000"/>
                </a:solidFill>
              </a:rPr>
              <a:t>Jim</a:t>
            </a:r>
            <a:r>
              <a:rPr lang="en-US" sz="3200" dirty="0" smtClean="0">
                <a:solidFill>
                  <a:schemeClr val="tx1">
                    <a:lumMod val="85000"/>
                    <a:lumOff val="15000"/>
                  </a:schemeClr>
                </a:solidFill>
              </a:rPr>
              <a:t>, </a:t>
            </a:r>
            <a:r>
              <a:rPr lang="en-US" sz="3200" dirty="0" smtClean="0">
                <a:solidFill>
                  <a:srgbClr val="FF0000"/>
                </a:solidFill>
              </a:rPr>
              <a:t>Mary</a:t>
            </a:r>
            <a:r>
              <a:rPr lang="en-US" sz="3200" dirty="0" smtClean="0">
                <a:solidFill>
                  <a:schemeClr val="tx1">
                    <a:lumMod val="85000"/>
                    <a:lumOff val="15000"/>
                  </a:schemeClr>
                </a:solidFill>
              </a:rPr>
              <a:t>, Steve</a:t>
            </a:r>
            <a:endParaRPr lang="en-US" sz="3200" dirty="0">
              <a:solidFill>
                <a:schemeClr val="tx1">
                  <a:lumMod val="85000"/>
                  <a:lumOff val="15000"/>
                </a:schemeClr>
              </a:solidFill>
            </a:endParaRPr>
          </a:p>
        </p:txBody>
      </p:sp>
      <p:sp>
        <p:nvSpPr>
          <p:cNvPr id="12" name="TextBox 11"/>
          <p:cNvSpPr txBox="1"/>
          <p:nvPr/>
        </p:nvSpPr>
        <p:spPr>
          <a:xfrm>
            <a:off x="838200" y="4419600"/>
            <a:ext cx="7543800" cy="646331"/>
          </a:xfrm>
          <a:prstGeom prst="rect">
            <a:avLst/>
          </a:prstGeom>
          <a:noFill/>
        </p:spPr>
        <p:txBody>
          <a:bodyPr wrap="square" rtlCol="0">
            <a:spAutoFit/>
          </a:bodyPr>
          <a:lstStyle/>
          <a:p>
            <a:r>
              <a:rPr lang="en-US" sz="3600" b="1" dirty="0" smtClean="0">
                <a:solidFill>
                  <a:schemeClr val="accent1">
                    <a:lumMod val="75000"/>
                  </a:schemeClr>
                </a:solidFill>
              </a:rPr>
              <a:t>Union of </a:t>
            </a:r>
            <a:r>
              <a:rPr lang="en-US" sz="3600" b="1" dirty="0" err="1" smtClean="0">
                <a:solidFill>
                  <a:schemeClr val="accent1">
                    <a:lumMod val="75000"/>
                  </a:schemeClr>
                </a:solidFill>
              </a:rPr>
              <a:t>Chem</a:t>
            </a:r>
            <a:r>
              <a:rPr lang="en-US" sz="3600" b="1" dirty="0" smtClean="0">
                <a:solidFill>
                  <a:schemeClr val="accent1">
                    <a:lumMod val="75000"/>
                  </a:schemeClr>
                </a:solidFill>
              </a:rPr>
              <a:t> 101 and </a:t>
            </a:r>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811482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Implementation</a:t>
            </a:r>
            <a:endParaRPr lang="en-US" dirty="0"/>
          </a:p>
        </p:txBody>
      </p:sp>
      <p:sp>
        <p:nvSpPr>
          <p:cNvPr id="4" name="Rectangle 3"/>
          <p:cNvSpPr/>
          <p:nvPr/>
        </p:nvSpPr>
        <p:spPr>
          <a:xfrm>
            <a:off x="2286000" y="1806238"/>
            <a:ext cx="4572000" cy="3908762"/>
          </a:xfrm>
          <a:prstGeom prst="rect">
            <a:avLst/>
          </a:prstGeom>
        </p:spPr>
        <p:txBody>
          <a:bodyPr>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set_union</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result;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result.insert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result.insert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2233769" y="245717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2233769" y="3559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Up Arrow 6"/>
          <p:cNvSpPr/>
          <p:nvPr/>
        </p:nvSpPr>
        <p:spPr>
          <a:xfrm rot="5400000">
            <a:off x="2233769" y="466173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3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Example</a:t>
            </a:r>
            <a:endParaRPr lang="en-US" dirty="0"/>
          </a:p>
        </p:txBody>
      </p:sp>
      <p:sp>
        <p:nvSpPr>
          <p:cNvPr id="3" name="Rectangle 2"/>
          <p:cNvSpPr/>
          <p:nvPr/>
        </p:nvSpPr>
        <p:spPr>
          <a:xfrm>
            <a:off x="1295400" y="2209800"/>
            <a:ext cx="7239000" cy="2308324"/>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get_all_students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get_chem101();</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get_calc1();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result = chem101.set_union(calc1</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241143" y="2416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1241143"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241143" y="37118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623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Intersection</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The set of items which exist in both the input sets.</a:t>
            </a:r>
            <a:endParaRPr lang="en-US" dirty="0"/>
          </a:p>
        </p:txBody>
      </p:sp>
    </p:spTree>
    <p:extLst>
      <p:ext uri="{BB962C8B-B14F-4D97-AF65-F5344CB8AC3E}">
        <p14:creationId xmlns:p14="http://schemas.microsoft.com/office/powerpoint/2010/main" val="474053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88101115"/>
              </p:ext>
            </p:extLst>
          </p:nvPr>
        </p:nvGraphicFramePr>
        <p:xfrm>
          <a:off x="1524000" y="43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3448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428625"/>
            <a:ext cx="6096000" cy="4067175"/>
          </a:xfrm>
          <a:prstGeom prst="rect">
            <a:avLst/>
          </a:prstGeom>
        </p:spPr>
      </p:pic>
      <p:sp>
        <p:nvSpPr>
          <p:cNvPr id="14" name="TextBox 13"/>
          <p:cNvSpPr txBox="1"/>
          <p:nvPr/>
        </p:nvSpPr>
        <p:spPr>
          <a:xfrm>
            <a:off x="3048000" y="5105400"/>
            <a:ext cx="3048000" cy="707886"/>
          </a:xfrm>
          <a:prstGeom prst="rect">
            <a:avLst/>
          </a:prstGeom>
          <a:noFill/>
        </p:spPr>
        <p:txBody>
          <a:bodyPr wrap="square" rtlCol="0">
            <a:spAutoFit/>
          </a:bodyPr>
          <a:lstStyle/>
          <a:p>
            <a:pPr algn="ctr"/>
            <a:r>
              <a:rPr lang="en-US" sz="4000" dirty="0" smtClean="0">
                <a:solidFill>
                  <a:schemeClr val="tx1">
                    <a:lumMod val="75000"/>
                    <a:lumOff val="25000"/>
                  </a:schemeClr>
                </a:solidFill>
              </a:rPr>
              <a:t>Intersection</a:t>
            </a:r>
            <a:endParaRPr lang="en-US" sz="4000" dirty="0">
              <a:solidFill>
                <a:schemeClr val="tx1">
                  <a:lumMod val="75000"/>
                  <a:lumOff val="25000"/>
                </a:schemeClr>
              </a:solidFill>
            </a:endParaRPr>
          </a:p>
        </p:txBody>
      </p:sp>
      <p:sp>
        <p:nvSpPr>
          <p:cNvPr id="2" name="Up Arrow 1"/>
          <p:cNvSpPr/>
          <p:nvPr/>
        </p:nvSpPr>
        <p:spPr>
          <a:xfrm>
            <a:off x="4343400" y="3616411"/>
            <a:ext cx="457200" cy="152400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206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Evelyn, Fredrick, Jim, Mary</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508765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Set</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container that holds unique values in sort order.</a:t>
            </a:r>
            <a:endParaRPr lang="en-US" dirty="0"/>
          </a:p>
        </p:txBody>
      </p:sp>
    </p:spTree>
    <p:extLst>
      <p:ext uri="{BB962C8B-B14F-4D97-AF65-F5344CB8AC3E}">
        <p14:creationId xmlns:p14="http://schemas.microsoft.com/office/powerpoint/2010/main" val="3423657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3868738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
        <p:nvSpPr>
          <p:cNvPr id="7" name="TextBox 6"/>
          <p:cNvSpPr txBox="1"/>
          <p:nvPr/>
        </p:nvSpPr>
        <p:spPr>
          <a:xfrm>
            <a:off x="838200" y="5065931"/>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Evelyn, Jim, Mary</a:t>
            </a:r>
            <a:endParaRPr lang="en-US" sz="3200" dirty="0">
              <a:solidFill>
                <a:schemeClr val="tx1">
                  <a:lumMod val="85000"/>
                  <a:lumOff val="15000"/>
                </a:schemeClr>
              </a:solidFill>
            </a:endParaRPr>
          </a:p>
        </p:txBody>
      </p:sp>
      <p:sp>
        <p:nvSpPr>
          <p:cNvPr id="8" name="TextBox 7"/>
          <p:cNvSpPr txBox="1"/>
          <p:nvPr/>
        </p:nvSpPr>
        <p:spPr>
          <a:xfrm>
            <a:off x="838200" y="4419600"/>
            <a:ext cx="7543800" cy="646331"/>
          </a:xfrm>
          <a:prstGeom prst="rect">
            <a:avLst/>
          </a:prstGeom>
          <a:noFill/>
        </p:spPr>
        <p:txBody>
          <a:bodyPr wrap="square" rtlCol="0">
            <a:spAutoFit/>
          </a:bodyPr>
          <a:lstStyle/>
          <a:p>
            <a:r>
              <a:rPr lang="en-US" sz="3600" b="1" dirty="0" smtClean="0">
                <a:solidFill>
                  <a:schemeClr val="accent1">
                    <a:lumMod val="75000"/>
                  </a:schemeClr>
                </a:solidFill>
              </a:rPr>
              <a:t>Intersection of </a:t>
            </a:r>
            <a:r>
              <a:rPr lang="en-US" sz="3600" b="1" dirty="0" err="1" smtClean="0">
                <a:solidFill>
                  <a:schemeClr val="accent1">
                    <a:lumMod val="75000"/>
                  </a:schemeClr>
                </a:solidFill>
              </a:rPr>
              <a:t>Chem</a:t>
            </a:r>
            <a:r>
              <a:rPr lang="en-US" sz="3600" b="1" dirty="0" smtClean="0">
                <a:solidFill>
                  <a:schemeClr val="accent1">
                    <a:lumMod val="75000"/>
                  </a:schemeClr>
                </a:solidFill>
              </a:rPr>
              <a:t> 101 and </a:t>
            </a:r>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66041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599" y="1806238"/>
            <a:ext cx="7696201" cy="3139321"/>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set_intersection</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result;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auto</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&gt;contains(</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result.insert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smtClean="0"/>
              <a:t>Intersection Implementation</a:t>
            </a:r>
            <a:endParaRPr lang="en-US" dirty="0"/>
          </a:p>
        </p:txBody>
      </p:sp>
      <p:sp>
        <p:nvSpPr>
          <p:cNvPr id="5" name="Up Arrow 4"/>
          <p:cNvSpPr/>
          <p:nvPr/>
        </p:nvSpPr>
        <p:spPr>
          <a:xfrm rot="5400000">
            <a:off x="1317343" y="24926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317343" y="30260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Up Arrow 6"/>
          <p:cNvSpPr/>
          <p:nvPr/>
        </p:nvSpPr>
        <p:spPr>
          <a:xfrm rot="5400000">
            <a:off x="1317343" y="41387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906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599" y="1806238"/>
            <a:ext cx="7696201" cy="4247317"/>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set_intersection</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result;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smaller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-&gt;size() &lt; </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 &amp;</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larger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 smaller) ? &amp;</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*smaller)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(larger-&gt;contains(</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result.insert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smtClean="0"/>
              <a:t>Intersection Implementation</a:t>
            </a:r>
            <a:endParaRPr lang="en-US" dirty="0"/>
          </a:p>
        </p:txBody>
      </p:sp>
      <p:sp>
        <p:nvSpPr>
          <p:cNvPr id="5" name="Up Arrow 4"/>
          <p:cNvSpPr/>
          <p:nvPr/>
        </p:nvSpPr>
        <p:spPr>
          <a:xfrm rot="5400000">
            <a:off x="1317343" y="24926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317343" y="359493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664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Example</a:t>
            </a:r>
            <a:endParaRPr lang="en-US" dirty="0"/>
          </a:p>
        </p:txBody>
      </p:sp>
      <p:sp>
        <p:nvSpPr>
          <p:cNvPr id="5" name="Up Arrow 4"/>
          <p:cNvSpPr/>
          <p:nvPr/>
        </p:nvSpPr>
        <p:spPr>
          <a:xfrm rot="5400000">
            <a:off x="860143"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914400" y="2209800"/>
            <a:ext cx="8382000" cy="2523768"/>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get_students_in_both_classes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get_chem101();</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get_calc1();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result = chem101.set_intersection(calc1);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801267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Difference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T</a:t>
            </a:r>
            <a:r>
              <a:rPr lang="en-US" dirty="0" smtClean="0"/>
              <a:t>he set of items that exist in one set (A), but which do not exist in the other set (B).</a:t>
            </a:r>
            <a:endParaRPr lang="en-US" dirty="0"/>
          </a:p>
        </p:txBody>
      </p:sp>
    </p:spTree>
    <p:extLst>
      <p:ext uri="{BB962C8B-B14F-4D97-AF65-F5344CB8AC3E}">
        <p14:creationId xmlns:p14="http://schemas.microsoft.com/office/powerpoint/2010/main" val="3324357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43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4837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0" y="457200"/>
            <a:ext cx="6096000" cy="4067175"/>
          </a:xfrm>
          <a:prstGeom prst="rect">
            <a:avLst/>
          </a:prstGeom>
        </p:spPr>
      </p:pic>
      <p:sp>
        <p:nvSpPr>
          <p:cNvPr id="14" name="TextBox 13"/>
          <p:cNvSpPr txBox="1"/>
          <p:nvPr/>
        </p:nvSpPr>
        <p:spPr>
          <a:xfrm>
            <a:off x="1752600" y="5756189"/>
            <a:ext cx="3048000" cy="707886"/>
          </a:xfrm>
          <a:prstGeom prst="rect">
            <a:avLst/>
          </a:prstGeom>
          <a:noFill/>
        </p:spPr>
        <p:txBody>
          <a:bodyPr wrap="square" rtlCol="0">
            <a:spAutoFit/>
          </a:bodyPr>
          <a:lstStyle/>
          <a:p>
            <a:pPr algn="ctr"/>
            <a:r>
              <a:rPr lang="en-US" sz="4000" dirty="0" smtClean="0">
                <a:solidFill>
                  <a:schemeClr val="tx1">
                    <a:lumMod val="75000"/>
                    <a:lumOff val="25000"/>
                  </a:schemeClr>
                </a:solidFill>
              </a:rPr>
              <a:t>Difference</a:t>
            </a:r>
            <a:endParaRPr lang="en-US" sz="4000" dirty="0">
              <a:solidFill>
                <a:schemeClr val="tx1">
                  <a:lumMod val="75000"/>
                  <a:lumOff val="25000"/>
                </a:schemeClr>
              </a:solidFill>
            </a:endParaRPr>
          </a:p>
        </p:txBody>
      </p:sp>
      <p:sp>
        <p:nvSpPr>
          <p:cNvPr id="2" name="Up Arrow 1"/>
          <p:cNvSpPr/>
          <p:nvPr/>
        </p:nvSpPr>
        <p:spPr>
          <a:xfrm>
            <a:off x="3048000" y="4267200"/>
            <a:ext cx="457200" cy="1524000"/>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210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Evelyn, Fredrick, Jim, Mary</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2826772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3872660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Properties</a:t>
            </a:r>
            <a:endParaRPr lang="en-US" dirty="0"/>
          </a:p>
        </p:txBody>
      </p:sp>
      <p:sp>
        <p:nvSpPr>
          <p:cNvPr id="3" name="Content Placeholder 2"/>
          <p:cNvSpPr>
            <a:spLocks noGrp="1"/>
          </p:cNvSpPr>
          <p:nvPr>
            <p:ph idx="1"/>
          </p:nvPr>
        </p:nvSpPr>
        <p:spPr/>
        <p:txBody>
          <a:bodyPr/>
          <a:lstStyle/>
          <a:p>
            <a:pPr>
              <a:spcBef>
                <a:spcPts val="1200"/>
              </a:spcBef>
            </a:pPr>
            <a:r>
              <a:rPr lang="en-US" dirty="0" smtClean="0"/>
              <a:t>Container that holds 0..N distinct items.</a:t>
            </a:r>
          </a:p>
          <a:p>
            <a:pPr lvl="1">
              <a:spcBef>
                <a:spcPts val="1200"/>
              </a:spcBef>
            </a:pPr>
            <a:r>
              <a:rPr lang="en-US" dirty="0" smtClean="0"/>
              <a:t>Attempting to add a duplicate item does not change the container’s contents</a:t>
            </a:r>
          </a:p>
          <a:p>
            <a:pPr>
              <a:spcBef>
                <a:spcPts val="1200"/>
              </a:spcBef>
            </a:pPr>
            <a:r>
              <a:rPr lang="en-US" dirty="0" smtClean="0"/>
              <a:t>Items </a:t>
            </a:r>
            <a:r>
              <a:rPr lang="en-US" dirty="0" smtClean="0"/>
              <a:t>are iterated in ascending (in-order) </a:t>
            </a:r>
            <a:r>
              <a:rPr lang="en-US" dirty="0" smtClean="0"/>
              <a:t>order</a:t>
            </a:r>
          </a:p>
          <a:p>
            <a:pPr>
              <a:spcBef>
                <a:spcPts val="1200"/>
              </a:spcBef>
            </a:pPr>
            <a:r>
              <a:rPr lang="en-US" dirty="0"/>
              <a:t>Items are (typically) stored in a balanced tree</a:t>
            </a:r>
          </a:p>
          <a:p>
            <a:pPr lvl="1">
              <a:spcBef>
                <a:spcPts val="1200"/>
              </a:spcBef>
            </a:pPr>
            <a:r>
              <a:rPr lang="en-US" dirty="0"/>
              <a:t>Search: O(log n)</a:t>
            </a:r>
          </a:p>
          <a:p>
            <a:pPr lvl="1">
              <a:spcBef>
                <a:spcPts val="1200"/>
              </a:spcBef>
            </a:pPr>
            <a:r>
              <a:rPr lang="en-US" dirty="0"/>
              <a:t>Insert: O(log n)</a:t>
            </a:r>
          </a:p>
          <a:p>
            <a:pPr lvl="1">
              <a:spcBef>
                <a:spcPts val="1200"/>
              </a:spcBef>
            </a:pPr>
            <a:r>
              <a:rPr lang="en-US" dirty="0"/>
              <a:t>Delete: O(log n)</a:t>
            </a:r>
          </a:p>
          <a:p>
            <a:pPr>
              <a:spcBef>
                <a:spcPts val="1200"/>
              </a:spcBef>
            </a:pPr>
            <a:endParaRPr lang="en-US" dirty="0" smtClean="0"/>
          </a:p>
        </p:txBody>
      </p:sp>
    </p:spTree>
    <p:extLst>
      <p:ext uri="{BB962C8B-B14F-4D97-AF65-F5344CB8AC3E}">
        <p14:creationId xmlns:p14="http://schemas.microsoft.com/office/powerpoint/2010/main" val="195458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
        <p:nvSpPr>
          <p:cNvPr id="7" name="TextBox 6"/>
          <p:cNvSpPr txBox="1"/>
          <p:nvPr/>
        </p:nvSpPr>
        <p:spPr>
          <a:xfrm>
            <a:off x="838200" y="5065931"/>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Cathy, Franklin, Steve</a:t>
            </a:r>
            <a:endParaRPr lang="en-US" sz="3200" dirty="0">
              <a:solidFill>
                <a:schemeClr val="tx1">
                  <a:lumMod val="85000"/>
                  <a:lumOff val="15000"/>
                </a:schemeClr>
              </a:solidFill>
            </a:endParaRPr>
          </a:p>
        </p:txBody>
      </p:sp>
      <p:sp>
        <p:nvSpPr>
          <p:cNvPr id="8" name="TextBox 7"/>
          <p:cNvSpPr txBox="1"/>
          <p:nvPr/>
        </p:nvSpPr>
        <p:spPr>
          <a:xfrm>
            <a:off x="838200" y="4419600"/>
            <a:ext cx="7543800" cy="646331"/>
          </a:xfrm>
          <a:prstGeom prst="rect">
            <a:avLst/>
          </a:prstGeom>
          <a:noFill/>
        </p:spPr>
        <p:txBody>
          <a:bodyPr wrap="square" rtlCol="0">
            <a:spAutoFit/>
          </a:bodyPr>
          <a:lstStyle/>
          <a:p>
            <a:r>
              <a:rPr lang="en-US" sz="3600" b="1" dirty="0" smtClean="0">
                <a:solidFill>
                  <a:schemeClr val="accent1">
                    <a:lumMod val="75000"/>
                  </a:schemeClr>
                </a:solidFill>
              </a:rPr>
              <a:t>Difference of </a:t>
            </a:r>
            <a:r>
              <a:rPr lang="en-US" sz="3600" b="1" dirty="0" err="1" smtClean="0">
                <a:solidFill>
                  <a:schemeClr val="accent1">
                    <a:lumMod val="75000"/>
                  </a:schemeClr>
                </a:solidFill>
              </a:rPr>
              <a:t>Chem</a:t>
            </a:r>
            <a:r>
              <a:rPr lang="en-US" sz="3600" b="1" dirty="0" smtClean="0">
                <a:solidFill>
                  <a:schemeClr val="accent1">
                    <a:lumMod val="75000"/>
                  </a:schemeClr>
                </a:solidFill>
              </a:rPr>
              <a:t> 101 and </a:t>
            </a:r>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82286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Implementation</a:t>
            </a:r>
            <a:endParaRPr lang="en-US" dirty="0"/>
          </a:p>
        </p:txBody>
      </p:sp>
      <p:sp>
        <p:nvSpPr>
          <p:cNvPr id="5" name="Up Arrow 4"/>
          <p:cNvSpPr/>
          <p:nvPr/>
        </p:nvSpPr>
        <p:spPr>
          <a:xfrm rot="5400000">
            <a:off x="1317343" y="24926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317343" y="29957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Up Arrow 6"/>
          <p:cNvSpPr/>
          <p:nvPr/>
        </p:nvSpPr>
        <p:spPr>
          <a:xfrm rot="5400000">
            <a:off x="1317343" y="41387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371598" y="1806238"/>
            <a:ext cx="5410201" cy="3139321"/>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set_difference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result;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.contains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result.insert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48752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r>
              <a:rPr lang="en-US" dirty="0" smtClean="0"/>
              <a:t> Example</a:t>
            </a:r>
            <a:endParaRPr lang="en-US" dirty="0"/>
          </a:p>
        </p:txBody>
      </p:sp>
      <p:sp>
        <p:nvSpPr>
          <p:cNvPr id="5" name="Up Arrow 4"/>
          <p:cNvSpPr/>
          <p:nvPr/>
        </p:nvSpPr>
        <p:spPr>
          <a:xfrm rot="5400000">
            <a:off x="860143"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914400" y="2209800"/>
            <a:ext cx="8077200" cy="2523768"/>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get_students_only_in_chem101()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get_chem101();</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get_calc1();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result = chem101.set_difference(calc1);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52441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Symmetric Difference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T</a:t>
            </a:r>
            <a:r>
              <a:rPr lang="en-US" dirty="0" smtClean="0"/>
              <a:t>he set of items that exist in either of the two input sets but which are not in their intersection.</a:t>
            </a:r>
            <a:endParaRPr lang="en-US" dirty="0"/>
          </a:p>
        </p:txBody>
      </p:sp>
    </p:spTree>
    <p:extLst>
      <p:ext uri="{BB962C8B-B14F-4D97-AF65-F5344CB8AC3E}">
        <p14:creationId xmlns:p14="http://schemas.microsoft.com/office/powerpoint/2010/main" val="3219794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43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73888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0" y="457200"/>
            <a:ext cx="6096000" cy="4067175"/>
          </a:xfrm>
          <a:prstGeom prst="rect">
            <a:avLst/>
          </a:prstGeom>
        </p:spPr>
      </p:pic>
      <p:sp>
        <p:nvSpPr>
          <p:cNvPr id="14" name="TextBox 13"/>
          <p:cNvSpPr txBox="1"/>
          <p:nvPr/>
        </p:nvSpPr>
        <p:spPr>
          <a:xfrm>
            <a:off x="3048000" y="5105400"/>
            <a:ext cx="3048000" cy="1323439"/>
          </a:xfrm>
          <a:prstGeom prst="rect">
            <a:avLst/>
          </a:prstGeom>
          <a:noFill/>
        </p:spPr>
        <p:txBody>
          <a:bodyPr wrap="square" rtlCol="0">
            <a:spAutoFit/>
          </a:bodyPr>
          <a:lstStyle/>
          <a:p>
            <a:pPr algn="ctr"/>
            <a:r>
              <a:rPr lang="en-US" sz="4000" dirty="0" smtClean="0">
                <a:solidFill>
                  <a:schemeClr val="tx1">
                    <a:lumMod val="75000"/>
                    <a:lumOff val="25000"/>
                  </a:schemeClr>
                </a:solidFill>
              </a:rPr>
              <a:t>Symmetric Difference</a:t>
            </a:r>
            <a:endParaRPr lang="en-US" sz="4000" dirty="0">
              <a:solidFill>
                <a:schemeClr val="tx1">
                  <a:lumMod val="75000"/>
                  <a:lumOff val="25000"/>
                </a:schemeClr>
              </a:solidFill>
            </a:endParaRPr>
          </a:p>
        </p:txBody>
      </p:sp>
      <p:sp>
        <p:nvSpPr>
          <p:cNvPr id="2" name="Up Arrow 1"/>
          <p:cNvSpPr/>
          <p:nvPr/>
        </p:nvSpPr>
        <p:spPr>
          <a:xfrm rot="19658599">
            <a:off x="4044072" y="4027252"/>
            <a:ext cx="457200" cy="1186346"/>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2196015">
            <a:off x="4673926" y="4001619"/>
            <a:ext cx="457200" cy="1226887"/>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1922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t>Evelyn, </a:t>
            </a:r>
            <a:r>
              <a:rPr lang="en-US" sz="3200" dirty="0" smtClean="0"/>
              <a:t>Franklin, </a:t>
            </a:r>
            <a:r>
              <a:rPr lang="en-US" sz="3200" dirty="0"/>
              <a:t>Jim, </a:t>
            </a:r>
            <a:r>
              <a:rPr lang="en-US" sz="3200" dirty="0" smtClean="0"/>
              <a:t>Mary,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Evelyn, Fredrick, Jim, Mary</a:t>
            </a:r>
            <a:endParaRPr lang="en-US" sz="3200" dirty="0"/>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11203836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Tree>
    <p:extLst>
      <p:ext uri="{BB962C8B-B14F-4D97-AF65-F5344CB8AC3E}">
        <p14:creationId xmlns:p14="http://schemas.microsoft.com/office/powerpoint/2010/main" val="28113742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543800" cy="584775"/>
          </a:xfrm>
          <a:prstGeom prst="rect">
            <a:avLst/>
          </a:prstGeom>
          <a:noFill/>
        </p:spPr>
        <p:txBody>
          <a:bodyPr wrap="square" rtlCol="0">
            <a:spAutoFit/>
          </a:bodyPr>
          <a:lstStyle/>
          <a:p>
            <a:r>
              <a:rPr lang="en-US" sz="3200" dirty="0" smtClean="0"/>
              <a:t>Cathy, </a:t>
            </a:r>
            <a:r>
              <a:rPr lang="en-US" sz="3200" dirty="0">
                <a:solidFill>
                  <a:srgbClr val="FF0000"/>
                </a:solidFill>
              </a:rPr>
              <a:t>Evelyn</a:t>
            </a:r>
            <a:r>
              <a:rPr lang="en-US" sz="3200" dirty="0"/>
              <a:t>, </a:t>
            </a:r>
            <a:r>
              <a:rPr lang="en-US" sz="3200" dirty="0" smtClean="0"/>
              <a:t>Franklin, </a:t>
            </a:r>
            <a:r>
              <a:rPr lang="en-US" sz="3200" dirty="0">
                <a:solidFill>
                  <a:srgbClr val="FF0000"/>
                </a:solidFill>
              </a:rPr>
              <a:t>Jim</a:t>
            </a:r>
            <a:r>
              <a:rPr lang="en-US" sz="3200" dirty="0"/>
              <a:t>, </a:t>
            </a:r>
            <a:r>
              <a:rPr lang="en-US" sz="3200" dirty="0" smtClean="0">
                <a:solidFill>
                  <a:srgbClr val="FF0000"/>
                </a:solidFill>
              </a:rPr>
              <a:t>Mary</a:t>
            </a:r>
            <a:r>
              <a:rPr lang="en-US" sz="3200" dirty="0" smtClean="0"/>
              <a:t>, Steve </a:t>
            </a:r>
            <a:endParaRPr lang="en-US" sz="3200" dirty="0"/>
          </a:p>
        </p:txBody>
      </p:sp>
      <p:sp>
        <p:nvSpPr>
          <p:cNvPr id="4" name="TextBox 3"/>
          <p:cNvSpPr txBox="1"/>
          <p:nvPr/>
        </p:nvSpPr>
        <p:spPr>
          <a:xfrm>
            <a:off x="838200" y="3313331"/>
            <a:ext cx="7543800" cy="584775"/>
          </a:xfrm>
          <a:prstGeom prst="rect">
            <a:avLst/>
          </a:prstGeom>
          <a:noFill/>
        </p:spPr>
        <p:txBody>
          <a:bodyPr wrap="square" rtlCol="0">
            <a:spAutoFit/>
          </a:bodyPr>
          <a:lstStyle/>
          <a:p>
            <a:r>
              <a:rPr lang="en-US" sz="3200" dirty="0" smtClean="0"/>
              <a:t>Abby, Cindy, </a:t>
            </a:r>
            <a:r>
              <a:rPr lang="en-US" sz="3200" dirty="0" smtClean="0">
                <a:solidFill>
                  <a:srgbClr val="FF0000"/>
                </a:solidFill>
              </a:rPr>
              <a:t>Evelyn</a:t>
            </a:r>
            <a:r>
              <a:rPr lang="en-US" sz="3200" dirty="0" smtClean="0"/>
              <a:t>, Fredrick, </a:t>
            </a:r>
            <a:r>
              <a:rPr lang="en-US" sz="3200" dirty="0" smtClean="0">
                <a:solidFill>
                  <a:srgbClr val="FF0000"/>
                </a:solidFill>
              </a:rPr>
              <a:t>Jim</a:t>
            </a:r>
            <a:r>
              <a:rPr lang="en-US" sz="3200" dirty="0" smtClean="0"/>
              <a:t>, </a:t>
            </a:r>
            <a:r>
              <a:rPr lang="en-US" sz="3200" dirty="0" smtClean="0">
                <a:solidFill>
                  <a:srgbClr val="FF0000"/>
                </a:solidFill>
              </a:rPr>
              <a:t>Mary</a:t>
            </a:r>
            <a:endParaRPr lang="en-US" sz="3200" dirty="0">
              <a:solidFill>
                <a:srgbClr val="FF0000"/>
              </a:solidFill>
            </a:endParaRPr>
          </a:p>
        </p:txBody>
      </p:sp>
      <p:sp>
        <p:nvSpPr>
          <p:cNvPr id="5" name="TextBox 4"/>
          <p:cNvSpPr txBox="1"/>
          <p:nvPr/>
        </p:nvSpPr>
        <p:spPr>
          <a:xfrm>
            <a:off x="838200" y="949299"/>
            <a:ext cx="7543800" cy="646331"/>
          </a:xfrm>
          <a:prstGeom prst="rect">
            <a:avLst/>
          </a:prstGeom>
          <a:noFill/>
        </p:spPr>
        <p:txBody>
          <a:bodyPr wrap="square" rtlCol="0">
            <a:spAutoFit/>
          </a:bodyPr>
          <a:lstStyle/>
          <a:p>
            <a:r>
              <a:rPr lang="en-US" sz="3600" b="1" dirty="0" err="1" smtClean="0">
                <a:solidFill>
                  <a:schemeClr val="accent1">
                    <a:lumMod val="75000"/>
                  </a:schemeClr>
                </a:solidFill>
              </a:rPr>
              <a:t>Chem</a:t>
            </a:r>
            <a:r>
              <a:rPr lang="en-US" sz="3600" b="1" dirty="0" smtClean="0">
                <a:solidFill>
                  <a:schemeClr val="accent1">
                    <a:lumMod val="75000"/>
                  </a:schemeClr>
                </a:solidFill>
              </a:rPr>
              <a:t> 101</a:t>
            </a:r>
            <a:endParaRPr lang="en-US" sz="3600" b="1" dirty="0">
              <a:solidFill>
                <a:schemeClr val="accent1">
                  <a:lumMod val="75000"/>
                </a:schemeClr>
              </a:solidFill>
            </a:endParaRPr>
          </a:p>
        </p:txBody>
      </p:sp>
      <p:sp>
        <p:nvSpPr>
          <p:cNvPr id="6" name="TextBox 5"/>
          <p:cNvSpPr txBox="1"/>
          <p:nvPr/>
        </p:nvSpPr>
        <p:spPr>
          <a:xfrm>
            <a:off x="838200" y="2667000"/>
            <a:ext cx="7543800" cy="646331"/>
          </a:xfrm>
          <a:prstGeom prst="rect">
            <a:avLst/>
          </a:prstGeom>
          <a:noFill/>
        </p:spPr>
        <p:txBody>
          <a:bodyPr wrap="square" rtlCol="0">
            <a:spAutoFit/>
          </a:bodyPr>
          <a:lstStyle/>
          <a:p>
            <a:r>
              <a:rPr lang="en-US" sz="3600" b="1" dirty="0" err="1" smtClean="0">
                <a:solidFill>
                  <a:schemeClr val="accent1">
                    <a:lumMod val="75000"/>
                  </a:schemeClr>
                </a:solidFill>
              </a:rPr>
              <a:t>Calc</a:t>
            </a:r>
            <a:r>
              <a:rPr lang="en-US" sz="3600" b="1" dirty="0" smtClean="0">
                <a:solidFill>
                  <a:schemeClr val="accent1">
                    <a:lumMod val="75000"/>
                  </a:schemeClr>
                </a:solidFill>
              </a:rPr>
              <a:t> 1</a:t>
            </a:r>
            <a:endParaRPr lang="en-US" sz="3600" b="1" dirty="0">
              <a:solidFill>
                <a:schemeClr val="accent1">
                  <a:lumMod val="75000"/>
                </a:schemeClr>
              </a:solidFill>
            </a:endParaRPr>
          </a:p>
        </p:txBody>
      </p:sp>
      <p:sp>
        <p:nvSpPr>
          <p:cNvPr id="7" name="TextBox 6"/>
          <p:cNvSpPr txBox="1"/>
          <p:nvPr/>
        </p:nvSpPr>
        <p:spPr>
          <a:xfrm>
            <a:off x="838200" y="5065931"/>
            <a:ext cx="7543800" cy="584775"/>
          </a:xfrm>
          <a:prstGeom prst="rect">
            <a:avLst/>
          </a:prstGeom>
          <a:noFill/>
        </p:spPr>
        <p:txBody>
          <a:bodyPr wrap="square" rtlCol="0">
            <a:spAutoFit/>
          </a:bodyPr>
          <a:lstStyle/>
          <a:p>
            <a:r>
              <a:rPr lang="en-US" sz="3200" dirty="0" smtClean="0">
                <a:solidFill>
                  <a:schemeClr val="tx1">
                    <a:lumMod val="85000"/>
                    <a:lumOff val="15000"/>
                  </a:schemeClr>
                </a:solidFill>
              </a:rPr>
              <a:t>Abby, Cathy, Cindy, Franklin, Fredrick, Steve</a:t>
            </a:r>
            <a:endParaRPr lang="en-US" sz="3200" dirty="0">
              <a:solidFill>
                <a:schemeClr val="tx1">
                  <a:lumMod val="85000"/>
                  <a:lumOff val="15000"/>
                </a:schemeClr>
              </a:solidFill>
            </a:endParaRPr>
          </a:p>
        </p:txBody>
      </p:sp>
      <p:sp>
        <p:nvSpPr>
          <p:cNvPr id="8" name="TextBox 7"/>
          <p:cNvSpPr txBox="1"/>
          <p:nvPr/>
        </p:nvSpPr>
        <p:spPr>
          <a:xfrm>
            <a:off x="838200" y="4419600"/>
            <a:ext cx="7543800" cy="523220"/>
          </a:xfrm>
          <a:prstGeom prst="rect">
            <a:avLst/>
          </a:prstGeom>
          <a:noFill/>
        </p:spPr>
        <p:txBody>
          <a:bodyPr wrap="square" rtlCol="0">
            <a:spAutoFit/>
          </a:bodyPr>
          <a:lstStyle/>
          <a:p>
            <a:r>
              <a:rPr lang="en-US" sz="2800" b="1" dirty="0" smtClean="0">
                <a:solidFill>
                  <a:schemeClr val="accent1">
                    <a:lumMod val="75000"/>
                  </a:schemeClr>
                </a:solidFill>
              </a:rPr>
              <a:t>Symmetric Difference of </a:t>
            </a:r>
            <a:r>
              <a:rPr lang="en-US" sz="2800" b="1" dirty="0" err="1" smtClean="0">
                <a:solidFill>
                  <a:schemeClr val="accent1">
                    <a:lumMod val="75000"/>
                  </a:schemeClr>
                </a:solidFill>
              </a:rPr>
              <a:t>Chem</a:t>
            </a:r>
            <a:r>
              <a:rPr lang="en-US" sz="2800" b="1" dirty="0" smtClean="0">
                <a:solidFill>
                  <a:schemeClr val="accent1">
                    <a:lumMod val="75000"/>
                  </a:schemeClr>
                </a:solidFill>
              </a:rPr>
              <a:t> 101 and </a:t>
            </a:r>
            <a:r>
              <a:rPr lang="en-US" sz="2800" b="1" dirty="0" err="1" smtClean="0">
                <a:solidFill>
                  <a:schemeClr val="accent1">
                    <a:lumMod val="75000"/>
                  </a:schemeClr>
                </a:solidFill>
              </a:rPr>
              <a:t>Calc</a:t>
            </a:r>
            <a:r>
              <a:rPr lang="en-US" sz="2800" b="1" dirty="0" smtClean="0">
                <a:solidFill>
                  <a:schemeClr val="accent1">
                    <a:lumMod val="75000"/>
                  </a:schemeClr>
                </a:solidFill>
              </a:rPr>
              <a:t> 1</a:t>
            </a:r>
            <a:endParaRPr lang="en-US" sz="2800" b="1" dirty="0">
              <a:solidFill>
                <a:schemeClr val="accent1">
                  <a:lumMod val="75000"/>
                </a:schemeClr>
              </a:solidFill>
            </a:endParaRPr>
          </a:p>
        </p:txBody>
      </p:sp>
    </p:spTree>
    <p:extLst>
      <p:ext uri="{BB962C8B-B14F-4D97-AF65-F5344CB8AC3E}">
        <p14:creationId xmlns:p14="http://schemas.microsoft.com/office/powerpoint/2010/main" val="1943756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Symmetric Difference Implementation</a:t>
            </a:r>
            <a:endParaRPr lang="en-US" sz="3600" dirty="0"/>
          </a:p>
        </p:txBody>
      </p:sp>
      <p:sp>
        <p:nvSpPr>
          <p:cNvPr id="8" name="Rectangle 7"/>
          <p:cNvSpPr/>
          <p:nvPr/>
        </p:nvSpPr>
        <p:spPr>
          <a:xfrm>
            <a:off x="1371600" y="1804172"/>
            <a:ext cx="7696200" cy="3077766"/>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set_symmetric_difference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intersection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set_intersection</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this_diff</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set_difference</a:t>
            </a:r>
            <a:r>
              <a:rPr lang="en-US" dirty="0">
                <a:solidFill>
                  <a:srgbClr val="000000"/>
                </a:solidFill>
                <a:highlight>
                  <a:srgbClr val="FFFFFF"/>
                </a:highlight>
                <a:latin typeface="Consolas" panose="020B0609020204030204" pitchFamily="49" charset="0"/>
              </a:rPr>
              <a:t>(intersection);</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other_diff</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.set_difference</a:t>
            </a:r>
            <a:r>
              <a:rPr lang="en-US" dirty="0">
                <a:solidFill>
                  <a:srgbClr val="000000"/>
                </a:solidFill>
                <a:highlight>
                  <a:srgbClr val="FFFFFF"/>
                </a:highlight>
                <a:latin typeface="Consolas" panose="020B0609020204030204" pitchFamily="49" charset="0"/>
              </a:rPr>
              <a:t>(intersection);</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result = </a:t>
            </a:r>
            <a:r>
              <a:rPr lang="en-US" dirty="0" err="1">
                <a:solidFill>
                  <a:srgbClr val="000000"/>
                </a:solidFill>
                <a:highlight>
                  <a:srgbClr val="FFFFFF"/>
                </a:highlight>
                <a:latin typeface="Consolas" panose="020B0609020204030204" pitchFamily="49" charset="0"/>
              </a:rPr>
              <a:t>this_diff.set_union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other_diff</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9" name="Up Arrow 8"/>
          <p:cNvSpPr/>
          <p:nvPr/>
        </p:nvSpPr>
        <p:spPr>
          <a:xfrm rot="5400000">
            <a:off x="1204056" y="19592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Up Arrow 9"/>
          <p:cNvSpPr/>
          <p:nvPr/>
        </p:nvSpPr>
        <p:spPr>
          <a:xfrm rot="5400000">
            <a:off x="1204056" y="24926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Up Arrow 10"/>
          <p:cNvSpPr/>
          <p:nvPr/>
        </p:nvSpPr>
        <p:spPr>
          <a:xfrm rot="5400000">
            <a:off x="1210251" y="27212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Up Arrow 11"/>
          <p:cNvSpPr/>
          <p:nvPr/>
        </p:nvSpPr>
        <p:spPr>
          <a:xfrm rot="5400000">
            <a:off x="1204056" y="33005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Up Arrow 12"/>
          <p:cNvSpPr/>
          <p:nvPr/>
        </p:nvSpPr>
        <p:spPr>
          <a:xfrm rot="5400000">
            <a:off x="1204056" y="38339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218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Examples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75863228"/>
              </p:ext>
            </p:extLst>
          </p:nvPr>
        </p:nvGraphicFramePr>
        <p:xfrm>
          <a:off x="939114" y="1690689"/>
          <a:ext cx="7278128" cy="2743200"/>
        </p:xfrm>
        <a:graphic>
          <a:graphicData uri="http://schemas.openxmlformats.org/drawingml/2006/table">
            <a:tbl>
              <a:tblPr firstRow="1" bandRow="1">
                <a:tableStyleId>{5C22544A-7EE6-4342-B048-85BDC9FD1C3A}</a:tableStyleId>
              </a:tblPr>
              <a:tblGrid>
                <a:gridCol w="1594021"/>
                <a:gridCol w="5684107"/>
              </a:tblGrid>
              <a:tr h="370840">
                <a:tc>
                  <a:txBody>
                    <a:bodyPr/>
                    <a:lstStyle/>
                    <a:p>
                      <a:r>
                        <a:rPr lang="en-US" sz="2400" dirty="0" smtClean="0"/>
                        <a:t>Name</a:t>
                      </a:r>
                      <a:endParaRPr lang="en-US" sz="2400" dirty="0"/>
                    </a:p>
                  </a:txBody>
                  <a:tcPr/>
                </a:tc>
                <a:tc>
                  <a:txBody>
                    <a:bodyPr/>
                    <a:lstStyle/>
                    <a:p>
                      <a:r>
                        <a:rPr lang="en-US" sz="2400" dirty="0" smtClean="0"/>
                        <a:t>Values</a:t>
                      </a:r>
                      <a:endParaRPr lang="en-US" sz="2400" dirty="0"/>
                    </a:p>
                  </a:txBody>
                  <a:tcPr/>
                </a:tc>
              </a:tr>
              <a:tr h="370840">
                <a:tc>
                  <a:txBody>
                    <a:bodyPr/>
                    <a:lstStyle/>
                    <a:p>
                      <a:r>
                        <a:rPr lang="en-US" sz="2400" dirty="0" smtClean="0"/>
                        <a:t>Integers</a:t>
                      </a:r>
                      <a:endParaRPr lang="en-US" sz="2400" dirty="0"/>
                    </a:p>
                  </a:txBody>
                  <a:tcPr/>
                </a:tc>
                <a:tc>
                  <a:txBody>
                    <a:bodyPr/>
                    <a:lstStyle/>
                    <a:p>
                      <a:r>
                        <a:rPr lang="en-US" sz="2400" dirty="0" smtClean="0">
                          <a:latin typeface="Consolas" panose="020B0609020204030204" pitchFamily="49" charset="0"/>
                          <a:cs typeface="Consolas" panose="020B0609020204030204" pitchFamily="49" charset="0"/>
                        </a:rPr>
                        <a:t>…-4, -3,</a:t>
                      </a:r>
                      <a:r>
                        <a:rPr lang="en-US" sz="2400" baseline="0" dirty="0" smtClean="0">
                          <a:latin typeface="Consolas" panose="020B0609020204030204" pitchFamily="49" charset="0"/>
                          <a:cs typeface="Consolas" panose="020B0609020204030204" pitchFamily="49" charset="0"/>
                        </a:rPr>
                        <a:t> -2, -1, 0, 1, 2, 3, 4…</a:t>
                      </a:r>
                      <a:endParaRPr lang="en-US" sz="2400" dirty="0">
                        <a:latin typeface="Consolas" panose="020B0609020204030204" pitchFamily="49" charset="0"/>
                        <a:cs typeface="Consolas" panose="020B0609020204030204" pitchFamily="49" charset="0"/>
                      </a:endParaRPr>
                    </a:p>
                  </a:txBody>
                  <a:tcPr/>
                </a:tc>
              </a:tr>
              <a:tr h="370840">
                <a:tc>
                  <a:txBody>
                    <a:bodyPr/>
                    <a:lstStyle/>
                    <a:p>
                      <a:r>
                        <a:rPr lang="en-US" sz="2400" dirty="0" smtClean="0"/>
                        <a:t>Positives</a:t>
                      </a:r>
                      <a:endParaRPr lang="en-US" sz="2400" dirty="0"/>
                    </a:p>
                  </a:txBody>
                  <a:tcPr/>
                </a:tc>
                <a:tc>
                  <a:txBody>
                    <a:bodyPr/>
                    <a:lstStyle/>
                    <a:p>
                      <a:r>
                        <a:rPr lang="en-US" sz="2400" dirty="0" smtClean="0">
                          <a:latin typeface="Consolas" panose="020B0609020204030204" pitchFamily="49" charset="0"/>
                          <a:cs typeface="Consolas" panose="020B0609020204030204" pitchFamily="49" charset="0"/>
                        </a:rPr>
                        <a:t>0, 1, 2, 3, 4, 5, 6, 7, 8, 9</a:t>
                      </a:r>
                      <a:r>
                        <a:rPr lang="en-US" sz="2400" baseline="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txBody>
                  <a:tcPr/>
                </a:tc>
              </a:tr>
              <a:tr h="370840">
                <a:tc>
                  <a:txBody>
                    <a:bodyPr/>
                    <a:lstStyle/>
                    <a:p>
                      <a:r>
                        <a:rPr lang="en-US" sz="2400" dirty="0" smtClean="0"/>
                        <a:t>Negatives</a:t>
                      </a:r>
                      <a:endParaRPr lang="en-US" sz="2400" dirty="0"/>
                    </a:p>
                  </a:txBody>
                  <a:tcPr/>
                </a:tc>
                <a:tc>
                  <a:txBody>
                    <a:bodyPr/>
                    <a:lstStyle/>
                    <a:p>
                      <a:r>
                        <a:rPr lang="en-US" sz="2400" dirty="0" smtClean="0">
                          <a:latin typeface="Consolas" panose="020B0609020204030204" pitchFamily="49" charset="0"/>
                          <a:cs typeface="Consolas" panose="020B0609020204030204" pitchFamily="49" charset="0"/>
                        </a:rPr>
                        <a:t>…</a:t>
                      </a:r>
                      <a:r>
                        <a:rPr lang="en-US" sz="2400" baseline="0" dirty="0" smtClean="0">
                          <a:latin typeface="Consolas" panose="020B0609020204030204" pitchFamily="49" charset="0"/>
                          <a:cs typeface="Consolas" panose="020B0609020204030204" pitchFamily="49" charset="0"/>
                        </a:rPr>
                        <a:t>-7, -6, -5, -4, -3-, -2, -1</a:t>
                      </a:r>
                      <a:endParaRPr lang="en-US" sz="2400" dirty="0">
                        <a:latin typeface="Consolas" panose="020B0609020204030204" pitchFamily="49" charset="0"/>
                        <a:cs typeface="Consolas" panose="020B0609020204030204" pitchFamily="49" charset="0"/>
                      </a:endParaRPr>
                    </a:p>
                  </a:txBody>
                  <a:tcPr/>
                </a:tc>
              </a:tr>
              <a:tr h="370840">
                <a:tc>
                  <a:txBody>
                    <a:bodyPr/>
                    <a:lstStyle/>
                    <a:p>
                      <a:r>
                        <a:rPr lang="en-US" sz="2400" dirty="0" smtClean="0"/>
                        <a:t>Evens</a:t>
                      </a:r>
                      <a:endParaRPr lang="en-US" sz="2400" dirty="0"/>
                    </a:p>
                  </a:txBody>
                  <a:tcPr/>
                </a:tc>
                <a:tc>
                  <a:txBody>
                    <a:bodyPr/>
                    <a:lstStyle/>
                    <a:p>
                      <a:r>
                        <a:rPr lang="en-US" sz="2400" dirty="0" smtClean="0">
                          <a:latin typeface="Consolas" panose="020B0609020204030204" pitchFamily="49" charset="0"/>
                          <a:cs typeface="Consolas" panose="020B0609020204030204" pitchFamily="49" charset="0"/>
                        </a:rPr>
                        <a:t>…-6, -4,</a:t>
                      </a:r>
                      <a:r>
                        <a:rPr lang="en-US" sz="2400" baseline="0" dirty="0" smtClean="0">
                          <a:latin typeface="Consolas" panose="020B0609020204030204" pitchFamily="49" charset="0"/>
                          <a:cs typeface="Consolas" panose="020B0609020204030204" pitchFamily="49" charset="0"/>
                        </a:rPr>
                        <a:t> -2, 0, 2, 4, 6, 8…</a:t>
                      </a:r>
                      <a:endParaRPr lang="en-US" sz="2400" dirty="0">
                        <a:latin typeface="Consolas" panose="020B0609020204030204" pitchFamily="49" charset="0"/>
                        <a:cs typeface="Consolas" panose="020B0609020204030204" pitchFamily="49" charset="0"/>
                      </a:endParaRPr>
                    </a:p>
                  </a:txBody>
                  <a:tcPr/>
                </a:tc>
              </a:tr>
              <a:tr h="370840">
                <a:tc>
                  <a:txBody>
                    <a:bodyPr/>
                    <a:lstStyle/>
                    <a:p>
                      <a:r>
                        <a:rPr lang="en-US" sz="2400" dirty="0" smtClean="0"/>
                        <a:t>Odds</a:t>
                      </a:r>
                      <a:endParaRPr lang="en-US" sz="2400" dirty="0"/>
                    </a:p>
                  </a:txBody>
                  <a:tcPr/>
                </a:tc>
                <a:tc>
                  <a:txBody>
                    <a:bodyPr/>
                    <a:lstStyle/>
                    <a:p>
                      <a:r>
                        <a:rPr lang="en-US" sz="2400" dirty="0" smtClean="0">
                          <a:latin typeface="Consolas" panose="020B0609020204030204" pitchFamily="49" charset="0"/>
                          <a:cs typeface="Consolas" panose="020B0609020204030204" pitchFamily="49" charset="0"/>
                        </a:rPr>
                        <a:t>…-7, -5, -3, -1, 1, 3, 5, 7…</a:t>
                      </a:r>
                      <a:endParaRPr lang="en-US" sz="24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346919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Difference Example</a:t>
            </a:r>
            <a:endParaRPr lang="en-US" dirty="0"/>
          </a:p>
        </p:txBody>
      </p:sp>
      <p:sp>
        <p:nvSpPr>
          <p:cNvPr id="5" name="Up Arrow 4"/>
          <p:cNvSpPr/>
          <p:nvPr/>
        </p:nvSpPr>
        <p:spPr>
          <a:xfrm rot="5400000">
            <a:off x="860143"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914400" y="2209800"/>
            <a:ext cx="7600950" cy="2585323"/>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students_only_in_one_class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get_chem101();</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get_calc1();</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result =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chem101.set_symmetric_difference(calc1</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::move(result);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4465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s</a:t>
            </a:r>
            <a:r>
              <a:rPr lang="en-US" dirty="0" err="1" smtClean="0">
                <a:solidFill>
                  <a:schemeClr val="tx1">
                    <a:lumMod val="75000"/>
                    <a:lumOff val="25000"/>
                  </a:schemeClr>
                </a:solidFill>
              </a:rPr>
              <a:t>td</a:t>
            </a:r>
            <a:r>
              <a:rPr lang="en-US" dirty="0" smtClean="0">
                <a:solidFill>
                  <a:schemeClr val="tx1">
                    <a:lumMod val="75000"/>
                    <a:lumOff val="25000"/>
                  </a:schemeClr>
                </a:solidFill>
              </a:rPr>
              <a:t>::set</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standard implementation of the set container.</a:t>
            </a:r>
            <a:endParaRPr lang="en-US" dirty="0"/>
          </a:p>
        </p:txBody>
      </p:sp>
    </p:spTree>
    <p:extLst>
      <p:ext uri="{BB962C8B-B14F-4D97-AF65-F5344CB8AC3E}">
        <p14:creationId xmlns:p14="http://schemas.microsoft.com/office/powerpoint/2010/main" val="615135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td</a:t>
            </a:r>
            <a:r>
              <a:rPr lang="en-US" dirty="0" smtClean="0"/>
              <a:t>::set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24106157"/>
              </p:ext>
            </p:extLst>
          </p:nvPr>
        </p:nvGraphicFramePr>
        <p:xfrm>
          <a:off x="939115" y="1690689"/>
          <a:ext cx="7290486" cy="4572000"/>
        </p:xfrm>
        <a:graphic>
          <a:graphicData uri="http://schemas.openxmlformats.org/drawingml/2006/table">
            <a:tbl>
              <a:tblPr firstRow="1" bandRow="1">
                <a:tableStyleId>{5C22544A-7EE6-4342-B048-85BDC9FD1C3A}</a:tableStyleId>
              </a:tblPr>
              <a:tblGrid>
                <a:gridCol w="2108885"/>
                <a:gridCol w="5181601"/>
              </a:tblGrid>
              <a:tr h="370840">
                <a:tc>
                  <a:txBody>
                    <a:bodyPr/>
                    <a:lstStyle/>
                    <a:p>
                      <a:r>
                        <a:rPr lang="en-US" sz="2400" dirty="0" smtClean="0"/>
                        <a:t>Function</a:t>
                      </a:r>
                      <a:endParaRPr lang="en-US" sz="2400" dirty="0"/>
                    </a:p>
                  </a:txBody>
                  <a:tcPr/>
                </a:tc>
                <a:tc>
                  <a:txBody>
                    <a:bodyPr/>
                    <a:lstStyle/>
                    <a:p>
                      <a:r>
                        <a:rPr lang="en-US" sz="2400" dirty="0" smtClean="0"/>
                        <a:t>Description</a:t>
                      </a:r>
                      <a:endParaRPr lang="en-US" sz="2400" dirty="0"/>
                    </a:p>
                  </a:txBody>
                  <a:tcPr/>
                </a:tc>
              </a:tr>
              <a:tr h="370840">
                <a:tc>
                  <a:txBody>
                    <a:bodyPr/>
                    <a:lstStyle/>
                    <a:p>
                      <a:r>
                        <a:rPr lang="en-US" sz="2400" dirty="0" smtClean="0"/>
                        <a:t>begin/end</a:t>
                      </a:r>
                      <a:endParaRPr lang="en-US" sz="2400" dirty="0"/>
                    </a:p>
                  </a:txBody>
                  <a:tcPr/>
                </a:tc>
                <a:tc>
                  <a:txBody>
                    <a:bodyPr/>
                    <a:lstStyle/>
                    <a:p>
                      <a:r>
                        <a:rPr lang="en-US" sz="2400" dirty="0" smtClean="0"/>
                        <a:t>Returns iterators to the beginning or end</a:t>
                      </a:r>
                      <a:r>
                        <a:rPr lang="en-US" sz="2400" baseline="0" dirty="0" smtClean="0"/>
                        <a:t> of the container.</a:t>
                      </a:r>
                      <a:endParaRPr lang="en-US" sz="2400" dirty="0"/>
                    </a:p>
                  </a:txBody>
                  <a:tcPr/>
                </a:tc>
              </a:tr>
              <a:tr h="370840">
                <a:tc>
                  <a:txBody>
                    <a:bodyPr/>
                    <a:lstStyle/>
                    <a:p>
                      <a:r>
                        <a:rPr lang="en-US" sz="2400" dirty="0" smtClean="0"/>
                        <a:t>insert/emplace</a:t>
                      </a:r>
                      <a:endParaRPr lang="en-US" sz="2400" dirty="0"/>
                    </a:p>
                  </a:txBody>
                  <a:tcPr/>
                </a:tc>
                <a:tc>
                  <a:txBody>
                    <a:bodyPr/>
                    <a:lstStyle/>
                    <a:p>
                      <a:r>
                        <a:rPr lang="en-US" sz="2400" dirty="0" smtClean="0"/>
                        <a:t>Inserts</a:t>
                      </a:r>
                      <a:r>
                        <a:rPr lang="en-US" sz="2400" baseline="0" dirty="0" smtClean="0"/>
                        <a:t> or emplaces the new values into the set (if the value does not already exist in the set)</a:t>
                      </a:r>
                      <a:endParaRPr lang="en-US" sz="2400" dirty="0"/>
                    </a:p>
                  </a:txBody>
                  <a:tcPr/>
                </a:tc>
              </a:tr>
              <a:tr h="370840">
                <a:tc>
                  <a:txBody>
                    <a:bodyPr/>
                    <a:lstStyle/>
                    <a:p>
                      <a:r>
                        <a:rPr lang="en-US" sz="2400" dirty="0" smtClean="0"/>
                        <a:t>size</a:t>
                      </a:r>
                      <a:endParaRPr lang="en-US" sz="2400" dirty="0"/>
                    </a:p>
                  </a:txBody>
                  <a:tcPr/>
                </a:tc>
                <a:tc>
                  <a:txBody>
                    <a:bodyPr/>
                    <a:lstStyle/>
                    <a:p>
                      <a:r>
                        <a:rPr lang="en-US" sz="2400" dirty="0" smtClean="0"/>
                        <a:t>Returns</a:t>
                      </a:r>
                      <a:r>
                        <a:rPr lang="en-US" sz="2400" baseline="0" dirty="0" smtClean="0"/>
                        <a:t> the numbers of elements in the set</a:t>
                      </a:r>
                      <a:endParaRPr lang="en-US" sz="2400" dirty="0"/>
                    </a:p>
                  </a:txBody>
                  <a:tcPr/>
                </a:tc>
              </a:tr>
              <a:tr h="370840">
                <a:tc>
                  <a:txBody>
                    <a:bodyPr/>
                    <a:lstStyle/>
                    <a:p>
                      <a:r>
                        <a:rPr lang="en-US" sz="2400" dirty="0" smtClean="0"/>
                        <a:t>clear</a:t>
                      </a:r>
                      <a:endParaRPr lang="en-US" sz="2400" dirty="0"/>
                    </a:p>
                  </a:txBody>
                  <a:tcPr/>
                </a:tc>
                <a:tc>
                  <a:txBody>
                    <a:bodyPr/>
                    <a:lstStyle/>
                    <a:p>
                      <a:r>
                        <a:rPr lang="en-US" sz="2400" dirty="0" smtClean="0"/>
                        <a:t>Removes all items from the set</a:t>
                      </a:r>
                      <a:endParaRPr lang="en-US" sz="2400" dirty="0"/>
                    </a:p>
                  </a:txBody>
                  <a:tcPr/>
                </a:tc>
              </a:tr>
              <a:tr h="370840">
                <a:tc>
                  <a:txBody>
                    <a:bodyPr/>
                    <a:lstStyle/>
                    <a:p>
                      <a:r>
                        <a:rPr lang="en-US" sz="2400" dirty="0" smtClean="0"/>
                        <a:t>erase</a:t>
                      </a:r>
                      <a:endParaRPr lang="en-US" sz="2400" dirty="0"/>
                    </a:p>
                  </a:txBody>
                  <a:tcPr/>
                </a:tc>
                <a:tc>
                  <a:txBody>
                    <a:bodyPr/>
                    <a:lstStyle/>
                    <a:p>
                      <a:r>
                        <a:rPr lang="en-US" sz="2400" dirty="0" smtClean="0"/>
                        <a:t>Removes the specified</a:t>
                      </a:r>
                      <a:r>
                        <a:rPr lang="en-US" sz="2400" baseline="0" dirty="0" smtClean="0"/>
                        <a:t> item from the set</a:t>
                      </a:r>
                      <a:endParaRPr lang="en-US" sz="2400" dirty="0"/>
                    </a:p>
                  </a:txBody>
                  <a:tcPr/>
                </a:tc>
              </a:tr>
            </a:tbl>
          </a:graphicData>
        </a:graphic>
      </p:graphicFrame>
    </p:spTree>
    <p:extLst>
      <p:ext uri="{BB962C8B-B14F-4D97-AF65-F5344CB8AC3E}">
        <p14:creationId xmlns:p14="http://schemas.microsoft.com/office/powerpoint/2010/main" val="9691719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td</a:t>
            </a:r>
            <a:r>
              <a:rPr lang="en-US" dirty="0" smtClean="0"/>
              <a:t>::</a:t>
            </a:r>
            <a:r>
              <a:rPr lang="en-US" dirty="0" err="1" smtClean="0"/>
              <a:t>set_union</a:t>
            </a:r>
            <a:endParaRPr lang="en-US" dirty="0"/>
          </a:p>
        </p:txBody>
      </p:sp>
      <p:sp>
        <p:nvSpPr>
          <p:cNvPr id="3" name="Rectangle 2"/>
          <p:cNvSpPr/>
          <p:nvPr/>
        </p:nvSpPr>
        <p:spPr>
          <a:xfrm>
            <a:off x="970263" y="1690689"/>
            <a:ext cx="7203474" cy="390876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get_all_students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a:t>
            </a:r>
            <a:r>
              <a:rPr lang="en-US" dirty="0" smtClean="0">
                <a:solidFill>
                  <a:srgbClr val="000000"/>
                </a:solidFill>
                <a:highlight>
                  <a:srgbClr val="FFFFFF"/>
                </a:highlight>
                <a:latin typeface="Consolas" panose="020B0609020204030204" pitchFamily="49" charset="0"/>
              </a:rPr>
              <a:t>get_chem101();</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a:t>
            </a:r>
            <a:r>
              <a:rPr lang="en-US" dirty="0" smtClean="0">
                <a:solidFill>
                  <a:srgbClr val="000000"/>
                </a:solidFill>
                <a:highlight>
                  <a:srgbClr val="FFFFFF"/>
                </a:highlight>
                <a:latin typeface="Consolas" panose="020B0609020204030204" pitchFamily="49" charset="0"/>
              </a:rPr>
              <a:t>get_calc1();</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all_students</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set_union</a:t>
            </a:r>
            <a:r>
              <a:rPr lang="en-US" dirty="0">
                <a:solidFill>
                  <a:srgbClr val="000000"/>
                </a:solidFill>
                <a:highlight>
                  <a:srgbClr val="FFFFFF"/>
                </a:highlight>
                <a:latin typeface="Consolas" panose="020B0609020204030204" pitchFamily="49" charset="0"/>
              </a:rPr>
              <a:t>(chem101.begin(), chem101.end(), </a:t>
            </a:r>
          </a:p>
          <a:p>
            <a:r>
              <a:rPr lang="en-US" dirty="0">
                <a:solidFill>
                  <a:srgbClr val="000000"/>
                </a:solidFill>
                <a:highlight>
                  <a:srgbClr val="FFFFFF"/>
                </a:highlight>
                <a:latin typeface="Consolas" panose="020B0609020204030204" pitchFamily="49" charset="0"/>
              </a:rPr>
              <a:t>                   calc1.begin(), calc1.end(),</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::inserter(</a:t>
            </a:r>
            <a:r>
              <a:rPr lang="en-US" dirty="0" err="1">
                <a:solidFill>
                  <a:srgbClr val="000000"/>
                </a:solidFill>
                <a:highlight>
                  <a:srgbClr val="FFFFFF"/>
                </a:highlight>
                <a:latin typeface="Consolas" panose="020B0609020204030204" pitchFamily="49" charset="0"/>
              </a:rPr>
              <a:t>all_students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all_students.end</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a:t>
            </a:r>
            <a:r>
              <a:rPr lang="en-US" dirty="0" err="1">
                <a:solidFill>
                  <a:srgbClr val="000000"/>
                </a:solidFill>
                <a:highlight>
                  <a:srgbClr val="FFFFFF"/>
                </a:highlight>
                <a:latin typeface="Consolas" panose="020B0609020204030204" pitchFamily="49" charset="0"/>
              </a:rPr>
              <a:t>all_students</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012543" y="19592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1012543" y="26450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018738"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Up Arrow 6"/>
          <p:cNvSpPr/>
          <p:nvPr/>
        </p:nvSpPr>
        <p:spPr>
          <a:xfrm rot="5400000">
            <a:off x="2841343" y="3483258"/>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Up Arrow 7"/>
          <p:cNvSpPr/>
          <p:nvPr/>
        </p:nvSpPr>
        <p:spPr>
          <a:xfrm rot="5400000">
            <a:off x="2841343" y="37577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1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td</a:t>
            </a:r>
            <a:r>
              <a:rPr lang="en-US" dirty="0" smtClean="0"/>
              <a:t>::</a:t>
            </a:r>
            <a:r>
              <a:rPr lang="en-US" dirty="0" err="1" smtClean="0"/>
              <a:t>set_intersection</a:t>
            </a:r>
            <a:endParaRPr lang="en-US" dirty="0"/>
          </a:p>
        </p:txBody>
      </p:sp>
      <p:sp>
        <p:nvSpPr>
          <p:cNvPr id="3" name="Rectangle 2"/>
          <p:cNvSpPr/>
          <p:nvPr/>
        </p:nvSpPr>
        <p:spPr>
          <a:xfrm>
            <a:off x="970263" y="1690689"/>
            <a:ext cx="7203474" cy="4185761"/>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get_students_in_both_classes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a:t>
            </a:r>
            <a:r>
              <a:rPr lang="en-US" dirty="0" smtClean="0">
                <a:solidFill>
                  <a:srgbClr val="000000"/>
                </a:solidFill>
                <a:highlight>
                  <a:srgbClr val="FFFFFF"/>
                </a:highlight>
                <a:latin typeface="Consolas" panose="020B0609020204030204" pitchFamily="49" charset="0"/>
              </a:rPr>
              <a:t>get_chem101();</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a:t>
            </a:r>
            <a:r>
              <a:rPr lang="en-US" dirty="0" smtClean="0">
                <a:solidFill>
                  <a:srgbClr val="000000"/>
                </a:solidFill>
                <a:highlight>
                  <a:srgbClr val="FFFFFF"/>
                </a:highlight>
                <a:latin typeface="Consolas" panose="020B0609020204030204" pitchFamily="49" charset="0"/>
              </a:rPr>
              <a:t>get_calc1();</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in_both_classes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set_intersection</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chem101.begin</a:t>
            </a:r>
            <a:r>
              <a:rPr lang="en-US" dirty="0">
                <a:solidFill>
                  <a:srgbClr val="000000"/>
                </a:solidFill>
                <a:highlight>
                  <a:srgbClr val="FFFFFF"/>
                </a:highlight>
                <a:latin typeface="Consolas" panose="020B0609020204030204" pitchFamily="49" charset="0"/>
              </a:rPr>
              <a:t>(), chem101.end(),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calc1.begin</a:t>
            </a:r>
            <a:r>
              <a:rPr lang="en-US" dirty="0">
                <a:solidFill>
                  <a:srgbClr val="000000"/>
                </a:solidFill>
                <a:highlight>
                  <a:srgbClr val="FFFFFF"/>
                </a:highlight>
                <a:latin typeface="Consolas" panose="020B0609020204030204" pitchFamily="49" charset="0"/>
              </a:rPr>
              <a:t>(), calc1.end(),</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std</a:t>
            </a:r>
            <a:r>
              <a:rPr lang="en-US" dirty="0" smtClean="0">
                <a:solidFill>
                  <a:srgbClr val="000000"/>
                </a:solidFill>
                <a:highlight>
                  <a:srgbClr val="FFFFFF"/>
                </a:highlight>
                <a:latin typeface="Consolas" panose="020B0609020204030204" pitchFamily="49" charset="0"/>
              </a:rPr>
              <a:t>::inserter(</a:t>
            </a:r>
            <a:r>
              <a:rPr lang="en-US" dirty="0" err="1" smtClean="0">
                <a:solidFill>
                  <a:srgbClr val="000000"/>
                </a:solidFill>
                <a:highlight>
                  <a:srgbClr val="FFFFFF"/>
                </a:highlight>
                <a:latin typeface="Consolas" panose="020B0609020204030204" pitchFamily="49" charset="0"/>
              </a:rPr>
              <a:t>in_both_classes</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in_both_classes.end</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move(</a:t>
            </a:r>
            <a:r>
              <a:rPr lang="en-US" dirty="0" err="1">
                <a:solidFill>
                  <a:srgbClr val="000000"/>
                </a:solidFill>
                <a:highlight>
                  <a:srgbClr val="FFFFFF"/>
                </a:highlight>
                <a:latin typeface="Consolas" panose="020B0609020204030204" pitchFamily="49" charset="0"/>
              </a:rPr>
              <a:t>in_both_classes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012543" y="32243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1495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td</a:t>
            </a:r>
            <a:r>
              <a:rPr lang="en-US" dirty="0" smtClean="0"/>
              <a:t>::</a:t>
            </a:r>
            <a:r>
              <a:rPr lang="en-US" dirty="0" err="1" smtClean="0"/>
              <a:t>set_difference</a:t>
            </a:r>
            <a:endParaRPr lang="en-US" dirty="0"/>
          </a:p>
        </p:txBody>
      </p:sp>
      <p:sp>
        <p:nvSpPr>
          <p:cNvPr id="3" name="Rectangle 2"/>
          <p:cNvSpPr/>
          <p:nvPr/>
        </p:nvSpPr>
        <p:spPr>
          <a:xfrm>
            <a:off x="970263" y="1690689"/>
            <a:ext cx="7203474" cy="4185761"/>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smtClean="0">
                <a:solidFill>
                  <a:srgbClr val="000000"/>
                </a:solidFill>
                <a:highlight>
                  <a:srgbClr val="FFFFFF"/>
                </a:highlight>
                <a:latin typeface="Consolas" panose="020B0609020204030204" pitchFamily="49" charset="0"/>
              </a:rPr>
              <a:t>get_students_only_in_chem101()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a:t>
            </a:r>
            <a:r>
              <a:rPr lang="en-US" dirty="0" smtClean="0">
                <a:solidFill>
                  <a:srgbClr val="000000"/>
                </a:solidFill>
                <a:highlight>
                  <a:srgbClr val="FFFFFF"/>
                </a:highlight>
                <a:latin typeface="Consolas" panose="020B0609020204030204" pitchFamily="49" charset="0"/>
              </a:rPr>
              <a:t>get_chem101();</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a:t>
            </a:r>
            <a:r>
              <a:rPr lang="en-US" dirty="0" smtClean="0">
                <a:solidFill>
                  <a:srgbClr val="000000"/>
                </a:solidFill>
                <a:highlight>
                  <a:srgbClr val="FFFFFF"/>
                </a:highlight>
                <a:latin typeface="Consolas" panose="020B0609020204030204" pitchFamily="49" charset="0"/>
              </a:rPr>
              <a:t>get_calc1();</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only_in_chem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set_difference</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chem101.begin</a:t>
            </a:r>
            <a:r>
              <a:rPr lang="en-US" dirty="0">
                <a:solidFill>
                  <a:srgbClr val="000000"/>
                </a:solidFill>
                <a:highlight>
                  <a:srgbClr val="FFFFFF"/>
                </a:highlight>
                <a:latin typeface="Consolas" panose="020B0609020204030204" pitchFamily="49" charset="0"/>
              </a:rPr>
              <a:t>(), chem101.end(),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calc1.begin</a:t>
            </a:r>
            <a:r>
              <a:rPr lang="en-US" dirty="0">
                <a:solidFill>
                  <a:srgbClr val="000000"/>
                </a:solidFill>
                <a:highlight>
                  <a:srgbClr val="FFFFFF"/>
                </a:highlight>
                <a:latin typeface="Consolas" panose="020B0609020204030204" pitchFamily="49" charset="0"/>
              </a:rPr>
              <a:t>(), calc1.end(),</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std</a:t>
            </a:r>
            <a:r>
              <a:rPr lang="en-US" dirty="0" smtClean="0">
                <a:solidFill>
                  <a:srgbClr val="000000"/>
                </a:solidFill>
                <a:highlight>
                  <a:srgbClr val="FFFFFF"/>
                </a:highlight>
                <a:latin typeface="Consolas" panose="020B0609020204030204" pitchFamily="49" charset="0"/>
              </a:rPr>
              <a:t>::inserter(</a:t>
            </a:r>
            <a:r>
              <a:rPr lang="en-US" dirty="0" err="1">
                <a:solidFill>
                  <a:srgbClr val="000000"/>
                </a:solidFill>
                <a:highlight>
                  <a:srgbClr val="FFFFFF"/>
                </a:highlight>
                <a:latin typeface="Consolas" panose="020B0609020204030204" pitchFamily="49" charset="0"/>
              </a:rPr>
              <a:t>only_in_chem</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only_in_chem.end</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move(</a:t>
            </a:r>
            <a:r>
              <a:rPr lang="en-US" dirty="0" err="1">
                <a:solidFill>
                  <a:srgbClr val="000000"/>
                </a:solidFill>
                <a:highlight>
                  <a:srgbClr val="FFFFFF"/>
                </a:highlight>
                <a:latin typeface="Consolas" panose="020B0609020204030204" pitchFamily="49" charset="0"/>
              </a:rPr>
              <a:t>only_in_chem</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1018738"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95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td</a:t>
            </a:r>
            <a:r>
              <a:rPr lang="en-US" dirty="0" smtClean="0"/>
              <a:t>::</a:t>
            </a:r>
            <a:r>
              <a:rPr lang="en-US" dirty="0" err="1" smtClean="0"/>
              <a:t>set_symmetric_difference</a:t>
            </a:r>
            <a:endParaRPr lang="en-US" dirty="0"/>
          </a:p>
        </p:txBody>
      </p:sp>
      <p:sp>
        <p:nvSpPr>
          <p:cNvPr id="3" name="Rectangle 2"/>
          <p:cNvSpPr/>
          <p:nvPr/>
        </p:nvSpPr>
        <p:spPr>
          <a:xfrm>
            <a:off x="970263" y="1690689"/>
            <a:ext cx="7203474" cy="4185761"/>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get_students_only_in_one_class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chem101 = </a:t>
            </a:r>
            <a:r>
              <a:rPr lang="en-US" dirty="0" smtClean="0">
                <a:solidFill>
                  <a:srgbClr val="000000"/>
                </a:solidFill>
                <a:highlight>
                  <a:srgbClr val="FFFFFF"/>
                </a:highlight>
                <a:latin typeface="Consolas" panose="020B0609020204030204" pitchFamily="49" charset="0"/>
              </a:rPr>
              <a:t>get_chem101();</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calc1 = </a:t>
            </a:r>
            <a:r>
              <a:rPr lang="en-US" dirty="0" smtClean="0">
                <a:solidFill>
                  <a:srgbClr val="000000"/>
                </a:solidFill>
                <a:highlight>
                  <a:srgbClr val="FFFFFF"/>
                </a:highlight>
                <a:latin typeface="Consolas" panose="020B0609020204030204" pitchFamily="49" charset="0"/>
              </a:rPr>
              <a:t>get_calc1();</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only_one_class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set_symmetric_difference</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chem101.begin</a:t>
            </a:r>
            <a:r>
              <a:rPr lang="en-US" dirty="0">
                <a:solidFill>
                  <a:srgbClr val="000000"/>
                </a:solidFill>
                <a:highlight>
                  <a:srgbClr val="FFFFFF"/>
                </a:highlight>
                <a:latin typeface="Consolas" panose="020B0609020204030204" pitchFamily="49" charset="0"/>
              </a:rPr>
              <a:t>(), chem101.end(),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calc1.begin</a:t>
            </a:r>
            <a:r>
              <a:rPr lang="en-US" dirty="0">
                <a:solidFill>
                  <a:srgbClr val="000000"/>
                </a:solidFill>
                <a:highlight>
                  <a:srgbClr val="FFFFFF"/>
                </a:highlight>
                <a:latin typeface="Consolas" panose="020B0609020204030204" pitchFamily="49" charset="0"/>
              </a:rPr>
              <a:t>(), calc1.end(),</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std</a:t>
            </a:r>
            <a:r>
              <a:rPr lang="en-US" dirty="0" smtClean="0">
                <a:solidFill>
                  <a:srgbClr val="000000"/>
                </a:solidFill>
                <a:highlight>
                  <a:srgbClr val="FFFFFF"/>
                </a:highlight>
                <a:latin typeface="Consolas" panose="020B0609020204030204" pitchFamily="49" charset="0"/>
              </a:rPr>
              <a:t>::inserter(</a:t>
            </a:r>
            <a:r>
              <a:rPr lang="en-US" dirty="0" err="1">
                <a:solidFill>
                  <a:srgbClr val="000000"/>
                </a:solidFill>
                <a:highlight>
                  <a:srgbClr val="FFFFFF"/>
                </a:highlight>
                <a:latin typeface="Consolas" panose="020B0609020204030204" pitchFamily="49" charset="0"/>
              </a:rPr>
              <a:t>only_one_class</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only_one_class.end</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move(</a:t>
            </a:r>
            <a:r>
              <a:rPr lang="en-US" dirty="0" err="1">
                <a:solidFill>
                  <a:srgbClr val="000000"/>
                </a:solidFill>
                <a:highlight>
                  <a:srgbClr val="FFFFFF"/>
                </a:highlight>
                <a:latin typeface="Consolas" panose="020B0609020204030204" pitchFamily="49" charset="0"/>
              </a:rPr>
              <a:t>only_one_class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1018738" y="3178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20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1200"/>
              </a:spcBef>
            </a:pPr>
            <a:r>
              <a:rPr lang="en-US" sz="3200" dirty="0" smtClean="0">
                <a:solidFill>
                  <a:schemeClr val="tx1">
                    <a:lumMod val="75000"/>
                    <a:lumOff val="25000"/>
                  </a:schemeClr>
                </a:solidFill>
              </a:rPr>
              <a:t>Set Concepts</a:t>
            </a:r>
          </a:p>
          <a:p>
            <a:pPr>
              <a:spcBef>
                <a:spcPts val="1200"/>
              </a:spcBef>
            </a:pPr>
            <a:r>
              <a:rPr lang="en-US" sz="3200" dirty="0" smtClean="0">
                <a:solidFill>
                  <a:schemeClr val="tx1">
                    <a:lumMod val="75000"/>
                    <a:lumOff val="25000"/>
                  </a:schemeClr>
                </a:solidFill>
              </a:rPr>
              <a:t>Basic Container Implementation</a:t>
            </a:r>
          </a:p>
          <a:p>
            <a:pPr>
              <a:spcBef>
                <a:spcPts val="1200"/>
              </a:spcBef>
            </a:pPr>
            <a:r>
              <a:rPr lang="en-US" sz="3200" dirty="0" smtClean="0">
                <a:solidFill>
                  <a:schemeClr val="tx1">
                    <a:lumMod val="75000"/>
                    <a:lumOff val="25000"/>
                  </a:schemeClr>
                </a:solidFill>
              </a:rPr>
              <a:t>Set Algorithms</a:t>
            </a:r>
          </a:p>
          <a:p>
            <a:pPr lvl="1">
              <a:spcBef>
                <a:spcPts val="1200"/>
              </a:spcBef>
            </a:pPr>
            <a:r>
              <a:rPr lang="en-US" dirty="0" smtClean="0">
                <a:solidFill>
                  <a:schemeClr val="tx1">
                    <a:lumMod val="75000"/>
                    <a:lumOff val="25000"/>
                  </a:schemeClr>
                </a:solidFill>
              </a:rPr>
              <a:t>Union</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Intersection</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Difference</a:t>
            </a:r>
            <a:endParaRPr lang="en-US" dirty="0">
              <a:solidFill>
                <a:schemeClr val="tx1">
                  <a:lumMod val="75000"/>
                  <a:lumOff val="25000"/>
                </a:schemeClr>
              </a:solidFill>
            </a:endParaRPr>
          </a:p>
          <a:p>
            <a:pPr lvl="1">
              <a:spcBef>
                <a:spcPts val="1200"/>
              </a:spcBef>
            </a:pPr>
            <a:r>
              <a:rPr lang="en-US" dirty="0" smtClean="0">
                <a:solidFill>
                  <a:schemeClr val="tx1">
                    <a:lumMod val="75000"/>
                    <a:lumOff val="25000"/>
                  </a:schemeClr>
                </a:solidFill>
              </a:rPr>
              <a:t>Symmetric </a:t>
            </a:r>
            <a:r>
              <a:rPr lang="en-US" dirty="0" smtClean="0">
                <a:solidFill>
                  <a:schemeClr val="tx1">
                    <a:lumMod val="75000"/>
                    <a:lumOff val="25000"/>
                  </a:schemeClr>
                </a:solidFill>
              </a:rPr>
              <a:t>Difference</a:t>
            </a:r>
          </a:p>
          <a:p>
            <a:pPr>
              <a:spcBef>
                <a:spcPts val="1200"/>
              </a:spcBef>
            </a:pPr>
            <a:r>
              <a:rPr lang="en-US" dirty="0" err="1" smtClean="0">
                <a:solidFill>
                  <a:schemeClr val="tx1">
                    <a:lumMod val="75000"/>
                    <a:lumOff val="25000"/>
                  </a:schemeClr>
                </a:solidFill>
              </a:rPr>
              <a:t>std</a:t>
            </a:r>
            <a:r>
              <a:rPr lang="en-US" dirty="0" smtClean="0">
                <a:solidFill>
                  <a:schemeClr val="tx1">
                    <a:lumMod val="75000"/>
                    <a:lumOff val="25000"/>
                  </a:schemeClr>
                </a:solidFill>
              </a:rPr>
              <a:t>::set</a:t>
            </a:r>
          </a:p>
        </p:txBody>
      </p:sp>
    </p:spTree>
    <p:extLst>
      <p:ext uri="{BB962C8B-B14F-4D97-AF65-F5344CB8AC3E}">
        <p14:creationId xmlns:p14="http://schemas.microsoft.com/office/powerpoint/2010/main" val="32334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Example Set</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non-production set class for example purposes.</a:t>
            </a:r>
            <a:endParaRPr lang="en-US" dirty="0"/>
          </a:p>
        </p:txBody>
      </p:sp>
    </p:spTree>
    <p:extLst>
      <p:ext uri="{BB962C8B-B14F-4D97-AF65-F5344CB8AC3E}">
        <p14:creationId xmlns:p14="http://schemas.microsoft.com/office/powerpoint/2010/main" val="898251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616089"/>
            <a:ext cx="73914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avl</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*tree;</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typedef</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avl</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set();</a:t>
            </a:r>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set(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~set();</a:t>
            </a:r>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contains(</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FF"/>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insert(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remove(</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err="1">
                <a:solidFill>
                  <a:srgbClr val="80808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begin();</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end();</a:t>
            </a:r>
            <a:endParaRPr lang="en"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555343" y="10145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555343" y="2416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561538" y="33308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Up Arrow 6"/>
          <p:cNvSpPr/>
          <p:nvPr/>
        </p:nvSpPr>
        <p:spPr>
          <a:xfrm rot="5400000">
            <a:off x="555343" y="422886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Up Arrow 7"/>
          <p:cNvSpPr/>
          <p:nvPr/>
        </p:nvSpPr>
        <p:spPr>
          <a:xfrm rot="5400000">
            <a:off x="555343" y="5017082"/>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2473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Arrow 3"/>
          <p:cNvSpPr/>
          <p:nvPr/>
        </p:nvSpPr>
        <p:spPr>
          <a:xfrm rot="5400000">
            <a:off x="1733337" y="116177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1733337" y="22640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733337" y="336633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p:cNvSpPr/>
          <p:nvPr/>
        </p:nvSpPr>
        <p:spPr>
          <a:xfrm>
            <a:off x="2286000" y="1336120"/>
            <a:ext cx="6019800" cy="390876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set() {</a:t>
            </a:r>
          </a:p>
          <a:p>
            <a:r>
              <a:rPr lang="en-US" dirty="0">
                <a:solidFill>
                  <a:srgbClr val="000000"/>
                </a:solidFill>
                <a:highlight>
                  <a:srgbClr val="FFFFFF"/>
                </a:highlight>
                <a:latin typeface="Consolas" panose="020B0609020204030204" pitchFamily="49" charset="0"/>
              </a:rPr>
              <a:t>    tree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avl</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en"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set(</a:t>
            </a:r>
            <a:r>
              <a:rPr lang="en-US" dirty="0">
                <a:solidFill>
                  <a:srgbClr val="2B91A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 tree(</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.tree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.tree</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~set()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(tree)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tree;</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40526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Arrow 3"/>
          <p:cNvSpPr/>
          <p:nvPr/>
        </p:nvSpPr>
        <p:spPr>
          <a:xfrm rot="5400000">
            <a:off x="1733337" y="89245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Up Arrow 4"/>
          <p:cNvSpPr/>
          <p:nvPr/>
        </p:nvSpPr>
        <p:spPr>
          <a:xfrm rot="5400000">
            <a:off x="1733337" y="2528137"/>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Up Arrow 5"/>
          <p:cNvSpPr/>
          <p:nvPr/>
        </p:nvSpPr>
        <p:spPr>
          <a:xfrm rot="5400000">
            <a:off x="1733337" y="3640849"/>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2286000" y="1066800"/>
            <a:ext cx="6629400" cy="501675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insert(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(!tree-&gt;contains(</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tree-&gt;add(</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smtClean="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remove(</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err="1">
                <a:solidFill>
                  <a:srgbClr val="80808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tree-&gt;remove(</a:t>
            </a:r>
            <a:r>
              <a:rPr lang="en-US" dirty="0" err="1">
                <a:solidFill>
                  <a:srgbClr val="80808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tree-&gt;size();</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contains(</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tree-&gt;contains(</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8" name="Up Arrow 7"/>
          <p:cNvSpPr/>
          <p:nvPr/>
        </p:nvSpPr>
        <p:spPr>
          <a:xfrm rot="5400000">
            <a:off x="1753915" y="4753561"/>
            <a:ext cx="335088" cy="68377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264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1570</TotalTime>
  <Words>4666</Words>
  <Application>Microsoft Office PowerPoint</Application>
  <PresentationFormat>On-screen Show (4:3)</PresentationFormat>
  <Paragraphs>581</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Consolas</vt:lpstr>
      <vt:lpstr>Office Theme</vt:lpstr>
      <vt:lpstr>Fundamental Algorithms and Data Structures</vt:lpstr>
      <vt:lpstr>Summary</vt:lpstr>
      <vt:lpstr>Set</vt:lpstr>
      <vt:lpstr>Set Properties</vt:lpstr>
      <vt:lpstr>Set Examples</vt:lpstr>
      <vt:lpstr>Example Set</vt:lpstr>
      <vt:lpstr>PowerPoint Presentation</vt:lpstr>
      <vt:lpstr>PowerPoint Presentation</vt:lpstr>
      <vt:lpstr>PowerPoint Presentation</vt:lpstr>
      <vt:lpstr>PowerPoint Presentation</vt:lpstr>
      <vt:lpstr>Set Algorithms</vt:lpstr>
      <vt:lpstr>PowerPoint Presentation</vt:lpstr>
      <vt:lpstr>PowerPoint Presentation</vt:lpstr>
      <vt:lpstr>PowerPoint Presentation</vt:lpstr>
      <vt:lpstr>PowerPoint Presentation</vt:lpstr>
      <vt:lpstr>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Union Implementation</vt:lpstr>
      <vt:lpstr>Union Example</vt:lpstr>
      <vt:lpstr>Intersection</vt:lpstr>
      <vt:lpstr>PowerPoint Presentation</vt:lpstr>
      <vt:lpstr>PowerPoint Presentation</vt:lpstr>
      <vt:lpstr>PowerPoint Presentation</vt:lpstr>
      <vt:lpstr>PowerPoint Presentation</vt:lpstr>
      <vt:lpstr>PowerPoint Presentation</vt:lpstr>
      <vt:lpstr>Intersection Implementation</vt:lpstr>
      <vt:lpstr>Intersection Implementation</vt:lpstr>
      <vt:lpstr>Intersection Example</vt:lpstr>
      <vt:lpstr>Difference</vt:lpstr>
      <vt:lpstr>PowerPoint Presentation</vt:lpstr>
      <vt:lpstr>PowerPoint Presentation</vt:lpstr>
      <vt:lpstr>PowerPoint Presentation</vt:lpstr>
      <vt:lpstr>PowerPoint Presentation</vt:lpstr>
      <vt:lpstr>PowerPoint Presentation</vt:lpstr>
      <vt:lpstr>Difference Implementation</vt:lpstr>
      <vt:lpstr>Difference Example</vt:lpstr>
      <vt:lpstr>Symmetric Difference</vt:lpstr>
      <vt:lpstr>PowerPoint Presentation</vt:lpstr>
      <vt:lpstr>PowerPoint Presentation</vt:lpstr>
      <vt:lpstr>PowerPoint Presentation</vt:lpstr>
      <vt:lpstr>PowerPoint Presentation</vt:lpstr>
      <vt:lpstr>PowerPoint Presentation</vt:lpstr>
      <vt:lpstr>Symmetric Difference Implementation</vt:lpstr>
      <vt:lpstr>Symmetric Difference Example</vt:lpstr>
      <vt:lpstr>std::set</vt:lpstr>
      <vt:lpstr>std::set</vt:lpstr>
      <vt:lpstr>std::set_union</vt:lpstr>
      <vt:lpstr>std::set_intersection</vt:lpstr>
      <vt:lpstr>std::set_difference</vt:lpstr>
      <vt:lpstr>std::set_symmetric_difference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142</cp:revision>
  <dcterms:created xsi:type="dcterms:W3CDTF">2013-11-20T18:16:21Z</dcterms:created>
  <dcterms:modified xsi:type="dcterms:W3CDTF">2015-11-03T01:08:36Z</dcterms:modified>
</cp:coreProperties>
</file>