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390" r:id="rId3"/>
    <p:sldId id="257" r:id="rId4"/>
    <p:sldId id="619" r:id="rId5"/>
    <p:sldId id="620" r:id="rId6"/>
    <p:sldId id="622" r:id="rId7"/>
    <p:sldId id="623" r:id="rId8"/>
    <p:sldId id="624" r:id="rId9"/>
    <p:sldId id="625" r:id="rId10"/>
    <p:sldId id="626" r:id="rId11"/>
    <p:sldId id="627" r:id="rId12"/>
    <p:sldId id="630" r:id="rId13"/>
    <p:sldId id="628"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6" r:id="rId28"/>
    <p:sldId id="647" r:id="rId29"/>
    <p:sldId id="648" r:id="rId30"/>
    <p:sldId id="649" r:id="rId31"/>
    <p:sldId id="650" r:id="rId32"/>
    <p:sldId id="651" r:id="rId33"/>
    <p:sldId id="644" r:id="rId34"/>
    <p:sldId id="653" r:id="rId35"/>
    <p:sldId id="652" r:id="rId36"/>
    <p:sldId id="654" r:id="rId37"/>
    <p:sldId id="655" r:id="rId38"/>
    <p:sldId id="656" r:id="rId39"/>
    <p:sldId id="657" r:id="rId40"/>
    <p:sldId id="645" r:id="rId41"/>
    <p:sldId id="658" r:id="rId42"/>
    <p:sldId id="659" r:id="rId43"/>
    <p:sldId id="661" r:id="rId44"/>
    <p:sldId id="660" r:id="rId45"/>
    <p:sldId id="662" r:id="rId46"/>
    <p:sldId id="663" r:id="rId47"/>
    <p:sldId id="664" r:id="rId48"/>
    <p:sldId id="665" r:id="rId49"/>
    <p:sldId id="666" r:id="rId50"/>
    <p:sldId id="667" r:id="rId51"/>
    <p:sldId id="668" r:id="rId52"/>
    <p:sldId id="669" r:id="rId53"/>
    <p:sldId id="670" r:id="rId54"/>
    <p:sldId id="672" r:id="rId55"/>
    <p:sldId id="671" r:id="rId56"/>
    <p:sldId id="673" r:id="rId57"/>
    <p:sldId id="674" r:id="rId58"/>
    <p:sldId id="675" r:id="rId59"/>
    <p:sldId id="676" r:id="rId60"/>
    <p:sldId id="677" r:id="rId61"/>
    <p:sldId id="678" r:id="rId62"/>
    <p:sldId id="679" r:id="rId63"/>
    <p:sldId id="680" r:id="rId64"/>
    <p:sldId id="681" r:id="rId65"/>
    <p:sldId id="682" r:id="rId66"/>
    <p:sldId id="683" r:id="rId67"/>
    <p:sldId id="684" r:id="rId68"/>
    <p:sldId id="685" r:id="rId69"/>
    <p:sldId id="686" r:id="rId70"/>
    <p:sldId id="68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73413" autoAdjust="0"/>
  </p:normalViewPr>
  <p:slideViewPr>
    <p:cSldViewPr>
      <p:cViewPr varScale="1">
        <p:scale>
          <a:sx n="61" d="100"/>
          <a:sy n="61" d="100"/>
        </p:scale>
        <p:origin x="1392" y="48"/>
      </p:cViewPr>
      <p:guideLst>
        <p:guide orient="horz" pos="2184"/>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3/25/2016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Welcome back to the Fundamental Algorithms and Data Structures course.  In this module we are going</a:t>
            </a:r>
            <a:r>
              <a:rPr lang="en-US" baseline="0" dirty="0"/>
              <a:t> to learn about the B-Tree Data Structure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example the</a:t>
            </a:r>
            <a:r>
              <a:rPr lang="en-US" baseline="0" dirty="0"/>
              <a:t> root node has 4 values so it has 5 children.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64033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are a few more concepts we need to introduce while</a:t>
            </a:r>
            <a:r>
              <a:rPr lang="en-US" baseline="0" dirty="0"/>
              <a:t> talking about B-Tree’s.  The first is the minimal degree of the tree.  The minimal degree of the tree is the minimum number of children that every non-leaf node must have.  You might also hear this called the minimization factor, the factor, degree or the order of the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5096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rules associated with the minimal</a:t>
            </a:r>
            <a:r>
              <a:rPr lang="en-US" baseline="0" dirty="0"/>
              <a:t> degree of the tree.</a:t>
            </a:r>
          </a:p>
          <a:p>
            <a:r>
              <a:rPr lang="en-US" baseline="0" dirty="0"/>
              <a:t>The first is that each non-leaf node in the B-Tree must contain at least T children where T is the minimal degree of the B-Tree.  An implication of this is that every non-root node will have at least T-1 values.</a:t>
            </a:r>
          </a:p>
          <a:p>
            <a:r>
              <a:rPr lang="en-US" baseline="0" dirty="0"/>
              <a:t>The second rule defines the upper-bound.  Each non-leaf node in the B-Tree will contain a maximum of 2 times T children.  This means that every non-root node will have, at most, 2 times T minus 1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158009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tree where the</a:t>
            </a:r>
            <a:r>
              <a:rPr lang="en-US" baseline="0" dirty="0"/>
              <a:t> minimal degree is 3.  Each node satisfies the minimum and maximum child and value requirements for a B-Tree with a minimal degree of 3.</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1211856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remove one</a:t>
            </a:r>
            <a:r>
              <a:rPr lang="en-US" baseline="0" dirty="0"/>
              <a:t> of the child values, though, the tree is no longer valid.  A tree with a minimal degree of 3 must have at least 2 values in every node.  The left-most child has only one value so the B-Tree is not valid.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2407413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 where</a:t>
            </a:r>
            <a:r>
              <a:rPr lang="en-US" baseline="0" dirty="0"/>
              <a:t> the B-Tree is invalid.  With a minimal degree of 3, the maximum number of values that can be in any node is 5.  This B-Tree has a node with 6 values making it invalid.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3314455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next concept</a:t>
            </a:r>
            <a:r>
              <a:rPr lang="en-US" baseline="0" dirty="0"/>
              <a:t> we need to learn about is tree height.  Tree height is the number of edges that exist between the root and leaf nodes.  We’ve seen this concept before when learning about binary trees.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046495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valid B-Tree has the same tree height for all leaf nodes.  This tree</a:t>
            </a:r>
            <a:r>
              <a:rPr lang="en-US" baseline="0" dirty="0"/>
              <a:t> is valid.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234169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tree, however, is invalid.  </a:t>
            </a: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92315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 leaf nodes – three have a height</a:t>
            </a:r>
            <a:r>
              <a:rPr lang="en-US" baseline="0" dirty="0"/>
              <a:t> of one and two have a height of two.  In a valid B-Tree, all of the leaf nodes would be at the same height.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97494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We’ll</a:t>
            </a:r>
            <a:r>
              <a:rPr lang="en-US" baseline="0" dirty="0"/>
              <a:t> start with an overview of B-Trees</a:t>
            </a:r>
          </a:p>
          <a:p>
            <a:r>
              <a:rPr lang="en-US" baseline="0" dirty="0"/>
              <a:t>** Next we’ll see to search for a value in a B-Tree</a:t>
            </a:r>
          </a:p>
          <a:p>
            <a:r>
              <a:rPr lang="en-US" baseline="0" dirty="0"/>
              <a:t>** We’ll then move on to learning the techniques for balancing B-Trees – this will include push down, rotation and splitting.</a:t>
            </a:r>
          </a:p>
          <a:p>
            <a:r>
              <a:rPr lang="en-US" baseline="0" dirty="0"/>
              <a:t>** Finally we’ll see how to use those balancing algorithms to add and remove items from a B-Tree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251220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35035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a:t>
            </a:r>
            <a:r>
              <a:rPr lang="en-US" baseline="0" dirty="0"/>
              <a:t> I mentioned that B-Trees store the values in a manner similar to binary search trees – this means that smaller values go to the left and large ones to the right.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7988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are searching for the value 8.</a:t>
            </a:r>
          </a:p>
          <a:p>
            <a:r>
              <a:rPr lang="en-US" dirty="0"/>
              <a:t>**</a:t>
            </a:r>
            <a:r>
              <a:rPr lang="en-US" baseline="0" dirty="0"/>
              <a:t> We’ll start at the left-most node of the root node</a:t>
            </a:r>
          </a:p>
          <a:p>
            <a:r>
              <a:rPr lang="en-US" baseline="0" dirty="0"/>
              <a:t>** Since 3 is less than 8 we can skip the left-most child.  We can do this because we know that every node to the left of three must be less than 3.  And since we’re looking for a number greater than 3, it can’t be one of them.</a:t>
            </a:r>
          </a:p>
          <a:p>
            <a:r>
              <a:rPr lang="en-US" baseline="0" dirty="0"/>
              <a:t>** Next we check the node 6.  Since 6 is less than 8 we can skip it’s left children as well.</a:t>
            </a:r>
          </a:p>
          <a:p>
            <a:r>
              <a:rPr lang="en-US" baseline="0" dirty="0"/>
              <a:t>** The third node we look at is the 10 node.  Since 10 is greater than 8, we know that we need to look to the left of the 10 node.</a:t>
            </a:r>
          </a:p>
          <a:p>
            <a:r>
              <a:rPr lang="en-US" baseline="0" dirty="0"/>
              <a:t>** We now start this process over by starting at the left-most node of the child node.  Since the value 7 is less than 8, we move to the right.</a:t>
            </a:r>
          </a:p>
          <a:p>
            <a:r>
              <a:rPr lang="en-US" baseline="0" dirty="0"/>
              <a:t>** Finally we find the node with the value 8.  With our match found, our search is complete.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301269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pseudo-code algorithm</a:t>
            </a:r>
            <a:r>
              <a:rPr lang="en-US" baseline="0" dirty="0"/>
              <a:t> for this is shown here.</a:t>
            </a:r>
          </a:p>
          <a:p>
            <a:r>
              <a:rPr lang="en-US" baseline="0" dirty="0"/>
              <a:t>** We start with a search function that accepts the node to start searching at and the value to find.</a:t>
            </a:r>
          </a:p>
          <a:p>
            <a:r>
              <a:rPr lang="en-US" baseline="0" dirty="0"/>
              <a:t>** From the current node, we start at the left-most value and start scanning from left to </a:t>
            </a:r>
            <a:r>
              <a:rPr lang="en-US" baseline="0" dirty="0" err="1"/>
              <a:t>rigt</a:t>
            </a:r>
            <a:endParaRPr lang="en-US" baseline="0" dirty="0"/>
          </a:p>
          <a:p>
            <a:r>
              <a:rPr lang="en-US" baseline="0" dirty="0"/>
              <a:t>** If the value we want to find is on this node then we will eventually return</a:t>
            </a:r>
          </a:p>
          <a:p>
            <a:r>
              <a:rPr lang="en-US" baseline="0" dirty="0"/>
              <a:t>** Otherwise, if the value to find is less than the current node’s value, recursively call search and return the result</a:t>
            </a:r>
          </a:p>
          <a:p>
            <a:r>
              <a:rPr lang="en-US" baseline="0" dirty="0"/>
              <a:t>** If we make it to the end of the values in the current node, then check the right-most child of the node, returning the result to the caller.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2448601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Now that we understand the basics of how a</a:t>
            </a:r>
            <a:r>
              <a:rPr lang="en-US" baseline="0" dirty="0"/>
              <a:t> B-Tree is structured, let’s look at how B-Trees remain balanced.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4242550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a:t>
            </a:r>
            <a:r>
              <a:rPr lang="en-US" baseline="0" dirty="0"/>
              <a:t> basic balancing operations that a B-Tree will perform.</a:t>
            </a:r>
          </a:p>
          <a:p>
            <a:r>
              <a:rPr lang="en-US" baseline="0" dirty="0"/>
              <a:t>Pushing down, rotation and node splitting.</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017534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We’ll start with pushing down.  Pushing down is when two child nodes are merged by</a:t>
            </a:r>
            <a:r>
              <a:rPr lang="en-US" baseline="0" dirty="0"/>
              <a:t> pushing down a parent value between them.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75638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this tree has a degree</a:t>
            </a:r>
            <a:r>
              <a:rPr lang="en-US" baseline="0" dirty="0"/>
              <a:t> of 3 – so there must be between 2 and 5 values on each node.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012262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tried to remove the value 2?</a:t>
            </a: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858693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tree would be invalid</a:t>
            </a:r>
            <a:r>
              <a:rPr lang="en-US" baseline="0" dirty="0"/>
              <a:t> because every node, other than the root, must conform to the minimal degree rules.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71624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 B-Tree</a:t>
            </a:r>
            <a:r>
              <a:rPr lang="en-US" baseline="0" dirty="0"/>
              <a:t> is a sorted, balanced tree structure.  We’ll be looking at the B-Trees stored in memory, but they are commonly used for storage on slower media such as disks or tape drives.  This is the case because the structure is relatively compact and can be stored in a way that make the basic operations efficient.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what we’ll do</a:t>
            </a:r>
            <a:r>
              <a:rPr lang="en-US" baseline="0" dirty="0"/>
              <a:t> is push down the value 3</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845442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we’re left with a single root</a:t>
            </a:r>
            <a:r>
              <a:rPr lang="en-US" baseline="0" dirty="0"/>
              <a:t> node value but three child nodes – that would not be a valid B-Tree.</a:t>
            </a:r>
          </a:p>
          <a:p>
            <a:endParaRPr lang="en-US" dirty="0"/>
          </a:p>
          <a:p>
            <a:r>
              <a:rPr lang="en-US" dirty="0"/>
              <a:t>** So we’ll unlink the node containing 4 and 5 from the root, and add the values</a:t>
            </a:r>
            <a:r>
              <a:rPr lang="en-US" baseline="0" dirty="0"/>
              <a:t> 4 and 5 to the left-most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1015699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are left</a:t>
            </a:r>
            <a:r>
              <a:rPr lang="en-US" baseline="0" dirty="0"/>
              <a:t> with is a B-Tree that confirms to the degree and height requirements – in other words, a valid B-Tree.</a:t>
            </a:r>
          </a:p>
          <a:p>
            <a:endParaRPr lang="en-US" baseline="0" dirty="0"/>
          </a:p>
          <a:p>
            <a:r>
              <a:rPr lang="en-US" baseline="0" dirty="0"/>
              <a:t>But what would happen if we wanted to delete the value 7 from the tree?  There is only a single value left in the parent we can’t push a value down.  And we can’t just remove the value because that would leave the B-Tree in an invalid state.  We’ll need a new balancing technique.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908119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next balancing operation we’ll look at is rotation.</a:t>
            </a:r>
            <a:r>
              <a:rPr lang="en-US" baseline="0" dirty="0"/>
              <a:t>  This is the process where values are rotated to the left through the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705925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noted a moment ago, we want to remove the value from the B-Tree but</a:t>
            </a:r>
            <a:r>
              <a:rPr lang="en-US" baseline="0" dirty="0"/>
              <a:t> because we need he resulting B-Tree to be valid, we can’t simply remove the 7 and a push-down isn’t possible.</a:t>
            </a:r>
          </a:p>
          <a:p>
            <a:endParaRPr lang="en-US" baseline="0" dirty="0"/>
          </a:p>
          <a:p>
            <a:r>
              <a:rPr lang="en-US" baseline="0" dirty="0"/>
              <a:t>In fact, the only node that has an excess of values is the left-most child containing 1, 3 4 and 5.  So we know we’ll need to somehow get a value from that node to fill a gap created by the deletion of 7.</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936805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we’re going to do is take the 5 and 6 values </a:t>
            </a:r>
          </a:p>
          <a:p>
            <a:r>
              <a:rPr lang="en-US" baseline="0" dirty="0"/>
              <a:t>** and rotate them to the right.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222536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now</a:t>
            </a:r>
            <a:r>
              <a:rPr lang="en-US" baseline="0" dirty="0"/>
              <a:t> balanced the B-Tree in a way that we can simply </a:t>
            </a:r>
          </a:p>
          <a:p>
            <a:r>
              <a:rPr lang="en-US" baseline="0" dirty="0"/>
              <a:t>** remove the 7 node and still have a B-Tree that conforms to the B-Tree minimal factor and height rules.</a:t>
            </a:r>
          </a:p>
          <a:p>
            <a:r>
              <a:rPr lang="en-US" baseline="0" dirty="0"/>
              <a:t>This was an example of right rotation because we rotated the nodes to the right.  We could similarly perform a left rotation.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1650876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left-rotation, we’ll change the balance of the tree and attempt to remove the 3 value</a:t>
            </a:r>
            <a:r>
              <a:rPr lang="en-US" baseline="0" dirty="0"/>
              <a:t> from the left-most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614149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we’ll </a:t>
            </a:r>
          </a:p>
          <a:p>
            <a:r>
              <a:rPr lang="en-US" dirty="0"/>
              <a:t>** rotate the 4 and 5</a:t>
            </a:r>
            <a:r>
              <a:rPr lang="en-US" baseline="0" dirty="0"/>
              <a:t> values to the left – making 5 the new root and adding 4 to the left-most child.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041327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rotation done </a:t>
            </a:r>
          </a:p>
          <a:p>
            <a:r>
              <a:rPr lang="en-US" dirty="0"/>
              <a:t>** we can now remove the three value from the left-most node.</a:t>
            </a:r>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391525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start</a:t>
            </a:r>
            <a:r>
              <a:rPr lang="en-US" baseline="0" dirty="0"/>
              <a:t> by looking at a B-Tree and seeing how it differs from the tree structures we are already familiar with. </a:t>
            </a:r>
            <a:r>
              <a:rPr lang="en-US" dirty="0"/>
              <a:t>Here</a:t>
            </a:r>
            <a:r>
              <a:rPr lang="en-US" baseline="0" dirty="0"/>
              <a:t> we see a node with 5 nodes and 12 values.</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2902141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a:t>
            </a:r>
            <a:r>
              <a:rPr lang="en-US" baseline="0" dirty="0"/>
              <a:t> final balancing operation we’ll learn about is node splitting.  This is where a child node is split in two by pulling the middle value up to </a:t>
            </a:r>
            <a:r>
              <a:rPr lang="en-US" baseline="0"/>
              <a:t>the parent.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19643738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splitting is basically the opposite of push down.  Imagine we have the B-Tree shown here.  And now</a:t>
            </a:r>
            <a:r>
              <a:rPr lang="en-US" baseline="0" dirty="0"/>
              <a:t> we want to add the value 6.</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405086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just</a:t>
            </a:r>
            <a:r>
              <a:rPr lang="en-US" baseline="0" dirty="0"/>
              <a:t> add the value 6 to the root because there aren’t enough children to satisfy the B-Tree requirements.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3468897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add the 6 value to a new node between the existing children because the parent node has only a single value which means it cannot have three children.</a:t>
            </a:r>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3892077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can’t add 6 as a</a:t>
            </a:r>
            <a:r>
              <a:rPr lang="en-US" baseline="0" dirty="0"/>
              <a:t> child node with a height of 2 because that would invalid the B-Tree height rule that all leaf nodes must have the same height.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915825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what we’ll do is prepare</a:t>
            </a:r>
            <a:r>
              <a:rPr lang="en-US" baseline="0" dirty="0"/>
              <a:t> the tree for the insertion by splitting the left-most node into two, pulling the middle value up to the parent.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539957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first identify the middle value</a:t>
            </a:r>
            <a:r>
              <a:rPr lang="en-US" baseline="0" dirty="0"/>
              <a:t> – in this case three</a:t>
            </a:r>
          </a:p>
          <a:p>
            <a:r>
              <a:rPr lang="en-US" baseline="0" dirty="0"/>
              <a:t>** and we’ll move it to the parent.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610612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then</a:t>
            </a:r>
            <a:r>
              <a:rPr lang="en-US" baseline="0" dirty="0"/>
              <a:t> link the newly split nodes to the parent.  </a:t>
            </a:r>
          </a:p>
          <a:p>
            <a:r>
              <a:rPr lang="en-US" baseline="0" dirty="0"/>
              <a:t>** Now our B-Tree is properly structured and has room for the value 6 to be added.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256879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a:t>
            </a:r>
            <a:r>
              <a:rPr lang="en-US" baseline="0" dirty="0"/>
              <a:t> basic balancing operations that a B-Tree will perform.</a:t>
            </a:r>
          </a:p>
          <a:p>
            <a:r>
              <a:rPr lang="en-US" baseline="0" dirty="0"/>
              <a:t>Pushing down, rotation and node splitting.  The decision about when to use which operation depends on both what operation is being performed – adding or removing an value – and the state of the tree.  We’ll see more about this when we look at adding and removing items.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7238511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Let’s see how to use these balancing operations to perform some basic operations – we’ll start with adding a</a:t>
            </a:r>
            <a:r>
              <a:rPr lang="en-US" baseline="0" dirty="0"/>
              <a:t> value to the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66420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node contains the values 3, 6 and 10</a:t>
            </a:r>
            <a:r>
              <a:rPr lang="en-US" baseline="0" dirty="0"/>
              <a:t> - this is a significant change from the binary trees we’ve seen so far.  Binary trees have a single value per node – but a B-Tree can have more than one value per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835135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pseudo code for adding a value is shown here.</a:t>
            </a:r>
          </a:p>
          <a:p>
            <a:r>
              <a:rPr lang="en-US" baseline="0" dirty="0"/>
              <a:t>** We start by determining if the root node is full.  If the node is full then we’ll split the node.  This ensures that leaf nodes are not full so inserting into the leaf node will succeed.</a:t>
            </a:r>
          </a:p>
          <a:p>
            <a:r>
              <a:rPr lang="en-US" baseline="0" dirty="0"/>
              <a:t>** We now can add he value to the non-full root node.  We’ll see how this works in a few moments.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3550627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a:t>
            </a:r>
            <a:r>
              <a:rPr lang="en-US" baseline="0" dirty="0"/>
              <a:t> have a tree where the root node has the values 1, 2, 3, 4, 5.  B-Tree has a factor of 3 which means that we can have at most 5 values per node- so adding a sixth value will require splitting the root node. </a:t>
            </a:r>
          </a:p>
          <a:p>
            <a:r>
              <a:rPr lang="en-US" baseline="0" dirty="0"/>
              <a:t>** We start by identifying the middle value, 3.</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1923447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a:t>
            </a:r>
            <a:r>
              <a:rPr lang="en-US" baseline="0" dirty="0"/>
              <a:t> </a:t>
            </a:r>
          </a:p>
          <a:p>
            <a:r>
              <a:rPr lang="en-US" baseline="0" dirty="0"/>
              <a:t>** </a:t>
            </a:r>
            <a:r>
              <a:rPr lang="en-US" dirty="0"/>
              <a:t>split the</a:t>
            </a:r>
            <a:r>
              <a:rPr lang="en-US" baseline="0" dirty="0"/>
              <a:t> node and move the left and right values to be child nodes.</a:t>
            </a:r>
          </a:p>
          <a:p>
            <a:r>
              <a:rPr lang="en-US" baseline="0" dirty="0"/>
              <a:t>Something that is important to know is that this process of splitting nodes is the only way that the tree height increases.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259540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node is split we an begin the process of finding the proper leaf node to insert the value into.</a:t>
            </a:r>
          </a:p>
          <a:p>
            <a:r>
              <a:rPr lang="en-US" dirty="0"/>
              <a:t>** We start at the root node and check</a:t>
            </a:r>
            <a:r>
              <a:rPr lang="en-US" baseline="0" dirty="0"/>
              <a:t> if the node is a leaf node.  Since it is not a leaf node we have to determine which child to traverse.</a:t>
            </a:r>
          </a:p>
          <a:p>
            <a:r>
              <a:rPr lang="en-US" baseline="0" dirty="0"/>
              <a:t>** We head down the right edge.  Now we are at a leaf node so we can add the value.</a:t>
            </a:r>
          </a:p>
          <a:p>
            <a:endParaRPr lang="en-US" baseline="0" dirty="0"/>
          </a:p>
          <a:p>
            <a:r>
              <a:rPr lang="en-US" baseline="0" dirty="0"/>
              <a:t>Remember how we split the root node before traversing from the root to the leaf?  That is really important because it means that when we entered the leaf node we know two things:  First since it is a leaf node we can add a value without having to worry about children nodes and second, since it is the result of a split, the node has no more than T values which means that we can safely insert the value without violating the minimal factor constraints.</a:t>
            </a: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40048923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how we split the full</a:t>
            </a:r>
            <a:r>
              <a:rPr lang="en-US" baseline="0" dirty="0"/>
              <a:t> root node, now let’s see how we add the value to the non-full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3398596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start by checking if the node is a leaf node – if it is we simply find the appropriate place to insert the value and do that.</a:t>
            </a:r>
            <a:endParaRPr lang="en-US" baseline="0" dirty="0"/>
          </a:p>
          <a:p>
            <a:r>
              <a:rPr lang="en-US" baseline="0" dirty="0"/>
              <a:t>** But if the node is not a leaf node, we need to find the appropriate child for the value be inserted into.  We check the child and see if it is a full node.  </a:t>
            </a:r>
          </a:p>
          <a:p>
            <a:r>
              <a:rPr lang="en-US" baseline="0" dirty="0"/>
              <a:t>** If it is a full node then we need to split the child node – this has to be done before we traverse into the child – this is how we ensure that the child node is not full.</a:t>
            </a:r>
          </a:p>
          <a:p>
            <a:r>
              <a:rPr lang="en-US" baseline="0" dirty="0"/>
              <a:t>** Finally with the child node split, we can recursively call this function, repeating the insertion process a the child node.</a:t>
            </a:r>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40212078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can see adding values has two important pieces.</a:t>
            </a:r>
          </a:p>
          <a:p>
            <a:r>
              <a:rPr lang="en-US" baseline="0" dirty="0"/>
              <a:t>First, values are only ever added to leaf nodes.</a:t>
            </a:r>
          </a:p>
          <a:p>
            <a:r>
              <a:rPr lang="en-US" baseline="0" dirty="0"/>
              <a:t>And second, the algorithm always splits nodes before traversing to them – this ensures that insertion into a leaf will always succeed.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4161642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Now that we’ve seen</a:t>
            </a:r>
            <a:r>
              <a:rPr lang="en-US" baseline="0" dirty="0"/>
              <a:t> how to add a value, let’s look at removing a value.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3084874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removing a value from</a:t>
            </a:r>
            <a:r>
              <a:rPr lang="en-US" baseline="0" dirty="0"/>
              <a:t> the B-Tree, there is a three step algorithm that is followed.</a:t>
            </a:r>
          </a:p>
          <a:p>
            <a:r>
              <a:rPr lang="en-US" baseline="0" dirty="0"/>
              <a:t>First, if the value is found in a leaf node, simply remove the value.</a:t>
            </a:r>
          </a:p>
          <a:p>
            <a:r>
              <a:rPr lang="en-US" baseline="0" dirty="0"/>
              <a:t>If we’re not in a leaf node and the value is in the node, then push the value down to the appropriate child and repeat from the first step again.</a:t>
            </a:r>
          </a:p>
          <a:p>
            <a:r>
              <a:rPr lang="en-US" baseline="0" dirty="0"/>
              <a:t>If we’re not in a leaf node and the value has not been found, then find the appropriate child node to search and traverse to that child and start again at step 1.</a:t>
            </a:r>
          </a:p>
          <a:p>
            <a:endParaRPr lang="en-US" baseline="0" dirty="0"/>
          </a:p>
          <a:p>
            <a:r>
              <a:rPr lang="en-US" baseline="0" dirty="0"/>
              <a:t>At a high-level what we’re really doing is pushing the value down until it is in a leaf node and then removing it.  Just like we only add values to leaf nodes, we only remove values from leaf nodes.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6419273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remove in action</a:t>
            </a:r>
            <a:r>
              <a:rPr lang="en-US" baseline="0" dirty="0"/>
              <a:t> by removing the value 5 from this B-Tree with a degree of 3.</a:t>
            </a:r>
          </a:p>
          <a:p>
            <a:r>
              <a:rPr lang="en-US" baseline="0" dirty="0"/>
              <a:t>** We start at the root node.  We begin by scanning left to right.  </a:t>
            </a:r>
          </a:p>
          <a:p>
            <a:r>
              <a:rPr lang="en-US" baseline="0" dirty="0"/>
              <a:t>** Since 3 is less than 5, we can skip it and not go down it’s left child</a:t>
            </a:r>
          </a:p>
          <a:p>
            <a:r>
              <a:rPr lang="en-US" baseline="0" dirty="0"/>
              <a:t>** The next value in the node, 6, is greater than 5 so we did not find the value in this node.  And since we’re not in a leaf node- we are in case 3.  We need to find the proper edge to traverse.  </a:t>
            </a:r>
          </a:p>
          <a:p>
            <a:r>
              <a:rPr lang="en-US" baseline="0" dirty="0"/>
              <a:t>** In this case, it is the left edge of the value 6.</a:t>
            </a: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214089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a:t>
            </a:r>
            <a:r>
              <a:rPr lang="en-US" baseline="0" dirty="0"/>
              <a:t> node has four children – three of the children contain 2 values and one contains 3 values.</a:t>
            </a:r>
          </a:p>
          <a:p>
            <a:endParaRPr lang="en-US" baseline="0" dirty="0"/>
          </a:p>
          <a:p>
            <a:r>
              <a:rPr lang="en-US" baseline="0" dirty="0"/>
              <a:t>This is also a change from the binary tree which have a maximum of 2 children per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9482743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By finding the child node to search next we’ve completed the first step of case 3.</a:t>
            </a:r>
          </a:p>
          <a:p>
            <a:r>
              <a:rPr lang="en-US" baseline="0" dirty="0"/>
              <a:t>The next step is to ensure that the child node has at least T values.  Since this is a B-Tree with a degree of 3, it needs to have at least 3 values – but it only has 2.  So before we can traverse into the node we need to fix that.</a:t>
            </a:r>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30640952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have two options.  We could push-down or we could rotate.  We have to decide what to do based on what is possible.</a:t>
            </a: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14255695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Pushing down the value 3 would combine the left-most two nodes into a single node with a size of 2*T minus 1.  This is a valid B-Tree.  But this is not our only option.</a:t>
            </a:r>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12746260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could also try pushing down the 6.  This leaves us with a node that is 2*T, though – and this is too large.  Now you might think that because we’re about to remove the 5 that this is OK since it would leave the node with only 2*T-1 values – which would be legal.</a:t>
            </a:r>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7239158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remember, we do the push-down operation before we traverse to the child so at this point we don’t actually know what the node contains.  It’s possible you could write an optimization that figures it out during the push-down process, but that’s an optimization beyond the scope of what we’re discussing.</a:t>
            </a:r>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29072697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option would be to rotate a value into the node.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16239408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rotated the value 2 from the left-most child to the root, and rotated the 3 from the root into the child that might contain 5, we now would have a child node with T values.  Unfortunately this leaves the tree in an invalid state </a:t>
            </a:r>
          </a:p>
          <a:p>
            <a:r>
              <a:rPr lang="en-US" baseline="0" dirty="0"/>
              <a:t>** because the left-most node now has only a single value – but the B-Tree structure rules require that it have at least T-1, or two, values.</a:t>
            </a:r>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727896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Rotating left, however, does work.</a:t>
            </a:r>
          </a:p>
          <a:p>
            <a:r>
              <a:rPr lang="en-US" baseline="0" dirty="0"/>
              <a:t>If we rotate the value 7 from the child to the right up to the root, and rotate the 6 from the root down to the node that might contain 5, then we will end up with a valid B-Tree.  Either approach will work.</a:t>
            </a:r>
          </a:p>
          <a:p>
            <a:endParaRPr lang="en-US" baseline="0" dirty="0"/>
          </a:p>
          <a:p>
            <a:r>
              <a:rPr lang="en-US" baseline="0" dirty="0"/>
              <a:t>So which do we do?  Since either approach will work, do the one that is most efficient.  Given a  choice I would favor rotation.  Rotation is a pretty simple operation that could be done without any allocations. Push down could require allocating a new node and will, at least, free the memory allocated for one of the merged nodes.  In general I’ll favor swapping data over performing heap operations.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12167777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either case we are now ready to actually scan for the value 5 to remove it.</a:t>
            </a:r>
          </a:p>
          <a:p>
            <a:r>
              <a:rPr lang="en-US" baseline="0" dirty="0"/>
              <a:t>** We start at the value four, the left-most value in the node, and see that it is smaller than 5.</a:t>
            </a:r>
          </a:p>
          <a:p>
            <a:r>
              <a:rPr lang="en-US" baseline="0" dirty="0"/>
              <a:t>** So we move to the right and then we find the value 5</a:t>
            </a:r>
          </a:p>
          <a:p>
            <a:r>
              <a:rPr lang="en-US" baseline="0" dirty="0"/>
              <a:t>** this is what we want to delete.</a:t>
            </a:r>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25438960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we simply </a:t>
            </a:r>
          </a:p>
          <a:p>
            <a:r>
              <a:rPr lang="en-US" baseline="0" dirty="0"/>
              <a:t>** remove the value 5 from the node.</a:t>
            </a:r>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333444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values contained</a:t>
            </a:r>
            <a:r>
              <a:rPr lang="en-US" baseline="0" dirty="0"/>
              <a:t> in the B-Tree are sorted in a manner similar to the binary search tree.  Smaller values are on the left and larger values to the right.  This ordering is a requirement of the B-Tree data structure.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3592391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module we looked at the B-Tree class</a:t>
            </a:r>
          </a:p>
          <a:p>
            <a:r>
              <a:rPr lang="en-US" dirty="0"/>
              <a:t>** We learned how to search for items within a B-Tree</a:t>
            </a:r>
          </a:p>
          <a:p>
            <a:r>
              <a:rPr lang="en-US" dirty="0"/>
              <a:t>** We learned about the three balancing algorithms – push-down,</a:t>
            </a:r>
            <a:r>
              <a:rPr lang="en-US" baseline="0" dirty="0"/>
              <a:t> rotation and splitting</a:t>
            </a:r>
          </a:p>
          <a:p>
            <a:r>
              <a:rPr lang="en-US" baseline="0" dirty="0"/>
              <a:t>** And we saw how to use those algorithms to implement the add and remove algorithms.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428452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that the root node</a:t>
            </a:r>
            <a:r>
              <a:rPr lang="en-US" baseline="0" dirty="0"/>
              <a:t> has 3 values and 4 children – this pattern of every node having one more child than it has values is an immutable property of B-Trees.  Let’s see a two more examples to make sure this is clear.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52581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root node has 2</a:t>
            </a:r>
            <a:r>
              <a:rPr lang="en-US" baseline="0" dirty="0"/>
              <a:t> values so it has 3 children.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9734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3/25/2016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3/25/2016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a:t>B-Tree</a:t>
            </a:r>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15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38735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6355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20" name="Rectangle 19"/>
          <p:cNvSpPr/>
          <p:nvPr/>
        </p:nvSpPr>
        <p:spPr>
          <a:xfrm>
            <a:off x="63881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21" name="Rectangle 20"/>
          <p:cNvSpPr/>
          <p:nvPr/>
        </p:nvSpPr>
        <p:spPr>
          <a:xfrm>
            <a:off x="53975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9144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7305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2" idx="0"/>
          </p:cNvCxnSpPr>
          <p:nvPr/>
        </p:nvCxnSpPr>
        <p:spPr>
          <a:xfrm>
            <a:off x="4635500" y="24384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0" idx="0"/>
          </p:cNvCxnSpPr>
          <p:nvPr/>
        </p:nvCxnSpPr>
        <p:spPr>
          <a:xfrm>
            <a:off x="5397500" y="2438400"/>
            <a:ext cx="1371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545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23" name="Rectangle 22"/>
          <p:cNvSpPr/>
          <p:nvPr/>
        </p:nvSpPr>
        <p:spPr>
          <a:xfrm>
            <a:off x="23495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26" name="Rectangle 25"/>
          <p:cNvSpPr/>
          <p:nvPr/>
        </p:nvSpPr>
        <p:spPr>
          <a:xfrm>
            <a:off x="5334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27" name="Rectangle 26"/>
          <p:cNvSpPr/>
          <p:nvPr/>
        </p:nvSpPr>
        <p:spPr>
          <a:xfrm>
            <a:off x="77597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cxnSp>
        <p:nvCxnSpPr>
          <p:cNvPr id="29" name="Straight Connector 28"/>
          <p:cNvCxnSpPr>
            <a:endCxn id="27" idx="0"/>
          </p:cNvCxnSpPr>
          <p:nvPr/>
        </p:nvCxnSpPr>
        <p:spPr>
          <a:xfrm>
            <a:off x="6159500" y="2438400"/>
            <a:ext cx="19812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45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Minimal Degree</a:t>
            </a:r>
          </a:p>
        </p:txBody>
      </p:sp>
      <p:sp>
        <p:nvSpPr>
          <p:cNvPr id="3" name="Text Placeholder 2"/>
          <p:cNvSpPr>
            <a:spLocks noGrp="1"/>
          </p:cNvSpPr>
          <p:nvPr>
            <p:ph type="body" idx="1"/>
          </p:nvPr>
        </p:nvSpPr>
        <p:spPr/>
        <p:txBody>
          <a:bodyPr/>
          <a:lstStyle/>
          <a:p>
            <a:r>
              <a:rPr lang="en-US" dirty="0"/>
              <a:t>The minimum number of children that every non-leaf node must have.</a:t>
            </a:r>
          </a:p>
        </p:txBody>
      </p:sp>
    </p:spTree>
    <p:extLst>
      <p:ext uri="{BB962C8B-B14F-4D97-AF65-F5344CB8AC3E}">
        <p14:creationId xmlns:p14="http://schemas.microsoft.com/office/powerpoint/2010/main" val="256477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Degree</a:t>
            </a:r>
          </a:p>
        </p:txBody>
      </p:sp>
      <p:sp>
        <p:nvSpPr>
          <p:cNvPr id="3" name="Content Placeholder 2"/>
          <p:cNvSpPr>
            <a:spLocks noGrp="1"/>
          </p:cNvSpPr>
          <p:nvPr>
            <p:ph idx="1"/>
          </p:nvPr>
        </p:nvSpPr>
        <p:spPr/>
        <p:txBody>
          <a:bodyPr>
            <a:normAutofit fontScale="92500" lnSpcReduction="20000"/>
          </a:bodyPr>
          <a:lstStyle/>
          <a:p>
            <a:r>
              <a:rPr lang="en-US" dirty="0"/>
              <a:t>Each non-leaf in the B-Tree will contain at least T children</a:t>
            </a:r>
          </a:p>
          <a:p>
            <a:pPr lvl="1"/>
            <a:r>
              <a:rPr lang="en-US" dirty="0"/>
              <a:t>Every non-root node will have at least T-1 values</a:t>
            </a:r>
          </a:p>
          <a:p>
            <a:r>
              <a:rPr lang="en-US" dirty="0"/>
              <a:t>Each non-leaf node in the B-Tree will contain a maximum of 2*T children</a:t>
            </a:r>
          </a:p>
          <a:p>
            <a:pPr lvl="1"/>
            <a:r>
              <a:rPr lang="en-US" dirty="0"/>
              <a:t>Every non-root node will have at most 2*T-1 values</a:t>
            </a:r>
          </a:p>
          <a:p>
            <a:endParaRPr lang="en-US" dirty="0"/>
          </a:p>
          <a:p>
            <a:endParaRPr lang="en-US" dirty="0"/>
          </a:p>
          <a:p>
            <a:endParaRPr lang="en-US" dirty="0"/>
          </a:p>
          <a:p>
            <a:endParaRPr lang="en-US" dirty="0"/>
          </a:p>
          <a:p>
            <a:pPr marL="0" indent="0">
              <a:buNone/>
            </a:pPr>
            <a:r>
              <a:rPr lang="en-US" i="1" dirty="0"/>
              <a:t>*T is the minimal degree of the B-Tree</a:t>
            </a:r>
          </a:p>
        </p:txBody>
      </p:sp>
    </p:spTree>
    <p:extLst>
      <p:ext uri="{BB962C8B-B14F-4D97-AF65-F5344CB8AC3E}">
        <p14:creationId xmlns:p14="http://schemas.microsoft.com/office/powerpoint/2010/main" val="197974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T = 3 (Valid)</a:t>
            </a:r>
          </a:p>
        </p:txBody>
      </p:sp>
    </p:spTree>
    <p:extLst>
      <p:ext uri="{BB962C8B-B14F-4D97-AF65-F5344CB8AC3E}">
        <p14:creationId xmlns:p14="http://schemas.microsoft.com/office/powerpoint/2010/main" val="219538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914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a:endCxn id="11" idx="0"/>
          </p:cNvCxnSpPr>
          <p:nvPr/>
        </p:nvCxnSpPr>
        <p:spPr>
          <a:xfrm flipH="1">
            <a:off x="1295400" y="3276600"/>
            <a:ext cx="2133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T = 3 (Invalid)</a:t>
            </a:r>
          </a:p>
        </p:txBody>
      </p:sp>
      <p:sp>
        <p:nvSpPr>
          <p:cNvPr id="3" name="Up Arrow 2"/>
          <p:cNvSpPr/>
          <p:nvPr/>
        </p:nvSpPr>
        <p:spPr>
          <a:xfrm>
            <a:off x="1066800" y="5029200"/>
            <a:ext cx="457200" cy="68580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39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400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21" name="Rectangle 20"/>
          <p:cNvSpPr/>
          <p:nvPr/>
        </p:nvSpPr>
        <p:spPr>
          <a:xfrm>
            <a:off x="7162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T = 3 (Invalid)</a:t>
            </a:r>
          </a:p>
        </p:txBody>
      </p:sp>
      <p:sp>
        <p:nvSpPr>
          <p:cNvPr id="23" name="Up Arrow 22"/>
          <p:cNvSpPr/>
          <p:nvPr/>
        </p:nvSpPr>
        <p:spPr>
          <a:xfrm>
            <a:off x="6172200" y="5029200"/>
            <a:ext cx="457200" cy="68580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2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spTree>
    <p:extLst>
      <p:ext uri="{BB962C8B-B14F-4D97-AF65-F5344CB8AC3E}">
        <p14:creationId xmlns:p14="http://schemas.microsoft.com/office/powerpoint/2010/main" val="181096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Tree Height</a:t>
            </a:r>
          </a:p>
        </p:txBody>
      </p:sp>
      <p:sp>
        <p:nvSpPr>
          <p:cNvPr id="3" name="Text Placeholder 2"/>
          <p:cNvSpPr>
            <a:spLocks noGrp="1"/>
          </p:cNvSpPr>
          <p:nvPr>
            <p:ph type="body" idx="1"/>
          </p:nvPr>
        </p:nvSpPr>
        <p:spPr/>
        <p:txBody>
          <a:bodyPr/>
          <a:lstStyle/>
          <a:p>
            <a:r>
              <a:rPr lang="en-US" dirty="0"/>
              <a:t>The number of edges between the root and the leaf nodes.</a:t>
            </a:r>
          </a:p>
        </p:txBody>
      </p:sp>
    </p:spTree>
    <p:extLst>
      <p:ext uri="{BB962C8B-B14F-4D97-AF65-F5344CB8AC3E}">
        <p14:creationId xmlns:p14="http://schemas.microsoft.com/office/powerpoint/2010/main" val="219855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Height: Valid</a:t>
            </a:r>
          </a:p>
        </p:txBody>
      </p:sp>
    </p:spTree>
    <p:extLst>
      <p:ext uri="{BB962C8B-B14F-4D97-AF65-F5344CB8AC3E}">
        <p14:creationId xmlns:p14="http://schemas.microsoft.com/office/powerpoint/2010/main" val="385995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15</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14</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16</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17</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Height: Invalid</a:t>
            </a:r>
          </a:p>
        </p:txBody>
      </p:sp>
      <p:sp>
        <p:nvSpPr>
          <p:cNvPr id="23" name="Rectangle 22"/>
          <p:cNvSpPr/>
          <p:nvPr/>
        </p:nvSpPr>
        <p:spPr>
          <a:xfrm>
            <a:off x="2971800" y="5410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26" name="Rectangle 25"/>
          <p:cNvSpPr/>
          <p:nvPr/>
        </p:nvSpPr>
        <p:spPr>
          <a:xfrm>
            <a:off x="3733800" y="5410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7" name="Rectangle 26"/>
          <p:cNvSpPr/>
          <p:nvPr/>
        </p:nvSpPr>
        <p:spPr>
          <a:xfrm>
            <a:off x="4800600" y="5410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9" name="Rectangle 28"/>
          <p:cNvSpPr/>
          <p:nvPr/>
        </p:nvSpPr>
        <p:spPr>
          <a:xfrm>
            <a:off x="5562600" y="5410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sp>
        <p:nvSpPr>
          <p:cNvPr id="30" name="Rectangle 29"/>
          <p:cNvSpPr/>
          <p:nvPr/>
        </p:nvSpPr>
        <p:spPr>
          <a:xfrm>
            <a:off x="6324600" y="5410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13</a:t>
            </a:r>
          </a:p>
        </p:txBody>
      </p:sp>
      <p:cxnSp>
        <p:nvCxnSpPr>
          <p:cNvPr id="32" name="Straight Connector 31"/>
          <p:cNvCxnSpPr/>
          <p:nvPr/>
        </p:nvCxnSpPr>
        <p:spPr>
          <a:xfrm flipH="1">
            <a:off x="3733800" y="4724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9" idx="0"/>
          </p:cNvCxnSpPr>
          <p:nvPr/>
        </p:nvCxnSpPr>
        <p:spPr>
          <a:xfrm>
            <a:off x="5638800" y="4724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76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15</a:t>
            </a:r>
          </a:p>
        </p:txBody>
      </p:sp>
      <p:sp>
        <p:nvSpPr>
          <p:cNvPr id="11" name="Rectangle 10"/>
          <p:cNvSpPr/>
          <p:nvPr/>
        </p:nvSpPr>
        <p:spPr>
          <a:xfrm>
            <a:off x="4699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14</a:t>
            </a:r>
          </a:p>
        </p:txBody>
      </p:sp>
      <p:sp>
        <p:nvSpPr>
          <p:cNvPr id="20" name="Rectangle 19"/>
          <p:cNvSpPr/>
          <p:nvPr/>
        </p:nvSpPr>
        <p:spPr>
          <a:xfrm>
            <a:off x="67056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16</a:t>
            </a:r>
          </a:p>
        </p:txBody>
      </p:sp>
      <p:sp>
        <p:nvSpPr>
          <p:cNvPr id="21" name="Rectangle 20"/>
          <p:cNvSpPr/>
          <p:nvPr/>
        </p:nvSpPr>
        <p:spPr>
          <a:xfrm>
            <a:off x="74676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17</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Height: Invalid</a:t>
            </a:r>
          </a:p>
        </p:txBody>
      </p:sp>
      <p:sp>
        <p:nvSpPr>
          <p:cNvPr id="23" name="Rectangle 22"/>
          <p:cNvSpPr/>
          <p:nvPr/>
        </p:nvSpPr>
        <p:spPr>
          <a:xfrm>
            <a:off x="2971800" y="5410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26" name="Rectangle 25"/>
          <p:cNvSpPr/>
          <p:nvPr/>
        </p:nvSpPr>
        <p:spPr>
          <a:xfrm>
            <a:off x="3733800" y="5410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7" name="Rectangle 26"/>
          <p:cNvSpPr/>
          <p:nvPr/>
        </p:nvSpPr>
        <p:spPr>
          <a:xfrm>
            <a:off x="4800600" y="5410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9" name="Rectangle 28"/>
          <p:cNvSpPr/>
          <p:nvPr/>
        </p:nvSpPr>
        <p:spPr>
          <a:xfrm>
            <a:off x="5562600" y="5410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sp>
        <p:nvSpPr>
          <p:cNvPr id="30" name="Rectangle 29"/>
          <p:cNvSpPr/>
          <p:nvPr/>
        </p:nvSpPr>
        <p:spPr>
          <a:xfrm>
            <a:off x="6324600" y="5410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13</a:t>
            </a:r>
          </a:p>
        </p:txBody>
      </p:sp>
      <p:cxnSp>
        <p:nvCxnSpPr>
          <p:cNvPr id="32" name="Straight Connector 31"/>
          <p:cNvCxnSpPr/>
          <p:nvPr/>
        </p:nvCxnSpPr>
        <p:spPr>
          <a:xfrm flipH="1">
            <a:off x="3733800" y="4724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9" idx="0"/>
          </p:cNvCxnSpPr>
          <p:nvPr/>
        </p:nvCxnSpPr>
        <p:spPr>
          <a:xfrm>
            <a:off x="5638800" y="4724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84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rPr>
              <a:t>Outline</a:t>
            </a:r>
          </a:p>
        </p:txBody>
      </p:sp>
      <p:sp>
        <p:nvSpPr>
          <p:cNvPr id="3" name="Content Placeholder 2"/>
          <p:cNvSpPr>
            <a:spLocks noGrp="1"/>
          </p:cNvSpPr>
          <p:nvPr>
            <p:ph idx="1"/>
          </p:nvPr>
        </p:nvSpPr>
        <p:spPr>
          <a:xfrm>
            <a:off x="628650" y="1524000"/>
            <a:ext cx="7886700" cy="4879975"/>
          </a:xfrm>
        </p:spPr>
        <p:txBody>
          <a:bodyPr>
            <a:noAutofit/>
          </a:bodyPr>
          <a:lstStyle/>
          <a:p>
            <a:pPr>
              <a:spcBef>
                <a:spcPts val="1200"/>
              </a:spcBef>
            </a:pPr>
            <a:r>
              <a:rPr lang="en-US" dirty="0">
                <a:solidFill>
                  <a:schemeClr val="tx1">
                    <a:lumMod val="75000"/>
                    <a:lumOff val="25000"/>
                  </a:schemeClr>
                </a:solidFill>
              </a:rPr>
              <a:t>B-Tree Overview</a:t>
            </a:r>
          </a:p>
          <a:p>
            <a:pPr>
              <a:spcBef>
                <a:spcPts val="1200"/>
              </a:spcBef>
            </a:pPr>
            <a:r>
              <a:rPr lang="en-US" dirty="0">
                <a:solidFill>
                  <a:schemeClr val="tx1">
                    <a:lumMod val="75000"/>
                    <a:lumOff val="25000"/>
                  </a:schemeClr>
                </a:solidFill>
              </a:rPr>
              <a:t>Searching B-Trees</a:t>
            </a:r>
          </a:p>
          <a:p>
            <a:pPr>
              <a:spcBef>
                <a:spcPts val="1200"/>
              </a:spcBef>
            </a:pPr>
            <a:r>
              <a:rPr lang="en-US" dirty="0">
                <a:solidFill>
                  <a:schemeClr val="tx1">
                    <a:lumMod val="75000"/>
                    <a:lumOff val="25000"/>
                  </a:schemeClr>
                </a:solidFill>
              </a:rPr>
              <a:t>Balancing B-Trees</a:t>
            </a:r>
          </a:p>
          <a:p>
            <a:pPr lvl="1">
              <a:spcBef>
                <a:spcPts val="1200"/>
              </a:spcBef>
            </a:pPr>
            <a:r>
              <a:rPr lang="en-US" dirty="0">
                <a:solidFill>
                  <a:schemeClr val="tx1">
                    <a:lumMod val="75000"/>
                    <a:lumOff val="25000"/>
                  </a:schemeClr>
                </a:solidFill>
              </a:rPr>
              <a:t>Push down</a:t>
            </a:r>
          </a:p>
          <a:p>
            <a:pPr lvl="1">
              <a:spcBef>
                <a:spcPts val="1200"/>
              </a:spcBef>
            </a:pPr>
            <a:r>
              <a:rPr lang="en-US" dirty="0">
                <a:solidFill>
                  <a:schemeClr val="tx1">
                    <a:lumMod val="75000"/>
                    <a:lumOff val="25000"/>
                  </a:schemeClr>
                </a:solidFill>
              </a:rPr>
              <a:t>Rotation</a:t>
            </a:r>
          </a:p>
          <a:p>
            <a:pPr lvl="1">
              <a:spcBef>
                <a:spcPts val="1200"/>
              </a:spcBef>
            </a:pPr>
            <a:r>
              <a:rPr lang="en-US" dirty="0">
                <a:solidFill>
                  <a:schemeClr val="tx1">
                    <a:lumMod val="75000"/>
                    <a:lumOff val="25000"/>
                  </a:schemeClr>
                </a:solidFill>
              </a:rPr>
              <a:t>Splitting</a:t>
            </a:r>
          </a:p>
          <a:p>
            <a:pPr>
              <a:spcBef>
                <a:spcPts val="1200"/>
              </a:spcBef>
            </a:pPr>
            <a:r>
              <a:rPr lang="en-US" dirty="0">
                <a:solidFill>
                  <a:schemeClr val="tx1">
                    <a:lumMod val="75000"/>
                    <a:lumOff val="25000"/>
                  </a:schemeClr>
                </a:solidFill>
              </a:rPr>
              <a:t>Adding and Removing Items</a:t>
            </a:r>
          </a:p>
        </p:txBody>
      </p:sp>
    </p:spTree>
    <p:extLst>
      <p:ext uri="{BB962C8B-B14F-4D97-AF65-F5344CB8AC3E}">
        <p14:creationId xmlns:p14="http://schemas.microsoft.com/office/powerpoint/2010/main" val="36806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Searching</a:t>
            </a:r>
          </a:p>
        </p:txBody>
      </p:sp>
      <p:sp>
        <p:nvSpPr>
          <p:cNvPr id="3" name="Text Placeholder 2"/>
          <p:cNvSpPr>
            <a:spLocks noGrp="1"/>
          </p:cNvSpPr>
          <p:nvPr>
            <p:ph type="body" idx="1"/>
          </p:nvPr>
        </p:nvSpPr>
        <p:spPr/>
        <p:txBody>
          <a:bodyPr/>
          <a:lstStyle/>
          <a:p>
            <a:r>
              <a:rPr lang="en-US" dirty="0"/>
              <a:t>Finding a value within the tree.</a:t>
            </a:r>
          </a:p>
        </p:txBody>
      </p:sp>
    </p:spTree>
    <p:extLst>
      <p:ext uri="{BB962C8B-B14F-4D97-AF65-F5344CB8AC3E}">
        <p14:creationId xmlns:p14="http://schemas.microsoft.com/office/powerpoint/2010/main" val="140187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6" name="Rectangle 25"/>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27" name="Rectangle 26"/>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29" name="Rectangle 28"/>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30" name="Rectangle 29"/>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32" name="Rectangle 31"/>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33" name="Rectangle 32"/>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34" name="Rectangle 33"/>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35" name="Rectangle 34"/>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36" name="Rectangle 35"/>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37" name="Rectangle 36"/>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38" name="Rectangle 37"/>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39" name="Straight Connector 38"/>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5"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Left Arrow 42"/>
          <p:cNvSpPr/>
          <p:nvPr/>
        </p:nvSpPr>
        <p:spPr>
          <a:xfrm>
            <a:off x="469900" y="4114800"/>
            <a:ext cx="1752600" cy="914400"/>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Smaller</a:t>
            </a:r>
          </a:p>
        </p:txBody>
      </p:sp>
      <p:sp>
        <p:nvSpPr>
          <p:cNvPr id="44" name="Left Arrow 43"/>
          <p:cNvSpPr/>
          <p:nvPr/>
        </p:nvSpPr>
        <p:spPr>
          <a:xfrm flipH="1">
            <a:off x="6477000" y="4114800"/>
            <a:ext cx="1752600" cy="914400"/>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Larger</a:t>
            </a:r>
          </a:p>
        </p:txBody>
      </p:sp>
    </p:spTree>
    <p:extLst>
      <p:ext uri="{BB962C8B-B14F-4D97-AF65-F5344CB8AC3E}">
        <p14:creationId xmlns:p14="http://schemas.microsoft.com/office/powerpoint/2010/main" val="41791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6" name="Rectangle 25"/>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27" name="Rectangle 26"/>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29" name="Rectangle 28"/>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30" name="Rectangle 29"/>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32" name="Rectangle 31"/>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33" name="Rectangle 32"/>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34" name="Rectangle 33"/>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35" name="Rectangle 34"/>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36" name="Rectangle 35"/>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37" name="Rectangle 36"/>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38" name="Rectangle 37"/>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39" name="Straight Connector 38"/>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5"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29000" y="1676400"/>
            <a:ext cx="762000" cy="762000"/>
          </a:xfrm>
          <a:prstGeom prst="rect">
            <a:avLst/>
          </a:prstGeom>
          <a:solidFill>
            <a:schemeClr val="accent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1" name="Rectangle 20"/>
          <p:cNvSpPr/>
          <p:nvPr/>
        </p:nvSpPr>
        <p:spPr>
          <a:xfrm>
            <a:off x="4191000" y="1676400"/>
            <a:ext cx="762000" cy="762000"/>
          </a:xfrm>
          <a:prstGeom prst="rect">
            <a:avLst/>
          </a:prstGeom>
          <a:solidFill>
            <a:schemeClr val="accent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45" name="Rectangle 44"/>
          <p:cNvSpPr/>
          <p:nvPr/>
        </p:nvSpPr>
        <p:spPr>
          <a:xfrm>
            <a:off x="4953000" y="1676400"/>
            <a:ext cx="762000" cy="762000"/>
          </a:xfrm>
          <a:prstGeom prst="rect">
            <a:avLst/>
          </a:prstGeom>
          <a:solidFill>
            <a:schemeClr val="accent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46" name="Rectangle 45"/>
          <p:cNvSpPr/>
          <p:nvPr/>
        </p:nvSpPr>
        <p:spPr>
          <a:xfrm>
            <a:off x="4114800" y="3124200"/>
            <a:ext cx="762000" cy="762000"/>
          </a:xfrm>
          <a:prstGeom prst="rect">
            <a:avLst/>
          </a:prstGeom>
          <a:solidFill>
            <a:schemeClr val="accent2"/>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47" name="Rectangle 46"/>
          <p:cNvSpPr/>
          <p:nvPr/>
        </p:nvSpPr>
        <p:spPr>
          <a:xfrm>
            <a:off x="48768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Tree>
    <p:extLst>
      <p:ext uri="{BB962C8B-B14F-4D97-AF65-F5344CB8AC3E}">
        <p14:creationId xmlns:p14="http://schemas.microsoft.com/office/powerpoint/2010/main" val="24747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xit" presetSubtype="0" fill="hold" grpId="1" nodeType="with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xit" presetSubtype="0"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xit" presetSubtype="0" fill="hold" grpId="1"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xit" presetSubtype="0" fill="hold" grpId="1" nodeType="withEffect">
                                  <p:stCondLst>
                                    <p:cond delay="0"/>
                                  </p:stCondLst>
                                  <p:childTnLst>
                                    <p:animEffect transition="out" filter="fade">
                                      <p:cBhvr>
                                        <p:cTn id="38" dur="500"/>
                                        <p:tgtEl>
                                          <p:spTgt spid="46"/>
                                        </p:tgtEl>
                                      </p:cBhvr>
                                    </p:animEffect>
                                    <p:set>
                                      <p:cBhvr>
                                        <p:cTn id="39"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45" grpId="0" animBg="1"/>
      <p:bldP spid="45" grpId="1" animBg="1"/>
      <p:bldP spid="46" grpId="0" animBg="1"/>
      <p:bldP spid="46" grpId="1"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752600"/>
            <a:ext cx="7467600" cy="3067506"/>
          </a:xfrm>
          <a:prstGeom prst="rect">
            <a:avLst/>
          </a:prstGeom>
        </p:spPr>
        <p:txBody>
          <a:bodyPr wrap="square">
            <a:spAutoFit/>
          </a:bodyPr>
          <a:lstStyle/>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bool search(node, </a:t>
            </a:r>
            <a:r>
              <a:rPr lang="en-US" sz="2000" dirty="0" err="1">
                <a:latin typeface="Courier New" panose="02070309020205020404" pitchFamily="49" charset="0"/>
                <a:ea typeface="Calibri" panose="020F0502020204030204" pitchFamily="34" charset="0"/>
                <a:cs typeface="Times New Roman" panose="02020603050405020304" pitchFamily="18" charset="0"/>
              </a:rPr>
              <a:t>valueToFind</a:t>
            </a:r>
            <a:r>
              <a:rPr lang="en-US" sz="2000" dirty="0">
                <a:latin typeface="Courier New" panose="02070309020205020404" pitchFamily="49" charset="0"/>
                <a:ea typeface="Calibri" panose="020F0502020204030204" pitchFamily="34" charset="0"/>
                <a:cs typeface="Times New Roman" panose="02020603050405020304" pitchFamily="18" charset="0"/>
              </a:rPr>
              <a:t>)</a:t>
            </a:r>
          </a:p>
          <a:p>
            <a:pPr>
              <a:lnSpc>
                <a:spcPts val="1200"/>
              </a:lnSpc>
              <a:spcBef>
                <a:spcPts val="200"/>
              </a:spcBef>
              <a:spcAft>
                <a:spcPts val="600"/>
              </a:spcAft>
            </a:pP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r>
              <a:rPr lang="en-US" sz="2000" dirty="0" err="1">
                <a:latin typeface="Courier New" panose="02070309020205020404" pitchFamily="49" charset="0"/>
                <a:ea typeface="Calibri" panose="020F0502020204030204" pitchFamily="34" charset="0"/>
                <a:cs typeface="Times New Roman" panose="02020603050405020304" pitchFamily="18" charset="0"/>
              </a:rPr>
              <a:t>foreach</a:t>
            </a:r>
            <a:r>
              <a:rPr lang="en-US" sz="2000" dirty="0">
                <a:latin typeface="Courier New" panose="02070309020205020404" pitchFamily="49" charset="0"/>
                <a:ea typeface="Calibri" panose="020F0502020204030204" pitchFamily="34" charset="0"/>
                <a:cs typeface="Times New Roman" panose="02020603050405020304" pitchFamily="18" charset="0"/>
              </a:rPr>
              <a:t> value in node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if </a:t>
            </a:r>
            <a:r>
              <a:rPr lang="en-US" sz="2000" dirty="0" err="1">
                <a:latin typeface="Courier New" panose="02070309020205020404" pitchFamily="49" charset="0"/>
                <a:ea typeface="Calibri" panose="020F0502020204030204" pitchFamily="34" charset="0"/>
                <a:cs typeface="Times New Roman" panose="02020603050405020304" pitchFamily="18" charset="0"/>
              </a:rPr>
              <a:t>valueToFind</a:t>
            </a:r>
            <a:r>
              <a:rPr lang="en-US" sz="2000" dirty="0">
                <a:latin typeface="Courier New" panose="02070309020205020404" pitchFamily="49" charset="0"/>
                <a:ea typeface="Calibri" panose="020F0502020204030204" pitchFamily="34" charset="0"/>
                <a:cs typeface="Times New Roman" panose="02020603050405020304" pitchFamily="18" charset="0"/>
              </a:rPr>
              <a:t> == value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return true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endParaRPr lang="en-US" sz="2000" dirty="0">
              <a:latin typeface="Courier New" panose="02070309020205020404" pitchFamily="49" charset="0"/>
              <a:ea typeface="Calibri" panose="020F0502020204030204" pitchFamily="34"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if </a:t>
            </a:r>
            <a:r>
              <a:rPr lang="en-US" sz="2000" dirty="0" err="1">
                <a:latin typeface="Courier New" panose="02070309020205020404" pitchFamily="49" charset="0"/>
                <a:ea typeface="Calibri" panose="020F0502020204030204" pitchFamily="34" charset="0"/>
                <a:cs typeface="Times New Roman" panose="02020603050405020304" pitchFamily="18" charset="0"/>
              </a:rPr>
              <a:t>valueToFind</a:t>
            </a:r>
            <a:r>
              <a:rPr lang="en-US" sz="2000" dirty="0">
                <a:latin typeface="Courier New" panose="02070309020205020404" pitchFamily="49" charset="0"/>
                <a:ea typeface="Calibri" panose="020F0502020204030204" pitchFamily="34" charset="0"/>
                <a:cs typeface="Times New Roman" panose="02020603050405020304" pitchFamily="18" charset="0"/>
              </a:rPr>
              <a:t> &lt; value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return search(&lt;left child&gt;, </a:t>
            </a:r>
            <a:r>
              <a:rPr lang="en-US" sz="2000" dirty="0" err="1">
                <a:latin typeface="Courier New" panose="02070309020205020404" pitchFamily="49" charset="0"/>
                <a:ea typeface="Calibri" panose="020F0502020204030204" pitchFamily="34" charset="0"/>
                <a:cs typeface="Times New Roman" panose="02020603050405020304" pitchFamily="18" charset="0"/>
              </a:rPr>
              <a:t>valueToFind</a:t>
            </a:r>
            <a:r>
              <a:rPr lang="en-US" sz="2000" dirty="0">
                <a:latin typeface="Courier New" panose="02070309020205020404" pitchFamily="49" charset="0"/>
                <a:ea typeface="Calibri" panose="020F0502020204030204" pitchFamily="34"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end</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endParaRPr lang="en-US" sz="2000" dirty="0">
              <a:latin typeface="Courier New" panose="02070309020205020404" pitchFamily="49" charset="0"/>
              <a:ea typeface="Calibri" panose="020F0502020204030204" pitchFamily="34"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return search(&lt;last child&gt;, </a:t>
            </a:r>
            <a:r>
              <a:rPr lang="en-US" sz="2000" dirty="0" err="1">
                <a:latin typeface="Courier New" panose="02070309020205020404" pitchFamily="49" charset="0"/>
                <a:ea typeface="Calibri" panose="020F0502020204030204" pitchFamily="34" charset="0"/>
                <a:cs typeface="Times New Roman" panose="02020603050405020304" pitchFamily="18" charset="0"/>
              </a:rPr>
              <a:t>valueToFind</a:t>
            </a:r>
            <a:r>
              <a:rPr lang="en-US" sz="2000" dirty="0">
                <a:latin typeface="Courier New" panose="02070309020205020404" pitchFamily="49" charset="0"/>
                <a:ea typeface="Calibri" panose="020F0502020204030204" pitchFamily="34"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end</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2" name="Right Arrow 1"/>
          <p:cNvSpPr/>
          <p:nvPr/>
        </p:nvSpPr>
        <p:spPr>
          <a:xfrm>
            <a:off x="533400" y="16002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60120" y="21336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524000" y="26670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24000" y="34290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960120" y="41910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P spid="6" grpId="1" animBg="1"/>
      <p:bldP spid="7" grpId="0" animBg="1"/>
      <p:bldP spid="7" grpId="1"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Balancing Operations</a:t>
            </a:r>
          </a:p>
        </p:txBody>
      </p:sp>
      <p:sp>
        <p:nvSpPr>
          <p:cNvPr id="3" name="Text Placeholder 2"/>
          <p:cNvSpPr>
            <a:spLocks noGrp="1"/>
          </p:cNvSpPr>
          <p:nvPr>
            <p:ph type="body" idx="1"/>
          </p:nvPr>
        </p:nvSpPr>
        <p:spPr/>
        <p:txBody>
          <a:bodyPr/>
          <a:lstStyle/>
          <a:p>
            <a:r>
              <a:rPr lang="en-US" dirty="0"/>
              <a:t>Moving values through the tree to minimize tree height while enforcing the height and factor rules.</a:t>
            </a:r>
          </a:p>
        </p:txBody>
      </p:sp>
    </p:spTree>
    <p:extLst>
      <p:ext uri="{BB962C8B-B14F-4D97-AF65-F5344CB8AC3E}">
        <p14:creationId xmlns:p14="http://schemas.microsoft.com/office/powerpoint/2010/main" val="36161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Operations</a:t>
            </a:r>
          </a:p>
        </p:txBody>
      </p:sp>
      <p:sp>
        <p:nvSpPr>
          <p:cNvPr id="3" name="Content Placeholder 2"/>
          <p:cNvSpPr>
            <a:spLocks noGrp="1"/>
          </p:cNvSpPr>
          <p:nvPr>
            <p:ph idx="1"/>
          </p:nvPr>
        </p:nvSpPr>
        <p:spPr/>
        <p:txBody>
          <a:bodyPr>
            <a:normAutofit/>
          </a:bodyPr>
          <a:lstStyle/>
          <a:p>
            <a:r>
              <a:rPr lang="en-US" sz="3200" dirty="0"/>
              <a:t>Pushing Down</a:t>
            </a:r>
          </a:p>
          <a:p>
            <a:r>
              <a:rPr lang="en-US" sz="3200" dirty="0"/>
              <a:t>Rotating</a:t>
            </a:r>
          </a:p>
          <a:p>
            <a:r>
              <a:rPr lang="en-US" sz="3200" dirty="0"/>
              <a:t>Splitting Nodes</a:t>
            </a:r>
          </a:p>
        </p:txBody>
      </p:sp>
    </p:spTree>
    <p:extLst>
      <p:ext uri="{BB962C8B-B14F-4D97-AF65-F5344CB8AC3E}">
        <p14:creationId xmlns:p14="http://schemas.microsoft.com/office/powerpoint/2010/main" val="379805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Pushing Down</a:t>
            </a:r>
          </a:p>
        </p:txBody>
      </p:sp>
      <p:sp>
        <p:nvSpPr>
          <p:cNvPr id="3" name="Text Placeholder 2"/>
          <p:cNvSpPr>
            <a:spLocks noGrp="1"/>
          </p:cNvSpPr>
          <p:nvPr>
            <p:ph type="body" idx="1"/>
          </p:nvPr>
        </p:nvSpPr>
        <p:spPr/>
        <p:txBody>
          <a:bodyPr/>
          <a:lstStyle/>
          <a:p>
            <a:r>
              <a:rPr lang="en-US" dirty="0"/>
              <a:t>Merging two child nodes by pushing a parent value between them.</a:t>
            </a:r>
          </a:p>
        </p:txBody>
      </p:sp>
    </p:spTree>
    <p:extLst>
      <p:ext uri="{BB962C8B-B14F-4D97-AF65-F5344CB8AC3E}">
        <p14:creationId xmlns:p14="http://schemas.microsoft.com/office/powerpoint/2010/main" val="142031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3429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4191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1336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1000" y="32766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Tree>
    <p:extLst>
      <p:ext uri="{BB962C8B-B14F-4D97-AF65-F5344CB8AC3E}">
        <p14:creationId xmlns:p14="http://schemas.microsoft.com/office/powerpoint/2010/main" val="332733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3429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4191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1336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1000" y="32766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Tree>
    <p:extLst>
      <p:ext uri="{BB962C8B-B14F-4D97-AF65-F5344CB8AC3E}">
        <p14:creationId xmlns:p14="http://schemas.microsoft.com/office/powerpoint/2010/main" val="141348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4" name="Rectangle 13"/>
          <p:cNvSpPr/>
          <p:nvPr/>
        </p:nvSpPr>
        <p:spPr>
          <a:xfrm>
            <a:off x="3429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4191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1336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1000" y="32766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Tree>
    <p:extLst>
      <p:ext uri="{BB962C8B-B14F-4D97-AF65-F5344CB8AC3E}">
        <p14:creationId xmlns:p14="http://schemas.microsoft.com/office/powerpoint/2010/main" val="388785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B-Tree</a:t>
            </a:r>
          </a:p>
        </p:txBody>
      </p:sp>
      <p:sp>
        <p:nvSpPr>
          <p:cNvPr id="3" name="Text Placeholder 2"/>
          <p:cNvSpPr>
            <a:spLocks noGrp="1"/>
          </p:cNvSpPr>
          <p:nvPr>
            <p:ph type="body" idx="1"/>
          </p:nvPr>
        </p:nvSpPr>
        <p:spPr/>
        <p:txBody>
          <a:bodyPr/>
          <a:lstStyle/>
          <a:p>
            <a:r>
              <a:rPr lang="en-US" dirty="0"/>
              <a:t>A sorted, balanced, tree structure typically used to access data on slow mediums such as disk or tape drives.</a:t>
            </a:r>
          </a:p>
        </p:txBody>
      </p:sp>
    </p:spTree>
    <p:extLst>
      <p:ext uri="{BB962C8B-B14F-4D97-AF65-F5344CB8AC3E}">
        <p14:creationId xmlns:p14="http://schemas.microsoft.com/office/powerpoint/2010/main" val="34236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4" name="Rectangle 13"/>
          <p:cNvSpPr/>
          <p:nvPr/>
        </p:nvSpPr>
        <p:spPr>
          <a:xfrm>
            <a:off x="3429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4191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1336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1000" y="32766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Tree>
    <p:extLst>
      <p:ext uri="{BB962C8B-B14F-4D97-AF65-F5344CB8AC3E}">
        <p14:creationId xmlns:p14="http://schemas.microsoft.com/office/powerpoint/2010/main" val="26258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33333E-6 -2.22222E-6 L -0.07084 -2.22222E-6 C -0.10278 -2.22222E-6 -0.14167 0.0581 -0.14167 0.10556 L -0.14167 0.21111 " pathEditMode="relative" rAng="0" ptsTypes="AAAA">
                                      <p:cBhvr>
                                        <p:cTn id="6" dur="2000" fill="hold"/>
                                        <p:tgtEl>
                                          <p:spTgt spid="4"/>
                                        </p:tgtEl>
                                        <p:attrNameLst>
                                          <p:attrName>ppt_x</p:attrName>
                                          <p:attrName>ppt_y</p:attrName>
                                        </p:attrNameLst>
                                      </p:cBhvr>
                                      <p:rCtr x="-7083" y="10556"/>
                                    </p:animMotion>
                                  </p:childTnLst>
                                </p:cTn>
                              </p:par>
                              <p:par>
                                <p:cTn id="7" presetID="10" presetClass="exit" presetSubtype="0" fill="hold" nodeType="withEffect">
                                  <p:stCondLst>
                                    <p:cond delay="0"/>
                                  </p:stCondLst>
                                  <p:childTnLst>
                                    <p:animEffect transition="out" filter="fade">
                                      <p:cBhvr>
                                        <p:cTn id="8" dur="500"/>
                                        <p:tgtEl>
                                          <p:spTgt spid="24"/>
                                        </p:tgtEl>
                                      </p:cBhvr>
                                    </p:animEffect>
                                    <p:set>
                                      <p:cBhvr>
                                        <p:cTn id="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3429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5" name="Straight Connector 24"/>
          <p:cNvCxnSpPr/>
          <p:nvPr/>
        </p:nvCxnSpPr>
        <p:spPr>
          <a:xfrm>
            <a:off x="4191000" y="3276600"/>
            <a:ext cx="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
        <p:nvSpPr>
          <p:cNvPr id="16" name="Rectangle 15"/>
          <p:cNvSpPr/>
          <p:nvPr/>
        </p:nvSpPr>
        <p:spPr>
          <a:xfrm>
            <a:off x="4192135"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cxnSp>
        <p:nvCxnSpPr>
          <p:cNvPr id="19" name="Straight Connector 18"/>
          <p:cNvCxnSpPr/>
          <p:nvPr/>
        </p:nvCxnSpPr>
        <p:spPr>
          <a:xfrm flipH="1">
            <a:off x="2894465" y="3276600"/>
            <a:ext cx="1296535"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33333E-6 L -0.05834 -3.33333E-6 " pathEditMode="relative" rAng="0" ptsTypes="AA">
                                      <p:cBhvr>
                                        <p:cTn id="6" dur="2000" fill="hold"/>
                                        <p:tgtEl>
                                          <p:spTgt spid="14"/>
                                        </p:tgtEl>
                                        <p:attrNameLst>
                                          <p:attrName>ppt_x</p:attrName>
                                          <p:attrName>ppt_y</p:attrName>
                                        </p:attrNameLst>
                                      </p:cBhvr>
                                      <p:rCtr x="-2917" y="0"/>
                                    </p:animMotion>
                                  </p:childTnLst>
                                </p:cTn>
                              </p:par>
                              <p:par>
                                <p:cTn id="7" presetID="42" presetClass="path" presetSubtype="0" accel="50000" decel="50000" fill="hold" grpId="0" nodeType="withEffect">
                                  <p:stCondLst>
                                    <p:cond delay="0"/>
                                  </p:stCondLst>
                                  <p:childTnLst>
                                    <p:animMotion origin="layout" path="M -3.61111E-6 -3.33333E-6 L -0.05833 -3.33333E-6 " pathEditMode="relative" rAng="0" ptsTypes="AA">
                                      <p:cBhvr>
                                        <p:cTn id="8" dur="2000" fill="hold"/>
                                        <p:tgtEl>
                                          <p:spTgt spid="16"/>
                                        </p:tgtEl>
                                        <p:attrNameLst>
                                          <p:attrName>ppt_x</p:attrName>
                                          <p:attrName>ppt_y</p:attrName>
                                        </p:attrNameLst>
                                      </p:cBhvr>
                                      <p:rCtr x="-2917" y="0"/>
                                    </p:animMotion>
                                  </p:childTnLst>
                                </p:cTn>
                              </p:par>
                              <p:par>
                                <p:cTn id="9" presetID="10" presetClass="exit" presetSubtype="0" fill="hold" nodeType="withEffect">
                                  <p:stCondLst>
                                    <p:cond delay="0"/>
                                  </p:stCondLst>
                                  <p:childTnLst>
                                    <p:animEffect transition="out" filter="fade">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Pushing Down</a:t>
            </a:r>
          </a:p>
        </p:txBody>
      </p:sp>
    </p:spTree>
    <p:extLst>
      <p:ext uri="{BB962C8B-B14F-4D97-AF65-F5344CB8AC3E}">
        <p14:creationId xmlns:p14="http://schemas.microsoft.com/office/powerpoint/2010/main" val="1773747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Rotation</a:t>
            </a:r>
          </a:p>
        </p:txBody>
      </p:sp>
      <p:sp>
        <p:nvSpPr>
          <p:cNvPr id="3" name="Text Placeholder 2"/>
          <p:cNvSpPr>
            <a:spLocks noGrp="1"/>
          </p:cNvSpPr>
          <p:nvPr>
            <p:ph type="body" idx="1"/>
          </p:nvPr>
        </p:nvSpPr>
        <p:spPr/>
        <p:txBody>
          <a:bodyPr/>
          <a:lstStyle/>
          <a:p>
            <a:r>
              <a:rPr lang="en-US" dirty="0"/>
              <a:t>Rotating values to the parent and left-child nodes.</a:t>
            </a:r>
          </a:p>
        </p:txBody>
      </p:sp>
    </p:spTree>
    <p:extLst>
      <p:ext uri="{BB962C8B-B14F-4D97-AF65-F5344CB8AC3E}">
        <p14:creationId xmlns:p14="http://schemas.microsoft.com/office/powerpoint/2010/main" val="118224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Rotation</a:t>
            </a:r>
          </a:p>
        </p:txBody>
      </p:sp>
    </p:spTree>
    <p:extLst>
      <p:ext uri="{BB962C8B-B14F-4D97-AF65-F5344CB8AC3E}">
        <p14:creationId xmlns:p14="http://schemas.microsoft.com/office/powerpoint/2010/main" val="87060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Rotation</a:t>
            </a:r>
          </a:p>
        </p:txBody>
      </p:sp>
    </p:spTree>
    <p:extLst>
      <p:ext uri="{BB962C8B-B14F-4D97-AF65-F5344CB8AC3E}">
        <p14:creationId xmlns:p14="http://schemas.microsoft.com/office/powerpoint/2010/main" val="120008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2.22222E-6 L 0.07083 -2.22222E-6 C 0.10243 -2.22222E-6 0.14167 0.0581 0.14167 0.10556 L 0.14167 0.21111 " pathEditMode="relative" rAng="0" ptsTypes="AAAA">
                                      <p:cBhvr>
                                        <p:cTn id="6" dur="2000" fill="hold"/>
                                        <p:tgtEl>
                                          <p:spTgt spid="9"/>
                                        </p:tgtEl>
                                        <p:attrNameLst>
                                          <p:attrName>ppt_x</p:attrName>
                                          <p:attrName>ppt_y</p:attrName>
                                        </p:attrNameLst>
                                      </p:cBhvr>
                                      <p:rCtr x="7083" y="10556"/>
                                    </p:animMotion>
                                  </p:childTnLst>
                                </p:cTn>
                              </p:par>
                              <p:par>
                                <p:cTn id="7" presetID="42" presetClass="path" presetSubtype="0" accel="50000" decel="50000" fill="hold" grpId="0" nodeType="withEffect">
                                  <p:stCondLst>
                                    <p:cond delay="0"/>
                                  </p:stCondLst>
                                  <p:childTnLst>
                                    <p:animMotion origin="layout" path="M 3.33333E-6 -3.33333E-6 L 0.08333 -3.33333E-6 " pathEditMode="relative" rAng="0" ptsTypes="AA">
                                      <p:cBhvr>
                                        <p:cTn id="8" dur="2000" fill="hold"/>
                                        <p:tgtEl>
                                          <p:spTgt spid="17"/>
                                        </p:tgtEl>
                                        <p:attrNameLst>
                                          <p:attrName>ppt_x</p:attrName>
                                          <p:attrName>ppt_y</p:attrName>
                                        </p:attrNameLst>
                                      </p:cBhvr>
                                      <p:rCtr x="4167" y="0"/>
                                    </p:animMotion>
                                  </p:childTnLst>
                                </p:cTn>
                              </p:par>
                              <p:par>
                                <p:cTn id="9" presetID="42" presetClass="path" presetSubtype="0" accel="50000" decel="50000" fill="hold" grpId="0" nodeType="withEffect">
                                  <p:stCondLst>
                                    <p:cond delay="0"/>
                                  </p:stCondLst>
                                  <p:childTnLst>
                                    <p:animMotion origin="layout" path="M 1.11022E-16 -3.33333E-6 L 0.08403 -0.00046 " pathEditMode="relative" rAng="0" ptsTypes="AA">
                                      <p:cBhvr>
                                        <p:cTn id="10" dur="2000" fill="hold"/>
                                        <p:tgtEl>
                                          <p:spTgt spid="18"/>
                                        </p:tgtEl>
                                        <p:attrNameLst>
                                          <p:attrName>ppt_x</p:attrName>
                                          <p:attrName>ppt_y</p:attrName>
                                        </p:attrNameLst>
                                      </p:cBhvr>
                                      <p:rCtr x="4201" y="-23"/>
                                    </p:animMotion>
                                  </p:childTnLst>
                                </p:cTn>
                              </p:par>
                              <p:par>
                                <p:cTn id="11" presetID="50" presetClass="path" presetSubtype="0" accel="50000" decel="50000" fill="hold" grpId="0" nodeType="withEffect">
                                  <p:stCondLst>
                                    <p:cond delay="0"/>
                                  </p:stCondLst>
                                  <p:childTnLst>
                                    <p:animMotion origin="layout" path="M 3.33333E-6 -3.33333E-6 L 0.02916 -3.33333E-6 C 0.04218 -3.33333E-6 0.05833 -0.05833 0.05833 -0.10555 L 0.05833 -0.21111 " pathEditMode="relative" rAng="0" ptsTypes="AAAA">
                                      <p:cBhvr>
                                        <p:cTn id="12" dur="2000" fill="hold"/>
                                        <p:tgtEl>
                                          <p:spTgt spid="15"/>
                                        </p:tgtEl>
                                        <p:attrNameLst>
                                          <p:attrName>ppt_x</p:attrName>
                                          <p:attrName>ppt_y</p:attrName>
                                        </p:attrNameLst>
                                      </p:cBhvr>
                                      <p:rCtr x="2917"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7" name="Rectangle 16"/>
          <p:cNvSpPr/>
          <p:nvPr/>
        </p:nvSpPr>
        <p:spPr>
          <a:xfrm>
            <a:off x="62484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7010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Rotation</a:t>
            </a:r>
          </a:p>
        </p:txBody>
      </p:sp>
      <p:sp>
        <p:nvSpPr>
          <p:cNvPr id="13" name="Rectangle 12"/>
          <p:cNvSpPr/>
          <p:nvPr/>
        </p:nvSpPr>
        <p:spPr>
          <a:xfrm>
            <a:off x="54864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Tree>
    <p:extLst>
      <p:ext uri="{BB962C8B-B14F-4D97-AF65-F5344CB8AC3E}">
        <p14:creationId xmlns:p14="http://schemas.microsoft.com/office/powerpoint/2010/main" val="2478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3.33333E-6 -3.33333E-6 L -0.08333 -3.33333E-6 " pathEditMode="relative" rAng="0" ptsTypes="AA">
                                      <p:cBhvr>
                                        <p:cTn id="9" dur="2000" fill="hold"/>
                                        <p:tgtEl>
                                          <p:spTgt spid="18"/>
                                        </p:tgtEl>
                                        <p:attrNameLst>
                                          <p:attrName>ppt_x</p:attrName>
                                          <p:attrName>ppt_y</p:attrName>
                                        </p:attrNameLst>
                                      </p:cBhvr>
                                      <p:rCtr x="-4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3962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5" name="Rectangle 14"/>
          <p:cNvSpPr/>
          <p:nvPr/>
        </p:nvSpPr>
        <p:spPr>
          <a:xfrm>
            <a:off x="4724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Left Rotation</a:t>
            </a:r>
          </a:p>
        </p:txBody>
      </p:sp>
    </p:spTree>
    <p:extLst>
      <p:ext uri="{BB962C8B-B14F-4D97-AF65-F5344CB8AC3E}">
        <p14:creationId xmlns:p14="http://schemas.microsoft.com/office/powerpoint/2010/main" val="3003677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39624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5" name="Rectangle 14"/>
          <p:cNvSpPr/>
          <p:nvPr/>
        </p:nvSpPr>
        <p:spPr>
          <a:xfrm>
            <a:off x="4724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Left Rotation</a:t>
            </a:r>
          </a:p>
        </p:txBody>
      </p:sp>
    </p:spTree>
    <p:extLst>
      <p:ext uri="{BB962C8B-B14F-4D97-AF65-F5344CB8AC3E}">
        <p14:creationId xmlns:p14="http://schemas.microsoft.com/office/powerpoint/2010/main" val="288546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2.22222E-6 L -0.07083 -2.22222E-6 C -0.10278 -2.22222E-6 -0.14167 0.0581 -0.14167 0.10556 L -0.14167 0.21111 " pathEditMode="relative" rAng="0" ptsTypes="AAAA">
                                      <p:cBhvr>
                                        <p:cTn id="6" dur="2000" fill="hold"/>
                                        <p:tgtEl>
                                          <p:spTgt spid="9"/>
                                        </p:tgtEl>
                                        <p:attrNameLst>
                                          <p:attrName>ppt_x</p:attrName>
                                          <p:attrName>ppt_y</p:attrName>
                                        </p:attrNameLst>
                                      </p:cBhvr>
                                      <p:rCtr x="-7083" y="10556"/>
                                    </p:animMotion>
                                  </p:childTnLst>
                                </p:cTn>
                              </p:par>
                              <p:par>
                                <p:cTn id="7" presetID="50" presetClass="path" presetSubtype="0" accel="50000" decel="50000" fill="hold" grpId="0" nodeType="withEffect">
                                  <p:stCondLst>
                                    <p:cond delay="0"/>
                                  </p:stCondLst>
                                  <p:childTnLst>
                                    <p:animMotion origin="layout" path="M 0 -3.33333E-6 L 0.0125 -3.33333E-6 C 0.01806 -3.33333E-6 0.025 -0.05833 0.025 -0.10555 L 0.025 -0.21111 " pathEditMode="relative" rAng="0" ptsTypes="AAAA">
                                      <p:cBhvr>
                                        <p:cTn id="8" dur="2000" fill="hold"/>
                                        <p:tgtEl>
                                          <p:spTgt spid="14"/>
                                        </p:tgtEl>
                                        <p:attrNameLst>
                                          <p:attrName>ppt_x</p:attrName>
                                          <p:attrName>ppt_y</p:attrName>
                                        </p:attrNameLst>
                                      </p:cBhvr>
                                      <p:rCtr x="1250"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956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21336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4191000" y="2512325"/>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5" name="Rectangle 14"/>
          <p:cNvSpPr/>
          <p:nvPr/>
        </p:nvSpPr>
        <p:spPr>
          <a:xfrm>
            <a:off x="4724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Left Rotation</a:t>
            </a:r>
          </a:p>
        </p:txBody>
      </p:sp>
    </p:spTree>
    <p:extLst>
      <p:ext uri="{BB962C8B-B14F-4D97-AF65-F5344CB8AC3E}">
        <p14:creationId xmlns:p14="http://schemas.microsoft.com/office/powerpoint/2010/main" val="182544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3.33333E-6 -3.33333E-6 L -0.08333 -3.33333E-6 " pathEditMode="relative" rAng="0" ptsTypes="AA">
                                      <p:cBhvr>
                                        <p:cTn id="9" dur="2000" fill="hold"/>
                                        <p:tgtEl>
                                          <p:spTgt spid="9"/>
                                        </p:tgtEl>
                                        <p:attrNameLst>
                                          <p:attrName>ppt_x</p:attrName>
                                          <p:attrName>ppt_y</p:attrName>
                                        </p:attrNameLst>
                                      </p:cBhvr>
                                      <p:rCtr x="-4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428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Node Splitting</a:t>
            </a:r>
          </a:p>
        </p:txBody>
      </p:sp>
      <p:sp>
        <p:nvSpPr>
          <p:cNvPr id="3" name="Text Placeholder 2"/>
          <p:cNvSpPr>
            <a:spLocks noGrp="1"/>
          </p:cNvSpPr>
          <p:nvPr>
            <p:ph type="body" idx="1"/>
          </p:nvPr>
        </p:nvSpPr>
        <p:spPr/>
        <p:txBody>
          <a:bodyPr/>
          <a:lstStyle/>
          <a:p>
            <a:r>
              <a:rPr lang="en-US" dirty="0"/>
              <a:t>Splitting a child value in half by pulling the middle value up to the parent.</a:t>
            </a:r>
          </a:p>
        </p:txBody>
      </p:sp>
    </p:spTree>
    <p:extLst>
      <p:ext uri="{BB962C8B-B14F-4D97-AF65-F5344CB8AC3E}">
        <p14:creationId xmlns:p14="http://schemas.microsoft.com/office/powerpoint/2010/main" val="18032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Tree>
    <p:extLst>
      <p:ext uri="{BB962C8B-B14F-4D97-AF65-F5344CB8AC3E}">
        <p14:creationId xmlns:p14="http://schemas.microsoft.com/office/powerpoint/2010/main" val="3973931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6" name="Rectangle 15"/>
          <p:cNvSpPr/>
          <p:nvPr/>
        </p:nvSpPr>
        <p:spPr>
          <a:xfrm>
            <a:off x="3429000" y="2516875"/>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Tree>
    <p:extLst>
      <p:ext uri="{BB962C8B-B14F-4D97-AF65-F5344CB8AC3E}">
        <p14:creationId xmlns:p14="http://schemas.microsoft.com/office/powerpoint/2010/main" val="3251280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6" name="Rectangle 15"/>
          <p:cNvSpPr/>
          <p:nvPr/>
        </p:nvSpPr>
        <p:spPr>
          <a:xfrm>
            <a:off x="4585646"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Tree>
    <p:extLst>
      <p:ext uri="{BB962C8B-B14F-4D97-AF65-F5344CB8AC3E}">
        <p14:creationId xmlns:p14="http://schemas.microsoft.com/office/powerpoint/2010/main" val="37870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6" name="Rectangle 15"/>
          <p:cNvSpPr/>
          <p:nvPr/>
        </p:nvSpPr>
        <p:spPr>
          <a:xfrm>
            <a:off x="4572000" y="5167311"/>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19" name="Straight Connector 18"/>
          <p:cNvCxnSpPr/>
          <p:nvPr/>
        </p:nvCxnSpPr>
        <p:spPr>
          <a:xfrm>
            <a:off x="4419599" y="4726675"/>
            <a:ext cx="183676" cy="44063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632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Tree>
    <p:extLst>
      <p:ext uri="{BB962C8B-B14F-4D97-AF65-F5344CB8AC3E}">
        <p14:creationId xmlns:p14="http://schemas.microsoft.com/office/powerpoint/2010/main" val="3729373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21336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2895600" y="3274325"/>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Tree>
    <p:extLst>
      <p:ext uri="{BB962C8B-B14F-4D97-AF65-F5344CB8AC3E}">
        <p14:creationId xmlns:p14="http://schemas.microsoft.com/office/powerpoint/2010/main" val="305587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3.33333E-6 L 0.07083 -3.33333E-6 C 0.1026 -3.33333E-6 0.14167 -0.05833 0.14167 -0.10555 L 0.14167 -0.21111 " pathEditMode="relative" rAng="0" ptsTypes="AAAA">
                                      <p:cBhvr>
                                        <p:cTn id="6" dur="2000" fill="hold"/>
                                        <p:tgtEl>
                                          <p:spTgt spid="12"/>
                                        </p:tgtEl>
                                        <p:attrNameLst>
                                          <p:attrName>ppt_x</p:attrName>
                                          <p:attrName>ppt_y</p:attrName>
                                        </p:attrNameLst>
                                      </p:cBhvr>
                                      <p:rCtr x="7083" y="-1055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4"/>
                                        </p:tgtEl>
                                      </p:cBhvr>
                                    </p:animEffect>
                                    <p:set>
                                      <p:cBhvr>
                                        <p:cTn id="1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1" name="Rectangle 10"/>
          <p:cNvSpPr/>
          <p:nvPr/>
        </p:nvSpPr>
        <p:spPr>
          <a:xfrm>
            <a:off x="1371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3429000" y="2516875"/>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895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657599"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486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8" name="Rectangle 17"/>
          <p:cNvSpPr/>
          <p:nvPr/>
        </p:nvSpPr>
        <p:spPr>
          <a:xfrm>
            <a:off x="62484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a:endCxn id="15" idx="0"/>
          </p:cNvCxnSpPr>
          <p:nvPr/>
        </p:nvCxnSpPr>
        <p:spPr>
          <a:xfrm flipH="1">
            <a:off x="4038599" y="3274325"/>
            <a:ext cx="152402" cy="6880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1295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Node Splitting</a:t>
            </a:r>
          </a:p>
        </p:txBody>
      </p:sp>
      <p:sp>
        <p:nvSpPr>
          <p:cNvPr id="13" name="Rectangle 12"/>
          <p:cNvSpPr/>
          <p:nvPr/>
        </p:nvSpPr>
        <p:spPr>
          <a:xfrm>
            <a:off x="609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cxnSp>
        <p:nvCxnSpPr>
          <p:cNvPr id="16" name="Straight Connector 15"/>
          <p:cNvCxnSpPr/>
          <p:nvPr/>
        </p:nvCxnSpPr>
        <p:spPr>
          <a:xfrm flipH="1">
            <a:off x="1371600" y="3272050"/>
            <a:ext cx="2057400" cy="6880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19598" y="3960125"/>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Tree>
    <p:extLst>
      <p:ext uri="{BB962C8B-B14F-4D97-AF65-F5344CB8AC3E}">
        <p14:creationId xmlns:p14="http://schemas.microsoft.com/office/powerpoint/2010/main" val="287009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Operations</a:t>
            </a:r>
          </a:p>
        </p:txBody>
      </p:sp>
      <p:sp>
        <p:nvSpPr>
          <p:cNvPr id="3" name="Content Placeholder 2"/>
          <p:cNvSpPr>
            <a:spLocks noGrp="1"/>
          </p:cNvSpPr>
          <p:nvPr>
            <p:ph idx="1"/>
          </p:nvPr>
        </p:nvSpPr>
        <p:spPr/>
        <p:txBody>
          <a:bodyPr>
            <a:normAutofit fontScale="92500" lnSpcReduction="20000"/>
          </a:bodyPr>
          <a:lstStyle/>
          <a:p>
            <a:r>
              <a:rPr lang="en-US" sz="3200" dirty="0"/>
              <a:t>Pushing Down</a:t>
            </a:r>
          </a:p>
          <a:p>
            <a:pPr lvl="1"/>
            <a:r>
              <a:rPr lang="en-US" sz="2800" dirty="0"/>
              <a:t>Used when removing a value leaves a child node with too few values, the parent has multiple values and the sum of the adjacent child and the current child is less than 2*T-1.</a:t>
            </a:r>
          </a:p>
          <a:p>
            <a:r>
              <a:rPr lang="en-US" sz="3200" dirty="0"/>
              <a:t>Rotating</a:t>
            </a:r>
          </a:p>
          <a:p>
            <a:pPr lvl="1"/>
            <a:r>
              <a:rPr lang="en-US" sz="2800" dirty="0"/>
              <a:t>Used when removing a node and pushing down would not work because the parent has too few values.</a:t>
            </a:r>
          </a:p>
          <a:p>
            <a:r>
              <a:rPr lang="en-US" sz="3200" dirty="0"/>
              <a:t>Splitting Nodes</a:t>
            </a:r>
          </a:p>
          <a:p>
            <a:pPr lvl="1"/>
            <a:r>
              <a:rPr lang="en-US" sz="2800" dirty="0"/>
              <a:t>Used when adding a node and the destination node would have too many values.</a:t>
            </a:r>
          </a:p>
        </p:txBody>
      </p:sp>
    </p:spTree>
    <p:extLst>
      <p:ext uri="{BB962C8B-B14F-4D97-AF65-F5344CB8AC3E}">
        <p14:creationId xmlns:p14="http://schemas.microsoft.com/office/powerpoint/2010/main" val="3629561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Adding Values</a:t>
            </a:r>
          </a:p>
        </p:txBody>
      </p:sp>
      <p:sp>
        <p:nvSpPr>
          <p:cNvPr id="3" name="Text Placeholder 2"/>
          <p:cNvSpPr>
            <a:spLocks noGrp="1"/>
          </p:cNvSpPr>
          <p:nvPr>
            <p:ph type="body" idx="1"/>
          </p:nvPr>
        </p:nvSpPr>
        <p:spPr/>
        <p:txBody>
          <a:bodyPr/>
          <a:lstStyle/>
          <a:p>
            <a:r>
              <a:rPr lang="en-US" dirty="0"/>
              <a:t>The algorithm for adding a new value to a B-Tree leaf node.</a:t>
            </a:r>
          </a:p>
        </p:txBody>
      </p:sp>
    </p:spTree>
    <p:extLst>
      <p:ext uri="{BB962C8B-B14F-4D97-AF65-F5344CB8AC3E}">
        <p14:creationId xmlns:p14="http://schemas.microsoft.com/office/powerpoint/2010/main" val="310030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76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1676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1676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352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305616"/>
            <a:ext cx="7391400" cy="2041585"/>
          </a:xfrm>
          <a:prstGeom prst="rect">
            <a:avLst/>
          </a:prstGeom>
        </p:spPr>
        <p:txBody>
          <a:bodyPr wrap="square">
            <a:spAutoFit/>
          </a:bodyPr>
          <a:lstStyle/>
          <a:p>
            <a:pPr>
              <a:lnSpc>
                <a:spcPts val="1200"/>
              </a:lnSpc>
              <a:spcBef>
                <a:spcPts val="200"/>
              </a:spcBef>
              <a:spcAft>
                <a:spcPts val="600"/>
              </a:spcAft>
            </a:pPr>
            <a:r>
              <a:rPr lang="en-US" sz="2400" dirty="0" err="1">
                <a:latin typeface="Courier New" panose="02070309020205020404" pitchFamily="49" charset="0"/>
                <a:ea typeface="Calibri" panose="020F0502020204030204" pitchFamily="34" charset="0"/>
                <a:cs typeface="Times New Roman" panose="02020603050405020304" pitchFamily="18" charset="0"/>
              </a:rPr>
              <a:t>BTree</a:t>
            </a:r>
            <a:r>
              <a:rPr lang="en-US" sz="2400" dirty="0">
                <a:latin typeface="Courier New" panose="02070309020205020404" pitchFamily="49" charset="0"/>
                <a:ea typeface="Calibri" panose="020F0502020204030204" pitchFamily="34" charset="0"/>
                <a:cs typeface="Times New Roman" panose="02020603050405020304" pitchFamily="18" charset="0"/>
              </a:rPr>
              <a:t>::Add(value){</a:t>
            </a:r>
          </a:p>
          <a:p>
            <a:pPr>
              <a:lnSpc>
                <a:spcPts val="1200"/>
              </a:lnSpc>
              <a:spcBef>
                <a:spcPts val="200"/>
              </a:spcBef>
              <a:spcAft>
                <a:spcPts val="600"/>
              </a:spcAft>
            </a:pP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if (</a:t>
            </a:r>
            <a:r>
              <a:rPr lang="en-US" sz="2400" dirty="0" err="1">
                <a:latin typeface="Courier New" panose="02070309020205020404" pitchFamily="49" charset="0"/>
                <a:ea typeface="Calibri" panose="020F0502020204030204" pitchFamily="34" charset="0"/>
                <a:cs typeface="Times New Roman" panose="02020603050405020304" pitchFamily="18" charset="0"/>
              </a:rPr>
              <a:t>root.Values.Count</a:t>
            </a:r>
            <a:r>
              <a:rPr lang="en-US" sz="2400" dirty="0">
                <a:latin typeface="Courier New" panose="02070309020205020404" pitchFamily="49" charset="0"/>
                <a:ea typeface="Calibri" panose="020F0502020204030204" pitchFamily="34" charset="0"/>
                <a:cs typeface="Times New Roman" panose="02020603050405020304" pitchFamily="18" charset="0"/>
              </a:rPr>
              <a:t> == (2*T – 1))</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root = </a:t>
            </a:r>
            <a:r>
              <a:rPr lang="en-US" sz="2400" dirty="0" err="1">
                <a:latin typeface="Courier New" panose="02070309020205020404" pitchFamily="49" charset="0"/>
                <a:ea typeface="Calibri" panose="020F0502020204030204" pitchFamily="34" charset="0"/>
                <a:cs typeface="Times New Roman" panose="02020603050405020304" pitchFamily="18" charset="0"/>
              </a:rPr>
              <a:t>SplitRootNode</a:t>
            </a:r>
            <a:r>
              <a:rPr lang="en-US" sz="2400" dirty="0">
                <a:latin typeface="Courier New" panose="02070309020205020404" pitchFamily="49" charset="0"/>
                <a:ea typeface="Calibri" panose="020F0502020204030204" pitchFamily="34" charset="0"/>
                <a:cs typeface="Times New Roman" panose="02020603050405020304" pitchFamily="18" charset="0"/>
              </a:rPr>
              <a:t>(root)</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dirty="0" err="1">
                <a:latin typeface="Courier New" panose="02070309020205020404" pitchFamily="49" charset="0"/>
                <a:ea typeface="Calibri" panose="020F0502020204030204" pitchFamily="34" charset="0"/>
                <a:cs typeface="Times New Roman" panose="02020603050405020304" pitchFamily="18" charset="0"/>
              </a:rPr>
              <a:t>AddToNonFullNode</a:t>
            </a:r>
            <a:r>
              <a:rPr lang="en-US" sz="2400" dirty="0">
                <a:latin typeface="Courier New" panose="02070309020205020404" pitchFamily="49" charset="0"/>
                <a:ea typeface="Calibri" panose="020F0502020204030204" pitchFamily="34" charset="0"/>
                <a:cs typeface="Times New Roman" panose="02020603050405020304" pitchFamily="18" charset="0"/>
              </a:rPr>
              <a:t>(root, value)</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2" name="Right Arrow 1"/>
          <p:cNvSpPr/>
          <p:nvPr/>
        </p:nvSpPr>
        <p:spPr>
          <a:xfrm>
            <a:off x="1066800" y="26670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1706880" y="2945408"/>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66800" y="37338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1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52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4114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4876799"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5638799"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22" name="Title 1"/>
          <p:cNvSpPr>
            <a:spLocks noGrp="1"/>
          </p:cNvSpPr>
          <p:nvPr>
            <p:ph type="title"/>
          </p:nvPr>
        </p:nvSpPr>
        <p:spPr>
          <a:xfrm>
            <a:off x="628650" y="365126"/>
            <a:ext cx="7886700" cy="1325563"/>
          </a:xfrm>
        </p:spPr>
        <p:txBody>
          <a:bodyPr>
            <a:normAutofit/>
          </a:bodyPr>
          <a:lstStyle/>
          <a:p>
            <a:r>
              <a:rPr lang="en-US" sz="5400" dirty="0"/>
              <a:t>Adding a Value</a:t>
            </a:r>
          </a:p>
        </p:txBody>
      </p:sp>
      <p:sp>
        <p:nvSpPr>
          <p:cNvPr id="13" name="Rectangle 12"/>
          <p:cNvSpPr/>
          <p:nvPr/>
        </p:nvSpPr>
        <p:spPr>
          <a:xfrm>
            <a:off x="2590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9" name="Rectangle 18"/>
          <p:cNvSpPr/>
          <p:nvPr/>
        </p:nvSpPr>
        <p:spPr>
          <a:xfrm>
            <a:off x="41148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Tree>
    <p:extLst>
      <p:ext uri="{BB962C8B-B14F-4D97-AF65-F5344CB8AC3E}">
        <p14:creationId xmlns:p14="http://schemas.microsoft.com/office/powerpoint/2010/main" val="308726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52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4114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4876799"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5638799"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22" name="Title 1"/>
          <p:cNvSpPr>
            <a:spLocks noGrp="1"/>
          </p:cNvSpPr>
          <p:nvPr>
            <p:ph type="title"/>
          </p:nvPr>
        </p:nvSpPr>
        <p:spPr>
          <a:xfrm>
            <a:off x="628650" y="365126"/>
            <a:ext cx="7886700" cy="1325563"/>
          </a:xfrm>
        </p:spPr>
        <p:txBody>
          <a:bodyPr>
            <a:normAutofit/>
          </a:bodyPr>
          <a:lstStyle/>
          <a:p>
            <a:r>
              <a:rPr lang="en-US" sz="5400" dirty="0"/>
              <a:t>Adding a Value</a:t>
            </a:r>
          </a:p>
        </p:txBody>
      </p:sp>
      <p:sp>
        <p:nvSpPr>
          <p:cNvPr id="13" name="Rectangle 12"/>
          <p:cNvSpPr/>
          <p:nvPr/>
        </p:nvSpPr>
        <p:spPr>
          <a:xfrm>
            <a:off x="2590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9" name="Rectangle 18"/>
          <p:cNvSpPr/>
          <p:nvPr/>
        </p:nvSpPr>
        <p:spPr>
          <a:xfrm>
            <a:off x="41148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cxnSp>
        <p:nvCxnSpPr>
          <p:cNvPr id="9" name="Straight Connector 8"/>
          <p:cNvCxnSpPr>
            <a:stCxn id="19" idx="2"/>
          </p:cNvCxnSpPr>
          <p:nvPr/>
        </p:nvCxnSpPr>
        <p:spPr>
          <a:xfrm flipH="1">
            <a:off x="3352800" y="3276600"/>
            <a:ext cx="1143000" cy="9906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 idx="2"/>
          </p:cNvCxnSpPr>
          <p:nvPr/>
        </p:nvCxnSpPr>
        <p:spPr>
          <a:xfrm>
            <a:off x="4495800" y="3276600"/>
            <a:ext cx="1142999" cy="9906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20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3"/>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1"/>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4"/>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5"/>
                                        </p:tgtEl>
                                        <p:attrNameLst>
                                          <p:attrName>ppt_x</p:attrName>
                                          <p:attrName>ppt_y</p:attrName>
                                        </p:attrNameLst>
                                      </p:cBhvr>
                                    </p:animMotion>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52800" y="4267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41148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4876799" y="4267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5638799" y="4267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22" name="Title 1"/>
          <p:cNvSpPr>
            <a:spLocks noGrp="1"/>
          </p:cNvSpPr>
          <p:nvPr>
            <p:ph type="title"/>
          </p:nvPr>
        </p:nvSpPr>
        <p:spPr>
          <a:xfrm>
            <a:off x="628650" y="365126"/>
            <a:ext cx="7886700" cy="1325563"/>
          </a:xfrm>
        </p:spPr>
        <p:txBody>
          <a:bodyPr>
            <a:normAutofit/>
          </a:bodyPr>
          <a:lstStyle/>
          <a:p>
            <a:r>
              <a:rPr lang="en-US" sz="5400" dirty="0"/>
              <a:t>Adding a Value</a:t>
            </a:r>
          </a:p>
        </p:txBody>
      </p:sp>
      <p:sp>
        <p:nvSpPr>
          <p:cNvPr id="13" name="Rectangle 12"/>
          <p:cNvSpPr/>
          <p:nvPr/>
        </p:nvSpPr>
        <p:spPr>
          <a:xfrm>
            <a:off x="2590800" y="4267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cxnSp>
        <p:nvCxnSpPr>
          <p:cNvPr id="9" name="Straight Connector 8"/>
          <p:cNvCxnSpPr/>
          <p:nvPr/>
        </p:nvCxnSpPr>
        <p:spPr>
          <a:xfrm flipH="1">
            <a:off x="3352800" y="3276600"/>
            <a:ext cx="1143000" cy="9906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95800" y="3276600"/>
            <a:ext cx="1142999" cy="9906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10800000">
            <a:off x="5067299" y="27051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586218" y="44577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1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xit" presetSubtype="0" fill="hold" grpId="1"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305616"/>
            <a:ext cx="7391400" cy="2041585"/>
          </a:xfrm>
          <a:prstGeom prst="rect">
            <a:avLst/>
          </a:prstGeom>
        </p:spPr>
        <p:txBody>
          <a:bodyPr wrap="square">
            <a:spAutoFit/>
          </a:bodyPr>
          <a:lstStyle/>
          <a:p>
            <a:pPr>
              <a:lnSpc>
                <a:spcPts val="1200"/>
              </a:lnSpc>
              <a:spcBef>
                <a:spcPts val="200"/>
              </a:spcBef>
              <a:spcAft>
                <a:spcPts val="600"/>
              </a:spcAft>
            </a:pPr>
            <a:r>
              <a:rPr lang="en-US" sz="2400" dirty="0" err="1">
                <a:latin typeface="Courier New" panose="02070309020205020404" pitchFamily="49" charset="0"/>
                <a:ea typeface="Calibri" panose="020F0502020204030204" pitchFamily="34" charset="0"/>
                <a:cs typeface="Times New Roman" panose="02020603050405020304" pitchFamily="18" charset="0"/>
              </a:rPr>
              <a:t>BTree</a:t>
            </a:r>
            <a:r>
              <a:rPr lang="en-US" sz="2400" dirty="0">
                <a:latin typeface="Courier New" panose="02070309020205020404" pitchFamily="49" charset="0"/>
                <a:ea typeface="Calibri" panose="020F0502020204030204" pitchFamily="34" charset="0"/>
                <a:cs typeface="Times New Roman" panose="02020603050405020304" pitchFamily="18" charset="0"/>
              </a:rPr>
              <a:t>::Add(value){</a:t>
            </a:r>
          </a:p>
          <a:p>
            <a:pPr>
              <a:lnSpc>
                <a:spcPts val="1200"/>
              </a:lnSpc>
              <a:spcBef>
                <a:spcPts val="200"/>
              </a:spcBef>
              <a:spcAft>
                <a:spcPts val="600"/>
              </a:spcAft>
            </a:pP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if (</a:t>
            </a:r>
            <a:r>
              <a:rPr lang="en-US" sz="2400" dirty="0" err="1">
                <a:latin typeface="Courier New" panose="02070309020205020404" pitchFamily="49" charset="0"/>
                <a:ea typeface="Calibri" panose="020F0502020204030204" pitchFamily="34" charset="0"/>
                <a:cs typeface="Times New Roman" panose="02020603050405020304" pitchFamily="18" charset="0"/>
              </a:rPr>
              <a:t>root.Values.Count</a:t>
            </a:r>
            <a:r>
              <a:rPr lang="en-US" sz="2400" dirty="0">
                <a:latin typeface="Courier New" panose="02070309020205020404" pitchFamily="49" charset="0"/>
                <a:ea typeface="Calibri" panose="020F0502020204030204" pitchFamily="34" charset="0"/>
                <a:cs typeface="Times New Roman" panose="02020603050405020304" pitchFamily="18" charset="0"/>
              </a:rPr>
              <a:t> == (2*T – 1))</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root = </a:t>
            </a:r>
            <a:r>
              <a:rPr lang="en-US" sz="2400" dirty="0" err="1">
                <a:latin typeface="Courier New" panose="02070309020205020404" pitchFamily="49" charset="0"/>
                <a:ea typeface="Calibri" panose="020F0502020204030204" pitchFamily="34" charset="0"/>
                <a:cs typeface="Times New Roman" panose="02020603050405020304" pitchFamily="18" charset="0"/>
              </a:rPr>
              <a:t>SplitRootNode</a:t>
            </a:r>
            <a:r>
              <a:rPr lang="en-US" sz="2400" dirty="0">
                <a:latin typeface="Courier New" panose="02070309020205020404" pitchFamily="49" charset="0"/>
                <a:ea typeface="Calibri" panose="020F0502020204030204" pitchFamily="34" charset="0"/>
                <a:cs typeface="Times New Roman" panose="02020603050405020304" pitchFamily="18" charset="0"/>
              </a:rPr>
              <a:t>(root)</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dirty="0" err="1">
                <a:latin typeface="Courier New" panose="02070309020205020404" pitchFamily="49" charset="0"/>
                <a:ea typeface="Calibri" panose="020F0502020204030204" pitchFamily="34" charset="0"/>
                <a:cs typeface="Times New Roman" panose="02020603050405020304" pitchFamily="18" charset="0"/>
              </a:rPr>
              <a:t>AddToNonFullNode</a:t>
            </a:r>
            <a:r>
              <a:rPr lang="en-US" sz="2400" dirty="0">
                <a:latin typeface="Courier New" panose="02070309020205020404" pitchFamily="49" charset="0"/>
                <a:ea typeface="Calibri" panose="020F0502020204030204" pitchFamily="34" charset="0"/>
                <a:cs typeface="Times New Roman" panose="02020603050405020304" pitchFamily="18" charset="0"/>
              </a:rPr>
              <a:t>(root, value)</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400"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ight Arrow 5"/>
          <p:cNvSpPr/>
          <p:nvPr/>
        </p:nvSpPr>
        <p:spPr>
          <a:xfrm>
            <a:off x="990600" y="37338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203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990600" y="20574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1478280" y="2551445"/>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78280" y="304549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1375043"/>
            <a:ext cx="7772400" cy="3580467"/>
          </a:xfrm>
          <a:prstGeom prst="rect">
            <a:avLst/>
          </a:prstGeom>
        </p:spPr>
        <p:txBody>
          <a:bodyPr wrap="square">
            <a:spAutoFit/>
          </a:bodyPr>
          <a:lstStyle/>
          <a:p>
            <a:pPr>
              <a:lnSpc>
                <a:spcPts val="1200"/>
              </a:lnSpc>
              <a:spcBef>
                <a:spcPts val="200"/>
              </a:spcBef>
              <a:spcAft>
                <a:spcPts val="600"/>
              </a:spcAft>
            </a:pPr>
            <a:r>
              <a:rPr lang="en-US" sz="2000" dirty="0" err="1">
                <a:latin typeface="Courier New" panose="02070309020205020404" pitchFamily="49" charset="0"/>
                <a:ea typeface="Calibri" panose="020F0502020204030204" pitchFamily="34" charset="0"/>
                <a:cs typeface="Times New Roman" panose="02020603050405020304" pitchFamily="18" charset="0"/>
              </a:rPr>
              <a:t>BTree</a:t>
            </a:r>
            <a:r>
              <a:rPr lang="en-US" sz="2000" dirty="0">
                <a:latin typeface="Courier New" panose="02070309020205020404" pitchFamily="49" charset="0"/>
                <a:ea typeface="Calibri" panose="020F0502020204030204" pitchFamily="34" charset="0"/>
                <a:cs typeface="Times New Roman" panose="02020603050405020304" pitchFamily="18" charset="0"/>
              </a:rPr>
              <a:t>::</a:t>
            </a:r>
            <a:r>
              <a:rPr lang="en-US" sz="2000" dirty="0" err="1">
                <a:latin typeface="Courier New" panose="02070309020205020404" pitchFamily="49" charset="0"/>
                <a:ea typeface="Calibri" panose="020F0502020204030204" pitchFamily="34" charset="0"/>
                <a:cs typeface="Times New Roman" panose="02020603050405020304" pitchFamily="18" charset="0"/>
              </a:rPr>
              <a:t>AddToNonFullNode</a:t>
            </a:r>
            <a:r>
              <a:rPr lang="en-US" sz="2000" dirty="0">
                <a:latin typeface="Courier New" panose="02070309020205020404" pitchFamily="49" charset="0"/>
                <a:ea typeface="Calibri" panose="020F0502020204030204" pitchFamily="34" charset="0"/>
                <a:cs typeface="Times New Roman" panose="02020603050405020304" pitchFamily="18" charset="0"/>
              </a:rPr>
              <a:t>(node, value) {</a:t>
            </a:r>
          </a:p>
          <a:p>
            <a:pPr>
              <a:lnSpc>
                <a:spcPts val="1200"/>
              </a:lnSpc>
              <a:spcBef>
                <a:spcPts val="200"/>
              </a:spcBef>
              <a:spcAft>
                <a:spcPts val="600"/>
              </a:spcAft>
            </a:pP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if(</a:t>
            </a:r>
            <a:r>
              <a:rPr lang="en-US" sz="2000" dirty="0" err="1">
                <a:latin typeface="Courier New" panose="02070309020205020404" pitchFamily="49" charset="0"/>
                <a:ea typeface="Calibri" panose="020F0502020204030204" pitchFamily="34" charset="0"/>
                <a:cs typeface="Times New Roman" panose="02020603050405020304" pitchFamily="18" charset="0"/>
              </a:rPr>
              <a:t>node.Leaf</a:t>
            </a:r>
            <a:r>
              <a:rPr lang="en-US" sz="2000" dirty="0">
                <a:latin typeface="Courier New" panose="02070309020205020404" pitchFamily="49" charset="0"/>
                <a:ea typeface="Calibri" panose="020F0502020204030204" pitchFamily="34"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r>
              <a:rPr lang="en-US" sz="2000" dirty="0" err="1">
                <a:latin typeface="Courier New" panose="02070309020205020404" pitchFamily="49" charset="0"/>
                <a:ea typeface="Calibri" panose="020F0502020204030204" pitchFamily="34" charset="0"/>
                <a:cs typeface="Times New Roman" panose="02020603050405020304" pitchFamily="18" charset="0"/>
              </a:rPr>
              <a:t>AddValueAtAppropriateIndex</a:t>
            </a:r>
            <a:r>
              <a:rPr lang="en-US" sz="2000" dirty="0">
                <a:latin typeface="Courier New" panose="02070309020205020404" pitchFamily="49" charset="0"/>
                <a:ea typeface="Calibri" panose="020F0502020204030204" pitchFamily="34" charset="0"/>
                <a:cs typeface="Times New Roman" panose="02020603050405020304" pitchFamily="18" charset="0"/>
              </a:rPr>
              <a:t>(node, value)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else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child = </a:t>
            </a:r>
            <a:r>
              <a:rPr lang="en-US" sz="2000" dirty="0" err="1">
                <a:latin typeface="Courier New" panose="02070309020205020404" pitchFamily="49" charset="0"/>
                <a:ea typeface="Calibri" panose="020F0502020204030204" pitchFamily="34" charset="0"/>
                <a:cs typeface="Times New Roman" panose="02020603050405020304" pitchFamily="18" charset="0"/>
              </a:rPr>
              <a:t>FindInsertChild</a:t>
            </a:r>
            <a:r>
              <a:rPr lang="en-US" sz="2000" dirty="0">
                <a:latin typeface="Courier New" panose="02070309020205020404" pitchFamily="49" charset="0"/>
                <a:ea typeface="Calibri" panose="020F0502020204030204" pitchFamily="34" charset="0"/>
                <a:cs typeface="Times New Roman" panose="02020603050405020304" pitchFamily="18" charset="0"/>
              </a:rPr>
              <a:t>(node, value)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if (</a:t>
            </a:r>
            <a:r>
              <a:rPr lang="en-US" sz="2000" dirty="0" err="1">
                <a:latin typeface="Courier New" panose="02070309020205020404" pitchFamily="49" charset="0"/>
                <a:ea typeface="Calibri" panose="020F0502020204030204" pitchFamily="34" charset="0"/>
                <a:cs typeface="Times New Roman" panose="02020603050405020304" pitchFamily="18" charset="0"/>
              </a:rPr>
              <a:t>child.Values.Count</a:t>
            </a:r>
            <a:r>
              <a:rPr lang="en-US" sz="2000" dirty="0">
                <a:latin typeface="Courier New" panose="02070309020205020404" pitchFamily="49" charset="0"/>
                <a:ea typeface="Calibri" panose="020F0502020204030204" pitchFamily="34" charset="0"/>
                <a:cs typeface="Times New Roman" panose="02020603050405020304" pitchFamily="18" charset="0"/>
              </a:rPr>
              <a:t> = (2*T – 1)) {</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r>
              <a:rPr lang="en-US" sz="2000" dirty="0" err="1">
                <a:latin typeface="Courier New" panose="02070309020205020404" pitchFamily="49" charset="0"/>
                <a:ea typeface="Calibri" panose="020F0502020204030204" pitchFamily="34" charset="0"/>
                <a:cs typeface="Times New Roman" panose="02020603050405020304" pitchFamily="18" charset="0"/>
              </a:rPr>
              <a:t>SplitChildNode</a:t>
            </a:r>
            <a:r>
              <a:rPr lang="en-US" sz="2000" dirty="0">
                <a:latin typeface="Courier New" panose="02070309020205020404" pitchFamily="49" charset="0"/>
                <a:ea typeface="Calibri" panose="020F0502020204030204" pitchFamily="34" charset="0"/>
                <a:cs typeface="Times New Roman" panose="02020603050405020304" pitchFamily="18" charset="0"/>
              </a:rPr>
              <a:t>(node, child)</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p>
          <a:p>
            <a:pPr>
              <a:lnSpc>
                <a:spcPts val="1200"/>
              </a:lnSpc>
              <a:spcBef>
                <a:spcPts val="200"/>
              </a:spcBef>
              <a:spcAft>
                <a:spcPts val="600"/>
              </a:spcAft>
            </a:pP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r>
              <a:rPr lang="en-US" sz="2000" dirty="0" err="1">
                <a:latin typeface="Courier New" panose="02070309020205020404" pitchFamily="49" charset="0"/>
                <a:ea typeface="Calibri" panose="020F0502020204030204" pitchFamily="34" charset="0"/>
                <a:cs typeface="Times New Roman" panose="02020603050405020304" pitchFamily="18" charset="0"/>
              </a:rPr>
              <a:t>AddToNonFullNode</a:t>
            </a:r>
            <a:r>
              <a:rPr lang="en-US" sz="2000" dirty="0">
                <a:latin typeface="Courier New" panose="02070309020205020404" pitchFamily="49" charset="0"/>
                <a:ea typeface="Calibri" panose="020F0502020204030204" pitchFamily="34" charset="0"/>
                <a:cs typeface="Times New Roman" panose="02020603050405020304" pitchFamily="18" charset="0"/>
              </a:rPr>
              <a:t>(child, value)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p>
          <a:p>
            <a:pPr>
              <a:lnSpc>
                <a:spcPts val="1200"/>
              </a:lnSpc>
              <a:spcBef>
                <a:spcPts val="200"/>
              </a:spcBef>
              <a:spcAft>
                <a:spcPts val="600"/>
              </a:spcAft>
            </a:pP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200"/>
              </a:lnSpc>
              <a:spcBef>
                <a:spcPts val="200"/>
              </a:spcBef>
              <a:spcAft>
                <a:spcPts val="600"/>
              </a:spcAft>
            </a:pPr>
            <a:r>
              <a:rPr lang="en-US" sz="2000" dirty="0">
                <a:latin typeface="Courier New" panose="02070309020205020404" pitchFamily="49" charset="0"/>
                <a:ea typeface="Calibri" panose="020F0502020204030204" pitchFamily="34" charset="0"/>
                <a:cs typeface="Times New Roman" panose="02020603050405020304" pitchFamily="18" charset="0"/>
              </a:rPr>
              <a:t>}       </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Right Arrow 6"/>
          <p:cNvSpPr/>
          <p:nvPr/>
        </p:nvSpPr>
        <p:spPr>
          <a:xfrm>
            <a:off x="1465580" y="38100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05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P spid="6" grpId="1"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Values</a:t>
            </a:r>
          </a:p>
        </p:txBody>
      </p:sp>
      <p:sp>
        <p:nvSpPr>
          <p:cNvPr id="3" name="Content Placeholder 2"/>
          <p:cNvSpPr>
            <a:spLocks noGrp="1"/>
          </p:cNvSpPr>
          <p:nvPr>
            <p:ph idx="1"/>
          </p:nvPr>
        </p:nvSpPr>
        <p:spPr/>
        <p:txBody>
          <a:bodyPr>
            <a:normAutofit/>
          </a:bodyPr>
          <a:lstStyle/>
          <a:p>
            <a:r>
              <a:rPr lang="en-US" sz="3200" dirty="0"/>
              <a:t>Values are only added to leaf nodes</a:t>
            </a:r>
          </a:p>
          <a:p>
            <a:r>
              <a:rPr lang="en-US" sz="3200" dirty="0"/>
              <a:t>The algorithm always splits full nodes before entering them.</a:t>
            </a:r>
          </a:p>
          <a:p>
            <a:pPr lvl="1"/>
            <a:r>
              <a:rPr lang="en-US" dirty="0"/>
              <a:t>This ensures that the leaf node being inserted into is never full.</a:t>
            </a:r>
          </a:p>
        </p:txBody>
      </p:sp>
    </p:spTree>
    <p:extLst>
      <p:ext uri="{BB962C8B-B14F-4D97-AF65-F5344CB8AC3E}">
        <p14:creationId xmlns:p14="http://schemas.microsoft.com/office/powerpoint/2010/main" val="817646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Removing Values</a:t>
            </a:r>
          </a:p>
        </p:txBody>
      </p:sp>
      <p:sp>
        <p:nvSpPr>
          <p:cNvPr id="3" name="Text Placeholder 2"/>
          <p:cNvSpPr>
            <a:spLocks noGrp="1"/>
          </p:cNvSpPr>
          <p:nvPr>
            <p:ph type="body" idx="1"/>
          </p:nvPr>
        </p:nvSpPr>
        <p:spPr/>
        <p:txBody>
          <a:bodyPr/>
          <a:lstStyle/>
          <a:p>
            <a:r>
              <a:rPr lang="en-US" dirty="0"/>
              <a:t>The algorithm for removing an existing value from a B-Tree node.</a:t>
            </a:r>
          </a:p>
        </p:txBody>
      </p:sp>
    </p:spTree>
    <p:extLst>
      <p:ext uri="{BB962C8B-B14F-4D97-AF65-F5344CB8AC3E}">
        <p14:creationId xmlns:p14="http://schemas.microsoft.com/office/powerpoint/2010/main" val="24846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Algorithm</a:t>
            </a:r>
          </a:p>
        </p:txBody>
      </p:sp>
      <p:sp>
        <p:nvSpPr>
          <p:cNvPr id="3" name="Content Placeholder 2"/>
          <p:cNvSpPr>
            <a:spLocks noGrp="1"/>
          </p:cNvSpPr>
          <p:nvPr>
            <p:ph idx="1"/>
          </p:nvPr>
        </p:nvSpPr>
        <p:spPr/>
        <p:txBody>
          <a:bodyPr>
            <a:normAutofit/>
          </a:bodyPr>
          <a:lstStyle/>
          <a:p>
            <a:r>
              <a:rPr lang="en-US" sz="3200" dirty="0"/>
              <a:t>Case 1: Value is in a leaf node</a:t>
            </a:r>
          </a:p>
          <a:p>
            <a:pPr lvl="1"/>
            <a:r>
              <a:rPr lang="en-US" dirty="0"/>
              <a:t>Simply remove the value</a:t>
            </a:r>
          </a:p>
          <a:p>
            <a:r>
              <a:rPr lang="en-US" dirty="0"/>
              <a:t>Case 2: The value is in the current internal node</a:t>
            </a:r>
          </a:p>
          <a:p>
            <a:pPr lvl="1"/>
            <a:r>
              <a:rPr lang="en-US" dirty="0"/>
              <a:t>Push down the value to a child node</a:t>
            </a:r>
          </a:p>
          <a:p>
            <a:pPr lvl="1"/>
            <a:r>
              <a:rPr lang="en-US" dirty="0"/>
              <a:t>Traverse to the child node starting at Case 1</a:t>
            </a:r>
          </a:p>
          <a:p>
            <a:r>
              <a:rPr lang="en-US" dirty="0"/>
              <a:t>Case 3: The value is not in the current internal node</a:t>
            </a:r>
          </a:p>
          <a:p>
            <a:pPr lvl="1"/>
            <a:r>
              <a:rPr lang="en-US" dirty="0"/>
              <a:t>Find the child node where the value would be</a:t>
            </a:r>
          </a:p>
          <a:p>
            <a:pPr lvl="1"/>
            <a:r>
              <a:rPr lang="en-US" dirty="0"/>
              <a:t>Ensure the child node has at least T values in it</a:t>
            </a:r>
          </a:p>
          <a:p>
            <a:pPr lvl="2"/>
            <a:r>
              <a:rPr lang="en-US" dirty="0"/>
              <a:t>Use node rotation or push down to ensure this</a:t>
            </a:r>
          </a:p>
          <a:p>
            <a:pPr lvl="1"/>
            <a:r>
              <a:rPr lang="en-US" dirty="0"/>
              <a:t>Traverse to the child and repeat at Case 1</a:t>
            </a:r>
          </a:p>
        </p:txBody>
      </p:sp>
    </p:spTree>
    <p:extLst>
      <p:ext uri="{BB962C8B-B14F-4D97-AF65-F5344CB8AC3E}">
        <p14:creationId xmlns:p14="http://schemas.microsoft.com/office/powerpoint/2010/main" val="3850362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
        <p:nvSpPr>
          <p:cNvPr id="23" name="Right Arrow 22"/>
          <p:cNvSpPr/>
          <p:nvPr/>
        </p:nvSpPr>
        <p:spPr>
          <a:xfrm>
            <a:off x="2598420" y="270510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3489960" y="1896904"/>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4340860" y="1896904"/>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0800000">
            <a:off x="3741420" y="348615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32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xit" presetSubtype="0" fill="hold" grpId="1" nodeType="withEffect">
                                  <p:stCondLst>
                                    <p:cond delay="0"/>
                                  </p:stCondLst>
                                  <p:childTnLst>
                                    <p:animEffect transition="out" filter="fade">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xit" presetSubtype="0" fill="hold" grpId="1" nodeType="withEffect">
                                  <p:stCondLst>
                                    <p:cond delay="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xit" presetSubtype="0" fill="hold" grpId="1"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6" grpId="0" animBg="1"/>
      <p:bldP spid="26" grpId="1" animBg="1"/>
      <p:bldP spid="27" grpId="0" animBg="1"/>
      <p:bldP spid="27" grpId="1"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1242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16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
        <p:nvSpPr>
          <p:cNvPr id="29" name="Right Arrow 28"/>
          <p:cNvSpPr/>
          <p:nvPr/>
        </p:nvSpPr>
        <p:spPr>
          <a:xfrm rot="10800000">
            <a:off x="3741420" y="348615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746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2794573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39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7432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5052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572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5334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609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7162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92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5" name="Straight Connector 24"/>
          <p:cNvCxnSpPr>
            <a:endCxn id="4" idx="0"/>
          </p:cNvCxnSpPr>
          <p:nvPr/>
        </p:nvCxnSpPr>
        <p:spPr>
          <a:xfrm flipH="1">
            <a:off x="2374900" y="3276600"/>
            <a:ext cx="1816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40300" y="3276600"/>
            <a:ext cx="7747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4042410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3810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572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572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5334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609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7162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92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62255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9" idx="0"/>
          </p:cNvCxnSpPr>
          <p:nvPr/>
        </p:nvCxnSpPr>
        <p:spPr>
          <a:xfrm flipH="1">
            <a:off x="4191000" y="3276600"/>
            <a:ext cx="381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89550" y="3276600"/>
            <a:ext cx="2635250" cy="6604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1430334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3810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572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17" name="Rectangle 16"/>
          <p:cNvSpPr/>
          <p:nvPr/>
        </p:nvSpPr>
        <p:spPr>
          <a:xfrm>
            <a:off x="4572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18" name="Rectangle 17"/>
          <p:cNvSpPr/>
          <p:nvPr/>
        </p:nvSpPr>
        <p:spPr>
          <a:xfrm>
            <a:off x="5334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19" name="Rectangle 18"/>
          <p:cNvSpPr/>
          <p:nvPr/>
        </p:nvSpPr>
        <p:spPr>
          <a:xfrm>
            <a:off x="609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20" name="Rectangle 19"/>
          <p:cNvSpPr/>
          <p:nvPr/>
        </p:nvSpPr>
        <p:spPr>
          <a:xfrm>
            <a:off x="7162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92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62255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9" idx="0"/>
          </p:cNvCxnSpPr>
          <p:nvPr/>
        </p:nvCxnSpPr>
        <p:spPr>
          <a:xfrm flipH="1">
            <a:off x="4191000" y="3276600"/>
            <a:ext cx="381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89550" y="3276600"/>
            <a:ext cx="2635250" cy="6604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201115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32766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2003664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524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4" idx="0"/>
          </p:cNvCxnSpPr>
          <p:nvPr/>
        </p:nvCxnSpPr>
        <p:spPr>
          <a:xfrm flipH="1">
            <a:off x="2667000" y="3276600"/>
            <a:ext cx="1524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32766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
        <p:nvSpPr>
          <p:cNvPr id="23" name="Right Arrow 22"/>
          <p:cNvSpPr/>
          <p:nvPr/>
        </p:nvSpPr>
        <p:spPr>
          <a:xfrm rot="16200000">
            <a:off x="499110" y="5082540"/>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4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3810000" y="3962400"/>
            <a:ext cx="762000" cy="762000"/>
          </a:xfrm>
          <a:prstGeom prst="rect">
            <a:avLst/>
          </a:prstGeom>
          <a:solidFill>
            <a:schemeClr val="accent6">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5" idx="0"/>
          </p:cNvCxnSpPr>
          <p:nvPr/>
        </p:nvCxnSpPr>
        <p:spPr>
          <a:xfrm flipH="1">
            <a:off x="3429000" y="3276600"/>
            <a:ext cx="762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685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Tree>
    <p:extLst>
      <p:ext uri="{BB962C8B-B14F-4D97-AF65-F5344CB8AC3E}">
        <p14:creationId xmlns:p14="http://schemas.microsoft.com/office/powerpoint/2010/main" val="1848206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3810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5" idx="0"/>
          </p:cNvCxnSpPr>
          <p:nvPr/>
        </p:nvCxnSpPr>
        <p:spPr>
          <a:xfrm flipH="1">
            <a:off x="3429000" y="3276600"/>
            <a:ext cx="762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685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
        <p:nvSpPr>
          <p:cNvPr id="23" name="Right Arrow 22"/>
          <p:cNvSpPr/>
          <p:nvPr/>
        </p:nvSpPr>
        <p:spPr>
          <a:xfrm rot="16200000">
            <a:off x="2346960" y="5037771"/>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6200000">
            <a:off x="3108960" y="5038722"/>
            <a:ext cx="640080" cy="381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80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Tree>
    <p:extLst>
      <p:ext uri="{BB962C8B-B14F-4D97-AF65-F5344CB8AC3E}">
        <p14:creationId xmlns:p14="http://schemas.microsoft.com/office/powerpoint/2010/main" val="281909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xit" presetSubtype="0" fill="hold" grpId="1" nodeType="withEffect">
                                  <p:stCondLst>
                                    <p:cond delay="0"/>
                                  </p:stCondLst>
                                  <p:childTnLst>
                                    <p:animEffect transition="out" filter="fade">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500"/>
                            </p:stCondLst>
                            <p:childTnLst>
                              <p:par>
                                <p:cTn id="22" presetID="10" presetClass="exit" presetSubtype="0" fill="hold" grpId="0" nodeType="after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3" grpId="1" animBg="1"/>
      <p:bldP spid="26" grpId="0" animBg="1"/>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0" name="Rectangle 9"/>
          <p:cNvSpPr/>
          <p:nvPr/>
        </p:nvSpPr>
        <p:spPr>
          <a:xfrm>
            <a:off x="4953000" y="25146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7" name="Rectangle 16"/>
          <p:cNvSpPr/>
          <p:nvPr/>
        </p:nvSpPr>
        <p:spPr>
          <a:xfrm>
            <a:off x="38100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8" name="Rectangle 17"/>
          <p:cNvSpPr/>
          <p:nvPr/>
        </p:nvSpPr>
        <p:spPr>
          <a:xfrm>
            <a:off x="4876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962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32766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429000" y="3276600"/>
            <a:ext cx="762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3276600"/>
            <a:ext cx="685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32766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628650" y="365126"/>
            <a:ext cx="7886700" cy="1325563"/>
          </a:xfrm>
        </p:spPr>
        <p:txBody>
          <a:bodyPr>
            <a:normAutofit/>
          </a:bodyPr>
          <a:lstStyle/>
          <a:p>
            <a:r>
              <a:rPr lang="en-US" sz="5400" dirty="0"/>
              <a:t>Remove</a:t>
            </a:r>
          </a:p>
        </p:txBody>
      </p:sp>
      <p:sp>
        <p:nvSpPr>
          <p:cNvPr id="27" name="Rectangle 26"/>
          <p:cNvSpPr/>
          <p:nvPr/>
        </p:nvSpPr>
        <p:spPr>
          <a:xfrm>
            <a:off x="3048000" y="3962400"/>
            <a:ext cx="762000" cy="762000"/>
          </a:xfrm>
          <a:prstGeom prst="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Tree>
    <p:extLst>
      <p:ext uri="{BB962C8B-B14F-4D97-AF65-F5344CB8AC3E}">
        <p14:creationId xmlns:p14="http://schemas.microsoft.com/office/powerpoint/2010/main" val="16323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3.33333E-6 -3.33333E-6 L -0.08333 -3.33333E-6 " pathEditMode="relative" rAng="0" ptsTypes="AA">
                                      <p:cBhvr>
                                        <p:cTn id="9" dur="2000" fill="hold"/>
                                        <p:tgtEl>
                                          <p:spTgt spid="17"/>
                                        </p:tgtEl>
                                        <p:attrNameLst>
                                          <p:attrName>ppt_x</p:attrName>
                                          <p:attrName>ppt_y</p:attrName>
                                        </p:attrNameLst>
                                      </p:cBhvr>
                                      <p:rCtr x="-4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Left Arrow 1"/>
          <p:cNvSpPr/>
          <p:nvPr/>
        </p:nvSpPr>
        <p:spPr>
          <a:xfrm>
            <a:off x="469900" y="4114800"/>
            <a:ext cx="1752600" cy="914400"/>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Smaller</a:t>
            </a:r>
          </a:p>
        </p:txBody>
      </p:sp>
      <p:sp>
        <p:nvSpPr>
          <p:cNvPr id="22" name="Left Arrow 21"/>
          <p:cNvSpPr/>
          <p:nvPr/>
        </p:nvSpPr>
        <p:spPr>
          <a:xfrm flipH="1">
            <a:off x="6477000" y="4114800"/>
            <a:ext cx="1752600" cy="914400"/>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Larger</a:t>
            </a:r>
          </a:p>
        </p:txBody>
      </p:sp>
    </p:spTree>
    <p:extLst>
      <p:ext uri="{BB962C8B-B14F-4D97-AF65-F5344CB8AC3E}">
        <p14:creationId xmlns:p14="http://schemas.microsoft.com/office/powerpoint/2010/main" val="15447175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rPr>
              <a:t>Summary</a:t>
            </a:r>
          </a:p>
        </p:txBody>
      </p:sp>
      <p:sp>
        <p:nvSpPr>
          <p:cNvPr id="3" name="Content Placeholder 2"/>
          <p:cNvSpPr>
            <a:spLocks noGrp="1"/>
          </p:cNvSpPr>
          <p:nvPr>
            <p:ph idx="1"/>
          </p:nvPr>
        </p:nvSpPr>
        <p:spPr>
          <a:xfrm>
            <a:off x="628650" y="1524000"/>
            <a:ext cx="7886700" cy="4879975"/>
          </a:xfrm>
        </p:spPr>
        <p:txBody>
          <a:bodyPr>
            <a:noAutofit/>
          </a:bodyPr>
          <a:lstStyle/>
          <a:p>
            <a:pPr>
              <a:spcBef>
                <a:spcPts val="1200"/>
              </a:spcBef>
            </a:pPr>
            <a:r>
              <a:rPr lang="en-US" dirty="0">
                <a:solidFill>
                  <a:schemeClr val="tx1">
                    <a:lumMod val="75000"/>
                    <a:lumOff val="25000"/>
                  </a:schemeClr>
                </a:solidFill>
              </a:rPr>
              <a:t>B-Tree Overview</a:t>
            </a:r>
          </a:p>
          <a:p>
            <a:pPr>
              <a:spcBef>
                <a:spcPts val="1200"/>
              </a:spcBef>
            </a:pPr>
            <a:r>
              <a:rPr lang="en-US" dirty="0">
                <a:solidFill>
                  <a:schemeClr val="tx1">
                    <a:lumMod val="75000"/>
                    <a:lumOff val="25000"/>
                  </a:schemeClr>
                </a:solidFill>
              </a:rPr>
              <a:t>Searching B-Trees</a:t>
            </a:r>
          </a:p>
          <a:p>
            <a:pPr>
              <a:spcBef>
                <a:spcPts val="1200"/>
              </a:spcBef>
            </a:pPr>
            <a:r>
              <a:rPr lang="en-US" dirty="0">
                <a:solidFill>
                  <a:schemeClr val="tx1">
                    <a:lumMod val="75000"/>
                    <a:lumOff val="25000"/>
                  </a:schemeClr>
                </a:solidFill>
              </a:rPr>
              <a:t>Balancing B-Trees</a:t>
            </a:r>
          </a:p>
          <a:p>
            <a:pPr lvl="1">
              <a:spcBef>
                <a:spcPts val="1200"/>
              </a:spcBef>
            </a:pPr>
            <a:r>
              <a:rPr lang="en-US" dirty="0">
                <a:solidFill>
                  <a:schemeClr val="tx1">
                    <a:lumMod val="75000"/>
                    <a:lumOff val="25000"/>
                  </a:schemeClr>
                </a:solidFill>
              </a:rPr>
              <a:t>Push down</a:t>
            </a:r>
          </a:p>
          <a:p>
            <a:pPr lvl="1">
              <a:spcBef>
                <a:spcPts val="1200"/>
              </a:spcBef>
            </a:pPr>
            <a:r>
              <a:rPr lang="en-US" dirty="0">
                <a:solidFill>
                  <a:schemeClr val="tx1">
                    <a:lumMod val="75000"/>
                    <a:lumOff val="25000"/>
                  </a:schemeClr>
                </a:solidFill>
              </a:rPr>
              <a:t>Rotation</a:t>
            </a:r>
          </a:p>
          <a:p>
            <a:pPr lvl="1">
              <a:spcBef>
                <a:spcPts val="1200"/>
              </a:spcBef>
            </a:pPr>
            <a:r>
              <a:rPr lang="en-US" dirty="0">
                <a:solidFill>
                  <a:schemeClr val="tx1">
                    <a:lumMod val="75000"/>
                    <a:lumOff val="25000"/>
                  </a:schemeClr>
                </a:solidFill>
              </a:rPr>
              <a:t>Splitting</a:t>
            </a:r>
          </a:p>
          <a:p>
            <a:pPr>
              <a:spcBef>
                <a:spcPts val="1200"/>
              </a:spcBef>
            </a:pPr>
            <a:r>
              <a:rPr lang="en-US" dirty="0">
                <a:solidFill>
                  <a:schemeClr val="tx1">
                    <a:lumMod val="75000"/>
                    <a:lumOff val="25000"/>
                  </a:schemeClr>
                </a:solidFill>
              </a:rPr>
              <a:t>Adding and Removing Items</a:t>
            </a:r>
          </a:p>
        </p:txBody>
      </p:sp>
    </p:spTree>
    <p:extLst>
      <p:ext uri="{BB962C8B-B14F-4D97-AF65-F5344CB8AC3E}">
        <p14:creationId xmlns:p14="http://schemas.microsoft.com/office/powerpoint/2010/main" val="429417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191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0" name="Rectangle 9"/>
          <p:cNvSpPr/>
          <p:nvPr/>
        </p:nvSpPr>
        <p:spPr>
          <a:xfrm>
            <a:off x="49530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11" name="Rectangle 10"/>
          <p:cNvSpPr/>
          <p:nvPr/>
        </p:nvSpPr>
        <p:spPr>
          <a:xfrm>
            <a:off x="469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2319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2286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30480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4114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4876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56388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20" name="Rectangle 19"/>
          <p:cNvSpPr/>
          <p:nvPr/>
        </p:nvSpPr>
        <p:spPr>
          <a:xfrm>
            <a:off x="6705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11</a:t>
            </a:r>
          </a:p>
        </p:txBody>
      </p:sp>
      <p:sp>
        <p:nvSpPr>
          <p:cNvPr id="21" name="Rectangle 20"/>
          <p:cNvSpPr/>
          <p:nvPr/>
        </p:nvSpPr>
        <p:spPr>
          <a:xfrm>
            <a:off x="74676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12</a:t>
            </a:r>
          </a:p>
        </p:txBody>
      </p:sp>
      <p:cxnSp>
        <p:nvCxnSpPr>
          <p:cNvPr id="24" name="Straight Connector 23"/>
          <p:cNvCxnSpPr/>
          <p:nvPr/>
        </p:nvCxnSpPr>
        <p:spPr>
          <a:xfrm flipH="1">
            <a:off x="12319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48000" y="2438400"/>
            <a:ext cx="11430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4953000" y="2438400"/>
            <a:ext cx="304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2438400"/>
            <a:ext cx="17526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48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9" name="Rectangle 8"/>
          <p:cNvSpPr/>
          <p:nvPr/>
        </p:nvSpPr>
        <p:spPr>
          <a:xfrm>
            <a:off x="4800600" y="16764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1" name="Rectangle 10"/>
          <p:cNvSpPr/>
          <p:nvPr/>
        </p:nvSpPr>
        <p:spPr>
          <a:xfrm>
            <a:off x="10795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2" name="Rectangle 11"/>
          <p:cNvSpPr/>
          <p:nvPr/>
        </p:nvSpPr>
        <p:spPr>
          <a:xfrm>
            <a:off x="18415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4" name="Rectangle 13"/>
          <p:cNvSpPr/>
          <p:nvPr/>
        </p:nvSpPr>
        <p:spPr>
          <a:xfrm>
            <a:off x="35052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5" name="Rectangle 14"/>
          <p:cNvSpPr/>
          <p:nvPr/>
        </p:nvSpPr>
        <p:spPr>
          <a:xfrm>
            <a:off x="42672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7" name="Rectangle 16"/>
          <p:cNvSpPr/>
          <p:nvPr/>
        </p:nvSpPr>
        <p:spPr>
          <a:xfrm>
            <a:off x="57912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8" name="Rectangle 17"/>
          <p:cNvSpPr/>
          <p:nvPr/>
        </p:nvSpPr>
        <p:spPr>
          <a:xfrm>
            <a:off x="65532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9" name="Rectangle 18"/>
          <p:cNvSpPr/>
          <p:nvPr/>
        </p:nvSpPr>
        <p:spPr>
          <a:xfrm>
            <a:off x="7315200" y="3124200"/>
            <a:ext cx="762000" cy="762000"/>
          </a:xfrm>
          <a:prstGeom prst="rect">
            <a:avLst/>
          </a:prstGeom>
          <a:solidFill>
            <a:schemeClr val="accent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4" name="Straight Connector 23"/>
          <p:cNvCxnSpPr/>
          <p:nvPr/>
        </p:nvCxnSpPr>
        <p:spPr>
          <a:xfrm flipH="1">
            <a:off x="1841500" y="2438400"/>
            <a:ext cx="21971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67200" y="2438400"/>
            <a:ext cx="5334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a:off x="5486400" y="2438400"/>
            <a:ext cx="1447800" cy="685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803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11172</TotalTime>
  <Words>4598</Words>
  <Application>Microsoft Office PowerPoint</Application>
  <PresentationFormat>On-screen Show (4:3)</PresentationFormat>
  <Paragraphs>851</Paragraphs>
  <Slides>70</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Courier New</vt:lpstr>
      <vt:lpstr>Times New Roman</vt:lpstr>
      <vt:lpstr>Office Theme</vt:lpstr>
      <vt:lpstr>Fundamental Algorithms and Data Structures</vt:lpstr>
      <vt:lpstr>Outline</vt:lpstr>
      <vt:lpstr>B-Tree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Minimal Degree</vt:lpstr>
      <vt:lpstr>Minimal Degree</vt:lpstr>
      <vt:lpstr>T = 3 (Valid)</vt:lpstr>
      <vt:lpstr>T = 3 (Invalid)</vt:lpstr>
      <vt:lpstr>T = 3 (Invalid)</vt:lpstr>
      <vt:lpstr>Tree Height</vt:lpstr>
      <vt:lpstr>Height: Valid</vt:lpstr>
      <vt:lpstr>Height: Invalid</vt:lpstr>
      <vt:lpstr>Height: Invalid</vt:lpstr>
      <vt:lpstr>Searching</vt:lpstr>
      <vt:lpstr>PowerPoint Presentation</vt:lpstr>
      <vt:lpstr>PowerPoint Presentation</vt:lpstr>
      <vt:lpstr>PowerPoint Presentation</vt:lpstr>
      <vt:lpstr>Balancing Operations</vt:lpstr>
      <vt:lpstr>Balancing Operations</vt:lpstr>
      <vt:lpstr>Pushing Down</vt:lpstr>
      <vt:lpstr>Pushing Down</vt:lpstr>
      <vt:lpstr>Pushing Down</vt:lpstr>
      <vt:lpstr>Pushing Down</vt:lpstr>
      <vt:lpstr>Pushing Down</vt:lpstr>
      <vt:lpstr>Pushing Down</vt:lpstr>
      <vt:lpstr>Pushing Down</vt:lpstr>
      <vt:lpstr>Rotation</vt:lpstr>
      <vt:lpstr>Rotation</vt:lpstr>
      <vt:lpstr>Rotation</vt:lpstr>
      <vt:lpstr>Rotation</vt:lpstr>
      <vt:lpstr>Left Rotation</vt:lpstr>
      <vt:lpstr>Left Rotation</vt:lpstr>
      <vt:lpstr>Left Rotation</vt:lpstr>
      <vt:lpstr>Node Splitting</vt:lpstr>
      <vt:lpstr>Node Splitting</vt:lpstr>
      <vt:lpstr>Node Splitting</vt:lpstr>
      <vt:lpstr>Node Splitting</vt:lpstr>
      <vt:lpstr>Node Splitting</vt:lpstr>
      <vt:lpstr>Node Splitting</vt:lpstr>
      <vt:lpstr>Node Splitting</vt:lpstr>
      <vt:lpstr>Node Splitting</vt:lpstr>
      <vt:lpstr>Balancing Operations</vt:lpstr>
      <vt:lpstr>Adding Values</vt:lpstr>
      <vt:lpstr>PowerPoint Presentation</vt:lpstr>
      <vt:lpstr>Adding a Value</vt:lpstr>
      <vt:lpstr>Adding a Value</vt:lpstr>
      <vt:lpstr>Adding a Value</vt:lpstr>
      <vt:lpstr>PowerPoint Presentation</vt:lpstr>
      <vt:lpstr>PowerPoint Presentation</vt:lpstr>
      <vt:lpstr>Adding Values</vt:lpstr>
      <vt:lpstr>Removing Values</vt:lpstr>
      <vt:lpstr>Remove Algorithm</vt:lpstr>
      <vt:lpstr>Remove</vt:lpstr>
      <vt:lpstr>Remove</vt:lpstr>
      <vt:lpstr>Remove</vt:lpstr>
      <vt:lpstr>Remove</vt:lpstr>
      <vt:lpstr>Remove</vt:lpstr>
      <vt:lpstr>Remove</vt:lpstr>
      <vt:lpstr>Remove</vt:lpstr>
      <vt:lpstr>Remove</vt:lpstr>
      <vt:lpstr>Remove</vt:lpstr>
      <vt:lpstr>Remove</vt:lpstr>
      <vt:lpstr>Remove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493</cp:revision>
  <dcterms:created xsi:type="dcterms:W3CDTF">2013-11-20T18:16:21Z</dcterms:created>
  <dcterms:modified xsi:type="dcterms:W3CDTF">2016-03-25T18:39:56Z</dcterms:modified>
</cp:coreProperties>
</file>