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1"/>
  </p:notesMasterIdLst>
  <p:sldIdLst>
    <p:sldId id="256" r:id="rId2"/>
    <p:sldId id="390" r:id="rId3"/>
    <p:sldId id="257" r:id="rId4"/>
    <p:sldId id="500" r:id="rId5"/>
    <p:sldId id="501" r:id="rId6"/>
    <p:sldId id="502" r:id="rId7"/>
    <p:sldId id="504" r:id="rId8"/>
    <p:sldId id="505" r:id="rId9"/>
    <p:sldId id="492" r:id="rId10"/>
    <p:sldId id="508" r:id="rId11"/>
    <p:sldId id="509" r:id="rId12"/>
    <p:sldId id="510" r:id="rId13"/>
    <p:sldId id="494" r:id="rId14"/>
    <p:sldId id="512" r:id="rId15"/>
    <p:sldId id="511" r:id="rId16"/>
    <p:sldId id="517" r:id="rId17"/>
    <p:sldId id="513" r:id="rId18"/>
    <p:sldId id="518" r:id="rId19"/>
    <p:sldId id="519" r:id="rId20"/>
    <p:sldId id="514" r:id="rId21"/>
    <p:sldId id="520" r:id="rId22"/>
    <p:sldId id="521" r:id="rId23"/>
    <p:sldId id="522" r:id="rId24"/>
    <p:sldId id="523" r:id="rId25"/>
    <p:sldId id="524" r:id="rId26"/>
    <p:sldId id="525" r:id="rId27"/>
    <p:sldId id="526" r:id="rId28"/>
    <p:sldId id="527" r:id="rId29"/>
    <p:sldId id="599" r:id="rId30"/>
    <p:sldId id="600" r:id="rId31"/>
    <p:sldId id="528" r:id="rId32"/>
    <p:sldId id="529" r:id="rId33"/>
    <p:sldId id="516" r:id="rId34"/>
    <p:sldId id="530" r:id="rId35"/>
    <p:sldId id="531" r:id="rId36"/>
    <p:sldId id="532" r:id="rId37"/>
    <p:sldId id="533" r:id="rId38"/>
    <p:sldId id="534" r:id="rId39"/>
    <p:sldId id="535" r:id="rId40"/>
    <p:sldId id="536" r:id="rId41"/>
    <p:sldId id="537" r:id="rId42"/>
    <p:sldId id="538" r:id="rId43"/>
    <p:sldId id="539" r:id="rId44"/>
    <p:sldId id="540" r:id="rId45"/>
    <p:sldId id="541" r:id="rId46"/>
    <p:sldId id="543" r:id="rId47"/>
    <p:sldId id="542" r:id="rId48"/>
    <p:sldId id="544" r:id="rId49"/>
    <p:sldId id="545" r:id="rId50"/>
    <p:sldId id="546" r:id="rId51"/>
    <p:sldId id="547" r:id="rId52"/>
    <p:sldId id="548" r:id="rId53"/>
    <p:sldId id="549" r:id="rId54"/>
    <p:sldId id="550" r:id="rId55"/>
    <p:sldId id="552" r:id="rId56"/>
    <p:sldId id="551" r:id="rId57"/>
    <p:sldId id="574" r:id="rId58"/>
    <p:sldId id="575" r:id="rId59"/>
    <p:sldId id="559" r:id="rId60"/>
    <p:sldId id="572" r:id="rId61"/>
    <p:sldId id="553" r:id="rId62"/>
    <p:sldId id="602" r:id="rId63"/>
    <p:sldId id="601" r:id="rId64"/>
    <p:sldId id="554" r:id="rId65"/>
    <p:sldId id="556" r:id="rId66"/>
    <p:sldId id="558" r:id="rId67"/>
    <p:sldId id="571" r:id="rId68"/>
    <p:sldId id="577" r:id="rId69"/>
    <p:sldId id="578" r:id="rId70"/>
    <p:sldId id="579" r:id="rId71"/>
    <p:sldId id="580" r:id="rId72"/>
    <p:sldId id="581" r:id="rId73"/>
    <p:sldId id="561" r:id="rId74"/>
    <p:sldId id="562" r:id="rId75"/>
    <p:sldId id="564" r:id="rId76"/>
    <p:sldId id="565" r:id="rId77"/>
    <p:sldId id="563" r:id="rId78"/>
    <p:sldId id="566" r:id="rId79"/>
    <p:sldId id="567" r:id="rId80"/>
    <p:sldId id="568" r:id="rId81"/>
    <p:sldId id="582" r:id="rId82"/>
    <p:sldId id="583" r:id="rId83"/>
    <p:sldId id="569" r:id="rId84"/>
    <p:sldId id="570" r:id="rId85"/>
    <p:sldId id="584" r:id="rId86"/>
    <p:sldId id="585" r:id="rId87"/>
    <p:sldId id="586" r:id="rId88"/>
    <p:sldId id="587" r:id="rId89"/>
    <p:sldId id="588" r:id="rId90"/>
    <p:sldId id="589" r:id="rId91"/>
    <p:sldId id="590" r:id="rId92"/>
    <p:sldId id="591" r:id="rId93"/>
    <p:sldId id="592" r:id="rId94"/>
    <p:sldId id="593" r:id="rId95"/>
    <p:sldId id="594" r:id="rId96"/>
    <p:sldId id="595" r:id="rId97"/>
    <p:sldId id="596" r:id="rId98"/>
    <p:sldId id="597" r:id="rId99"/>
    <p:sldId id="603"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8" autoAdjust="0"/>
    <p:restoredTop sz="73413" autoAdjust="0"/>
  </p:normalViewPr>
  <p:slideViewPr>
    <p:cSldViewPr>
      <p:cViewPr varScale="1">
        <p:scale>
          <a:sx n="60" d="100"/>
          <a:sy n="60" d="100"/>
        </p:scale>
        <p:origin x="1963" y="48"/>
      </p:cViewPr>
      <p:guideLst>
        <p:guide orient="horz" pos="218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B2D91-E76C-4167-895D-5BE8A67ACFF2}" type="datetimeFigureOut">
              <a:rPr lang="en-US" smtClean="0"/>
              <a:t>9/12/2016</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EA4C1-1369-497F-A4CC-0EEBC5C7F202}" type="slidenum">
              <a:rPr lang="en-US" smtClean="0"/>
              <a:t>‹#›</a:t>
            </a:fld>
            <a:endParaRPr lang="en-US" dirty="0"/>
          </a:p>
        </p:txBody>
      </p:sp>
    </p:spTree>
    <p:extLst>
      <p:ext uri="{BB962C8B-B14F-4D97-AF65-F5344CB8AC3E}">
        <p14:creationId xmlns:p14="http://schemas.microsoft.com/office/powerpoint/2010/main" val="634064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Welcome back to the Fundamental Algorithms and Data Structures course.  In this module we are going</a:t>
            </a:r>
            <a:r>
              <a:rPr lang="en-US" baseline="0" dirty="0"/>
              <a:t> to learn about the hash table data structure.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a:t>
            </a:fld>
            <a:endParaRPr lang="en-US" dirty="0"/>
          </a:p>
        </p:txBody>
      </p:sp>
    </p:spTree>
    <p:extLst>
      <p:ext uri="{BB962C8B-B14F-4D97-AF65-F5344CB8AC3E}">
        <p14:creationId xmlns:p14="http://schemas.microsoft.com/office/powerpoint/2010/main" val="3625744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how a </a:t>
            </a:r>
            <a:r>
              <a:rPr lang="en-US" dirty="0" err="1"/>
              <a:t>hashtable</a:t>
            </a:r>
            <a:r>
              <a:rPr lang="en-US" dirty="0"/>
              <a:t> might be used as</a:t>
            </a:r>
            <a:r>
              <a:rPr lang="en-US" baseline="0" dirty="0"/>
              <a:t> the container for storing HTTP header data.  The hash table’s template parameters indicate that the key and value types are both strings – and we can see the keys and values are provided as strings.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10</a:t>
            </a:fld>
            <a:endParaRPr lang="en-US" dirty="0"/>
          </a:p>
        </p:txBody>
      </p:sp>
    </p:spTree>
    <p:extLst>
      <p:ext uri="{BB962C8B-B14F-4D97-AF65-F5344CB8AC3E}">
        <p14:creationId xmlns:p14="http://schemas.microsoft.com/office/powerpoint/2010/main" val="1678467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hash tables,</a:t>
            </a:r>
            <a:r>
              <a:rPr lang="en-US" baseline="0" dirty="0"/>
              <a:t> and associative arrays, can hold more than just strings.  Here we see that the hash table is using a string as the key and storing </a:t>
            </a:r>
            <a:r>
              <a:rPr lang="en-US" baseline="0" dirty="0" err="1"/>
              <a:t>HttpHeaderValue</a:t>
            </a:r>
            <a:r>
              <a:rPr lang="en-US" baseline="0" dirty="0"/>
              <a:t> instances - this type allows strongly type header values, such as strings and integers, to be used rather than always converting to a string.</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11</a:t>
            </a:fld>
            <a:endParaRPr lang="en-US" dirty="0"/>
          </a:p>
        </p:txBody>
      </p:sp>
    </p:spTree>
    <p:extLst>
      <p:ext uri="{BB962C8B-B14F-4D97-AF65-F5344CB8AC3E}">
        <p14:creationId xmlns:p14="http://schemas.microsoft.com/office/powerpoint/2010/main" val="3077183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Likewise, the key can</a:t>
            </a:r>
            <a:r>
              <a:rPr lang="en-US" baseline="0" dirty="0"/>
              <a:t> be a custom type as well.  Here we see that the key type is an instance of a type derived from </a:t>
            </a:r>
            <a:r>
              <a:rPr lang="en-US" baseline="0" dirty="0" err="1"/>
              <a:t>HttpHeaderKey</a:t>
            </a:r>
            <a:r>
              <a:rPr lang="en-US" baseline="0" dirty="0"/>
              <a:t>.  We also see a third template parameter – </a:t>
            </a:r>
            <a:r>
              <a:rPr lang="en-US" baseline="0" dirty="0" err="1"/>
              <a:t>HttpHeaderKeyHash</a:t>
            </a:r>
            <a:r>
              <a:rPr lang="en-US" baseline="0" dirty="0"/>
              <a:t>.  This is a type that implements a custom hash function that will be used by the hash table. </a:t>
            </a:r>
          </a:p>
          <a:p>
            <a:endParaRPr lang="en-US" baseline="0" dirty="0"/>
          </a:p>
          <a:p>
            <a:r>
              <a:rPr lang="en-US" baseline="0" dirty="0"/>
              <a:t>But just what is a hash function?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12</a:t>
            </a:fld>
            <a:endParaRPr lang="en-US" dirty="0"/>
          </a:p>
        </p:txBody>
      </p:sp>
    </p:spTree>
    <p:extLst>
      <p:ext uri="{BB962C8B-B14F-4D97-AF65-F5344CB8AC3E}">
        <p14:creationId xmlns:p14="http://schemas.microsoft.com/office/powerpoint/2010/main" val="2962830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At a high-level, hash functions map data of arbitrary size to data of a fixed size.  For example – mapping a string, which could be</a:t>
            </a:r>
            <a:r>
              <a:rPr lang="en-US" sz="1200" kern="1200" baseline="0" dirty="0">
                <a:solidFill>
                  <a:schemeClr val="tx1"/>
                </a:solidFill>
                <a:effectLst/>
                <a:latin typeface="+mn-lt"/>
                <a:ea typeface="+mn-ea"/>
                <a:cs typeface="+mn-cs"/>
              </a:rPr>
              <a:t> any size, to an integer, which is a fixed size.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13</a:t>
            </a:fld>
            <a:endParaRPr lang="en-US" dirty="0"/>
          </a:p>
        </p:txBody>
      </p:sp>
    </p:spTree>
    <p:extLst>
      <p:ext uri="{BB962C8B-B14F-4D97-AF65-F5344CB8AC3E}">
        <p14:creationId xmlns:p14="http://schemas.microsoft.com/office/powerpoint/2010/main" val="1174154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Hash</a:t>
            </a:r>
            <a:r>
              <a:rPr lang="en-US" baseline="0" dirty="0"/>
              <a:t> functions are used in many areas.  Validating files on disk or being downloaded, hashing a password before storage in a database, encrypted communications and, as we will see, hash tables.</a:t>
            </a:r>
          </a:p>
        </p:txBody>
      </p:sp>
      <p:sp>
        <p:nvSpPr>
          <p:cNvPr id="4" name="Slide Number Placeholder 3"/>
          <p:cNvSpPr>
            <a:spLocks noGrp="1"/>
          </p:cNvSpPr>
          <p:nvPr>
            <p:ph type="sldNum" sz="quarter" idx="10"/>
          </p:nvPr>
        </p:nvSpPr>
        <p:spPr/>
        <p:txBody>
          <a:bodyPr/>
          <a:lstStyle/>
          <a:p>
            <a:fld id="{600EA4C1-1369-497F-A4CC-0EEBC5C7F202}" type="slidenum">
              <a:rPr lang="en-US" smtClean="0"/>
              <a:t>14</a:t>
            </a:fld>
            <a:endParaRPr lang="en-US" dirty="0"/>
          </a:p>
        </p:txBody>
      </p:sp>
    </p:spTree>
    <p:extLst>
      <p:ext uri="{BB962C8B-B14F-4D97-AF65-F5344CB8AC3E}">
        <p14:creationId xmlns:p14="http://schemas.microsoft.com/office/powerpoint/2010/main" val="2602473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hash function,</a:t>
            </a:r>
            <a:r>
              <a:rPr lang="en-US" sz="1200" kern="1200" baseline="0" dirty="0">
                <a:solidFill>
                  <a:schemeClr val="tx1"/>
                </a:solidFill>
                <a:effectLst/>
                <a:latin typeface="+mn-lt"/>
                <a:ea typeface="+mn-ea"/>
                <a:cs typeface="+mn-cs"/>
              </a:rPr>
              <a:t> f, accepts an input and returns a value that is the hash of that input.  For a function to be a suitable hash function it has to satisfy a few properties.</a:t>
            </a:r>
          </a:p>
        </p:txBody>
      </p:sp>
      <p:sp>
        <p:nvSpPr>
          <p:cNvPr id="4" name="Slide Number Placeholder 3"/>
          <p:cNvSpPr>
            <a:spLocks noGrp="1"/>
          </p:cNvSpPr>
          <p:nvPr>
            <p:ph type="sldNum" sz="quarter" idx="10"/>
          </p:nvPr>
        </p:nvSpPr>
        <p:spPr/>
        <p:txBody>
          <a:bodyPr/>
          <a:lstStyle/>
          <a:p>
            <a:fld id="{600EA4C1-1369-497F-A4CC-0EEBC5C7F202}" type="slidenum">
              <a:rPr lang="en-US" smtClean="0"/>
              <a:t>15</a:t>
            </a:fld>
            <a:endParaRPr lang="en-US" dirty="0"/>
          </a:p>
        </p:txBody>
      </p:sp>
    </p:spTree>
    <p:extLst>
      <p:ext uri="{BB962C8B-B14F-4D97-AF65-F5344CB8AC3E}">
        <p14:creationId xmlns:p14="http://schemas.microsoft.com/office/powerpoint/2010/main" val="2908481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big three properties of a hash function</a:t>
            </a:r>
            <a:r>
              <a:rPr lang="en-US" baseline="0" dirty="0"/>
              <a:t> are stability, uniformity and security.  Let’s see what these all mean.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16</a:t>
            </a:fld>
            <a:endParaRPr lang="en-US" dirty="0"/>
          </a:p>
        </p:txBody>
      </p:sp>
    </p:spTree>
    <p:extLst>
      <p:ext uri="{BB962C8B-B14F-4D97-AF65-F5344CB8AC3E}">
        <p14:creationId xmlns:p14="http://schemas.microsoft.com/office/powerpoint/2010/main" val="2550357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hash function is said to be stable if the function always generates the same output given the</a:t>
            </a:r>
            <a:r>
              <a:rPr lang="en-US" sz="1200" kern="1200" baseline="0" dirty="0">
                <a:solidFill>
                  <a:schemeClr val="tx1"/>
                </a:solidFill>
                <a:effectLst/>
                <a:latin typeface="+mn-lt"/>
                <a:ea typeface="+mn-ea"/>
                <a:cs typeface="+mn-cs"/>
              </a:rPr>
              <a:t> same input.  This is the most important property of a hash function – any function which is not stable cannot be used as a hashing function.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17</a:t>
            </a:fld>
            <a:endParaRPr lang="en-US" dirty="0"/>
          </a:p>
        </p:txBody>
      </p:sp>
    </p:spTree>
    <p:extLst>
      <p:ext uri="{BB962C8B-B14F-4D97-AF65-F5344CB8AC3E}">
        <p14:creationId xmlns:p14="http://schemas.microsoft.com/office/powerpoint/2010/main" val="1413589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the difference between a stable an unstable function</a:t>
            </a:r>
            <a:r>
              <a:rPr lang="en-US" baseline="0" dirty="0"/>
              <a:t> using a pretty contrived example.</a:t>
            </a:r>
          </a:p>
          <a:p>
            <a:r>
              <a:rPr lang="en-US" baseline="0" dirty="0"/>
              <a:t>** The stable function iterates over each character in the string and adds the character’s value to the result.  Since the result starts at 0 and values are added, the same input string will always generate the same output hash value.</a:t>
            </a:r>
          </a:p>
          <a:p>
            <a:r>
              <a:rPr lang="en-US" dirty="0"/>
              <a:t>** The unstable function looks</a:t>
            </a:r>
            <a:r>
              <a:rPr lang="en-US" baseline="0" dirty="0"/>
              <a:t> very similar with one important difference.</a:t>
            </a:r>
          </a:p>
          <a:p>
            <a:r>
              <a:rPr lang="en-US" baseline="0" dirty="0"/>
              <a:t>** It </a:t>
            </a:r>
            <a:r>
              <a:rPr lang="en-US" dirty="0"/>
              <a:t>initialize the</a:t>
            </a:r>
            <a:r>
              <a:rPr lang="en-US" baseline="0" dirty="0"/>
              <a:t> result </a:t>
            </a:r>
            <a:r>
              <a:rPr lang="en-US" dirty="0"/>
              <a:t>with the standard time function.</a:t>
            </a:r>
            <a:r>
              <a:rPr lang="en-US" baseline="0" dirty="0"/>
              <a:t>  This </a:t>
            </a:r>
            <a:r>
              <a:rPr lang="en-US" dirty="0"/>
              <a:t>means that every time the function is called</a:t>
            </a:r>
            <a:r>
              <a:rPr lang="en-US" baseline="0" dirty="0"/>
              <a:t> it could return a different value even if the input has not changed.</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18</a:t>
            </a:fld>
            <a:endParaRPr lang="en-US" dirty="0"/>
          </a:p>
        </p:txBody>
      </p:sp>
    </p:spTree>
    <p:extLst>
      <p:ext uri="{BB962C8B-B14F-4D97-AF65-F5344CB8AC3E}">
        <p14:creationId xmlns:p14="http://schemas.microsoft.com/office/powerpoint/2010/main" val="1570266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output out the stable and unstable functions should make the difference</a:t>
            </a:r>
            <a:r>
              <a:rPr lang="en-US" baseline="0" dirty="0"/>
              <a:t> clear.  The stable function returns the same value every time it is called </a:t>
            </a:r>
          </a:p>
          <a:p>
            <a:r>
              <a:rPr lang="en-US" baseline="0" dirty="0"/>
              <a:t>** whereas he unstable function’s value changes over time.</a:t>
            </a:r>
          </a:p>
        </p:txBody>
      </p:sp>
      <p:sp>
        <p:nvSpPr>
          <p:cNvPr id="4" name="Slide Number Placeholder 3"/>
          <p:cNvSpPr>
            <a:spLocks noGrp="1"/>
          </p:cNvSpPr>
          <p:nvPr>
            <p:ph type="sldNum" sz="quarter" idx="10"/>
          </p:nvPr>
        </p:nvSpPr>
        <p:spPr/>
        <p:txBody>
          <a:bodyPr/>
          <a:lstStyle/>
          <a:p>
            <a:fld id="{600EA4C1-1369-497F-A4CC-0EEBC5C7F202}" type="slidenum">
              <a:rPr lang="en-US" smtClean="0"/>
              <a:t>19</a:t>
            </a:fld>
            <a:endParaRPr lang="en-US" dirty="0"/>
          </a:p>
        </p:txBody>
      </p:sp>
    </p:spTree>
    <p:extLst>
      <p:ext uri="{BB962C8B-B14F-4D97-AF65-F5344CB8AC3E}">
        <p14:creationId xmlns:p14="http://schemas.microsoft.com/office/powerpoint/2010/main" val="846313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We will start with an overview of</a:t>
            </a:r>
            <a:r>
              <a:rPr lang="en-US" baseline="0" dirty="0"/>
              <a:t> tables and, specifically, associative arrays.</a:t>
            </a:r>
          </a:p>
          <a:p>
            <a:r>
              <a:rPr lang="en-US" baseline="0" dirty="0"/>
              <a:t>** Next we will learn about hashing algorithms and their properties of stability, uniformity of distribution and security</a:t>
            </a:r>
          </a:p>
          <a:p>
            <a:r>
              <a:rPr lang="en-US" baseline="0" dirty="0"/>
              <a:t>** Then we’ll look at a sample hash table implementation and see how it can be used in a word counting example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a:t>
            </a:fld>
            <a:endParaRPr lang="en-US" dirty="0"/>
          </a:p>
        </p:txBody>
      </p:sp>
    </p:spTree>
    <p:extLst>
      <p:ext uri="{BB962C8B-B14F-4D97-AF65-F5344CB8AC3E}">
        <p14:creationId xmlns:p14="http://schemas.microsoft.com/office/powerpoint/2010/main" val="25122025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next property of hash functions</a:t>
            </a:r>
            <a:r>
              <a:rPr lang="en-US" sz="1200" kern="1200" baseline="0" dirty="0">
                <a:solidFill>
                  <a:schemeClr val="tx1"/>
                </a:solidFill>
                <a:effectLst/>
                <a:latin typeface="+mn-lt"/>
                <a:ea typeface="+mn-ea"/>
                <a:cs typeface="+mn-cs"/>
              </a:rPr>
              <a:t> is uniform distribution.  A hash function is said to be uniform if the output values are uniformly distributed through it’s output space.  </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20</a:t>
            </a:fld>
            <a:endParaRPr lang="en-US" dirty="0"/>
          </a:p>
        </p:txBody>
      </p:sp>
    </p:spTree>
    <p:extLst>
      <p:ext uri="{BB962C8B-B14F-4D97-AF65-F5344CB8AC3E}">
        <p14:creationId xmlns:p14="http://schemas.microsoft.com/office/powerpoint/2010/main" val="4271767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we had a hash function that could return one of 80 values.</a:t>
            </a:r>
            <a:r>
              <a:rPr lang="en-US" baseline="0" dirty="0"/>
              <a:t>  This is a pretty small output space, but one that can help make the point visually.</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21</a:t>
            </a:fld>
            <a:endParaRPr lang="en-US" dirty="0"/>
          </a:p>
        </p:txBody>
      </p:sp>
    </p:spTree>
    <p:extLst>
      <p:ext uri="{BB962C8B-B14F-4D97-AF65-F5344CB8AC3E}">
        <p14:creationId xmlns:p14="http://schemas.microsoft.com/office/powerpoint/2010/main" val="2365411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we are calling the hash function over and over again with different input values.  The first time we call it we get a hash value that exists somewhere in the hash output space – in this case the 34</a:t>
            </a:r>
            <a:r>
              <a:rPr lang="en-US" baseline="30000" dirty="0"/>
              <a:t>th</a:t>
            </a:r>
            <a:r>
              <a:rPr lang="en-US" dirty="0"/>
              <a:t> index in the output space.  Now let’s call</a:t>
            </a:r>
            <a:r>
              <a:rPr lang="en-US" baseline="0" dirty="0"/>
              <a:t> it a few more times with some other distinct values.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22</a:t>
            </a:fld>
            <a:endParaRPr lang="en-US" dirty="0"/>
          </a:p>
        </p:txBody>
      </p:sp>
    </p:spTree>
    <p:extLst>
      <p:ext uri="{BB962C8B-B14F-4D97-AF65-F5344CB8AC3E}">
        <p14:creationId xmlns:p14="http://schemas.microsoft.com/office/powerpoint/2010/main" val="80834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outputs are now spread across more of the space.</a:t>
            </a:r>
          </a:p>
          <a:p>
            <a:r>
              <a:rPr lang="en-US" dirty="0"/>
              <a:t>** As we add</a:t>
            </a:r>
            <a:r>
              <a:rPr lang="en-US" baseline="0" dirty="0"/>
              <a:t> more items</a:t>
            </a:r>
          </a:p>
          <a:p>
            <a:r>
              <a:rPr lang="en-US" baseline="0" dirty="0"/>
              <a:t>** the output space becomes more and more filled</a:t>
            </a:r>
          </a:p>
          <a:p>
            <a:r>
              <a:rPr lang="en-US" baseline="0" dirty="0"/>
              <a:t>** eventually</a:t>
            </a:r>
          </a:p>
          <a:p>
            <a:r>
              <a:rPr lang="en-US" baseline="0" dirty="0"/>
              <a:t>** getting to a point where</a:t>
            </a:r>
          </a:p>
          <a:p>
            <a:r>
              <a:rPr lang="en-US" baseline="0" dirty="0"/>
              <a:t>** every space is filled</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23</a:t>
            </a:fld>
            <a:endParaRPr lang="en-US" dirty="0"/>
          </a:p>
        </p:txBody>
      </p:sp>
    </p:spTree>
    <p:extLst>
      <p:ext uri="{BB962C8B-B14F-4D97-AF65-F5344CB8AC3E}">
        <p14:creationId xmlns:p14="http://schemas.microsoft.com/office/powerpoint/2010/main" val="3420633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outputs are now spread across more of the space.</a:t>
            </a:r>
          </a:p>
          <a:p>
            <a:r>
              <a:rPr lang="en-US" dirty="0"/>
              <a:t>** As we add</a:t>
            </a:r>
            <a:r>
              <a:rPr lang="en-US" baseline="0" dirty="0"/>
              <a:t> more items</a:t>
            </a:r>
          </a:p>
          <a:p>
            <a:r>
              <a:rPr lang="en-US" baseline="0" dirty="0"/>
              <a:t>** the output space becomes more and more filled</a:t>
            </a:r>
          </a:p>
          <a:p>
            <a:r>
              <a:rPr lang="en-US" baseline="0" dirty="0"/>
              <a:t>** eventually</a:t>
            </a:r>
          </a:p>
          <a:p>
            <a:r>
              <a:rPr lang="en-US" baseline="0" dirty="0"/>
              <a:t>** getting to a point where</a:t>
            </a:r>
          </a:p>
          <a:p>
            <a:r>
              <a:rPr lang="en-US" baseline="0" dirty="0"/>
              <a:t>** every space is filled</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24</a:t>
            </a:fld>
            <a:endParaRPr lang="en-US" dirty="0"/>
          </a:p>
        </p:txBody>
      </p:sp>
    </p:spTree>
    <p:extLst>
      <p:ext uri="{BB962C8B-B14F-4D97-AF65-F5344CB8AC3E}">
        <p14:creationId xmlns:p14="http://schemas.microsoft.com/office/powerpoint/2010/main" val="21874108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outputs are now spread across more of the space.</a:t>
            </a:r>
          </a:p>
          <a:p>
            <a:r>
              <a:rPr lang="en-US" dirty="0"/>
              <a:t>** As we add</a:t>
            </a:r>
            <a:r>
              <a:rPr lang="en-US" baseline="0" dirty="0"/>
              <a:t> more items</a:t>
            </a:r>
          </a:p>
          <a:p>
            <a:r>
              <a:rPr lang="en-US" baseline="0" dirty="0"/>
              <a:t>** the output space becomes more and more filled</a:t>
            </a:r>
          </a:p>
          <a:p>
            <a:r>
              <a:rPr lang="en-US" baseline="0" dirty="0"/>
              <a:t>** eventually</a:t>
            </a:r>
          </a:p>
          <a:p>
            <a:r>
              <a:rPr lang="en-US" baseline="0" dirty="0"/>
              <a:t>** getting to a point where</a:t>
            </a:r>
          </a:p>
          <a:p>
            <a:r>
              <a:rPr lang="en-US" baseline="0" dirty="0"/>
              <a:t>** every space is filled</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25</a:t>
            </a:fld>
            <a:endParaRPr lang="en-US" dirty="0"/>
          </a:p>
        </p:txBody>
      </p:sp>
    </p:spTree>
    <p:extLst>
      <p:ext uri="{BB962C8B-B14F-4D97-AF65-F5344CB8AC3E}">
        <p14:creationId xmlns:p14="http://schemas.microsoft.com/office/powerpoint/2010/main" val="2689529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outputs are now spread across more of the space.</a:t>
            </a:r>
          </a:p>
          <a:p>
            <a:r>
              <a:rPr lang="en-US" dirty="0"/>
              <a:t>** As we add</a:t>
            </a:r>
            <a:r>
              <a:rPr lang="en-US" baseline="0" dirty="0"/>
              <a:t> more items</a:t>
            </a:r>
          </a:p>
          <a:p>
            <a:r>
              <a:rPr lang="en-US" baseline="0" dirty="0"/>
              <a:t>** the output space becomes more and more filled</a:t>
            </a:r>
          </a:p>
          <a:p>
            <a:r>
              <a:rPr lang="en-US" baseline="0" dirty="0"/>
              <a:t>** eventually</a:t>
            </a:r>
          </a:p>
          <a:p>
            <a:r>
              <a:rPr lang="en-US" baseline="0" dirty="0"/>
              <a:t>** getting to a point where</a:t>
            </a:r>
          </a:p>
          <a:p>
            <a:r>
              <a:rPr lang="en-US" baseline="0" dirty="0"/>
              <a:t>** every space is filled</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26</a:t>
            </a:fld>
            <a:endParaRPr lang="en-US" dirty="0"/>
          </a:p>
        </p:txBody>
      </p:sp>
    </p:spTree>
    <p:extLst>
      <p:ext uri="{BB962C8B-B14F-4D97-AF65-F5344CB8AC3E}">
        <p14:creationId xmlns:p14="http://schemas.microsoft.com/office/powerpoint/2010/main" val="41660126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outputs are now spread across more of the space.</a:t>
            </a:r>
          </a:p>
          <a:p>
            <a:r>
              <a:rPr lang="en-US" dirty="0"/>
              <a:t>** As we add</a:t>
            </a:r>
            <a:r>
              <a:rPr lang="en-US" baseline="0" dirty="0"/>
              <a:t> more items</a:t>
            </a:r>
          </a:p>
          <a:p>
            <a:r>
              <a:rPr lang="en-US" baseline="0" dirty="0"/>
              <a:t>** the output space becomes more and more filled</a:t>
            </a:r>
          </a:p>
          <a:p>
            <a:r>
              <a:rPr lang="en-US" baseline="0" dirty="0"/>
              <a:t>** eventually</a:t>
            </a:r>
          </a:p>
          <a:p>
            <a:r>
              <a:rPr lang="en-US" baseline="0" dirty="0"/>
              <a:t>** getting to a point where</a:t>
            </a:r>
          </a:p>
          <a:p>
            <a:r>
              <a:rPr lang="en-US" baseline="0" dirty="0"/>
              <a:t>** every space is filled</a:t>
            </a:r>
            <a:endParaRPr lang="en-US" dirty="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27</a:t>
            </a:fld>
            <a:endParaRPr lang="en-US" dirty="0"/>
          </a:p>
        </p:txBody>
      </p:sp>
    </p:spTree>
    <p:extLst>
      <p:ext uri="{BB962C8B-B14F-4D97-AF65-F5344CB8AC3E}">
        <p14:creationId xmlns:p14="http://schemas.microsoft.com/office/powerpoint/2010/main" val="21605394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outputs are now spread across more of the space.</a:t>
            </a:r>
          </a:p>
          <a:p>
            <a:r>
              <a:rPr lang="en-US" dirty="0"/>
              <a:t>** As we add</a:t>
            </a:r>
            <a:r>
              <a:rPr lang="en-US" baseline="0" dirty="0"/>
              <a:t> more items</a:t>
            </a:r>
          </a:p>
          <a:p>
            <a:r>
              <a:rPr lang="en-US" baseline="0" dirty="0"/>
              <a:t>** the output space becomes more and more filled</a:t>
            </a:r>
          </a:p>
          <a:p>
            <a:r>
              <a:rPr lang="en-US" baseline="0" dirty="0"/>
              <a:t>** eventually</a:t>
            </a:r>
          </a:p>
          <a:p>
            <a:r>
              <a:rPr lang="en-US" baseline="0" dirty="0"/>
              <a:t>** getting to a point where</a:t>
            </a:r>
          </a:p>
          <a:p>
            <a:r>
              <a:rPr lang="en-US" baseline="0" dirty="0"/>
              <a:t>** every space is filled</a:t>
            </a:r>
            <a:endParaRPr lang="en-US" dirty="0"/>
          </a:p>
          <a:p>
            <a:r>
              <a:rPr lang="en-US" dirty="0"/>
              <a:t>This is actually a pretty good example of uniform</a:t>
            </a:r>
            <a:r>
              <a:rPr lang="en-US" baseline="0" dirty="0"/>
              <a:t> distribution – as we added items they were uniformly distributed throughout the output space.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28</a:t>
            </a:fld>
            <a:endParaRPr lang="en-US" dirty="0"/>
          </a:p>
        </p:txBody>
      </p:sp>
    </p:spTree>
    <p:extLst>
      <p:ext uri="{BB962C8B-B14F-4D97-AF65-F5344CB8AC3E}">
        <p14:creationId xmlns:p14="http://schemas.microsoft.com/office/powerpoint/2010/main" val="2009737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if during the same process of adding 80 items our</a:t>
            </a:r>
            <a:r>
              <a:rPr lang="en-US" baseline="0" dirty="0"/>
              <a:t> output space looked like this?  Despite having 80 potential output values, only 20 of the values are actually being used.  This is not uniform distribution.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29</a:t>
            </a:fld>
            <a:endParaRPr lang="en-US" dirty="0"/>
          </a:p>
        </p:txBody>
      </p:sp>
    </p:spTree>
    <p:extLst>
      <p:ext uri="{BB962C8B-B14F-4D97-AF65-F5344CB8AC3E}">
        <p14:creationId xmlns:p14="http://schemas.microsoft.com/office/powerpoint/2010/main" val="143592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Before</a:t>
            </a:r>
            <a:r>
              <a:rPr lang="en-US" sz="1200" kern="1200" baseline="0" dirty="0">
                <a:solidFill>
                  <a:schemeClr val="tx1"/>
                </a:solidFill>
                <a:effectLst/>
                <a:latin typeface="+mn-lt"/>
                <a:ea typeface="+mn-ea"/>
                <a:cs typeface="+mn-cs"/>
              </a:rPr>
              <a:t> we dive into hash tables, we need to first learn about associative arrays. Associative arrays are containers that contain key/value pairs – they are like arrays only the key can be any type, not just an integer.</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a:t>
            </a:fld>
            <a:endParaRPr lang="en-US" dirty="0"/>
          </a:p>
        </p:txBody>
      </p:sp>
    </p:spTree>
    <p:extLst>
      <p:ext uri="{BB962C8B-B14F-4D97-AF65-F5344CB8AC3E}">
        <p14:creationId xmlns:p14="http://schemas.microsoft.com/office/powerpoint/2010/main" val="1918154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example of a non-uniform</a:t>
            </a:r>
            <a:r>
              <a:rPr lang="en-US" baseline="0" dirty="0"/>
              <a:t> distribution is one that only returns even values – no matter how big the output space is, a hash function that only returns even or odd values will always leave at least half the space unused.</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30</a:t>
            </a:fld>
            <a:endParaRPr lang="en-US" dirty="0"/>
          </a:p>
        </p:txBody>
      </p:sp>
    </p:spTree>
    <p:extLst>
      <p:ext uri="{BB962C8B-B14F-4D97-AF65-F5344CB8AC3E}">
        <p14:creationId xmlns:p14="http://schemas.microsoft.com/office/powerpoint/2010/main" val="31208250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a:t>
            </a:r>
            <a:r>
              <a:rPr lang="en-US" baseline="0" dirty="0"/>
              <a:t> an example of a hash function that is non-uniform and one which is more, though not perfectly, uniform.</a:t>
            </a:r>
          </a:p>
          <a:p>
            <a:r>
              <a:rPr lang="en-US" baseline="0" dirty="0"/>
              <a:t>In the non-uniform example we are generating the hash value by adding the string ASCII values – in the more uniform example, which is using the SDBM hashing algorithm, we are using a combination of addition, subtraction and bit shifting to fill the bits in the output space more uniformly.</a:t>
            </a:r>
          </a:p>
        </p:txBody>
      </p:sp>
      <p:sp>
        <p:nvSpPr>
          <p:cNvPr id="4" name="Slide Number Placeholder 3"/>
          <p:cNvSpPr>
            <a:spLocks noGrp="1"/>
          </p:cNvSpPr>
          <p:nvPr>
            <p:ph type="sldNum" sz="quarter" idx="10"/>
          </p:nvPr>
        </p:nvSpPr>
        <p:spPr/>
        <p:txBody>
          <a:bodyPr/>
          <a:lstStyle/>
          <a:p>
            <a:fld id="{600EA4C1-1369-497F-A4CC-0EEBC5C7F202}" type="slidenum">
              <a:rPr lang="en-US" smtClean="0"/>
              <a:t>31</a:t>
            </a:fld>
            <a:endParaRPr lang="en-US" dirty="0"/>
          </a:p>
        </p:txBody>
      </p:sp>
    </p:spTree>
    <p:extLst>
      <p:ext uri="{BB962C8B-B14F-4D97-AF65-F5344CB8AC3E}">
        <p14:creationId xmlns:p14="http://schemas.microsoft.com/office/powerpoint/2010/main" val="40031646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Seeing some example output might make it clearer</a:t>
            </a:r>
            <a:r>
              <a:rPr lang="en-US" baseline="0" dirty="0"/>
              <a:t> why the non-uniform version is problematic.  Notice that we call the non-uniform hash three times, passing three different values, and each time we get the same result.  This is because the order of the characters don’t influence the result of the hash output.  The uniform example, though, uses bit-shifting to fill the output space in a way that takes the order of characters into account.</a:t>
            </a:r>
          </a:p>
          <a:p>
            <a:endParaRPr lang="en-US" baseline="0" dirty="0"/>
          </a:p>
          <a:p>
            <a:r>
              <a:rPr lang="en-US" baseline="0" dirty="0"/>
              <a:t>Another effect of the bit-shifting is that small inputs, such as these three letter inputs, can return results from all over the output space.  The non-uniform version would need an incredibly long input string to set the high order bits.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32</a:t>
            </a:fld>
            <a:endParaRPr lang="en-US" dirty="0"/>
          </a:p>
        </p:txBody>
      </p:sp>
    </p:spTree>
    <p:extLst>
      <p:ext uri="{BB962C8B-B14F-4D97-AF65-F5344CB8AC3E}">
        <p14:creationId xmlns:p14="http://schemas.microsoft.com/office/powerpoint/2010/main" val="14286205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third desirable property of hashing functions is</a:t>
            </a:r>
            <a:r>
              <a:rPr lang="en-US" sz="1200" kern="1200" baseline="0" dirty="0">
                <a:solidFill>
                  <a:schemeClr val="tx1"/>
                </a:solidFill>
                <a:effectLst/>
                <a:latin typeface="+mn-lt"/>
                <a:ea typeface="+mn-ea"/>
                <a:cs typeface="+mn-cs"/>
              </a:rPr>
              <a:t> security.  A secure hash function is difficult to invert – which means it is difficult to determine what input string would produce that hash result.  Why would we care about using a secure hash algorithm?</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33</a:t>
            </a:fld>
            <a:endParaRPr lang="en-US" dirty="0"/>
          </a:p>
        </p:txBody>
      </p:sp>
    </p:spTree>
    <p:extLst>
      <p:ext uri="{BB962C8B-B14F-4D97-AF65-F5344CB8AC3E}">
        <p14:creationId xmlns:p14="http://schemas.microsoft.com/office/powerpoint/2010/main" val="38000969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a:t>
            </a:r>
            <a:r>
              <a:rPr lang="en-US" baseline="0" dirty="0"/>
              <a:t> you need to create a user login system.  You have a user name and a password.  If there is anything we have learned from high profile hacks in the last few years it is that storing passwords in a database is a really bad idea.  Instead we should be storing a secure hash of the password.</a:t>
            </a:r>
          </a:p>
          <a:p>
            <a:endParaRPr lang="en-US" baseline="0" dirty="0"/>
          </a:p>
          <a:p>
            <a:r>
              <a:rPr lang="en-US" baseline="0" dirty="0"/>
              <a:t>Here we have three user accounts with their password hash.  In this case the hashes were generated using the </a:t>
            </a:r>
            <a:r>
              <a:rPr lang="en-US" baseline="0" dirty="0" err="1"/>
              <a:t>sdbm</a:t>
            </a:r>
            <a:r>
              <a:rPr lang="en-US" baseline="0" dirty="0"/>
              <a:t> hashing algorithm.  This is not a secure hashing algorithm.</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34</a:t>
            </a:fld>
            <a:endParaRPr lang="en-US" dirty="0"/>
          </a:p>
        </p:txBody>
      </p:sp>
    </p:spTree>
    <p:extLst>
      <p:ext uri="{BB962C8B-B14F-4D97-AF65-F5344CB8AC3E}">
        <p14:creationId xmlns:p14="http://schemas.microsoft.com/office/powerpoint/2010/main" val="21622662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crack</a:t>
            </a:r>
            <a:r>
              <a:rPr lang="en-US" baseline="0" dirty="0"/>
              <a:t> these passwords all we need to do is start guessing what the passwords might be.  We can start with “</a:t>
            </a:r>
            <a:r>
              <a:rPr lang="en-US" baseline="0" dirty="0" err="1"/>
              <a:t>aaaaaaaaa</a:t>
            </a:r>
            <a:r>
              <a:rPr lang="en-US" baseline="0" dirty="0"/>
              <a:t>” and work through “</a:t>
            </a:r>
            <a:r>
              <a:rPr lang="en-US" baseline="0" dirty="0" err="1"/>
              <a:t>zzzzzzzz</a:t>
            </a:r>
            <a:r>
              <a:rPr lang="en-US" baseline="0" dirty="0"/>
              <a: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35</a:t>
            </a:fld>
            <a:endParaRPr lang="en-US" dirty="0"/>
          </a:p>
        </p:txBody>
      </p:sp>
    </p:spTree>
    <p:extLst>
      <p:ext uri="{BB962C8B-B14F-4D97-AF65-F5344CB8AC3E}">
        <p14:creationId xmlns:p14="http://schemas.microsoft.com/office/powerpoint/2010/main" val="42011717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it doesn’t take us long to find input strings that match the actual passwords.</a:t>
            </a:r>
          </a:p>
          <a:p>
            <a:r>
              <a:rPr lang="en-US" baseline="0" dirty="0"/>
              <a:t>Notice that we did not even need to guess the actual passwords.  We only needed to find inputs that match the same output as their passwords.</a:t>
            </a:r>
          </a:p>
          <a:p>
            <a:endParaRPr lang="en-US" baseline="0" dirty="0"/>
          </a:p>
          <a:p>
            <a:r>
              <a:rPr lang="en-US" baseline="0" dirty="0"/>
              <a:t>One of the big problems here is that the SDBM hash has a 64 bit output space – this means that no matter what we do the output space is too limited to be useful as a secure hashing algorithm.</a:t>
            </a:r>
          </a:p>
        </p:txBody>
      </p:sp>
      <p:sp>
        <p:nvSpPr>
          <p:cNvPr id="4" name="Slide Number Placeholder 3"/>
          <p:cNvSpPr>
            <a:spLocks noGrp="1"/>
          </p:cNvSpPr>
          <p:nvPr>
            <p:ph type="sldNum" sz="quarter" idx="10"/>
          </p:nvPr>
        </p:nvSpPr>
        <p:spPr/>
        <p:txBody>
          <a:bodyPr/>
          <a:lstStyle/>
          <a:p>
            <a:fld id="{600EA4C1-1369-497F-A4CC-0EEBC5C7F202}" type="slidenum">
              <a:rPr lang="en-US" smtClean="0"/>
              <a:t>36</a:t>
            </a:fld>
            <a:endParaRPr lang="en-US" dirty="0"/>
          </a:p>
        </p:txBody>
      </p:sp>
    </p:spTree>
    <p:extLst>
      <p:ext uri="{BB962C8B-B14F-4D97-AF65-F5344CB8AC3E}">
        <p14:creationId xmlns:p14="http://schemas.microsoft.com/office/powerpoint/2010/main" val="11720503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a:t>
            </a:r>
            <a:r>
              <a:rPr lang="en-US" baseline="0" dirty="0"/>
              <a:t> used to be that a 32 bit hash was sufficient for most purposes.  This is over four billion potential outputs.</a:t>
            </a:r>
          </a:p>
          <a:p>
            <a:r>
              <a:rPr lang="en-US" baseline="0" dirty="0"/>
              <a:t>** As computers got faster, a 64 bit hash was better.  This is over 92 </a:t>
            </a:r>
            <a:r>
              <a:rPr lang="en-US" sz="1200" b="0" i="0" kern="1200" dirty="0">
                <a:solidFill>
                  <a:schemeClr val="tx1"/>
                </a:solidFill>
                <a:effectLst/>
                <a:latin typeface="+mn-lt"/>
                <a:ea typeface="+mn-ea"/>
                <a:cs typeface="+mn-cs"/>
              </a:rPr>
              <a:t>quadrillion potential</a:t>
            </a:r>
            <a:r>
              <a:rPr lang="en-US" sz="1200" b="0" i="0" kern="1200" baseline="0" dirty="0">
                <a:solidFill>
                  <a:schemeClr val="tx1"/>
                </a:solidFill>
                <a:effectLst/>
                <a:latin typeface="+mn-lt"/>
                <a:ea typeface="+mn-ea"/>
                <a:cs typeface="+mn-cs"/>
              </a:rPr>
              <a:t> outputs – but even that was not secure.</a:t>
            </a:r>
          </a:p>
          <a:p>
            <a:r>
              <a:rPr lang="en-US" sz="1200" b="0" i="0" kern="1200" baseline="0" dirty="0">
                <a:solidFill>
                  <a:schemeClr val="tx1"/>
                </a:solidFill>
                <a:effectLst/>
                <a:latin typeface="+mn-lt"/>
                <a:ea typeface="+mn-ea"/>
                <a:cs typeface="+mn-cs"/>
              </a:rPr>
              <a:t>** 128 bits is better – this is more potential outputs than there are atoms in the universe.  The MD5 hash algorithm is an incredibly common hash that uses this size output space.  But as of 1996 this hash is no longer considered secure.</a:t>
            </a:r>
          </a:p>
          <a:p>
            <a:r>
              <a:rPr lang="en-US" sz="1200" b="0" i="0" kern="1200" baseline="0" dirty="0">
                <a:solidFill>
                  <a:schemeClr val="tx1"/>
                </a:solidFill>
                <a:effectLst/>
                <a:latin typeface="+mn-lt"/>
                <a:ea typeface="+mn-ea"/>
                <a:cs typeface="+mn-cs"/>
              </a:rPr>
              <a:t>** 256 bits is now a common starting point for hash functions.  The SHA-256 algorithm is a very common hashing algorithm used in everything from verifying emails to the bitcoin protocol.</a:t>
            </a:r>
          </a:p>
          <a:p>
            <a:r>
              <a:rPr lang="en-US" sz="1200" b="0" i="0" kern="1200" baseline="0" dirty="0">
                <a:solidFill>
                  <a:schemeClr val="tx1"/>
                </a:solidFill>
                <a:effectLst/>
                <a:latin typeface="+mn-lt"/>
                <a:ea typeface="+mn-ea"/>
                <a:cs typeface="+mn-cs"/>
              </a:rPr>
              <a:t>** But it gets even bigger.  512 bits is becoming increasingly popular due to the SHA-512 algorithm increasing usage when hashing passwords.</a:t>
            </a:r>
          </a:p>
          <a:p>
            <a:r>
              <a:rPr lang="en-US" sz="1200" b="0" i="0" kern="1200" baseline="0" dirty="0">
                <a:solidFill>
                  <a:schemeClr val="tx1"/>
                </a:solidFill>
                <a:effectLst/>
                <a:latin typeface="+mn-lt"/>
                <a:ea typeface="+mn-ea"/>
                <a:cs typeface="+mn-cs"/>
              </a:rPr>
              <a:t>1024 and 2048 are also being used – with ever larger output spaces being introduced </a:t>
            </a:r>
            <a:r>
              <a:rPr lang="en-US" sz="1200" b="0" i="0" kern="1200" baseline="0" dirty="0" err="1">
                <a:solidFill>
                  <a:schemeClr val="tx1"/>
                </a:solidFill>
                <a:effectLst/>
                <a:latin typeface="+mn-lt"/>
                <a:ea typeface="+mn-ea"/>
                <a:cs typeface="+mn-cs"/>
              </a:rPr>
              <a:t>periodicaly</a:t>
            </a:r>
            <a:r>
              <a:rPr lang="en-US" sz="1200" b="0" i="0" kern="1200" baseline="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37</a:t>
            </a:fld>
            <a:endParaRPr lang="en-US" dirty="0"/>
          </a:p>
        </p:txBody>
      </p:sp>
    </p:spTree>
    <p:extLst>
      <p:ext uri="{BB962C8B-B14F-4D97-AF65-F5344CB8AC3E}">
        <p14:creationId xmlns:p14="http://schemas.microsoft.com/office/powerpoint/2010/main" val="9924323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a:t>
            </a:r>
            <a:r>
              <a:rPr lang="en-US" baseline="0" dirty="0"/>
              <a:t> used to be that a 32 bit hash was sufficient for most purposes.  This is over four billion potential outputs.</a:t>
            </a:r>
          </a:p>
          <a:p>
            <a:r>
              <a:rPr lang="en-US" baseline="0" dirty="0"/>
              <a:t>** As computers got faster, a 64 bit hash was better.  This is over 92 </a:t>
            </a:r>
            <a:r>
              <a:rPr lang="en-US" sz="1200" b="0" i="0" kern="1200" dirty="0">
                <a:solidFill>
                  <a:schemeClr val="tx1"/>
                </a:solidFill>
                <a:effectLst/>
                <a:latin typeface="+mn-lt"/>
                <a:ea typeface="+mn-ea"/>
                <a:cs typeface="+mn-cs"/>
              </a:rPr>
              <a:t>quadrillion potential</a:t>
            </a:r>
            <a:r>
              <a:rPr lang="en-US" sz="1200" b="0" i="0" kern="1200" baseline="0" dirty="0">
                <a:solidFill>
                  <a:schemeClr val="tx1"/>
                </a:solidFill>
                <a:effectLst/>
                <a:latin typeface="+mn-lt"/>
                <a:ea typeface="+mn-ea"/>
                <a:cs typeface="+mn-cs"/>
              </a:rPr>
              <a:t> outputs – but even that was not secure.</a:t>
            </a:r>
          </a:p>
          <a:p>
            <a:r>
              <a:rPr lang="en-US" sz="1200" b="0" i="0" kern="1200" baseline="0" dirty="0">
                <a:solidFill>
                  <a:schemeClr val="tx1"/>
                </a:solidFill>
                <a:effectLst/>
                <a:latin typeface="+mn-lt"/>
                <a:ea typeface="+mn-ea"/>
                <a:cs typeface="+mn-cs"/>
              </a:rPr>
              <a:t>** 128 bits is better – this is more potential outputs than there are atoms in the universe.  The MD5 hash algorithm is an incredibly common hash that uses this size output space.  But as of 1996 this hash is no longer considered secure.</a:t>
            </a:r>
          </a:p>
          <a:p>
            <a:r>
              <a:rPr lang="en-US" sz="1200" b="0" i="0" kern="1200" baseline="0" dirty="0">
                <a:solidFill>
                  <a:schemeClr val="tx1"/>
                </a:solidFill>
                <a:effectLst/>
                <a:latin typeface="+mn-lt"/>
                <a:ea typeface="+mn-ea"/>
                <a:cs typeface="+mn-cs"/>
              </a:rPr>
              <a:t>** 256 bits is now a common starting point for hash functions.  The SHA-256 algorithm is a very common hashing algorithm used in everything from verifying emails to the bitcoin protocol.</a:t>
            </a:r>
          </a:p>
          <a:p>
            <a:r>
              <a:rPr lang="en-US" sz="1200" b="0" i="0" kern="1200" baseline="0" dirty="0">
                <a:solidFill>
                  <a:schemeClr val="tx1"/>
                </a:solidFill>
                <a:effectLst/>
                <a:latin typeface="+mn-lt"/>
                <a:ea typeface="+mn-ea"/>
                <a:cs typeface="+mn-cs"/>
              </a:rPr>
              <a:t>** But it gets even bigger.  512 bits is becoming increasingly popular due to the SHA-512 algorithm increasing usage when hashing passwords.</a:t>
            </a:r>
          </a:p>
          <a:p>
            <a:r>
              <a:rPr lang="en-US" sz="1200" b="0" i="0" kern="1200" baseline="0" dirty="0">
                <a:solidFill>
                  <a:schemeClr val="tx1"/>
                </a:solidFill>
                <a:effectLst/>
                <a:latin typeface="+mn-lt"/>
                <a:ea typeface="+mn-ea"/>
                <a:cs typeface="+mn-cs"/>
              </a:rPr>
              <a:t>1024 and 2048 are also being used – with ever larger output spaces being introduced </a:t>
            </a:r>
            <a:r>
              <a:rPr lang="en-US" sz="1200" b="0" i="0" kern="1200" baseline="0" dirty="0" err="1">
                <a:solidFill>
                  <a:schemeClr val="tx1"/>
                </a:solidFill>
                <a:effectLst/>
                <a:latin typeface="+mn-lt"/>
                <a:ea typeface="+mn-ea"/>
                <a:cs typeface="+mn-cs"/>
              </a:rPr>
              <a:t>periodicaly</a:t>
            </a:r>
            <a:r>
              <a:rPr lang="en-US" sz="1200" b="0" i="0" kern="1200" baseline="0" dirty="0">
                <a:solidFill>
                  <a:schemeClr val="tx1"/>
                </a:solidFill>
                <a:effectLst/>
                <a:latin typeface="+mn-lt"/>
                <a:ea typeface="+mn-ea"/>
                <a:cs typeface="+mn-cs"/>
              </a:rPr>
              <a:t>.</a:t>
            </a:r>
          </a:p>
          <a:p>
            <a:endParaRPr lang="en-US" dirty="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38</a:t>
            </a:fld>
            <a:endParaRPr lang="en-US" dirty="0"/>
          </a:p>
        </p:txBody>
      </p:sp>
    </p:spTree>
    <p:extLst>
      <p:ext uri="{BB962C8B-B14F-4D97-AF65-F5344CB8AC3E}">
        <p14:creationId xmlns:p14="http://schemas.microsoft.com/office/powerpoint/2010/main" val="30223263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a:t>
            </a:r>
            <a:r>
              <a:rPr lang="en-US" baseline="0" dirty="0"/>
              <a:t> used to be that a 32 bit hash was sufficient for most purposes.  This is over four billion potential outputs.</a:t>
            </a:r>
          </a:p>
          <a:p>
            <a:r>
              <a:rPr lang="en-US" baseline="0" dirty="0"/>
              <a:t>** As computers got faster, a 64 bit hash was better.  This is over 92 </a:t>
            </a:r>
            <a:r>
              <a:rPr lang="en-US" sz="1200" b="0" i="0" kern="1200" dirty="0">
                <a:solidFill>
                  <a:schemeClr val="tx1"/>
                </a:solidFill>
                <a:effectLst/>
                <a:latin typeface="+mn-lt"/>
                <a:ea typeface="+mn-ea"/>
                <a:cs typeface="+mn-cs"/>
              </a:rPr>
              <a:t>quadrillion potential</a:t>
            </a:r>
            <a:r>
              <a:rPr lang="en-US" sz="1200" b="0" i="0" kern="1200" baseline="0" dirty="0">
                <a:solidFill>
                  <a:schemeClr val="tx1"/>
                </a:solidFill>
                <a:effectLst/>
                <a:latin typeface="+mn-lt"/>
                <a:ea typeface="+mn-ea"/>
                <a:cs typeface="+mn-cs"/>
              </a:rPr>
              <a:t> outputs – but even that was not secure.</a:t>
            </a:r>
          </a:p>
          <a:p>
            <a:r>
              <a:rPr lang="en-US" sz="1200" b="0" i="0" kern="1200" baseline="0" dirty="0">
                <a:solidFill>
                  <a:schemeClr val="tx1"/>
                </a:solidFill>
                <a:effectLst/>
                <a:latin typeface="+mn-lt"/>
                <a:ea typeface="+mn-ea"/>
                <a:cs typeface="+mn-cs"/>
              </a:rPr>
              <a:t>** 128 bits is better – this is more potential outputs than there are atoms in the universe.  The MD5 hash algorithm is an incredibly common hash that uses this size output space.  But as of 1996 this hash is no longer considered secure.</a:t>
            </a:r>
          </a:p>
          <a:p>
            <a:r>
              <a:rPr lang="en-US" sz="1200" b="0" i="0" kern="1200" baseline="0" dirty="0">
                <a:solidFill>
                  <a:schemeClr val="tx1"/>
                </a:solidFill>
                <a:effectLst/>
                <a:latin typeface="+mn-lt"/>
                <a:ea typeface="+mn-ea"/>
                <a:cs typeface="+mn-cs"/>
              </a:rPr>
              <a:t>** 256 bits is now a common starting point for hash functions.  The SHA-256 algorithm is a very common hashing algorithm used in everything from verifying emails to the bitcoin protocol.</a:t>
            </a:r>
          </a:p>
          <a:p>
            <a:r>
              <a:rPr lang="en-US" sz="1200" b="0" i="0" kern="1200" baseline="0" dirty="0">
                <a:solidFill>
                  <a:schemeClr val="tx1"/>
                </a:solidFill>
                <a:effectLst/>
                <a:latin typeface="+mn-lt"/>
                <a:ea typeface="+mn-ea"/>
                <a:cs typeface="+mn-cs"/>
              </a:rPr>
              <a:t>** But it gets even bigger.  512 bits is becoming increasingly popular due to the SHA-512 algorithm increasing usage when hashing passwords.</a:t>
            </a:r>
          </a:p>
          <a:p>
            <a:r>
              <a:rPr lang="en-US" sz="1200" b="0" i="0" kern="1200" baseline="0" dirty="0">
                <a:solidFill>
                  <a:schemeClr val="tx1"/>
                </a:solidFill>
                <a:effectLst/>
                <a:latin typeface="+mn-lt"/>
                <a:ea typeface="+mn-ea"/>
                <a:cs typeface="+mn-cs"/>
              </a:rPr>
              <a:t>1024 and 2048 are also being used – with ever larger output spaces being introduced </a:t>
            </a:r>
            <a:r>
              <a:rPr lang="en-US" sz="1200" b="0" i="0" kern="1200" baseline="0" dirty="0" err="1">
                <a:solidFill>
                  <a:schemeClr val="tx1"/>
                </a:solidFill>
                <a:effectLst/>
                <a:latin typeface="+mn-lt"/>
                <a:ea typeface="+mn-ea"/>
                <a:cs typeface="+mn-cs"/>
              </a:rPr>
              <a:t>periodicaly</a:t>
            </a:r>
            <a:r>
              <a:rPr lang="en-US" sz="1200" b="0" i="0" kern="1200" baseline="0" dirty="0">
                <a:solidFill>
                  <a:schemeClr val="tx1"/>
                </a:solidFill>
                <a:effectLst/>
                <a:latin typeface="+mn-lt"/>
                <a:ea typeface="+mn-ea"/>
                <a:cs typeface="+mn-cs"/>
              </a:rPr>
              <a:t>.</a:t>
            </a:r>
          </a:p>
          <a:p>
            <a:endParaRPr lang="en-US" dirty="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39</a:t>
            </a:fld>
            <a:endParaRPr lang="en-US" dirty="0"/>
          </a:p>
        </p:txBody>
      </p:sp>
    </p:spTree>
    <p:extLst>
      <p:ext uri="{BB962C8B-B14F-4D97-AF65-F5344CB8AC3E}">
        <p14:creationId xmlns:p14="http://schemas.microsoft.com/office/powerpoint/2010/main" val="2712826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aren’t familiar with associative arrays,</a:t>
            </a:r>
            <a:r>
              <a:rPr lang="en-US" baseline="0" dirty="0"/>
              <a:t> there are many examples you are probably familiar with.  Things like HTTP headers, application configuration, environment variables and data storage are all common usages of key/value pair containers and associative arrays.  Let’s look at a few of these examples.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a:t>
            </a:fld>
            <a:endParaRPr lang="en-US" dirty="0"/>
          </a:p>
        </p:txBody>
      </p:sp>
    </p:spTree>
    <p:extLst>
      <p:ext uri="{BB962C8B-B14F-4D97-AF65-F5344CB8AC3E}">
        <p14:creationId xmlns:p14="http://schemas.microsoft.com/office/powerpoint/2010/main" val="7356768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a:t>
            </a:r>
            <a:r>
              <a:rPr lang="en-US" baseline="0" dirty="0"/>
              <a:t> used to be that a 32 bit hash was sufficient for most purposes.  This is over four billion potential outputs.</a:t>
            </a:r>
          </a:p>
          <a:p>
            <a:r>
              <a:rPr lang="en-US" baseline="0" dirty="0"/>
              <a:t>** As computers got faster, a 64 bit hash was better.  This is over 92 </a:t>
            </a:r>
            <a:r>
              <a:rPr lang="en-US" sz="1200" b="0" i="0" kern="1200" dirty="0">
                <a:solidFill>
                  <a:schemeClr val="tx1"/>
                </a:solidFill>
                <a:effectLst/>
                <a:latin typeface="+mn-lt"/>
                <a:ea typeface="+mn-ea"/>
                <a:cs typeface="+mn-cs"/>
              </a:rPr>
              <a:t>quadrillion potential</a:t>
            </a:r>
            <a:r>
              <a:rPr lang="en-US" sz="1200" b="0" i="0" kern="1200" baseline="0" dirty="0">
                <a:solidFill>
                  <a:schemeClr val="tx1"/>
                </a:solidFill>
                <a:effectLst/>
                <a:latin typeface="+mn-lt"/>
                <a:ea typeface="+mn-ea"/>
                <a:cs typeface="+mn-cs"/>
              </a:rPr>
              <a:t> outputs – but even that was not secure.</a:t>
            </a:r>
          </a:p>
          <a:p>
            <a:r>
              <a:rPr lang="en-US" sz="1200" b="0" i="0" kern="1200" baseline="0" dirty="0">
                <a:solidFill>
                  <a:schemeClr val="tx1"/>
                </a:solidFill>
                <a:effectLst/>
                <a:latin typeface="+mn-lt"/>
                <a:ea typeface="+mn-ea"/>
                <a:cs typeface="+mn-cs"/>
              </a:rPr>
              <a:t>** 128 bits is better – this is more potential outputs than there are atoms in the universe.  The MD5 hash algorithm is an incredibly common hash that uses this size output space.  But as of 1996 this hash is no longer considered secure.</a:t>
            </a:r>
          </a:p>
          <a:p>
            <a:r>
              <a:rPr lang="en-US" sz="1200" b="0" i="0" kern="1200" baseline="0" dirty="0">
                <a:solidFill>
                  <a:schemeClr val="tx1"/>
                </a:solidFill>
                <a:effectLst/>
                <a:latin typeface="+mn-lt"/>
                <a:ea typeface="+mn-ea"/>
                <a:cs typeface="+mn-cs"/>
              </a:rPr>
              <a:t>** 256 bits is now a common starting point for hash functions.  The SHA-256 algorithm is a very common hashing algorithm used in everything from verifying emails to the bitcoin protocol.</a:t>
            </a:r>
          </a:p>
          <a:p>
            <a:r>
              <a:rPr lang="en-US" sz="1200" b="0" i="0" kern="1200" baseline="0" dirty="0">
                <a:solidFill>
                  <a:schemeClr val="tx1"/>
                </a:solidFill>
                <a:effectLst/>
                <a:latin typeface="+mn-lt"/>
                <a:ea typeface="+mn-ea"/>
                <a:cs typeface="+mn-cs"/>
              </a:rPr>
              <a:t>** But it gets even bigger.  512 bits is becoming increasingly popular due to the SHA-512 algorithm increasing usage when hashing passwords.</a:t>
            </a:r>
          </a:p>
          <a:p>
            <a:r>
              <a:rPr lang="en-US" sz="1200" b="0" i="0" kern="1200" baseline="0" dirty="0">
                <a:solidFill>
                  <a:schemeClr val="tx1"/>
                </a:solidFill>
                <a:effectLst/>
                <a:latin typeface="+mn-lt"/>
                <a:ea typeface="+mn-ea"/>
                <a:cs typeface="+mn-cs"/>
              </a:rPr>
              <a:t>1024 and 2048 are also being used – with ever larger output spaces being introduced </a:t>
            </a:r>
            <a:r>
              <a:rPr lang="en-US" sz="1200" b="0" i="0" kern="1200" baseline="0" dirty="0" err="1">
                <a:solidFill>
                  <a:schemeClr val="tx1"/>
                </a:solidFill>
                <a:effectLst/>
                <a:latin typeface="+mn-lt"/>
                <a:ea typeface="+mn-ea"/>
                <a:cs typeface="+mn-cs"/>
              </a:rPr>
              <a:t>periodicaly</a:t>
            </a:r>
            <a:r>
              <a:rPr lang="en-US" sz="1200" b="0" i="0" kern="1200" baseline="0" dirty="0">
                <a:solidFill>
                  <a:schemeClr val="tx1"/>
                </a:solidFill>
                <a:effectLst/>
                <a:latin typeface="+mn-lt"/>
                <a:ea typeface="+mn-ea"/>
                <a:cs typeface="+mn-cs"/>
              </a:rPr>
              <a:t>.</a:t>
            </a:r>
          </a:p>
          <a:p>
            <a:endParaRPr lang="en-US" dirty="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40</a:t>
            </a:fld>
            <a:endParaRPr lang="en-US" dirty="0"/>
          </a:p>
        </p:txBody>
      </p:sp>
    </p:spTree>
    <p:extLst>
      <p:ext uri="{BB962C8B-B14F-4D97-AF65-F5344CB8AC3E}">
        <p14:creationId xmlns:p14="http://schemas.microsoft.com/office/powerpoint/2010/main" val="8138322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a:t>
            </a:r>
            <a:r>
              <a:rPr lang="en-US" baseline="0" dirty="0"/>
              <a:t> used to be that a 32 bit hash was sufficient for most purposes.  This is over four billion potential outputs.</a:t>
            </a:r>
          </a:p>
          <a:p>
            <a:r>
              <a:rPr lang="en-US" baseline="0" dirty="0"/>
              <a:t>** As computers got faster, a 64 bit hash was better.  This is over 92 </a:t>
            </a:r>
            <a:r>
              <a:rPr lang="en-US" sz="1200" b="0" i="0" kern="1200" dirty="0">
                <a:solidFill>
                  <a:schemeClr val="tx1"/>
                </a:solidFill>
                <a:effectLst/>
                <a:latin typeface="+mn-lt"/>
                <a:ea typeface="+mn-ea"/>
                <a:cs typeface="+mn-cs"/>
              </a:rPr>
              <a:t>quadrillion potential</a:t>
            </a:r>
            <a:r>
              <a:rPr lang="en-US" sz="1200" b="0" i="0" kern="1200" baseline="0" dirty="0">
                <a:solidFill>
                  <a:schemeClr val="tx1"/>
                </a:solidFill>
                <a:effectLst/>
                <a:latin typeface="+mn-lt"/>
                <a:ea typeface="+mn-ea"/>
                <a:cs typeface="+mn-cs"/>
              </a:rPr>
              <a:t> outputs – but even that was not secure.</a:t>
            </a:r>
          </a:p>
          <a:p>
            <a:r>
              <a:rPr lang="en-US" sz="1200" b="0" i="0" kern="1200" baseline="0" dirty="0">
                <a:solidFill>
                  <a:schemeClr val="tx1"/>
                </a:solidFill>
                <a:effectLst/>
                <a:latin typeface="+mn-lt"/>
                <a:ea typeface="+mn-ea"/>
                <a:cs typeface="+mn-cs"/>
              </a:rPr>
              <a:t>** 128 bits is better – this is more potential outputs than there are atoms in the universe.  The MD5 hash algorithm is an incredibly common hash that uses this size output space.  But as of 1996 this hash is no longer considered secure.</a:t>
            </a:r>
          </a:p>
          <a:p>
            <a:r>
              <a:rPr lang="en-US" sz="1200" b="0" i="0" kern="1200" baseline="0" dirty="0">
                <a:solidFill>
                  <a:schemeClr val="tx1"/>
                </a:solidFill>
                <a:effectLst/>
                <a:latin typeface="+mn-lt"/>
                <a:ea typeface="+mn-ea"/>
                <a:cs typeface="+mn-cs"/>
              </a:rPr>
              <a:t>** 256 bits is now a common starting point for hash functions.  The SHA-256 algorithm is a very common hashing algorithm used in everything from verifying emails to the bitcoin protocol.</a:t>
            </a:r>
          </a:p>
          <a:p>
            <a:r>
              <a:rPr lang="en-US" sz="1200" b="0" i="0" kern="1200" baseline="0" dirty="0">
                <a:solidFill>
                  <a:schemeClr val="tx1"/>
                </a:solidFill>
                <a:effectLst/>
                <a:latin typeface="+mn-lt"/>
                <a:ea typeface="+mn-ea"/>
                <a:cs typeface="+mn-cs"/>
              </a:rPr>
              <a:t>** But it gets even bigger.  512 bits is becoming increasingly popular due to the SHA-512 algorithm increasing usage when hashing passwords.</a:t>
            </a:r>
          </a:p>
          <a:p>
            <a:r>
              <a:rPr lang="en-US" sz="1200" b="0" i="0" kern="1200" baseline="0" dirty="0">
                <a:solidFill>
                  <a:schemeClr val="tx1"/>
                </a:solidFill>
                <a:effectLst/>
                <a:latin typeface="+mn-lt"/>
                <a:ea typeface="+mn-ea"/>
                <a:cs typeface="+mn-cs"/>
              </a:rPr>
              <a:t>1024 and 2048 are also being used – with ever larger output spaces being introduced </a:t>
            </a:r>
            <a:r>
              <a:rPr lang="en-US" sz="1200" b="0" i="0" kern="1200" baseline="0" dirty="0" err="1">
                <a:solidFill>
                  <a:schemeClr val="tx1"/>
                </a:solidFill>
                <a:effectLst/>
                <a:latin typeface="+mn-lt"/>
                <a:ea typeface="+mn-ea"/>
                <a:cs typeface="+mn-cs"/>
              </a:rPr>
              <a:t>periodicaly</a:t>
            </a:r>
            <a:r>
              <a:rPr lang="en-US" sz="1200" b="0" i="0" kern="1200" baseline="0" dirty="0">
                <a:solidFill>
                  <a:schemeClr val="tx1"/>
                </a:solidFill>
                <a:effectLst/>
                <a:latin typeface="+mn-lt"/>
                <a:ea typeface="+mn-ea"/>
                <a:cs typeface="+mn-cs"/>
              </a:rPr>
              <a:t>.</a:t>
            </a:r>
          </a:p>
          <a:p>
            <a:endParaRPr lang="en-US" dirty="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41</a:t>
            </a:fld>
            <a:endParaRPr lang="en-US" dirty="0"/>
          </a:p>
        </p:txBody>
      </p:sp>
    </p:spTree>
    <p:extLst>
      <p:ext uri="{BB962C8B-B14F-4D97-AF65-F5344CB8AC3E}">
        <p14:creationId xmlns:p14="http://schemas.microsoft.com/office/powerpoint/2010/main" val="14182178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effect does a larger output space have?  Well – assuming a perfectly uniform distribution, if you have a 32 bit output, doing 1000 checks per second, you would crack a password within 49 days.  Doing a billion checks per second, you’d be done in 4 seconds.  </a:t>
            </a:r>
          </a:p>
          <a:p>
            <a:endParaRPr lang="en-US" baseline="0" dirty="0"/>
          </a:p>
          <a:p>
            <a:r>
              <a:rPr lang="en-US" baseline="0" dirty="0"/>
              <a:t>Compare that to a 512 bit output space.  At 1000 checks per second it would take … well … the universe likely won’t still exist.  Even at a billion checks per second you are still in the range of numbers so large we don’t bother naming them.</a:t>
            </a:r>
          </a:p>
          <a:p>
            <a:endParaRPr lang="en-US" baseline="0" dirty="0"/>
          </a:p>
          <a:p>
            <a:r>
              <a:rPr lang="en-US" baseline="0" dirty="0"/>
              <a:t>But </a:t>
            </a:r>
            <a:r>
              <a:rPr lang="en-US" baseline="0" dirty="0" err="1"/>
              <a:t>rember</a:t>
            </a:r>
            <a:r>
              <a:rPr lang="en-US" baseline="0" dirty="0"/>
              <a:t> - simply having a large output space is not enough.  You must also have uniform distribution.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42</a:t>
            </a:fld>
            <a:endParaRPr lang="en-US" dirty="0"/>
          </a:p>
        </p:txBody>
      </p:sp>
    </p:spTree>
    <p:extLst>
      <p:ext uri="{BB962C8B-B14F-4D97-AF65-F5344CB8AC3E}">
        <p14:creationId xmlns:p14="http://schemas.microsoft.com/office/powerpoint/2010/main" val="4107432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that we understand the properties we look for in a hashing algorithm,</a:t>
            </a:r>
            <a:r>
              <a:rPr lang="en-US" sz="1200" kern="1200" baseline="0" dirty="0">
                <a:solidFill>
                  <a:schemeClr val="tx1"/>
                </a:solidFill>
                <a:effectLst/>
                <a:latin typeface="+mn-lt"/>
                <a:ea typeface="+mn-ea"/>
                <a:cs typeface="+mn-cs"/>
              </a:rPr>
              <a:t> let’s look at a few simple algorithms.  Please remember that these are sample hashing algorithms and might not be appropriate for your application.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43</a:t>
            </a:fld>
            <a:endParaRPr lang="en-US" dirty="0"/>
          </a:p>
        </p:txBody>
      </p:sp>
    </p:spTree>
    <p:extLst>
      <p:ext uri="{BB962C8B-B14F-4D97-AF65-F5344CB8AC3E}">
        <p14:creationId xmlns:p14="http://schemas.microsoft.com/office/powerpoint/2010/main" val="242700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hash algorithm is the additive hash – this is the </a:t>
            </a:r>
            <a:r>
              <a:rPr lang="en-US" baseline="0" dirty="0"/>
              <a:t>algorithm we’ve been seeing throughout this module.</a:t>
            </a:r>
          </a:p>
          <a:p>
            <a:r>
              <a:rPr lang="en-US" baseline="0" dirty="0"/>
              <a:t>The additive hash starts with the input string – in this case “foo”</a:t>
            </a:r>
          </a:p>
          <a:p>
            <a:r>
              <a:rPr lang="en-US" baseline="0" dirty="0"/>
              <a:t>** and then adds the ASCII value of each character together to form the output</a:t>
            </a:r>
          </a:p>
          <a:p>
            <a:r>
              <a:rPr lang="en-US" baseline="0" dirty="0"/>
              <a:t>** - a hash value of 324.</a:t>
            </a:r>
          </a:p>
          <a:p>
            <a:r>
              <a:rPr lang="en-US" baseline="0" dirty="0"/>
              <a:t>** The additive hash has two things going for it – it is stable and very fast.  Unfortunately it has absolutely terrible uniformity and security.  </a:t>
            </a:r>
          </a:p>
        </p:txBody>
      </p:sp>
      <p:sp>
        <p:nvSpPr>
          <p:cNvPr id="4" name="Slide Number Placeholder 3"/>
          <p:cNvSpPr>
            <a:spLocks noGrp="1"/>
          </p:cNvSpPr>
          <p:nvPr>
            <p:ph type="sldNum" sz="quarter" idx="10"/>
          </p:nvPr>
        </p:nvSpPr>
        <p:spPr/>
        <p:txBody>
          <a:bodyPr/>
          <a:lstStyle/>
          <a:p>
            <a:fld id="{600EA4C1-1369-497F-A4CC-0EEBC5C7F202}" type="slidenum">
              <a:rPr lang="en-US" smtClean="0"/>
              <a:t>44</a:t>
            </a:fld>
            <a:endParaRPr lang="en-US" dirty="0"/>
          </a:p>
        </p:txBody>
      </p:sp>
    </p:spTree>
    <p:extLst>
      <p:ext uri="{BB962C8B-B14F-4D97-AF65-F5344CB8AC3E}">
        <p14:creationId xmlns:p14="http://schemas.microsoft.com/office/powerpoint/2010/main" val="250612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folding hash is a similar to the additive hash but it groups every four bytes in a 32-bit result that it continually</a:t>
            </a:r>
            <a:r>
              <a:rPr lang="en-US" baseline="0" dirty="0"/>
              <a:t> adds to the result.  Here we see the input string lorem ipsum dolor.</a:t>
            </a:r>
          </a:p>
          <a:p>
            <a:r>
              <a:rPr lang="en-US" baseline="0" dirty="0"/>
              <a:t>** The first four 8-bit characters are grouped</a:t>
            </a:r>
          </a:p>
          <a:p>
            <a:r>
              <a:rPr lang="en-US" baseline="0" dirty="0"/>
              <a:t>** into a single 32 bit value</a:t>
            </a:r>
          </a:p>
          <a:p>
            <a:r>
              <a:rPr lang="en-US" baseline="0" dirty="0"/>
              <a:t>** Which is added to the result</a:t>
            </a:r>
          </a:p>
          <a:p>
            <a:r>
              <a:rPr lang="en-US" baseline="0" dirty="0"/>
              <a:t>** Then the next four bytes</a:t>
            </a:r>
          </a:p>
          <a:p>
            <a:r>
              <a:rPr lang="en-US" baseline="0" dirty="0"/>
              <a:t>** Are grouped</a:t>
            </a:r>
          </a:p>
          <a:p>
            <a:r>
              <a:rPr lang="en-US" baseline="0" dirty="0"/>
              <a:t>** and added to the result.</a:t>
            </a:r>
          </a:p>
          <a:p>
            <a:r>
              <a:rPr lang="en-US" baseline="0" dirty="0"/>
              <a:t>** This process</a:t>
            </a:r>
          </a:p>
          <a:p>
            <a:r>
              <a:rPr lang="en-US" baseline="0" dirty="0"/>
              <a:t>** continues</a:t>
            </a:r>
          </a:p>
          <a:p>
            <a:r>
              <a:rPr lang="en-US" baseline="0" dirty="0"/>
              <a:t>** until we finally</a:t>
            </a:r>
          </a:p>
          <a:p>
            <a:r>
              <a:rPr lang="en-US" baseline="0" dirty="0"/>
              <a:t>** get to the last</a:t>
            </a:r>
          </a:p>
          <a:p>
            <a:r>
              <a:rPr lang="en-US" baseline="0" dirty="0"/>
              <a:t>** group of characters</a:t>
            </a:r>
          </a:p>
          <a:p>
            <a:r>
              <a:rPr lang="en-US" baseline="0" dirty="0"/>
              <a:t>** Which are added to the create the final result.</a:t>
            </a:r>
          </a:p>
          <a:p>
            <a:r>
              <a:rPr lang="en-US" baseline="0" dirty="0"/>
              <a:t>** The folding hash is stable, fast and has better uniformity than the additive hash.  However it has very poor security as it is trivial to construct inputs to match any value in the output space.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45</a:t>
            </a:fld>
            <a:endParaRPr lang="en-US" dirty="0"/>
          </a:p>
        </p:txBody>
      </p:sp>
    </p:spTree>
    <p:extLst>
      <p:ext uri="{BB962C8B-B14F-4D97-AF65-F5344CB8AC3E}">
        <p14:creationId xmlns:p14="http://schemas.microsoft.com/office/powerpoint/2010/main" val="25103342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an example of a hashing algorithm that is actually used in production systems, we can look at the DBJ2 hash.  This hash</a:t>
            </a:r>
            <a:r>
              <a:rPr lang="en-US" baseline="0" dirty="0"/>
              <a:t> function </a:t>
            </a:r>
            <a:r>
              <a:rPr lang="en-US" dirty="0">
                <a:solidFill>
                  <a:schemeClr val="tx1">
                    <a:lumMod val="85000"/>
                    <a:lumOff val="15000"/>
                  </a:schemeClr>
                </a:solidFill>
              </a:rPr>
              <a:t>was first reported by </a:t>
            </a:r>
            <a:r>
              <a:rPr lang="en-US" dirty="0"/>
              <a:t>D.J. (Daniel) Bernstein on </a:t>
            </a:r>
            <a:r>
              <a:rPr lang="en-US" dirty="0" err="1"/>
              <a:t>comp.lang.c</a:t>
            </a:r>
            <a:r>
              <a:rPr lang="en-US" dirty="0"/>
              <a:t>.  This algorithm loops</a:t>
            </a:r>
            <a:r>
              <a:rPr lang="en-US" baseline="0" dirty="0"/>
              <a:t> over the input string and performs a bit shift and additions that logically perform has times 33 plus 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olidFill>
                  <a:schemeClr val="tx1">
                    <a:lumMod val="85000"/>
                    <a:lumOff val="15000"/>
                  </a:schemeClr>
                </a:solidFill>
              </a:rPr>
              <a:t>The resulting hash is then returned.</a:t>
            </a:r>
            <a:endParaRPr lang="en-US" dirty="0">
              <a:solidFill>
                <a:schemeClr val="tx1">
                  <a:lumMod val="85000"/>
                  <a:lumOff val="15000"/>
                </a:schemeClr>
              </a:solidFill>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46</a:t>
            </a:fld>
            <a:endParaRPr lang="en-US" dirty="0"/>
          </a:p>
        </p:txBody>
      </p:sp>
    </p:spTree>
    <p:extLst>
      <p:ext uri="{BB962C8B-B14F-4D97-AF65-F5344CB8AC3E}">
        <p14:creationId xmlns:p14="http://schemas.microsoft.com/office/powerpoint/2010/main" val="28192217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Thinking about our input string “foo” – </a:t>
            </a:r>
          </a:p>
          <a:p>
            <a:r>
              <a:rPr lang="en-US" dirty="0"/>
              <a:t>** As we iterate</a:t>
            </a:r>
            <a:r>
              <a:rPr lang="en-US" baseline="0" dirty="0"/>
              <a:t> over each character</a:t>
            </a:r>
          </a:p>
          <a:p>
            <a:r>
              <a:rPr lang="en-US" baseline="0" dirty="0"/>
              <a:t>** The running hash result is updated</a:t>
            </a:r>
          </a:p>
          <a:p>
            <a:r>
              <a:rPr lang="en-US" baseline="0" dirty="0"/>
              <a:t>** Until the last character when it can be returned as the hash result.</a:t>
            </a:r>
          </a:p>
          <a:p>
            <a:r>
              <a:rPr lang="en-US" baseline="0" dirty="0"/>
              <a:t>** This hash is stable, fast and has been shown to have good uniformity.  It does, however, have poor security as it is easy to construct input strings to produce any output value.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47</a:t>
            </a:fld>
            <a:endParaRPr lang="en-US" dirty="0"/>
          </a:p>
        </p:txBody>
      </p:sp>
    </p:spTree>
    <p:extLst>
      <p:ext uri="{BB962C8B-B14F-4D97-AF65-F5344CB8AC3E}">
        <p14:creationId xmlns:p14="http://schemas.microsoft.com/office/powerpoint/2010/main" val="28011098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matrix compares some hashing algorithms.  You</a:t>
            </a:r>
            <a:r>
              <a:rPr lang="en-US" baseline="0" dirty="0"/>
              <a:t> can see that they are all stable, and, with the exception of additive hash, have at least reasonable uniformity.  But only one is still considered secure - and that is the 256 and 512 bit version of the SHA-2 algorithm.  Several of the algorithms were, at one point, considered secure – however as computational power improves and algorithmic flaws are discovered, these algorithms can change from being considered secure to being considered insecure.</a:t>
            </a:r>
          </a:p>
          <a:p>
            <a:endParaRPr lang="en-US" baseline="0" dirty="0"/>
          </a:p>
          <a:p>
            <a:r>
              <a:rPr lang="en-US" baseline="0" dirty="0"/>
              <a:t>It is always important to consider your applications needs.  If you simply need stability and uniformity then it might be overkill to use a secure algorithm - especially if performance is important.  But if you need security then you absolutely must choose a secure </a:t>
            </a:r>
            <a:r>
              <a:rPr lang="en-US" baseline="0" dirty="0" err="1"/>
              <a:t>algoritm</a:t>
            </a:r>
            <a:r>
              <a:rPr lang="en-US" baseline="0" dirty="0"/>
              <a:t>.</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48</a:t>
            </a:fld>
            <a:endParaRPr lang="en-US" dirty="0"/>
          </a:p>
        </p:txBody>
      </p:sp>
    </p:spTree>
    <p:extLst>
      <p:ext uri="{BB962C8B-B14F-4D97-AF65-F5344CB8AC3E}">
        <p14:creationId xmlns:p14="http://schemas.microsoft.com/office/powerpoint/2010/main" val="4985994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that we understand</a:t>
            </a:r>
            <a:r>
              <a:rPr lang="en-US" sz="1200" kern="1200" baseline="0" dirty="0">
                <a:solidFill>
                  <a:schemeClr val="tx1"/>
                </a:solidFill>
                <a:effectLst/>
                <a:latin typeface="+mn-lt"/>
                <a:ea typeface="+mn-ea"/>
                <a:cs typeface="+mn-cs"/>
              </a:rPr>
              <a:t> associative arrays, the basics of a hash table and have worked through several hashing algorithms – we can finally start to talk about an actual hash table implementation.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49</a:t>
            </a:fld>
            <a:endParaRPr lang="en-US" dirty="0"/>
          </a:p>
        </p:txBody>
      </p:sp>
    </p:spTree>
    <p:extLst>
      <p:ext uri="{BB962C8B-B14F-4D97-AF65-F5344CB8AC3E}">
        <p14:creationId xmlns:p14="http://schemas.microsoft.com/office/powerpoint/2010/main" val="1697698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you’ve never looked at the information transmitted every time a browser connects to a website, you might be surprised to find out just how much information</a:t>
            </a:r>
            <a:r>
              <a:rPr lang="en-US" baseline="0" dirty="0"/>
              <a:t> is being transmitted.  Beyond the request URL and the response body, there is header information that identifies things like the browser version, what website referred the user and how the client should interpret the response data.</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a:t>
            </a:fld>
            <a:endParaRPr lang="en-US" dirty="0"/>
          </a:p>
        </p:txBody>
      </p:sp>
    </p:spTree>
    <p:extLst>
      <p:ext uri="{BB962C8B-B14F-4D97-AF65-F5344CB8AC3E}">
        <p14:creationId xmlns:p14="http://schemas.microsoft.com/office/powerpoint/2010/main" val="16594903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hash table class is show here.</a:t>
            </a:r>
          </a:p>
          <a:p>
            <a:r>
              <a:rPr lang="en-US" dirty="0"/>
              <a:t>** The first template parameter is the key type – this is the type that will be used as the indexer</a:t>
            </a:r>
            <a:r>
              <a:rPr lang="en-US" baseline="0" dirty="0"/>
              <a:t> in the associative array</a:t>
            </a:r>
          </a:p>
          <a:p>
            <a:r>
              <a:rPr lang="en-US" baseline="0" dirty="0"/>
              <a:t>** The second template parameter is the value type – what will be stored in the hash table.</a:t>
            </a:r>
          </a:p>
          <a:p>
            <a:r>
              <a:rPr lang="en-US" baseline="0" dirty="0"/>
              <a:t>** The third parameter is the hash algorithm that will be used.  Notice that the default is the standard hash algorithm – this algorithm is implementation defined and is not guaranteed to be consistent between releases.  This is an important consideration if you ever decide to persist this value in a database because changing compilers might change the hash value generated for a specific input.</a:t>
            </a:r>
          </a:p>
          <a:p>
            <a:r>
              <a:rPr lang="en-US" baseline="0" dirty="0"/>
              <a:t>** The class provides a constructor and destructor</a:t>
            </a:r>
          </a:p>
          <a:p>
            <a:r>
              <a:rPr lang="en-US" baseline="0" dirty="0"/>
              <a:t>** And implements the index operator – accepting the key and returning a reference to the value</a:t>
            </a:r>
          </a:p>
          <a:p>
            <a:r>
              <a:rPr lang="en-US" baseline="0" dirty="0"/>
              <a:t>** The container provides functions for removing values by key and for determining if a key exists in the hash table.</a:t>
            </a:r>
          </a:p>
          <a:p>
            <a:r>
              <a:rPr lang="en-US" baseline="0" dirty="0"/>
              <a:t>** Finally the type provides basic forward iteration</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50</a:t>
            </a:fld>
            <a:endParaRPr lang="en-US" dirty="0"/>
          </a:p>
        </p:txBody>
      </p:sp>
    </p:spTree>
    <p:extLst>
      <p:ext uri="{BB962C8B-B14F-4D97-AF65-F5344CB8AC3E}">
        <p14:creationId xmlns:p14="http://schemas.microsoft.com/office/powerpoint/2010/main" val="35502558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run through a sample where we add a few values to a hash</a:t>
            </a:r>
            <a:r>
              <a:rPr lang="en-US" baseline="0" dirty="0"/>
              <a:t> table that stores string keys and values.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51</a:t>
            </a:fld>
            <a:endParaRPr lang="en-US" dirty="0"/>
          </a:p>
        </p:txBody>
      </p:sp>
    </p:spTree>
    <p:extLst>
      <p:ext uri="{BB962C8B-B14F-4D97-AF65-F5344CB8AC3E}">
        <p14:creationId xmlns:p14="http://schemas.microsoft.com/office/powerpoint/2010/main" val="37788350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thing to happen is that the constructor</a:t>
            </a:r>
            <a:r>
              <a:rPr lang="en-US" baseline="0" dirty="0"/>
              <a:t> will execute.  Here you can see the constructor and destructor together.  The constructor sets the containers size to zero, sets the initial capacity to 4 –this will be the initial size of the array that the values are stored in – and finally the array is allocated.</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52</a:t>
            </a:fld>
            <a:endParaRPr lang="en-US" dirty="0"/>
          </a:p>
        </p:txBody>
      </p:sp>
    </p:spTree>
    <p:extLst>
      <p:ext uri="{BB962C8B-B14F-4D97-AF65-F5344CB8AC3E}">
        <p14:creationId xmlns:p14="http://schemas.microsoft.com/office/powerpoint/2010/main" val="13684353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constructor runs we have an array</a:t>
            </a:r>
            <a:r>
              <a:rPr lang="en-US" baseline="0" dirty="0"/>
              <a:t> with an initial capacity of 4 and nothing in it.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53</a:t>
            </a:fld>
            <a:endParaRPr lang="en-US" dirty="0"/>
          </a:p>
        </p:txBody>
      </p:sp>
    </p:spTree>
    <p:extLst>
      <p:ext uri="{BB962C8B-B14F-4D97-AF65-F5344CB8AC3E}">
        <p14:creationId xmlns:p14="http://schemas.microsoft.com/office/powerpoint/2010/main" val="6872583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go to add a</a:t>
            </a:r>
            <a:r>
              <a:rPr lang="en-US" baseline="0" dirty="0"/>
              <a:t> value to the hash value we need to figure out in which index of the array the value will go.</a:t>
            </a:r>
          </a:p>
          <a:p>
            <a:r>
              <a:rPr lang="en-US" baseline="0" dirty="0"/>
              <a:t>We do this by using the hash function and modulo of the capacity to get the index that the value should be stored at.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54</a:t>
            </a:fld>
            <a:endParaRPr lang="en-US" dirty="0"/>
          </a:p>
        </p:txBody>
      </p:sp>
    </p:spTree>
    <p:extLst>
      <p:ext uri="{BB962C8B-B14F-4D97-AF65-F5344CB8AC3E}">
        <p14:creationId xmlns:p14="http://schemas.microsoft.com/office/powerpoint/2010/main" val="11548377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we discover that our index is the second</a:t>
            </a:r>
            <a:r>
              <a:rPr lang="en-US" baseline="0" dirty="0"/>
              <a:t> index in the array.</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55</a:t>
            </a:fld>
            <a:endParaRPr lang="en-US" dirty="0"/>
          </a:p>
        </p:txBody>
      </p:sp>
    </p:spTree>
    <p:extLst>
      <p:ext uri="{BB962C8B-B14F-4D97-AF65-F5344CB8AC3E}">
        <p14:creationId xmlns:p14="http://schemas.microsoft.com/office/powerpoint/2010/main" val="11851694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can now assign the value to the second index.  Our hash table now has a single item in it.</a:t>
            </a:r>
          </a:p>
        </p:txBody>
      </p:sp>
      <p:sp>
        <p:nvSpPr>
          <p:cNvPr id="4" name="Slide Number Placeholder 3"/>
          <p:cNvSpPr>
            <a:spLocks noGrp="1"/>
          </p:cNvSpPr>
          <p:nvPr>
            <p:ph type="sldNum" sz="quarter" idx="10"/>
          </p:nvPr>
        </p:nvSpPr>
        <p:spPr/>
        <p:txBody>
          <a:bodyPr/>
          <a:lstStyle/>
          <a:p>
            <a:fld id="{600EA4C1-1369-497F-A4CC-0EEBC5C7F202}" type="slidenum">
              <a:rPr lang="en-US" smtClean="0"/>
              <a:t>56</a:t>
            </a:fld>
            <a:endParaRPr lang="en-US" dirty="0"/>
          </a:p>
        </p:txBody>
      </p:sp>
    </p:spTree>
    <p:extLst>
      <p:ext uri="{BB962C8B-B14F-4D97-AF65-F5344CB8AC3E}">
        <p14:creationId xmlns:p14="http://schemas.microsoft.com/office/powerpoint/2010/main" val="392227377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add another value- this time the content-type key.  We’ll start by getting our index.</a:t>
            </a:r>
          </a:p>
        </p:txBody>
      </p:sp>
      <p:sp>
        <p:nvSpPr>
          <p:cNvPr id="4" name="Slide Number Placeholder 3"/>
          <p:cNvSpPr>
            <a:spLocks noGrp="1"/>
          </p:cNvSpPr>
          <p:nvPr>
            <p:ph type="sldNum" sz="quarter" idx="10"/>
          </p:nvPr>
        </p:nvSpPr>
        <p:spPr/>
        <p:txBody>
          <a:bodyPr/>
          <a:lstStyle/>
          <a:p>
            <a:fld id="{600EA4C1-1369-497F-A4CC-0EEBC5C7F202}" type="slidenum">
              <a:rPr lang="en-US" smtClean="0"/>
              <a:t>57</a:t>
            </a:fld>
            <a:endParaRPr lang="en-US" dirty="0"/>
          </a:p>
        </p:txBody>
      </p:sp>
    </p:spTree>
    <p:extLst>
      <p:ext uri="{BB962C8B-B14F-4D97-AF65-F5344CB8AC3E}">
        <p14:creationId xmlns:p14="http://schemas.microsoft.com/office/powerpoint/2010/main" val="26650939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 well … uh oh … we have a problem.  The index is the same index we already stored a value in.  This is known as a collision and it is something that every hash table needs to deal with.</a:t>
            </a:r>
          </a:p>
        </p:txBody>
      </p:sp>
      <p:sp>
        <p:nvSpPr>
          <p:cNvPr id="4" name="Slide Number Placeholder 3"/>
          <p:cNvSpPr>
            <a:spLocks noGrp="1"/>
          </p:cNvSpPr>
          <p:nvPr>
            <p:ph type="sldNum" sz="quarter" idx="10"/>
          </p:nvPr>
        </p:nvSpPr>
        <p:spPr/>
        <p:txBody>
          <a:bodyPr/>
          <a:lstStyle/>
          <a:p>
            <a:fld id="{600EA4C1-1369-497F-A4CC-0EEBC5C7F202}" type="slidenum">
              <a:rPr lang="en-US" smtClean="0"/>
              <a:t>58</a:t>
            </a:fld>
            <a:endParaRPr lang="en-US" dirty="0"/>
          </a:p>
        </p:txBody>
      </p:sp>
    </p:spTree>
    <p:extLst>
      <p:ext uri="{BB962C8B-B14F-4D97-AF65-F5344CB8AC3E}">
        <p14:creationId xmlns:p14="http://schemas.microsoft.com/office/powerpoint/2010/main" val="20365120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hash collision</a:t>
            </a:r>
            <a:r>
              <a:rPr lang="en-US" sz="1200" kern="1200" baseline="0" dirty="0">
                <a:solidFill>
                  <a:schemeClr val="tx1"/>
                </a:solidFill>
                <a:effectLst/>
                <a:latin typeface="+mn-lt"/>
                <a:ea typeface="+mn-ea"/>
                <a:cs typeface="+mn-cs"/>
              </a:rPr>
              <a:t> occurs when two distinct input values would be inserted into the same location in the hash table.  When this occurs we need to have some strategy to resolve the collision.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59</a:t>
            </a:fld>
            <a:endParaRPr lang="en-US" dirty="0"/>
          </a:p>
        </p:txBody>
      </p:sp>
    </p:spTree>
    <p:extLst>
      <p:ext uri="{BB962C8B-B14F-4D97-AF65-F5344CB8AC3E}">
        <p14:creationId xmlns:p14="http://schemas.microsoft.com/office/powerpoint/2010/main" val="1039429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were writing code to create the list of HTTP headers, we might have something like this.  You</a:t>
            </a:r>
            <a:r>
              <a:rPr lang="en-US" baseline="0" dirty="0"/>
              <a:t> can see that the http headers object is an associative array which can be indexed by a string and which contains a string.</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a:t>
            </a:fld>
            <a:endParaRPr lang="en-US" dirty="0"/>
          </a:p>
        </p:txBody>
      </p:sp>
    </p:spTree>
    <p:extLst>
      <p:ext uri="{BB962C8B-B14F-4D97-AF65-F5344CB8AC3E}">
        <p14:creationId xmlns:p14="http://schemas.microsoft.com/office/powerpoint/2010/main" val="35580318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are going to be using a technique known as separate chaining.  In this</a:t>
            </a:r>
            <a:r>
              <a:rPr lang="en-US" sz="1200" kern="1200" baseline="0" dirty="0">
                <a:solidFill>
                  <a:schemeClr val="tx1"/>
                </a:solidFill>
                <a:effectLst/>
                <a:latin typeface="+mn-lt"/>
                <a:ea typeface="+mn-ea"/>
                <a:cs typeface="+mn-cs"/>
              </a:rPr>
              <a:t> technique collisions are chained together into a linked list whose root node is stored in the hash table array.</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60</a:t>
            </a:fld>
            <a:endParaRPr lang="en-US" dirty="0"/>
          </a:p>
        </p:txBody>
      </p:sp>
    </p:spTree>
    <p:extLst>
      <p:ext uri="{BB962C8B-B14F-4D97-AF65-F5344CB8AC3E}">
        <p14:creationId xmlns:p14="http://schemas.microsoft.com/office/powerpoint/2010/main" val="21840695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do this we need a hash table entry type that contains three things</a:t>
            </a:r>
          </a:p>
          <a:p>
            <a:r>
              <a:rPr lang="en-US" baseline="0" dirty="0"/>
              <a:t>** First, the key.  This is the value that was used as the index in the associative array.</a:t>
            </a:r>
          </a:p>
          <a:p>
            <a:r>
              <a:rPr lang="en-US" baseline="0" dirty="0"/>
              <a:t>** Second is the value.</a:t>
            </a:r>
          </a:p>
          <a:p>
            <a:r>
              <a:rPr lang="en-US" baseline="0" dirty="0"/>
              <a:t>** Third is a pointer to the next hash table entry.  When a collusion occurs, this will point to the next collision in the list.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61</a:t>
            </a:fld>
            <a:endParaRPr lang="en-US" dirty="0"/>
          </a:p>
        </p:txBody>
      </p:sp>
    </p:spTree>
    <p:extLst>
      <p:ext uri="{BB962C8B-B14F-4D97-AF65-F5344CB8AC3E}">
        <p14:creationId xmlns:p14="http://schemas.microsoft.com/office/powerpoint/2010/main" val="220299744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knowledge,</a:t>
            </a:r>
            <a:r>
              <a:rPr lang="en-US" baseline="0" dirty="0"/>
              <a:t> let’s go back and look at our hash table.  The first obvious change is that after the table is created, our array now contains null pointers.  Any index in the array that has a null pointer is an empty bucket in the hash table.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62</a:t>
            </a:fld>
            <a:endParaRPr lang="en-US" dirty="0"/>
          </a:p>
        </p:txBody>
      </p:sp>
    </p:spTree>
    <p:extLst>
      <p:ext uri="{BB962C8B-B14F-4D97-AF65-F5344CB8AC3E}">
        <p14:creationId xmlns:p14="http://schemas.microsoft.com/office/powerpoint/2010/main" val="75943106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a:t>
            </a:r>
            <a:r>
              <a:rPr lang="en-US" baseline="0" dirty="0"/>
              <a:t> adding items.  We’ll start with the content-length entry that we added earlier.   As before we get the index to add to by hashing the input string and </a:t>
            </a:r>
            <a:r>
              <a:rPr lang="en-US" baseline="0" dirty="0" err="1"/>
              <a:t>mod’ing</a:t>
            </a:r>
            <a:r>
              <a:rPr lang="en-US" baseline="0" dirty="0"/>
              <a:t> with the array capacity, 4.</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63</a:t>
            </a:fld>
            <a:endParaRPr lang="en-US" dirty="0"/>
          </a:p>
        </p:txBody>
      </p:sp>
    </p:spTree>
    <p:extLst>
      <p:ext uri="{BB962C8B-B14F-4D97-AF65-F5344CB8AC3E}">
        <p14:creationId xmlns:p14="http://schemas.microsoft.com/office/powerpoint/2010/main" val="196187921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that array index is empty, we can simply update the pointer</a:t>
            </a:r>
            <a:r>
              <a:rPr lang="en-US" baseline="0" dirty="0"/>
              <a:t> in the array to point to the new hash table entry.  Notice that this entry has a key of “content-length”, a value of “8056” and has a null next pointer.</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64</a:t>
            </a:fld>
            <a:endParaRPr lang="en-US" dirty="0"/>
          </a:p>
        </p:txBody>
      </p:sp>
    </p:spTree>
    <p:extLst>
      <p:ext uri="{BB962C8B-B14F-4D97-AF65-F5344CB8AC3E}">
        <p14:creationId xmlns:p14="http://schemas.microsoft.com/office/powerpoint/2010/main" val="284146846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add our value with the key content-type</a:t>
            </a:r>
            <a:r>
              <a:rPr lang="en-US" baseline="0" dirty="0"/>
              <a:t> – this is the entry that we know is going to cause a collision.  As before we get the index but now what?</a:t>
            </a:r>
          </a:p>
          <a:p>
            <a:r>
              <a:rPr lang="en-US" baseline="0" dirty="0"/>
              <a:t>** We can’t simply add the value to the table because that would over-write our current pointer.</a:t>
            </a:r>
          </a:p>
        </p:txBody>
      </p:sp>
      <p:sp>
        <p:nvSpPr>
          <p:cNvPr id="4" name="Slide Number Placeholder 3"/>
          <p:cNvSpPr>
            <a:spLocks noGrp="1"/>
          </p:cNvSpPr>
          <p:nvPr>
            <p:ph type="sldNum" sz="quarter" idx="10"/>
          </p:nvPr>
        </p:nvSpPr>
        <p:spPr/>
        <p:txBody>
          <a:bodyPr/>
          <a:lstStyle/>
          <a:p>
            <a:fld id="{600EA4C1-1369-497F-A4CC-0EEBC5C7F202}" type="slidenum">
              <a:rPr lang="en-US" smtClean="0"/>
              <a:t>65</a:t>
            </a:fld>
            <a:endParaRPr lang="en-US" dirty="0"/>
          </a:p>
        </p:txBody>
      </p:sp>
    </p:spTree>
    <p:extLst>
      <p:ext uri="{BB962C8B-B14F-4D97-AF65-F5344CB8AC3E}">
        <p14:creationId xmlns:p14="http://schemas.microsoft.com/office/powerpoint/2010/main" val="324450842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we need to have a function that inserts the new entry</a:t>
            </a:r>
            <a:r>
              <a:rPr lang="en-US" baseline="0" dirty="0"/>
              <a:t> into the list – and ideally works whether there is already a node in the entry or not.</a:t>
            </a:r>
          </a:p>
          <a:p>
            <a:r>
              <a:rPr lang="en-US" baseline="0" dirty="0"/>
              <a:t>** We start by getting the index for the key.  This performs the hash function and mods with the capacity.</a:t>
            </a:r>
          </a:p>
          <a:p>
            <a:r>
              <a:rPr lang="en-US" baseline="0" dirty="0"/>
              <a:t>** Next we assign the current entry in that index to the next pointer of the new node.  If the index is null, then we’ll set the next pointer to null, but if there is a collision then the next pointer will be to the entry currently at that location.  In other words- we are inserting the new node at the head of the list.</a:t>
            </a:r>
          </a:p>
          <a:p>
            <a:r>
              <a:rPr lang="en-US" baseline="0" dirty="0"/>
              <a:t>** Finally we set the array value at the specified index to be the new node.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66</a:t>
            </a:fld>
            <a:endParaRPr lang="en-US" dirty="0"/>
          </a:p>
        </p:txBody>
      </p:sp>
    </p:spTree>
    <p:extLst>
      <p:ext uri="{BB962C8B-B14F-4D97-AF65-F5344CB8AC3E}">
        <p14:creationId xmlns:p14="http://schemas.microsoft.com/office/powerpoint/2010/main" val="11446625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when this is done we can now</a:t>
            </a:r>
            <a:r>
              <a:rPr lang="en-US" baseline="0" dirty="0"/>
              <a:t> see that the array contains a pointer to the node we just added.  And since there was a collision, the next pointer points to the original node.  I hope this helps make it clear that the real complexity of the hash table has no been boiled down to managing linked lists – and that’s a pretty manageable task.</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67</a:t>
            </a:fld>
            <a:endParaRPr lang="en-US" dirty="0"/>
          </a:p>
        </p:txBody>
      </p:sp>
    </p:spTree>
    <p:extLst>
      <p:ext uri="{BB962C8B-B14F-4D97-AF65-F5344CB8AC3E}">
        <p14:creationId xmlns:p14="http://schemas.microsoft.com/office/powerpoint/2010/main" val="265017418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our hash</a:t>
            </a:r>
            <a:r>
              <a:rPr lang="en-US" baseline="0" dirty="0"/>
              <a:t> table, without worrying about the contents, and start adding more items to it.</a:t>
            </a:r>
          </a:p>
          <a:p>
            <a:r>
              <a:rPr lang="en-US" baseline="0" dirty="0"/>
              <a:t>** As items are added the remaining array indexes begin to be filled</a:t>
            </a:r>
          </a:p>
          <a:p>
            <a:r>
              <a:rPr lang="en-US" baseline="0" dirty="0"/>
              <a:t>** eventually every array index has at least one item</a:t>
            </a:r>
          </a:p>
          <a:p>
            <a:r>
              <a:rPr lang="en-US" baseline="0" dirty="0"/>
              <a:t>** And then the number of collisions increases</a:t>
            </a:r>
          </a:p>
          <a:p>
            <a:r>
              <a:rPr lang="en-US" baseline="0" dirty="0"/>
              <a:t>** Until eventually it should be clear that our array is too small.  If the goal is to have constant time, O(1) access, we simply can’t be iterating over a linked list – an O(n) operation.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68</a:t>
            </a:fld>
            <a:endParaRPr lang="en-US" dirty="0"/>
          </a:p>
        </p:txBody>
      </p:sp>
    </p:spTree>
    <p:extLst>
      <p:ext uri="{BB962C8B-B14F-4D97-AF65-F5344CB8AC3E}">
        <p14:creationId xmlns:p14="http://schemas.microsoft.com/office/powerpoint/2010/main" val="291196075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our hash</a:t>
            </a:r>
            <a:r>
              <a:rPr lang="en-US" baseline="0" dirty="0"/>
              <a:t> table, without worrying about the contents, and start adding more items to it.</a:t>
            </a:r>
          </a:p>
          <a:p>
            <a:r>
              <a:rPr lang="en-US" baseline="0" dirty="0"/>
              <a:t>** As items are added the remaining array indexes begin to be filled</a:t>
            </a:r>
          </a:p>
          <a:p>
            <a:r>
              <a:rPr lang="en-US" baseline="0" dirty="0"/>
              <a:t>** eventually every array index has at least one item</a:t>
            </a:r>
          </a:p>
          <a:p>
            <a:r>
              <a:rPr lang="en-US" baseline="0" dirty="0"/>
              <a:t>** And then the number of collisions increases</a:t>
            </a:r>
          </a:p>
          <a:p>
            <a:r>
              <a:rPr lang="en-US" baseline="0" dirty="0"/>
              <a:t>** Until eventually it should be clear that our array is too small.  If the goal is to have constant time, O(1) access, we simply can’t be iterating over a linked list – an O(n) operation.</a:t>
            </a:r>
            <a:endParaRPr lang="en-US" dirty="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69</a:t>
            </a:fld>
            <a:endParaRPr lang="en-US" dirty="0"/>
          </a:p>
        </p:txBody>
      </p:sp>
    </p:spTree>
    <p:extLst>
      <p:ext uri="{BB962C8B-B14F-4D97-AF65-F5344CB8AC3E}">
        <p14:creationId xmlns:p14="http://schemas.microsoft.com/office/powerpoint/2010/main" val="294510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example</a:t>
            </a:r>
            <a:r>
              <a:rPr lang="en-US" baseline="0" dirty="0"/>
              <a:t> of associative arrays that we have probably all dealt with is environment variables.  Environment variables are key/value pairs used to communicate information to the operating system and running programs.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7</a:t>
            </a:fld>
            <a:endParaRPr lang="en-US" dirty="0"/>
          </a:p>
        </p:txBody>
      </p:sp>
    </p:spTree>
    <p:extLst>
      <p:ext uri="{BB962C8B-B14F-4D97-AF65-F5344CB8AC3E}">
        <p14:creationId xmlns:p14="http://schemas.microsoft.com/office/powerpoint/2010/main" val="28429793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our hash</a:t>
            </a:r>
            <a:r>
              <a:rPr lang="en-US" baseline="0" dirty="0"/>
              <a:t> table, without worrying about the contents, and start adding more items to it.</a:t>
            </a:r>
          </a:p>
          <a:p>
            <a:r>
              <a:rPr lang="en-US" baseline="0" dirty="0"/>
              <a:t>** As items are added the remaining array indexes begin to be filled</a:t>
            </a:r>
          </a:p>
          <a:p>
            <a:r>
              <a:rPr lang="en-US" baseline="0" dirty="0"/>
              <a:t>** eventually every array index has at least one item</a:t>
            </a:r>
          </a:p>
          <a:p>
            <a:r>
              <a:rPr lang="en-US" baseline="0" dirty="0"/>
              <a:t>** And then the number of collisions increases</a:t>
            </a:r>
          </a:p>
          <a:p>
            <a:r>
              <a:rPr lang="en-US" baseline="0" dirty="0"/>
              <a:t>** Until eventually it should be clear that our array is too small.  If the goal is to have constant time, O(1) access, we simply can’t be iterating over a linked list – an O(n) operation.</a:t>
            </a:r>
            <a:endParaRPr lang="en-US" dirty="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70</a:t>
            </a:fld>
            <a:endParaRPr lang="en-US" dirty="0"/>
          </a:p>
        </p:txBody>
      </p:sp>
    </p:spTree>
    <p:extLst>
      <p:ext uri="{BB962C8B-B14F-4D97-AF65-F5344CB8AC3E}">
        <p14:creationId xmlns:p14="http://schemas.microsoft.com/office/powerpoint/2010/main" val="183405505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our hash</a:t>
            </a:r>
            <a:r>
              <a:rPr lang="en-US" baseline="0" dirty="0"/>
              <a:t> table, without worrying about the contents, and start adding more items to it.</a:t>
            </a:r>
          </a:p>
          <a:p>
            <a:r>
              <a:rPr lang="en-US" baseline="0" dirty="0"/>
              <a:t>** As items are added the remaining array indexes begin to be filled</a:t>
            </a:r>
          </a:p>
          <a:p>
            <a:r>
              <a:rPr lang="en-US" baseline="0" dirty="0"/>
              <a:t>** eventually every array index has at least one item</a:t>
            </a:r>
          </a:p>
          <a:p>
            <a:r>
              <a:rPr lang="en-US" baseline="0" dirty="0"/>
              <a:t>** And then the number of collisions increases</a:t>
            </a:r>
          </a:p>
          <a:p>
            <a:r>
              <a:rPr lang="en-US" baseline="0" dirty="0"/>
              <a:t>** Until eventually it should be clear that our array is too small.  If the goal is to have constant time, O(1) access, we simply can’t be iterating over a linked list – an O(n) operation.</a:t>
            </a:r>
            <a:endParaRPr lang="en-US" dirty="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71</a:t>
            </a:fld>
            <a:endParaRPr lang="en-US" dirty="0"/>
          </a:p>
        </p:txBody>
      </p:sp>
    </p:spTree>
    <p:extLst>
      <p:ext uri="{BB962C8B-B14F-4D97-AF65-F5344CB8AC3E}">
        <p14:creationId xmlns:p14="http://schemas.microsoft.com/office/powerpoint/2010/main" val="158987263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our hash</a:t>
            </a:r>
            <a:r>
              <a:rPr lang="en-US" baseline="0" dirty="0"/>
              <a:t> table, without worrying about the contents, and start adding more items to it.</a:t>
            </a:r>
          </a:p>
          <a:p>
            <a:r>
              <a:rPr lang="en-US" baseline="0" dirty="0"/>
              <a:t>** As items are added the remaining array indexes begin to be filled</a:t>
            </a:r>
          </a:p>
          <a:p>
            <a:r>
              <a:rPr lang="en-US" baseline="0" dirty="0"/>
              <a:t>** eventually every array index has at least one item</a:t>
            </a:r>
          </a:p>
          <a:p>
            <a:r>
              <a:rPr lang="en-US" baseline="0" dirty="0"/>
              <a:t>** And then the number of collisions increases</a:t>
            </a:r>
          </a:p>
          <a:p>
            <a:r>
              <a:rPr lang="en-US" baseline="0" dirty="0"/>
              <a:t>** Until eventually it should be clear that our array is too small.  If the goal is to have constant time, O(1) access, we simply can’t be iterating over a linked list – an O(n) operation.</a:t>
            </a:r>
            <a:endParaRPr lang="en-US" dirty="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72</a:t>
            </a:fld>
            <a:endParaRPr lang="en-US" dirty="0"/>
          </a:p>
        </p:txBody>
      </p:sp>
    </p:spTree>
    <p:extLst>
      <p:ext uri="{BB962C8B-B14F-4D97-AF65-F5344CB8AC3E}">
        <p14:creationId xmlns:p14="http://schemas.microsoft.com/office/powerpoint/2010/main" val="10397686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Before we look</a:t>
            </a:r>
            <a:r>
              <a:rPr lang="en-US" sz="1200" kern="1200" baseline="0" dirty="0">
                <a:solidFill>
                  <a:schemeClr val="tx1"/>
                </a:solidFill>
                <a:effectLst/>
                <a:latin typeface="+mn-lt"/>
                <a:ea typeface="+mn-ea"/>
                <a:cs typeface="+mn-cs"/>
              </a:rPr>
              <a:t> at how to grow the underlying array there are two concepts we need to understand – the first is fill factor.</a:t>
            </a:r>
          </a:p>
          <a:p>
            <a:r>
              <a:rPr lang="en-US" sz="1200" kern="1200" baseline="0" dirty="0">
                <a:solidFill>
                  <a:schemeClr val="tx1"/>
                </a:solidFill>
                <a:effectLst/>
                <a:latin typeface="+mn-lt"/>
                <a:ea typeface="+mn-ea"/>
                <a:cs typeface="+mn-cs"/>
              </a:rPr>
              <a:t>Fill factor is the percentage of capacity that is the maximum number of entries in the hash table before the underlying array grows.  This value only accounts for size compared to capacity, not the number of collisions.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73</a:t>
            </a:fld>
            <a:endParaRPr lang="en-US" dirty="0"/>
          </a:p>
        </p:txBody>
      </p:sp>
    </p:spTree>
    <p:extLst>
      <p:ext uri="{BB962C8B-B14F-4D97-AF65-F5344CB8AC3E}">
        <p14:creationId xmlns:p14="http://schemas.microsoft.com/office/powerpoint/2010/main" val="4863175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second concept is growth factor – this is the multiple used</a:t>
            </a:r>
            <a:r>
              <a:rPr lang="en-US" sz="1200" kern="1200" baseline="0" dirty="0">
                <a:solidFill>
                  <a:schemeClr val="tx1"/>
                </a:solidFill>
                <a:effectLst/>
                <a:latin typeface="+mn-lt"/>
                <a:ea typeface="+mn-ea"/>
                <a:cs typeface="+mn-cs"/>
              </a:rPr>
              <a:t> to determine the new size of the hash table’s array – for example if the hash table has a capacity of 4 and a growth factor of 1.5, the new table size will be 6.</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74</a:t>
            </a:fld>
            <a:endParaRPr lang="en-US" dirty="0"/>
          </a:p>
        </p:txBody>
      </p:sp>
    </p:spTree>
    <p:extLst>
      <p:ext uri="{BB962C8B-B14F-4D97-AF65-F5344CB8AC3E}">
        <p14:creationId xmlns:p14="http://schemas.microsoft.com/office/powerpoint/2010/main" val="211223305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growing a hash table several steps have to</a:t>
            </a:r>
            <a:r>
              <a:rPr lang="en-US" baseline="0" dirty="0"/>
              <a:t> be taken.</a:t>
            </a:r>
          </a:p>
          <a:p>
            <a:r>
              <a:rPr lang="en-US" dirty="0"/>
              <a:t>** First we need to determine</a:t>
            </a:r>
            <a:r>
              <a:rPr lang="en-US" baseline="0" dirty="0"/>
              <a:t> if growth is needed.  The test is to see if the current size is greater than the capacity times the </a:t>
            </a:r>
            <a:r>
              <a:rPr lang="en-US" baseline="0" dirty="0" err="1"/>
              <a:t>fill_factor</a:t>
            </a:r>
            <a:r>
              <a:rPr lang="en-US" baseline="0" dirty="0"/>
              <a:t>.  If you have a table with a capacity of 10 and a fill factor of 80%, the table would need to grow once there were 8 items in the hash table.</a:t>
            </a:r>
          </a:p>
          <a:p>
            <a:r>
              <a:rPr lang="en-US" baseline="0" dirty="0"/>
              <a:t>** Once we’ve determined that we need to grow, we need to allocate a new, larger, array.  This uses the growth factor to determine the size of the new array.</a:t>
            </a:r>
          </a:p>
          <a:p>
            <a:r>
              <a:rPr lang="en-US" baseline="0" dirty="0"/>
              <a:t>** Next each item in the current array is re-hashed into the new table.  Remember that the index in the hash table is the modulo of the hash value and the array capacity.  Since we are changing the capacity we need to evaluate the new array index for each item – we can’t simply put them into the same index they were previously in.</a:t>
            </a:r>
          </a:p>
          <a:p>
            <a:r>
              <a:rPr lang="en-US" baseline="0" dirty="0"/>
              <a:t>** With all of the entries in the new array we can free the old array</a:t>
            </a:r>
          </a:p>
          <a:p>
            <a:r>
              <a:rPr lang="en-US" baseline="0" dirty="0"/>
              <a:t>** And then update the hash table to use the new array.</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75</a:t>
            </a:fld>
            <a:endParaRPr lang="en-US" dirty="0"/>
          </a:p>
        </p:txBody>
      </p:sp>
    </p:spTree>
    <p:extLst>
      <p:ext uri="{BB962C8B-B14F-4D97-AF65-F5344CB8AC3E}">
        <p14:creationId xmlns:p14="http://schemas.microsoft.com/office/powerpoint/2010/main" val="306760058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consider our hash</a:t>
            </a:r>
            <a:r>
              <a:rPr lang="en-US" baseline="0" dirty="0"/>
              <a:t> table with a capacity of 4 with three items in it.  What happens when growth occurs?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76</a:t>
            </a:fld>
            <a:endParaRPr lang="en-US" dirty="0"/>
          </a:p>
        </p:txBody>
      </p:sp>
    </p:spTree>
    <p:extLst>
      <p:ext uri="{BB962C8B-B14F-4D97-AF65-F5344CB8AC3E}">
        <p14:creationId xmlns:p14="http://schemas.microsoft.com/office/powerpoint/2010/main" val="399785093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allocate the new array</a:t>
            </a:r>
            <a:r>
              <a:rPr lang="en-US" baseline="0" dirty="0"/>
              <a:t> – each index begins with a null pointer.</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77</a:t>
            </a:fld>
            <a:endParaRPr lang="en-US" dirty="0"/>
          </a:p>
        </p:txBody>
      </p:sp>
    </p:spTree>
    <p:extLst>
      <p:ext uri="{BB962C8B-B14F-4D97-AF65-F5344CB8AC3E}">
        <p14:creationId xmlns:p14="http://schemas.microsoft.com/office/powerpoint/2010/main" val="136156476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when go through each item that was in the previous array and use</a:t>
            </a:r>
            <a:r>
              <a:rPr lang="en-US" baseline="0" dirty="0"/>
              <a:t> the hash function and new capacity to determine what index the entry should go in.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78</a:t>
            </a:fld>
            <a:endParaRPr lang="en-US" dirty="0"/>
          </a:p>
        </p:txBody>
      </p:sp>
    </p:spTree>
    <p:extLst>
      <p:ext uri="{BB962C8B-B14F-4D97-AF65-F5344CB8AC3E}">
        <p14:creationId xmlns:p14="http://schemas.microsoft.com/office/powerpoint/2010/main" val="41901996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repeated for each of the hash</a:t>
            </a:r>
            <a:r>
              <a:rPr lang="en-US" baseline="0" dirty="0"/>
              <a:t> table entries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79</a:t>
            </a:fld>
            <a:endParaRPr lang="en-US" dirty="0"/>
          </a:p>
        </p:txBody>
      </p:sp>
    </p:spTree>
    <p:extLst>
      <p:ext uri="{BB962C8B-B14F-4D97-AF65-F5344CB8AC3E}">
        <p14:creationId xmlns:p14="http://schemas.microsoft.com/office/powerpoint/2010/main" val="1704928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HTTP headers, environment variables could be set using array indexing syntax but with strings as</a:t>
            </a:r>
            <a:r>
              <a:rPr lang="en-US" baseline="0" dirty="0"/>
              <a:t> the keys and stings as the values.</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a:t>
            </a:fld>
            <a:endParaRPr lang="en-US" dirty="0"/>
          </a:p>
        </p:txBody>
      </p:sp>
    </p:spTree>
    <p:extLst>
      <p:ext uri="{BB962C8B-B14F-4D97-AF65-F5344CB8AC3E}">
        <p14:creationId xmlns:p14="http://schemas.microsoft.com/office/powerpoint/2010/main" val="409906364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process continues for each entry being added to the new table</a:t>
            </a:r>
            <a:r>
              <a:rPr lang="en-US" baseline="0" dirty="0"/>
              <a: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80</a:t>
            </a:fld>
            <a:endParaRPr lang="en-US" dirty="0"/>
          </a:p>
        </p:txBody>
      </p:sp>
    </p:spTree>
    <p:extLst>
      <p:ext uri="{BB962C8B-B14F-4D97-AF65-F5344CB8AC3E}">
        <p14:creationId xmlns:p14="http://schemas.microsoft.com/office/powerpoint/2010/main" val="295699346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a:t>
            </a:r>
            <a:r>
              <a:rPr lang="en-US" baseline="0" dirty="0"/>
              <a:t> continue adding new nodes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81</a:t>
            </a:fld>
            <a:endParaRPr lang="en-US" dirty="0"/>
          </a:p>
        </p:txBody>
      </p:sp>
    </p:spTree>
    <p:extLst>
      <p:ext uri="{BB962C8B-B14F-4D97-AF65-F5344CB8AC3E}">
        <p14:creationId xmlns:p14="http://schemas.microsoft.com/office/powerpoint/2010/main" val="190177919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remember </a:t>
            </a:r>
            <a:r>
              <a:rPr lang="en-US" baseline="0" dirty="0"/>
              <a:t>that even with our new table size, collisions can still occur.</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82</a:t>
            </a:fld>
            <a:endParaRPr lang="en-US" dirty="0"/>
          </a:p>
        </p:txBody>
      </p:sp>
    </p:spTree>
    <p:extLst>
      <p:ext uri="{BB962C8B-B14F-4D97-AF65-F5344CB8AC3E}">
        <p14:creationId xmlns:p14="http://schemas.microsoft.com/office/powerpoint/2010/main" val="185647803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example code</a:t>
            </a:r>
            <a:r>
              <a:rPr lang="en-US" baseline="0" dirty="0"/>
              <a:t> for growing the table is shown here.</a:t>
            </a:r>
          </a:p>
          <a:p>
            <a:r>
              <a:rPr lang="en-US" baseline="0" dirty="0"/>
              <a:t>** First we determine the capacity of the new array using the growth factor.</a:t>
            </a:r>
          </a:p>
          <a:p>
            <a:r>
              <a:rPr lang="en-US" baseline="0" dirty="0"/>
              <a:t>** Next we allocate a new array to store the hash table entries.</a:t>
            </a:r>
          </a:p>
          <a:p>
            <a:r>
              <a:rPr lang="en-US" baseline="0" dirty="0"/>
              <a:t>** We then can rehash the entries from the current table to the new table</a:t>
            </a:r>
          </a:p>
          <a:p>
            <a:r>
              <a:rPr lang="en-US" baseline="0" dirty="0"/>
              <a:t>** And with that done we can free the existing table</a:t>
            </a:r>
          </a:p>
          <a:p>
            <a:r>
              <a:rPr lang="en-US" baseline="0" dirty="0"/>
              <a:t>** And then update the hash table state to indicate the new capacity and array.</a:t>
            </a:r>
          </a:p>
          <a:p>
            <a:r>
              <a:rPr lang="en-US" baseline="0" dirty="0"/>
              <a:t>Let’s take a closer look at </a:t>
            </a:r>
            <a:r>
              <a:rPr lang="en-US" baseline="0" dirty="0" err="1"/>
              <a:t>rehash_to_new_table</a:t>
            </a:r>
            <a:r>
              <a:rPr lang="en-US" baseline="0" dirty="0"/>
              <a:t>- the function that moves the entries from the current array to the new array.</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83</a:t>
            </a:fld>
            <a:endParaRPr lang="en-US" dirty="0"/>
          </a:p>
        </p:txBody>
      </p:sp>
    </p:spTree>
    <p:extLst>
      <p:ext uri="{BB962C8B-B14F-4D97-AF65-F5344CB8AC3E}">
        <p14:creationId xmlns:p14="http://schemas.microsoft.com/office/powerpoint/2010/main" val="369522412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Rehash</a:t>
            </a:r>
            <a:r>
              <a:rPr lang="en-US" baseline="0" dirty="0"/>
              <a:t> to new table take the old array and capacity, and the new array and capacity.</a:t>
            </a:r>
          </a:p>
          <a:p>
            <a:r>
              <a:rPr lang="en-US" baseline="0" dirty="0"/>
              <a:t>** For every index </a:t>
            </a:r>
          </a:p>
          <a:p>
            <a:r>
              <a:rPr lang="en-US" baseline="0" dirty="0"/>
              <a:t>** in the old table</a:t>
            </a:r>
          </a:p>
          <a:p>
            <a:r>
              <a:rPr lang="en-US" baseline="0" dirty="0"/>
              <a:t>** iterate over the linked list of collisions</a:t>
            </a:r>
          </a:p>
          <a:p>
            <a:r>
              <a:rPr lang="en-US" baseline="0" dirty="0"/>
              <a:t>** and add the node into the new table with the new capacity</a:t>
            </a:r>
          </a:p>
          <a:p>
            <a:r>
              <a:rPr lang="en-US" baseline="0" dirty="0"/>
              <a:t>The rehash into function simply determines the index in the new array to add the entry and then inserts the entry to the head of the linked list.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84</a:t>
            </a:fld>
            <a:endParaRPr lang="en-US" dirty="0"/>
          </a:p>
        </p:txBody>
      </p:sp>
    </p:spTree>
    <p:extLst>
      <p:ext uri="{BB962C8B-B14F-4D97-AF65-F5344CB8AC3E}">
        <p14:creationId xmlns:p14="http://schemas.microsoft.com/office/powerpoint/2010/main" val="351589421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With items in our hash table, it’s time to look at iteration.  The</a:t>
            </a:r>
            <a:r>
              <a:rPr lang="en-US" sz="1200" kern="1200" baseline="0" dirty="0">
                <a:solidFill>
                  <a:schemeClr val="tx1"/>
                </a:solidFill>
                <a:effectLst/>
                <a:latin typeface="+mn-lt"/>
                <a:ea typeface="+mn-ea"/>
                <a:cs typeface="+mn-cs"/>
              </a:rPr>
              <a:t> important property of hash table iteration to be aware of is that it is unordered – and just as importantly it is not necessarily stable.  The order in which entries iterate can change over time as the underlying array grows.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85</a:t>
            </a:fld>
            <a:endParaRPr lang="en-US" dirty="0"/>
          </a:p>
        </p:txBody>
      </p:sp>
    </p:spTree>
    <p:extLst>
      <p:ext uri="{BB962C8B-B14F-4D97-AF65-F5344CB8AC3E}">
        <p14:creationId xmlns:p14="http://schemas.microsoft.com/office/powerpoint/2010/main" val="161559711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enumerate this hash table that contains 5 entries.  Some of the indexes are empty and some have</a:t>
            </a:r>
            <a:r>
              <a:rPr lang="en-US" baseline="0" dirty="0"/>
              <a:t> entries.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86</a:t>
            </a:fld>
            <a:endParaRPr lang="en-US" dirty="0"/>
          </a:p>
        </p:txBody>
      </p:sp>
    </p:spTree>
    <p:extLst>
      <p:ext uri="{BB962C8B-B14F-4D97-AF65-F5344CB8AC3E}">
        <p14:creationId xmlns:p14="http://schemas.microsoft.com/office/powerpoint/2010/main" val="326445804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iteration process starts at the first index in the array.  Since the index is null there is nothing to do.</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87</a:t>
            </a:fld>
            <a:endParaRPr lang="en-US" dirty="0"/>
          </a:p>
        </p:txBody>
      </p:sp>
    </p:spTree>
    <p:extLst>
      <p:ext uri="{BB962C8B-B14F-4D97-AF65-F5344CB8AC3E}">
        <p14:creationId xmlns:p14="http://schemas.microsoft.com/office/powerpoint/2010/main" val="356568594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now move on to the next index in the array.  </a:t>
            </a:r>
          </a:p>
          <a:p>
            <a:r>
              <a:rPr lang="en-US" baseline="0" dirty="0"/>
              <a:t>** Since there index is non-null, we will being to iterate over the linked list.</a:t>
            </a:r>
          </a:p>
          <a:p>
            <a:r>
              <a:rPr lang="en-US" baseline="0" dirty="0"/>
              <a:t>At the end of the linked list there we can move to the next index.</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88</a:t>
            </a:fld>
            <a:endParaRPr lang="en-US" dirty="0"/>
          </a:p>
        </p:txBody>
      </p:sp>
    </p:spTree>
    <p:extLst>
      <p:ext uri="{BB962C8B-B14F-4D97-AF65-F5344CB8AC3E}">
        <p14:creationId xmlns:p14="http://schemas.microsoft.com/office/powerpoint/2010/main" val="345107622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now move on to the next index in the array.  </a:t>
            </a:r>
          </a:p>
          <a:p>
            <a:r>
              <a:rPr lang="en-US" baseline="0" dirty="0"/>
              <a:t>** Since there index is non-null, we will being to iterate over the linked list.</a:t>
            </a:r>
          </a:p>
          <a:p>
            <a:r>
              <a:rPr lang="en-US" baseline="0" dirty="0"/>
              <a:t>At the end of the linked list there we can move to the next index.</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89</a:t>
            </a:fld>
            <a:endParaRPr lang="en-US" dirty="0"/>
          </a:p>
        </p:txBody>
      </p:sp>
    </p:spTree>
    <p:extLst>
      <p:ext uri="{BB962C8B-B14F-4D97-AF65-F5344CB8AC3E}">
        <p14:creationId xmlns:p14="http://schemas.microsoft.com/office/powerpoint/2010/main" val="1344531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With a basic understanding of what</a:t>
            </a:r>
            <a:r>
              <a:rPr lang="en-US" sz="1200" kern="1200" baseline="0" dirty="0">
                <a:solidFill>
                  <a:schemeClr val="tx1"/>
                </a:solidFill>
                <a:effectLst/>
                <a:latin typeface="+mn-lt"/>
                <a:ea typeface="+mn-ea"/>
                <a:cs typeface="+mn-cs"/>
              </a:rPr>
              <a:t> an associative array is, let’s start looking at hash tables.  They are associative array containers that provide O(1), or constant, insert, delete and search </a:t>
            </a:r>
            <a:r>
              <a:rPr lang="en-US" sz="1200" kern="1200" baseline="0" dirty="0" err="1">
                <a:solidFill>
                  <a:schemeClr val="tx1"/>
                </a:solidFill>
                <a:effectLst/>
                <a:latin typeface="+mn-lt"/>
                <a:ea typeface="+mn-ea"/>
                <a:cs typeface="+mn-cs"/>
              </a:rPr>
              <a:t>complextity</a:t>
            </a:r>
            <a:r>
              <a:rPr lang="en-US" sz="1200" kern="1200" baseline="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9</a:t>
            </a:fld>
            <a:endParaRPr lang="en-US" dirty="0"/>
          </a:p>
        </p:txBody>
      </p:sp>
    </p:spTree>
    <p:extLst>
      <p:ext uri="{BB962C8B-B14F-4D97-AF65-F5344CB8AC3E}">
        <p14:creationId xmlns:p14="http://schemas.microsoft.com/office/powerpoint/2010/main" val="5021825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index is null so there is nothing to do.</a:t>
            </a:r>
          </a:p>
        </p:txBody>
      </p:sp>
      <p:sp>
        <p:nvSpPr>
          <p:cNvPr id="4" name="Slide Number Placeholder 3"/>
          <p:cNvSpPr>
            <a:spLocks noGrp="1"/>
          </p:cNvSpPr>
          <p:nvPr>
            <p:ph type="sldNum" sz="quarter" idx="10"/>
          </p:nvPr>
        </p:nvSpPr>
        <p:spPr/>
        <p:txBody>
          <a:bodyPr/>
          <a:lstStyle/>
          <a:p>
            <a:fld id="{600EA4C1-1369-497F-A4CC-0EEBC5C7F202}" type="slidenum">
              <a:rPr lang="en-US" smtClean="0"/>
              <a:t>90</a:t>
            </a:fld>
            <a:endParaRPr lang="en-US" dirty="0"/>
          </a:p>
        </p:txBody>
      </p:sp>
    </p:spTree>
    <p:extLst>
      <p:ext uri="{BB962C8B-B14F-4D97-AF65-F5344CB8AC3E}">
        <p14:creationId xmlns:p14="http://schemas.microsoft.com/office/powerpoint/2010/main" val="51452551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forth index we find another entry </a:t>
            </a:r>
          </a:p>
          <a:p>
            <a:r>
              <a:rPr lang="en-US" dirty="0"/>
              <a:t>** so we walk the list of entries</a:t>
            </a:r>
          </a:p>
        </p:txBody>
      </p:sp>
      <p:sp>
        <p:nvSpPr>
          <p:cNvPr id="4" name="Slide Number Placeholder 3"/>
          <p:cNvSpPr>
            <a:spLocks noGrp="1"/>
          </p:cNvSpPr>
          <p:nvPr>
            <p:ph type="sldNum" sz="quarter" idx="10"/>
          </p:nvPr>
        </p:nvSpPr>
        <p:spPr/>
        <p:txBody>
          <a:bodyPr/>
          <a:lstStyle/>
          <a:p>
            <a:fld id="{600EA4C1-1369-497F-A4CC-0EEBC5C7F202}" type="slidenum">
              <a:rPr lang="en-US" smtClean="0"/>
              <a:t>91</a:t>
            </a:fld>
            <a:endParaRPr lang="en-US" dirty="0"/>
          </a:p>
        </p:txBody>
      </p:sp>
    </p:spTree>
    <p:extLst>
      <p:ext uri="{BB962C8B-B14F-4D97-AF65-F5344CB8AC3E}">
        <p14:creationId xmlns:p14="http://schemas.microsoft.com/office/powerpoint/2010/main" val="105098253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forth index we find another entry </a:t>
            </a:r>
          </a:p>
          <a:p>
            <a:r>
              <a:rPr lang="en-US" dirty="0"/>
              <a:t>** so we walk the list of entries</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92</a:t>
            </a:fld>
            <a:endParaRPr lang="en-US" dirty="0"/>
          </a:p>
        </p:txBody>
      </p:sp>
    </p:spTree>
    <p:extLst>
      <p:ext uri="{BB962C8B-B14F-4D97-AF65-F5344CB8AC3E}">
        <p14:creationId xmlns:p14="http://schemas.microsoft.com/office/powerpoint/2010/main" val="302222386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fifth</a:t>
            </a:r>
            <a:r>
              <a:rPr lang="en-US" baseline="0" dirty="0"/>
              <a:t> index we find another entry</a:t>
            </a:r>
          </a:p>
          <a:p>
            <a:r>
              <a:rPr lang="en-US" baseline="0" dirty="0"/>
              <a:t>** this time the entry has a collision so we need to walk through the list of collisions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93</a:t>
            </a:fld>
            <a:endParaRPr lang="en-US" dirty="0"/>
          </a:p>
        </p:txBody>
      </p:sp>
    </p:spTree>
    <p:extLst>
      <p:ext uri="{BB962C8B-B14F-4D97-AF65-F5344CB8AC3E}">
        <p14:creationId xmlns:p14="http://schemas.microsoft.com/office/powerpoint/2010/main" val="353377472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fifth</a:t>
            </a:r>
            <a:r>
              <a:rPr lang="en-US" baseline="0" dirty="0"/>
              <a:t> index we find another entry</a:t>
            </a:r>
          </a:p>
          <a:p>
            <a:r>
              <a:rPr lang="en-US" baseline="0" dirty="0"/>
              <a:t>** this time the entry has a collision so we need to walk through the list of collisions</a:t>
            </a:r>
            <a:endParaRPr lang="en-US" dirty="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94</a:t>
            </a:fld>
            <a:endParaRPr lang="en-US" dirty="0"/>
          </a:p>
        </p:txBody>
      </p:sp>
    </p:spTree>
    <p:extLst>
      <p:ext uri="{BB962C8B-B14F-4D97-AF65-F5344CB8AC3E}">
        <p14:creationId xmlns:p14="http://schemas.microsoft.com/office/powerpoint/2010/main" val="46635968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two </a:t>
            </a:r>
          </a:p>
          <a:p>
            <a:r>
              <a:rPr lang="en-US" dirty="0"/>
              <a:t>** entries are null so there is nothing to do</a:t>
            </a:r>
          </a:p>
        </p:txBody>
      </p:sp>
      <p:sp>
        <p:nvSpPr>
          <p:cNvPr id="4" name="Slide Number Placeholder 3"/>
          <p:cNvSpPr>
            <a:spLocks noGrp="1"/>
          </p:cNvSpPr>
          <p:nvPr>
            <p:ph type="sldNum" sz="quarter" idx="10"/>
          </p:nvPr>
        </p:nvSpPr>
        <p:spPr/>
        <p:txBody>
          <a:bodyPr/>
          <a:lstStyle/>
          <a:p>
            <a:fld id="{600EA4C1-1369-497F-A4CC-0EEBC5C7F202}" type="slidenum">
              <a:rPr lang="en-US" smtClean="0"/>
              <a:t>95</a:t>
            </a:fld>
            <a:endParaRPr lang="en-US" dirty="0"/>
          </a:p>
        </p:txBody>
      </p:sp>
    </p:spTree>
    <p:extLst>
      <p:ext uri="{BB962C8B-B14F-4D97-AF65-F5344CB8AC3E}">
        <p14:creationId xmlns:p14="http://schemas.microsoft.com/office/powerpoint/2010/main" val="378974510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two </a:t>
            </a:r>
          </a:p>
          <a:p>
            <a:r>
              <a:rPr lang="en-US" dirty="0"/>
              <a:t>** entries are null so there is nothing to do</a:t>
            </a:r>
          </a:p>
        </p:txBody>
      </p:sp>
      <p:sp>
        <p:nvSpPr>
          <p:cNvPr id="4" name="Slide Number Placeholder 3"/>
          <p:cNvSpPr>
            <a:spLocks noGrp="1"/>
          </p:cNvSpPr>
          <p:nvPr>
            <p:ph type="sldNum" sz="quarter" idx="10"/>
          </p:nvPr>
        </p:nvSpPr>
        <p:spPr/>
        <p:txBody>
          <a:bodyPr/>
          <a:lstStyle/>
          <a:p>
            <a:fld id="{600EA4C1-1369-497F-A4CC-0EEBC5C7F202}" type="slidenum">
              <a:rPr lang="en-US" smtClean="0"/>
              <a:t>96</a:t>
            </a:fld>
            <a:endParaRPr lang="en-US" dirty="0"/>
          </a:p>
        </p:txBody>
      </p:sp>
    </p:spTree>
    <p:extLst>
      <p:ext uri="{BB962C8B-B14F-4D97-AF65-F5344CB8AC3E}">
        <p14:creationId xmlns:p14="http://schemas.microsoft.com/office/powerpoint/2010/main" val="194851094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we encounter the last index</a:t>
            </a:r>
            <a:r>
              <a:rPr lang="en-US" baseline="0" dirty="0"/>
              <a:t> which has one entry.</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97</a:t>
            </a:fld>
            <a:endParaRPr lang="en-US" dirty="0"/>
          </a:p>
        </p:txBody>
      </p:sp>
    </p:spTree>
    <p:extLst>
      <p:ext uri="{BB962C8B-B14F-4D97-AF65-F5344CB8AC3E}">
        <p14:creationId xmlns:p14="http://schemas.microsoft.com/office/powerpoint/2010/main" val="21215573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 should be clear now why hash table iteration is unordered.  Items in the table are iterated in the order they are</a:t>
            </a:r>
            <a:r>
              <a:rPr lang="en-US" sz="1200" kern="1200" baseline="0" dirty="0">
                <a:solidFill>
                  <a:schemeClr val="tx1"/>
                </a:solidFill>
                <a:effectLst/>
                <a:latin typeface="+mn-lt"/>
                <a:ea typeface="+mn-ea"/>
                <a:cs typeface="+mn-cs"/>
              </a:rPr>
              <a:t> indexed in the array.  As the table grows the order in which items iterate can, and probably will, change.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98</a:t>
            </a:fld>
            <a:endParaRPr lang="en-US" dirty="0"/>
          </a:p>
        </p:txBody>
      </p:sp>
    </p:spTree>
    <p:extLst>
      <p:ext uri="{BB962C8B-B14F-4D97-AF65-F5344CB8AC3E}">
        <p14:creationId xmlns:p14="http://schemas.microsoft.com/office/powerpoint/2010/main" val="327425998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 should be clear now why hash table iteration is unordered.  Items in the table are iterated in the order they are</a:t>
            </a:r>
            <a:r>
              <a:rPr lang="en-US" sz="1200" kern="1200" baseline="0" dirty="0">
                <a:solidFill>
                  <a:schemeClr val="tx1"/>
                </a:solidFill>
                <a:effectLst/>
                <a:latin typeface="+mn-lt"/>
                <a:ea typeface="+mn-ea"/>
                <a:cs typeface="+mn-cs"/>
              </a:rPr>
              <a:t> indexed in the array.  As the table grows the order in which items iterate can, and probably will, change.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99</a:t>
            </a:fld>
            <a:endParaRPr lang="en-US" dirty="0"/>
          </a:p>
        </p:txBody>
      </p:sp>
    </p:spTree>
    <p:extLst>
      <p:ext uri="{BB962C8B-B14F-4D97-AF65-F5344CB8AC3E}">
        <p14:creationId xmlns:p14="http://schemas.microsoft.com/office/powerpoint/2010/main" val="1839414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9/12/2016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6662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9/12/2016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24421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9/12/2016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127101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9/12/2016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68192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4CED6-335E-4380-AA66-CB844F4A6A5A}" type="datetimeFigureOut">
              <a:rPr lang="en-US" smtClean="0"/>
              <a:t>9/12/2016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84711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4CED6-335E-4380-AA66-CB844F4A6A5A}" type="datetimeFigureOut">
              <a:rPr lang="en-US" smtClean="0"/>
              <a:t>9/12/2016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11275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4CED6-335E-4380-AA66-CB844F4A6A5A}" type="datetimeFigureOut">
              <a:rPr lang="en-US" smtClean="0"/>
              <a:t>9/12/2016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40045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4CED6-335E-4380-AA66-CB844F4A6A5A}" type="datetimeFigureOut">
              <a:rPr lang="en-US" smtClean="0"/>
              <a:t>9/12/2016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9561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4CED6-335E-4380-AA66-CB844F4A6A5A}" type="datetimeFigureOut">
              <a:rPr lang="en-US" smtClean="0"/>
              <a:t>9/12/2016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39007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9/12/2016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430778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9/12/2016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9379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4CED6-335E-4380-AA66-CB844F4A6A5A}" type="datetimeFigureOut">
              <a:rPr lang="en-US" smtClean="0"/>
              <a:t>9/12/2016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3EF11-CA6A-41DA-81F0-F1D9DCCDD310}" type="slidenum">
              <a:rPr lang="en-US" smtClean="0"/>
              <a:t>‹#›</a:t>
            </a:fld>
            <a:endParaRPr lang="en-US" dirty="0"/>
          </a:p>
        </p:txBody>
      </p:sp>
    </p:spTree>
    <p:extLst>
      <p:ext uri="{BB962C8B-B14F-4D97-AF65-F5344CB8AC3E}">
        <p14:creationId xmlns:p14="http://schemas.microsoft.com/office/powerpoint/2010/main" val="2452367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50" dirty="0"/>
              <a:t>Fundamental Algorithms and Data Structures</a:t>
            </a:r>
          </a:p>
        </p:txBody>
      </p:sp>
      <p:sp>
        <p:nvSpPr>
          <p:cNvPr id="3" name="Subtitle 2"/>
          <p:cNvSpPr>
            <a:spLocks noGrp="1"/>
          </p:cNvSpPr>
          <p:nvPr>
            <p:ph type="subTitle" idx="1"/>
          </p:nvPr>
        </p:nvSpPr>
        <p:spPr/>
        <p:txBody>
          <a:bodyPr/>
          <a:lstStyle/>
          <a:p>
            <a:r>
              <a:rPr lang="en-US" dirty="0"/>
              <a:t>Hash Table</a:t>
            </a:r>
          </a:p>
        </p:txBody>
      </p:sp>
    </p:spTree>
    <p:extLst>
      <p:ext uri="{BB962C8B-B14F-4D97-AF65-F5344CB8AC3E}">
        <p14:creationId xmlns:p14="http://schemas.microsoft.com/office/powerpoint/2010/main" val="428492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Hash Table</a:t>
            </a:r>
          </a:p>
        </p:txBody>
      </p:sp>
      <p:sp>
        <p:nvSpPr>
          <p:cNvPr id="2" name="Rectangle 1"/>
          <p:cNvSpPr/>
          <p:nvPr/>
        </p:nvSpPr>
        <p:spPr>
          <a:xfrm>
            <a:off x="1943100" y="2438400"/>
            <a:ext cx="5257800" cy="1415772"/>
          </a:xfrm>
          <a:prstGeom prst="rect">
            <a:avLst/>
          </a:prstGeom>
        </p:spPr>
        <p:txBody>
          <a:bodyPr wrap="square">
            <a:spAutoFit/>
          </a:bodyPr>
          <a:lstStyle/>
          <a:p>
            <a:r>
              <a:rPr lang="en-US" dirty="0" err="1">
                <a:solidFill>
                  <a:srgbClr val="2B91AF"/>
                </a:solidFill>
                <a:highlight>
                  <a:srgbClr val="FFFFFF"/>
                </a:highlight>
                <a:latin typeface="Consolas" panose="020B0609020204030204" pitchFamily="49" charset="0"/>
              </a:rPr>
              <a:t>hashtable</a:t>
            </a:r>
            <a:r>
              <a:rPr lang="en-US" dirty="0">
                <a:solidFill>
                  <a:srgbClr val="000000"/>
                </a:solidFill>
                <a:highlight>
                  <a:srgbClr val="FFFFFF"/>
                </a:highlight>
                <a:latin typeface="Consolas" panose="020B0609020204030204" pitchFamily="49" charset="0"/>
              </a:rPr>
              <a:t>&lt;string, string&gt; headers;</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headers[</a:t>
            </a:r>
            <a:r>
              <a:rPr lang="en-US" dirty="0">
                <a:solidFill>
                  <a:srgbClr val="A31515"/>
                </a:solidFill>
                <a:highlight>
                  <a:srgbClr val="FFFFFF"/>
                </a:highlight>
                <a:latin typeface="Consolas" panose="020B0609020204030204" pitchFamily="49" charset="0"/>
              </a:rPr>
              <a:t>"content-length"</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"8056"</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headers[</a:t>
            </a:r>
            <a:r>
              <a:rPr lang="en-US" dirty="0">
                <a:solidFill>
                  <a:srgbClr val="A31515"/>
                </a:solidFill>
                <a:highlight>
                  <a:srgbClr val="FFFFFF"/>
                </a:highlight>
                <a:latin typeface="Consolas" panose="020B0609020204030204" pitchFamily="49" charset="0"/>
              </a:rPr>
              <a:t>"content-type"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"image/</a:t>
            </a:r>
            <a:r>
              <a:rPr lang="en-US" dirty="0" err="1">
                <a:solidFill>
                  <a:srgbClr val="A31515"/>
                </a:solidFill>
                <a:highlight>
                  <a:srgbClr val="FFFFFF"/>
                </a:highlight>
                <a:latin typeface="Consolas" panose="020B0609020204030204" pitchFamily="49" charset="0"/>
              </a:rPr>
              <a:t>png</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1683461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Hash Table</a:t>
            </a:r>
          </a:p>
        </p:txBody>
      </p:sp>
      <p:sp>
        <p:nvSpPr>
          <p:cNvPr id="2" name="Rectangle 1"/>
          <p:cNvSpPr/>
          <p:nvPr/>
        </p:nvSpPr>
        <p:spPr>
          <a:xfrm>
            <a:off x="1219200" y="2438400"/>
            <a:ext cx="6705600" cy="1415772"/>
          </a:xfrm>
          <a:prstGeom prst="rect">
            <a:avLst/>
          </a:prstGeom>
        </p:spPr>
        <p:txBody>
          <a:bodyPr wrap="square">
            <a:spAutoFit/>
          </a:bodyPr>
          <a:lstStyle/>
          <a:p>
            <a:r>
              <a:rPr lang="en-US" dirty="0" err="1">
                <a:solidFill>
                  <a:srgbClr val="2B91AF"/>
                </a:solidFill>
                <a:highlight>
                  <a:srgbClr val="FFFFFF"/>
                </a:highlight>
                <a:latin typeface="Consolas" panose="020B0609020204030204" pitchFamily="49" charset="0"/>
              </a:rPr>
              <a:t>hashtable</a:t>
            </a:r>
            <a:r>
              <a:rPr lang="en-US" dirty="0">
                <a:solidFill>
                  <a:srgbClr val="000000"/>
                </a:solidFill>
                <a:highlight>
                  <a:srgbClr val="FFFFFF"/>
                </a:highlight>
                <a:latin typeface="Consolas" panose="020B0609020204030204" pitchFamily="49" charset="0"/>
              </a:rPr>
              <a:t>&lt;string,</a:t>
            </a:r>
            <a:r>
              <a:rPr lang="en-US" dirty="0">
                <a:solidFill>
                  <a:srgbClr val="2B91AF"/>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HttpHeaderValue</a:t>
            </a:r>
            <a:r>
              <a:rPr lang="en-US" dirty="0">
                <a:solidFill>
                  <a:srgbClr val="000000"/>
                </a:solidFill>
                <a:highlight>
                  <a:srgbClr val="FFFFFF"/>
                </a:highlight>
                <a:latin typeface="Consolas" panose="020B0609020204030204" pitchFamily="49" charset="0"/>
              </a:rPr>
              <a:t>&gt; headers;</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headers[</a:t>
            </a:r>
            <a:r>
              <a:rPr lang="en-US" dirty="0">
                <a:solidFill>
                  <a:srgbClr val="A31515"/>
                </a:solidFill>
                <a:highlight>
                  <a:srgbClr val="FFFFFF"/>
                </a:highlight>
                <a:latin typeface="Consolas" panose="020B0609020204030204" pitchFamily="49" charset="0"/>
              </a:rPr>
              <a:t>"content-length"</a:t>
            </a:r>
            <a:r>
              <a:rPr lang="en-US" dirty="0">
                <a:solidFill>
                  <a:srgbClr val="000000"/>
                </a:solidFill>
                <a:highlight>
                  <a:srgbClr val="FFFFFF"/>
                </a:highlight>
                <a:latin typeface="Consolas" panose="020B0609020204030204" pitchFamily="49" charset="0"/>
              </a:rPr>
              <a:t>] = </a:t>
            </a:r>
            <a:r>
              <a:rPr lang="en-US" dirty="0" err="1">
                <a:solidFill>
                  <a:srgbClr val="2B91AF"/>
                </a:solidFill>
                <a:highlight>
                  <a:srgbClr val="FFFFFF"/>
                </a:highlight>
                <a:latin typeface="Consolas" panose="020B0609020204030204" pitchFamily="49" charset="0"/>
              </a:rPr>
              <a:t>IntHeader</a:t>
            </a:r>
            <a:r>
              <a:rPr lang="en-US" dirty="0">
                <a:solidFill>
                  <a:srgbClr val="000000"/>
                </a:solidFill>
                <a:highlight>
                  <a:srgbClr val="FFFFFF"/>
                </a:highlight>
                <a:latin typeface="Consolas" panose="020B0609020204030204" pitchFamily="49" charset="0"/>
              </a:rPr>
              <a:t>(8056)</a:t>
            </a:r>
          </a:p>
          <a:p>
            <a:r>
              <a:rPr lang="en-US" dirty="0">
                <a:solidFill>
                  <a:srgbClr val="000000"/>
                </a:solidFill>
                <a:highlight>
                  <a:srgbClr val="FFFFFF"/>
                </a:highlight>
                <a:latin typeface="Consolas" panose="020B0609020204030204" pitchFamily="49" charset="0"/>
              </a:rPr>
              <a:t>headers[</a:t>
            </a:r>
            <a:r>
              <a:rPr lang="en-US" dirty="0">
                <a:solidFill>
                  <a:srgbClr val="A31515"/>
                </a:solidFill>
                <a:highlight>
                  <a:srgbClr val="FFFFFF"/>
                </a:highlight>
                <a:latin typeface="Consolas" panose="020B0609020204030204" pitchFamily="49" charset="0"/>
              </a:rPr>
              <a:t>"content-type"</a:t>
            </a:r>
            <a:r>
              <a:rPr lang="en-US" dirty="0">
                <a:solidFill>
                  <a:srgbClr val="000000"/>
                </a:solidFill>
                <a:highlight>
                  <a:srgbClr val="FFFFFF"/>
                </a:highlight>
                <a:latin typeface="Consolas" panose="020B0609020204030204" pitchFamily="49" charset="0"/>
              </a:rPr>
              <a:t>] = </a:t>
            </a:r>
            <a:r>
              <a:rPr lang="en-US" dirty="0" err="1">
                <a:solidFill>
                  <a:srgbClr val="2B91AF"/>
                </a:solidFill>
                <a:highlight>
                  <a:srgbClr val="FFFFFF"/>
                </a:highlight>
                <a:latin typeface="Consolas" panose="020B0609020204030204" pitchFamily="49" charset="0"/>
              </a:rPr>
              <a:t>StringHeader</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"image/</a:t>
            </a:r>
            <a:r>
              <a:rPr lang="en-US" dirty="0" err="1">
                <a:solidFill>
                  <a:srgbClr val="A31515"/>
                </a:solidFill>
                <a:highlight>
                  <a:srgbClr val="FFFFFF"/>
                </a:highlight>
                <a:latin typeface="Consolas" panose="020B0609020204030204" pitchFamily="49" charset="0"/>
              </a:rPr>
              <a:t>png</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17167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Hash Table</a:t>
            </a:r>
          </a:p>
        </p:txBody>
      </p:sp>
      <p:sp>
        <p:nvSpPr>
          <p:cNvPr id="2" name="Rectangle 1"/>
          <p:cNvSpPr/>
          <p:nvPr/>
        </p:nvSpPr>
        <p:spPr>
          <a:xfrm>
            <a:off x="457200" y="2438400"/>
            <a:ext cx="8305800" cy="1969770"/>
          </a:xfrm>
          <a:prstGeom prst="rect">
            <a:avLst/>
          </a:prstGeom>
        </p:spPr>
        <p:txBody>
          <a:bodyPr wrap="square">
            <a:spAutoFit/>
          </a:bodyPr>
          <a:lstStyle/>
          <a:p>
            <a:r>
              <a:rPr lang="en-US" dirty="0" err="1">
                <a:solidFill>
                  <a:srgbClr val="2B91AF"/>
                </a:solidFill>
                <a:highlight>
                  <a:srgbClr val="FFFFFF"/>
                </a:highlight>
                <a:latin typeface="Consolas" panose="020B0609020204030204" pitchFamily="49" charset="0"/>
              </a:rPr>
              <a:t>hashtable</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HttpHeaderKey</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 </a:t>
            </a:r>
          </a:p>
          <a:p>
            <a:r>
              <a:rPr lang="en-US" dirty="0">
                <a:solidFill>
                  <a:srgbClr val="2B91AF"/>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HttpHeaderValue</a:t>
            </a:r>
            <a:r>
              <a:rPr lang="en-US" dirty="0">
                <a:solidFill>
                  <a:srgbClr val="2B91AF"/>
                </a:solidFill>
                <a:highlight>
                  <a:srgbClr val="FFFFFF"/>
                </a:highlight>
                <a:latin typeface="Consolas" panose="020B0609020204030204" pitchFamily="49" charset="0"/>
              </a:rPr>
              <a:t>, </a:t>
            </a:r>
          </a:p>
          <a:p>
            <a:r>
              <a:rPr lang="en-US" dirty="0">
                <a:solidFill>
                  <a:srgbClr val="2B91AF"/>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HttpHeaderKeyHash</a:t>
            </a:r>
            <a:r>
              <a:rPr lang="en-US" dirty="0">
                <a:solidFill>
                  <a:srgbClr val="000000"/>
                </a:solidFill>
                <a:highlight>
                  <a:srgbClr val="FFFFFF"/>
                </a:highlight>
                <a:latin typeface="Consolas" panose="020B0609020204030204" pitchFamily="49" charset="0"/>
              </a:rPr>
              <a:t>&gt; headers;</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headers[</a:t>
            </a:r>
            <a:r>
              <a:rPr lang="en-US" dirty="0" err="1">
                <a:solidFill>
                  <a:srgbClr val="2B91AF"/>
                </a:solidFill>
                <a:highlight>
                  <a:srgbClr val="FFFFFF"/>
                </a:highlight>
                <a:latin typeface="Consolas" panose="020B0609020204030204" pitchFamily="49" charset="0"/>
              </a:rPr>
              <a:t>ContentLength</a:t>
            </a:r>
            <a:r>
              <a:rPr lang="en-US" dirty="0">
                <a:solidFill>
                  <a:srgbClr val="000000"/>
                </a:solidFill>
                <a:highlight>
                  <a:srgbClr val="FFFFFF"/>
                </a:highlight>
                <a:latin typeface="Consolas" panose="020B0609020204030204" pitchFamily="49" charset="0"/>
              </a:rPr>
              <a:t>()] = </a:t>
            </a:r>
            <a:r>
              <a:rPr lang="en-US" dirty="0" err="1">
                <a:solidFill>
                  <a:srgbClr val="2B91AF"/>
                </a:solidFill>
                <a:highlight>
                  <a:srgbClr val="FFFFFF"/>
                </a:highlight>
                <a:latin typeface="Consolas" panose="020B0609020204030204" pitchFamily="49" charset="0"/>
              </a:rPr>
              <a:t>IntHeader</a:t>
            </a:r>
            <a:r>
              <a:rPr lang="en-US" dirty="0">
                <a:solidFill>
                  <a:srgbClr val="000000"/>
                </a:solidFill>
                <a:highlight>
                  <a:srgbClr val="FFFFFF"/>
                </a:highlight>
                <a:latin typeface="Consolas" panose="020B0609020204030204" pitchFamily="49" charset="0"/>
              </a:rPr>
              <a:t>(8056)</a:t>
            </a:r>
          </a:p>
          <a:p>
            <a:r>
              <a:rPr lang="en-US" dirty="0">
                <a:solidFill>
                  <a:srgbClr val="000000"/>
                </a:solidFill>
                <a:highlight>
                  <a:srgbClr val="FFFFFF"/>
                </a:highlight>
                <a:latin typeface="Consolas" panose="020B0609020204030204" pitchFamily="49" charset="0"/>
              </a:rPr>
              <a:t>headers[</a:t>
            </a:r>
            <a:r>
              <a:rPr lang="en-US" dirty="0" err="1">
                <a:solidFill>
                  <a:srgbClr val="2B91AF"/>
                </a:solidFill>
                <a:highlight>
                  <a:srgbClr val="FFFFFF"/>
                </a:highlight>
                <a:latin typeface="Consolas" panose="020B0609020204030204" pitchFamily="49" charset="0"/>
              </a:rPr>
              <a:t>ContentType</a:t>
            </a:r>
            <a:r>
              <a:rPr lang="en-US" dirty="0">
                <a:solidFill>
                  <a:srgbClr val="000000"/>
                </a:solidFill>
                <a:highlight>
                  <a:srgbClr val="FFFFFF"/>
                </a:highlight>
                <a:latin typeface="Consolas" panose="020B0609020204030204" pitchFamily="49" charset="0"/>
              </a:rPr>
              <a:t>()] = </a:t>
            </a:r>
            <a:r>
              <a:rPr lang="en-US" dirty="0" err="1">
                <a:solidFill>
                  <a:srgbClr val="2B91AF"/>
                </a:solidFill>
                <a:highlight>
                  <a:srgbClr val="FFFFFF"/>
                </a:highlight>
                <a:latin typeface="Consolas" panose="020B0609020204030204" pitchFamily="49" charset="0"/>
              </a:rPr>
              <a:t>StringHeader</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"image/</a:t>
            </a:r>
            <a:r>
              <a:rPr lang="en-US" dirty="0" err="1">
                <a:solidFill>
                  <a:srgbClr val="A31515"/>
                </a:solidFill>
                <a:highlight>
                  <a:srgbClr val="FFFFFF"/>
                </a:highlight>
                <a:latin typeface="Consolas" panose="020B0609020204030204" pitchFamily="49" charset="0"/>
              </a:rPr>
              <a:t>png</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230133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Hash Function</a:t>
            </a:r>
          </a:p>
        </p:txBody>
      </p:sp>
      <p:sp>
        <p:nvSpPr>
          <p:cNvPr id="3" name="Text Placeholder 2"/>
          <p:cNvSpPr>
            <a:spLocks noGrp="1"/>
          </p:cNvSpPr>
          <p:nvPr>
            <p:ph type="body" idx="1"/>
          </p:nvPr>
        </p:nvSpPr>
        <p:spPr/>
        <p:txBody>
          <a:bodyPr/>
          <a:lstStyle/>
          <a:p>
            <a:r>
              <a:rPr lang="en-US" dirty="0"/>
              <a:t>A function that maps data of arbitrary size to data of a fixed size.</a:t>
            </a:r>
          </a:p>
        </p:txBody>
      </p:sp>
    </p:spTree>
    <p:extLst>
      <p:ext uri="{BB962C8B-B14F-4D97-AF65-F5344CB8AC3E}">
        <p14:creationId xmlns:p14="http://schemas.microsoft.com/office/powerpoint/2010/main" val="2447617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Hashing Usage Examples</a:t>
            </a:r>
          </a:p>
        </p:txBody>
      </p:sp>
      <p:sp>
        <p:nvSpPr>
          <p:cNvPr id="5" name="Content Placeholder 4"/>
          <p:cNvSpPr>
            <a:spLocks noGrp="1"/>
          </p:cNvSpPr>
          <p:nvPr>
            <p:ph idx="1"/>
          </p:nvPr>
        </p:nvSpPr>
        <p:spPr>
          <a:xfrm>
            <a:off x="628650" y="1825625"/>
            <a:ext cx="7886700" cy="4351338"/>
          </a:xfrm>
        </p:spPr>
        <p:txBody>
          <a:bodyPr/>
          <a:lstStyle/>
          <a:p>
            <a:r>
              <a:rPr lang="en-US" dirty="0">
                <a:solidFill>
                  <a:schemeClr val="tx1">
                    <a:lumMod val="85000"/>
                    <a:lumOff val="15000"/>
                  </a:schemeClr>
                </a:solidFill>
              </a:rPr>
              <a:t>Validating a file</a:t>
            </a:r>
          </a:p>
          <a:p>
            <a:pPr lvl="1"/>
            <a:r>
              <a:rPr lang="en-US" dirty="0">
                <a:solidFill>
                  <a:schemeClr val="tx1">
                    <a:lumMod val="85000"/>
                    <a:lumOff val="15000"/>
                  </a:schemeClr>
                </a:solidFill>
              </a:rPr>
              <a:t>Disk or Media</a:t>
            </a:r>
          </a:p>
          <a:p>
            <a:pPr lvl="1"/>
            <a:r>
              <a:rPr lang="en-US" dirty="0">
                <a:solidFill>
                  <a:schemeClr val="tx1">
                    <a:lumMod val="85000"/>
                    <a:lumOff val="15000"/>
                  </a:schemeClr>
                </a:solidFill>
              </a:rPr>
              <a:t>Download</a:t>
            </a:r>
          </a:p>
          <a:p>
            <a:r>
              <a:rPr lang="en-US" dirty="0">
                <a:solidFill>
                  <a:schemeClr val="tx1">
                    <a:lumMod val="85000"/>
                    <a:lumOff val="15000"/>
                  </a:schemeClr>
                </a:solidFill>
              </a:rPr>
              <a:t>Hashing a password before storage</a:t>
            </a:r>
          </a:p>
          <a:p>
            <a:r>
              <a:rPr lang="en-US" dirty="0">
                <a:solidFill>
                  <a:schemeClr val="tx1">
                    <a:lumMod val="85000"/>
                    <a:lumOff val="15000"/>
                  </a:schemeClr>
                </a:solidFill>
              </a:rPr>
              <a:t>Encrypted Communications</a:t>
            </a:r>
          </a:p>
          <a:p>
            <a:pPr lvl="1"/>
            <a:r>
              <a:rPr lang="en-US" dirty="0">
                <a:solidFill>
                  <a:schemeClr val="tx1">
                    <a:lumMod val="85000"/>
                    <a:lumOff val="15000"/>
                  </a:schemeClr>
                </a:solidFill>
              </a:rPr>
              <a:t>SSH</a:t>
            </a:r>
          </a:p>
          <a:p>
            <a:pPr lvl="1"/>
            <a:r>
              <a:rPr lang="en-US" dirty="0">
                <a:solidFill>
                  <a:schemeClr val="tx1">
                    <a:lumMod val="85000"/>
                    <a:lumOff val="15000"/>
                  </a:schemeClr>
                </a:solidFill>
              </a:rPr>
              <a:t>SSL</a:t>
            </a:r>
          </a:p>
          <a:p>
            <a:r>
              <a:rPr lang="en-US" dirty="0">
                <a:solidFill>
                  <a:schemeClr val="tx1">
                    <a:lumMod val="85000"/>
                    <a:lumOff val="15000"/>
                  </a:schemeClr>
                </a:solidFill>
              </a:rPr>
              <a:t>Hash Tables</a:t>
            </a:r>
          </a:p>
        </p:txBody>
      </p:sp>
    </p:spTree>
    <p:extLst>
      <p:ext uri="{BB962C8B-B14F-4D97-AF65-F5344CB8AC3E}">
        <p14:creationId xmlns:p14="http://schemas.microsoft.com/office/powerpoint/2010/main" val="451880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048000"/>
            <a:ext cx="7886700" cy="992707"/>
          </a:xfrm>
        </p:spPr>
        <p:txBody>
          <a:bodyPr>
            <a:normAutofit lnSpcReduction="10000"/>
          </a:bodyPr>
          <a:lstStyle/>
          <a:p>
            <a:pPr marL="0" indent="0" algn="ctr">
              <a:buNone/>
            </a:pPr>
            <a:r>
              <a:rPr lang="en-US" sz="7200" dirty="0">
                <a:solidFill>
                  <a:schemeClr val="tx1">
                    <a:lumMod val="75000"/>
                    <a:lumOff val="25000"/>
                  </a:schemeClr>
                </a:solidFill>
              </a:rPr>
              <a:t>hash = f(input)</a:t>
            </a:r>
          </a:p>
        </p:txBody>
      </p:sp>
    </p:spTree>
    <p:extLst>
      <p:ext uri="{BB962C8B-B14F-4D97-AF65-F5344CB8AC3E}">
        <p14:creationId xmlns:p14="http://schemas.microsoft.com/office/powerpoint/2010/main" val="245461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Hash Algorithm Properties</a:t>
            </a:r>
          </a:p>
        </p:txBody>
      </p:sp>
      <p:sp>
        <p:nvSpPr>
          <p:cNvPr id="5" name="Content Placeholder 4"/>
          <p:cNvSpPr>
            <a:spLocks noGrp="1"/>
          </p:cNvSpPr>
          <p:nvPr>
            <p:ph idx="1"/>
          </p:nvPr>
        </p:nvSpPr>
        <p:spPr>
          <a:xfrm>
            <a:off x="628650" y="1825625"/>
            <a:ext cx="7886700" cy="4351338"/>
          </a:xfrm>
        </p:spPr>
        <p:txBody>
          <a:bodyPr/>
          <a:lstStyle/>
          <a:p>
            <a:r>
              <a:rPr lang="en-US" dirty="0">
                <a:solidFill>
                  <a:schemeClr val="tx1">
                    <a:lumMod val="85000"/>
                    <a:lumOff val="15000"/>
                  </a:schemeClr>
                </a:solidFill>
              </a:rPr>
              <a:t>Stability</a:t>
            </a:r>
          </a:p>
          <a:p>
            <a:r>
              <a:rPr lang="en-US" dirty="0">
                <a:solidFill>
                  <a:schemeClr val="tx1">
                    <a:lumMod val="85000"/>
                    <a:lumOff val="15000"/>
                  </a:schemeClr>
                </a:solidFill>
              </a:rPr>
              <a:t>Uniformity</a:t>
            </a:r>
          </a:p>
          <a:p>
            <a:r>
              <a:rPr lang="en-US" dirty="0">
                <a:solidFill>
                  <a:schemeClr val="tx1">
                    <a:lumMod val="85000"/>
                    <a:lumOff val="15000"/>
                  </a:schemeClr>
                </a:solidFill>
              </a:rPr>
              <a:t>Security</a:t>
            </a:r>
          </a:p>
          <a:p>
            <a:pPr marL="0" indent="0">
              <a:buNone/>
            </a:pPr>
            <a:endParaRPr lang="en-US" dirty="0">
              <a:solidFill>
                <a:schemeClr val="tx1">
                  <a:lumMod val="85000"/>
                  <a:lumOff val="15000"/>
                </a:schemeClr>
              </a:solidFill>
            </a:endParaRPr>
          </a:p>
        </p:txBody>
      </p:sp>
    </p:spTree>
    <p:extLst>
      <p:ext uri="{BB962C8B-B14F-4D97-AF65-F5344CB8AC3E}">
        <p14:creationId xmlns:p14="http://schemas.microsoft.com/office/powerpoint/2010/main" val="1651503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Stability</a:t>
            </a:r>
          </a:p>
        </p:txBody>
      </p:sp>
      <p:sp>
        <p:nvSpPr>
          <p:cNvPr id="3" name="Text Placeholder 2"/>
          <p:cNvSpPr>
            <a:spLocks noGrp="1"/>
          </p:cNvSpPr>
          <p:nvPr>
            <p:ph type="body" idx="1"/>
          </p:nvPr>
        </p:nvSpPr>
        <p:spPr/>
        <p:txBody>
          <a:bodyPr/>
          <a:lstStyle/>
          <a:p>
            <a:r>
              <a:rPr lang="en-US" dirty="0"/>
              <a:t>A hashing function always generates the same output given the same input.</a:t>
            </a:r>
          </a:p>
        </p:txBody>
      </p:sp>
    </p:spTree>
    <p:extLst>
      <p:ext uri="{BB962C8B-B14F-4D97-AF65-F5344CB8AC3E}">
        <p14:creationId xmlns:p14="http://schemas.microsoft.com/office/powerpoint/2010/main" val="414325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Stability</a:t>
            </a:r>
          </a:p>
        </p:txBody>
      </p:sp>
      <p:sp>
        <p:nvSpPr>
          <p:cNvPr id="5" name="Text Placeholder 4"/>
          <p:cNvSpPr>
            <a:spLocks noGrp="1"/>
          </p:cNvSpPr>
          <p:nvPr>
            <p:ph type="body" idx="1"/>
          </p:nvPr>
        </p:nvSpPr>
        <p:spPr>
          <a:xfrm>
            <a:off x="4648200" y="1681163"/>
            <a:ext cx="3868340" cy="823912"/>
          </a:xfrm>
        </p:spPr>
        <p:txBody>
          <a:bodyPr/>
          <a:lstStyle/>
          <a:p>
            <a:r>
              <a:rPr lang="en-US" dirty="0"/>
              <a:t>Unstable</a:t>
            </a:r>
          </a:p>
        </p:txBody>
      </p:sp>
      <p:sp>
        <p:nvSpPr>
          <p:cNvPr id="9" name="Rectangle 8"/>
          <p:cNvSpPr/>
          <p:nvPr/>
        </p:nvSpPr>
        <p:spPr>
          <a:xfrm>
            <a:off x="4704158" y="2743200"/>
            <a:ext cx="3812382" cy="2554545"/>
          </a:xfrm>
          <a:prstGeom prst="rect">
            <a:avLst/>
          </a:prstGeom>
        </p:spPr>
        <p:txBody>
          <a:bodyPr wrap="square">
            <a:spAutoFit/>
          </a:bodyPr>
          <a:lstStyle/>
          <a:p>
            <a:r>
              <a:rPr lang="en-US" sz="1600" dirty="0" err="1">
                <a:solidFill>
                  <a:srgbClr val="2B91AF"/>
                </a:solidFill>
                <a:highlight>
                  <a:srgbClr val="FFFFFF"/>
                </a:highlight>
                <a:latin typeface="Consolas" panose="020B0609020204030204" pitchFamily="49" charset="0"/>
              </a:rPr>
              <a:t>size_t</a:t>
            </a:r>
            <a:r>
              <a:rPr lang="en-US" sz="1600" dirty="0">
                <a:solidFill>
                  <a:srgbClr val="000000"/>
                </a:solidFill>
                <a:highlight>
                  <a:srgbClr val="FFFFFF"/>
                </a:highlight>
                <a:latin typeface="Consolas" panose="020B0609020204030204" pitchFamily="49" charset="0"/>
              </a:rPr>
              <a:t> hash(</a:t>
            </a:r>
            <a:r>
              <a:rPr lang="en-US" sz="1600" dirty="0" err="1">
                <a:solidFill>
                  <a:srgbClr val="0000FF"/>
                </a:solidFill>
                <a:highlight>
                  <a:srgbClr val="FFFFFF"/>
                </a:highlight>
                <a:latin typeface="Consolas" panose="020B0609020204030204" pitchFamily="49" charset="0"/>
              </a:rPr>
              <a:t>const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 </a:t>
            </a:r>
            <a:r>
              <a:rPr lang="en-US" sz="1600" dirty="0" err="1">
                <a:solidFill>
                  <a:srgbClr val="808080"/>
                </a:solidFill>
                <a:highlight>
                  <a:srgbClr val="FFFFFF"/>
                </a:highlight>
                <a:latin typeface="Consolas" panose="020B0609020204030204" pitchFamily="49" charset="0"/>
              </a:rPr>
              <a:t>str</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size_t</a:t>
            </a:r>
            <a:r>
              <a:rPr lang="en-US" sz="1600" dirty="0">
                <a:solidFill>
                  <a:srgbClr val="000000"/>
                </a:solidFill>
                <a:highlight>
                  <a:srgbClr val="FFFFFF"/>
                </a:highlight>
                <a:latin typeface="Consolas" panose="020B0609020204030204" pitchFamily="49" charset="0"/>
              </a:rPr>
              <a:t> result = time(</a:t>
            </a:r>
            <a:r>
              <a:rPr lang="en-US" sz="1600" dirty="0">
                <a:solidFill>
                  <a:srgbClr val="6F008A"/>
                </a:solidFill>
                <a:highlight>
                  <a:srgbClr val="FFFFFF"/>
                </a:highlight>
                <a:latin typeface="Consolas" panose="020B0609020204030204" pitchFamily="49" charset="0"/>
              </a:rPr>
              <a:t>NULL</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c;</a:t>
            </a:r>
          </a:p>
          <a:p>
            <a:endParaRPr lang="en"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while</a:t>
            </a:r>
            <a:r>
              <a:rPr lang="en-US" sz="1600" dirty="0">
                <a:solidFill>
                  <a:srgbClr val="000000"/>
                </a:solidFill>
                <a:highlight>
                  <a:srgbClr val="FFFFFF"/>
                </a:highlight>
                <a:latin typeface="Consolas" panose="020B0609020204030204" pitchFamily="49" charset="0"/>
              </a:rPr>
              <a:t> (c = *</a:t>
            </a:r>
            <a:r>
              <a:rPr lang="en-US" sz="1600" dirty="0" err="1">
                <a:solidFill>
                  <a:srgbClr val="808080"/>
                </a:solidFill>
                <a:highlight>
                  <a:srgbClr val="FFFFFF"/>
                </a:highlight>
                <a:latin typeface="Consolas" panose="020B0609020204030204" pitchFamily="49" charset="0"/>
              </a:rPr>
              <a:t>str</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result += c;</a:t>
            </a:r>
          </a:p>
          <a:p>
            <a:r>
              <a:rPr lang="en" sz="1600" dirty="0">
                <a:solidFill>
                  <a:srgbClr val="000000"/>
                </a:solidFill>
                <a:highlight>
                  <a:srgbClr val="FFFFFF"/>
                </a:highlight>
                <a:latin typeface="Consolas" panose="020B0609020204030204" pitchFamily="49" charset="0"/>
              </a:rPr>
              <a:t>    }</a:t>
            </a:r>
          </a:p>
          <a:p>
            <a:endParaRPr lang="en"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result;</a:t>
            </a:r>
          </a:p>
          <a:p>
            <a:r>
              <a:rPr lang="en" sz="1600" dirty="0">
                <a:solidFill>
                  <a:srgbClr val="000000"/>
                </a:solidFill>
                <a:highlight>
                  <a:srgbClr val="FFFFFF"/>
                </a:highlight>
                <a:latin typeface="Consolas" panose="020B0609020204030204" pitchFamily="49" charset="0"/>
              </a:rPr>
              <a:t>}</a:t>
            </a:r>
          </a:p>
        </p:txBody>
      </p:sp>
      <p:sp>
        <p:nvSpPr>
          <p:cNvPr id="11" name="Up Arrow 10"/>
          <p:cNvSpPr/>
          <p:nvPr/>
        </p:nvSpPr>
        <p:spPr>
          <a:xfrm>
            <a:off x="7066358" y="3274372"/>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6"/>
          <p:cNvSpPr txBox="1">
            <a:spLocks/>
          </p:cNvSpPr>
          <p:nvPr/>
        </p:nvSpPr>
        <p:spPr>
          <a:xfrm>
            <a:off x="704254" y="1681163"/>
            <a:ext cx="3812382"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Stable</a:t>
            </a:r>
          </a:p>
        </p:txBody>
      </p:sp>
      <p:sp>
        <p:nvSpPr>
          <p:cNvPr id="13" name="Rectangle 12"/>
          <p:cNvSpPr/>
          <p:nvPr/>
        </p:nvSpPr>
        <p:spPr>
          <a:xfrm>
            <a:off x="704254" y="2743200"/>
            <a:ext cx="3812382" cy="2554545"/>
          </a:xfrm>
          <a:prstGeom prst="rect">
            <a:avLst/>
          </a:prstGeom>
        </p:spPr>
        <p:txBody>
          <a:bodyPr wrap="square">
            <a:spAutoFit/>
          </a:bodyPr>
          <a:lstStyle/>
          <a:p>
            <a:r>
              <a:rPr lang="en-US" sz="1600" dirty="0" err="1">
                <a:solidFill>
                  <a:srgbClr val="2B91AF"/>
                </a:solidFill>
                <a:highlight>
                  <a:srgbClr val="FFFFFF"/>
                </a:highlight>
                <a:latin typeface="Consolas" panose="020B0609020204030204" pitchFamily="49" charset="0"/>
              </a:rPr>
              <a:t>size_t</a:t>
            </a:r>
            <a:r>
              <a:rPr lang="en-US" sz="1600" dirty="0">
                <a:solidFill>
                  <a:srgbClr val="000000"/>
                </a:solidFill>
                <a:highlight>
                  <a:srgbClr val="FFFFFF"/>
                </a:highlight>
                <a:latin typeface="Consolas" panose="020B0609020204030204" pitchFamily="49" charset="0"/>
              </a:rPr>
              <a:t> hash(</a:t>
            </a:r>
            <a:r>
              <a:rPr lang="en-US" sz="1600" dirty="0" err="1">
                <a:solidFill>
                  <a:srgbClr val="0000FF"/>
                </a:solidFill>
                <a:highlight>
                  <a:srgbClr val="FFFFFF"/>
                </a:highlight>
                <a:latin typeface="Consolas" panose="020B0609020204030204" pitchFamily="49" charset="0"/>
              </a:rPr>
              <a:t>const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 </a:t>
            </a:r>
            <a:r>
              <a:rPr lang="en-US" sz="1600" dirty="0" err="1">
                <a:solidFill>
                  <a:srgbClr val="808080"/>
                </a:solidFill>
                <a:highlight>
                  <a:srgbClr val="FFFFFF"/>
                </a:highlight>
                <a:latin typeface="Consolas" panose="020B0609020204030204" pitchFamily="49" charset="0"/>
              </a:rPr>
              <a:t>str</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size_t</a:t>
            </a:r>
            <a:r>
              <a:rPr lang="en-US" sz="1600" dirty="0">
                <a:solidFill>
                  <a:srgbClr val="000000"/>
                </a:solidFill>
                <a:highlight>
                  <a:srgbClr val="FFFFFF"/>
                </a:highlight>
                <a:latin typeface="Consolas" panose="020B0609020204030204" pitchFamily="49" charset="0"/>
              </a:rPr>
              <a:t> result = 0;</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c;</a:t>
            </a:r>
          </a:p>
          <a:p>
            <a:endParaRPr lang="en"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while</a:t>
            </a:r>
            <a:r>
              <a:rPr lang="en-US" sz="1600" dirty="0">
                <a:solidFill>
                  <a:srgbClr val="000000"/>
                </a:solidFill>
                <a:highlight>
                  <a:srgbClr val="FFFFFF"/>
                </a:highlight>
                <a:latin typeface="Consolas" panose="020B0609020204030204" pitchFamily="49" charset="0"/>
              </a:rPr>
              <a:t> (c = *</a:t>
            </a:r>
            <a:r>
              <a:rPr lang="en-US" sz="1600" dirty="0" err="1">
                <a:solidFill>
                  <a:srgbClr val="808080"/>
                </a:solidFill>
                <a:highlight>
                  <a:srgbClr val="FFFFFF"/>
                </a:highlight>
                <a:latin typeface="Consolas" panose="020B0609020204030204" pitchFamily="49" charset="0"/>
              </a:rPr>
              <a:t>str</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result += c;</a:t>
            </a:r>
          </a:p>
          <a:p>
            <a:r>
              <a:rPr lang="en" sz="1600" dirty="0">
                <a:solidFill>
                  <a:srgbClr val="000000"/>
                </a:solidFill>
                <a:highlight>
                  <a:srgbClr val="FFFFFF"/>
                </a:highlight>
                <a:latin typeface="Consolas" panose="020B0609020204030204" pitchFamily="49" charset="0"/>
              </a:rPr>
              <a:t>    }</a:t>
            </a:r>
          </a:p>
          <a:p>
            <a:endParaRPr lang="en"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result;</a:t>
            </a:r>
          </a:p>
          <a:p>
            <a:r>
              <a:rPr lang="en" sz="16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117577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500"/>
                                        <p:tgtEl>
                                          <p:spTgt spid="5">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p:bldP spid="11" grpId="0" animBg="1"/>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Stability</a:t>
            </a:r>
          </a:p>
        </p:txBody>
      </p:sp>
      <p:sp>
        <p:nvSpPr>
          <p:cNvPr id="8" name="Rectangle 7"/>
          <p:cNvSpPr/>
          <p:nvPr/>
        </p:nvSpPr>
        <p:spPr>
          <a:xfrm>
            <a:off x="4724400" y="2590800"/>
            <a:ext cx="3124200" cy="923330"/>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hash(</a:t>
            </a:r>
            <a:r>
              <a:rPr lang="en-US" dirty="0">
                <a:solidFill>
                  <a:srgbClr val="A31515"/>
                </a:solidFill>
                <a:highlight>
                  <a:srgbClr val="FFFFFF"/>
                </a:highlight>
                <a:latin typeface="Consolas" panose="020B0609020204030204" pitchFamily="49" charset="0"/>
              </a:rPr>
              <a:t>"foo"</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hash(</a:t>
            </a:r>
            <a:r>
              <a:rPr lang="en-US" dirty="0">
                <a:solidFill>
                  <a:srgbClr val="A31515"/>
                </a:solidFill>
                <a:highlight>
                  <a:srgbClr val="FFFFFF"/>
                </a:highlight>
                <a:latin typeface="Consolas" panose="020B0609020204030204" pitchFamily="49" charset="0"/>
              </a:rPr>
              <a:t>"foo"</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hash(</a:t>
            </a:r>
            <a:r>
              <a:rPr lang="en-US" dirty="0">
                <a:solidFill>
                  <a:srgbClr val="A31515"/>
                </a:solidFill>
                <a:highlight>
                  <a:srgbClr val="FFFFFF"/>
                </a:highlight>
                <a:latin typeface="Consolas" panose="020B0609020204030204" pitchFamily="49" charset="0"/>
              </a:rPr>
              <a:t>"foo"</a:t>
            </a:r>
            <a:r>
              <a:rPr lang="en-US" dirty="0">
                <a:solidFill>
                  <a:srgbClr val="000000"/>
                </a:solidFill>
                <a:highlight>
                  <a:srgbClr val="FFFFFF"/>
                </a:highlight>
                <a:latin typeface="Consolas" panose="020B0609020204030204" pitchFamily="49" charset="0"/>
              </a:rPr>
              <a:t>);</a:t>
            </a:r>
          </a:p>
        </p:txBody>
      </p:sp>
      <p:sp>
        <p:nvSpPr>
          <p:cNvPr id="11" name="Rectangle 10"/>
          <p:cNvSpPr/>
          <p:nvPr/>
        </p:nvSpPr>
        <p:spPr>
          <a:xfrm>
            <a:off x="4724400" y="3962400"/>
            <a:ext cx="3124200" cy="923330"/>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144944744</a:t>
            </a:r>
            <a:r>
              <a:rPr lang="en-US" b="1" dirty="0">
                <a:solidFill>
                  <a:srgbClr val="FF0000"/>
                </a:solidFill>
                <a:highlight>
                  <a:srgbClr val="FFFFFF"/>
                </a:highlight>
                <a:latin typeface="Consolas" panose="020B0609020204030204" pitchFamily="49" charset="0"/>
              </a:rPr>
              <a:t>3</a:t>
            </a:r>
          </a:p>
          <a:p>
            <a:r>
              <a:rPr lang="en-US" dirty="0">
                <a:solidFill>
                  <a:srgbClr val="000000"/>
                </a:solidFill>
                <a:highlight>
                  <a:srgbClr val="FFFFFF"/>
                </a:highlight>
                <a:latin typeface="Consolas" panose="020B0609020204030204" pitchFamily="49" charset="0"/>
              </a:rPr>
              <a:t>144944744</a:t>
            </a:r>
            <a:r>
              <a:rPr lang="en-US" b="1" dirty="0">
                <a:solidFill>
                  <a:srgbClr val="FF0000"/>
                </a:solidFill>
                <a:highlight>
                  <a:srgbClr val="FFFFFF"/>
                </a:highlight>
                <a:latin typeface="Consolas" panose="020B0609020204030204" pitchFamily="49" charset="0"/>
              </a:rPr>
              <a:t>4</a:t>
            </a:r>
          </a:p>
          <a:p>
            <a:r>
              <a:rPr lang="en-US" dirty="0">
                <a:solidFill>
                  <a:srgbClr val="000000"/>
                </a:solidFill>
                <a:highlight>
                  <a:srgbClr val="FFFFFF"/>
                </a:highlight>
                <a:latin typeface="Consolas" panose="020B0609020204030204" pitchFamily="49" charset="0"/>
              </a:rPr>
              <a:t>144944744</a:t>
            </a:r>
            <a:r>
              <a:rPr lang="en-US" b="1" dirty="0">
                <a:solidFill>
                  <a:srgbClr val="FF0000"/>
                </a:solidFill>
                <a:highlight>
                  <a:srgbClr val="FFFFFF"/>
                </a:highlight>
                <a:latin typeface="Consolas" panose="020B0609020204030204" pitchFamily="49" charset="0"/>
              </a:rPr>
              <a:t>5</a:t>
            </a:r>
          </a:p>
        </p:txBody>
      </p:sp>
      <p:sp>
        <p:nvSpPr>
          <p:cNvPr id="18" name="Rectangle 17"/>
          <p:cNvSpPr/>
          <p:nvPr/>
        </p:nvSpPr>
        <p:spPr>
          <a:xfrm>
            <a:off x="762000" y="2586037"/>
            <a:ext cx="3124200" cy="923330"/>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hash (</a:t>
            </a:r>
            <a:r>
              <a:rPr lang="en-US" dirty="0">
                <a:solidFill>
                  <a:srgbClr val="A31515"/>
                </a:solidFill>
                <a:highlight>
                  <a:srgbClr val="FFFFFF"/>
                </a:highlight>
                <a:latin typeface="Consolas" panose="020B0609020204030204" pitchFamily="49" charset="0"/>
              </a:rPr>
              <a:t>"foo"</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hash (</a:t>
            </a:r>
            <a:r>
              <a:rPr lang="en-US" dirty="0">
                <a:solidFill>
                  <a:srgbClr val="A31515"/>
                </a:solidFill>
                <a:highlight>
                  <a:srgbClr val="FFFFFF"/>
                </a:highlight>
                <a:latin typeface="Consolas" panose="020B0609020204030204" pitchFamily="49" charset="0"/>
              </a:rPr>
              <a:t>"foo"</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hash (</a:t>
            </a:r>
            <a:r>
              <a:rPr lang="en-US" dirty="0">
                <a:solidFill>
                  <a:srgbClr val="A31515"/>
                </a:solidFill>
                <a:highlight>
                  <a:srgbClr val="FFFFFF"/>
                </a:highlight>
                <a:latin typeface="Consolas" panose="020B0609020204030204" pitchFamily="49" charset="0"/>
              </a:rPr>
              <a:t>"foo"</a:t>
            </a:r>
            <a:r>
              <a:rPr lang="en-US" dirty="0">
                <a:solidFill>
                  <a:srgbClr val="000000"/>
                </a:solidFill>
                <a:highlight>
                  <a:srgbClr val="FFFFFF"/>
                </a:highlight>
                <a:latin typeface="Consolas" panose="020B0609020204030204" pitchFamily="49" charset="0"/>
              </a:rPr>
              <a:t>);</a:t>
            </a:r>
          </a:p>
        </p:txBody>
      </p:sp>
      <p:sp>
        <p:nvSpPr>
          <p:cNvPr id="19" name="Rectangle 18"/>
          <p:cNvSpPr/>
          <p:nvPr/>
        </p:nvSpPr>
        <p:spPr>
          <a:xfrm>
            <a:off x="762000" y="3957637"/>
            <a:ext cx="3124200" cy="923330"/>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324</a:t>
            </a:r>
          </a:p>
          <a:p>
            <a:r>
              <a:rPr lang="en-US" dirty="0">
                <a:solidFill>
                  <a:srgbClr val="000000"/>
                </a:solidFill>
                <a:highlight>
                  <a:srgbClr val="FFFFFF"/>
                </a:highlight>
                <a:latin typeface="Consolas" panose="020B0609020204030204" pitchFamily="49" charset="0"/>
              </a:rPr>
              <a:t>324</a:t>
            </a:r>
          </a:p>
          <a:p>
            <a:r>
              <a:rPr lang="en-US" dirty="0">
                <a:solidFill>
                  <a:srgbClr val="000000"/>
                </a:solidFill>
                <a:highlight>
                  <a:srgbClr val="FFFFFF"/>
                </a:highlight>
                <a:latin typeface="Consolas" panose="020B0609020204030204" pitchFamily="49" charset="0"/>
              </a:rPr>
              <a:t>324</a:t>
            </a:r>
          </a:p>
        </p:txBody>
      </p:sp>
      <p:sp>
        <p:nvSpPr>
          <p:cNvPr id="22" name="Text Placeholder 4"/>
          <p:cNvSpPr>
            <a:spLocks noGrp="1"/>
          </p:cNvSpPr>
          <p:nvPr>
            <p:ph type="body" idx="1"/>
          </p:nvPr>
        </p:nvSpPr>
        <p:spPr>
          <a:xfrm>
            <a:off x="4648200" y="1681163"/>
            <a:ext cx="3868340" cy="823912"/>
          </a:xfrm>
        </p:spPr>
        <p:txBody>
          <a:bodyPr/>
          <a:lstStyle/>
          <a:p>
            <a:r>
              <a:rPr lang="en-US" dirty="0"/>
              <a:t>Unstable</a:t>
            </a:r>
          </a:p>
        </p:txBody>
      </p:sp>
      <p:sp>
        <p:nvSpPr>
          <p:cNvPr id="23" name="Text Placeholder 6"/>
          <p:cNvSpPr txBox="1">
            <a:spLocks/>
          </p:cNvSpPr>
          <p:nvPr/>
        </p:nvSpPr>
        <p:spPr>
          <a:xfrm>
            <a:off x="704254" y="1681163"/>
            <a:ext cx="3812382"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Stable</a:t>
            </a:r>
          </a:p>
        </p:txBody>
      </p:sp>
    </p:spTree>
    <p:extLst>
      <p:ext uri="{BB962C8B-B14F-4D97-AF65-F5344CB8AC3E}">
        <p14:creationId xmlns:p14="http://schemas.microsoft.com/office/powerpoint/2010/main" val="443531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lumMod val="75000"/>
                    <a:lumOff val="25000"/>
                  </a:schemeClr>
                </a:solidFill>
              </a:rPr>
              <a:t>Outline</a:t>
            </a:r>
          </a:p>
        </p:txBody>
      </p:sp>
      <p:sp>
        <p:nvSpPr>
          <p:cNvPr id="3" name="Content Placeholder 2"/>
          <p:cNvSpPr>
            <a:spLocks noGrp="1"/>
          </p:cNvSpPr>
          <p:nvPr>
            <p:ph idx="1"/>
          </p:nvPr>
        </p:nvSpPr>
        <p:spPr>
          <a:xfrm>
            <a:off x="628650" y="1524000"/>
            <a:ext cx="7886700" cy="4879975"/>
          </a:xfrm>
        </p:spPr>
        <p:txBody>
          <a:bodyPr>
            <a:noAutofit/>
          </a:bodyPr>
          <a:lstStyle/>
          <a:p>
            <a:pPr>
              <a:spcBef>
                <a:spcPts val="1200"/>
              </a:spcBef>
            </a:pPr>
            <a:r>
              <a:rPr lang="en-US" dirty="0">
                <a:solidFill>
                  <a:schemeClr val="tx1">
                    <a:lumMod val="75000"/>
                    <a:lumOff val="25000"/>
                  </a:schemeClr>
                </a:solidFill>
              </a:rPr>
              <a:t>Hash Table Overview</a:t>
            </a:r>
          </a:p>
          <a:p>
            <a:pPr lvl="1">
              <a:spcBef>
                <a:spcPts val="1200"/>
              </a:spcBef>
            </a:pPr>
            <a:r>
              <a:rPr lang="en-US" dirty="0">
                <a:solidFill>
                  <a:schemeClr val="tx1">
                    <a:lumMod val="75000"/>
                    <a:lumOff val="25000"/>
                  </a:schemeClr>
                </a:solidFill>
              </a:rPr>
              <a:t>Associative Array</a:t>
            </a:r>
          </a:p>
          <a:p>
            <a:pPr>
              <a:spcBef>
                <a:spcPts val="1200"/>
              </a:spcBef>
            </a:pPr>
            <a:r>
              <a:rPr lang="en-US" dirty="0">
                <a:solidFill>
                  <a:schemeClr val="tx1">
                    <a:lumMod val="75000"/>
                    <a:lumOff val="25000"/>
                  </a:schemeClr>
                </a:solidFill>
              </a:rPr>
              <a:t>Hashing Algorithms</a:t>
            </a:r>
          </a:p>
          <a:p>
            <a:pPr lvl="1">
              <a:spcBef>
                <a:spcPts val="1200"/>
              </a:spcBef>
            </a:pPr>
            <a:r>
              <a:rPr lang="en-US" dirty="0">
                <a:solidFill>
                  <a:schemeClr val="tx1">
                    <a:lumMod val="75000"/>
                    <a:lumOff val="25000"/>
                  </a:schemeClr>
                </a:solidFill>
              </a:rPr>
              <a:t>Stable</a:t>
            </a:r>
          </a:p>
          <a:p>
            <a:pPr lvl="1">
              <a:spcBef>
                <a:spcPts val="1200"/>
              </a:spcBef>
            </a:pPr>
            <a:r>
              <a:rPr lang="en-US" dirty="0">
                <a:solidFill>
                  <a:schemeClr val="tx1">
                    <a:lumMod val="75000"/>
                    <a:lumOff val="25000"/>
                  </a:schemeClr>
                </a:solidFill>
              </a:rPr>
              <a:t>Uniform Distribution</a:t>
            </a:r>
          </a:p>
          <a:p>
            <a:pPr lvl="1">
              <a:spcBef>
                <a:spcPts val="1200"/>
              </a:spcBef>
            </a:pPr>
            <a:r>
              <a:rPr lang="en-US" dirty="0">
                <a:solidFill>
                  <a:schemeClr val="tx1">
                    <a:lumMod val="75000"/>
                    <a:lumOff val="25000"/>
                  </a:schemeClr>
                </a:solidFill>
              </a:rPr>
              <a:t>Secure</a:t>
            </a:r>
          </a:p>
          <a:p>
            <a:pPr>
              <a:spcBef>
                <a:spcPts val="1200"/>
              </a:spcBef>
            </a:pPr>
            <a:r>
              <a:rPr lang="en-US" dirty="0">
                <a:solidFill>
                  <a:schemeClr val="tx1">
                    <a:lumMod val="75000"/>
                    <a:lumOff val="25000"/>
                  </a:schemeClr>
                </a:solidFill>
              </a:rPr>
              <a:t>Hash Table Implementation</a:t>
            </a:r>
          </a:p>
          <a:p>
            <a:pPr lvl="1">
              <a:spcBef>
                <a:spcPts val="1200"/>
              </a:spcBef>
            </a:pPr>
            <a:r>
              <a:rPr lang="en-US" dirty="0">
                <a:solidFill>
                  <a:schemeClr val="tx1">
                    <a:lumMod val="75000"/>
                    <a:lumOff val="25000"/>
                  </a:schemeClr>
                </a:solidFill>
              </a:rPr>
              <a:t>Word Counting Demo</a:t>
            </a:r>
          </a:p>
        </p:txBody>
      </p:sp>
    </p:spTree>
    <p:extLst>
      <p:ext uri="{BB962C8B-B14F-4D97-AF65-F5344CB8AC3E}">
        <p14:creationId xmlns:p14="http://schemas.microsoft.com/office/powerpoint/2010/main" val="3680670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Uniform Distribution</a:t>
            </a:r>
          </a:p>
        </p:txBody>
      </p:sp>
      <p:sp>
        <p:nvSpPr>
          <p:cNvPr id="3" name="Text Placeholder 2"/>
          <p:cNvSpPr>
            <a:spLocks noGrp="1"/>
          </p:cNvSpPr>
          <p:nvPr>
            <p:ph type="body" idx="1"/>
          </p:nvPr>
        </p:nvSpPr>
        <p:spPr/>
        <p:txBody>
          <a:bodyPr/>
          <a:lstStyle/>
          <a:p>
            <a:r>
              <a:rPr lang="en-US" dirty="0"/>
              <a:t>A hashing algorithm which distributes it’s output uniformly throughout the output space.</a:t>
            </a:r>
          </a:p>
        </p:txBody>
      </p:sp>
    </p:spTree>
    <p:extLst>
      <p:ext uri="{BB962C8B-B14F-4D97-AF65-F5344CB8AC3E}">
        <p14:creationId xmlns:p14="http://schemas.microsoft.com/office/powerpoint/2010/main" val="30177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993382874"/>
              </p:ext>
            </p:extLst>
          </p:nvPr>
        </p:nvGraphicFramePr>
        <p:xfrm>
          <a:off x="1828800" y="1143000"/>
          <a:ext cx="5486400" cy="4572000"/>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664829553"/>
                    </a:ext>
                  </a:extLst>
                </a:gridCol>
                <a:gridCol w="548640">
                  <a:extLst>
                    <a:ext uri="{9D8B030D-6E8A-4147-A177-3AD203B41FA5}">
                      <a16:colId xmlns:a16="http://schemas.microsoft.com/office/drawing/2014/main" val="1173229573"/>
                    </a:ext>
                  </a:extLst>
                </a:gridCol>
                <a:gridCol w="548640">
                  <a:extLst>
                    <a:ext uri="{9D8B030D-6E8A-4147-A177-3AD203B41FA5}">
                      <a16:colId xmlns:a16="http://schemas.microsoft.com/office/drawing/2014/main" val="1722620949"/>
                    </a:ext>
                  </a:extLst>
                </a:gridCol>
                <a:gridCol w="548640">
                  <a:extLst>
                    <a:ext uri="{9D8B030D-6E8A-4147-A177-3AD203B41FA5}">
                      <a16:colId xmlns:a16="http://schemas.microsoft.com/office/drawing/2014/main" val="3378244284"/>
                    </a:ext>
                  </a:extLst>
                </a:gridCol>
                <a:gridCol w="548640">
                  <a:extLst>
                    <a:ext uri="{9D8B030D-6E8A-4147-A177-3AD203B41FA5}">
                      <a16:colId xmlns:a16="http://schemas.microsoft.com/office/drawing/2014/main" val="1135527003"/>
                    </a:ext>
                  </a:extLst>
                </a:gridCol>
                <a:gridCol w="548640">
                  <a:extLst>
                    <a:ext uri="{9D8B030D-6E8A-4147-A177-3AD203B41FA5}">
                      <a16:colId xmlns:a16="http://schemas.microsoft.com/office/drawing/2014/main" val="1693749798"/>
                    </a:ext>
                  </a:extLst>
                </a:gridCol>
                <a:gridCol w="548640">
                  <a:extLst>
                    <a:ext uri="{9D8B030D-6E8A-4147-A177-3AD203B41FA5}">
                      <a16:colId xmlns:a16="http://schemas.microsoft.com/office/drawing/2014/main" val="2929044465"/>
                    </a:ext>
                  </a:extLst>
                </a:gridCol>
                <a:gridCol w="548640">
                  <a:extLst>
                    <a:ext uri="{9D8B030D-6E8A-4147-A177-3AD203B41FA5}">
                      <a16:colId xmlns:a16="http://schemas.microsoft.com/office/drawing/2014/main" val="1282093176"/>
                    </a:ext>
                  </a:extLst>
                </a:gridCol>
                <a:gridCol w="548640">
                  <a:extLst>
                    <a:ext uri="{9D8B030D-6E8A-4147-A177-3AD203B41FA5}">
                      <a16:colId xmlns:a16="http://schemas.microsoft.com/office/drawing/2014/main" val="1706908577"/>
                    </a:ext>
                  </a:extLst>
                </a:gridCol>
                <a:gridCol w="548640">
                  <a:extLst>
                    <a:ext uri="{9D8B030D-6E8A-4147-A177-3AD203B41FA5}">
                      <a16:colId xmlns:a16="http://schemas.microsoft.com/office/drawing/2014/main" val="880825777"/>
                    </a:ext>
                  </a:extLst>
                </a:gridCol>
              </a:tblGrid>
              <a:tr h="5715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397282937"/>
                  </a:ext>
                </a:extLst>
              </a:tr>
              <a:tr h="5715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96342257"/>
                  </a:ext>
                </a:extLst>
              </a:tr>
              <a:tr h="5715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1391096"/>
                  </a:ext>
                </a:extLst>
              </a:tr>
              <a:tr h="5715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72221873"/>
                  </a:ext>
                </a:extLst>
              </a:tr>
              <a:tr h="5715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77870161"/>
                  </a:ext>
                </a:extLst>
              </a:tr>
              <a:tr h="5715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729599988"/>
                  </a:ext>
                </a:extLst>
              </a:tr>
              <a:tr h="5715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27912244"/>
                  </a:ext>
                </a:extLst>
              </a:tr>
              <a:tr h="5715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574043818"/>
                  </a:ext>
                </a:extLst>
              </a:tr>
            </a:tbl>
          </a:graphicData>
        </a:graphic>
      </p:graphicFrame>
    </p:spTree>
    <p:extLst>
      <p:ext uri="{BB962C8B-B14F-4D97-AF65-F5344CB8AC3E}">
        <p14:creationId xmlns:p14="http://schemas.microsoft.com/office/powerpoint/2010/main" val="945112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95217502"/>
              </p:ext>
            </p:extLst>
          </p:nvPr>
        </p:nvGraphicFramePr>
        <p:xfrm>
          <a:off x="1828800" y="1143000"/>
          <a:ext cx="5486400" cy="4572000"/>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664829553"/>
                    </a:ext>
                  </a:extLst>
                </a:gridCol>
                <a:gridCol w="548640">
                  <a:extLst>
                    <a:ext uri="{9D8B030D-6E8A-4147-A177-3AD203B41FA5}">
                      <a16:colId xmlns:a16="http://schemas.microsoft.com/office/drawing/2014/main" val="1173229573"/>
                    </a:ext>
                  </a:extLst>
                </a:gridCol>
                <a:gridCol w="548640">
                  <a:extLst>
                    <a:ext uri="{9D8B030D-6E8A-4147-A177-3AD203B41FA5}">
                      <a16:colId xmlns:a16="http://schemas.microsoft.com/office/drawing/2014/main" val="1722620949"/>
                    </a:ext>
                  </a:extLst>
                </a:gridCol>
                <a:gridCol w="548640">
                  <a:extLst>
                    <a:ext uri="{9D8B030D-6E8A-4147-A177-3AD203B41FA5}">
                      <a16:colId xmlns:a16="http://schemas.microsoft.com/office/drawing/2014/main" val="3378244284"/>
                    </a:ext>
                  </a:extLst>
                </a:gridCol>
                <a:gridCol w="548640">
                  <a:extLst>
                    <a:ext uri="{9D8B030D-6E8A-4147-A177-3AD203B41FA5}">
                      <a16:colId xmlns:a16="http://schemas.microsoft.com/office/drawing/2014/main" val="1135527003"/>
                    </a:ext>
                  </a:extLst>
                </a:gridCol>
                <a:gridCol w="548640">
                  <a:extLst>
                    <a:ext uri="{9D8B030D-6E8A-4147-A177-3AD203B41FA5}">
                      <a16:colId xmlns:a16="http://schemas.microsoft.com/office/drawing/2014/main" val="1693749798"/>
                    </a:ext>
                  </a:extLst>
                </a:gridCol>
                <a:gridCol w="548640">
                  <a:extLst>
                    <a:ext uri="{9D8B030D-6E8A-4147-A177-3AD203B41FA5}">
                      <a16:colId xmlns:a16="http://schemas.microsoft.com/office/drawing/2014/main" val="2929044465"/>
                    </a:ext>
                  </a:extLst>
                </a:gridCol>
                <a:gridCol w="548640">
                  <a:extLst>
                    <a:ext uri="{9D8B030D-6E8A-4147-A177-3AD203B41FA5}">
                      <a16:colId xmlns:a16="http://schemas.microsoft.com/office/drawing/2014/main" val="1282093176"/>
                    </a:ext>
                  </a:extLst>
                </a:gridCol>
                <a:gridCol w="548640">
                  <a:extLst>
                    <a:ext uri="{9D8B030D-6E8A-4147-A177-3AD203B41FA5}">
                      <a16:colId xmlns:a16="http://schemas.microsoft.com/office/drawing/2014/main" val="1706908577"/>
                    </a:ext>
                  </a:extLst>
                </a:gridCol>
                <a:gridCol w="548640">
                  <a:extLst>
                    <a:ext uri="{9D8B030D-6E8A-4147-A177-3AD203B41FA5}">
                      <a16:colId xmlns:a16="http://schemas.microsoft.com/office/drawing/2014/main" val="880825777"/>
                    </a:ext>
                  </a:extLst>
                </a:gridCol>
              </a:tblGrid>
              <a:tr h="5715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397282937"/>
                  </a:ext>
                </a:extLst>
              </a:tr>
              <a:tr h="5715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96342257"/>
                  </a:ext>
                </a:extLst>
              </a:tr>
              <a:tr h="5715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1391096"/>
                  </a:ext>
                </a:extLst>
              </a:tr>
              <a:tr h="5715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72221873"/>
                  </a:ext>
                </a:extLst>
              </a:tr>
              <a:tr h="5715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77870161"/>
                  </a:ext>
                </a:extLst>
              </a:tr>
              <a:tr h="5715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729599988"/>
                  </a:ext>
                </a:extLst>
              </a:tr>
              <a:tr h="5715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27912244"/>
                  </a:ext>
                </a:extLst>
              </a:tr>
              <a:tr h="5715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574043818"/>
                  </a:ext>
                </a:extLst>
              </a:tr>
            </a:tbl>
          </a:graphicData>
        </a:graphic>
      </p:graphicFrame>
    </p:spTree>
    <p:extLst>
      <p:ext uri="{BB962C8B-B14F-4D97-AF65-F5344CB8AC3E}">
        <p14:creationId xmlns:p14="http://schemas.microsoft.com/office/powerpoint/2010/main" val="2121699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678481905"/>
              </p:ext>
            </p:extLst>
          </p:nvPr>
        </p:nvGraphicFramePr>
        <p:xfrm>
          <a:off x="1828800" y="1143000"/>
          <a:ext cx="5486400" cy="4572000"/>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664829553"/>
                    </a:ext>
                  </a:extLst>
                </a:gridCol>
                <a:gridCol w="548640">
                  <a:extLst>
                    <a:ext uri="{9D8B030D-6E8A-4147-A177-3AD203B41FA5}">
                      <a16:colId xmlns:a16="http://schemas.microsoft.com/office/drawing/2014/main" val="1173229573"/>
                    </a:ext>
                  </a:extLst>
                </a:gridCol>
                <a:gridCol w="548640">
                  <a:extLst>
                    <a:ext uri="{9D8B030D-6E8A-4147-A177-3AD203B41FA5}">
                      <a16:colId xmlns:a16="http://schemas.microsoft.com/office/drawing/2014/main" val="1722620949"/>
                    </a:ext>
                  </a:extLst>
                </a:gridCol>
                <a:gridCol w="548640">
                  <a:extLst>
                    <a:ext uri="{9D8B030D-6E8A-4147-A177-3AD203B41FA5}">
                      <a16:colId xmlns:a16="http://schemas.microsoft.com/office/drawing/2014/main" val="3378244284"/>
                    </a:ext>
                  </a:extLst>
                </a:gridCol>
                <a:gridCol w="548640">
                  <a:extLst>
                    <a:ext uri="{9D8B030D-6E8A-4147-A177-3AD203B41FA5}">
                      <a16:colId xmlns:a16="http://schemas.microsoft.com/office/drawing/2014/main" val="1135527003"/>
                    </a:ext>
                  </a:extLst>
                </a:gridCol>
                <a:gridCol w="548640">
                  <a:extLst>
                    <a:ext uri="{9D8B030D-6E8A-4147-A177-3AD203B41FA5}">
                      <a16:colId xmlns:a16="http://schemas.microsoft.com/office/drawing/2014/main" val="1693749798"/>
                    </a:ext>
                  </a:extLst>
                </a:gridCol>
                <a:gridCol w="548640">
                  <a:extLst>
                    <a:ext uri="{9D8B030D-6E8A-4147-A177-3AD203B41FA5}">
                      <a16:colId xmlns:a16="http://schemas.microsoft.com/office/drawing/2014/main" val="2929044465"/>
                    </a:ext>
                  </a:extLst>
                </a:gridCol>
                <a:gridCol w="548640">
                  <a:extLst>
                    <a:ext uri="{9D8B030D-6E8A-4147-A177-3AD203B41FA5}">
                      <a16:colId xmlns:a16="http://schemas.microsoft.com/office/drawing/2014/main" val="1282093176"/>
                    </a:ext>
                  </a:extLst>
                </a:gridCol>
                <a:gridCol w="548640">
                  <a:extLst>
                    <a:ext uri="{9D8B030D-6E8A-4147-A177-3AD203B41FA5}">
                      <a16:colId xmlns:a16="http://schemas.microsoft.com/office/drawing/2014/main" val="1706908577"/>
                    </a:ext>
                  </a:extLst>
                </a:gridCol>
                <a:gridCol w="548640">
                  <a:extLst>
                    <a:ext uri="{9D8B030D-6E8A-4147-A177-3AD203B41FA5}">
                      <a16:colId xmlns:a16="http://schemas.microsoft.com/office/drawing/2014/main" val="880825777"/>
                    </a:ext>
                  </a:extLst>
                </a:gridCol>
              </a:tblGrid>
              <a:tr h="5715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tc>
                <a:extLst>
                  <a:ext uri="{0D108BD9-81ED-4DB2-BD59-A6C34878D82A}">
                    <a16:rowId xmlns:a16="http://schemas.microsoft.com/office/drawing/2014/main" val="2397282937"/>
                  </a:ext>
                </a:extLst>
              </a:tr>
              <a:tr h="5715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96342257"/>
                  </a:ext>
                </a:extLst>
              </a:tr>
              <a:tr h="5715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1391096"/>
                  </a:ext>
                </a:extLst>
              </a:tr>
              <a:tr h="5715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solidFill>
                      <a:schemeClr val="accent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72221873"/>
                  </a:ext>
                </a:extLst>
              </a:tr>
              <a:tr h="5715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77870161"/>
                  </a:ext>
                </a:extLst>
              </a:tr>
              <a:tr h="5715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729599988"/>
                  </a:ext>
                </a:extLst>
              </a:tr>
              <a:tr h="5715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27912244"/>
                  </a:ext>
                </a:extLst>
              </a:tr>
              <a:tr h="5715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574043818"/>
                  </a:ext>
                </a:extLst>
              </a:tr>
            </a:tbl>
          </a:graphicData>
        </a:graphic>
      </p:graphicFrame>
    </p:spTree>
    <p:extLst>
      <p:ext uri="{BB962C8B-B14F-4D97-AF65-F5344CB8AC3E}">
        <p14:creationId xmlns:p14="http://schemas.microsoft.com/office/powerpoint/2010/main" val="2060866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776484849"/>
              </p:ext>
            </p:extLst>
          </p:nvPr>
        </p:nvGraphicFramePr>
        <p:xfrm>
          <a:off x="1828800" y="1143000"/>
          <a:ext cx="5486400" cy="4572000"/>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664829553"/>
                    </a:ext>
                  </a:extLst>
                </a:gridCol>
                <a:gridCol w="548640">
                  <a:extLst>
                    <a:ext uri="{9D8B030D-6E8A-4147-A177-3AD203B41FA5}">
                      <a16:colId xmlns:a16="http://schemas.microsoft.com/office/drawing/2014/main" val="1173229573"/>
                    </a:ext>
                  </a:extLst>
                </a:gridCol>
                <a:gridCol w="548640">
                  <a:extLst>
                    <a:ext uri="{9D8B030D-6E8A-4147-A177-3AD203B41FA5}">
                      <a16:colId xmlns:a16="http://schemas.microsoft.com/office/drawing/2014/main" val="1722620949"/>
                    </a:ext>
                  </a:extLst>
                </a:gridCol>
                <a:gridCol w="548640">
                  <a:extLst>
                    <a:ext uri="{9D8B030D-6E8A-4147-A177-3AD203B41FA5}">
                      <a16:colId xmlns:a16="http://schemas.microsoft.com/office/drawing/2014/main" val="3378244284"/>
                    </a:ext>
                  </a:extLst>
                </a:gridCol>
                <a:gridCol w="548640">
                  <a:extLst>
                    <a:ext uri="{9D8B030D-6E8A-4147-A177-3AD203B41FA5}">
                      <a16:colId xmlns:a16="http://schemas.microsoft.com/office/drawing/2014/main" val="1135527003"/>
                    </a:ext>
                  </a:extLst>
                </a:gridCol>
                <a:gridCol w="548640">
                  <a:extLst>
                    <a:ext uri="{9D8B030D-6E8A-4147-A177-3AD203B41FA5}">
                      <a16:colId xmlns:a16="http://schemas.microsoft.com/office/drawing/2014/main" val="1693749798"/>
                    </a:ext>
                  </a:extLst>
                </a:gridCol>
                <a:gridCol w="548640">
                  <a:extLst>
                    <a:ext uri="{9D8B030D-6E8A-4147-A177-3AD203B41FA5}">
                      <a16:colId xmlns:a16="http://schemas.microsoft.com/office/drawing/2014/main" val="2929044465"/>
                    </a:ext>
                  </a:extLst>
                </a:gridCol>
                <a:gridCol w="548640">
                  <a:extLst>
                    <a:ext uri="{9D8B030D-6E8A-4147-A177-3AD203B41FA5}">
                      <a16:colId xmlns:a16="http://schemas.microsoft.com/office/drawing/2014/main" val="1282093176"/>
                    </a:ext>
                  </a:extLst>
                </a:gridCol>
                <a:gridCol w="548640">
                  <a:extLst>
                    <a:ext uri="{9D8B030D-6E8A-4147-A177-3AD203B41FA5}">
                      <a16:colId xmlns:a16="http://schemas.microsoft.com/office/drawing/2014/main" val="1706908577"/>
                    </a:ext>
                  </a:extLst>
                </a:gridCol>
                <a:gridCol w="548640">
                  <a:extLst>
                    <a:ext uri="{9D8B030D-6E8A-4147-A177-3AD203B41FA5}">
                      <a16:colId xmlns:a16="http://schemas.microsoft.com/office/drawing/2014/main" val="880825777"/>
                    </a:ext>
                  </a:extLst>
                </a:gridCol>
              </a:tblGrid>
              <a:tr h="5715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tc>
                <a:extLst>
                  <a:ext uri="{0D108BD9-81ED-4DB2-BD59-A6C34878D82A}">
                    <a16:rowId xmlns:a16="http://schemas.microsoft.com/office/drawing/2014/main" val="2397282937"/>
                  </a:ext>
                </a:extLst>
              </a:tr>
              <a:tr h="5715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96342257"/>
                  </a:ext>
                </a:extLst>
              </a:tr>
              <a:tr h="571500">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tc>
                <a:extLst>
                  <a:ext uri="{0D108BD9-81ED-4DB2-BD59-A6C34878D82A}">
                    <a16:rowId xmlns:a16="http://schemas.microsoft.com/office/drawing/2014/main" val="1001391096"/>
                  </a:ext>
                </a:extLst>
              </a:tr>
              <a:tr h="5715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solidFill>
                      <a:schemeClr val="accent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972221873"/>
                  </a:ext>
                </a:extLst>
              </a:tr>
              <a:tr h="5715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77870161"/>
                  </a:ext>
                </a:extLst>
              </a:tr>
              <a:tr h="5715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729599988"/>
                  </a:ext>
                </a:extLst>
              </a:tr>
              <a:tr h="571500">
                <a:tc>
                  <a:txBody>
                    <a:bodyPr/>
                    <a:lstStyle/>
                    <a:p>
                      <a:endParaRPr lang="en-US" dirty="0"/>
                    </a:p>
                  </a:txBody>
                  <a:tcPr>
                    <a:solidFill>
                      <a:schemeClr val="accent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27912244"/>
                  </a:ext>
                </a:extLst>
              </a:tr>
              <a:tr h="5715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574043818"/>
                  </a:ext>
                </a:extLst>
              </a:tr>
            </a:tbl>
          </a:graphicData>
        </a:graphic>
      </p:graphicFrame>
    </p:spTree>
    <p:extLst>
      <p:ext uri="{BB962C8B-B14F-4D97-AF65-F5344CB8AC3E}">
        <p14:creationId xmlns:p14="http://schemas.microsoft.com/office/powerpoint/2010/main" val="2773118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826219408"/>
              </p:ext>
            </p:extLst>
          </p:nvPr>
        </p:nvGraphicFramePr>
        <p:xfrm>
          <a:off x="1828800" y="1143000"/>
          <a:ext cx="5486400" cy="4572000"/>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664829553"/>
                    </a:ext>
                  </a:extLst>
                </a:gridCol>
                <a:gridCol w="548640">
                  <a:extLst>
                    <a:ext uri="{9D8B030D-6E8A-4147-A177-3AD203B41FA5}">
                      <a16:colId xmlns:a16="http://schemas.microsoft.com/office/drawing/2014/main" val="1173229573"/>
                    </a:ext>
                  </a:extLst>
                </a:gridCol>
                <a:gridCol w="548640">
                  <a:extLst>
                    <a:ext uri="{9D8B030D-6E8A-4147-A177-3AD203B41FA5}">
                      <a16:colId xmlns:a16="http://schemas.microsoft.com/office/drawing/2014/main" val="1722620949"/>
                    </a:ext>
                  </a:extLst>
                </a:gridCol>
                <a:gridCol w="548640">
                  <a:extLst>
                    <a:ext uri="{9D8B030D-6E8A-4147-A177-3AD203B41FA5}">
                      <a16:colId xmlns:a16="http://schemas.microsoft.com/office/drawing/2014/main" val="3378244284"/>
                    </a:ext>
                  </a:extLst>
                </a:gridCol>
                <a:gridCol w="548640">
                  <a:extLst>
                    <a:ext uri="{9D8B030D-6E8A-4147-A177-3AD203B41FA5}">
                      <a16:colId xmlns:a16="http://schemas.microsoft.com/office/drawing/2014/main" val="1135527003"/>
                    </a:ext>
                  </a:extLst>
                </a:gridCol>
                <a:gridCol w="548640">
                  <a:extLst>
                    <a:ext uri="{9D8B030D-6E8A-4147-A177-3AD203B41FA5}">
                      <a16:colId xmlns:a16="http://schemas.microsoft.com/office/drawing/2014/main" val="1693749798"/>
                    </a:ext>
                  </a:extLst>
                </a:gridCol>
                <a:gridCol w="548640">
                  <a:extLst>
                    <a:ext uri="{9D8B030D-6E8A-4147-A177-3AD203B41FA5}">
                      <a16:colId xmlns:a16="http://schemas.microsoft.com/office/drawing/2014/main" val="2929044465"/>
                    </a:ext>
                  </a:extLst>
                </a:gridCol>
                <a:gridCol w="548640">
                  <a:extLst>
                    <a:ext uri="{9D8B030D-6E8A-4147-A177-3AD203B41FA5}">
                      <a16:colId xmlns:a16="http://schemas.microsoft.com/office/drawing/2014/main" val="1282093176"/>
                    </a:ext>
                  </a:extLst>
                </a:gridCol>
                <a:gridCol w="548640">
                  <a:extLst>
                    <a:ext uri="{9D8B030D-6E8A-4147-A177-3AD203B41FA5}">
                      <a16:colId xmlns:a16="http://schemas.microsoft.com/office/drawing/2014/main" val="1706908577"/>
                    </a:ext>
                  </a:extLst>
                </a:gridCol>
                <a:gridCol w="548640">
                  <a:extLst>
                    <a:ext uri="{9D8B030D-6E8A-4147-A177-3AD203B41FA5}">
                      <a16:colId xmlns:a16="http://schemas.microsoft.com/office/drawing/2014/main" val="880825777"/>
                    </a:ext>
                  </a:extLst>
                </a:gridCol>
              </a:tblGrid>
              <a:tr h="571500">
                <a:tc>
                  <a:txBody>
                    <a:bodyPr/>
                    <a:lstStyle/>
                    <a:p>
                      <a:endParaRPr lang="en-US" dirty="0"/>
                    </a:p>
                  </a:txBody>
                  <a:tcPr>
                    <a:solidFill>
                      <a:schemeClr val="accent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tc>
                <a:extLst>
                  <a:ext uri="{0D108BD9-81ED-4DB2-BD59-A6C34878D82A}">
                    <a16:rowId xmlns:a16="http://schemas.microsoft.com/office/drawing/2014/main" val="2397282937"/>
                  </a:ext>
                </a:extLst>
              </a:tr>
              <a:tr h="5715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solidFill>
                      <a:schemeClr val="accent1"/>
                    </a:solidFill>
                  </a:tcPr>
                </a:tc>
                <a:tc>
                  <a:txBody>
                    <a:bodyPr/>
                    <a:lstStyle/>
                    <a:p>
                      <a:endParaRPr lang="en-US"/>
                    </a:p>
                  </a:txBody>
                  <a:tcPr/>
                </a:tc>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96342257"/>
                  </a:ext>
                </a:extLst>
              </a:tr>
              <a:tr h="571500">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tc>
                <a:extLst>
                  <a:ext uri="{0D108BD9-81ED-4DB2-BD59-A6C34878D82A}">
                    <a16:rowId xmlns:a16="http://schemas.microsoft.com/office/drawing/2014/main" val="1001391096"/>
                  </a:ext>
                </a:extLst>
              </a:tr>
              <a:tr h="5715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solidFill>
                      <a:schemeClr val="accent1"/>
                    </a:solidFill>
                  </a:tcPr>
                </a:tc>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972221873"/>
                  </a:ext>
                </a:extLst>
              </a:tr>
              <a:tr h="571500">
                <a:tc>
                  <a:txBody>
                    <a:bodyPr/>
                    <a:lstStyle/>
                    <a:p>
                      <a:endParaRPr lang="en-US"/>
                    </a:p>
                  </a:txBody>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accent1"/>
                    </a:solidFill>
                  </a:tcPr>
                </a:tc>
                <a:tc>
                  <a:txBody>
                    <a:bodyPr/>
                    <a:lstStyle/>
                    <a:p>
                      <a:endParaRPr lang="en-US" dirty="0"/>
                    </a:p>
                  </a:txBody>
                  <a:tcPr/>
                </a:tc>
                <a:extLst>
                  <a:ext uri="{0D108BD9-81ED-4DB2-BD59-A6C34878D82A}">
                    <a16:rowId xmlns:a16="http://schemas.microsoft.com/office/drawing/2014/main" val="3677870161"/>
                  </a:ext>
                </a:extLst>
              </a:tr>
              <a:tr h="5715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tc>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729599988"/>
                  </a:ext>
                </a:extLst>
              </a:tr>
              <a:tr h="571500">
                <a:tc>
                  <a:txBody>
                    <a:bodyPr/>
                    <a:lstStyle/>
                    <a:p>
                      <a:endParaRPr lang="en-US" dirty="0"/>
                    </a:p>
                  </a:txBody>
                  <a:tcPr>
                    <a:solidFill>
                      <a:schemeClr val="accent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solidFill>
                      <a:schemeClr val="accent1"/>
                    </a:solidFill>
                  </a:tcPr>
                </a:tc>
                <a:extLst>
                  <a:ext uri="{0D108BD9-81ED-4DB2-BD59-A6C34878D82A}">
                    <a16:rowId xmlns:a16="http://schemas.microsoft.com/office/drawing/2014/main" val="827912244"/>
                  </a:ext>
                </a:extLst>
              </a:tr>
              <a:tr h="57150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accent1"/>
                    </a:solidFill>
                  </a:tcPr>
                </a:tc>
                <a:extLst>
                  <a:ext uri="{0D108BD9-81ED-4DB2-BD59-A6C34878D82A}">
                    <a16:rowId xmlns:a16="http://schemas.microsoft.com/office/drawing/2014/main" val="2574043818"/>
                  </a:ext>
                </a:extLst>
              </a:tr>
            </a:tbl>
          </a:graphicData>
        </a:graphic>
      </p:graphicFrame>
    </p:spTree>
    <p:extLst>
      <p:ext uri="{BB962C8B-B14F-4D97-AF65-F5344CB8AC3E}">
        <p14:creationId xmlns:p14="http://schemas.microsoft.com/office/powerpoint/2010/main" val="1920274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611963717"/>
              </p:ext>
            </p:extLst>
          </p:nvPr>
        </p:nvGraphicFramePr>
        <p:xfrm>
          <a:off x="1828800" y="1143000"/>
          <a:ext cx="5486400" cy="4572000"/>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664829553"/>
                    </a:ext>
                  </a:extLst>
                </a:gridCol>
                <a:gridCol w="548640">
                  <a:extLst>
                    <a:ext uri="{9D8B030D-6E8A-4147-A177-3AD203B41FA5}">
                      <a16:colId xmlns:a16="http://schemas.microsoft.com/office/drawing/2014/main" val="1173229573"/>
                    </a:ext>
                  </a:extLst>
                </a:gridCol>
                <a:gridCol w="548640">
                  <a:extLst>
                    <a:ext uri="{9D8B030D-6E8A-4147-A177-3AD203B41FA5}">
                      <a16:colId xmlns:a16="http://schemas.microsoft.com/office/drawing/2014/main" val="1722620949"/>
                    </a:ext>
                  </a:extLst>
                </a:gridCol>
                <a:gridCol w="548640">
                  <a:extLst>
                    <a:ext uri="{9D8B030D-6E8A-4147-A177-3AD203B41FA5}">
                      <a16:colId xmlns:a16="http://schemas.microsoft.com/office/drawing/2014/main" val="3378244284"/>
                    </a:ext>
                  </a:extLst>
                </a:gridCol>
                <a:gridCol w="548640">
                  <a:extLst>
                    <a:ext uri="{9D8B030D-6E8A-4147-A177-3AD203B41FA5}">
                      <a16:colId xmlns:a16="http://schemas.microsoft.com/office/drawing/2014/main" val="1135527003"/>
                    </a:ext>
                  </a:extLst>
                </a:gridCol>
                <a:gridCol w="548640">
                  <a:extLst>
                    <a:ext uri="{9D8B030D-6E8A-4147-A177-3AD203B41FA5}">
                      <a16:colId xmlns:a16="http://schemas.microsoft.com/office/drawing/2014/main" val="1693749798"/>
                    </a:ext>
                  </a:extLst>
                </a:gridCol>
                <a:gridCol w="548640">
                  <a:extLst>
                    <a:ext uri="{9D8B030D-6E8A-4147-A177-3AD203B41FA5}">
                      <a16:colId xmlns:a16="http://schemas.microsoft.com/office/drawing/2014/main" val="2929044465"/>
                    </a:ext>
                  </a:extLst>
                </a:gridCol>
                <a:gridCol w="548640">
                  <a:extLst>
                    <a:ext uri="{9D8B030D-6E8A-4147-A177-3AD203B41FA5}">
                      <a16:colId xmlns:a16="http://schemas.microsoft.com/office/drawing/2014/main" val="1282093176"/>
                    </a:ext>
                  </a:extLst>
                </a:gridCol>
                <a:gridCol w="548640">
                  <a:extLst>
                    <a:ext uri="{9D8B030D-6E8A-4147-A177-3AD203B41FA5}">
                      <a16:colId xmlns:a16="http://schemas.microsoft.com/office/drawing/2014/main" val="1706908577"/>
                    </a:ext>
                  </a:extLst>
                </a:gridCol>
                <a:gridCol w="548640">
                  <a:extLst>
                    <a:ext uri="{9D8B030D-6E8A-4147-A177-3AD203B41FA5}">
                      <a16:colId xmlns:a16="http://schemas.microsoft.com/office/drawing/2014/main" val="880825777"/>
                    </a:ext>
                  </a:extLst>
                </a:gridCol>
              </a:tblGrid>
              <a:tr h="571500">
                <a:tc>
                  <a:txBody>
                    <a:bodyPr/>
                    <a:lstStyle/>
                    <a:p>
                      <a:endParaRPr lang="en-US" dirty="0"/>
                    </a:p>
                  </a:txBody>
                  <a:tcPr>
                    <a:solidFill>
                      <a:schemeClr val="accent1"/>
                    </a:solidFill>
                  </a:tcPr>
                </a:tc>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tc>
                <a:extLst>
                  <a:ext uri="{0D108BD9-81ED-4DB2-BD59-A6C34878D82A}">
                    <a16:rowId xmlns:a16="http://schemas.microsoft.com/office/drawing/2014/main" val="2397282937"/>
                  </a:ext>
                </a:extLst>
              </a:tr>
              <a:tr h="571500">
                <a:tc>
                  <a:txBody>
                    <a:bodyPr/>
                    <a:lstStyle/>
                    <a:p>
                      <a:endParaRPr lang="en-US"/>
                    </a:p>
                  </a:txBody>
                  <a:tcPr/>
                </a:tc>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a:p>
                  </a:txBody>
                  <a:tcPr/>
                </a:tc>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tc>
                <a:tc>
                  <a:txBody>
                    <a:bodyPr/>
                    <a:lstStyle/>
                    <a:p>
                      <a:endParaRPr lang="en-US"/>
                    </a:p>
                  </a:txBody>
                  <a:tcPr/>
                </a:tc>
                <a:tc>
                  <a:txBody>
                    <a:bodyPr/>
                    <a:lstStyle/>
                    <a:p>
                      <a:endParaRPr lang="en-US"/>
                    </a:p>
                  </a:txBody>
                  <a:tcPr>
                    <a:solidFill>
                      <a:schemeClr val="accent1"/>
                    </a:solidFill>
                  </a:tcPr>
                </a:tc>
                <a:extLst>
                  <a:ext uri="{0D108BD9-81ED-4DB2-BD59-A6C34878D82A}">
                    <a16:rowId xmlns:a16="http://schemas.microsoft.com/office/drawing/2014/main" val="796342257"/>
                  </a:ext>
                </a:extLst>
              </a:tr>
              <a:tr h="571500">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tc>
                <a:tc>
                  <a:txBody>
                    <a:bodyPr/>
                    <a:lstStyle/>
                    <a:p>
                      <a:endParaRPr lang="en-US"/>
                    </a:p>
                  </a:txBody>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1001391096"/>
                  </a:ext>
                </a:extLst>
              </a:tr>
              <a:tr h="571500">
                <a:tc>
                  <a:txBody>
                    <a:bodyPr/>
                    <a:lstStyle/>
                    <a:p>
                      <a:endParaRPr lang="en-US" dirty="0"/>
                    </a:p>
                  </a:txBody>
                  <a:tcPr>
                    <a:solidFill>
                      <a:schemeClr val="accent1"/>
                    </a:solidFill>
                  </a:tcPr>
                </a:tc>
                <a:tc>
                  <a:txBody>
                    <a:bodyPr/>
                    <a:lstStyle/>
                    <a:p>
                      <a:endParaRPr lang="en-US" dirty="0"/>
                    </a:p>
                  </a:txBody>
                  <a:tcPr/>
                </a:tc>
                <a:tc>
                  <a:txBody>
                    <a:bodyPr/>
                    <a:lstStyle/>
                    <a:p>
                      <a:endParaRPr lang="en-US"/>
                    </a:p>
                  </a:txBody>
                  <a:tcPr/>
                </a:tc>
                <a:tc>
                  <a:txBody>
                    <a:bodyPr/>
                    <a:lstStyle/>
                    <a:p>
                      <a:endParaRPr lang="en-US"/>
                    </a:p>
                  </a:txBody>
                  <a:tcPr>
                    <a:solidFill>
                      <a:schemeClr val="accent1"/>
                    </a:solidFill>
                  </a:tcPr>
                </a:tc>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tc>
                <a:tc>
                  <a:txBody>
                    <a:bodyPr/>
                    <a:lstStyle/>
                    <a:p>
                      <a:endParaRPr lang="en-US" dirty="0"/>
                    </a:p>
                  </a:txBody>
                  <a:tcPr>
                    <a:solidFill>
                      <a:schemeClr val="accent1"/>
                    </a:solidFill>
                  </a:tcPr>
                </a:tc>
                <a:tc>
                  <a:txBody>
                    <a:bodyPr/>
                    <a:lstStyle/>
                    <a:p>
                      <a:endParaRPr lang="en-US" dirty="0"/>
                    </a:p>
                  </a:txBody>
                  <a:tcPr/>
                </a:tc>
                <a:tc>
                  <a:txBody>
                    <a:bodyPr/>
                    <a:lstStyle/>
                    <a:p>
                      <a:endParaRPr lang="en-US" dirty="0"/>
                    </a:p>
                  </a:txBody>
                  <a:tcPr>
                    <a:solidFill>
                      <a:schemeClr val="accent1"/>
                    </a:solidFill>
                  </a:tcPr>
                </a:tc>
                <a:extLst>
                  <a:ext uri="{0D108BD9-81ED-4DB2-BD59-A6C34878D82A}">
                    <a16:rowId xmlns:a16="http://schemas.microsoft.com/office/drawing/2014/main" val="1972221873"/>
                  </a:ext>
                </a:extLst>
              </a:tr>
              <a:tr h="571500">
                <a:tc>
                  <a:txBody>
                    <a:bodyPr/>
                    <a:lstStyle/>
                    <a:p>
                      <a:endParaRPr lang="en-US"/>
                    </a:p>
                  </a:txBody>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tc>
                <a:tc>
                  <a:txBody>
                    <a:bodyPr/>
                    <a:lstStyle/>
                    <a:p>
                      <a:endParaRPr lang="en-US"/>
                    </a:p>
                  </a:txBody>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tc>
                <a:extLst>
                  <a:ext uri="{0D108BD9-81ED-4DB2-BD59-A6C34878D82A}">
                    <a16:rowId xmlns:a16="http://schemas.microsoft.com/office/drawing/2014/main" val="3677870161"/>
                  </a:ext>
                </a:extLst>
              </a:tr>
              <a:tr h="571500">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729599988"/>
                  </a:ext>
                </a:extLst>
              </a:tr>
              <a:tr h="571500">
                <a:tc>
                  <a:txBody>
                    <a:bodyPr/>
                    <a:lstStyle/>
                    <a:p>
                      <a:endParaRPr lang="en-US" dirty="0"/>
                    </a:p>
                  </a:txBody>
                  <a:tcPr>
                    <a:solidFill>
                      <a:schemeClr val="accent1"/>
                    </a:solidFill>
                  </a:tcPr>
                </a:tc>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tc>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extLst>
                  <a:ext uri="{0D108BD9-81ED-4DB2-BD59-A6C34878D82A}">
                    <a16:rowId xmlns:a16="http://schemas.microsoft.com/office/drawing/2014/main" val="827912244"/>
                  </a:ext>
                </a:extLst>
              </a:tr>
              <a:tr h="571500">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chemeClr val="accent1"/>
                    </a:solidFill>
                  </a:tcPr>
                </a:tc>
                <a:extLst>
                  <a:ext uri="{0D108BD9-81ED-4DB2-BD59-A6C34878D82A}">
                    <a16:rowId xmlns:a16="http://schemas.microsoft.com/office/drawing/2014/main" val="2574043818"/>
                  </a:ext>
                </a:extLst>
              </a:tr>
            </a:tbl>
          </a:graphicData>
        </a:graphic>
      </p:graphicFrame>
    </p:spTree>
    <p:extLst>
      <p:ext uri="{BB962C8B-B14F-4D97-AF65-F5344CB8AC3E}">
        <p14:creationId xmlns:p14="http://schemas.microsoft.com/office/powerpoint/2010/main" val="4074258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544879694"/>
              </p:ext>
            </p:extLst>
          </p:nvPr>
        </p:nvGraphicFramePr>
        <p:xfrm>
          <a:off x="1828800" y="1143000"/>
          <a:ext cx="5486400" cy="4572000"/>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664829553"/>
                    </a:ext>
                  </a:extLst>
                </a:gridCol>
                <a:gridCol w="548640">
                  <a:extLst>
                    <a:ext uri="{9D8B030D-6E8A-4147-A177-3AD203B41FA5}">
                      <a16:colId xmlns:a16="http://schemas.microsoft.com/office/drawing/2014/main" val="1173229573"/>
                    </a:ext>
                  </a:extLst>
                </a:gridCol>
                <a:gridCol w="548640">
                  <a:extLst>
                    <a:ext uri="{9D8B030D-6E8A-4147-A177-3AD203B41FA5}">
                      <a16:colId xmlns:a16="http://schemas.microsoft.com/office/drawing/2014/main" val="1722620949"/>
                    </a:ext>
                  </a:extLst>
                </a:gridCol>
                <a:gridCol w="548640">
                  <a:extLst>
                    <a:ext uri="{9D8B030D-6E8A-4147-A177-3AD203B41FA5}">
                      <a16:colId xmlns:a16="http://schemas.microsoft.com/office/drawing/2014/main" val="3378244284"/>
                    </a:ext>
                  </a:extLst>
                </a:gridCol>
                <a:gridCol w="548640">
                  <a:extLst>
                    <a:ext uri="{9D8B030D-6E8A-4147-A177-3AD203B41FA5}">
                      <a16:colId xmlns:a16="http://schemas.microsoft.com/office/drawing/2014/main" val="1135527003"/>
                    </a:ext>
                  </a:extLst>
                </a:gridCol>
                <a:gridCol w="548640">
                  <a:extLst>
                    <a:ext uri="{9D8B030D-6E8A-4147-A177-3AD203B41FA5}">
                      <a16:colId xmlns:a16="http://schemas.microsoft.com/office/drawing/2014/main" val="1693749798"/>
                    </a:ext>
                  </a:extLst>
                </a:gridCol>
                <a:gridCol w="548640">
                  <a:extLst>
                    <a:ext uri="{9D8B030D-6E8A-4147-A177-3AD203B41FA5}">
                      <a16:colId xmlns:a16="http://schemas.microsoft.com/office/drawing/2014/main" val="2929044465"/>
                    </a:ext>
                  </a:extLst>
                </a:gridCol>
                <a:gridCol w="548640">
                  <a:extLst>
                    <a:ext uri="{9D8B030D-6E8A-4147-A177-3AD203B41FA5}">
                      <a16:colId xmlns:a16="http://schemas.microsoft.com/office/drawing/2014/main" val="1282093176"/>
                    </a:ext>
                  </a:extLst>
                </a:gridCol>
                <a:gridCol w="548640">
                  <a:extLst>
                    <a:ext uri="{9D8B030D-6E8A-4147-A177-3AD203B41FA5}">
                      <a16:colId xmlns:a16="http://schemas.microsoft.com/office/drawing/2014/main" val="1706908577"/>
                    </a:ext>
                  </a:extLst>
                </a:gridCol>
                <a:gridCol w="548640">
                  <a:extLst>
                    <a:ext uri="{9D8B030D-6E8A-4147-A177-3AD203B41FA5}">
                      <a16:colId xmlns:a16="http://schemas.microsoft.com/office/drawing/2014/main" val="880825777"/>
                    </a:ext>
                  </a:extLst>
                </a:gridCol>
              </a:tblGrid>
              <a:tr h="571500">
                <a:tc>
                  <a:txBody>
                    <a:bodyPr/>
                    <a:lstStyle/>
                    <a:p>
                      <a:endParaRPr lang="en-US" dirty="0"/>
                    </a:p>
                  </a:txBody>
                  <a:tcPr>
                    <a:solidFill>
                      <a:schemeClr val="accent1"/>
                    </a:solidFill>
                  </a:tcPr>
                </a:tc>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2397282937"/>
                  </a:ext>
                </a:extLst>
              </a:tr>
              <a:tr h="571500">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a:p>
                  </a:txBody>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tc>
                <a:tc>
                  <a:txBody>
                    <a:bodyPr/>
                    <a:lstStyle/>
                    <a:p>
                      <a:endParaRPr lang="en-US" dirty="0"/>
                    </a:p>
                  </a:txBody>
                  <a:tcPr>
                    <a:solidFill>
                      <a:schemeClr val="accent1"/>
                    </a:solidFill>
                  </a:tcPr>
                </a:tc>
                <a:tc>
                  <a:txBody>
                    <a:bodyPr/>
                    <a:lstStyle/>
                    <a:p>
                      <a:endParaRPr lang="en-US" dirty="0"/>
                    </a:p>
                  </a:txBody>
                  <a:tcPr>
                    <a:solidFill>
                      <a:schemeClr val="accent1"/>
                    </a:solidFill>
                  </a:tcPr>
                </a:tc>
                <a:extLst>
                  <a:ext uri="{0D108BD9-81ED-4DB2-BD59-A6C34878D82A}">
                    <a16:rowId xmlns:a16="http://schemas.microsoft.com/office/drawing/2014/main" val="796342257"/>
                  </a:ext>
                </a:extLst>
              </a:tr>
              <a:tr h="571500">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1001391096"/>
                  </a:ext>
                </a:extLst>
              </a:tr>
              <a:tr h="571500">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tc>
                <a:tc>
                  <a:txBody>
                    <a:bodyPr/>
                    <a:lstStyle/>
                    <a:p>
                      <a:endParaRPr lang="en-US" dirty="0"/>
                    </a:p>
                  </a:txBody>
                  <a:tcPr>
                    <a:solidFill>
                      <a:schemeClr val="accent1"/>
                    </a:solidFill>
                  </a:tcPr>
                </a:tc>
                <a:tc>
                  <a:txBody>
                    <a:bodyPr/>
                    <a:lstStyle/>
                    <a:p>
                      <a:endParaRPr lang="en-US" dirty="0"/>
                    </a:p>
                  </a:txBody>
                  <a:tcPr/>
                </a:tc>
                <a:tc>
                  <a:txBody>
                    <a:bodyPr/>
                    <a:lstStyle/>
                    <a:p>
                      <a:endParaRPr lang="en-US" dirty="0"/>
                    </a:p>
                  </a:txBody>
                  <a:tcPr>
                    <a:solidFill>
                      <a:schemeClr val="accent1"/>
                    </a:solidFill>
                  </a:tcPr>
                </a:tc>
                <a:extLst>
                  <a:ext uri="{0D108BD9-81ED-4DB2-BD59-A6C34878D82A}">
                    <a16:rowId xmlns:a16="http://schemas.microsoft.com/office/drawing/2014/main" val="1972221873"/>
                  </a:ext>
                </a:extLst>
              </a:tr>
              <a:tr h="571500">
                <a:tc>
                  <a:txBody>
                    <a:bodyPr/>
                    <a:lstStyle/>
                    <a:p>
                      <a:endParaRPr lang="en-US"/>
                    </a:p>
                  </a:txBody>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tc>
                <a:extLst>
                  <a:ext uri="{0D108BD9-81ED-4DB2-BD59-A6C34878D82A}">
                    <a16:rowId xmlns:a16="http://schemas.microsoft.com/office/drawing/2014/main" val="3677870161"/>
                  </a:ext>
                </a:extLst>
              </a:tr>
              <a:tr h="571500">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729599988"/>
                  </a:ext>
                </a:extLst>
              </a:tr>
              <a:tr h="571500">
                <a:tc>
                  <a:txBody>
                    <a:bodyPr/>
                    <a:lstStyle/>
                    <a:p>
                      <a:endParaRPr lang="en-US" dirty="0"/>
                    </a:p>
                  </a:txBody>
                  <a:tcPr>
                    <a:solidFill>
                      <a:schemeClr val="accent1"/>
                    </a:solidFill>
                  </a:tcPr>
                </a:tc>
                <a:tc>
                  <a:txBody>
                    <a:bodyPr/>
                    <a:lstStyle/>
                    <a:p>
                      <a:endParaRPr lang="en-US"/>
                    </a:p>
                  </a:txBody>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extLst>
                  <a:ext uri="{0D108BD9-81ED-4DB2-BD59-A6C34878D82A}">
                    <a16:rowId xmlns:a16="http://schemas.microsoft.com/office/drawing/2014/main" val="827912244"/>
                  </a:ext>
                </a:extLst>
              </a:tr>
              <a:tr h="571500">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tc>
                <a:tc>
                  <a:txBody>
                    <a:bodyPr/>
                    <a:lstStyle/>
                    <a:p>
                      <a:endParaRPr lang="en-US" dirty="0"/>
                    </a:p>
                  </a:txBody>
                  <a:tcPr>
                    <a:solidFill>
                      <a:schemeClr val="accent1"/>
                    </a:solidFill>
                  </a:tcPr>
                </a:tc>
                <a:tc>
                  <a:txBody>
                    <a:bodyPr/>
                    <a:lstStyle/>
                    <a:p>
                      <a:endParaRPr lang="en-US"/>
                    </a:p>
                  </a:txBody>
                  <a:tcPr/>
                </a:tc>
                <a:tc>
                  <a:txBody>
                    <a:bodyPr/>
                    <a:lstStyle/>
                    <a:p>
                      <a:endParaRPr lang="en-US" dirty="0"/>
                    </a:p>
                  </a:txBody>
                  <a:tcPr>
                    <a:solidFill>
                      <a:schemeClr val="accent1"/>
                    </a:solidFill>
                  </a:tcPr>
                </a:tc>
                <a:extLst>
                  <a:ext uri="{0D108BD9-81ED-4DB2-BD59-A6C34878D82A}">
                    <a16:rowId xmlns:a16="http://schemas.microsoft.com/office/drawing/2014/main" val="2574043818"/>
                  </a:ext>
                </a:extLst>
              </a:tr>
            </a:tbl>
          </a:graphicData>
        </a:graphic>
      </p:graphicFrame>
    </p:spTree>
    <p:extLst>
      <p:ext uri="{BB962C8B-B14F-4D97-AF65-F5344CB8AC3E}">
        <p14:creationId xmlns:p14="http://schemas.microsoft.com/office/powerpoint/2010/main" val="3557267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013364457"/>
              </p:ext>
            </p:extLst>
          </p:nvPr>
        </p:nvGraphicFramePr>
        <p:xfrm>
          <a:off x="1828800" y="1143000"/>
          <a:ext cx="5486400" cy="4572000"/>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664829553"/>
                    </a:ext>
                  </a:extLst>
                </a:gridCol>
                <a:gridCol w="548640">
                  <a:extLst>
                    <a:ext uri="{9D8B030D-6E8A-4147-A177-3AD203B41FA5}">
                      <a16:colId xmlns:a16="http://schemas.microsoft.com/office/drawing/2014/main" val="1173229573"/>
                    </a:ext>
                  </a:extLst>
                </a:gridCol>
                <a:gridCol w="548640">
                  <a:extLst>
                    <a:ext uri="{9D8B030D-6E8A-4147-A177-3AD203B41FA5}">
                      <a16:colId xmlns:a16="http://schemas.microsoft.com/office/drawing/2014/main" val="1722620949"/>
                    </a:ext>
                  </a:extLst>
                </a:gridCol>
                <a:gridCol w="548640">
                  <a:extLst>
                    <a:ext uri="{9D8B030D-6E8A-4147-A177-3AD203B41FA5}">
                      <a16:colId xmlns:a16="http://schemas.microsoft.com/office/drawing/2014/main" val="3378244284"/>
                    </a:ext>
                  </a:extLst>
                </a:gridCol>
                <a:gridCol w="548640">
                  <a:extLst>
                    <a:ext uri="{9D8B030D-6E8A-4147-A177-3AD203B41FA5}">
                      <a16:colId xmlns:a16="http://schemas.microsoft.com/office/drawing/2014/main" val="1135527003"/>
                    </a:ext>
                  </a:extLst>
                </a:gridCol>
                <a:gridCol w="548640">
                  <a:extLst>
                    <a:ext uri="{9D8B030D-6E8A-4147-A177-3AD203B41FA5}">
                      <a16:colId xmlns:a16="http://schemas.microsoft.com/office/drawing/2014/main" val="1693749798"/>
                    </a:ext>
                  </a:extLst>
                </a:gridCol>
                <a:gridCol w="548640">
                  <a:extLst>
                    <a:ext uri="{9D8B030D-6E8A-4147-A177-3AD203B41FA5}">
                      <a16:colId xmlns:a16="http://schemas.microsoft.com/office/drawing/2014/main" val="2929044465"/>
                    </a:ext>
                  </a:extLst>
                </a:gridCol>
                <a:gridCol w="548640">
                  <a:extLst>
                    <a:ext uri="{9D8B030D-6E8A-4147-A177-3AD203B41FA5}">
                      <a16:colId xmlns:a16="http://schemas.microsoft.com/office/drawing/2014/main" val="1282093176"/>
                    </a:ext>
                  </a:extLst>
                </a:gridCol>
                <a:gridCol w="548640">
                  <a:extLst>
                    <a:ext uri="{9D8B030D-6E8A-4147-A177-3AD203B41FA5}">
                      <a16:colId xmlns:a16="http://schemas.microsoft.com/office/drawing/2014/main" val="1706908577"/>
                    </a:ext>
                  </a:extLst>
                </a:gridCol>
                <a:gridCol w="548640">
                  <a:extLst>
                    <a:ext uri="{9D8B030D-6E8A-4147-A177-3AD203B41FA5}">
                      <a16:colId xmlns:a16="http://schemas.microsoft.com/office/drawing/2014/main" val="880825777"/>
                    </a:ext>
                  </a:extLst>
                </a:gridCol>
              </a:tblGrid>
              <a:tr h="571500">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2397282937"/>
                  </a:ext>
                </a:extLst>
              </a:tr>
              <a:tr h="571500">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extLst>
                  <a:ext uri="{0D108BD9-81ED-4DB2-BD59-A6C34878D82A}">
                    <a16:rowId xmlns:a16="http://schemas.microsoft.com/office/drawing/2014/main" val="796342257"/>
                  </a:ext>
                </a:extLst>
              </a:tr>
              <a:tr h="571500">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1001391096"/>
                  </a:ext>
                </a:extLst>
              </a:tr>
              <a:tr h="571500">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extLst>
                  <a:ext uri="{0D108BD9-81ED-4DB2-BD59-A6C34878D82A}">
                    <a16:rowId xmlns:a16="http://schemas.microsoft.com/office/drawing/2014/main" val="1972221873"/>
                  </a:ext>
                </a:extLst>
              </a:tr>
              <a:tr h="571500">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extLst>
                  <a:ext uri="{0D108BD9-81ED-4DB2-BD59-A6C34878D82A}">
                    <a16:rowId xmlns:a16="http://schemas.microsoft.com/office/drawing/2014/main" val="3677870161"/>
                  </a:ext>
                </a:extLst>
              </a:tr>
              <a:tr h="571500">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1729599988"/>
                  </a:ext>
                </a:extLst>
              </a:tr>
              <a:tr h="571500">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extLst>
                  <a:ext uri="{0D108BD9-81ED-4DB2-BD59-A6C34878D82A}">
                    <a16:rowId xmlns:a16="http://schemas.microsoft.com/office/drawing/2014/main" val="827912244"/>
                  </a:ext>
                </a:extLst>
              </a:tr>
              <a:tr h="571500">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extLst>
                  <a:ext uri="{0D108BD9-81ED-4DB2-BD59-A6C34878D82A}">
                    <a16:rowId xmlns:a16="http://schemas.microsoft.com/office/drawing/2014/main" val="2574043818"/>
                  </a:ext>
                </a:extLst>
              </a:tr>
            </a:tbl>
          </a:graphicData>
        </a:graphic>
      </p:graphicFrame>
    </p:spTree>
    <p:extLst>
      <p:ext uri="{BB962C8B-B14F-4D97-AF65-F5344CB8AC3E}">
        <p14:creationId xmlns:p14="http://schemas.microsoft.com/office/powerpoint/2010/main" val="2538865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361594792"/>
              </p:ext>
            </p:extLst>
          </p:nvPr>
        </p:nvGraphicFramePr>
        <p:xfrm>
          <a:off x="1828800" y="1143000"/>
          <a:ext cx="5486400" cy="4572000"/>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664829553"/>
                    </a:ext>
                  </a:extLst>
                </a:gridCol>
                <a:gridCol w="548640">
                  <a:extLst>
                    <a:ext uri="{9D8B030D-6E8A-4147-A177-3AD203B41FA5}">
                      <a16:colId xmlns:a16="http://schemas.microsoft.com/office/drawing/2014/main" val="1173229573"/>
                    </a:ext>
                  </a:extLst>
                </a:gridCol>
                <a:gridCol w="548640">
                  <a:extLst>
                    <a:ext uri="{9D8B030D-6E8A-4147-A177-3AD203B41FA5}">
                      <a16:colId xmlns:a16="http://schemas.microsoft.com/office/drawing/2014/main" val="1722620949"/>
                    </a:ext>
                  </a:extLst>
                </a:gridCol>
                <a:gridCol w="548640">
                  <a:extLst>
                    <a:ext uri="{9D8B030D-6E8A-4147-A177-3AD203B41FA5}">
                      <a16:colId xmlns:a16="http://schemas.microsoft.com/office/drawing/2014/main" val="3378244284"/>
                    </a:ext>
                  </a:extLst>
                </a:gridCol>
                <a:gridCol w="548640">
                  <a:extLst>
                    <a:ext uri="{9D8B030D-6E8A-4147-A177-3AD203B41FA5}">
                      <a16:colId xmlns:a16="http://schemas.microsoft.com/office/drawing/2014/main" val="1135527003"/>
                    </a:ext>
                  </a:extLst>
                </a:gridCol>
                <a:gridCol w="548640">
                  <a:extLst>
                    <a:ext uri="{9D8B030D-6E8A-4147-A177-3AD203B41FA5}">
                      <a16:colId xmlns:a16="http://schemas.microsoft.com/office/drawing/2014/main" val="1693749798"/>
                    </a:ext>
                  </a:extLst>
                </a:gridCol>
                <a:gridCol w="548640">
                  <a:extLst>
                    <a:ext uri="{9D8B030D-6E8A-4147-A177-3AD203B41FA5}">
                      <a16:colId xmlns:a16="http://schemas.microsoft.com/office/drawing/2014/main" val="2929044465"/>
                    </a:ext>
                  </a:extLst>
                </a:gridCol>
                <a:gridCol w="548640">
                  <a:extLst>
                    <a:ext uri="{9D8B030D-6E8A-4147-A177-3AD203B41FA5}">
                      <a16:colId xmlns:a16="http://schemas.microsoft.com/office/drawing/2014/main" val="1282093176"/>
                    </a:ext>
                  </a:extLst>
                </a:gridCol>
                <a:gridCol w="548640">
                  <a:extLst>
                    <a:ext uri="{9D8B030D-6E8A-4147-A177-3AD203B41FA5}">
                      <a16:colId xmlns:a16="http://schemas.microsoft.com/office/drawing/2014/main" val="1706908577"/>
                    </a:ext>
                  </a:extLst>
                </a:gridCol>
                <a:gridCol w="548640">
                  <a:extLst>
                    <a:ext uri="{9D8B030D-6E8A-4147-A177-3AD203B41FA5}">
                      <a16:colId xmlns:a16="http://schemas.microsoft.com/office/drawing/2014/main" val="880825777"/>
                    </a:ext>
                  </a:extLst>
                </a:gridCol>
              </a:tblGrid>
              <a:tr h="571500">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extLst>
                  <a:ext uri="{0D108BD9-81ED-4DB2-BD59-A6C34878D82A}">
                    <a16:rowId xmlns:a16="http://schemas.microsoft.com/office/drawing/2014/main" val="2397282937"/>
                  </a:ext>
                </a:extLst>
              </a:tr>
              <a:tr h="571500">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796342257"/>
                  </a:ext>
                </a:extLst>
              </a:tr>
              <a:tr h="571500">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1001391096"/>
                  </a:ext>
                </a:extLst>
              </a:tr>
              <a:tr h="571500">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extLst>
                  <a:ext uri="{0D108BD9-81ED-4DB2-BD59-A6C34878D82A}">
                    <a16:rowId xmlns:a16="http://schemas.microsoft.com/office/drawing/2014/main" val="1972221873"/>
                  </a:ext>
                </a:extLst>
              </a:tr>
              <a:tr h="571500">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extLst>
                  <a:ext uri="{0D108BD9-81ED-4DB2-BD59-A6C34878D82A}">
                    <a16:rowId xmlns:a16="http://schemas.microsoft.com/office/drawing/2014/main" val="3677870161"/>
                  </a:ext>
                </a:extLst>
              </a:tr>
              <a:tr h="571500">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extLst>
                  <a:ext uri="{0D108BD9-81ED-4DB2-BD59-A6C34878D82A}">
                    <a16:rowId xmlns:a16="http://schemas.microsoft.com/office/drawing/2014/main" val="1729599988"/>
                  </a:ext>
                </a:extLst>
              </a:tr>
              <a:tr h="571500">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827912244"/>
                  </a:ext>
                </a:extLst>
              </a:tr>
              <a:tr h="571500">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extLst>
                  <a:ext uri="{0D108BD9-81ED-4DB2-BD59-A6C34878D82A}">
                    <a16:rowId xmlns:a16="http://schemas.microsoft.com/office/drawing/2014/main" val="2574043818"/>
                  </a:ext>
                </a:extLst>
              </a:tr>
            </a:tbl>
          </a:graphicData>
        </a:graphic>
      </p:graphicFrame>
    </p:spTree>
    <p:extLst>
      <p:ext uri="{BB962C8B-B14F-4D97-AF65-F5344CB8AC3E}">
        <p14:creationId xmlns:p14="http://schemas.microsoft.com/office/powerpoint/2010/main" val="3155107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Associative Array</a:t>
            </a:r>
          </a:p>
        </p:txBody>
      </p:sp>
      <p:sp>
        <p:nvSpPr>
          <p:cNvPr id="3" name="Text Placeholder 2"/>
          <p:cNvSpPr>
            <a:spLocks noGrp="1"/>
          </p:cNvSpPr>
          <p:nvPr>
            <p:ph type="body" idx="1"/>
          </p:nvPr>
        </p:nvSpPr>
        <p:spPr/>
        <p:txBody>
          <a:bodyPr/>
          <a:lstStyle/>
          <a:p>
            <a:r>
              <a:rPr lang="en-US" dirty="0"/>
              <a:t>A collection of key/value pairs where the key can only exist once in the collection</a:t>
            </a:r>
          </a:p>
        </p:txBody>
      </p:sp>
    </p:spTree>
    <p:extLst>
      <p:ext uri="{BB962C8B-B14F-4D97-AF65-F5344CB8AC3E}">
        <p14:creationId xmlns:p14="http://schemas.microsoft.com/office/powerpoint/2010/main" val="3423657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82899837"/>
              </p:ext>
            </p:extLst>
          </p:nvPr>
        </p:nvGraphicFramePr>
        <p:xfrm>
          <a:off x="1828800" y="1143000"/>
          <a:ext cx="5486400" cy="4572000"/>
        </p:xfrm>
        <a:graphic>
          <a:graphicData uri="http://schemas.openxmlformats.org/drawingml/2006/table">
            <a:tbl>
              <a:tblPr firstRow="1" bandRow="1">
                <a:tableStyleId>{5940675A-B579-460E-94D1-54222C63F5DA}</a:tableStyleId>
              </a:tblPr>
              <a:tblGrid>
                <a:gridCol w="548640">
                  <a:extLst>
                    <a:ext uri="{9D8B030D-6E8A-4147-A177-3AD203B41FA5}">
                      <a16:colId xmlns:a16="http://schemas.microsoft.com/office/drawing/2014/main" val="664829553"/>
                    </a:ext>
                  </a:extLst>
                </a:gridCol>
                <a:gridCol w="548640">
                  <a:extLst>
                    <a:ext uri="{9D8B030D-6E8A-4147-A177-3AD203B41FA5}">
                      <a16:colId xmlns:a16="http://schemas.microsoft.com/office/drawing/2014/main" val="1173229573"/>
                    </a:ext>
                  </a:extLst>
                </a:gridCol>
                <a:gridCol w="548640">
                  <a:extLst>
                    <a:ext uri="{9D8B030D-6E8A-4147-A177-3AD203B41FA5}">
                      <a16:colId xmlns:a16="http://schemas.microsoft.com/office/drawing/2014/main" val="1722620949"/>
                    </a:ext>
                  </a:extLst>
                </a:gridCol>
                <a:gridCol w="548640">
                  <a:extLst>
                    <a:ext uri="{9D8B030D-6E8A-4147-A177-3AD203B41FA5}">
                      <a16:colId xmlns:a16="http://schemas.microsoft.com/office/drawing/2014/main" val="3378244284"/>
                    </a:ext>
                  </a:extLst>
                </a:gridCol>
                <a:gridCol w="548640">
                  <a:extLst>
                    <a:ext uri="{9D8B030D-6E8A-4147-A177-3AD203B41FA5}">
                      <a16:colId xmlns:a16="http://schemas.microsoft.com/office/drawing/2014/main" val="1135527003"/>
                    </a:ext>
                  </a:extLst>
                </a:gridCol>
                <a:gridCol w="548640">
                  <a:extLst>
                    <a:ext uri="{9D8B030D-6E8A-4147-A177-3AD203B41FA5}">
                      <a16:colId xmlns:a16="http://schemas.microsoft.com/office/drawing/2014/main" val="1693749798"/>
                    </a:ext>
                  </a:extLst>
                </a:gridCol>
                <a:gridCol w="548640">
                  <a:extLst>
                    <a:ext uri="{9D8B030D-6E8A-4147-A177-3AD203B41FA5}">
                      <a16:colId xmlns:a16="http://schemas.microsoft.com/office/drawing/2014/main" val="2929044465"/>
                    </a:ext>
                  </a:extLst>
                </a:gridCol>
                <a:gridCol w="548640">
                  <a:extLst>
                    <a:ext uri="{9D8B030D-6E8A-4147-A177-3AD203B41FA5}">
                      <a16:colId xmlns:a16="http://schemas.microsoft.com/office/drawing/2014/main" val="1282093176"/>
                    </a:ext>
                  </a:extLst>
                </a:gridCol>
                <a:gridCol w="548640">
                  <a:extLst>
                    <a:ext uri="{9D8B030D-6E8A-4147-A177-3AD203B41FA5}">
                      <a16:colId xmlns:a16="http://schemas.microsoft.com/office/drawing/2014/main" val="1706908577"/>
                    </a:ext>
                  </a:extLst>
                </a:gridCol>
                <a:gridCol w="548640">
                  <a:extLst>
                    <a:ext uri="{9D8B030D-6E8A-4147-A177-3AD203B41FA5}">
                      <a16:colId xmlns:a16="http://schemas.microsoft.com/office/drawing/2014/main" val="880825777"/>
                    </a:ext>
                  </a:extLst>
                </a:gridCol>
              </a:tblGrid>
              <a:tr h="571500">
                <a:tc>
                  <a:txBody>
                    <a:bodyPr/>
                    <a:lstStyle/>
                    <a:p>
                      <a:endParaRPr lang="en-US" dirty="0"/>
                    </a:p>
                  </a:txBody>
                  <a:tcPr>
                    <a:solidFill>
                      <a:schemeClr val="bg1"/>
                    </a:solidFill>
                  </a:tcPr>
                </a:tc>
                <a:tc>
                  <a:txBody>
                    <a:bodyPr/>
                    <a:lstStyle/>
                    <a:p>
                      <a:endParaRPr lang="en-US"/>
                    </a:p>
                  </a:txBody>
                  <a:tcPr>
                    <a:solidFill>
                      <a:schemeClr val="accent1"/>
                    </a:solidFill>
                  </a:tcPr>
                </a:tc>
                <a:tc>
                  <a:txBody>
                    <a:bodyPr/>
                    <a:lstStyle/>
                    <a:p>
                      <a:endParaRPr lang="en-US" dirty="0"/>
                    </a:p>
                  </a:txBody>
                  <a:tcPr>
                    <a:solidFill>
                      <a:schemeClr val="bg1"/>
                    </a:solidFill>
                  </a:tcPr>
                </a:tc>
                <a:tc>
                  <a:txBody>
                    <a:bodyPr/>
                    <a:lstStyle/>
                    <a:p>
                      <a:endParaRPr lang="en-US"/>
                    </a:p>
                  </a:txBody>
                  <a:tcPr>
                    <a:solidFill>
                      <a:schemeClr val="accent1"/>
                    </a:solidFill>
                  </a:tcPr>
                </a:tc>
                <a:tc>
                  <a:txBody>
                    <a:bodyPr/>
                    <a:lstStyle/>
                    <a:p>
                      <a:endParaRPr lang="en-US" dirty="0"/>
                    </a:p>
                  </a:txBody>
                  <a:tcPr>
                    <a:solidFill>
                      <a:schemeClr val="bg1"/>
                    </a:solidFill>
                  </a:tcPr>
                </a:tc>
                <a:tc>
                  <a:txBody>
                    <a:bodyPr/>
                    <a:lstStyle/>
                    <a:p>
                      <a:endParaRPr lang="en-US"/>
                    </a:p>
                  </a:txBody>
                  <a:tcPr>
                    <a:solidFill>
                      <a:schemeClr val="accent1"/>
                    </a:solidFill>
                  </a:tcPr>
                </a:tc>
                <a:tc>
                  <a:txBody>
                    <a:bodyPr/>
                    <a:lstStyle/>
                    <a:p>
                      <a:endParaRPr lang="en-US" dirty="0"/>
                    </a:p>
                  </a:txBody>
                  <a:tcPr>
                    <a:solidFill>
                      <a:schemeClr val="bg1"/>
                    </a:solidFill>
                  </a:tcPr>
                </a:tc>
                <a:tc>
                  <a:txBody>
                    <a:bodyPr/>
                    <a:lstStyle/>
                    <a:p>
                      <a:endParaRPr lang="en-US"/>
                    </a:p>
                  </a:txBody>
                  <a:tcPr>
                    <a:solidFill>
                      <a:schemeClr val="accent1"/>
                    </a:solidFill>
                  </a:tcPr>
                </a:tc>
                <a:tc>
                  <a:txBody>
                    <a:bodyPr/>
                    <a:lstStyle/>
                    <a:p>
                      <a:endParaRPr lang="en-US" dirty="0"/>
                    </a:p>
                  </a:txBody>
                  <a:tcPr>
                    <a:solidFill>
                      <a:schemeClr val="bg1"/>
                    </a:solidFill>
                  </a:tcPr>
                </a:tc>
                <a:tc>
                  <a:txBody>
                    <a:bodyPr/>
                    <a:lstStyle/>
                    <a:p>
                      <a:endParaRPr lang="en-US"/>
                    </a:p>
                  </a:txBody>
                  <a:tcPr>
                    <a:solidFill>
                      <a:schemeClr val="accent1"/>
                    </a:solidFill>
                  </a:tcPr>
                </a:tc>
                <a:extLst>
                  <a:ext uri="{0D108BD9-81ED-4DB2-BD59-A6C34878D82A}">
                    <a16:rowId xmlns:a16="http://schemas.microsoft.com/office/drawing/2014/main" val="2397282937"/>
                  </a:ext>
                </a:extLst>
              </a:tr>
              <a:tr h="571500">
                <a:tc>
                  <a:txBody>
                    <a:bodyPr/>
                    <a:lstStyle/>
                    <a:p>
                      <a:endParaRPr lang="en-US" dirty="0"/>
                    </a:p>
                  </a:txBody>
                  <a:tcPr>
                    <a:solidFill>
                      <a:schemeClr val="bg1"/>
                    </a:solidFill>
                  </a:tcPr>
                </a:tc>
                <a:tc>
                  <a:txBody>
                    <a:bodyPr/>
                    <a:lstStyle/>
                    <a:p>
                      <a:endParaRPr lang="en-US"/>
                    </a:p>
                  </a:txBody>
                  <a:tcPr>
                    <a:solidFill>
                      <a:schemeClr val="accent1"/>
                    </a:solidFill>
                  </a:tcPr>
                </a:tc>
                <a:tc>
                  <a:txBody>
                    <a:bodyPr/>
                    <a:lstStyle/>
                    <a:p>
                      <a:endParaRPr lang="en-US" dirty="0"/>
                    </a:p>
                  </a:txBody>
                  <a:tcPr>
                    <a:solidFill>
                      <a:schemeClr val="bg1"/>
                    </a:solidFill>
                  </a:tcPr>
                </a:tc>
                <a:tc>
                  <a:txBody>
                    <a:bodyPr/>
                    <a:lstStyle/>
                    <a:p>
                      <a:endParaRPr lang="en-US"/>
                    </a:p>
                  </a:txBody>
                  <a:tcPr>
                    <a:solidFill>
                      <a:schemeClr val="accent1"/>
                    </a:solidFill>
                  </a:tcPr>
                </a:tc>
                <a:tc>
                  <a:txBody>
                    <a:bodyPr/>
                    <a:lstStyle/>
                    <a:p>
                      <a:endParaRPr lang="en-US"/>
                    </a:p>
                  </a:txBody>
                  <a:tcPr>
                    <a:solidFill>
                      <a:schemeClr val="bg1"/>
                    </a:solidFill>
                  </a:tcPr>
                </a:tc>
                <a:tc>
                  <a:txBody>
                    <a:bodyPr/>
                    <a:lstStyle/>
                    <a:p>
                      <a:endParaRPr lang="en-US" dirty="0"/>
                    </a:p>
                  </a:txBody>
                  <a:tcPr>
                    <a:solidFill>
                      <a:schemeClr val="accent1"/>
                    </a:solidFill>
                  </a:tcPr>
                </a:tc>
                <a:tc>
                  <a:txBody>
                    <a:bodyPr/>
                    <a:lstStyle/>
                    <a:p>
                      <a:endParaRPr lang="en-US" dirty="0"/>
                    </a:p>
                  </a:txBody>
                  <a:tcPr>
                    <a:solidFill>
                      <a:schemeClr val="bg1"/>
                    </a:solidFill>
                  </a:tcPr>
                </a:tc>
                <a:tc>
                  <a:txBody>
                    <a:bodyPr/>
                    <a:lstStyle/>
                    <a:p>
                      <a:endParaRPr lang="en-US"/>
                    </a:p>
                  </a:txBody>
                  <a:tcPr>
                    <a:solidFill>
                      <a:schemeClr val="accent1"/>
                    </a:solidFill>
                  </a:tcPr>
                </a:tc>
                <a:tc>
                  <a:txBody>
                    <a:bodyPr/>
                    <a:lstStyle/>
                    <a:p>
                      <a:endParaRPr lang="en-US" dirty="0"/>
                    </a:p>
                  </a:txBody>
                  <a:tcPr>
                    <a:solidFill>
                      <a:schemeClr val="bg1"/>
                    </a:solidFill>
                  </a:tcPr>
                </a:tc>
                <a:tc>
                  <a:txBody>
                    <a:bodyPr/>
                    <a:lstStyle/>
                    <a:p>
                      <a:endParaRPr lang="en-US" dirty="0"/>
                    </a:p>
                  </a:txBody>
                  <a:tcPr>
                    <a:solidFill>
                      <a:schemeClr val="accent1"/>
                    </a:solidFill>
                  </a:tcPr>
                </a:tc>
                <a:extLst>
                  <a:ext uri="{0D108BD9-81ED-4DB2-BD59-A6C34878D82A}">
                    <a16:rowId xmlns:a16="http://schemas.microsoft.com/office/drawing/2014/main" val="796342257"/>
                  </a:ext>
                </a:extLst>
              </a:tr>
              <a:tr h="571500">
                <a:tc>
                  <a:txBody>
                    <a:bodyPr/>
                    <a:lstStyle/>
                    <a:p>
                      <a:endParaRPr lang="en-US" dirty="0"/>
                    </a:p>
                  </a:txBody>
                  <a:tcPr>
                    <a:solidFill>
                      <a:schemeClr val="bg1"/>
                    </a:solidFill>
                  </a:tcPr>
                </a:tc>
                <a:tc>
                  <a:txBody>
                    <a:bodyPr/>
                    <a:lstStyle/>
                    <a:p>
                      <a:endParaRPr lang="en-US" dirty="0"/>
                    </a:p>
                  </a:txBody>
                  <a:tcPr>
                    <a:solidFill>
                      <a:schemeClr val="accent1"/>
                    </a:solidFill>
                  </a:tcPr>
                </a:tc>
                <a:tc>
                  <a:txBody>
                    <a:bodyPr/>
                    <a:lstStyle/>
                    <a:p>
                      <a:endParaRPr lang="en-US" dirty="0"/>
                    </a:p>
                  </a:txBody>
                  <a:tcPr>
                    <a:solidFill>
                      <a:schemeClr val="bg1"/>
                    </a:solidFill>
                  </a:tcPr>
                </a:tc>
                <a:tc>
                  <a:txBody>
                    <a:bodyPr/>
                    <a:lstStyle/>
                    <a:p>
                      <a:endParaRPr lang="en-US"/>
                    </a:p>
                  </a:txBody>
                  <a:tcPr>
                    <a:solidFill>
                      <a:schemeClr val="accent1"/>
                    </a:solidFill>
                  </a:tcPr>
                </a:tc>
                <a:tc>
                  <a:txBody>
                    <a:bodyPr/>
                    <a:lstStyle/>
                    <a:p>
                      <a:endParaRPr lang="en-US" dirty="0"/>
                    </a:p>
                  </a:txBody>
                  <a:tcPr>
                    <a:solidFill>
                      <a:schemeClr val="bg1"/>
                    </a:solidFill>
                  </a:tcPr>
                </a:tc>
                <a:tc>
                  <a:txBody>
                    <a:bodyPr/>
                    <a:lstStyle/>
                    <a:p>
                      <a:endParaRPr lang="en-US" dirty="0"/>
                    </a:p>
                  </a:txBody>
                  <a:tcPr>
                    <a:solidFill>
                      <a:schemeClr val="accent1"/>
                    </a:solidFill>
                  </a:tcPr>
                </a:tc>
                <a:tc>
                  <a:txBody>
                    <a:bodyPr/>
                    <a:lstStyle/>
                    <a:p>
                      <a:endParaRPr lang="en-US" dirty="0"/>
                    </a:p>
                  </a:txBody>
                  <a:tcPr>
                    <a:solidFill>
                      <a:schemeClr val="bg1"/>
                    </a:solidFill>
                  </a:tcPr>
                </a:tc>
                <a:tc>
                  <a:txBody>
                    <a:bodyPr/>
                    <a:lstStyle/>
                    <a:p>
                      <a:endParaRPr lang="en-US"/>
                    </a:p>
                  </a:txBody>
                  <a:tcPr>
                    <a:solidFill>
                      <a:schemeClr val="accent1"/>
                    </a:solidFill>
                  </a:tcPr>
                </a:tc>
                <a:tc>
                  <a:txBody>
                    <a:bodyPr/>
                    <a:lstStyle/>
                    <a:p>
                      <a:endParaRPr lang="en-US" dirty="0"/>
                    </a:p>
                  </a:txBody>
                  <a:tcPr>
                    <a:solidFill>
                      <a:schemeClr val="bg1"/>
                    </a:solidFill>
                  </a:tcPr>
                </a:tc>
                <a:tc>
                  <a:txBody>
                    <a:bodyPr/>
                    <a:lstStyle/>
                    <a:p>
                      <a:endParaRPr lang="en-US"/>
                    </a:p>
                  </a:txBody>
                  <a:tcPr>
                    <a:solidFill>
                      <a:schemeClr val="accent1"/>
                    </a:solidFill>
                  </a:tcPr>
                </a:tc>
                <a:extLst>
                  <a:ext uri="{0D108BD9-81ED-4DB2-BD59-A6C34878D82A}">
                    <a16:rowId xmlns:a16="http://schemas.microsoft.com/office/drawing/2014/main" val="1001391096"/>
                  </a:ext>
                </a:extLst>
              </a:tr>
              <a:tr h="571500">
                <a:tc>
                  <a:txBody>
                    <a:bodyPr/>
                    <a:lstStyle/>
                    <a:p>
                      <a:endParaRPr lang="en-US" dirty="0"/>
                    </a:p>
                  </a:txBody>
                  <a:tcPr>
                    <a:solidFill>
                      <a:schemeClr val="bg1"/>
                    </a:solidFill>
                  </a:tcPr>
                </a:tc>
                <a:tc>
                  <a:txBody>
                    <a:bodyPr/>
                    <a:lstStyle/>
                    <a:p>
                      <a:endParaRPr lang="en-US" dirty="0"/>
                    </a:p>
                  </a:txBody>
                  <a:tcPr>
                    <a:solidFill>
                      <a:schemeClr val="accent1"/>
                    </a:solidFill>
                  </a:tcPr>
                </a:tc>
                <a:tc>
                  <a:txBody>
                    <a:bodyPr/>
                    <a:lstStyle/>
                    <a:p>
                      <a:endParaRPr lang="en-US" dirty="0"/>
                    </a:p>
                  </a:txBody>
                  <a:tcPr>
                    <a:solidFill>
                      <a:schemeClr val="bg1"/>
                    </a:solidFill>
                  </a:tcPr>
                </a:tc>
                <a:tc>
                  <a:txBody>
                    <a:bodyPr/>
                    <a:lstStyle/>
                    <a:p>
                      <a:endParaRPr lang="en-US" dirty="0"/>
                    </a:p>
                  </a:txBody>
                  <a:tcPr>
                    <a:solidFill>
                      <a:schemeClr val="accent1"/>
                    </a:solidFill>
                  </a:tcPr>
                </a:tc>
                <a:tc>
                  <a:txBody>
                    <a:bodyPr/>
                    <a:lstStyle/>
                    <a:p>
                      <a:endParaRPr lang="en-US"/>
                    </a:p>
                  </a:txBody>
                  <a:tcPr>
                    <a:solidFill>
                      <a:schemeClr val="bg1"/>
                    </a:solidFill>
                  </a:tcPr>
                </a:tc>
                <a:tc>
                  <a:txBody>
                    <a:bodyPr/>
                    <a:lstStyle/>
                    <a:p>
                      <a:endParaRPr lang="en-US" dirty="0"/>
                    </a:p>
                  </a:txBody>
                  <a:tcPr>
                    <a:solidFill>
                      <a:schemeClr val="accent1"/>
                    </a:solidFill>
                  </a:tcPr>
                </a:tc>
                <a:tc>
                  <a:txBody>
                    <a:bodyPr/>
                    <a:lstStyle/>
                    <a:p>
                      <a:endParaRPr lang="en-US"/>
                    </a:p>
                  </a:txBody>
                  <a:tcPr>
                    <a:solidFill>
                      <a:schemeClr val="bg1"/>
                    </a:solidFill>
                  </a:tcPr>
                </a:tc>
                <a:tc>
                  <a:txBody>
                    <a:bodyPr/>
                    <a:lstStyle/>
                    <a:p>
                      <a:endParaRPr lang="en-US" dirty="0"/>
                    </a:p>
                  </a:txBody>
                  <a:tcPr>
                    <a:solidFill>
                      <a:schemeClr val="accent1"/>
                    </a:solidFill>
                  </a:tcPr>
                </a:tc>
                <a:tc>
                  <a:txBody>
                    <a:bodyPr/>
                    <a:lstStyle/>
                    <a:p>
                      <a:endParaRPr lang="en-US" dirty="0"/>
                    </a:p>
                  </a:txBody>
                  <a:tcPr>
                    <a:solidFill>
                      <a:schemeClr val="bg1"/>
                    </a:solidFill>
                  </a:tcPr>
                </a:tc>
                <a:tc>
                  <a:txBody>
                    <a:bodyPr/>
                    <a:lstStyle/>
                    <a:p>
                      <a:endParaRPr lang="en-US" dirty="0"/>
                    </a:p>
                  </a:txBody>
                  <a:tcPr>
                    <a:solidFill>
                      <a:schemeClr val="accent1"/>
                    </a:solidFill>
                  </a:tcPr>
                </a:tc>
                <a:extLst>
                  <a:ext uri="{0D108BD9-81ED-4DB2-BD59-A6C34878D82A}">
                    <a16:rowId xmlns:a16="http://schemas.microsoft.com/office/drawing/2014/main" val="1972221873"/>
                  </a:ext>
                </a:extLst>
              </a:tr>
              <a:tr h="571500">
                <a:tc>
                  <a:txBody>
                    <a:bodyPr/>
                    <a:lstStyle/>
                    <a:p>
                      <a:endParaRPr lang="en-US" dirty="0"/>
                    </a:p>
                  </a:txBody>
                  <a:tcPr>
                    <a:solidFill>
                      <a:schemeClr val="bg1"/>
                    </a:solidFill>
                  </a:tcPr>
                </a:tc>
                <a:tc>
                  <a:txBody>
                    <a:bodyPr/>
                    <a:lstStyle/>
                    <a:p>
                      <a:endParaRPr lang="en-US" dirty="0"/>
                    </a:p>
                  </a:txBody>
                  <a:tcPr>
                    <a:solidFill>
                      <a:schemeClr val="accent1"/>
                    </a:solidFill>
                  </a:tcPr>
                </a:tc>
                <a:tc>
                  <a:txBody>
                    <a:bodyPr/>
                    <a:lstStyle/>
                    <a:p>
                      <a:endParaRPr lang="en-US" dirty="0"/>
                    </a:p>
                  </a:txBody>
                  <a:tcPr>
                    <a:solidFill>
                      <a:schemeClr val="bg1"/>
                    </a:solidFill>
                  </a:tcPr>
                </a:tc>
                <a:tc>
                  <a:txBody>
                    <a:bodyPr/>
                    <a:lstStyle/>
                    <a:p>
                      <a:endParaRPr lang="en-US"/>
                    </a:p>
                  </a:txBody>
                  <a:tcPr>
                    <a:solidFill>
                      <a:schemeClr val="accent1"/>
                    </a:solidFill>
                  </a:tcPr>
                </a:tc>
                <a:tc>
                  <a:txBody>
                    <a:bodyPr/>
                    <a:lstStyle/>
                    <a:p>
                      <a:endParaRPr lang="en-US" dirty="0"/>
                    </a:p>
                  </a:txBody>
                  <a:tcPr>
                    <a:solidFill>
                      <a:schemeClr val="bg1"/>
                    </a:solidFill>
                  </a:tcPr>
                </a:tc>
                <a:tc>
                  <a:txBody>
                    <a:bodyPr/>
                    <a:lstStyle/>
                    <a:p>
                      <a:endParaRPr lang="en-US"/>
                    </a:p>
                  </a:txBody>
                  <a:tcPr>
                    <a:solidFill>
                      <a:schemeClr val="accent1"/>
                    </a:solidFill>
                  </a:tcPr>
                </a:tc>
                <a:tc>
                  <a:txBody>
                    <a:bodyPr/>
                    <a:lstStyle/>
                    <a:p>
                      <a:endParaRPr lang="en-US" dirty="0"/>
                    </a:p>
                  </a:txBody>
                  <a:tcPr>
                    <a:solidFill>
                      <a:schemeClr val="bg1"/>
                    </a:solidFill>
                  </a:tcPr>
                </a:tc>
                <a:tc>
                  <a:txBody>
                    <a:bodyPr/>
                    <a:lstStyle/>
                    <a:p>
                      <a:endParaRPr lang="en-US" dirty="0"/>
                    </a:p>
                  </a:txBody>
                  <a:tcPr>
                    <a:solidFill>
                      <a:schemeClr val="accent1"/>
                    </a:solidFill>
                  </a:tcPr>
                </a:tc>
                <a:tc>
                  <a:txBody>
                    <a:bodyPr/>
                    <a:lstStyle/>
                    <a:p>
                      <a:endParaRPr lang="en-US" dirty="0"/>
                    </a:p>
                  </a:txBody>
                  <a:tcPr>
                    <a:solidFill>
                      <a:schemeClr val="bg1"/>
                    </a:solidFill>
                  </a:tcPr>
                </a:tc>
                <a:tc>
                  <a:txBody>
                    <a:bodyPr/>
                    <a:lstStyle/>
                    <a:p>
                      <a:endParaRPr lang="en-US" dirty="0"/>
                    </a:p>
                  </a:txBody>
                  <a:tcPr>
                    <a:solidFill>
                      <a:schemeClr val="accent1"/>
                    </a:solidFill>
                  </a:tcPr>
                </a:tc>
                <a:extLst>
                  <a:ext uri="{0D108BD9-81ED-4DB2-BD59-A6C34878D82A}">
                    <a16:rowId xmlns:a16="http://schemas.microsoft.com/office/drawing/2014/main" val="3677870161"/>
                  </a:ext>
                </a:extLst>
              </a:tr>
              <a:tr h="571500">
                <a:tc>
                  <a:txBody>
                    <a:bodyPr/>
                    <a:lstStyle/>
                    <a:p>
                      <a:endParaRPr lang="en-US" dirty="0"/>
                    </a:p>
                  </a:txBody>
                  <a:tcPr>
                    <a:solidFill>
                      <a:schemeClr val="bg1"/>
                    </a:solidFill>
                  </a:tcPr>
                </a:tc>
                <a:tc>
                  <a:txBody>
                    <a:bodyPr/>
                    <a:lstStyle/>
                    <a:p>
                      <a:endParaRPr lang="en-US" dirty="0"/>
                    </a:p>
                  </a:txBody>
                  <a:tcPr>
                    <a:solidFill>
                      <a:schemeClr val="accent1"/>
                    </a:solidFill>
                  </a:tcPr>
                </a:tc>
                <a:tc>
                  <a:txBody>
                    <a:bodyPr/>
                    <a:lstStyle/>
                    <a:p>
                      <a:endParaRPr lang="en-US" dirty="0"/>
                    </a:p>
                  </a:txBody>
                  <a:tcPr>
                    <a:solidFill>
                      <a:schemeClr val="bg1"/>
                    </a:solidFill>
                  </a:tcPr>
                </a:tc>
                <a:tc>
                  <a:txBody>
                    <a:bodyPr/>
                    <a:lstStyle/>
                    <a:p>
                      <a:endParaRPr lang="en-US" dirty="0"/>
                    </a:p>
                  </a:txBody>
                  <a:tcPr>
                    <a:solidFill>
                      <a:schemeClr val="accent1"/>
                    </a:solidFill>
                  </a:tcPr>
                </a:tc>
                <a:tc>
                  <a:txBody>
                    <a:bodyPr/>
                    <a:lstStyle/>
                    <a:p>
                      <a:endParaRPr lang="en-US" dirty="0"/>
                    </a:p>
                  </a:txBody>
                  <a:tcPr>
                    <a:solidFill>
                      <a:schemeClr val="bg1"/>
                    </a:solidFill>
                  </a:tcPr>
                </a:tc>
                <a:tc>
                  <a:txBody>
                    <a:bodyPr/>
                    <a:lstStyle/>
                    <a:p>
                      <a:endParaRPr lang="en-US" dirty="0"/>
                    </a:p>
                  </a:txBody>
                  <a:tcPr>
                    <a:solidFill>
                      <a:schemeClr val="accent1"/>
                    </a:solidFill>
                  </a:tcPr>
                </a:tc>
                <a:tc>
                  <a:txBody>
                    <a:bodyPr/>
                    <a:lstStyle/>
                    <a:p>
                      <a:endParaRPr lang="en-US" dirty="0"/>
                    </a:p>
                  </a:txBody>
                  <a:tcPr>
                    <a:solidFill>
                      <a:schemeClr val="bg1"/>
                    </a:solidFill>
                  </a:tcPr>
                </a:tc>
                <a:tc>
                  <a:txBody>
                    <a:bodyPr/>
                    <a:lstStyle/>
                    <a:p>
                      <a:endParaRPr lang="en-US" dirty="0"/>
                    </a:p>
                  </a:txBody>
                  <a:tcPr>
                    <a:solidFill>
                      <a:schemeClr val="accent1"/>
                    </a:solidFill>
                  </a:tcPr>
                </a:tc>
                <a:tc>
                  <a:txBody>
                    <a:bodyPr/>
                    <a:lstStyle/>
                    <a:p>
                      <a:endParaRPr lang="en-US" dirty="0"/>
                    </a:p>
                  </a:txBody>
                  <a:tcPr>
                    <a:solidFill>
                      <a:schemeClr val="bg1"/>
                    </a:solidFill>
                  </a:tcPr>
                </a:tc>
                <a:tc>
                  <a:txBody>
                    <a:bodyPr/>
                    <a:lstStyle/>
                    <a:p>
                      <a:endParaRPr lang="en-US"/>
                    </a:p>
                  </a:txBody>
                  <a:tcPr>
                    <a:solidFill>
                      <a:schemeClr val="accent1"/>
                    </a:solidFill>
                  </a:tcPr>
                </a:tc>
                <a:extLst>
                  <a:ext uri="{0D108BD9-81ED-4DB2-BD59-A6C34878D82A}">
                    <a16:rowId xmlns:a16="http://schemas.microsoft.com/office/drawing/2014/main" val="1729599988"/>
                  </a:ext>
                </a:extLst>
              </a:tr>
              <a:tr h="571500">
                <a:tc>
                  <a:txBody>
                    <a:bodyPr/>
                    <a:lstStyle/>
                    <a:p>
                      <a:endParaRPr lang="en-US" dirty="0"/>
                    </a:p>
                  </a:txBody>
                  <a:tcPr>
                    <a:solidFill>
                      <a:schemeClr val="bg1"/>
                    </a:solidFill>
                  </a:tcPr>
                </a:tc>
                <a:tc>
                  <a:txBody>
                    <a:bodyPr/>
                    <a:lstStyle/>
                    <a:p>
                      <a:endParaRPr lang="en-US"/>
                    </a:p>
                  </a:txBody>
                  <a:tcPr>
                    <a:solidFill>
                      <a:schemeClr val="accent1"/>
                    </a:solidFill>
                  </a:tcPr>
                </a:tc>
                <a:tc>
                  <a:txBody>
                    <a:bodyPr/>
                    <a:lstStyle/>
                    <a:p>
                      <a:endParaRPr lang="en-US" dirty="0"/>
                    </a:p>
                  </a:txBody>
                  <a:tcPr>
                    <a:solidFill>
                      <a:schemeClr val="bg1"/>
                    </a:solidFill>
                  </a:tcPr>
                </a:tc>
                <a:tc>
                  <a:txBody>
                    <a:bodyPr/>
                    <a:lstStyle/>
                    <a:p>
                      <a:endParaRPr lang="en-US" dirty="0"/>
                    </a:p>
                  </a:txBody>
                  <a:tcPr>
                    <a:solidFill>
                      <a:schemeClr val="accent1"/>
                    </a:solidFill>
                  </a:tcPr>
                </a:tc>
                <a:tc>
                  <a:txBody>
                    <a:bodyPr/>
                    <a:lstStyle/>
                    <a:p>
                      <a:endParaRPr lang="en-US" dirty="0"/>
                    </a:p>
                  </a:txBody>
                  <a:tcPr>
                    <a:solidFill>
                      <a:schemeClr val="bg1"/>
                    </a:solidFill>
                  </a:tcPr>
                </a:tc>
                <a:tc>
                  <a:txBody>
                    <a:bodyPr/>
                    <a:lstStyle/>
                    <a:p>
                      <a:endParaRPr lang="en-US" dirty="0"/>
                    </a:p>
                  </a:txBody>
                  <a:tcPr>
                    <a:solidFill>
                      <a:schemeClr val="accent1"/>
                    </a:solidFill>
                  </a:tcPr>
                </a:tc>
                <a:tc>
                  <a:txBody>
                    <a:bodyPr/>
                    <a:lstStyle/>
                    <a:p>
                      <a:endParaRPr lang="en-US"/>
                    </a:p>
                  </a:txBody>
                  <a:tcPr>
                    <a:solidFill>
                      <a:schemeClr val="bg1"/>
                    </a:solidFill>
                  </a:tcPr>
                </a:tc>
                <a:tc>
                  <a:txBody>
                    <a:bodyPr/>
                    <a:lstStyle/>
                    <a:p>
                      <a:endParaRPr lang="en-US" dirty="0"/>
                    </a:p>
                  </a:txBody>
                  <a:tcPr>
                    <a:solidFill>
                      <a:schemeClr val="accent1"/>
                    </a:solidFill>
                  </a:tcPr>
                </a:tc>
                <a:tc>
                  <a:txBody>
                    <a:bodyPr/>
                    <a:lstStyle/>
                    <a:p>
                      <a:endParaRPr lang="en-US" dirty="0"/>
                    </a:p>
                  </a:txBody>
                  <a:tcPr>
                    <a:solidFill>
                      <a:schemeClr val="bg1"/>
                    </a:solidFill>
                  </a:tcPr>
                </a:tc>
                <a:tc>
                  <a:txBody>
                    <a:bodyPr/>
                    <a:lstStyle/>
                    <a:p>
                      <a:endParaRPr lang="en-US" dirty="0"/>
                    </a:p>
                  </a:txBody>
                  <a:tcPr>
                    <a:solidFill>
                      <a:schemeClr val="accent1"/>
                    </a:solidFill>
                  </a:tcPr>
                </a:tc>
                <a:extLst>
                  <a:ext uri="{0D108BD9-81ED-4DB2-BD59-A6C34878D82A}">
                    <a16:rowId xmlns:a16="http://schemas.microsoft.com/office/drawing/2014/main" val="827912244"/>
                  </a:ext>
                </a:extLst>
              </a:tr>
              <a:tr h="571500">
                <a:tc>
                  <a:txBody>
                    <a:bodyPr/>
                    <a:lstStyle/>
                    <a:p>
                      <a:endParaRPr lang="en-US" dirty="0"/>
                    </a:p>
                  </a:txBody>
                  <a:tcPr>
                    <a:solidFill>
                      <a:schemeClr val="bg1"/>
                    </a:solidFill>
                  </a:tcPr>
                </a:tc>
                <a:tc>
                  <a:txBody>
                    <a:bodyPr/>
                    <a:lstStyle/>
                    <a:p>
                      <a:endParaRPr lang="en-US" dirty="0"/>
                    </a:p>
                  </a:txBody>
                  <a:tcPr>
                    <a:solidFill>
                      <a:schemeClr val="accent1"/>
                    </a:solidFill>
                  </a:tcPr>
                </a:tc>
                <a:tc>
                  <a:txBody>
                    <a:bodyPr/>
                    <a:lstStyle/>
                    <a:p>
                      <a:endParaRPr lang="en-US" dirty="0"/>
                    </a:p>
                  </a:txBody>
                  <a:tcPr>
                    <a:solidFill>
                      <a:schemeClr val="bg1"/>
                    </a:solidFill>
                  </a:tcPr>
                </a:tc>
                <a:tc>
                  <a:txBody>
                    <a:bodyPr/>
                    <a:lstStyle/>
                    <a:p>
                      <a:endParaRPr lang="en-US" dirty="0"/>
                    </a:p>
                  </a:txBody>
                  <a:tcPr>
                    <a:solidFill>
                      <a:schemeClr val="accent1"/>
                    </a:solidFill>
                  </a:tcPr>
                </a:tc>
                <a:tc>
                  <a:txBody>
                    <a:bodyPr/>
                    <a:lstStyle/>
                    <a:p>
                      <a:endParaRPr lang="en-US" dirty="0"/>
                    </a:p>
                  </a:txBody>
                  <a:tcPr>
                    <a:solidFill>
                      <a:schemeClr val="bg1"/>
                    </a:solidFill>
                  </a:tcPr>
                </a:tc>
                <a:tc>
                  <a:txBody>
                    <a:bodyPr/>
                    <a:lstStyle/>
                    <a:p>
                      <a:endParaRPr lang="en-US" dirty="0"/>
                    </a:p>
                  </a:txBody>
                  <a:tcPr>
                    <a:solidFill>
                      <a:schemeClr val="accent1"/>
                    </a:solidFill>
                  </a:tcPr>
                </a:tc>
                <a:tc>
                  <a:txBody>
                    <a:bodyPr/>
                    <a:lstStyle/>
                    <a:p>
                      <a:endParaRPr lang="en-US" dirty="0"/>
                    </a:p>
                  </a:txBody>
                  <a:tcPr>
                    <a:solidFill>
                      <a:schemeClr val="bg1"/>
                    </a:solidFill>
                  </a:tcPr>
                </a:tc>
                <a:tc>
                  <a:txBody>
                    <a:bodyPr/>
                    <a:lstStyle/>
                    <a:p>
                      <a:endParaRPr lang="en-US" dirty="0"/>
                    </a:p>
                  </a:txBody>
                  <a:tcPr>
                    <a:solidFill>
                      <a:schemeClr val="accent1"/>
                    </a:solidFill>
                  </a:tcPr>
                </a:tc>
                <a:tc>
                  <a:txBody>
                    <a:bodyPr/>
                    <a:lstStyle/>
                    <a:p>
                      <a:endParaRPr lang="en-US" dirty="0"/>
                    </a:p>
                  </a:txBody>
                  <a:tcPr>
                    <a:solidFill>
                      <a:schemeClr val="bg1"/>
                    </a:solidFill>
                  </a:tcPr>
                </a:tc>
                <a:tc>
                  <a:txBody>
                    <a:bodyPr/>
                    <a:lstStyle/>
                    <a:p>
                      <a:endParaRPr lang="en-US" dirty="0"/>
                    </a:p>
                  </a:txBody>
                  <a:tcPr>
                    <a:solidFill>
                      <a:schemeClr val="accent1"/>
                    </a:solidFill>
                  </a:tcPr>
                </a:tc>
                <a:extLst>
                  <a:ext uri="{0D108BD9-81ED-4DB2-BD59-A6C34878D82A}">
                    <a16:rowId xmlns:a16="http://schemas.microsoft.com/office/drawing/2014/main" val="2574043818"/>
                  </a:ext>
                </a:extLst>
              </a:tr>
            </a:tbl>
          </a:graphicData>
        </a:graphic>
      </p:graphicFrame>
    </p:spTree>
    <p:extLst>
      <p:ext uri="{BB962C8B-B14F-4D97-AF65-F5344CB8AC3E}">
        <p14:creationId xmlns:p14="http://schemas.microsoft.com/office/powerpoint/2010/main" val="3307981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Uniform Distribution</a:t>
            </a:r>
          </a:p>
        </p:txBody>
      </p:sp>
      <p:sp>
        <p:nvSpPr>
          <p:cNvPr id="5" name="Text Placeholder 4"/>
          <p:cNvSpPr>
            <a:spLocks noGrp="1"/>
          </p:cNvSpPr>
          <p:nvPr>
            <p:ph type="body" idx="1"/>
          </p:nvPr>
        </p:nvSpPr>
        <p:spPr/>
        <p:txBody>
          <a:bodyPr/>
          <a:lstStyle/>
          <a:p>
            <a:r>
              <a:rPr lang="en-US" dirty="0"/>
              <a:t>Non-Uniform</a:t>
            </a:r>
          </a:p>
        </p:txBody>
      </p:sp>
      <p:sp>
        <p:nvSpPr>
          <p:cNvPr id="7" name="Text Placeholder 6"/>
          <p:cNvSpPr>
            <a:spLocks noGrp="1"/>
          </p:cNvSpPr>
          <p:nvPr>
            <p:ph type="body" sz="quarter" idx="3"/>
          </p:nvPr>
        </p:nvSpPr>
        <p:spPr>
          <a:xfrm>
            <a:off x="4629150" y="1681163"/>
            <a:ext cx="4362450" cy="823912"/>
          </a:xfrm>
        </p:spPr>
        <p:txBody>
          <a:bodyPr/>
          <a:lstStyle/>
          <a:p>
            <a:r>
              <a:rPr lang="en-US" dirty="0"/>
              <a:t>(More) Uniform (</a:t>
            </a:r>
            <a:r>
              <a:rPr lang="en-US" dirty="0" err="1"/>
              <a:t>sdbm</a:t>
            </a:r>
            <a:r>
              <a:rPr lang="en-US" dirty="0"/>
              <a:t> hash)</a:t>
            </a:r>
          </a:p>
        </p:txBody>
      </p:sp>
      <p:sp>
        <p:nvSpPr>
          <p:cNvPr id="10" name="Rectangle 9"/>
          <p:cNvSpPr/>
          <p:nvPr/>
        </p:nvSpPr>
        <p:spPr>
          <a:xfrm>
            <a:off x="629841" y="2743200"/>
            <a:ext cx="3812382" cy="2554545"/>
          </a:xfrm>
          <a:prstGeom prst="rect">
            <a:avLst/>
          </a:prstGeom>
        </p:spPr>
        <p:txBody>
          <a:bodyPr wrap="square">
            <a:spAutoFit/>
          </a:bodyPr>
          <a:lstStyle/>
          <a:p>
            <a:r>
              <a:rPr lang="en-US" sz="1600" dirty="0" err="1">
                <a:solidFill>
                  <a:srgbClr val="2B91AF"/>
                </a:solidFill>
                <a:highlight>
                  <a:srgbClr val="FFFFFF"/>
                </a:highlight>
                <a:latin typeface="Consolas" panose="020B0609020204030204" pitchFamily="49" charset="0"/>
              </a:rPr>
              <a:t>size_t</a:t>
            </a:r>
            <a:r>
              <a:rPr lang="en-US" sz="1600" dirty="0">
                <a:solidFill>
                  <a:srgbClr val="000000"/>
                </a:solidFill>
                <a:highlight>
                  <a:srgbClr val="FFFFFF"/>
                </a:highlight>
                <a:latin typeface="Consolas" panose="020B0609020204030204" pitchFamily="49" charset="0"/>
              </a:rPr>
              <a:t> hash(</a:t>
            </a:r>
            <a:r>
              <a:rPr lang="en-US" sz="1600" dirty="0" err="1">
                <a:solidFill>
                  <a:srgbClr val="0000FF"/>
                </a:solidFill>
                <a:highlight>
                  <a:srgbClr val="FFFFFF"/>
                </a:highlight>
                <a:latin typeface="Consolas" panose="020B0609020204030204" pitchFamily="49" charset="0"/>
              </a:rPr>
              <a:t>const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 </a:t>
            </a:r>
            <a:r>
              <a:rPr lang="en-US" sz="1600" dirty="0" err="1">
                <a:solidFill>
                  <a:srgbClr val="808080"/>
                </a:solidFill>
                <a:highlight>
                  <a:srgbClr val="FFFFFF"/>
                </a:highlight>
                <a:latin typeface="Consolas" panose="020B0609020204030204" pitchFamily="49" charset="0"/>
              </a:rPr>
              <a:t>str</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size_t</a:t>
            </a:r>
            <a:r>
              <a:rPr lang="en-US" sz="1600" dirty="0">
                <a:solidFill>
                  <a:srgbClr val="000000"/>
                </a:solidFill>
                <a:highlight>
                  <a:srgbClr val="FFFFFF"/>
                </a:highlight>
                <a:latin typeface="Consolas" panose="020B0609020204030204" pitchFamily="49" charset="0"/>
              </a:rPr>
              <a:t> result = 0;</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c;</a:t>
            </a:r>
          </a:p>
          <a:p>
            <a:endParaRPr lang="en"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while</a:t>
            </a:r>
            <a:r>
              <a:rPr lang="en-US" sz="1600" dirty="0">
                <a:solidFill>
                  <a:srgbClr val="000000"/>
                </a:solidFill>
                <a:highlight>
                  <a:srgbClr val="FFFFFF"/>
                </a:highlight>
                <a:latin typeface="Consolas" panose="020B0609020204030204" pitchFamily="49" charset="0"/>
              </a:rPr>
              <a:t> (c = *</a:t>
            </a:r>
            <a:r>
              <a:rPr lang="en-US" sz="1600" dirty="0" err="1">
                <a:solidFill>
                  <a:srgbClr val="808080"/>
                </a:solidFill>
                <a:highlight>
                  <a:srgbClr val="FFFFFF"/>
                </a:highlight>
                <a:latin typeface="Consolas" panose="020B0609020204030204" pitchFamily="49" charset="0"/>
              </a:rPr>
              <a:t>str</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result += c;</a:t>
            </a:r>
          </a:p>
          <a:p>
            <a:r>
              <a:rPr lang="en" sz="1600" dirty="0">
                <a:solidFill>
                  <a:srgbClr val="000000"/>
                </a:solidFill>
                <a:highlight>
                  <a:srgbClr val="FFFFFF"/>
                </a:highlight>
                <a:latin typeface="Consolas" panose="020B0609020204030204" pitchFamily="49" charset="0"/>
              </a:rPr>
              <a:t>    }</a:t>
            </a:r>
          </a:p>
          <a:p>
            <a:endParaRPr lang="en"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result;</a:t>
            </a:r>
          </a:p>
          <a:p>
            <a:r>
              <a:rPr lang="en" sz="1600" dirty="0">
                <a:solidFill>
                  <a:srgbClr val="000000"/>
                </a:solidFill>
                <a:highlight>
                  <a:srgbClr val="FFFFFF"/>
                </a:highlight>
                <a:latin typeface="Consolas" panose="020B0609020204030204" pitchFamily="49" charset="0"/>
              </a:rPr>
              <a:t>}</a:t>
            </a:r>
          </a:p>
        </p:txBody>
      </p:sp>
      <p:sp>
        <p:nvSpPr>
          <p:cNvPr id="2" name="Rectangle 1"/>
          <p:cNvSpPr/>
          <p:nvPr/>
        </p:nvSpPr>
        <p:spPr>
          <a:xfrm>
            <a:off x="4629150" y="2743200"/>
            <a:ext cx="3810000" cy="3046988"/>
          </a:xfrm>
          <a:prstGeom prst="rect">
            <a:avLst/>
          </a:prstGeom>
        </p:spPr>
        <p:txBody>
          <a:bodyPr wrap="square">
            <a:spAutoFit/>
          </a:bodyPr>
          <a:lstStyle/>
          <a:p>
            <a:r>
              <a:rPr lang="en-US" sz="1600" dirty="0" err="1">
                <a:solidFill>
                  <a:srgbClr val="2B91AF"/>
                </a:solidFill>
                <a:highlight>
                  <a:srgbClr val="FFFFFF"/>
                </a:highlight>
                <a:latin typeface="Consolas" panose="020B0609020204030204" pitchFamily="49" charset="0"/>
              </a:rPr>
              <a:t>size_t</a:t>
            </a:r>
            <a:r>
              <a:rPr lang="en-US" sz="1600" dirty="0">
                <a:solidFill>
                  <a:srgbClr val="000000"/>
                </a:solidFill>
                <a:highlight>
                  <a:srgbClr val="FFFFFF"/>
                </a:highlight>
                <a:latin typeface="Consolas" panose="020B0609020204030204" pitchFamily="49" charset="0"/>
              </a:rPr>
              <a:t> hash(</a:t>
            </a:r>
            <a:r>
              <a:rPr lang="en-US" sz="1600" dirty="0" err="1">
                <a:solidFill>
                  <a:srgbClr val="0000FF"/>
                </a:solidFill>
                <a:highlight>
                  <a:srgbClr val="FFFFFF"/>
                </a:highlight>
                <a:latin typeface="Consolas" panose="020B0609020204030204" pitchFamily="49" charset="0"/>
              </a:rPr>
              <a:t>const</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 </a:t>
            </a:r>
            <a:r>
              <a:rPr lang="en-US" sz="1600" dirty="0" err="1">
                <a:solidFill>
                  <a:srgbClr val="808080"/>
                </a:solidFill>
                <a:highlight>
                  <a:srgbClr val="FFFFFF"/>
                </a:highlight>
                <a:latin typeface="Consolas" panose="020B0609020204030204" pitchFamily="49" charset="0"/>
              </a:rPr>
              <a:t>str</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size_t</a:t>
            </a:r>
            <a:r>
              <a:rPr lang="en-US" sz="1600" dirty="0">
                <a:solidFill>
                  <a:srgbClr val="000000"/>
                </a:solidFill>
                <a:highlight>
                  <a:srgbClr val="FFFFFF"/>
                </a:highlight>
                <a:latin typeface="Consolas" panose="020B0609020204030204" pitchFamily="49" charset="0"/>
              </a:rPr>
              <a:t> hash = 0;</a:t>
            </a:r>
          </a:p>
          <a:p>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c;</a:t>
            </a:r>
          </a:p>
          <a:p>
            <a:endParaRPr lang="en"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while</a:t>
            </a:r>
            <a:r>
              <a:rPr lang="en-US" sz="1600" dirty="0">
                <a:solidFill>
                  <a:srgbClr val="000000"/>
                </a:solidFill>
                <a:highlight>
                  <a:srgbClr val="FFFFFF"/>
                </a:highlight>
                <a:latin typeface="Consolas" panose="020B0609020204030204" pitchFamily="49" charset="0"/>
              </a:rPr>
              <a:t> (c = *</a:t>
            </a:r>
            <a:r>
              <a:rPr lang="en-US" sz="1600" dirty="0" err="1">
                <a:solidFill>
                  <a:srgbClr val="808080"/>
                </a:solidFill>
                <a:highlight>
                  <a:srgbClr val="FFFFFF"/>
                </a:highlight>
                <a:latin typeface="Consolas" panose="020B0609020204030204" pitchFamily="49" charset="0"/>
              </a:rPr>
              <a:t>str</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hash = c + (hash &lt;&lt; 6) </a:t>
            </a:r>
          </a:p>
          <a:p>
            <a:r>
              <a:rPr lang="en-US" sz="1600" dirty="0">
                <a:solidFill>
                  <a:srgbClr val="000000"/>
                </a:solidFill>
                <a:highlight>
                  <a:srgbClr val="FFFFFF"/>
                </a:highlight>
                <a:latin typeface="Consolas" panose="020B0609020204030204" pitchFamily="49" charset="0"/>
              </a:rPr>
              <a:t>                 + (hash &lt;&lt; 16) </a:t>
            </a:r>
          </a:p>
          <a:p>
            <a:r>
              <a:rPr lang="en-US" sz="1600" dirty="0">
                <a:solidFill>
                  <a:srgbClr val="000000"/>
                </a:solidFill>
                <a:highlight>
                  <a:srgbClr val="FFFFFF"/>
                </a:highlight>
                <a:latin typeface="Consolas" panose="020B0609020204030204" pitchFamily="49" charset="0"/>
              </a:rPr>
              <a:t>                 - hash;</a:t>
            </a:r>
          </a:p>
          <a:p>
            <a:r>
              <a:rPr lang="en-US" sz="1600" dirty="0">
                <a:solidFill>
                  <a:srgbClr val="000000"/>
                </a:solidFill>
                <a:highlight>
                  <a:srgbClr val="FFFFFF"/>
                </a:highlight>
                <a:latin typeface="Consolas" panose="020B0609020204030204" pitchFamily="49" charset="0"/>
              </a:rPr>
              <a:t>    }</a:t>
            </a:r>
          </a:p>
          <a:p>
            <a:endParaRPr lang="en"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hash;</a:t>
            </a:r>
          </a:p>
          <a:p>
            <a:r>
              <a:rPr lang="en" sz="1600" dirty="0">
                <a:solidFill>
                  <a:srgbClr val="000000"/>
                </a:solidFill>
                <a:highlight>
                  <a:srgbClr val="FFFFFF"/>
                </a:highlight>
                <a:latin typeface="Consolas" panose="020B0609020204030204" pitchFamily="49" charset="0"/>
              </a:rPr>
              <a:t>}</a:t>
            </a:r>
            <a:endParaRPr lang="en" sz="12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3552463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Uniform Distribution</a:t>
            </a:r>
          </a:p>
        </p:txBody>
      </p:sp>
      <p:sp>
        <p:nvSpPr>
          <p:cNvPr id="5" name="Text Placeholder 4"/>
          <p:cNvSpPr>
            <a:spLocks noGrp="1"/>
          </p:cNvSpPr>
          <p:nvPr>
            <p:ph type="body" idx="1"/>
          </p:nvPr>
        </p:nvSpPr>
        <p:spPr/>
        <p:txBody>
          <a:bodyPr/>
          <a:lstStyle/>
          <a:p>
            <a:r>
              <a:rPr lang="en-US" dirty="0"/>
              <a:t>Non-Uniform</a:t>
            </a:r>
          </a:p>
        </p:txBody>
      </p:sp>
      <p:sp>
        <p:nvSpPr>
          <p:cNvPr id="7" name="Text Placeholder 6"/>
          <p:cNvSpPr>
            <a:spLocks noGrp="1"/>
          </p:cNvSpPr>
          <p:nvPr>
            <p:ph type="body" sz="quarter" idx="3"/>
          </p:nvPr>
        </p:nvSpPr>
        <p:spPr>
          <a:xfrm>
            <a:off x="4629150" y="1681163"/>
            <a:ext cx="4362450" cy="823912"/>
          </a:xfrm>
        </p:spPr>
        <p:txBody>
          <a:bodyPr/>
          <a:lstStyle/>
          <a:p>
            <a:r>
              <a:rPr lang="en-US" dirty="0"/>
              <a:t>Uniform (</a:t>
            </a:r>
            <a:r>
              <a:rPr lang="en-US" dirty="0" err="1"/>
              <a:t>sdbm</a:t>
            </a:r>
            <a:r>
              <a:rPr lang="en-US" dirty="0"/>
              <a:t> hash)</a:t>
            </a:r>
          </a:p>
        </p:txBody>
      </p:sp>
      <p:sp>
        <p:nvSpPr>
          <p:cNvPr id="2" name="Rectangle 1"/>
          <p:cNvSpPr/>
          <p:nvPr/>
        </p:nvSpPr>
        <p:spPr>
          <a:xfrm>
            <a:off x="4629150" y="2590800"/>
            <a:ext cx="3124200" cy="923330"/>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hash (</a:t>
            </a:r>
            <a:r>
              <a:rPr lang="en-US" dirty="0">
                <a:solidFill>
                  <a:srgbClr val="A31515"/>
                </a:solidFill>
                <a:highlight>
                  <a:srgbClr val="FFFFFF"/>
                </a:highlight>
                <a:latin typeface="Consolas" panose="020B0609020204030204" pitchFamily="49" charset="0"/>
              </a:rPr>
              <a:t>"foo"</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hash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oof</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hash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ofo</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p:txBody>
      </p:sp>
      <p:sp>
        <p:nvSpPr>
          <p:cNvPr id="8" name="Rectangle 7"/>
          <p:cNvSpPr/>
          <p:nvPr/>
        </p:nvSpPr>
        <p:spPr>
          <a:xfrm>
            <a:off x="629841" y="2590800"/>
            <a:ext cx="3124200" cy="923330"/>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hash(</a:t>
            </a:r>
            <a:r>
              <a:rPr lang="en-US" dirty="0">
                <a:solidFill>
                  <a:srgbClr val="A31515"/>
                </a:solidFill>
                <a:highlight>
                  <a:srgbClr val="FFFFFF"/>
                </a:highlight>
                <a:latin typeface="Consolas" panose="020B0609020204030204" pitchFamily="49" charset="0"/>
              </a:rPr>
              <a:t>"foo"</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hash(</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oof</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hash(</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ofo</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p:txBody>
      </p:sp>
      <p:sp>
        <p:nvSpPr>
          <p:cNvPr id="11" name="Rectangle 10"/>
          <p:cNvSpPr/>
          <p:nvPr/>
        </p:nvSpPr>
        <p:spPr>
          <a:xfrm>
            <a:off x="629841" y="3962400"/>
            <a:ext cx="3124200" cy="923330"/>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324</a:t>
            </a:r>
          </a:p>
          <a:p>
            <a:r>
              <a:rPr lang="en-US" dirty="0">
                <a:solidFill>
                  <a:srgbClr val="000000"/>
                </a:solidFill>
                <a:highlight>
                  <a:srgbClr val="FFFFFF"/>
                </a:highlight>
                <a:latin typeface="Consolas" panose="020B0609020204030204" pitchFamily="49" charset="0"/>
              </a:rPr>
              <a:t>324</a:t>
            </a:r>
          </a:p>
          <a:p>
            <a:r>
              <a:rPr lang="en-US" dirty="0">
                <a:solidFill>
                  <a:srgbClr val="000000"/>
                </a:solidFill>
                <a:highlight>
                  <a:srgbClr val="FFFFFF"/>
                </a:highlight>
                <a:latin typeface="Consolas" panose="020B0609020204030204" pitchFamily="49" charset="0"/>
              </a:rPr>
              <a:t>324</a:t>
            </a:r>
          </a:p>
        </p:txBody>
      </p:sp>
      <p:sp>
        <p:nvSpPr>
          <p:cNvPr id="12" name="Rectangle 11"/>
          <p:cNvSpPr/>
          <p:nvPr/>
        </p:nvSpPr>
        <p:spPr>
          <a:xfrm>
            <a:off x="4629150" y="3962400"/>
            <a:ext cx="3124200" cy="923330"/>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849955110</a:t>
            </a:r>
          </a:p>
          <a:p>
            <a:r>
              <a:rPr lang="en-US" dirty="0">
                <a:solidFill>
                  <a:srgbClr val="000000"/>
                </a:solidFill>
                <a:highlight>
                  <a:srgbClr val="FFFFFF"/>
                </a:highlight>
                <a:latin typeface="Consolas" panose="020B0609020204030204" pitchFamily="49" charset="0"/>
              </a:rPr>
              <a:t>924308646</a:t>
            </a:r>
          </a:p>
          <a:p>
            <a:r>
              <a:rPr lang="en-US" dirty="0">
                <a:solidFill>
                  <a:srgbClr val="000000"/>
                </a:solidFill>
                <a:highlight>
                  <a:srgbClr val="FFFFFF"/>
                </a:highlight>
                <a:latin typeface="Consolas" panose="020B0609020204030204" pitchFamily="49" charset="0"/>
              </a:rPr>
              <a:t>923718264</a:t>
            </a:r>
          </a:p>
        </p:txBody>
      </p:sp>
    </p:spTree>
    <p:extLst>
      <p:ext uri="{BB962C8B-B14F-4D97-AF65-F5344CB8AC3E}">
        <p14:creationId xmlns:p14="http://schemas.microsoft.com/office/powerpoint/2010/main" val="3732218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Security</a:t>
            </a:r>
          </a:p>
        </p:txBody>
      </p:sp>
      <p:sp>
        <p:nvSpPr>
          <p:cNvPr id="3" name="Text Placeholder 2"/>
          <p:cNvSpPr>
            <a:spLocks noGrp="1"/>
          </p:cNvSpPr>
          <p:nvPr>
            <p:ph type="body" idx="1"/>
          </p:nvPr>
        </p:nvSpPr>
        <p:spPr/>
        <p:txBody>
          <a:bodyPr/>
          <a:lstStyle/>
          <a:p>
            <a:r>
              <a:rPr lang="en-US" dirty="0"/>
              <a:t>A secure hashing algorithm cannot be inverted (the input derived from the output hash).</a:t>
            </a:r>
          </a:p>
        </p:txBody>
      </p:sp>
    </p:spTree>
    <p:extLst>
      <p:ext uri="{BB962C8B-B14F-4D97-AF65-F5344CB8AC3E}">
        <p14:creationId xmlns:p14="http://schemas.microsoft.com/office/powerpoint/2010/main" val="1330894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Security</a:t>
            </a:r>
          </a:p>
        </p:txBody>
      </p:sp>
      <p:graphicFrame>
        <p:nvGraphicFramePr>
          <p:cNvPr id="9" name="Table 8"/>
          <p:cNvGraphicFramePr>
            <a:graphicFrameLocks noGrp="1"/>
          </p:cNvGraphicFramePr>
          <p:nvPr>
            <p:extLst>
              <p:ext uri="{D42A27DB-BD31-4B8C-83A1-F6EECF244321}">
                <p14:modId xmlns:p14="http://schemas.microsoft.com/office/powerpoint/2010/main" val="1531536392"/>
              </p:ext>
            </p:extLst>
          </p:nvPr>
        </p:nvGraphicFramePr>
        <p:xfrm>
          <a:off x="1525191" y="1828800"/>
          <a:ext cx="6096000" cy="148336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3368848542"/>
                    </a:ext>
                  </a:extLst>
                </a:gridCol>
                <a:gridCol w="4648200">
                  <a:extLst>
                    <a:ext uri="{9D8B030D-6E8A-4147-A177-3AD203B41FA5}">
                      <a16:colId xmlns:a16="http://schemas.microsoft.com/office/drawing/2014/main" val="294213270"/>
                    </a:ext>
                  </a:extLst>
                </a:gridCol>
              </a:tblGrid>
              <a:tr h="370840">
                <a:tc>
                  <a:txBody>
                    <a:bodyPr/>
                    <a:lstStyle/>
                    <a:p>
                      <a:r>
                        <a:rPr lang="en-US" dirty="0"/>
                        <a:t>Username</a:t>
                      </a:r>
                    </a:p>
                  </a:txBody>
                  <a:tcPr/>
                </a:tc>
                <a:tc>
                  <a:txBody>
                    <a:bodyPr/>
                    <a:lstStyle/>
                    <a:p>
                      <a:r>
                        <a:rPr lang="en-US" dirty="0"/>
                        <a:t>Password Hash (</a:t>
                      </a:r>
                      <a:r>
                        <a:rPr lang="en-US" dirty="0" err="1"/>
                        <a:t>sdbm</a:t>
                      </a:r>
                      <a:r>
                        <a:rPr lang="en-US" dirty="0"/>
                        <a:t>)</a:t>
                      </a:r>
                    </a:p>
                  </a:txBody>
                  <a:tcPr/>
                </a:tc>
                <a:extLst>
                  <a:ext uri="{0D108BD9-81ED-4DB2-BD59-A6C34878D82A}">
                    <a16:rowId xmlns:a16="http://schemas.microsoft.com/office/drawing/2014/main" val="1169833650"/>
                  </a:ext>
                </a:extLst>
              </a:tr>
              <a:tr h="370840">
                <a:tc>
                  <a:txBody>
                    <a:bodyPr/>
                    <a:lstStyle/>
                    <a:p>
                      <a:r>
                        <a:rPr lang="en-US" dirty="0" err="1"/>
                        <a:t>evelyn</a:t>
                      </a:r>
                      <a:endParaRPr lang="en-US" dirty="0"/>
                    </a:p>
                  </a:txBody>
                  <a:tcPr/>
                </a:tc>
                <a:tc>
                  <a:txBody>
                    <a:bodyPr/>
                    <a:lstStyle/>
                    <a:p>
                      <a:r>
                        <a:rPr lang="en-US" dirty="0"/>
                        <a:t>3471203675</a:t>
                      </a:r>
                    </a:p>
                  </a:txBody>
                  <a:tcPr/>
                </a:tc>
                <a:extLst>
                  <a:ext uri="{0D108BD9-81ED-4DB2-BD59-A6C34878D82A}">
                    <a16:rowId xmlns:a16="http://schemas.microsoft.com/office/drawing/2014/main" val="3812489774"/>
                  </a:ext>
                </a:extLst>
              </a:tr>
              <a:tr h="370840">
                <a:tc>
                  <a:txBody>
                    <a:bodyPr/>
                    <a:lstStyle/>
                    <a:p>
                      <a:r>
                        <a:rPr lang="en-US" dirty="0" err="1"/>
                        <a:t>brian</a:t>
                      </a:r>
                      <a:endParaRPr lang="en-US" dirty="0"/>
                    </a:p>
                  </a:txBody>
                  <a:tcPr/>
                </a:tc>
                <a:tc>
                  <a:txBody>
                    <a:bodyPr/>
                    <a:lstStyle/>
                    <a:p>
                      <a:r>
                        <a:rPr lang="en-US" dirty="0"/>
                        <a:t>969889485</a:t>
                      </a:r>
                    </a:p>
                  </a:txBody>
                  <a:tcPr/>
                </a:tc>
                <a:extLst>
                  <a:ext uri="{0D108BD9-81ED-4DB2-BD59-A6C34878D82A}">
                    <a16:rowId xmlns:a16="http://schemas.microsoft.com/office/drawing/2014/main" val="4150307459"/>
                  </a:ext>
                </a:extLst>
              </a:tr>
              <a:tr h="370840">
                <a:tc>
                  <a:txBody>
                    <a:bodyPr/>
                    <a:lstStyle/>
                    <a:p>
                      <a:r>
                        <a:rPr lang="en-US" dirty="0"/>
                        <a:t>will</a:t>
                      </a:r>
                    </a:p>
                  </a:txBody>
                  <a:tcPr/>
                </a:tc>
                <a:tc>
                  <a:txBody>
                    <a:bodyPr/>
                    <a:lstStyle/>
                    <a:p>
                      <a:r>
                        <a:rPr lang="en-US" dirty="0"/>
                        <a:t>1978836480</a:t>
                      </a:r>
                    </a:p>
                  </a:txBody>
                  <a:tcPr/>
                </a:tc>
                <a:extLst>
                  <a:ext uri="{0D108BD9-81ED-4DB2-BD59-A6C34878D82A}">
                    <a16:rowId xmlns:a16="http://schemas.microsoft.com/office/drawing/2014/main" val="455986718"/>
                  </a:ext>
                </a:extLst>
              </a:tr>
            </a:tbl>
          </a:graphicData>
        </a:graphic>
      </p:graphicFrame>
    </p:spTree>
    <p:extLst>
      <p:ext uri="{BB962C8B-B14F-4D97-AF65-F5344CB8AC3E}">
        <p14:creationId xmlns:p14="http://schemas.microsoft.com/office/powerpoint/2010/main" val="1135652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Security</a:t>
            </a:r>
          </a:p>
        </p:txBody>
      </p:sp>
      <p:graphicFrame>
        <p:nvGraphicFramePr>
          <p:cNvPr id="9" name="Table 8"/>
          <p:cNvGraphicFramePr>
            <a:graphicFrameLocks noGrp="1"/>
          </p:cNvGraphicFramePr>
          <p:nvPr>
            <p:extLst>
              <p:ext uri="{D42A27DB-BD31-4B8C-83A1-F6EECF244321}">
                <p14:modId xmlns:p14="http://schemas.microsoft.com/office/powerpoint/2010/main" val="1831319826"/>
              </p:ext>
            </p:extLst>
          </p:nvPr>
        </p:nvGraphicFramePr>
        <p:xfrm>
          <a:off x="1525191" y="1828800"/>
          <a:ext cx="6096000" cy="259588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3368848542"/>
                    </a:ext>
                  </a:extLst>
                </a:gridCol>
                <a:gridCol w="4648200">
                  <a:extLst>
                    <a:ext uri="{9D8B030D-6E8A-4147-A177-3AD203B41FA5}">
                      <a16:colId xmlns:a16="http://schemas.microsoft.com/office/drawing/2014/main" val="294213270"/>
                    </a:ext>
                  </a:extLst>
                </a:gridCol>
              </a:tblGrid>
              <a:tr h="370840">
                <a:tc>
                  <a:txBody>
                    <a:bodyPr/>
                    <a:lstStyle/>
                    <a:p>
                      <a:r>
                        <a:rPr lang="en-US" dirty="0"/>
                        <a:t>Password</a:t>
                      </a:r>
                    </a:p>
                  </a:txBody>
                  <a:tcPr/>
                </a:tc>
                <a:tc>
                  <a:txBody>
                    <a:bodyPr/>
                    <a:lstStyle/>
                    <a:p>
                      <a:r>
                        <a:rPr lang="en-US" dirty="0"/>
                        <a:t>Hash</a:t>
                      </a:r>
                    </a:p>
                  </a:txBody>
                  <a:tcPr/>
                </a:tc>
                <a:extLst>
                  <a:ext uri="{0D108BD9-81ED-4DB2-BD59-A6C34878D82A}">
                    <a16:rowId xmlns:a16="http://schemas.microsoft.com/office/drawing/2014/main" val="1169833650"/>
                  </a:ext>
                </a:extLst>
              </a:tr>
              <a:tr h="370840">
                <a:tc>
                  <a:txBody>
                    <a:bodyPr/>
                    <a:lstStyle/>
                    <a:p>
                      <a:r>
                        <a:rPr lang="en-US" dirty="0" err="1"/>
                        <a:t>aaaaaaaa</a:t>
                      </a:r>
                      <a:endParaRPr lang="en-US" dirty="0"/>
                    </a:p>
                  </a:txBody>
                  <a:tcPr/>
                </a:tc>
                <a:tc>
                  <a:txBody>
                    <a:bodyPr/>
                    <a:lstStyle/>
                    <a:p>
                      <a:r>
                        <a:rPr lang="en-US" dirty="0"/>
                        <a:t>3834880256</a:t>
                      </a:r>
                    </a:p>
                  </a:txBody>
                  <a:tcPr/>
                </a:tc>
                <a:extLst>
                  <a:ext uri="{0D108BD9-81ED-4DB2-BD59-A6C34878D82A}">
                    <a16:rowId xmlns:a16="http://schemas.microsoft.com/office/drawing/2014/main" val="3812489774"/>
                  </a:ext>
                </a:extLst>
              </a:tr>
              <a:tr h="370840">
                <a:tc>
                  <a:txBody>
                    <a:bodyPr/>
                    <a:lstStyle/>
                    <a:p>
                      <a:r>
                        <a:rPr lang="en-US" dirty="0" err="1"/>
                        <a:t>aaaaaaab</a:t>
                      </a:r>
                      <a:endParaRPr lang="en-US" dirty="0"/>
                    </a:p>
                  </a:txBody>
                  <a:tcPr/>
                </a:tc>
                <a:tc>
                  <a:txBody>
                    <a:bodyPr/>
                    <a:lstStyle/>
                    <a:p>
                      <a:r>
                        <a:rPr lang="en-US" dirty="0"/>
                        <a:t>3834880257</a:t>
                      </a:r>
                    </a:p>
                  </a:txBody>
                  <a:tcPr/>
                </a:tc>
                <a:extLst>
                  <a:ext uri="{0D108BD9-81ED-4DB2-BD59-A6C34878D82A}">
                    <a16:rowId xmlns:a16="http://schemas.microsoft.com/office/drawing/2014/main" val="4150307459"/>
                  </a:ext>
                </a:extLst>
              </a:tr>
              <a:tr h="370840">
                <a:tc>
                  <a:txBody>
                    <a:bodyPr/>
                    <a:lstStyle/>
                    <a:p>
                      <a:r>
                        <a:rPr lang="en-US" dirty="0" err="1"/>
                        <a:t>aaaaaaac</a:t>
                      </a:r>
                      <a:endParaRPr lang="en-US" dirty="0"/>
                    </a:p>
                  </a:txBody>
                  <a:tcPr/>
                </a:tc>
                <a:tc>
                  <a:txBody>
                    <a:bodyPr/>
                    <a:lstStyle/>
                    <a:p>
                      <a:r>
                        <a:rPr lang="en-US" dirty="0"/>
                        <a:t>3834880258</a:t>
                      </a:r>
                    </a:p>
                  </a:txBody>
                  <a:tcPr/>
                </a:tc>
                <a:extLst>
                  <a:ext uri="{0D108BD9-81ED-4DB2-BD59-A6C34878D82A}">
                    <a16:rowId xmlns:a16="http://schemas.microsoft.com/office/drawing/2014/main" val="455986718"/>
                  </a:ext>
                </a:extLst>
              </a:tr>
              <a:tr h="370840">
                <a:tc>
                  <a:txBody>
                    <a:bodyPr/>
                    <a:lstStyle/>
                    <a:p>
                      <a:r>
                        <a:rPr lang="en-US" dirty="0" err="1"/>
                        <a:t>aaaaaaad</a:t>
                      </a:r>
                      <a:endParaRPr lang="en-US" dirty="0"/>
                    </a:p>
                  </a:txBody>
                  <a:tcPr/>
                </a:tc>
                <a:tc>
                  <a:txBody>
                    <a:bodyPr/>
                    <a:lstStyle/>
                    <a:p>
                      <a:r>
                        <a:rPr lang="en-US" dirty="0"/>
                        <a:t>3834880259</a:t>
                      </a:r>
                    </a:p>
                  </a:txBody>
                  <a:tcPr/>
                </a:tc>
                <a:extLst>
                  <a:ext uri="{0D108BD9-81ED-4DB2-BD59-A6C34878D82A}">
                    <a16:rowId xmlns:a16="http://schemas.microsoft.com/office/drawing/2014/main" val="2388791797"/>
                  </a:ext>
                </a:extLst>
              </a:tr>
              <a:tr h="370840">
                <a:tc>
                  <a:txBody>
                    <a:bodyPr/>
                    <a:lstStyle/>
                    <a:p>
                      <a:r>
                        <a:rPr lang="en-US" dirty="0" err="1"/>
                        <a:t>aaaaaaae</a:t>
                      </a:r>
                      <a:endParaRPr lang="en-US" dirty="0"/>
                    </a:p>
                  </a:txBody>
                  <a:tcPr/>
                </a:tc>
                <a:tc>
                  <a:txBody>
                    <a:bodyPr/>
                    <a:lstStyle/>
                    <a:p>
                      <a:r>
                        <a:rPr lang="en-US" dirty="0"/>
                        <a:t>3834880260</a:t>
                      </a:r>
                    </a:p>
                  </a:txBody>
                  <a:tcPr/>
                </a:tc>
                <a:extLst>
                  <a:ext uri="{0D108BD9-81ED-4DB2-BD59-A6C34878D82A}">
                    <a16:rowId xmlns:a16="http://schemas.microsoft.com/office/drawing/2014/main" val="3885539233"/>
                  </a:ext>
                </a:extLst>
              </a:tr>
              <a:tr h="370840">
                <a:tc>
                  <a:txBody>
                    <a:bodyPr/>
                    <a:lstStyle/>
                    <a:p>
                      <a:r>
                        <a:rPr lang="en-US" dirty="0" err="1"/>
                        <a:t>zzzzzzzz</a:t>
                      </a:r>
                      <a:endParaRPr lang="en-US" dirty="0"/>
                    </a:p>
                  </a:txBody>
                  <a:tcPr/>
                </a:tc>
                <a:tc>
                  <a:txBody>
                    <a:bodyPr/>
                    <a:lstStyle/>
                    <a:p>
                      <a:r>
                        <a:rPr lang="en-US" dirty="0"/>
                        <a:t>528284160</a:t>
                      </a:r>
                    </a:p>
                  </a:txBody>
                  <a:tcPr/>
                </a:tc>
                <a:extLst>
                  <a:ext uri="{0D108BD9-81ED-4DB2-BD59-A6C34878D82A}">
                    <a16:rowId xmlns:a16="http://schemas.microsoft.com/office/drawing/2014/main" val="3646999719"/>
                  </a:ext>
                </a:extLst>
              </a:tr>
            </a:tbl>
          </a:graphicData>
        </a:graphic>
      </p:graphicFrame>
    </p:spTree>
    <p:extLst>
      <p:ext uri="{BB962C8B-B14F-4D97-AF65-F5344CB8AC3E}">
        <p14:creationId xmlns:p14="http://schemas.microsoft.com/office/powerpoint/2010/main" val="4087105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Security</a:t>
            </a:r>
          </a:p>
        </p:txBody>
      </p:sp>
      <p:graphicFrame>
        <p:nvGraphicFramePr>
          <p:cNvPr id="9" name="Table 8"/>
          <p:cNvGraphicFramePr>
            <a:graphicFrameLocks noGrp="1"/>
          </p:cNvGraphicFramePr>
          <p:nvPr>
            <p:extLst>
              <p:ext uri="{D42A27DB-BD31-4B8C-83A1-F6EECF244321}">
                <p14:modId xmlns:p14="http://schemas.microsoft.com/office/powerpoint/2010/main" val="4072818145"/>
              </p:ext>
            </p:extLst>
          </p:nvPr>
        </p:nvGraphicFramePr>
        <p:xfrm>
          <a:off x="1525191" y="3581400"/>
          <a:ext cx="6096001" cy="1752600"/>
        </p:xfrm>
        <a:graphic>
          <a:graphicData uri="http://schemas.openxmlformats.org/drawingml/2006/table">
            <a:tbl>
              <a:tblPr firstRow="1" bandRow="1">
                <a:tableStyleId>{5C22544A-7EE6-4342-B048-85BDC9FD1C3A}</a:tableStyleId>
              </a:tblPr>
              <a:tblGrid>
                <a:gridCol w="1446609">
                  <a:extLst>
                    <a:ext uri="{9D8B030D-6E8A-4147-A177-3AD203B41FA5}">
                      <a16:colId xmlns:a16="http://schemas.microsoft.com/office/drawing/2014/main" val="3368848542"/>
                    </a:ext>
                  </a:extLst>
                </a:gridCol>
                <a:gridCol w="2012115">
                  <a:extLst>
                    <a:ext uri="{9D8B030D-6E8A-4147-A177-3AD203B41FA5}">
                      <a16:colId xmlns:a16="http://schemas.microsoft.com/office/drawing/2014/main" val="294213270"/>
                    </a:ext>
                  </a:extLst>
                </a:gridCol>
                <a:gridCol w="2637277">
                  <a:extLst>
                    <a:ext uri="{9D8B030D-6E8A-4147-A177-3AD203B41FA5}">
                      <a16:colId xmlns:a16="http://schemas.microsoft.com/office/drawing/2014/main" val="699181276"/>
                    </a:ext>
                  </a:extLst>
                </a:gridCol>
              </a:tblGrid>
              <a:tr h="370840">
                <a:tc>
                  <a:txBody>
                    <a:bodyPr/>
                    <a:lstStyle/>
                    <a:p>
                      <a:r>
                        <a:rPr lang="en-US" dirty="0"/>
                        <a:t>Hash</a:t>
                      </a:r>
                    </a:p>
                  </a:txBody>
                  <a:tcPr/>
                </a:tc>
                <a:tc>
                  <a:txBody>
                    <a:bodyPr/>
                    <a:lstStyle/>
                    <a:p>
                      <a:r>
                        <a:rPr lang="en-US" dirty="0"/>
                        <a:t>Matching Password</a:t>
                      </a:r>
                    </a:p>
                  </a:txBody>
                  <a:tcPr/>
                </a:tc>
                <a:tc>
                  <a:txBody>
                    <a:bodyPr/>
                    <a:lstStyle/>
                    <a:p>
                      <a:r>
                        <a:rPr lang="en-US" dirty="0"/>
                        <a:t>Actual Password</a:t>
                      </a:r>
                    </a:p>
                  </a:txBody>
                  <a:tcPr/>
                </a:tc>
                <a:extLst>
                  <a:ext uri="{0D108BD9-81ED-4DB2-BD59-A6C34878D82A}">
                    <a16:rowId xmlns:a16="http://schemas.microsoft.com/office/drawing/2014/main" val="1169833650"/>
                  </a:ext>
                </a:extLst>
              </a:tr>
              <a:tr h="370840">
                <a:tc>
                  <a:txBody>
                    <a:bodyPr/>
                    <a:lstStyle/>
                    <a:p>
                      <a:r>
                        <a:rPr lang="en-US" dirty="0"/>
                        <a:t>3471203675</a:t>
                      </a:r>
                    </a:p>
                  </a:txBody>
                  <a:tcPr/>
                </a:tc>
                <a:tc>
                  <a:txBody>
                    <a:bodyPr/>
                    <a:lstStyle/>
                    <a:p>
                      <a:r>
                        <a:rPr lang="en-US" sz="1800" kern="1200" dirty="0">
                          <a:solidFill>
                            <a:schemeClr val="dk1"/>
                          </a:solidFill>
                          <a:effectLst/>
                          <a:latin typeface="+mn-lt"/>
                          <a:ea typeface="+mn-ea"/>
                          <a:cs typeface="+mn-cs"/>
                        </a:rPr>
                        <a:t>aagkDhA4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password</a:t>
                      </a:r>
                    </a:p>
                  </a:txBody>
                  <a:tcPr/>
                </a:tc>
                <a:extLst>
                  <a:ext uri="{0D108BD9-81ED-4DB2-BD59-A6C34878D82A}">
                    <a16:rowId xmlns:a16="http://schemas.microsoft.com/office/drawing/2014/main" val="381248977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969889485 </a:t>
                      </a:r>
                    </a:p>
                  </a:txBody>
                  <a:tcPr/>
                </a:tc>
                <a:tc>
                  <a:txBody>
                    <a:bodyPr/>
                    <a:lstStyle/>
                    <a:p>
                      <a:r>
                        <a:rPr lang="en-US" dirty="0"/>
                        <a:t>aac0xWRs</a:t>
                      </a:r>
                    </a:p>
                  </a:txBody>
                  <a:tcPr/>
                </a:tc>
                <a:tc>
                  <a:txBody>
                    <a:bodyPr/>
                    <a:lstStyle/>
                    <a:p>
                      <a:r>
                        <a:rPr lang="en-US" dirty="0"/>
                        <a:t>football</a:t>
                      </a:r>
                    </a:p>
                  </a:txBody>
                  <a:tcPr/>
                </a:tc>
                <a:extLst>
                  <a:ext uri="{0D108BD9-81ED-4DB2-BD59-A6C34878D82A}">
                    <a16:rowId xmlns:a16="http://schemas.microsoft.com/office/drawing/2014/main" val="4150307459"/>
                  </a:ext>
                </a:extLst>
              </a:tr>
              <a:tr h="370840">
                <a:tc>
                  <a:txBody>
                    <a:bodyPr/>
                    <a:lstStyle/>
                    <a:p>
                      <a:r>
                        <a:rPr lang="en-US" dirty="0"/>
                        <a:t>1978836480</a:t>
                      </a:r>
                    </a:p>
                  </a:txBody>
                  <a:tcPr/>
                </a:tc>
                <a:tc>
                  <a:txBody>
                    <a:bodyPr/>
                    <a:lstStyle/>
                    <a:p>
                      <a:r>
                        <a:rPr lang="en-US" dirty="0" err="1"/>
                        <a:t>aaabhqCy</a:t>
                      </a:r>
                      <a:endParaRPr lang="en-US" dirty="0"/>
                    </a:p>
                  </a:txBody>
                  <a:tcPr/>
                </a:tc>
                <a:tc>
                  <a:txBody>
                    <a:bodyPr/>
                    <a:lstStyle/>
                    <a:p>
                      <a:r>
                        <a:rPr lang="en-US" dirty="0" err="1"/>
                        <a:t>jedi</a:t>
                      </a:r>
                      <a:endParaRPr lang="en-US" dirty="0"/>
                    </a:p>
                  </a:txBody>
                  <a:tcPr/>
                </a:tc>
                <a:extLst>
                  <a:ext uri="{0D108BD9-81ED-4DB2-BD59-A6C34878D82A}">
                    <a16:rowId xmlns:a16="http://schemas.microsoft.com/office/drawing/2014/main" val="45598671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01335988"/>
              </p:ext>
            </p:extLst>
          </p:nvPr>
        </p:nvGraphicFramePr>
        <p:xfrm>
          <a:off x="1525191" y="1828800"/>
          <a:ext cx="6096000" cy="148336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3368848542"/>
                    </a:ext>
                  </a:extLst>
                </a:gridCol>
                <a:gridCol w="4648200">
                  <a:extLst>
                    <a:ext uri="{9D8B030D-6E8A-4147-A177-3AD203B41FA5}">
                      <a16:colId xmlns:a16="http://schemas.microsoft.com/office/drawing/2014/main" val="294213270"/>
                    </a:ext>
                  </a:extLst>
                </a:gridCol>
              </a:tblGrid>
              <a:tr h="370840">
                <a:tc>
                  <a:txBody>
                    <a:bodyPr/>
                    <a:lstStyle/>
                    <a:p>
                      <a:r>
                        <a:rPr lang="en-US" dirty="0"/>
                        <a:t>Username</a:t>
                      </a:r>
                    </a:p>
                  </a:txBody>
                  <a:tcPr/>
                </a:tc>
                <a:tc>
                  <a:txBody>
                    <a:bodyPr/>
                    <a:lstStyle/>
                    <a:p>
                      <a:r>
                        <a:rPr lang="en-US" dirty="0"/>
                        <a:t>Password Hash (</a:t>
                      </a:r>
                      <a:r>
                        <a:rPr lang="en-US" dirty="0" err="1"/>
                        <a:t>sdbm</a:t>
                      </a:r>
                      <a:r>
                        <a:rPr lang="en-US" dirty="0"/>
                        <a:t>)</a:t>
                      </a:r>
                    </a:p>
                  </a:txBody>
                  <a:tcPr/>
                </a:tc>
                <a:extLst>
                  <a:ext uri="{0D108BD9-81ED-4DB2-BD59-A6C34878D82A}">
                    <a16:rowId xmlns:a16="http://schemas.microsoft.com/office/drawing/2014/main" val="1169833650"/>
                  </a:ext>
                </a:extLst>
              </a:tr>
              <a:tr h="370840">
                <a:tc>
                  <a:txBody>
                    <a:bodyPr/>
                    <a:lstStyle/>
                    <a:p>
                      <a:r>
                        <a:rPr lang="en-US" dirty="0" err="1"/>
                        <a:t>evelyn</a:t>
                      </a:r>
                      <a:endParaRPr lang="en-US" dirty="0"/>
                    </a:p>
                  </a:txBody>
                  <a:tcPr/>
                </a:tc>
                <a:tc>
                  <a:txBody>
                    <a:bodyPr/>
                    <a:lstStyle/>
                    <a:p>
                      <a:r>
                        <a:rPr lang="en-US" dirty="0"/>
                        <a:t>3471203675</a:t>
                      </a:r>
                    </a:p>
                  </a:txBody>
                  <a:tcPr/>
                </a:tc>
                <a:extLst>
                  <a:ext uri="{0D108BD9-81ED-4DB2-BD59-A6C34878D82A}">
                    <a16:rowId xmlns:a16="http://schemas.microsoft.com/office/drawing/2014/main" val="3812489774"/>
                  </a:ext>
                </a:extLst>
              </a:tr>
              <a:tr h="370840">
                <a:tc>
                  <a:txBody>
                    <a:bodyPr/>
                    <a:lstStyle/>
                    <a:p>
                      <a:r>
                        <a:rPr lang="en-US" dirty="0" err="1"/>
                        <a:t>brian</a:t>
                      </a:r>
                      <a:endParaRPr lang="en-US" dirty="0"/>
                    </a:p>
                  </a:txBody>
                  <a:tcPr/>
                </a:tc>
                <a:tc>
                  <a:txBody>
                    <a:bodyPr/>
                    <a:lstStyle/>
                    <a:p>
                      <a:r>
                        <a:rPr lang="en-US" dirty="0"/>
                        <a:t>969889485</a:t>
                      </a:r>
                    </a:p>
                  </a:txBody>
                  <a:tcPr/>
                </a:tc>
                <a:extLst>
                  <a:ext uri="{0D108BD9-81ED-4DB2-BD59-A6C34878D82A}">
                    <a16:rowId xmlns:a16="http://schemas.microsoft.com/office/drawing/2014/main" val="4150307459"/>
                  </a:ext>
                </a:extLst>
              </a:tr>
              <a:tr h="370840">
                <a:tc>
                  <a:txBody>
                    <a:bodyPr/>
                    <a:lstStyle/>
                    <a:p>
                      <a:r>
                        <a:rPr lang="en-US" dirty="0"/>
                        <a:t>will</a:t>
                      </a:r>
                    </a:p>
                  </a:txBody>
                  <a:tcPr/>
                </a:tc>
                <a:tc>
                  <a:txBody>
                    <a:bodyPr/>
                    <a:lstStyle/>
                    <a:p>
                      <a:r>
                        <a:rPr lang="en-US" dirty="0"/>
                        <a:t>1978836480</a:t>
                      </a:r>
                    </a:p>
                  </a:txBody>
                  <a:tcPr/>
                </a:tc>
                <a:extLst>
                  <a:ext uri="{0D108BD9-81ED-4DB2-BD59-A6C34878D82A}">
                    <a16:rowId xmlns:a16="http://schemas.microsoft.com/office/drawing/2014/main" val="455986718"/>
                  </a:ext>
                </a:extLst>
              </a:tr>
            </a:tbl>
          </a:graphicData>
        </a:graphic>
      </p:graphicFrame>
    </p:spTree>
    <p:extLst>
      <p:ext uri="{BB962C8B-B14F-4D97-AF65-F5344CB8AC3E}">
        <p14:creationId xmlns:p14="http://schemas.microsoft.com/office/powerpoint/2010/main" val="5629645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69406925"/>
              </p:ext>
            </p:extLst>
          </p:nvPr>
        </p:nvGraphicFramePr>
        <p:xfrm>
          <a:off x="3658791" y="2971800"/>
          <a:ext cx="1828800" cy="914400"/>
        </p:xfrm>
        <a:graphic>
          <a:graphicData uri="http://schemas.openxmlformats.org/drawingml/2006/table">
            <a:tbl>
              <a:tblPr firstRow="1" bandRow="1">
                <a:tableStyleId>{5940675A-B579-460E-94D1-54222C63F5DA}</a:tableStyleId>
              </a:tblPr>
              <a:tblGrid>
                <a:gridCol w="228600">
                  <a:extLst>
                    <a:ext uri="{9D8B030D-6E8A-4147-A177-3AD203B41FA5}">
                      <a16:colId xmlns:a16="http://schemas.microsoft.com/office/drawing/2014/main" val="182550014"/>
                    </a:ext>
                  </a:extLst>
                </a:gridCol>
                <a:gridCol w="228600">
                  <a:extLst>
                    <a:ext uri="{9D8B030D-6E8A-4147-A177-3AD203B41FA5}">
                      <a16:colId xmlns:a16="http://schemas.microsoft.com/office/drawing/2014/main" val="1114996170"/>
                    </a:ext>
                  </a:extLst>
                </a:gridCol>
                <a:gridCol w="228600">
                  <a:extLst>
                    <a:ext uri="{9D8B030D-6E8A-4147-A177-3AD203B41FA5}">
                      <a16:colId xmlns:a16="http://schemas.microsoft.com/office/drawing/2014/main" val="2809504237"/>
                    </a:ext>
                  </a:extLst>
                </a:gridCol>
                <a:gridCol w="228600">
                  <a:extLst>
                    <a:ext uri="{9D8B030D-6E8A-4147-A177-3AD203B41FA5}">
                      <a16:colId xmlns:a16="http://schemas.microsoft.com/office/drawing/2014/main" val="567815064"/>
                    </a:ext>
                  </a:extLst>
                </a:gridCol>
                <a:gridCol w="228600">
                  <a:extLst>
                    <a:ext uri="{9D8B030D-6E8A-4147-A177-3AD203B41FA5}">
                      <a16:colId xmlns:a16="http://schemas.microsoft.com/office/drawing/2014/main" val="1965988231"/>
                    </a:ext>
                  </a:extLst>
                </a:gridCol>
                <a:gridCol w="228600">
                  <a:extLst>
                    <a:ext uri="{9D8B030D-6E8A-4147-A177-3AD203B41FA5}">
                      <a16:colId xmlns:a16="http://schemas.microsoft.com/office/drawing/2014/main" val="3066947324"/>
                    </a:ext>
                  </a:extLst>
                </a:gridCol>
                <a:gridCol w="228600">
                  <a:extLst>
                    <a:ext uri="{9D8B030D-6E8A-4147-A177-3AD203B41FA5}">
                      <a16:colId xmlns:a16="http://schemas.microsoft.com/office/drawing/2014/main" val="1977914896"/>
                    </a:ext>
                  </a:extLst>
                </a:gridCol>
                <a:gridCol w="228600">
                  <a:extLst>
                    <a:ext uri="{9D8B030D-6E8A-4147-A177-3AD203B41FA5}">
                      <a16:colId xmlns:a16="http://schemas.microsoft.com/office/drawing/2014/main" val="1623165452"/>
                    </a:ext>
                  </a:extLst>
                </a:gridCol>
              </a:tblGrid>
              <a:tr h="228600">
                <a:tc>
                  <a:txBody>
                    <a:bodyPr/>
                    <a:lstStyle/>
                    <a:p>
                      <a:endParaRPr lang="en-US" sz="900" dirty="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148343206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253146509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976669421"/>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083641604"/>
                  </a:ext>
                </a:extLst>
              </a:tr>
            </a:tbl>
          </a:graphicData>
        </a:graphic>
      </p:graphicFrame>
      <p:sp>
        <p:nvSpPr>
          <p:cNvPr id="6" name="Title 3"/>
          <p:cNvSpPr>
            <a:spLocks noGrp="1"/>
          </p:cNvSpPr>
          <p:nvPr>
            <p:ph type="title"/>
          </p:nvPr>
        </p:nvSpPr>
        <p:spPr>
          <a:xfrm>
            <a:off x="629841" y="365126"/>
            <a:ext cx="7886700" cy="1325563"/>
          </a:xfrm>
        </p:spPr>
        <p:txBody>
          <a:bodyPr/>
          <a:lstStyle/>
          <a:p>
            <a:r>
              <a:rPr lang="en-US" dirty="0"/>
              <a:t>Output Size (32)</a:t>
            </a:r>
          </a:p>
        </p:txBody>
      </p:sp>
    </p:spTree>
    <p:extLst>
      <p:ext uri="{BB962C8B-B14F-4D97-AF65-F5344CB8AC3E}">
        <p14:creationId xmlns:p14="http://schemas.microsoft.com/office/powerpoint/2010/main" val="36471301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37008741"/>
              </p:ext>
            </p:extLst>
          </p:nvPr>
        </p:nvGraphicFramePr>
        <p:xfrm>
          <a:off x="3658791" y="2514600"/>
          <a:ext cx="1828800" cy="914400"/>
        </p:xfrm>
        <a:graphic>
          <a:graphicData uri="http://schemas.openxmlformats.org/drawingml/2006/table">
            <a:tbl>
              <a:tblPr firstRow="1" bandRow="1">
                <a:tableStyleId>{5940675A-B579-460E-94D1-54222C63F5DA}</a:tableStyleId>
              </a:tblPr>
              <a:tblGrid>
                <a:gridCol w="228600">
                  <a:extLst>
                    <a:ext uri="{9D8B030D-6E8A-4147-A177-3AD203B41FA5}">
                      <a16:colId xmlns:a16="http://schemas.microsoft.com/office/drawing/2014/main" val="182550014"/>
                    </a:ext>
                  </a:extLst>
                </a:gridCol>
                <a:gridCol w="228600">
                  <a:extLst>
                    <a:ext uri="{9D8B030D-6E8A-4147-A177-3AD203B41FA5}">
                      <a16:colId xmlns:a16="http://schemas.microsoft.com/office/drawing/2014/main" val="1114996170"/>
                    </a:ext>
                  </a:extLst>
                </a:gridCol>
                <a:gridCol w="228600">
                  <a:extLst>
                    <a:ext uri="{9D8B030D-6E8A-4147-A177-3AD203B41FA5}">
                      <a16:colId xmlns:a16="http://schemas.microsoft.com/office/drawing/2014/main" val="2809504237"/>
                    </a:ext>
                  </a:extLst>
                </a:gridCol>
                <a:gridCol w="228600">
                  <a:extLst>
                    <a:ext uri="{9D8B030D-6E8A-4147-A177-3AD203B41FA5}">
                      <a16:colId xmlns:a16="http://schemas.microsoft.com/office/drawing/2014/main" val="567815064"/>
                    </a:ext>
                  </a:extLst>
                </a:gridCol>
                <a:gridCol w="228600">
                  <a:extLst>
                    <a:ext uri="{9D8B030D-6E8A-4147-A177-3AD203B41FA5}">
                      <a16:colId xmlns:a16="http://schemas.microsoft.com/office/drawing/2014/main" val="1965988231"/>
                    </a:ext>
                  </a:extLst>
                </a:gridCol>
                <a:gridCol w="228600">
                  <a:extLst>
                    <a:ext uri="{9D8B030D-6E8A-4147-A177-3AD203B41FA5}">
                      <a16:colId xmlns:a16="http://schemas.microsoft.com/office/drawing/2014/main" val="3066947324"/>
                    </a:ext>
                  </a:extLst>
                </a:gridCol>
                <a:gridCol w="228600">
                  <a:extLst>
                    <a:ext uri="{9D8B030D-6E8A-4147-A177-3AD203B41FA5}">
                      <a16:colId xmlns:a16="http://schemas.microsoft.com/office/drawing/2014/main" val="1977914896"/>
                    </a:ext>
                  </a:extLst>
                </a:gridCol>
                <a:gridCol w="228600">
                  <a:extLst>
                    <a:ext uri="{9D8B030D-6E8A-4147-A177-3AD203B41FA5}">
                      <a16:colId xmlns:a16="http://schemas.microsoft.com/office/drawing/2014/main" val="1623165452"/>
                    </a:ext>
                  </a:extLst>
                </a:gridCol>
              </a:tblGrid>
              <a:tr h="228600">
                <a:tc>
                  <a:txBody>
                    <a:bodyPr/>
                    <a:lstStyle/>
                    <a:p>
                      <a:endParaRPr lang="en-US" sz="900" dirty="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148343206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253146509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976669421"/>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083641604"/>
                  </a:ext>
                </a:extLst>
              </a:tr>
            </a:tbl>
          </a:graphicData>
        </a:graphic>
      </p:graphicFrame>
      <p:sp>
        <p:nvSpPr>
          <p:cNvPr id="6" name="Title 3"/>
          <p:cNvSpPr>
            <a:spLocks noGrp="1"/>
          </p:cNvSpPr>
          <p:nvPr>
            <p:ph type="title"/>
          </p:nvPr>
        </p:nvSpPr>
        <p:spPr>
          <a:xfrm>
            <a:off x="629841" y="365126"/>
            <a:ext cx="7886700" cy="1325563"/>
          </a:xfrm>
        </p:spPr>
        <p:txBody>
          <a:bodyPr/>
          <a:lstStyle/>
          <a:p>
            <a:r>
              <a:rPr lang="en-US" dirty="0"/>
              <a:t>Output Size (64)</a:t>
            </a:r>
          </a:p>
        </p:txBody>
      </p:sp>
      <p:graphicFrame>
        <p:nvGraphicFramePr>
          <p:cNvPr id="4" name="Table 3"/>
          <p:cNvGraphicFramePr>
            <a:graphicFrameLocks noGrp="1"/>
          </p:cNvGraphicFramePr>
          <p:nvPr>
            <p:extLst>
              <p:ext uri="{D42A27DB-BD31-4B8C-83A1-F6EECF244321}">
                <p14:modId xmlns:p14="http://schemas.microsoft.com/office/powerpoint/2010/main" val="3551650819"/>
              </p:ext>
            </p:extLst>
          </p:nvPr>
        </p:nvGraphicFramePr>
        <p:xfrm>
          <a:off x="3658791" y="3429000"/>
          <a:ext cx="1828800" cy="914400"/>
        </p:xfrm>
        <a:graphic>
          <a:graphicData uri="http://schemas.openxmlformats.org/drawingml/2006/table">
            <a:tbl>
              <a:tblPr firstRow="1" bandRow="1">
                <a:tableStyleId>{5940675A-B579-460E-94D1-54222C63F5DA}</a:tableStyleId>
              </a:tblPr>
              <a:tblGrid>
                <a:gridCol w="228600">
                  <a:extLst>
                    <a:ext uri="{9D8B030D-6E8A-4147-A177-3AD203B41FA5}">
                      <a16:colId xmlns:a16="http://schemas.microsoft.com/office/drawing/2014/main" val="182550014"/>
                    </a:ext>
                  </a:extLst>
                </a:gridCol>
                <a:gridCol w="228600">
                  <a:extLst>
                    <a:ext uri="{9D8B030D-6E8A-4147-A177-3AD203B41FA5}">
                      <a16:colId xmlns:a16="http://schemas.microsoft.com/office/drawing/2014/main" val="1114996170"/>
                    </a:ext>
                  </a:extLst>
                </a:gridCol>
                <a:gridCol w="228600">
                  <a:extLst>
                    <a:ext uri="{9D8B030D-6E8A-4147-A177-3AD203B41FA5}">
                      <a16:colId xmlns:a16="http://schemas.microsoft.com/office/drawing/2014/main" val="2809504237"/>
                    </a:ext>
                  </a:extLst>
                </a:gridCol>
                <a:gridCol w="228600">
                  <a:extLst>
                    <a:ext uri="{9D8B030D-6E8A-4147-A177-3AD203B41FA5}">
                      <a16:colId xmlns:a16="http://schemas.microsoft.com/office/drawing/2014/main" val="567815064"/>
                    </a:ext>
                  </a:extLst>
                </a:gridCol>
                <a:gridCol w="228600">
                  <a:extLst>
                    <a:ext uri="{9D8B030D-6E8A-4147-A177-3AD203B41FA5}">
                      <a16:colId xmlns:a16="http://schemas.microsoft.com/office/drawing/2014/main" val="1965988231"/>
                    </a:ext>
                  </a:extLst>
                </a:gridCol>
                <a:gridCol w="228600">
                  <a:extLst>
                    <a:ext uri="{9D8B030D-6E8A-4147-A177-3AD203B41FA5}">
                      <a16:colId xmlns:a16="http://schemas.microsoft.com/office/drawing/2014/main" val="3066947324"/>
                    </a:ext>
                  </a:extLst>
                </a:gridCol>
                <a:gridCol w="228600">
                  <a:extLst>
                    <a:ext uri="{9D8B030D-6E8A-4147-A177-3AD203B41FA5}">
                      <a16:colId xmlns:a16="http://schemas.microsoft.com/office/drawing/2014/main" val="1977914896"/>
                    </a:ext>
                  </a:extLst>
                </a:gridCol>
                <a:gridCol w="228600">
                  <a:extLst>
                    <a:ext uri="{9D8B030D-6E8A-4147-A177-3AD203B41FA5}">
                      <a16:colId xmlns:a16="http://schemas.microsoft.com/office/drawing/2014/main" val="1623165452"/>
                    </a:ext>
                  </a:extLst>
                </a:gridCol>
              </a:tblGrid>
              <a:tr h="228600">
                <a:tc>
                  <a:txBody>
                    <a:bodyPr/>
                    <a:lstStyle/>
                    <a:p>
                      <a:endParaRPr lang="en-US" sz="900" dirty="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148343206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253146509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976669421"/>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083641604"/>
                  </a:ext>
                </a:extLst>
              </a:tr>
            </a:tbl>
          </a:graphicData>
        </a:graphic>
      </p:graphicFrame>
    </p:spTree>
    <p:extLst>
      <p:ext uri="{BB962C8B-B14F-4D97-AF65-F5344CB8AC3E}">
        <p14:creationId xmlns:p14="http://schemas.microsoft.com/office/powerpoint/2010/main" val="14376652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46757635"/>
              </p:ext>
            </p:extLst>
          </p:nvPr>
        </p:nvGraphicFramePr>
        <p:xfrm>
          <a:off x="4572000" y="2514600"/>
          <a:ext cx="1828800" cy="914400"/>
        </p:xfrm>
        <a:graphic>
          <a:graphicData uri="http://schemas.openxmlformats.org/drawingml/2006/table">
            <a:tbl>
              <a:tblPr firstRow="1" bandRow="1">
                <a:tableStyleId>{5940675A-B579-460E-94D1-54222C63F5DA}</a:tableStyleId>
              </a:tblPr>
              <a:tblGrid>
                <a:gridCol w="228600">
                  <a:extLst>
                    <a:ext uri="{9D8B030D-6E8A-4147-A177-3AD203B41FA5}">
                      <a16:colId xmlns:a16="http://schemas.microsoft.com/office/drawing/2014/main" val="182550014"/>
                    </a:ext>
                  </a:extLst>
                </a:gridCol>
                <a:gridCol w="228600">
                  <a:extLst>
                    <a:ext uri="{9D8B030D-6E8A-4147-A177-3AD203B41FA5}">
                      <a16:colId xmlns:a16="http://schemas.microsoft.com/office/drawing/2014/main" val="1114996170"/>
                    </a:ext>
                  </a:extLst>
                </a:gridCol>
                <a:gridCol w="228600">
                  <a:extLst>
                    <a:ext uri="{9D8B030D-6E8A-4147-A177-3AD203B41FA5}">
                      <a16:colId xmlns:a16="http://schemas.microsoft.com/office/drawing/2014/main" val="2809504237"/>
                    </a:ext>
                  </a:extLst>
                </a:gridCol>
                <a:gridCol w="228600">
                  <a:extLst>
                    <a:ext uri="{9D8B030D-6E8A-4147-A177-3AD203B41FA5}">
                      <a16:colId xmlns:a16="http://schemas.microsoft.com/office/drawing/2014/main" val="567815064"/>
                    </a:ext>
                  </a:extLst>
                </a:gridCol>
                <a:gridCol w="228600">
                  <a:extLst>
                    <a:ext uri="{9D8B030D-6E8A-4147-A177-3AD203B41FA5}">
                      <a16:colId xmlns:a16="http://schemas.microsoft.com/office/drawing/2014/main" val="1965988231"/>
                    </a:ext>
                  </a:extLst>
                </a:gridCol>
                <a:gridCol w="228600">
                  <a:extLst>
                    <a:ext uri="{9D8B030D-6E8A-4147-A177-3AD203B41FA5}">
                      <a16:colId xmlns:a16="http://schemas.microsoft.com/office/drawing/2014/main" val="3066947324"/>
                    </a:ext>
                  </a:extLst>
                </a:gridCol>
                <a:gridCol w="228600">
                  <a:extLst>
                    <a:ext uri="{9D8B030D-6E8A-4147-A177-3AD203B41FA5}">
                      <a16:colId xmlns:a16="http://schemas.microsoft.com/office/drawing/2014/main" val="1977914896"/>
                    </a:ext>
                  </a:extLst>
                </a:gridCol>
                <a:gridCol w="228600">
                  <a:extLst>
                    <a:ext uri="{9D8B030D-6E8A-4147-A177-3AD203B41FA5}">
                      <a16:colId xmlns:a16="http://schemas.microsoft.com/office/drawing/2014/main" val="1623165452"/>
                    </a:ext>
                  </a:extLst>
                </a:gridCol>
              </a:tblGrid>
              <a:tr h="228600">
                <a:tc>
                  <a:txBody>
                    <a:bodyPr/>
                    <a:lstStyle/>
                    <a:p>
                      <a:endParaRPr lang="en-US" sz="900" dirty="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148343206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253146509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976669421"/>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083641604"/>
                  </a:ext>
                </a:extLst>
              </a:tr>
            </a:tbl>
          </a:graphicData>
        </a:graphic>
      </p:graphicFrame>
      <p:sp>
        <p:nvSpPr>
          <p:cNvPr id="6" name="Title 3"/>
          <p:cNvSpPr>
            <a:spLocks noGrp="1"/>
          </p:cNvSpPr>
          <p:nvPr>
            <p:ph type="title"/>
          </p:nvPr>
        </p:nvSpPr>
        <p:spPr>
          <a:xfrm>
            <a:off x="629841" y="365126"/>
            <a:ext cx="7886700" cy="1325563"/>
          </a:xfrm>
        </p:spPr>
        <p:txBody>
          <a:bodyPr/>
          <a:lstStyle/>
          <a:p>
            <a:r>
              <a:rPr lang="en-US" dirty="0"/>
              <a:t>Output Size (128)</a:t>
            </a:r>
          </a:p>
        </p:txBody>
      </p:sp>
      <p:graphicFrame>
        <p:nvGraphicFramePr>
          <p:cNvPr id="4" name="Table 3"/>
          <p:cNvGraphicFramePr>
            <a:graphicFrameLocks noGrp="1"/>
          </p:cNvGraphicFramePr>
          <p:nvPr>
            <p:extLst>
              <p:ext uri="{D42A27DB-BD31-4B8C-83A1-F6EECF244321}">
                <p14:modId xmlns:p14="http://schemas.microsoft.com/office/powerpoint/2010/main" val="1912607494"/>
              </p:ext>
            </p:extLst>
          </p:nvPr>
        </p:nvGraphicFramePr>
        <p:xfrm>
          <a:off x="4572000" y="3429000"/>
          <a:ext cx="1828800" cy="914400"/>
        </p:xfrm>
        <a:graphic>
          <a:graphicData uri="http://schemas.openxmlformats.org/drawingml/2006/table">
            <a:tbl>
              <a:tblPr firstRow="1" bandRow="1">
                <a:tableStyleId>{5940675A-B579-460E-94D1-54222C63F5DA}</a:tableStyleId>
              </a:tblPr>
              <a:tblGrid>
                <a:gridCol w="228600">
                  <a:extLst>
                    <a:ext uri="{9D8B030D-6E8A-4147-A177-3AD203B41FA5}">
                      <a16:colId xmlns:a16="http://schemas.microsoft.com/office/drawing/2014/main" val="182550014"/>
                    </a:ext>
                  </a:extLst>
                </a:gridCol>
                <a:gridCol w="228600">
                  <a:extLst>
                    <a:ext uri="{9D8B030D-6E8A-4147-A177-3AD203B41FA5}">
                      <a16:colId xmlns:a16="http://schemas.microsoft.com/office/drawing/2014/main" val="1114996170"/>
                    </a:ext>
                  </a:extLst>
                </a:gridCol>
                <a:gridCol w="228600">
                  <a:extLst>
                    <a:ext uri="{9D8B030D-6E8A-4147-A177-3AD203B41FA5}">
                      <a16:colId xmlns:a16="http://schemas.microsoft.com/office/drawing/2014/main" val="2809504237"/>
                    </a:ext>
                  </a:extLst>
                </a:gridCol>
                <a:gridCol w="228600">
                  <a:extLst>
                    <a:ext uri="{9D8B030D-6E8A-4147-A177-3AD203B41FA5}">
                      <a16:colId xmlns:a16="http://schemas.microsoft.com/office/drawing/2014/main" val="567815064"/>
                    </a:ext>
                  </a:extLst>
                </a:gridCol>
                <a:gridCol w="228600">
                  <a:extLst>
                    <a:ext uri="{9D8B030D-6E8A-4147-A177-3AD203B41FA5}">
                      <a16:colId xmlns:a16="http://schemas.microsoft.com/office/drawing/2014/main" val="1965988231"/>
                    </a:ext>
                  </a:extLst>
                </a:gridCol>
                <a:gridCol w="228600">
                  <a:extLst>
                    <a:ext uri="{9D8B030D-6E8A-4147-A177-3AD203B41FA5}">
                      <a16:colId xmlns:a16="http://schemas.microsoft.com/office/drawing/2014/main" val="3066947324"/>
                    </a:ext>
                  </a:extLst>
                </a:gridCol>
                <a:gridCol w="228600">
                  <a:extLst>
                    <a:ext uri="{9D8B030D-6E8A-4147-A177-3AD203B41FA5}">
                      <a16:colId xmlns:a16="http://schemas.microsoft.com/office/drawing/2014/main" val="1977914896"/>
                    </a:ext>
                  </a:extLst>
                </a:gridCol>
                <a:gridCol w="228600">
                  <a:extLst>
                    <a:ext uri="{9D8B030D-6E8A-4147-A177-3AD203B41FA5}">
                      <a16:colId xmlns:a16="http://schemas.microsoft.com/office/drawing/2014/main" val="1623165452"/>
                    </a:ext>
                  </a:extLst>
                </a:gridCol>
              </a:tblGrid>
              <a:tr h="228600">
                <a:tc>
                  <a:txBody>
                    <a:bodyPr/>
                    <a:lstStyle/>
                    <a:p>
                      <a:endParaRPr lang="en-US" sz="900" dirty="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148343206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253146509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976669421"/>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0836416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11239677"/>
              </p:ext>
            </p:extLst>
          </p:nvPr>
        </p:nvGraphicFramePr>
        <p:xfrm>
          <a:off x="2743200" y="2514600"/>
          <a:ext cx="1828800" cy="914400"/>
        </p:xfrm>
        <a:graphic>
          <a:graphicData uri="http://schemas.openxmlformats.org/drawingml/2006/table">
            <a:tbl>
              <a:tblPr firstRow="1" bandRow="1">
                <a:tableStyleId>{5940675A-B579-460E-94D1-54222C63F5DA}</a:tableStyleId>
              </a:tblPr>
              <a:tblGrid>
                <a:gridCol w="228600">
                  <a:extLst>
                    <a:ext uri="{9D8B030D-6E8A-4147-A177-3AD203B41FA5}">
                      <a16:colId xmlns:a16="http://schemas.microsoft.com/office/drawing/2014/main" val="182550014"/>
                    </a:ext>
                  </a:extLst>
                </a:gridCol>
                <a:gridCol w="228600">
                  <a:extLst>
                    <a:ext uri="{9D8B030D-6E8A-4147-A177-3AD203B41FA5}">
                      <a16:colId xmlns:a16="http://schemas.microsoft.com/office/drawing/2014/main" val="1114996170"/>
                    </a:ext>
                  </a:extLst>
                </a:gridCol>
                <a:gridCol w="228600">
                  <a:extLst>
                    <a:ext uri="{9D8B030D-6E8A-4147-A177-3AD203B41FA5}">
                      <a16:colId xmlns:a16="http://schemas.microsoft.com/office/drawing/2014/main" val="2809504237"/>
                    </a:ext>
                  </a:extLst>
                </a:gridCol>
                <a:gridCol w="228600">
                  <a:extLst>
                    <a:ext uri="{9D8B030D-6E8A-4147-A177-3AD203B41FA5}">
                      <a16:colId xmlns:a16="http://schemas.microsoft.com/office/drawing/2014/main" val="567815064"/>
                    </a:ext>
                  </a:extLst>
                </a:gridCol>
                <a:gridCol w="228600">
                  <a:extLst>
                    <a:ext uri="{9D8B030D-6E8A-4147-A177-3AD203B41FA5}">
                      <a16:colId xmlns:a16="http://schemas.microsoft.com/office/drawing/2014/main" val="1965988231"/>
                    </a:ext>
                  </a:extLst>
                </a:gridCol>
                <a:gridCol w="228600">
                  <a:extLst>
                    <a:ext uri="{9D8B030D-6E8A-4147-A177-3AD203B41FA5}">
                      <a16:colId xmlns:a16="http://schemas.microsoft.com/office/drawing/2014/main" val="3066947324"/>
                    </a:ext>
                  </a:extLst>
                </a:gridCol>
                <a:gridCol w="228600">
                  <a:extLst>
                    <a:ext uri="{9D8B030D-6E8A-4147-A177-3AD203B41FA5}">
                      <a16:colId xmlns:a16="http://schemas.microsoft.com/office/drawing/2014/main" val="1977914896"/>
                    </a:ext>
                  </a:extLst>
                </a:gridCol>
                <a:gridCol w="228600">
                  <a:extLst>
                    <a:ext uri="{9D8B030D-6E8A-4147-A177-3AD203B41FA5}">
                      <a16:colId xmlns:a16="http://schemas.microsoft.com/office/drawing/2014/main" val="1623165452"/>
                    </a:ext>
                  </a:extLst>
                </a:gridCol>
              </a:tblGrid>
              <a:tr h="228600">
                <a:tc>
                  <a:txBody>
                    <a:bodyPr/>
                    <a:lstStyle/>
                    <a:p>
                      <a:endParaRPr lang="en-US" sz="900" dirty="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148343206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253146509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976669421"/>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0836416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06819070"/>
              </p:ext>
            </p:extLst>
          </p:nvPr>
        </p:nvGraphicFramePr>
        <p:xfrm>
          <a:off x="2743200" y="3429000"/>
          <a:ext cx="1828800" cy="914400"/>
        </p:xfrm>
        <a:graphic>
          <a:graphicData uri="http://schemas.openxmlformats.org/drawingml/2006/table">
            <a:tbl>
              <a:tblPr firstRow="1" bandRow="1">
                <a:tableStyleId>{5940675A-B579-460E-94D1-54222C63F5DA}</a:tableStyleId>
              </a:tblPr>
              <a:tblGrid>
                <a:gridCol w="228600">
                  <a:extLst>
                    <a:ext uri="{9D8B030D-6E8A-4147-A177-3AD203B41FA5}">
                      <a16:colId xmlns:a16="http://schemas.microsoft.com/office/drawing/2014/main" val="182550014"/>
                    </a:ext>
                  </a:extLst>
                </a:gridCol>
                <a:gridCol w="228600">
                  <a:extLst>
                    <a:ext uri="{9D8B030D-6E8A-4147-A177-3AD203B41FA5}">
                      <a16:colId xmlns:a16="http://schemas.microsoft.com/office/drawing/2014/main" val="1114996170"/>
                    </a:ext>
                  </a:extLst>
                </a:gridCol>
                <a:gridCol w="228600">
                  <a:extLst>
                    <a:ext uri="{9D8B030D-6E8A-4147-A177-3AD203B41FA5}">
                      <a16:colId xmlns:a16="http://schemas.microsoft.com/office/drawing/2014/main" val="2809504237"/>
                    </a:ext>
                  </a:extLst>
                </a:gridCol>
                <a:gridCol w="228600">
                  <a:extLst>
                    <a:ext uri="{9D8B030D-6E8A-4147-A177-3AD203B41FA5}">
                      <a16:colId xmlns:a16="http://schemas.microsoft.com/office/drawing/2014/main" val="567815064"/>
                    </a:ext>
                  </a:extLst>
                </a:gridCol>
                <a:gridCol w="228600">
                  <a:extLst>
                    <a:ext uri="{9D8B030D-6E8A-4147-A177-3AD203B41FA5}">
                      <a16:colId xmlns:a16="http://schemas.microsoft.com/office/drawing/2014/main" val="1965988231"/>
                    </a:ext>
                  </a:extLst>
                </a:gridCol>
                <a:gridCol w="228600">
                  <a:extLst>
                    <a:ext uri="{9D8B030D-6E8A-4147-A177-3AD203B41FA5}">
                      <a16:colId xmlns:a16="http://schemas.microsoft.com/office/drawing/2014/main" val="3066947324"/>
                    </a:ext>
                  </a:extLst>
                </a:gridCol>
                <a:gridCol w="228600">
                  <a:extLst>
                    <a:ext uri="{9D8B030D-6E8A-4147-A177-3AD203B41FA5}">
                      <a16:colId xmlns:a16="http://schemas.microsoft.com/office/drawing/2014/main" val="1977914896"/>
                    </a:ext>
                  </a:extLst>
                </a:gridCol>
                <a:gridCol w="228600">
                  <a:extLst>
                    <a:ext uri="{9D8B030D-6E8A-4147-A177-3AD203B41FA5}">
                      <a16:colId xmlns:a16="http://schemas.microsoft.com/office/drawing/2014/main" val="1623165452"/>
                    </a:ext>
                  </a:extLst>
                </a:gridCol>
              </a:tblGrid>
              <a:tr h="228600">
                <a:tc>
                  <a:txBody>
                    <a:bodyPr/>
                    <a:lstStyle/>
                    <a:p>
                      <a:endParaRPr lang="en-US" sz="900" dirty="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148343206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253146509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976669421"/>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083641604"/>
                  </a:ext>
                </a:extLst>
              </a:tr>
            </a:tbl>
          </a:graphicData>
        </a:graphic>
      </p:graphicFrame>
    </p:spTree>
    <p:extLst>
      <p:ext uri="{BB962C8B-B14F-4D97-AF65-F5344CB8AC3E}">
        <p14:creationId xmlns:p14="http://schemas.microsoft.com/office/powerpoint/2010/main" val="353825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Associative Array Examples</a:t>
            </a:r>
          </a:p>
        </p:txBody>
      </p:sp>
      <p:sp>
        <p:nvSpPr>
          <p:cNvPr id="5" name="Content Placeholder 4"/>
          <p:cNvSpPr>
            <a:spLocks noGrp="1"/>
          </p:cNvSpPr>
          <p:nvPr>
            <p:ph idx="1"/>
          </p:nvPr>
        </p:nvSpPr>
        <p:spPr/>
        <p:txBody>
          <a:bodyPr/>
          <a:lstStyle/>
          <a:p>
            <a:r>
              <a:rPr lang="en-US" dirty="0">
                <a:solidFill>
                  <a:schemeClr val="tx1">
                    <a:lumMod val="85000"/>
                    <a:lumOff val="15000"/>
                  </a:schemeClr>
                </a:solidFill>
              </a:rPr>
              <a:t>HTTP Headers</a:t>
            </a:r>
          </a:p>
          <a:p>
            <a:r>
              <a:rPr lang="en-US" dirty="0">
                <a:solidFill>
                  <a:schemeClr val="tx1">
                    <a:lumMod val="85000"/>
                    <a:lumOff val="15000"/>
                  </a:schemeClr>
                </a:solidFill>
              </a:rPr>
              <a:t>Application Configuration</a:t>
            </a:r>
          </a:p>
          <a:p>
            <a:r>
              <a:rPr lang="en-US" dirty="0">
                <a:solidFill>
                  <a:schemeClr val="tx1">
                    <a:lumMod val="85000"/>
                    <a:lumOff val="15000"/>
                  </a:schemeClr>
                </a:solidFill>
              </a:rPr>
              <a:t>Environment Variables</a:t>
            </a:r>
          </a:p>
          <a:p>
            <a:r>
              <a:rPr lang="en-US" dirty="0">
                <a:solidFill>
                  <a:schemeClr val="tx1">
                    <a:lumMod val="85000"/>
                    <a:lumOff val="15000"/>
                  </a:schemeClr>
                </a:solidFill>
              </a:rPr>
              <a:t>In-memory Caching</a:t>
            </a:r>
          </a:p>
          <a:p>
            <a:r>
              <a:rPr lang="en-US" dirty="0">
                <a:solidFill>
                  <a:schemeClr val="tx1">
                    <a:lumMod val="85000"/>
                    <a:lumOff val="15000"/>
                  </a:schemeClr>
                </a:solidFill>
              </a:rPr>
              <a:t>Key/Value Database</a:t>
            </a:r>
          </a:p>
          <a:p>
            <a:r>
              <a:rPr lang="en-US" dirty="0">
                <a:solidFill>
                  <a:schemeClr val="tx1">
                    <a:lumMod val="85000"/>
                    <a:lumOff val="15000"/>
                  </a:schemeClr>
                </a:solidFill>
              </a:rPr>
              <a:t>Persistent Data Structures</a:t>
            </a:r>
          </a:p>
          <a:p>
            <a:pPr marL="0" indent="0">
              <a:buNone/>
            </a:pPr>
            <a:endParaRPr lang="en-US" dirty="0">
              <a:solidFill>
                <a:schemeClr val="tx1">
                  <a:lumMod val="85000"/>
                  <a:lumOff val="15000"/>
                </a:schemeClr>
              </a:solidFill>
            </a:endParaRPr>
          </a:p>
        </p:txBody>
      </p:sp>
    </p:spTree>
    <p:extLst>
      <p:ext uri="{BB962C8B-B14F-4D97-AF65-F5344CB8AC3E}">
        <p14:creationId xmlns:p14="http://schemas.microsoft.com/office/powerpoint/2010/main" val="34602848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30621440"/>
              </p:ext>
            </p:extLst>
          </p:nvPr>
        </p:nvGraphicFramePr>
        <p:xfrm>
          <a:off x="4572000" y="1981200"/>
          <a:ext cx="1828800" cy="914400"/>
        </p:xfrm>
        <a:graphic>
          <a:graphicData uri="http://schemas.openxmlformats.org/drawingml/2006/table">
            <a:tbl>
              <a:tblPr firstRow="1" bandRow="1">
                <a:tableStyleId>{5940675A-B579-460E-94D1-54222C63F5DA}</a:tableStyleId>
              </a:tblPr>
              <a:tblGrid>
                <a:gridCol w="228600">
                  <a:extLst>
                    <a:ext uri="{9D8B030D-6E8A-4147-A177-3AD203B41FA5}">
                      <a16:colId xmlns:a16="http://schemas.microsoft.com/office/drawing/2014/main" val="182550014"/>
                    </a:ext>
                  </a:extLst>
                </a:gridCol>
                <a:gridCol w="228600">
                  <a:extLst>
                    <a:ext uri="{9D8B030D-6E8A-4147-A177-3AD203B41FA5}">
                      <a16:colId xmlns:a16="http://schemas.microsoft.com/office/drawing/2014/main" val="1114996170"/>
                    </a:ext>
                  </a:extLst>
                </a:gridCol>
                <a:gridCol w="228600">
                  <a:extLst>
                    <a:ext uri="{9D8B030D-6E8A-4147-A177-3AD203B41FA5}">
                      <a16:colId xmlns:a16="http://schemas.microsoft.com/office/drawing/2014/main" val="2809504237"/>
                    </a:ext>
                  </a:extLst>
                </a:gridCol>
                <a:gridCol w="228600">
                  <a:extLst>
                    <a:ext uri="{9D8B030D-6E8A-4147-A177-3AD203B41FA5}">
                      <a16:colId xmlns:a16="http://schemas.microsoft.com/office/drawing/2014/main" val="567815064"/>
                    </a:ext>
                  </a:extLst>
                </a:gridCol>
                <a:gridCol w="228600">
                  <a:extLst>
                    <a:ext uri="{9D8B030D-6E8A-4147-A177-3AD203B41FA5}">
                      <a16:colId xmlns:a16="http://schemas.microsoft.com/office/drawing/2014/main" val="1965988231"/>
                    </a:ext>
                  </a:extLst>
                </a:gridCol>
                <a:gridCol w="228600">
                  <a:extLst>
                    <a:ext uri="{9D8B030D-6E8A-4147-A177-3AD203B41FA5}">
                      <a16:colId xmlns:a16="http://schemas.microsoft.com/office/drawing/2014/main" val="3066947324"/>
                    </a:ext>
                  </a:extLst>
                </a:gridCol>
                <a:gridCol w="228600">
                  <a:extLst>
                    <a:ext uri="{9D8B030D-6E8A-4147-A177-3AD203B41FA5}">
                      <a16:colId xmlns:a16="http://schemas.microsoft.com/office/drawing/2014/main" val="1977914896"/>
                    </a:ext>
                  </a:extLst>
                </a:gridCol>
                <a:gridCol w="228600">
                  <a:extLst>
                    <a:ext uri="{9D8B030D-6E8A-4147-A177-3AD203B41FA5}">
                      <a16:colId xmlns:a16="http://schemas.microsoft.com/office/drawing/2014/main" val="1623165452"/>
                    </a:ext>
                  </a:extLst>
                </a:gridCol>
              </a:tblGrid>
              <a:tr h="228600">
                <a:tc>
                  <a:txBody>
                    <a:bodyPr/>
                    <a:lstStyle/>
                    <a:p>
                      <a:endParaRPr lang="en-US" sz="900" dirty="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148343206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253146509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976669421"/>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083641604"/>
                  </a:ext>
                </a:extLst>
              </a:tr>
            </a:tbl>
          </a:graphicData>
        </a:graphic>
      </p:graphicFrame>
      <p:sp>
        <p:nvSpPr>
          <p:cNvPr id="6" name="Title 3"/>
          <p:cNvSpPr>
            <a:spLocks noGrp="1"/>
          </p:cNvSpPr>
          <p:nvPr>
            <p:ph type="title"/>
          </p:nvPr>
        </p:nvSpPr>
        <p:spPr>
          <a:xfrm>
            <a:off x="629841" y="365126"/>
            <a:ext cx="7886700" cy="1325563"/>
          </a:xfrm>
        </p:spPr>
        <p:txBody>
          <a:bodyPr/>
          <a:lstStyle/>
          <a:p>
            <a:r>
              <a:rPr lang="en-US" dirty="0"/>
              <a:t>Output Size (256)</a:t>
            </a:r>
          </a:p>
        </p:txBody>
      </p:sp>
      <p:graphicFrame>
        <p:nvGraphicFramePr>
          <p:cNvPr id="4" name="Table 3"/>
          <p:cNvGraphicFramePr>
            <a:graphicFrameLocks noGrp="1"/>
          </p:cNvGraphicFramePr>
          <p:nvPr>
            <p:extLst>
              <p:ext uri="{D42A27DB-BD31-4B8C-83A1-F6EECF244321}">
                <p14:modId xmlns:p14="http://schemas.microsoft.com/office/powerpoint/2010/main" val="3626393567"/>
              </p:ext>
            </p:extLst>
          </p:nvPr>
        </p:nvGraphicFramePr>
        <p:xfrm>
          <a:off x="4572000" y="2895600"/>
          <a:ext cx="1828800" cy="914400"/>
        </p:xfrm>
        <a:graphic>
          <a:graphicData uri="http://schemas.openxmlformats.org/drawingml/2006/table">
            <a:tbl>
              <a:tblPr firstRow="1" bandRow="1">
                <a:tableStyleId>{5940675A-B579-460E-94D1-54222C63F5DA}</a:tableStyleId>
              </a:tblPr>
              <a:tblGrid>
                <a:gridCol w="228600">
                  <a:extLst>
                    <a:ext uri="{9D8B030D-6E8A-4147-A177-3AD203B41FA5}">
                      <a16:colId xmlns:a16="http://schemas.microsoft.com/office/drawing/2014/main" val="182550014"/>
                    </a:ext>
                  </a:extLst>
                </a:gridCol>
                <a:gridCol w="228600">
                  <a:extLst>
                    <a:ext uri="{9D8B030D-6E8A-4147-A177-3AD203B41FA5}">
                      <a16:colId xmlns:a16="http://schemas.microsoft.com/office/drawing/2014/main" val="1114996170"/>
                    </a:ext>
                  </a:extLst>
                </a:gridCol>
                <a:gridCol w="228600">
                  <a:extLst>
                    <a:ext uri="{9D8B030D-6E8A-4147-A177-3AD203B41FA5}">
                      <a16:colId xmlns:a16="http://schemas.microsoft.com/office/drawing/2014/main" val="2809504237"/>
                    </a:ext>
                  </a:extLst>
                </a:gridCol>
                <a:gridCol w="228600">
                  <a:extLst>
                    <a:ext uri="{9D8B030D-6E8A-4147-A177-3AD203B41FA5}">
                      <a16:colId xmlns:a16="http://schemas.microsoft.com/office/drawing/2014/main" val="567815064"/>
                    </a:ext>
                  </a:extLst>
                </a:gridCol>
                <a:gridCol w="228600">
                  <a:extLst>
                    <a:ext uri="{9D8B030D-6E8A-4147-A177-3AD203B41FA5}">
                      <a16:colId xmlns:a16="http://schemas.microsoft.com/office/drawing/2014/main" val="1965988231"/>
                    </a:ext>
                  </a:extLst>
                </a:gridCol>
                <a:gridCol w="228600">
                  <a:extLst>
                    <a:ext uri="{9D8B030D-6E8A-4147-A177-3AD203B41FA5}">
                      <a16:colId xmlns:a16="http://schemas.microsoft.com/office/drawing/2014/main" val="3066947324"/>
                    </a:ext>
                  </a:extLst>
                </a:gridCol>
                <a:gridCol w="228600">
                  <a:extLst>
                    <a:ext uri="{9D8B030D-6E8A-4147-A177-3AD203B41FA5}">
                      <a16:colId xmlns:a16="http://schemas.microsoft.com/office/drawing/2014/main" val="1977914896"/>
                    </a:ext>
                  </a:extLst>
                </a:gridCol>
                <a:gridCol w="228600">
                  <a:extLst>
                    <a:ext uri="{9D8B030D-6E8A-4147-A177-3AD203B41FA5}">
                      <a16:colId xmlns:a16="http://schemas.microsoft.com/office/drawing/2014/main" val="1623165452"/>
                    </a:ext>
                  </a:extLst>
                </a:gridCol>
              </a:tblGrid>
              <a:tr h="228600">
                <a:tc>
                  <a:txBody>
                    <a:bodyPr/>
                    <a:lstStyle/>
                    <a:p>
                      <a:endParaRPr lang="en-US" sz="900" dirty="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148343206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253146509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976669421"/>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0836416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96970782"/>
              </p:ext>
            </p:extLst>
          </p:nvPr>
        </p:nvGraphicFramePr>
        <p:xfrm>
          <a:off x="2743200" y="1981200"/>
          <a:ext cx="1828800" cy="914400"/>
        </p:xfrm>
        <a:graphic>
          <a:graphicData uri="http://schemas.openxmlformats.org/drawingml/2006/table">
            <a:tbl>
              <a:tblPr firstRow="1" bandRow="1">
                <a:tableStyleId>{5940675A-B579-460E-94D1-54222C63F5DA}</a:tableStyleId>
              </a:tblPr>
              <a:tblGrid>
                <a:gridCol w="228600">
                  <a:extLst>
                    <a:ext uri="{9D8B030D-6E8A-4147-A177-3AD203B41FA5}">
                      <a16:colId xmlns:a16="http://schemas.microsoft.com/office/drawing/2014/main" val="182550014"/>
                    </a:ext>
                  </a:extLst>
                </a:gridCol>
                <a:gridCol w="228600">
                  <a:extLst>
                    <a:ext uri="{9D8B030D-6E8A-4147-A177-3AD203B41FA5}">
                      <a16:colId xmlns:a16="http://schemas.microsoft.com/office/drawing/2014/main" val="1114996170"/>
                    </a:ext>
                  </a:extLst>
                </a:gridCol>
                <a:gridCol w="228600">
                  <a:extLst>
                    <a:ext uri="{9D8B030D-6E8A-4147-A177-3AD203B41FA5}">
                      <a16:colId xmlns:a16="http://schemas.microsoft.com/office/drawing/2014/main" val="2809504237"/>
                    </a:ext>
                  </a:extLst>
                </a:gridCol>
                <a:gridCol w="228600">
                  <a:extLst>
                    <a:ext uri="{9D8B030D-6E8A-4147-A177-3AD203B41FA5}">
                      <a16:colId xmlns:a16="http://schemas.microsoft.com/office/drawing/2014/main" val="567815064"/>
                    </a:ext>
                  </a:extLst>
                </a:gridCol>
                <a:gridCol w="228600">
                  <a:extLst>
                    <a:ext uri="{9D8B030D-6E8A-4147-A177-3AD203B41FA5}">
                      <a16:colId xmlns:a16="http://schemas.microsoft.com/office/drawing/2014/main" val="1965988231"/>
                    </a:ext>
                  </a:extLst>
                </a:gridCol>
                <a:gridCol w="228600">
                  <a:extLst>
                    <a:ext uri="{9D8B030D-6E8A-4147-A177-3AD203B41FA5}">
                      <a16:colId xmlns:a16="http://schemas.microsoft.com/office/drawing/2014/main" val="3066947324"/>
                    </a:ext>
                  </a:extLst>
                </a:gridCol>
                <a:gridCol w="228600">
                  <a:extLst>
                    <a:ext uri="{9D8B030D-6E8A-4147-A177-3AD203B41FA5}">
                      <a16:colId xmlns:a16="http://schemas.microsoft.com/office/drawing/2014/main" val="1977914896"/>
                    </a:ext>
                  </a:extLst>
                </a:gridCol>
                <a:gridCol w="228600">
                  <a:extLst>
                    <a:ext uri="{9D8B030D-6E8A-4147-A177-3AD203B41FA5}">
                      <a16:colId xmlns:a16="http://schemas.microsoft.com/office/drawing/2014/main" val="1623165452"/>
                    </a:ext>
                  </a:extLst>
                </a:gridCol>
              </a:tblGrid>
              <a:tr h="228600">
                <a:tc>
                  <a:txBody>
                    <a:bodyPr/>
                    <a:lstStyle/>
                    <a:p>
                      <a:endParaRPr lang="en-US" sz="900" dirty="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148343206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253146509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976669421"/>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0836416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85227990"/>
              </p:ext>
            </p:extLst>
          </p:nvPr>
        </p:nvGraphicFramePr>
        <p:xfrm>
          <a:off x="2743200" y="2895600"/>
          <a:ext cx="1828800" cy="914400"/>
        </p:xfrm>
        <a:graphic>
          <a:graphicData uri="http://schemas.openxmlformats.org/drawingml/2006/table">
            <a:tbl>
              <a:tblPr firstRow="1" bandRow="1">
                <a:tableStyleId>{5940675A-B579-460E-94D1-54222C63F5DA}</a:tableStyleId>
              </a:tblPr>
              <a:tblGrid>
                <a:gridCol w="228600">
                  <a:extLst>
                    <a:ext uri="{9D8B030D-6E8A-4147-A177-3AD203B41FA5}">
                      <a16:colId xmlns:a16="http://schemas.microsoft.com/office/drawing/2014/main" val="182550014"/>
                    </a:ext>
                  </a:extLst>
                </a:gridCol>
                <a:gridCol w="228600">
                  <a:extLst>
                    <a:ext uri="{9D8B030D-6E8A-4147-A177-3AD203B41FA5}">
                      <a16:colId xmlns:a16="http://schemas.microsoft.com/office/drawing/2014/main" val="1114996170"/>
                    </a:ext>
                  </a:extLst>
                </a:gridCol>
                <a:gridCol w="228600">
                  <a:extLst>
                    <a:ext uri="{9D8B030D-6E8A-4147-A177-3AD203B41FA5}">
                      <a16:colId xmlns:a16="http://schemas.microsoft.com/office/drawing/2014/main" val="2809504237"/>
                    </a:ext>
                  </a:extLst>
                </a:gridCol>
                <a:gridCol w="228600">
                  <a:extLst>
                    <a:ext uri="{9D8B030D-6E8A-4147-A177-3AD203B41FA5}">
                      <a16:colId xmlns:a16="http://schemas.microsoft.com/office/drawing/2014/main" val="567815064"/>
                    </a:ext>
                  </a:extLst>
                </a:gridCol>
                <a:gridCol w="228600">
                  <a:extLst>
                    <a:ext uri="{9D8B030D-6E8A-4147-A177-3AD203B41FA5}">
                      <a16:colId xmlns:a16="http://schemas.microsoft.com/office/drawing/2014/main" val="1965988231"/>
                    </a:ext>
                  </a:extLst>
                </a:gridCol>
                <a:gridCol w="228600">
                  <a:extLst>
                    <a:ext uri="{9D8B030D-6E8A-4147-A177-3AD203B41FA5}">
                      <a16:colId xmlns:a16="http://schemas.microsoft.com/office/drawing/2014/main" val="3066947324"/>
                    </a:ext>
                  </a:extLst>
                </a:gridCol>
                <a:gridCol w="228600">
                  <a:extLst>
                    <a:ext uri="{9D8B030D-6E8A-4147-A177-3AD203B41FA5}">
                      <a16:colId xmlns:a16="http://schemas.microsoft.com/office/drawing/2014/main" val="1977914896"/>
                    </a:ext>
                  </a:extLst>
                </a:gridCol>
                <a:gridCol w="228600">
                  <a:extLst>
                    <a:ext uri="{9D8B030D-6E8A-4147-A177-3AD203B41FA5}">
                      <a16:colId xmlns:a16="http://schemas.microsoft.com/office/drawing/2014/main" val="1623165452"/>
                    </a:ext>
                  </a:extLst>
                </a:gridCol>
              </a:tblGrid>
              <a:tr h="228600">
                <a:tc>
                  <a:txBody>
                    <a:bodyPr/>
                    <a:lstStyle/>
                    <a:p>
                      <a:endParaRPr lang="en-US" sz="900" dirty="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148343206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253146509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976669421"/>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08364160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54290074"/>
              </p:ext>
            </p:extLst>
          </p:nvPr>
        </p:nvGraphicFramePr>
        <p:xfrm>
          <a:off x="4572000" y="3810000"/>
          <a:ext cx="1828800" cy="914400"/>
        </p:xfrm>
        <a:graphic>
          <a:graphicData uri="http://schemas.openxmlformats.org/drawingml/2006/table">
            <a:tbl>
              <a:tblPr firstRow="1" bandRow="1">
                <a:tableStyleId>{5940675A-B579-460E-94D1-54222C63F5DA}</a:tableStyleId>
              </a:tblPr>
              <a:tblGrid>
                <a:gridCol w="228600">
                  <a:extLst>
                    <a:ext uri="{9D8B030D-6E8A-4147-A177-3AD203B41FA5}">
                      <a16:colId xmlns:a16="http://schemas.microsoft.com/office/drawing/2014/main" val="182550014"/>
                    </a:ext>
                  </a:extLst>
                </a:gridCol>
                <a:gridCol w="228600">
                  <a:extLst>
                    <a:ext uri="{9D8B030D-6E8A-4147-A177-3AD203B41FA5}">
                      <a16:colId xmlns:a16="http://schemas.microsoft.com/office/drawing/2014/main" val="1114996170"/>
                    </a:ext>
                  </a:extLst>
                </a:gridCol>
                <a:gridCol w="228600">
                  <a:extLst>
                    <a:ext uri="{9D8B030D-6E8A-4147-A177-3AD203B41FA5}">
                      <a16:colId xmlns:a16="http://schemas.microsoft.com/office/drawing/2014/main" val="2809504237"/>
                    </a:ext>
                  </a:extLst>
                </a:gridCol>
                <a:gridCol w="228600">
                  <a:extLst>
                    <a:ext uri="{9D8B030D-6E8A-4147-A177-3AD203B41FA5}">
                      <a16:colId xmlns:a16="http://schemas.microsoft.com/office/drawing/2014/main" val="567815064"/>
                    </a:ext>
                  </a:extLst>
                </a:gridCol>
                <a:gridCol w="228600">
                  <a:extLst>
                    <a:ext uri="{9D8B030D-6E8A-4147-A177-3AD203B41FA5}">
                      <a16:colId xmlns:a16="http://schemas.microsoft.com/office/drawing/2014/main" val="1965988231"/>
                    </a:ext>
                  </a:extLst>
                </a:gridCol>
                <a:gridCol w="228600">
                  <a:extLst>
                    <a:ext uri="{9D8B030D-6E8A-4147-A177-3AD203B41FA5}">
                      <a16:colId xmlns:a16="http://schemas.microsoft.com/office/drawing/2014/main" val="3066947324"/>
                    </a:ext>
                  </a:extLst>
                </a:gridCol>
                <a:gridCol w="228600">
                  <a:extLst>
                    <a:ext uri="{9D8B030D-6E8A-4147-A177-3AD203B41FA5}">
                      <a16:colId xmlns:a16="http://schemas.microsoft.com/office/drawing/2014/main" val="1977914896"/>
                    </a:ext>
                  </a:extLst>
                </a:gridCol>
                <a:gridCol w="228600">
                  <a:extLst>
                    <a:ext uri="{9D8B030D-6E8A-4147-A177-3AD203B41FA5}">
                      <a16:colId xmlns:a16="http://schemas.microsoft.com/office/drawing/2014/main" val="1623165452"/>
                    </a:ext>
                  </a:extLst>
                </a:gridCol>
              </a:tblGrid>
              <a:tr h="228600">
                <a:tc>
                  <a:txBody>
                    <a:bodyPr/>
                    <a:lstStyle/>
                    <a:p>
                      <a:endParaRPr lang="en-US" sz="900" dirty="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148343206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253146509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976669421"/>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0836416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742383150"/>
              </p:ext>
            </p:extLst>
          </p:nvPr>
        </p:nvGraphicFramePr>
        <p:xfrm>
          <a:off x="4572000" y="4724400"/>
          <a:ext cx="1828800" cy="914400"/>
        </p:xfrm>
        <a:graphic>
          <a:graphicData uri="http://schemas.openxmlformats.org/drawingml/2006/table">
            <a:tbl>
              <a:tblPr firstRow="1" bandRow="1">
                <a:tableStyleId>{5940675A-B579-460E-94D1-54222C63F5DA}</a:tableStyleId>
              </a:tblPr>
              <a:tblGrid>
                <a:gridCol w="228600">
                  <a:extLst>
                    <a:ext uri="{9D8B030D-6E8A-4147-A177-3AD203B41FA5}">
                      <a16:colId xmlns:a16="http://schemas.microsoft.com/office/drawing/2014/main" val="182550014"/>
                    </a:ext>
                  </a:extLst>
                </a:gridCol>
                <a:gridCol w="228600">
                  <a:extLst>
                    <a:ext uri="{9D8B030D-6E8A-4147-A177-3AD203B41FA5}">
                      <a16:colId xmlns:a16="http://schemas.microsoft.com/office/drawing/2014/main" val="1114996170"/>
                    </a:ext>
                  </a:extLst>
                </a:gridCol>
                <a:gridCol w="228600">
                  <a:extLst>
                    <a:ext uri="{9D8B030D-6E8A-4147-A177-3AD203B41FA5}">
                      <a16:colId xmlns:a16="http://schemas.microsoft.com/office/drawing/2014/main" val="2809504237"/>
                    </a:ext>
                  </a:extLst>
                </a:gridCol>
                <a:gridCol w="228600">
                  <a:extLst>
                    <a:ext uri="{9D8B030D-6E8A-4147-A177-3AD203B41FA5}">
                      <a16:colId xmlns:a16="http://schemas.microsoft.com/office/drawing/2014/main" val="567815064"/>
                    </a:ext>
                  </a:extLst>
                </a:gridCol>
                <a:gridCol w="228600">
                  <a:extLst>
                    <a:ext uri="{9D8B030D-6E8A-4147-A177-3AD203B41FA5}">
                      <a16:colId xmlns:a16="http://schemas.microsoft.com/office/drawing/2014/main" val="1965988231"/>
                    </a:ext>
                  </a:extLst>
                </a:gridCol>
                <a:gridCol w="228600">
                  <a:extLst>
                    <a:ext uri="{9D8B030D-6E8A-4147-A177-3AD203B41FA5}">
                      <a16:colId xmlns:a16="http://schemas.microsoft.com/office/drawing/2014/main" val="3066947324"/>
                    </a:ext>
                  </a:extLst>
                </a:gridCol>
                <a:gridCol w="228600">
                  <a:extLst>
                    <a:ext uri="{9D8B030D-6E8A-4147-A177-3AD203B41FA5}">
                      <a16:colId xmlns:a16="http://schemas.microsoft.com/office/drawing/2014/main" val="1977914896"/>
                    </a:ext>
                  </a:extLst>
                </a:gridCol>
                <a:gridCol w="228600">
                  <a:extLst>
                    <a:ext uri="{9D8B030D-6E8A-4147-A177-3AD203B41FA5}">
                      <a16:colId xmlns:a16="http://schemas.microsoft.com/office/drawing/2014/main" val="1623165452"/>
                    </a:ext>
                  </a:extLst>
                </a:gridCol>
              </a:tblGrid>
              <a:tr h="228600">
                <a:tc>
                  <a:txBody>
                    <a:bodyPr/>
                    <a:lstStyle/>
                    <a:p>
                      <a:endParaRPr lang="en-US" sz="900" dirty="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148343206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253146509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976669421"/>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083641604"/>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30637458"/>
              </p:ext>
            </p:extLst>
          </p:nvPr>
        </p:nvGraphicFramePr>
        <p:xfrm>
          <a:off x="2743200" y="3810000"/>
          <a:ext cx="1828800" cy="914400"/>
        </p:xfrm>
        <a:graphic>
          <a:graphicData uri="http://schemas.openxmlformats.org/drawingml/2006/table">
            <a:tbl>
              <a:tblPr firstRow="1" bandRow="1">
                <a:tableStyleId>{5940675A-B579-460E-94D1-54222C63F5DA}</a:tableStyleId>
              </a:tblPr>
              <a:tblGrid>
                <a:gridCol w="228600">
                  <a:extLst>
                    <a:ext uri="{9D8B030D-6E8A-4147-A177-3AD203B41FA5}">
                      <a16:colId xmlns:a16="http://schemas.microsoft.com/office/drawing/2014/main" val="182550014"/>
                    </a:ext>
                  </a:extLst>
                </a:gridCol>
                <a:gridCol w="228600">
                  <a:extLst>
                    <a:ext uri="{9D8B030D-6E8A-4147-A177-3AD203B41FA5}">
                      <a16:colId xmlns:a16="http://schemas.microsoft.com/office/drawing/2014/main" val="1114996170"/>
                    </a:ext>
                  </a:extLst>
                </a:gridCol>
                <a:gridCol w="228600">
                  <a:extLst>
                    <a:ext uri="{9D8B030D-6E8A-4147-A177-3AD203B41FA5}">
                      <a16:colId xmlns:a16="http://schemas.microsoft.com/office/drawing/2014/main" val="2809504237"/>
                    </a:ext>
                  </a:extLst>
                </a:gridCol>
                <a:gridCol w="228600">
                  <a:extLst>
                    <a:ext uri="{9D8B030D-6E8A-4147-A177-3AD203B41FA5}">
                      <a16:colId xmlns:a16="http://schemas.microsoft.com/office/drawing/2014/main" val="567815064"/>
                    </a:ext>
                  </a:extLst>
                </a:gridCol>
                <a:gridCol w="228600">
                  <a:extLst>
                    <a:ext uri="{9D8B030D-6E8A-4147-A177-3AD203B41FA5}">
                      <a16:colId xmlns:a16="http://schemas.microsoft.com/office/drawing/2014/main" val="1965988231"/>
                    </a:ext>
                  </a:extLst>
                </a:gridCol>
                <a:gridCol w="228600">
                  <a:extLst>
                    <a:ext uri="{9D8B030D-6E8A-4147-A177-3AD203B41FA5}">
                      <a16:colId xmlns:a16="http://schemas.microsoft.com/office/drawing/2014/main" val="3066947324"/>
                    </a:ext>
                  </a:extLst>
                </a:gridCol>
                <a:gridCol w="228600">
                  <a:extLst>
                    <a:ext uri="{9D8B030D-6E8A-4147-A177-3AD203B41FA5}">
                      <a16:colId xmlns:a16="http://schemas.microsoft.com/office/drawing/2014/main" val="1977914896"/>
                    </a:ext>
                  </a:extLst>
                </a:gridCol>
                <a:gridCol w="228600">
                  <a:extLst>
                    <a:ext uri="{9D8B030D-6E8A-4147-A177-3AD203B41FA5}">
                      <a16:colId xmlns:a16="http://schemas.microsoft.com/office/drawing/2014/main" val="1623165452"/>
                    </a:ext>
                  </a:extLst>
                </a:gridCol>
              </a:tblGrid>
              <a:tr h="228600">
                <a:tc>
                  <a:txBody>
                    <a:bodyPr/>
                    <a:lstStyle/>
                    <a:p>
                      <a:endParaRPr lang="en-US" sz="900" dirty="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148343206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253146509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976669421"/>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08364160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7532033"/>
              </p:ext>
            </p:extLst>
          </p:nvPr>
        </p:nvGraphicFramePr>
        <p:xfrm>
          <a:off x="2743200" y="4724400"/>
          <a:ext cx="1828800" cy="914400"/>
        </p:xfrm>
        <a:graphic>
          <a:graphicData uri="http://schemas.openxmlformats.org/drawingml/2006/table">
            <a:tbl>
              <a:tblPr firstRow="1" bandRow="1">
                <a:tableStyleId>{5940675A-B579-460E-94D1-54222C63F5DA}</a:tableStyleId>
              </a:tblPr>
              <a:tblGrid>
                <a:gridCol w="228600">
                  <a:extLst>
                    <a:ext uri="{9D8B030D-6E8A-4147-A177-3AD203B41FA5}">
                      <a16:colId xmlns:a16="http://schemas.microsoft.com/office/drawing/2014/main" val="182550014"/>
                    </a:ext>
                  </a:extLst>
                </a:gridCol>
                <a:gridCol w="228600">
                  <a:extLst>
                    <a:ext uri="{9D8B030D-6E8A-4147-A177-3AD203B41FA5}">
                      <a16:colId xmlns:a16="http://schemas.microsoft.com/office/drawing/2014/main" val="1114996170"/>
                    </a:ext>
                  </a:extLst>
                </a:gridCol>
                <a:gridCol w="228600">
                  <a:extLst>
                    <a:ext uri="{9D8B030D-6E8A-4147-A177-3AD203B41FA5}">
                      <a16:colId xmlns:a16="http://schemas.microsoft.com/office/drawing/2014/main" val="2809504237"/>
                    </a:ext>
                  </a:extLst>
                </a:gridCol>
                <a:gridCol w="228600">
                  <a:extLst>
                    <a:ext uri="{9D8B030D-6E8A-4147-A177-3AD203B41FA5}">
                      <a16:colId xmlns:a16="http://schemas.microsoft.com/office/drawing/2014/main" val="567815064"/>
                    </a:ext>
                  </a:extLst>
                </a:gridCol>
                <a:gridCol w="228600">
                  <a:extLst>
                    <a:ext uri="{9D8B030D-6E8A-4147-A177-3AD203B41FA5}">
                      <a16:colId xmlns:a16="http://schemas.microsoft.com/office/drawing/2014/main" val="1965988231"/>
                    </a:ext>
                  </a:extLst>
                </a:gridCol>
                <a:gridCol w="228600">
                  <a:extLst>
                    <a:ext uri="{9D8B030D-6E8A-4147-A177-3AD203B41FA5}">
                      <a16:colId xmlns:a16="http://schemas.microsoft.com/office/drawing/2014/main" val="3066947324"/>
                    </a:ext>
                  </a:extLst>
                </a:gridCol>
                <a:gridCol w="228600">
                  <a:extLst>
                    <a:ext uri="{9D8B030D-6E8A-4147-A177-3AD203B41FA5}">
                      <a16:colId xmlns:a16="http://schemas.microsoft.com/office/drawing/2014/main" val="1977914896"/>
                    </a:ext>
                  </a:extLst>
                </a:gridCol>
                <a:gridCol w="228600">
                  <a:extLst>
                    <a:ext uri="{9D8B030D-6E8A-4147-A177-3AD203B41FA5}">
                      <a16:colId xmlns:a16="http://schemas.microsoft.com/office/drawing/2014/main" val="1623165452"/>
                    </a:ext>
                  </a:extLst>
                </a:gridCol>
              </a:tblGrid>
              <a:tr h="228600">
                <a:tc>
                  <a:txBody>
                    <a:bodyPr/>
                    <a:lstStyle/>
                    <a:p>
                      <a:endParaRPr lang="en-US" sz="900" dirty="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148343206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253146509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976669421"/>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083641604"/>
                  </a:ext>
                </a:extLst>
              </a:tr>
            </a:tbl>
          </a:graphicData>
        </a:graphic>
      </p:graphicFrame>
    </p:spTree>
    <p:extLst>
      <p:ext uri="{BB962C8B-B14F-4D97-AF65-F5344CB8AC3E}">
        <p14:creationId xmlns:p14="http://schemas.microsoft.com/office/powerpoint/2010/main" val="3390118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26942909"/>
              </p:ext>
            </p:extLst>
          </p:nvPr>
        </p:nvGraphicFramePr>
        <p:xfrm>
          <a:off x="2743200" y="1981200"/>
          <a:ext cx="1828800" cy="914400"/>
        </p:xfrm>
        <a:graphic>
          <a:graphicData uri="http://schemas.openxmlformats.org/drawingml/2006/table">
            <a:tbl>
              <a:tblPr firstRow="1" bandRow="1">
                <a:tableStyleId>{5940675A-B579-460E-94D1-54222C63F5DA}</a:tableStyleId>
              </a:tblPr>
              <a:tblGrid>
                <a:gridCol w="228600">
                  <a:extLst>
                    <a:ext uri="{9D8B030D-6E8A-4147-A177-3AD203B41FA5}">
                      <a16:colId xmlns:a16="http://schemas.microsoft.com/office/drawing/2014/main" val="182550014"/>
                    </a:ext>
                  </a:extLst>
                </a:gridCol>
                <a:gridCol w="228600">
                  <a:extLst>
                    <a:ext uri="{9D8B030D-6E8A-4147-A177-3AD203B41FA5}">
                      <a16:colId xmlns:a16="http://schemas.microsoft.com/office/drawing/2014/main" val="1114996170"/>
                    </a:ext>
                  </a:extLst>
                </a:gridCol>
                <a:gridCol w="228600">
                  <a:extLst>
                    <a:ext uri="{9D8B030D-6E8A-4147-A177-3AD203B41FA5}">
                      <a16:colId xmlns:a16="http://schemas.microsoft.com/office/drawing/2014/main" val="2809504237"/>
                    </a:ext>
                  </a:extLst>
                </a:gridCol>
                <a:gridCol w="228600">
                  <a:extLst>
                    <a:ext uri="{9D8B030D-6E8A-4147-A177-3AD203B41FA5}">
                      <a16:colId xmlns:a16="http://schemas.microsoft.com/office/drawing/2014/main" val="567815064"/>
                    </a:ext>
                  </a:extLst>
                </a:gridCol>
                <a:gridCol w="228600">
                  <a:extLst>
                    <a:ext uri="{9D8B030D-6E8A-4147-A177-3AD203B41FA5}">
                      <a16:colId xmlns:a16="http://schemas.microsoft.com/office/drawing/2014/main" val="1965988231"/>
                    </a:ext>
                  </a:extLst>
                </a:gridCol>
                <a:gridCol w="228600">
                  <a:extLst>
                    <a:ext uri="{9D8B030D-6E8A-4147-A177-3AD203B41FA5}">
                      <a16:colId xmlns:a16="http://schemas.microsoft.com/office/drawing/2014/main" val="3066947324"/>
                    </a:ext>
                  </a:extLst>
                </a:gridCol>
                <a:gridCol w="228600">
                  <a:extLst>
                    <a:ext uri="{9D8B030D-6E8A-4147-A177-3AD203B41FA5}">
                      <a16:colId xmlns:a16="http://schemas.microsoft.com/office/drawing/2014/main" val="1977914896"/>
                    </a:ext>
                  </a:extLst>
                </a:gridCol>
                <a:gridCol w="228600">
                  <a:extLst>
                    <a:ext uri="{9D8B030D-6E8A-4147-A177-3AD203B41FA5}">
                      <a16:colId xmlns:a16="http://schemas.microsoft.com/office/drawing/2014/main" val="1623165452"/>
                    </a:ext>
                  </a:extLst>
                </a:gridCol>
              </a:tblGrid>
              <a:tr h="228600">
                <a:tc>
                  <a:txBody>
                    <a:bodyPr/>
                    <a:lstStyle/>
                    <a:p>
                      <a:endParaRPr lang="en-US" sz="900" dirty="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148343206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253146509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976669421"/>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083641604"/>
                  </a:ext>
                </a:extLst>
              </a:tr>
            </a:tbl>
          </a:graphicData>
        </a:graphic>
      </p:graphicFrame>
      <p:sp>
        <p:nvSpPr>
          <p:cNvPr id="6" name="Title 3"/>
          <p:cNvSpPr>
            <a:spLocks noGrp="1"/>
          </p:cNvSpPr>
          <p:nvPr>
            <p:ph type="title"/>
          </p:nvPr>
        </p:nvSpPr>
        <p:spPr>
          <a:xfrm>
            <a:off x="629841" y="365126"/>
            <a:ext cx="7886700" cy="1325563"/>
          </a:xfrm>
        </p:spPr>
        <p:txBody>
          <a:bodyPr/>
          <a:lstStyle/>
          <a:p>
            <a:r>
              <a:rPr lang="en-US" dirty="0"/>
              <a:t>Output Size (512)</a:t>
            </a:r>
          </a:p>
        </p:txBody>
      </p:sp>
      <p:graphicFrame>
        <p:nvGraphicFramePr>
          <p:cNvPr id="4" name="Table 3"/>
          <p:cNvGraphicFramePr>
            <a:graphicFrameLocks noGrp="1"/>
          </p:cNvGraphicFramePr>
          <p:nvPr>
            <p:extLst>
              <p:ext uri="{D42A27DB-BD31-4B8C-83A1-F6EECF244321}">
                <p14:modId xmlns:p14="http://schemas.microsoft.com/office/powerpoint/2010/main" val="3093763174"/>
              </p:ext>
            </p:extLst>
          </p:nvPr>
        </p:nvGraphicFramePr>
        <p:xfrm>
          <a:off x="2743200" y="2895600"/>
          <a:ext cx="1828800" cy="914400"/>
        </p:xfrm>
        <a:graphic>
          <a:graphicData uri="http://schemas.openxmlformats.org/drawingml/2006/table">
            <a:tbl>
              <a:tblPr firstRow="1" bandRow="1">
                <a:tableStyleId>{5940675A-B579-460E-94D1-54222C63F5DA}</a:tableStyleId>
              </a:tblPr>
              <a:tblGrid>
                <a:gridCol w="228600">
                  <a:extLst>
                    <a:ext uri="{9D8B030D-6E8A-4147-A177-3AD203B41FA5}">
                      <a16:colId xmlns:a16="http://schemas.microsoft.com/office/drawing/2014/main" val="182550014"/>
                    </a:ext>
                  </a:extLst>
                </a:gridCol>
                <a:gridCol w="228600">
                  <a:extLst>
                    <a:ext uri="{9D8B030D-6E8A-4147-A177-3AD203B41FA5}">
                      <a16:colId xmlns:a16="http://schemas.microsoft.com/office/drawing/2014/main" val="1114996170"/>
                    </a:ext>
                  </a:extLst>
                </a:gridCol>
                <a:gridCol w="228600">
                  <a:extLst>
                    <a:ext uri="{9D8B030D-6E8A-4147-A177-3AD203B41FA5}">
                      <a16:colId xmlns:a16="http://schemas.microsoft.com/office/drawing/2014/main" val="2809504237"/>
                    </a:ext>
                  </a:extLst>
                </a:gridCol>
                <a:gridCol w="228600">
                  <a:extLst>
                    <a:ext uri="{9D8B030D-6E8A-4147-A177-3AD203B41FA5}">
                      <a16:colId xmlns:a16="http://schemas.microsoft.com/office/drawing/2014/main" val="567815064"/>
                    </a:ext>
                  </a:extLst>
                </a:gridCol>
                <a:gridCol w="228600">
                  <a:extLst>
                    <a:ext uri="{9D8B030D-6E8A-4147-A177-3AD203B41FA5}">
                      <a16:colId xmlns:a16="http://schemas.microsoft.com/office/drawing/2014/main" val="1965988231"/>
                    </a:ext>
                  </a:extLst>
                </a:gridCol>
                <a:gridCol w="228600">
                  <a:extLst>
                    <a:ext uri="{9D8B030D-6E8A-4147-A177-3AD203B41FA5}">
                      <a16:colId xmlns:a16="http://schemas.microsoft.com/office/drawing/2014/main" val="3066947324"/>
                    </a:ext>
                  </a:extLst>
                </a:gridCol>
                <a:gridCol w="228600">
                  <a:extLst>
                    <a:ext uri="{9D8B030D-6E8A-4147-A177-3AD203B41FA5}">
                      <a16:colId xmlns:a16="http://schemas.microsoft.com/office/drawing/2014/main" val="1977914896"/>
                    </a:ext>
                  </a:extLst>
                </a:gridCol>
                <a:gridCol w="228600">
                  <a:extLst>
                    <a:ext uri="{9D8B030D-6E8A-4147-A177-3AD203B41FA5}">
                      <a16:colId xmlns:a16="http://schemas.microsoft.com/office/drawing/2014/main" val="1623165452"/>
                    </a:ext>
                  </a:extLst>
                </a:gridCol>
              </a:tblGrid>
              <a:tr h="228600">
                <a:tc>
                  <a:txBody>
                    <a:bodyPr/>
                    <a:lstStyle/>
                    <a:p>
                      <a:endParaRPr lang="en-US" sz="900" dirty="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148343206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253146509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976669421"/>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0836416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36858625"/>
              </p:ext>
            </p:extLst>
          </p:nvPr>
        </p:nvGraphicFramePr>
        <p:xfrm>
          <a:off x="914400" y="1981200"/>
          <a:ext cx="1828800" cy="914400"/>
        </p:xfrm>
        <a:graphic>
          <a:graphicData uri="http://schemas.openxmlformats.org/drawingml/2006/table">
            <a:tbl>
              <a:tblPr firstRow="1" bandRow="1">
                <a:tableStyleId>{5940675A-B579-460E-94D1-54222C63F5DA}</a:tableStyleId>
              </a:tblPr>
              <a:tblGrid>
                <a:gridCol w="228600">
                  <a:extLst>
                    <a:ext uri="{9D8B030D-6E8A-4147-A177-3AD203B41FA5}">
                      <a16:colId xmlns:a16="http://schemas.microsoft.com/office/drawing/2014/main" val="182550014"/>
                    </a:ext>
                  </a:extLst>
                </a:gridCol>
                <a:gridCol w="228600">
                  <a:extLst>
                    <a:ext uri="{9D8B030D-6E8A-4147-A177-3AD203B41FA5}">
                      <a16:colId xmlns:a16="http://schemas.microsoft.com/office/drawing/2014/main" val="1114996170"/>
                    </a:ext>
                  </a:extLst>
                </a:gridCol>
                <a:gridCol w="228600">
                  <a:extLst>
                    <a:ext uri="{9D8B030D-6E8A-4147-A177-3AD203B41FA5}">
                      <a16:colId xmlns:a16="http://schemas.microsoft.com/office/drawing/2014/main" val="2809504237"/>
                    </a:ext>
                  </a:extLst>
                </a:gridCol>
                <a:gridCol w="228600">
                  <a:extLst>
                    <a:ext uri="{9D8B030D-6E8A-4147-A177-3AD203B41FA5}">
                      <a16:colId xmlns:a16="http://schemas.microsoft.com/office/drawing/2014/main" val="567815064"/>
                    </a:ext>
                  </a:extLst>
                </a:gridCol>
                <a:gridCol w="228600">
                  <a:extLst>
                    <a:ext uri="{9D8B030D-6E8A-4147-A177-3AD203B41FA5}">
                      <a16:colId xmlns:a16="http://schemas.microsoft.com/office/drawing/2014/main" val="1965988231"/>
                    </a:ext>
                  </a:extLst>
                </a:gridCol>
                <a:gridCol w="228600">
                  <a:extLst>
                    <a:ext uri="{9D8B030D-6E8A-4147-A177-3AD203B41FA5}">
                      <a16:colId xmlns:a16="http://schemas.microsoft.com/office/drawing/2014/main" val="3066947324"/>
                    </a:ext>
                  </a:extLst>
                </a:gridCol>
                <a:gridCol w="228600">
                  <a:extLst>
                    <a:ext uri="{9D8B030D-6E8A-4147-A177-3AD203B41FA5}">
                      <a16:colId xmlns:a16="http://schemas.microsoft.com/office/drawing/2014/main" val="1977914896"/>
                    </a:ext>
                  </a:extLst>
                </a:gridCol>
                <a:gridCol w="228600">
                  <a:extLst>
                    <a:ext uri="{9D8B030D-6E8A-4147-A177-3AD203B41FA5}">
                      <a16:colId xmlns:a16="http://schemas.microsoft.com/office/drawing/2014/main" val="1623165452"/>
                    </a:ext>
                  </a:extLst>
                </a:gridCol>
              </a:tblGrid>
              <a:tr h="228600">
                <a:tc>
                  <a:txBody>
                    <a:bodyPr/>
                    <a:lstStyle/>
                    <a:p>
                      <a:endParaRPr lang="en-US" sz="900" dirty="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148343206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253146509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976669421"/>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0836416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36450247"/>
              </p:ext>
            </p:extLst>
          </p:nvPr>
        </p:nvGraphicFramePr>
        <p:xfrm>
          <a:off x="914400" y="2895600"/>
          <a:ext cx="1828800" cy="914400"/>
        </p:xfrm>
        <a:graphic>
          <a:graphicData uri="http://schemas.openxmlformats.org/drawingml/2006/table">
            <a:tbl>
              <a:tblPr firstRow="1" bandRow="1">
                <a:tableStyleId>{5940675A-B579-460E-94D1-54222C63F5DA}</a:tableStyleId>
              </a:tblPr>
              <a:tblGrid>
                <a:gridCol w="228600">
                  <a:extLst>
                    <a:ext uri="{9D8B030D-6E8A-4147-A177-3AD203B41FA5}">
                      <a16:colId xmlns:a16="http://schemas.microsoft.com/office/drawing/2014/main" val="182550014"/>
                    </a:ext>
                  </a:extLst>
                </a:gridCol>
                <a:gridCol w="228600">
                  <a:extLst>
                    <a:ext uri="{9D8B030D-6E8A-4147-A177-3AD203B41FA5}">
                      <a16:colId xmlns:a16="http://schemas.microsoft.com/office/drawing/2014/main" val="1114996170"/>
                    </a:ext>
                  </a:extLst>
                </a:gridCol>
                <a:gridCol w="228600">
                  <a:extLst>
                    <a:ext uri="{9D8B030D-6E8A-4147-A177-3AD203B41FA5}">
                      <a16:colId xmlns:a16="http://schemas.microsoft.com/office/drawing/2014/main" val="2809504237"/>
                    </a:ext>
                  </a:extLst>
                </a:gridCol>
                <a:gridCol w="228600">
                  <a:extLst>
                    <a:ext uri="{9D8B030D-6E8A-4147-A177-3AD203B41FA5}">
                      <a16:colId xmlns:a16="http://schemas.microsoft.com/office/drawing/2014/main" val="567815064"/>
                    </a:ext>
                  </a:extLst>
                </a:gridCol>
                <a:gridCol w="228600">
                  <a:extLst>
                    <a:ext uri="{9D8B030D-6E8A-4147-A177-3AD203B41FA5}">
                      <a16:colId xmlns:a16="http://schemas.microsoft.com/office/drawing/2014/main" val="1965988231"/>
                    </a:ext>
                  </a:extLst>
                </a:gridCol>
                <a:gridCol w="228600">
                  <a:extLst>
                    <a:ext uri="{9D8B030D-6E8A-4147-A177-3AD203B41FA5}">
                      <a16:colId xmlns:a16="http://schemas.microsoft.com/office/drawing/2014/main" val="3066947324"/>
                    </a:ext>
                  </a:extLst>
                </a:gridCol>
                <a:gridCol w="228600">
                  <a:extLst>
                    <a:ext uri="{9D8B030D-6E8A-4147-A177-3AD203B41FA5}">
                      <a16:colId xmlns:a16="http://schemas.microsoft.com/office/drawing/2014/main" val="1977914896"/>
                    </a:ext>
                  </a:extLst>
                </a:gridCol>
                <a:gridCol w="228600">
                  <a:extLst>
                    <a:ext uri="{9D8B030D-6E8A-4147-A177-3AD203B41FA5}">
                      <a16:colId xmlns:a16="http://schemas.microsoft.com/office/drawing/2014/main" val="1623165452"/>
                    </a:ext>
                  </a:extLst>
                </a:gridCol>
              </a:tblGrid>
              <a:tr h="228600">
                <a:tc>
                  <a:txBody>
                    <a:bodyPr/>
                    <a:lstStyle/>
                    <a:p>
                      <a:endParaRPr lang="en-US" sz="900" dirty="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148343206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253146509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976669421"/>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08364160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513580553"/>
              </p:ext>
            </p:extLst>
          </p:nvPr>
        </p:nvGraphicFramePr>
        <p:xfrm>
          <a:off x="2743200" y="3810000"/>
          <a:ext cx="1828800" cy="914400"/>
        </p:xfrm>
        <a:graphic>
          <a:graphicData uri="http://schemas.openxmlformats.org/drawingml/2006/table">
            <a:tbl>
              <a:tblPr firstRow="1" bandRow="1">
                <a:tableStyleId>{5940675A-B579-460E-94D1-54222C63F5DA}</a:tableStyleId>
              </a:tblPr>
              <a:tblGrid>
                <a:gridCol w="228600">
                  <a:extLst>
                    <a:ext uri="{9D8B030D-6E8A-4147-A177-3AD203B41FA5}">
                      <a16:colId xmlns:a16="http://schemas.microsoft.com/office/drawing/2014/main" val="182550014"/>
                    </a:ext>
                  </a:extLst>
                </a:gridCol>
                <a:gridCol w="228600">
                  <a:extLst>
                    <a:ext uri="{9D8B030D-6E8A-4147-A177-3AD203B41FA5}">
                      <a16:colId xmlns:a16="http://schemas.microsoft.com/office/drawing/2014/main" val="1114996170"/>
                    </a:ext>
                  </a:extLst>
                </a:gridCol>
                <a:gridCol w="228600">
                  <a:extLst>
                    <a:ext uri="{9D8B030D-6E8A-4147-A177-3AD203B41FA5}">
                      <a16:colId xmlns:a16="http://schemas.microsoft.com/office/drawing/2014/main" val="2809504237"/>
                    </a:ext>
                  </a:extLst>
                </a:gridCol>
                <a:gridCol w="228600">
                  <a:extLst>
                    <a:ext uri="{9D8B030D-6E8A-4147-A177-3AD203B41FA5}">
                      <a16:colId xmlns:a16="http://schemas.microsoft.com/office/drawing/2014/main" val="567815064"/>
                    </a:ext>
                  </a:extLst>
                </a:gridCol>
                <a:gridCol w="228600">
                  <a:extLst>
                    <a:ext uri="{9D8B030D-6E8A-4147-A177-3AD203B41FA5}">
                      <a16:colId xmlns:a16="http://schemas.microsoft.com/office/drawing/2014/main" val="1965988231"/>
                    </a:ext>
                  </a:extLst>
                </a:gridCol>
                <a:gridCol w="228600">
                  <a:extLst>
                    <a:ext uri="{9D8B030D-6E8A-4147-A177-3AD203B41FA5}">
                      <a16:colId xmlns:a16="http://schemas.microsoft.com/office/drawing/2014/main" val="3066947324"/>
                    </a:ext>
                  </a:extLst>
                </a:gridCol>
                <a:gridCol w="228600">
                  <a:extLst>
                    <a:ext uri="{9D8B030D-6E8A-4147-A177-3AD203B41FA5}">
                      <a16:colId xmlns:a16="http://schemas.microsoft.com/office/drawing/2014/main" val="1977914896"/>
                    </a:ext>
                  </a:extLst>
                </a:gridCol>
                <a:gridCol w="228600">
                  <a:extLst>
                    <a:ext uri="{9D8B030D-6E8A-4147-A177-3AD203B41FA5}">
                      <a16:colId xmlns:a16="http://schemas.microsoft.com/office/drawing/2014/main" val="1623165452"/>
                    </a:ext>
                  </a:extLst>
                </a:gridCol>
              </a:tblGrid>
              <a:tr h="228600">
                <a:tc>
                  <a:txBody>
                    <a:bodyPr/>
                    <a:lstStyle/>
                    <a:p>
                      <a:endParaRPr lang="en-US" sz="900" dirty="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148343206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253146509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976669421"/>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0836416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006609628"/>
              </p:ext>
            </p:extLst>
          </p:nvPr>
        </p:nvGraphicFramePr>
        <p:xfrm>
          <a:off x="2743200" y="4724400"/>
          <a:ext cx="1828800" cy="914400"/>
        </p:xfrm>
        <a:graphic>
          <a:graphicData uri="http://schemas.openxmlformats.org/drawingml/2006/table">
            <a:tbl>
              <a:tblPr firstRow="1" bandRow="1">
                <a:tableStyleId>{5940675A-B579-460E-94D1-54222C63F5DA}</a:tableStyleId>
              </a:tblPr>
              <a:tblGrid>
                <a:gridCol w="228600">
                  <a:extLst>
                    <a:ext uri="{9D8B030D-6E8A-4147-A177-3AD203B41FA5}">
                      <a16:colId xmlns:a16="http://schemas.microsoft.com/office/drawing/2014/main" val="182550014"/>
                    </a:ext>
                  </a:extLst>
                </a:gridCol>
                <a:gridCol w="228600">
                  <a:extLst>
                    <a:ext uri="{9D8B030D-6E8A-4147-A177-3AD203B41FA5}">
                      <a16:colId xmlns:a16="http://schemas.microsoft.com/office/drawing/2014/main" val="1114996170"/>
                    </a:ext>
                  </a:extLst>
                </a:gridCol>
                <a:gridCol w="228600">
                  <a:extLst>
                    <a:ext uri="{9D8B030D-6E8A-4147-A177-3AD203B41FA5}">
                      <a16:colId xmlns:a16="http://schemas.microsoft.com/office/drawing/2014/main" val="2809504237"/>
                    </a:ext>
                  </a:extLst>
                </a:gridCol>
                <a:gridCol w="228600">
                  <a:extLst>
                    <a:ext uri="{9D8B030D-6E8A-4147-A177-3AD203B41FA5}">
                      <a16:colId xmlns:a16="http://schemas.microsoft.com/office/drawing/2014/main" val="567815064"/>
                    </a:ext>
                  </a:extLst>
                </a:gridCol>
                <a:gridCol w="228600">
                  <a:extLst>
                    <a:ext uri="{9D8B030D-6E8A-4147-A177-3AD203B41FA5}">
                      <a16:colId xmlns:a16="http://schemas.microsoft.com/office/drawing/2014/main" val="1965988231"/>
                    </a:ext>
                  </a:extLst>
                </a:gridCol>
                <a:gridCol w="228600">
                  <a:extLst>
                    <a:ext uri="{9D8B030D-6E8A-4147-A177-3AD203B41FA5}">
                      <a16:colId xmlns:a16="http://schemas.microsoft.com/office/drawing/2014/main" val="3066947324"/>
                    </a:ext>
                  </a:extLst>
                </a:gridCol>
                <a:gridCol w="228600">
                  <a:extLst>
                    <a:ext uri="{9D8B030D-6E8A-4147-A177-3AD203B41FA5}">
                      <a16:colId xmlns:a16="http://schemas.microsoft.com/office/drawing/2014/main" val="1977914896"/>
                    </a:ext>
                  </a:extLst>
                </a:gridCol>
                <a:gridCol w="228600">
                  <a:extLst>
                    <a:ext uri="{9D8B030D-6E8A-4147-A177-3AD203B41FA5}">
                      <a16:colId xmlns:a16="http://schemas.microsoft.com/office/drawing/2014/main" val="1623165452"/>
                    </a:ext>
                  </a:extLst>
                </a:gridCol>
              </a:tblGrid>
              <a:tr h="228600">
                <a:tc>
                  <a:txBody>
                    <a:bodyPr/>
                    <a:lstStyle/>
                    <a:p>
                      <a:endParaRPr lang="en-US" sz="900" dirty="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148343206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253146509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976669421"/>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083641604"/>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59917648"/>
              </p:ext>
            </p:extLst>
          </p:nvPr>
        </p:nvGraphicFramePr>
        <p:xfrm>
          <a:off x="914400" y="3810000"/>
          <a:ext cx="1828800" cy="914400"/>
        </p:xfrm>
        <a:graphic>
          <a:graphicData uri="http://schemas.openxmlformats.org/drawingml/2006/table">
            <a:tbl>
              <a:tblPr firstRow="1" bandRow="1">
                <a:tableStyleId>{5940675A-B579-460E-94D1-54222C63F5DA}</a:tableStyleId>
              </a:tblPr>
              <a:tblGrid>
                <a:gridCol w="228600">
                  <a:extLst>
                    <a:ext uri="{9D8B030D-6E8A-4147-A177-3AD203B41FA5}">
                      <a16:colId xmlns:a16="http://schemas.microsoft.com/office/drawing/2014/main" val="182550014"/>
                    </a:ext>
                  </a:extLst>
                </a:gridCol>
                <a:gridCol w="228600">
                  <a:extLst>
                    <a:ext uri="{9D8B030D-6E8A-4147-A177-3AD203B41FA5}">
                      <a16:colId xmlns:a16="http://schemas.microsoft.com/office/drawing/2014/main" val="1114996170"/>
                    </a:ext>
                  </a:extLst>
                </a:gridCol>
                <a:gridCol w="228600">
                  <a:extLst>
                    <a:ext uri="{9D8B030D-6E8A-4147-A177-3AD203B41FA5}">
                      <a16:colId xmlns:a16="http://schemas.microsoft.com/office/drawing/2014/main" val="2809504237"/>
                    </a:ext>
                  </a:extLst>
                </a:gridCol>
                <a:gridCol w="228600">
                  <a:extLst>
                    <a:ext uri="{9D8B030D-6E8A-4147-A177-3AD203B41FA5}">
                      <a16:colId xmlns:a16="http://schemas.microsoft.com/office/drawing/2014/main" val="567815064"/>
                    </a:ext>
                  </a:extLst>
                </a:gridCol>
                <a:gridCol w="228600">
                  <a:extLst>
                    <a:ext uri="{9D8B030D-6E8A-4147-A177-3AD203B41FA5}">
                      <a16:colId xmlns:a16="http://schemas.microsoft.com/office/drawing/2014/main" val="1965988231"/>
                    </a:ext>
                  </a:extLst>
                </a:gridCol>
                <a:gridCol w="228600">
                  <a:extLst>
                    <a:ext uri="{9D8B030D-6E8A-4147-A177-3AD203B41FA5}">
                      <a16:colId xmlns:a16="http://schemas.microsoft.com/office/drawing/2014/main" val="3066947324"/>
                    </a:ext>
                  </a:extLst>
                </a:gridCol>
                <a:gridCol w="228600">
                  <a:extLst>
                    <a:ext uri="{9D8B030D-6E8A-4147-A177-3AD203B41FA5}">
                      <a16:colId xmlns:a16="http://schemas.microsoft.com/office/drawing/2014/main" val="1977914896"/>
                    </a:ext>
                  </a:extLst>
                </a:gridCol>
                <a:gridCol w="228600">
                  <a:extLst>
                    <a:ext uri="{9D8B030D-6E8A-4147-A177-3AD203B41FA5}">
                      <a16:colId xmlns:a16="http://schemas.microsoft.com/office/drawing/2014/main" val="1623165452"/>
                    </a:ext>
                  </a:extLst>
                </a:gridCol>
              </a:tblGrid>
              <a:tr h="228600">
                <a:tc>
                  <a:txBody>
                    <a:bodyPr/>
                    <a:lstStyle/>
                    <a:p>
                      <a:endParaRPr lang="en-US" sz="900" dirty="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148343206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253146509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976669421"/>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08364160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588517993"/>
              </p:ext>
            </p:extLst>
          </p:nvPr>
        </p:nvGraphicFramePr>
        <p:xfrm>
          <a:off x="914400" y="4724400"/>
          <a:ext cx="1828800" cy="914400"/>
        </p:xfrm>
        <a:graphic>
          <a:graphicData uri="http://schemas.openxmlformats.org/drawingml/2006/table">
            <a:tbl>
              <a:tblPr firstRow="1" bandRow="1">
                <a:tableStyleId>{5940675A-B579-460E-94D1-54222C63F5DA}</a:tableStyleId>
              </a:tblPr>
              <a:tblGrid>
                <a:gridCol w="228600">
                  <a:extLst>
                    <a:ext uri="{9D8B030D-6E8A-4147-A177-3AD203B41FA5}">
                      <a16:colId xmlns:a16="http://schemas.microsoft.com/office/drawing/2014/main" val="182550014"/>
                    </a:ext>
                  </a:extLst>
                </a:gridCol>
                <a:gridCol w="228600">
                  <a:extLst>
                    <a:ext uri="{9D8B030D-6E8A-4147-A177-3AD203B41FA5}">
                      <a16:colId xmlns:a16="http://schemas.microsoft.com/office/drawing/2014/main" val="1114996170"/>
                    </a:ext>
                  </a:extLst>
                </a:gridCol>
                <a:gridCol w="228600">
                  <a:extLst>
                    <a:ext uri="{9D8B030D-6E8A-4147-A177-3AD203B41FA5}">
                      <a16:colId xmlns:a16="http://schemas.microsoft.com/office/drawing/2014/main" val="2809504237"/>
                    </a:ext>
                  </a:extLst>
                </a:gridCol>
                <a:gridCol w="228600">
                  <a:extLst>
                    <a:ext uri="{9D8B030D-6E8A-4147-A177-3AD203B41FA5}">
                      <a16:colId xmlns:a16="http://schemas.microsoft.com/office/drawing/2014/main" val="567815064"/>
                    </a:ext>
                  </a:extLst>
                </a:gridCol>
                <a:gridCol w="228600">
                  <a:extLst>
                    <a:ext uri="{9D8B030D-6E8A-4147-A177-3AD203B41FA5}">
                      <a16:colId xmlns:a16="http://schemas.microsoft.com/office/drawing/2014/main" val="1965988231"/>
                    </a:ext>
                  </a:extLst>
                </a:gridCol>
                <a:gridCol w="228600">
                  <a:extLst>
                    <a:ext uri="{9D8B030D-6E8A-4147-A177-3AD203B41FA5}">
                      <a16:colId xmlns:a16="http://schemas.microsoft.com/office/drawing/2014/main" val="3066947324"/>
                    </a:ext>
                  </a:extLst>
                </a:gridCol>
                <a:gridCol w="228600">
                  <a:extLst>
                    <a:ext uri="{9D8B030D-6E8A-4147-A177-3AD203B41FA5}">
                      <a16:colId xmlns:a16="http://schemas.microsoft.com/office/drawing/2014/main" val="1977914896"/>
                    </a:ext>
                  </a:extLst>
                </a:gridCol>
                <a:gridCol w="228600">
                  <a:extLst>
                    <a:ext uri="{9D8B030D-6E8A-4147-A177-3AD203B41FA5}">
                      <a16:colId xmlns:a16="http://schemas.microsoft.com/office/drawing/2014/main" val="1623165452"/>
                    </a:ext>
                  </a:extLst>
                </a:gridCol>
              </a:tblGrid>
              <a:tr h="228600">
                <a:tc>
                  <a:txBody>
                    <a:bodyPr/>
                    <a:lstStyle/>
                    <a:p>
                      <a:endParaRPr lang="en-US" sz="900" dirty="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148343206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253146509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976669421"/>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08364160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104791672"/>
              </p:ext>
            </p:extLst>
          </p:nvPr>
        </p:nvGraphicFramePr>
        <p:xfrm>
          <a:off x="6400800" y="1981200"/>
          <a:ext cx="1828800" cy="914400"/>
        </p:xfrm>
        <a:graphic>
          <a:graphicData uri="http://schemas.openxmlformats.org/drawingml/2006/table">
            <a:tbl>
              <a:tblPr firstRow="1" bandRow="1">
                <a:tableStyleId>{5940675A-B579-460E-94D1-54222C63F5DA}</a:tableStyleId>
              </a:tblPr>
              <a:tblGrid>
                <a:gridCol w="228600">
                  <a:extLst>
                    <a:ext uri="{9D8B030D-6E8A-4147-A177-3AD203B41FA5}">
                      <a16:colId xmlns:a16="http://schemas.microsoft.com/office/drawing/2014/main" val="182550014"/>
                    </a:ext>
                  </a:extLst>
                </a:gridCol>
                <a:gridCol w="228600">
                  <a:extLst>
                    <a:ext uri="{9D8B030D-6E8A-4147-A177-3AD203B41FA5}">
                      <a16:colId xmlns:a16="http://schemas.microsoft.com/office/drawing/2014/main" val="1114996170"/>
                    </a:ext>
                  </a:extLst>
                </a:gridCol>
                <a:gridCol w="228600">
                  <a:extLst>
                    <a:ext uri="{9D8B030D-6E8A-4147-A177-3AD203B41FA5}">
                      <a16:colId xmlns:a16="http://schemas.microsoft.com/office/drawing/2014/main" val="2809504237"/>
                    </a:ext>
                  </a:extLst>
                </a:gridCol>
                <a:gridCol w="228600">
                  <a:extLst>
                    <a:ext uri="{9D8B030D-6E8A-4147-A177-3AD203B41FA5}">
                      <a16:colId xmlns:a16="http://schemas.microsoft.com/office/drawing/2014/main" val="567815064"/>
                    </a:ext>
                  </a:extLst>
                </a:gridCol>
                <a:gridCol w="228600">
                  <a:extLst>
                    <a:ext uri="{9D8B030D-6E8A-4147-A177-3AD203B41FA5}">
                      <a16:colId xmlns:a16="http://schemas.microsoft.com/office/drawing/2014/main" val="1965988231"/>
                    </a:ext>
                  </a:extLst>
                </a:gridCol>
                <a:gridCol w="228600">
                  <a:extLst>
                    <a:ext uri="{9D8B030D-6E8A-4147-A177-3AD203B41FA5}">
                      <a16:colId xmlns:a16="http://schemas.microsoft.com/office/drawing/2014/main" val="3066947324"/>
                    </a:ext>
                  </a:extLst>
                </a:gridCol>
                <a:gridCol w="228600">
                  <a:extLst>
                    <a:ext uri="{9D8B030D-6E8A-4147-A177-3AD203B41FA5}">
                      <a16:colId xmlns:a16="http://schemas.microsoft.com/office/drawing/2014/main" val="1977914896"/>
                    </a:ext>
                  </a:extLst>
                </a:gridCol>
                <a:gridCol w="228600">
                  <a:extLst>
                    <a:ext uri="{9D8B030D-6E8A-4147-A177-3AD203B41FA5}">
                      <a16:colId xmlns:a16="http://schemas.microsoft.com/office/drawing/2014/main" val="1623165452"/>
                    </a:ext>
                  </a:extLst>
                </a:gridCol>
              </a:tblGrid>
              <a:tr h="228600">
                <a:tc>
                  <a:txBody>
                    <a:bodyPr/>
                    <a:lstStyle/>
                    <a:p>
                      <a:endParaRPr lang="en-US" sz="900" dirty="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148343206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253146509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976669421"/>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083641604"/>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105049603"/>
              </p:ext>
            </p:extLst>
          </p:nvPr>
        </p:nvGraphicFramePr>
        <p:xfrm>
          <a:off x="6400800" y="2895600"/>
          <a:ext cx="1828800" cy="914400"/>
        </p:xfrm>
        <a:graphic>
          <a:graphicData uri="http://schemas.openxmlformats.org/drawingml/2006/table">
            <a:tbl>
              <a:tblPr firstRow="1" bandRow="1">
                <a:tableStyleId>{5940675A-B579-460E-94D1-54222C63F5DA}</a:tableStyleId>
              </a:tblPr>
              <a:tblGrid>
                <a:gridCol w="228600">
                  <a:extLst>
                    <a:ext uri="{9D8B030D-6E8A-4147-A177-3AD203B41FA5}">
                      <a16:colId xmlns:a16="http://schemas.microsoft.com/office/drawing/2014/main" val="182550014"/>
                    </a:ext>
                  </a:extLst>
                </a:gridCol>
                <a:gridCol w="228600">
                  <a:extLst>
                    <a:ext uri="{9D8B030D-6E8A-4147-A177-3AD203B41FA5}">
                      <a16:colId xmlns:a16="http://schemas.microsoft.com/office/drawing/2014/main" val="1114996170"/>
                    </a:ext>
                  </a:extLst>
                </a:gridCol>
                <a:gridCol w="228600">
                  <a:extLst>
                    <a:ext uri="{9D8B030D-6E8A-4147-A177-3AD203B41FA5}">
                      <a16:colId xmlns:a16="http://schemas.microsoft.com/office/drawing/2014/main" val="2809504237"/>
                    </a:ext>
                  </a:extLst>
                </a:gridCol>
                <a:gridCol w="228600">
                  <a:extLst>
                    <a:ext uri="{9D8B030D-6E8A-4147-A177-3AD203B41FA5}">
                      <a16:colId xmlns:a16="http://schemas.microsoft.com/office/drawing/2014/main" val="567815064"/>
                    </a:ext>
                  </a:extLst>
                </a:gridCol>
                <a:gridCol w="228600">
                  <a:extLst>
                    <a:ext uri="{9D8B030D-6E8A-4147-A177-3AD203B41FA5}">
                      <a16:colId xmlns:a16="http://schemas.microsoft.com/office/drawing/2014/main" val="1965988231"/>
                    </a:ext>
                  </a:extLst>
                </a:gridCol>
                <a:gridCol w="228600">
                  <a:extLst>
                    <a:ext uri="{9D8B030D-6E8A-4147-A177-3AD203B41FA5}">
                      <a16:colId xmlns:a16="http://schemas.microsoft.com/office/drawing/2014/main" val="3066947324"/>
                    </a:ext>
                  </a:extLst>
                </a:gridCol>
                <a:gridCol w="228600">
                  <a:extLst>
                    <a:ext uri="{9D8B030D-6E8A-4147-A177-3AD203B41FA5}">
                      <a16:colId xmlns:a16="http://schemas.microsoft.com/office/drawing/2014/main" val="1977914896"/>
                    </a:ext>
                  </a:extLst>
                </a:gridCol>
                <a:gridCol w="228600">
                  <a:extLst>
                    <a:ext uri="{9D8B030D-6E8A-4147-A177-3AD203B41FA5}">
                      <a16:colId xmlns:a16="http://schemas.microsoft.com/office/drawing/2014/main" val="1623165452"/>
                    </a:ext>
                  </a:extLst>
                </a:gridCol>
              </a:tblGrid>
              <a:tr h="228600">
                <a:tc>
                  <a:txBody>
                    <a:bodyPr/>
                    <a:lstStyle/>
                    <a:p>
                      <a:endParaRPr lang="en-US" sz="900" dirty="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148343206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253146509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976669421"/>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083641604"/>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4076491326"/>
              </p:ext>
            </p:extLst>
          </p:nvPr>
        </p:nvGraphicFramePr>
        <p:xfrm>
          <a:off x="4572000" y="1981200"/>
          <a:ext cx="1828800" cy="914400"/>
        </p:xfrm>
        <a:graphic>
          <a:graphicData uri="http://schemas.openxmlformats.org/drawingml/2006/table">
            <a:tbl>
              <a:tblPr firstRow="1" bandRow="1">
                <a:tableStyleId>{5940675A-B579-460E-94D1-54222C63F5DA}</a:tableStyleId>
              </a:tblPr>
              <a:tblGrid>
                <a:gridCol w="228600">
                  <a:extLst>
                    <a:ext uri="{9D8B030D-6E8A-4147-A177-3AD203B41FA5}">
                      <a16:colId xmlns:a16="http://schemas.microsoft.com/office/drawing/2014/main" val="182550014"/>
                    </a:ext>
                  </a:extLst>
                </a:gridCol>
                <a:gridCol w="228600">
                  <a:extLst>
                    <a:ext uri="{9D8B030D-6E8A-4147-A177-3AD203B41FA5}">
                      <a16:colId xmlns:a16="http://schemas.microsoft.com/office/drawing/2014/main" val="1114996170"/>
                    </a:ext>
                  </a:extLst>
                </a:gridCol>
                <a:gridCol w="228600">
                  <a:extLst>
                    <a:ext uri="{9D8B030D-6E8A-4147-A177-3AD203B41FA5}">
                      <a16:colId xmlns:a16="http://schemas.microsoft.com/office/drawing/2014/main" val="2809504237"/>
                    </a:ext>
                  </a:extLst>
                </a:gridCol>
                <a:gridCol w="228600">
                  <a:extLst>
                    <a:ext uri="{9D8B030D-6E8A-4147-A177-3AD203B41FA5}">
                      <a16:colId xmlns:a16="http://schemas.microsoft.com/office/drawing/2014/main" val="567815064"/>
                    </a:ext>
                  </a:extLst>
                </a:gridCol>
                <a:gridCol w="228600">
                  <a:extLst>
                    <a:ext uri="{9D8B030D-6E8A-4147-A177-3AD203B41FA5}">
                      <a16:colId xmlns:a16="http://schemas.microsoft.com/office/drawing/2014/main" val="1965988231"/>
                    </a:ext>
                  </a:extLst>
                </a:gridCol>
                <a:gridCol w="228600">
                  <a:extLst>
                    <a:ext uri="{9D8B030D-6E8A-4147-A177-3AD203B41FA5}">
                      <a16:colId xmlns:a16="http://schemas.microsoft.com/office/drawing/2014/main" val="3066947324"/>
                    </a:ext>
                  </a:extLst>
                </a:gridCol>
                <a:gridCol w="228600">
                  <a:extLst>
                    <a:ext uri="{9D8B030D-6E8A-4147-A177-3AD203B41FA5}">
                      <a16:colId xmlns:a16="http://schemas.microsoft.com/office/drawing/2014/main" val="1977914896"/>
                    </a:ext>
                  </a:extLst>
                </a:gridCol>
                <a:gridCol w="228600">
                  <a:extLst>
                    <a:ext uri="{9D8B030D-6E8A-4147-A177-3AD203B41FA5}">
                      <a16:colId xmlns:a16="http://schemas.microsoft.com/office/drawing/2014/main" val="1623165452"/>
                    </a:ext>
                  </a:extLst>
                </a:gridCol>
              </a:tblGrid>
              <a:tr h="228600">
                <a:tc>
                  <a:txBody>
                    <a:bodyPr/>
                    <a:lstStyle/>
                    <a:p>
                      <a:endParaRPr lang="en-US" sz="900" dirty="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148343206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253146509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976669421"/>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08364160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393598084"/>
              </p:ext>
            </p:extLst>
          </p:nvPr>
        </p:nvGraphicFramePr>
        <p:xfrm>
          <a:off x="4572000" y="2895600"/>
          <a:ext cx="1828800" cy="914400"/>
        </p:xfrm>
        <a:graphic>
          <a:graphicData uri="http://schemas.openxmlformats.org/drawingml/2006/table">
            <a:tbl>
              <a:tblPr firstRow="1" bandRow="1">
                <a:tableStyleId>{5940675A-B579-460E-94D1-54222C63F5DA}</a:tableStyleId>
              </a:tblPr>
              <a:tblGrid>
                <a:gridCol w="228600">
                  <a:extLst>
                    <a:ext uri="{9D8B030D-6E8A-4147-A177-3AD203B41FA5}">
                      <a16:colId xmlns:a16="http://schemas.microsoft.com/office/drawing/2014/main" val="182550014"/>
                    </a:ext>
                  </a:extLst>
                </a:gridCol>
                <a:gridCol w="228600">
                  <a:extLst>
                    <a:ext uri="{9D8B030D-6E8A-4147-A177-3AD203B41FA5}">
                      <a16:colId xmlns:a16="http://schemas.microsoft.com/office/drawing/2014/main" val="1114996170"/>
                    </a:ext>
                  </a:extLst>
                </a:gridCol>
                <a:gridCol w="228600">
                  <a:extLst>
                    <a:ext uri="{9D8B030D-6E8A-4147-A177-3AD203B41FA5}">
                      <a16:colId xmlns:a16="http://schemas.microsoft.com/office/drawing/2014/main" val="2809504237"/>
                    </a:ext>
                  </a:extLst>
                </a:gridCol>
                <a:gridCol w="228600">
                  <a:extLst>
                    <a:ext uri="{9D8B030D-6E8A-4147-A177-3AD203B41FA5}">
                      <a16:colId xmlns:a16="http://schemas.microsoft.com/office/drawing/2014/main" val="567815064"/>
                    </a:ext>
                  </a:extLst>
                </a:gridCol>
                <a:gridCol w="228600">
                  <a:extLst>
                    <a:ext uri="{9D8B030D-6E8A-4147-A177-3AD203B41FA5}">
                      <a16:colId xmlns:a16="http://schemas.microsoft.com/office/drawing/2014/main" val="1965988231"/>
                    </a:ext>
                  </a:extLst>
                </a:gridCol>
                <a:gridCol w="228600">
                  <a:extLst>
                    <a:ext uri="{9D8B030D-6E8A-4147-A177-3AD203B41FA5}">
                      <a16:colId xmlns:a16="http://schemas.microsoft.com/office/drawing/2014/main" val="3066947324"/>
                    </a:ext>
                  </a:extLst>
                </a:gridCol>
                <a:gridCol w="228600">
                  <a:extLst>
                    <a:ext uri="{9D8B030D-6E8A-4147-A177-3AD203B41FA5}">
                      <a16:colId xmlns:a16="http://schemas.microsoft.com/office/drawing/2014/main" val="1977914896"/>
                    </a:ext>
                  </a:extLst>
                </a:gridCol>
                <a:gridCol w="228600">
                  <a:extLst>
                    <a:ext uri="{9D8B030D-6E8A-4147-A177-3AD203B41FA5}">
                      <a16:colId xmlns:a16="http://schemas.microsoft.com/office/drawing/2014/main" val="1623165452"/>
                    </a:ext>
                  </a:extLst>
                </a:gridCol>
              </a:tblGrid>
              <a:tr h="228600">
                <a:tc>
                  <a:txBody>
                    <a:bodyPr/>
                    <a:lstStyle/>
                    <a:p>
                      <a:endParaRPr lang="en-US" sz="900" dirty="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148343206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253146509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976669421"/>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083641604"/>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887839331"/>
              </p:ext>
            </p:extLst>
          </p:nvPr>
        </p:nvGraphicFramePr>
        <p:xfrm>
          <a:off x="6400800" y="3810000"/>
          <a:ext cx="1828800" cy="914400"/>
        </p:xfrm>
        <a:graphic>
          <a:graphicData uri="http://schemas.openxmlformats.org/drawingml/2006/table">
            <a:tbl>
              <a:tblPr firstRow="1" bandRow="1">
                <a:tableStyleId>{5940675A-B579-460E-94D1-54222C63F5DA}</a:tableStyleId>
              </a:tblPr>
              <a:tblGrid>
                <a:gridCol w="228600">
                  <a:extLst>
                    <a:ext uri="{9D8B030D-6E8A-4147-A177-3AD203B41FA5}">
                      <a16:colId xmlns:a16="http://schemas.microsoft.com/office/drawing/2014/main" val="182550014"/>
                    </a:ext>
                  </a:extLst>
                </a:gridCol>
                <a:gridCol w="228600">
                  <a:extLst>
                    <a:ext uri="{9D8B030D-6E8A-4147-A177-3AD203B41FA5}">
                      <a16:colId xmlns:a16="http://schemas.microsoft.com/office/drawing/2014/main" val="1114996170"/>
                    </a:ext>
                  </a:extLst>
                </a:gridCol>
                <a:gridCol w="228600">
                  <a:extLst>
                    <a:ext uri="{9D8B030D-6E8A-4147-A177-3AD203B41FA5}">
                      <a16:colId xmlns:a16="http://schemas.microsoft.com/office/drawing/2014/main" val="2809504237"/>
                    </a:ext>
                  </a:extLst>
                </a:gridCol>
                <a:gridCol w="228600">
                  <a:extLst>
                    <a:ext uri="{9D8B030D-6E8A-4147-A177-3AD203B41FA5}">
                      <a16:colId xmlns:a16="http://schemas.microsoft.com/office/drawing/2014/main" val="567815064"/>
                    </a:ext>
                  </a:extLst>
                </a:gridCol>
                <a:gridCol w="228600">
                  <a:extLst>
                    <a:ext uri="{9D8B030D-6E8A-4147-A177-3AD203B41FA5}">
                      <a16:colId xmlns:a16="http://schemas.microsoft.com/office/drawing/2014/main" val="1965988231"/>
                    </a:ext>
                  </a:extLst>
                </a:gridCol>
                <a:gridCol w="228600">
                  <a:extLst>
                    <a:ext uri="{9D8B030D-6E8A-4147-A177-3AD203B41FA5}">
                      <a16:colId xmlns:a16="http://schemas.microsoft.com/office/drawing/2014/main" val="3066947324"/>
                    </a:ext>
                  </a:extLst>
                </a:gridCol>
                <a:gridCol w="228600">
                  <a:extLst>
                    <a:ext uri="{9D8B030D-6E8A-4147-A177-3AD203B41FA5}">
                      <a16:colId xmlns:a16="http://schemas.microsoft.com/office/drawing/2014/main" val="1977914896"/>
                    </a:ext>
                  </a:extLst>
                </a:gridCol>
                <a:gridCol w="228600">
                  <a:extLst>
                    <a:ext uri="{9D8B030D-6E8A-4147-A177-3AD203B41FA5}">
                      <a16:colId xmlns:a16="http://schemas.microsoft.com/office/drawing/2014/main" val="1623165452"/>
                    </a:ext>
                  </a:extLst>
                </a:gridCol>
              </a:tblGrid>
              <a:tr h="228600">
                <a:tc>
                  <a:txBody>
                    <a:bodyPr/>
                    <a:lstStyle/>
                    <a:p>
                      <a:endParaRPr lang="en-US" sz="900" dirty="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148343206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253146509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976669421"/>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083641604"/>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002843807"/>
              </p:ext>
            </p:extLst>
          </p:nvPr>
        </p:nvGraphicFramePr>
        <p:xfrm>
          <a:off x="6400800" y="4724400"/>
          <a:ext cx="1828800" cy="914400"/>
        </p:xfrm>
        <a:graphic>
          <a:graphicData uri="http://schemas.openxmlformats.org/drawingml/2006/table">
            <a:tbl>
              <a:tblPr firstRow="1" bandRow="1">
                <a:tableStyleId>{5940675A-B579-460E-94D1-54222C63F5DA}</a:tableStyleId>
              </a:tblPr>
              <a:tblGrid>
                <a:gridCol w="228600">
                  <a:extLst>
                    <a:ext uri="{9D8B030D-6E8A-4147-A177-3AD203B41FA5}">
                      <a16:colId xmlns:a16="http://schemas.microsoft.com/office/drawing/2014/main" val="182550014"/>
                    </a:ext>
                  </a:extLst>
                </a:gridCol>
                <a:gridCol w="228600">
                  <a:extLst>
                    <a:ext uri="{9D8B030D-6E8A-4147-A177-3AD203B41FA5}">
                      <a16:colId xmlns:a16="http://schemas.microsoft.com/office/drawing/2014/main" val="1114996170"/>
                    </a:ext>
                  </a:extLst>
                </a:gridCol>
                <a:gridCol w="228600">
                  <a:extLst>
                    <a:ext uri="{9D8B030D-6E8A-4147-A177-3AD203B41FA5}">
                      <a16:colId xmlns:a16="http://schemas.microsoft.com/office/drawing/2014/main" val="2809504237"/>
                    </a:ext>
                  </a:extLst>
                </a:gridCol>
                <a:gridCol w="228600">
                  <a:extLst>
                    <a:ext uri="{9D8B030D-6E8A-4147-A177-3AD203B41FA5}">
                      <a16:colId xmlns:a16="http://schemas.microsoft.com/office/drawing/2014/main" val="567815064"/>
                    </a:ext>
                  </a:extLst>
                </a:gridCol>
                <a:gridCol w="228600">
                  <a:extLst>
                    <a:ext uri="{9D8B030D-6E8A-4147-A177-3AD203B41FA5}">
                      <a16:colId xmlns:a16="http://schemas.microsoft.com/office/drawing/2014/main" val="1965988231"/>
                    </a:ext>
                  </a:extLst>
                </a:gridCol>
                <a:gridCol w="228600">
                  <a:extLst>
                    <a:ext uri="{9D8B030D-6E8A-4147-A177-3AD203B41FA5}">
                      <a16:colId xmlns:a16="http://schemas.microsoft.com/office/drawing/2014/main" val="3066947324"/>
                    </a:ext>
                  </a:extLst>
                </a:gridCol>
                <a:gridCol w="228600">
                  <a:extLst>
                    <a:ext uri="{9D8B030D-6E8A-4147-A177-3AD203B41FA5}">
                      <a16:colId xmlns:a16="http://schemas.microsoft.com/office/drawing/2014/main" val="1977914896"/>
                    </a:ext>
                  </a:extLst>
                </a:gridCol>
                <a:gridCol w="228600">
                  <a:extLst>
                    <a:ext uri="{9D8B030D-6E8A-4147-A177-3AD203B41FA5}">
                      <a16:colId xmlns:a16="http://schemas.microsoft.com/office/drawing/2014/main" val="1623165452"/>
                    </a:ext>
                  </a:extLst>
                </a:gridCol>
              </a:tblGrid>
              <a:tr h="228600">
                <a:tc>
                  <a:txBody>
                    <a:bodyPr/>
                    <a:lstStyle/>
                    <a:p>
                      <a:endParaRPr lang="en-US" sz="900" dirty="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148343206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253146509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976669421"/>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083641604"/>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500777868"/>
              </p:ext>
            </p:extLst>
          </p:nvPr>
        </p:nvGraphicFramePr>
        <p:xfrm>
          <a:off x="4572000" y="3810000"/>
          <a:ext cx="1828800" cy="914400"/>
        </p:xfrm>
        <a:graphic>
          <a:graphicData uri="http://schemas.openxmlformats.org/drawingml/2006/table">
            <a:tbl>
              <a:tblPr firstRow="1" bandRow="1">
                <a:tableStyleId>{5940675A-B579-460E-94D1-54222C63F5DA}</a:tableStyleId>
              </a:tblPr>
              <a:tblGrid>
                <a:gridCol w="228600">
                  <a:extLst>
                    <a:ext uri="{9D8B030D-6E8A-4147-A177-3AD203B41FA5}">
                      <a16:colId xmlns:a16="http://schemas.microsoft.com/office/drawing/2014/main" val="182550014"/>
                    </a:ext>
                  </a:extLst>
                </a:gridCol>
                <a:gridCol w="228600">
                  <a:extLst>
                    <a:ext uri="{9D8B030D-6E8A-4147-A177-3AD203B41FA5}">
                      <a16:colId xmlns:a16="http://schemas.microsoft.com/office/drawing/2014/main" val="1114996170"/>
                    </a:ext>
                  </a:extLst>
                </a:gridCol>
                <a:gridCol w="228600">
                  <a:extLst>
                    <a:ext uri="{9D8B030D-6E8A-4147-A177-3AD203B41FA5}">
                      <a16:colId xmlns:a16="http://schemas.microsoft.com/office/drawing/2014/main" val="2809504237"/>
                    </a:ext>
                  </a:extLst>
                </a:gridCol>
                <a:gridCol w="228600">
                  <a:extLst>
                    <a:ext uri="{9D8B030D-6E8A-4147-A177-3AD203B41FA5}">
                      <a16:colId xmlns:a16="http://schemas.microsoft.com/office/drawing/2014/main" val="567815064"/>
                    </a:ext>
                  </a:extLst>
                </a:gridCol>
                <a:gridCol w="228600">
                  <a:extLst>
                    <a:ext uri="{9D8B030D-6E8A-4147-A177-3AD203B41FA5}">
                      <a16:colId xmlns:a16="http://schemas.microsoft.com/office/drawing/2014/main" val="1965988231"/>
                    </a:ext>
                  </a:extLst>
                </a:gridCol>
                <a:gridCol w="228600">
                  <a:extLst>
                    <a:ext uri="{9D8B030D-6E8A-4147-A177-3AD203B41FA5}">
                      <a16:colId xmlns:a16="http://schemas.microsoft.com/office/drawing/2014/main" val="3066947324"/>
                    </a:ext>
                  </a:extLst>
                </a:gridCol>
                <a:gridCol w="228600">
                  <a:extLst>
                    <a:ext uri="{9D8B030D-6E8A-4147-A177-3AD203B41FA5}">
                      <a16:colId xmlns:a16="http://schemas.microsoft.com/office/drawing/2014/main" val="1977914896"/>
                    </a:ext>
                  </a:extLst>
                </a:gridCol>
                <a:gridCol w="228600">
                  <a:extLst>
                    <a:ext uri="{9D8B030D-6E8A-4147-A177-3AD203B41FA5}">
                      <a16:colId xmlns:a16="http://schemas.microsoft.com/office/drawing/2014/main" val="1623165452"/>
                    </a:ext>
                  </a:extLst>
                </a:gridCol>
              </a:tblGrid>
              <a:tr h="228600">
                <a:tc>
                  <a:txBody>
                    <a:bodyPr/>
                    <a:lstStyle/>
                    <a:p>
                      <a:endParaRPr lang="en-US" sz="900" dirty="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148343206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253146509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976669421"/>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083641604"/>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820106308"/>
              </p:ext>
            </p:extLst>
          </p:nvPr>
        </p:nvGraphicFramePr>
        <p:xfrm>
          <a:off x="4572000" y="4724400"/>
          <a:ext cx="1828800" cy="914400"/>
        </p:xfrm>
        <a:graphic>
          <a:graphicData uri="http://schemas.openxmlformats.org/drawingml/2006/table">
            <a:tbl>
              <a:tblPr firstRow="1" bandRow="1">
                <a:tableStyleId>{5940675A-B579-460E-94D1-54222C63F5DA}</a:tableStyleId>
              </a:tblPr>
              <a:tblGrid>
                <a:gridCol w="228600">
                  <a:extLst>
                    <a:ext uri="{9D8B030D-6E8A-4147-A177-3AD203B41FA5}">
                      <a16:colId xmlns:a16="http://schemas.microsoft.com/office/drawing/2014/main" val="182550014"/>
                    </a:ext>
                  </a:extLst>
                </a:gridCol>
                <a:gridCol w="228600">
                  <a:extLst>
                    <a:ext uri="{9D8B030D-6E8A-4147-A177-3AD203B41FA5}">
                      <a16:colId xmlns:a16="http://schemas.microsoft.com/office/drawing/2014/main" val="1114996170"/>
                    </a:ext>
                  </a:extLst>
                </a:gridCol>
                <a:gridCol w="228600">
                  <a:extLst>
                    <a:ext uri="{9D8B030D-6E8A-4147-A177-3AD203B41FA5}">
                      <a16:colId xmlns:a16="http://schemas.microsoft.com/office/drawing/2014/main" val="2809504237"/>
                    </a:ext>
                  </a:extLst>
                </a:gridCol>
                <a:gridCol w="228600">
                  <a:extLst>
                    <a:ext uri="{9D8B030D-6E8A-4147-A177-3AD203B41FA5}">
                      <a16:colId xmlns:a16="http://schemas.microsoft.com/office/drawing/2014/main" val="567815064"/>
                    </a:ext>
                  </a:extLst>
                </a:gridCol>
                <a:gridCol w="228600">
                  <a:extLst>
                    <a:ext uri="{9D8B030D-6E8A-4147-A177-3AD203B41FA5}">
                      <a16:colId xmlns:a16="http://schemas.microsoft.com/office/drawing/2014/main" val="1965988231"/>
                    </a:ext>
                  </a:extLst>
                </a:gridCol>
                <a:gridCol w="228600">
                  <a:extLst>
                    <a:ext uri="{9D8B030D-6E8A-4147-A177-3AD203B41FA5}">
                      <a16:colId xmlns:a16="http://schemas.microsoft.com/office/drawing/2014/main" val="3066947324"/>
                    </a:ext>
                  </a:extLst>
                </a:gridCol>
                <a:gridCol w="228600">
                  <a:extLst>
                    <a:ext uri="{9D8B030D-6E8A-4147-A177-3AD203B41FA5}">
                      <a16:colId xmlns:a16="http://schemas.microsoft.com/office/drawing/2014/main" val="1977914896"/>
                    </a:ext>
                  </a:extLst>
                </a:gridCol>
                <a:gridCol w="228600">
                  <a:extLst>
                    <a:ext uri="{9D8B030D-6E8A-4147-A177-3AD203B41FA5}">
                      <a16:colId xmlns:a16="http://schemas.microsoft.com/office/drawing/2014/main" val="1623165452"/>
                    </a:ext>
                  </a:extLst>
                </a:gridCol>
              </a:tblGrid>
              <a:tr h="228600">
                <a:tc>
                  <a:txBody>
                    <a:bodyPr/>
                    <a:lstStyle/>
                    <a:p>
                      <a:endParaRPr lang="en-US" sz="900" dirty="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148343206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2531465095"/>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extLst>
                  <a:ext uri="{0D108BD9-81ED-4DB2-BD59-A6C34878D82A}">
                    <a16:rowId xmlns:a16="http://schemas.microsoft.com/office/drawing/2014/main" val="976669421"/>
                  </a:ext>
                </a:extLst>
              </a:tr>
              <a:tr h="228600">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083641604"/>
                  </a:ext>
                </a:extLst>
              </a:tr>
            </a:tbl>
          </a:graphicData>
        </a:graphic>
      </p:graphicFrame>
    </p:spTree>
    <p:extLst>
      <p:ext uri="{BB962C8B-B14F-4D97-AF65-F5344CB8AC3E}">
        <p14:creationId xmlns:p14="http://schemas.microsoft.com/office/powerpoint/2010/main" val="36755763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Output Size Compared</a:t>
            </a:r>
          </a:p>
        </p:txBody>
      </p:sp>
      <p:sp>
        <p:nvSpPr>
          <p:cNvPr id="5" name="Text Placeholder 4"/>
          <p:cNvSpPr>
            <a:spLocks noGrp="1"/>
          </p:cNvSpPr>
          <p:nvPr>
            <p:ph type="body" idx="1"/>
          </p:nvPr>
        </p:nvSpPr>
        <p:spPr/>
        <p:txBody>
          <a:bodyPr/>
          <a:lstStyle/>
          <a:p>
            <a:r>
              <a:rPr lang="en-US" dirty="0">
                <a:solidFill>
                  <a:schemeClr val="tx1">
                    <a:lumMod val="85000"/>
                    <a:lumOff val="15000"/>
                  </a:schemeClr>
                </a:solidFill>
              </a:rPr>
              <a:t>2</a:t>
            </a:r>
            <a:r>
              <a:rPr lang="en-US" baseline="30000" dirty="0">
                <a:solidFill>
                  <a:schemeClr val="tx1">
                    <a:lumMod val="85000"/>
                    <a:lumOff val="15000"/>
                  </a:schemeClr>
                </a:solidFill>
              </a:rPr>
              <a:t>32</a:t>
            </a:r>
            <a:r>
              <a:rPr lang="en-US" baseline="30000" dirty="0"/>
              <a:t>   </a:t>
            </a:r>
            <a:r>
              <a:rPr lang="en-US" dirty="0">
                <a:solidFill>
                  <a:schemeClr val="tx1">
                    <a:lumMod val="75000"/>
                    <a:lumOff val="25000"/>
                  </a:schemeClr>
                </a:solidFill>
              </a:rPr>
              <a:t>(4294967296)</a:t>
            </a:r>
            <a:endParaRPr lang="en-US" baseline="30000" dirty="0">
              <a:solidFill>
                <a:schemeClr val="tx1">
                  <a:lumMod val="75000"/>
                  <a:lumOff val="25000"/>
                </a:schemeClr>
              </a:solidFill>
            </a:endParaRPr>
          </a:p>
        </p:txBody>
      </p:sp>
      <p:sp>
        <p:nvSpPr>
          <p:cNvPr id="7" name="Text Placeholder 6"/>
          <p:cNvSpPr>
            <a:spLocks noGrp="1"/>
          </p:cNvSpPr>
          <p:nvPr>
            <p:ph type="body" sz="quarter" idx="3"/>
          </p:nvPr>
        </p:nvSpPr>
        <p:spPr>
          <a:xfrm>
            <a:off x="4629150" y="1681163"/>
            <a:ext cx="4362450" cy="823912"/>
          </a:xfrm>
        </p:spPr>
        <p:txBody>
          <a:bodyPr/>
          <a:lstStyle/>
          <a:p>
            <a:r>
              <a:rPr lang="en-US" dirty="0">
                <a:solidFill>
                  <a:schemeClr val="tx1">
                    <a:lumMod val="85000"/>
                    <a:lumOff val="15000"/>
                  </a:schemeClr>
                </a:solidFill>
              </a:rPr>
              <a:t>2</a:t>
            </a:r>
            <a:r>
              <a:rPr lang="en-US" baseline="30000" dirty="0">
                <a:solidFill>
                  <a:schemeClr val="tx1">
                    <a:lumMod val="85000"/>
                    <a:lumOff val="15000"/>
                  </a:schemeClr>
                </a:solidFill>
              </a:rPr>
              <a:t>512</a:t>
            </a:r>
            <a:r>
              <a:rPr lang="en-US" baseline="30000" dirty="0"/>
              <a:t>   </a:t>
            </a:r>
            <a:r>
              <a:rPr lang="en-US" dirty="0">
                <a:solidFill>
                  <a:schemeClr val="tx1">
                    <a:lumMod val="75000"/>
                    <a:lumOff val="25000"/>
                  </a:schemeClr>
                </a:solidFill>
              </a:rPr>
              <a:t>(1.340781e+154)</a:t>
            </a:r>
          </a:p>
        </p:txBody>
      </p:sp>
      <p:graphicFrame>
        <p:nvGraphicFramePr>
          <p:cNvPr id="3" name="Table 2"/>
          <p:cNvGraphicFramePr>
            <a:graphicFrameLocks noGrp="1"/>
          </p:cNvGraphicFramePr>
          <p:nvPr>
            <p:extLst>
              <p:ext uri="{D42A27DB-BD31-4B8C-83A1-F6EECF244321}">
                <p14:modId xmlns:p14="http://schemas.microsoft.com/office/powerpoint/2010/main" val="3057796047"/>
              </p:ext>
            </p:extLst>
          </p:nvPr>
        </p:nvGraphicFramePr>
        <p:xfrm>
          <a:off x="629841" y="2669032"/>
          <a:ext cx="3600450" cy="2966720"/>
        </p:xfrm>
        <a:graphic>
          <a:graphicData uri="http://schemas.openxmlformats.org/drawingml/2006/table">
            <a:tbl>
              <a:tblPr firstRow="1" bandRow="1">
                <a:tableStyleId>{5C22544A-7EE6-4342-B048-85BDC9FD1C3A}</a:tableStyleId>
              </a:tblPr>
              <a:tblGrid>
                <a:gridCol w="1619250">
                  <a:extLst>
                    <a:ext uri="{9D8B030D-6E8A-4147-A177-3AD203B41FA5}">
                      <a16:colId xmlns:a16="http://schemas.microsoft.com/office/drawing/2014/main" val="2998560487"/>
                    </a:ext>
                  </a:extLst>
                </a:gridCol>
                <a:gridCol w="1981200">
                  <a:extLst>
                    <a:ext uri="{9D8B030D-6E8A-4147-A177-3AD203B41FA5}">
                      <a16:colId xmlns:a16="http://schemas.microsoft.com/office/drawing/2014/main" val="823605602"/>
                    </a:ext>
                  </a:extLst>
                </a:gridCol>
              </a:tblGrid>
              <a:tr h="370840">
                <a:tc>
                  <a:txBody>
                    <a:bodyPr/>
                    <a:lstStyle/>
                    <a:p>
                      <a:r>
                        <a:rPr lang="en-US" dirty="0"/>
                        <a:t>Checks/sec</a:t>
                      </a:r>
                    </a:p>
                  </a:txBody>
                  <a:tcPr/>
                </a:tc>
                <a:tc>
                  <a:txBody>
                    <a:bodyPr/>
                    <a:lstStyle/>
                    <a:p>
                      <a:r>
                        <a:rPr lang="en-US" dirty="0"/>
                        <a:t>Time</a:t>
                      </a:r>
                    </a:p>
                  </a:txBody>
                  <a:tcPr/>
                </a:tc>
                <a:extLst>
                  <a:ext uri="{0D108BD9-81ED-4DB2-BD59-A6C34878D82A}">
                    <a16:rowId xmlns:a16="http://schemas.microsoft.com/office/drawing/2014/main" val="9406046"/>
                  </a:ext>
                </a:extLst>
              </a:tr>
              <a:tr h="370840">
                <a:tc>
                  <a:txBody>
                    <a:bodyPr/>
                    <a:lstStyle/>
                    <a:p>
                      <a:r>
                        <a:rPr lang="en-US" dirty="0"/>
                        <a:t>1000</a:t>
                      </a:r>
                    </a:p>
                  </a:txBody>
                  <a:tcPr/>
                </a:tc>
                <a:tc>
                  <a:txBody>
                    <a:bodyPr/>
                    <a:lstStyle/>
                    <a:p>
                      <a:r>
                        <a:rPr lang="en-US" dirty="0"/>
                        <a:t>49 Days</a:t>
                      </a:r>
                    </a:p>
                  </a:txBody>
                  <a:tcPr/>
                </a:tc>
                <a:extLst>
                  <a:ext uri="{0D108BD9-81ED-4DB2-BD59-A6C34878D82A}">
                    <a16:rowId xmlns:a16="http://schemas.microsoft.com/office/drawing/2014/main" val="2150074196"/>
                  </a:ext>
                </a:extLst>
              </a:tr>
              <a:tr h="370840">
                <a:tc>
                  <a:txBody>
                    <a:bodyPr/>
                    <a:lstStyle/>
                    <a:p>
                      <a:r>
                        <a:rPr lang="en-US" dirty="0"/>
                        <a:t>10,000</a:t>
                      </a:r>
                    </a:p>
                  </a:txBody>
                  <a:tcPr/>
                </a:tc>
                <a:tc>
                  <a:txBody>
                    <a:bodyPr/>
                    <a:lstStyle/>
                    <a:p>
                      <a:r>
                        <a:rPr lang="en-US" dirty="0"/>
                        <a:t>4.9 Days</a:t>
                      </a:r>
                    </a:p>
                  </a:txBody>
                  <a:tcPr/>
                </a:tc>
                <a:extLst>
                  <a:ext uri="{0D108BD9-81ED-4DB2-BD59-A6C34878D82A}">
                    <a16:rowId xmlns:a16="http://schemas.microsoft.com/office/drawing/2014/main" val="2912717707"/>
                  </a:ext>
                </a:extLst>
              </a:tr>
              <a:tr h="370840">
                <a:tc>
                  <a:txBody>
                    <a:bodyPr/>
                    <a:lstStyle/>
                    <a:p>
                      <a:r>
                        <a:rPr lang="en-US" dirty="0"/>
                        <a:t>100,000</a:t>
                      </a:r>
                    </a:p>
                  </a:txBody>
                  <a:tcPr/>
                </a:tc>
                <a:tc>
                  <a:txBody>
                    <a:bodyPr/>
                    <a:lstStyle/>
                    <a:p>
                      <a:r>
                        <a:rPr lang="en-US" dirty="0"/>
                        <a:t>12 hours</a:t>
                      </a:r>
                    </a:p>
                  </a:txBody>
                  <a:tcPr/>
                </a:tc>
                <a:extLst>
                  <a:ext uri="{0D108BD9-81ED-4DB2-BD59-A6C34878D82A}">
                    <a16:rowId xmlns:a16="http://schemas.microsoft.com/office/drawing/2014/main" val="157132263"/>
                  </a:ext>
                </a:extLst>
              </a:tr>
              <a:tr h="370840">
                <a:tc>
                  <a:txBody>
                    <a:bodyPr/>
                    <a:lstStyle/>
                    <a:p>
                      <a:r>
                        <a:rPr lang="en-US" dirty="0"/>
                        <a:t>1,000,000</a:t>
                      </a:r>
                    </a:p>
                  </a:txBody>
                  <a:tcPr/>
                </a:tc>
                <a:tc>
                  <a:txBody>
                    <a:bodyPr/>
                    <a:lstStyle/>
                    <a:p>
                      <a:r>
                        <a:rPr lang="en-US" dirty="0"/>
                        <a:t>1 hour</a:t>
                      </a:r>
                    </a:p>
                  </a:txBody>
                  <a:tcPr/>
                </a:tc>
                <a:extLst>
                  <a:ext uri="{0D108BD9-81ED-4DB2-BD59-A6C34878D82A}">
                    <a16:rowId xmlns:a16="http://schemas.microsoft.com/office/drawing/2014/main" val="3173028854"/>
                  </a:ext>
                </a:extLst>
              </a:tr>
              <a:tr h="370840">
                <a:tc>
                  <a:txBody>
                    <a:bodyPr/>
                    <a:lstStyle/>
                    <a:p>
                      <a:r>
                        <a:rPr lang="en-US" dirty="0"/>
                        <a:t>10,000,000</a:t>
                      </a:r>
                    </a:p>
                  </a:txBody>
                  <a:tcPr/>
                </a:tc>
                <a:tc>
                  <a:txBody>
                    <a:bodyPr/>
                    <a:lstStyle/>
                    <a:p>
                      <a:r>
                        <a:rPr lang="en-US" dirty="0"/>
                        <a:t>7 minutes</a:t>
                      </a:r>
                    </a:p>
                  </a:txBody>
                  <a:tcPr/>
                </a:tc>
                <a:extLst>
                  <a:ext uri="{0D108BD9-81ED-4DB2-BD59-A6C34878D82A}">
                    <a16:rowId xmlns:a16="http://schemas.microsoft.com/office/drawing/2014/main" val="1711859463"/>
                  </a:ext>
                </a:extLst>
              </a:tr>
              <a:tr h="370840">
                <a:tc>
                  <a:txBody>
                    <a:bodyPr/>
                    <a:lstStyle/>
                    <a:p>
                      <a:r>
                        <a:rPr lang="en-US" dirty="0"/>
                        <a:t>100,000,000</a:t>
                      </a:r>
                    </a:p>
                  </a:txBody>
                  <a:tcPr/>
                </a:tc>
                <a:tc>
                  <a:txBody>
                    <a:bodyPr/>
                    <a:lstStyle/>
                    <a:p>
                      <a:r>
                        <a:rPr lang="en-US" dirty="0"/>
                        <a:t>42 seconds</a:t>
                      </a:r>
                    </a:p>
                  </a:txBody>
                  <a:tcPr/>
                </a:tc>
                <a:extLst>
                  <a:ext uri="{0D108BD9-81ED-4DB2-BD59-A6C34878D82A}">
                    <a16:rowId xmlns:a16="http://schemas.microsoft.com/office/drawing/2014/main" val="4224690427"/>
                  </a:ext>
                </a:extLst>
              </a:tr>
              <a:tr h="370840">
                <a:tc>
                  <a:txBody>
                    <a:bodyPr/>
                    <a:lstStyle/>
                    <a:p>
                      <a:r>
                        <a:rPr lang="en-US" dirty="0"/>
                        <a:t>1,000,000,000</a:t>
                      </a:r>
                    </a:p>
                  </a:txBody>
                  <a:tcPr/>
                </a:tc>
                <a:tc>
                  <a:txBody>
                    <a:bodyPr/>
                    <a:lstStyle/>
                    <a:p>
                      <a:r>
                        <a:rPr lang="en-US" dirty="0"/>
                        <a:t>4 seconds</a:t>
                      </a:r>
                    </a:p>
                  </a:txBody>
                  <a:tcPr/>
                </a:tc>
                <a:extLst>
                  <a:ext uri="{0D108BD9-81ED-4DB2-BD59-A6C34878D82A}">
                    <a16:rowId xmlns:a16="http://schemas.microsoft.com/office/drawing/2014/main" val="120534631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733482555"/>
              </p:ext>
            </p:extLst>
          </p:nvPr>
        </p:nvGraphicFramePr>
        <p:xfrm>
          <a:off x="4629150" y="2669032"/>
          <a:ext cx="3600450" cy="2966720"/>
        </p:xfrm>
        <a:graphic>
          <a:graphicData uri="http://schemas.openxmlformats.org/drawingml/2006/table">
            <a:tbl>
              <a:tblPr firstRow="1" bandRow="1">
                <a:tableStyleId>{5C22544A-7EE6-4342-B048-85BDC9FD1C3A}</a:tableStyleId>
              </a:tblPr>
              <a:tblGrid>
                <a:gridCol w="1619250">
                  <a:extLst>
                    <a:ext uri="{9D8B030D-6E8A-4147-A177-3AD203B41FA5}">
                      <a16:colId xmlns:a16="http://schemas.microsoft.com/office/drawing/2014/main" val="2998560487"/>
                    </a:ext>
                  </a:extLst>
                </a:gridCol>
                <a:gridCol w="1981200">
                  <a:extLst>
                    <a:ext uri="{9D8B030D-6E8A-4147-A177-3AD203B41FA5}">
                      <a16:colId xmlns:a16="http://schemas.microsoft.com/office/drawing/2014/main" val="823605602"/>
                    </a:ext>
                  </a:extLst>
                </a:gridCol>
              </a:tblGrid>
              <a:tr h="370840">
                <a:tc>
                  <a:txBody>
                    <a:bodyPr/>
                    <a:lstStyle/>
                    <a:p>
                      <a:r>
                        <a:rPr lang="en-US" dirty="0"/>
                        <a:t>Checks/sec</a:t>
                      </a:r>
                    </a:p>
                  </a:txBody>
                  <a:tcPr/>
                </a:tc>
                <a:tc>
                  <a:txBody>
                    <a:bodyPr/>
                    <a:lstStyle/>
                    <a:p>
                      <a:r>
                        <a:rPr lang="en-US" dirty="0"/>
                        <a:t>Time</a:t>
                      </a:r>
                    </a:p>
                  </a:txBody>
                  <a:tcPr/>
                </a:tc>
                <a:extLst>
                  <a:ext uri="{0D108BD9-81ED-4DB2-BD59-A6C34878D82A}">
                    <a16:rowId xmlns:a16="http://schemas.microsoft.com/office/drawing/2014/main" val="9406046"/>
                  </a:ext>
                </a:extLst>
              </a:tr>
              <a:tr h="370840">
                <a:tc>
                  <a:txBody>
                    <a:bodyPr/>
                    <a:lstStyle/>
                    <a:p>
                      <a:r>
                        <a:rPr lang="en-US" dirty="0"/>
                        <a:t>1000</a:t>
                      </a:r>
                    </a:p>
                  </a:txBody>
                  <a:tcPr/>
                </a:tc>
                <a:tc>
                  <a:txBody>
                    <a:bodyPr/>
                    <a:lstStyle/>
                    <a:p>
                      <a:r>
                        <a:rPr lang="en-US" dirty="0"/>
                        <a:t>4.25e+143 years</a:t>
                      </a:r>
                    </a:p>
                  </a:txBody>
                  <a:tcPr/>
                </a:tc>
                <a:extLst>
                  <a:ext uri="{0D108BD9-81ED-4DB2-BD59-A6C34878D82A}">
                    <a16:rowId xmlns:a16="http://schemas.microsoft.com/office/drawing/2014/main" val="2150074196"/>
                  </a:ext>
                </a:extLst>
              </a:tr>
              <a:tr h="370840">
                <a:tc>
                  <a:txBody>
                    <a:bodyPr/>
                    <a:lstStyle/>
                    <a:p>
                      <a:r>
                        <a:rPr lang="en-US" dirty="0"/>
                        <a:t>10,000</a:t>
                      </a:r>
                    </a:p>
                  </a:txBody>
                  <a:tcPr/>
                </a:tc>
                <a:tc>
                  <a:txBody>
                    <a:bodyPr/>
                    <a:lstStyle/>
                    <a:p>
                      <a:r>
                        <a:rPr lang="en-US" dirty="0"/>
                        <a:t>4.25e+142 years</a:t>
                      </a:r>
                    </a:p>
                  </a:txBody>
                  <a:tcPr/>
                </a:tc>
                <a:extLst>
                  <a:ext uri="{0D108BD9-81ED-4DB2-BD59-A6C34878D82A}">
                    <a16:rowId xmlns:a16="http://schemas.microsoft.com/office/drawing/2014/main" val="2912717707"/>
                  </a:ext>
                </a:extLst>
              </a:tr>
              <a:tr h="370840">
                <a:tc>
                  <a:txBody>
                    <a:bodyPr/>
                    <a:lstStyle/>
                    <a:p>
                      <a:r>
                        <a:rPr lang="en-US" dirty="0"/>
                        <a:t>100,000</a:t>
                      </a:r>
                    </a:p>
                  </a:txBody>
                  <a:tcPr/>
                </a:tc>
                <a:tc>
                  <a:txBody>
                    <a:bodyPr/>
                    <a:lstStyle/>
                    <a:p>
                      <a:r>
                        <a:rPr lang="en-US" dirty="0"/>
                        <a:t>4.25e+141 years</a:t>
                      </a:r>
                    </a:p>
                  </a:txBody>
                  <a:tcPr/>
                </a:tc>
                <a:extLst>
                  <a:ext uri="{0D108BD9-81ED-4DB2-BD59-A6C34878D82A}">
                    <a16:rowId xmlns:a16="http://schemas.microsoft.com/office/drawing/2014/main" val="157132263"/>
                  </a:ext>
                </a:extLst>
              </a:tr>
              <a:tr h="370840">
                <a:tc>
                  <a:txBody>
                    <a:bodyPr/>
                    <a:lstStyle/>
                    <a:p>
                      <a:r>
                        <a:rPr lang="en-US" dirty="0"/>
                        <a:t>1,000,000</a:t>
                      </a:r>
                    </a:p>
                  </a:txBody>
                  <a:tcPr/>
                </a:tc>
                <a:tc>
                  <a:txBody>
                    <a:bodyPr/>
                    <a:lstStyle/>
                    <a:p>
                      <a:r>
                        <a:rPr lang="en-US" dirty="0"/>
                        <a:t>4.25e+140 years</a:t>
                      </a:r>
                    </a:p>
                  </a:txBody>
                  <a:tcPr/>
                </a:tc>
                <a:extLst>
                  <a:ext uri="{0D108BD9-81ED-4DB2-BD59-A6C34878D82A}">
                    <a16:rowId xmlns:a16="http://schemas.microsoft.com/office/drawing/2014/main" val="3173028854"/>
                  </a:ext>
                </a:extLst>
              </a:tr>
              <a:tr h="370840">
                <a:tc>
                  <a:txBody>
                    <a:bodyPr/>
                    <a:lstStyle/>
                    <a:p>
                      <a:r>
                        <a:rPr lang="en-US" dirty="0"/>
                        <a:t>10,000,000</a:t>
                      </a:r>
                    </a:p>
                  </a:txBody>
                  <a:tcPr/>
                </a:tc>
                <a:tc>
                  <a:txBody>
                    <a:bodyPr/>
                    <a:lstStyle/>
                    <a:p>
                      <a:r>
                        <a:rPr lang="en-US" dirty="0"/>
                        <a:t>4.25e+139 years</a:t>
                      </a:r>
                    </a:p>
                  </a:txBody>
                  <a:tcPr/>
                </a:tc>
                <a:extLst>
                  <a:ext uri="{0D108BD9-81ED-4DB2-BD59-A6C34878D82A}">
                    <a16:rowId xmlns:a16="http://schemas.microsoft.com/office/drawing/2014/main" val="1711859463"/>
                  </a:ext>
                </a:extLst>
              </a:tr>
              <a:tr h="370840">
                <a:tc>
                  <a:txBody>
                    <a:bodyPr/>
                    <a:lstStyle/>
                    <a:p>
                      <a:r>
                        <a:rPr lang="en-US" dirty="0"/>
                        <a:t>100,000,000</a:t>
                      </a:r>
                    </a:p>
                  </a:txBody>
                  <a:tcPr/>
                </a:tc>
                <a:tc>
                  <a:txBody>
                    <a:bodyPr/>
                    <a:lstStyle/>
                    <a:p>
                      <a:r>
                        <a:rPr lang="en-US" dirty="0"/>
                        <a:t>4.25e+138 years</a:t>
                      </a:r>
                    </a:p>
                  </a:txBody>
                  <a:tcPr/>
                </a:tc>
                <a:extLst>
                  <a:ext uri="{0D108BD9-81ED-4DB2-BD59-A6C34878D82A}">
                    <a16:rowId xmlns:a16="http://schemas.microsoft.com/office/drawing/2014/main" val="4224690427"/>
                  </a:ext>
                </a:extLst>
              </a:tr>
              <a:tr h="370840">
                <a:tc>
                  <a:txBody>
                    <a:bodyPr/>
                    <a:lstStyle/>
                    <a:p>
                      <a:r>
                        <a:rPr lang="en-US" dirty="0"/>
                        <a:t>1,000,000,000</a:t>
                      </a:r>
                    </a:p>
                  </a:txBody>
                  <a:tcPr/>
                </a:tc>
                <a:tc>
                  <a:txBody>
                    <a:bodyPr/>
                    <a:lstStyle/>
                    <a:p>
                      <a:r>
                        <a:rPr lang="en-US" dirty="0"/>
                        <a:t>4.25e+137 years</a:t>
                      </a:r>
                    </a:p>
                  </a:txBody>
                  <a:tcPr/>
                </a:tc>
                <a:extLst>
                  <a:ext uri="{0D108BD9-81ED-4DB2-BD59-A6C34878D82A}">
                    <a16:rowId xmlns:a16="http://schemas.microsoft.com/office/drawing/2014/main" val="1205346312"/>
                  </a:ext>
                </a:extLst>
              </a:tr>
            </a:tbl>
          </a:graphicData>
        </a:graphic>
      </p:graphicFrame>
    </p:spTree>
    <p:extLst>
      <p:ext uri="{BB962C8B-B14F-4D97-AF65-F5344CB8AC3E}">
        <p14:creationId xmlns:p14="http://schemas.microsoft.com/office/powerpoint/2010/main" val="1132568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Sample Hash Algorithms</a:t>
            </a:r>
          </a:p>
        </p:txBody>
      </p:sp>
      <p:sp>
        <p:nvSpPr>
          <p:cNvPr id="3" name="Text Placeholder 2"/>
          <p:cNvSpPr>
            <a:spLocks noGrp="1"/>
          </p:cNvSpPr>
          <p:nvPr>
            <p:ph type="body" idx="1"/>
          </p:nvPr>
        </p:nvSpPr>
        <p:spPr/>
        <p:txBody>
          <a:bodyPr/>
          <a:lstStyle/>
          <a:p>
            <a:r>
              <a:rPr lang="en-US" dirty="0"/>
              <a:t>Sample hashing algorithms.  Prefer a production quality algorithm appropriate for your needs.</a:t>
            </a:r>
          </a:p>
        </p:txBody>
      </p:sp>
    </p:spTree>
    <p:extLst>
      <p:ext uri="{BB962C8B-B14F-4D97-AF65-F5344CB8AC3E}">
        <p14:creationId xmlns:p14="http://schemas.microsoft.com/office/powerpoint/2010/main" val="1907873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629841" y="365126"/>
            <a:ext cx="7886700" cy="1325563"/>
          </a:xfrm>
        </p:spPr>
        <p:txBody>
          <a:bodyPr/>
          <a:lstStyle/>
          <a:p>
            <a:r>
              <a:rPr lang="en-US" dirty="0"/>
              <a:t>Additive Hash</a:t>
            </a:r>
          </a:p>
        </p:txBody>
      </p:sp>
      <p:graphicFrame>
        <p:nvGraphicFramePr>
          <p:cNvPr id="3" name="Table 2"/>
          <p:cNvGraphicFramePr>
            <a:graphicFrameLocks noGrp="1"/>
          </p:cNvGraphicFramePr>
          <p:nvPr>
            <p:extLst>
              <p:ext uri="{D42A27DB-BD31-4B8C-83A1-F6EECF244321}">
                <p14:modId xmlns:p14="http://schemas.microsoft.com/office/powerpoint/2010/main" val="3319162643"/>
              </p:ext>
            </p:extLst>
          </p:nvPr>
        </p:nvGraphicFramePr>
        <p:xfrm>
          <a:off x="685800" y="2133600"/>
          <a:ext cx="2743200" cy="9144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1948281147"/>
                    </a:ext>
                  </a:extLst>
                </a:gridCol>
                <a:gridCol w="914400">
                  <a:extLst>
                    <a:ext uri="{9D8B030D-6E8A-4147-A177-3AD203B41FA5}">
                      <a16:colId xmlns:a16="http://schemas.microsoft.com/office/drawing/2014/main" val="614510162"/>
                    </a:ext>
                  </a:extLst>
                </a:gridCol>
                <a:gridCol w="914400">
                  <a:extLst>
                    <a:ext uri="{9D8B030D-6E8A-4147-A177-3AD203B41FA5}">
                      <a16:colId xmlns:a16="http://schemas.microsoft.com/office/drawing/2014/main" val="484085413"/>
                    </a:ext>
                  </a:extLst>
                </a:gridCol>
              </a:tblGrid>
              <a:tr h="914400">
                <a:tc>
                  <a:txBody>
                    <a:bodyPr/>
                    <a:lstStyle/>
                    <a:p>
                      <a:pPr algn="ctr"/>
                      <a:r>
                        <a:rPr lang="en-US" sz="4400" dirty="0"/>
                        <a:t>f</a:t>
                      </a:r>
                    </a:p>
                  </a:txBody>
                  <a:tcPr anchor="ctr"/>
                </a:tc>
                <a:tc>
                  <a:txBody>
                    <a:bodyPr/>
                    <a:lstStyle/>
                    <a:p>
                      <a:pPr algn="ctr"/>
                      <a:r>
                        <a:rPr lang="en-US" sz="4400" dirty="0"/>
                        <a:t>o</a:t>
                      </a:r>
                    </a:p>
                  </a:txBody>
                  <a:tcPr anchor="ctr"/>
                </a:tc>
                <a:tc>
                  <a:txBody>
                    <a:bodyPr/>
                    <a:lstStyle/>
                    <a:p>
                      <a:pPr algn="ctr"/>
                      <a:r>
                        <a:rPr lang="en-US" sz="4400" dirty="0"/>
                        <a:t>o</a:t>
                      </a:r>
                    </a:p>
                  </a:txBody>
                  <a:tcPr anchor="ctr"/>
                </a:tc>
                <a:extLst>
                  <a:ext uri="{0D108BD9-81ED-4DB2-BD59-A6C34878D82A}">
                    <a16:rowId xmlns:a16="http://schemas.microsoft.com/office/drawing/2014/main" val="409670536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98136671"/>
              </p:ext>
            </p:extLst>
          </p:nvPr>
        </p:nvGraphicFramePr>
        <p:xfrm>
          <a:off x="4495800" y="2133600"/>
          <a:ext cx="2743200" cy="91440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1948281147"/>
                    </a:ext>
                  </a:extLst>
                </a:gridCol>
                <a:gridCol w="914400">
                  <a:extLst>
                    <a:ext uri="{9D8B030D-6E8A-4147-A177-3AD203B41FA5}">
                      <a16:colId xmlns:a16="http://schemas.microsoft.com/office/drawing/2014/main" val="614510162"/>
                    </a:ext>
                  </a:extLst>
                </a:gridCol>
                <a:gridCol w="914400">
                  <a:extLst>
                    <a:ext uri="{9D8B030D-6E8A-4147-A177-3AD203B41FA5}">
                      <a16:colId xmlns:a16="http://schemas.microsoft.com/office/drawing/2014/main" val="484085413"/>
                    </a:ext>
                  </a:extLst>
                </a:gridCol>
              </a:tblGrid>
              <a:tr h="914400">
                <a:tc>
                  <a:txBody>
                    <a:bodyPr/>
                    <a:lstStyle/>
                    <a:p>
                      <a:pPr algn="ctr"/>
                      <a:r>
                        <a:rPr lang="en-US" sz="3200" dirty="0"/>
                        <a:t>102</a:t>
                      </a:r>
                    </a:p>
                  </a:txBody>
                  <a:tcPr anchor="ctr"/>
                </a:tc>
                <a:tc>
                  <a:txBody>
                    <a:bodyPr/>
                    <a:lstStyle/>
                    <a:p>
                      <a:pPr algn="ctr"/>
                      <a:r>
                        <a:rPr lang="en-US" sz="3200" dirty="0"/>
                        <a:t>111</a:t>
                      </a:r>
                    </a:p>
                  </a:txBody>
                  <a:tcPr anchor="ctr"/>
                </a:tc>
                <a:tc>
                  <a:txBody>
                    <a:bodyPr/>
                    <a:lstStyle/>
                    <a:p>
                      <a:pPr algn="ctr"/>
                      <a:r>
                        <a:rPr lang="en-US" sz="3200" dirty="0"/>
                        <a:t>111</a:t>
                      </a:r>
                    </a:p>
                  </a:txBody>
                  <a:tcPr anchor="ctr"/>
                </a:tc>
                <a:extLst>
                  <a:ext uri="{0D108BD9-81ED-4DB2-BD59-A6C34878D82A}">
                    <a16:rowId xmlns:a16="http://schemas.microsoft.com/office/drawing/2014/main" val="4096705362"/>
                  </a:ext>
                </a:extLst>
              </a:tr>
            </a:tbl>
          </a:graphicData>
        </a:graphic>
      </p:graphicFrame>
      <p:sp>
        <p:nvSpPr>
          <p:cNvPr id="4" name="Right Arrow 3"/>
          <p:cNvSpPr/>
          <p:nvPr/>
        </p:nvSpPr>
        <p:spPr>
          <a:xfrm>
            <a:off x="3619500" y="2438400"/>
            <a:ext cx="6858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328488" y="2298412"/>
            <a:ext cx="1143000" cy="584775"/>
          </a:xfrm>
          <a:prstGeom prst="rect">
            <a:avLst/>
          </a:prstGeom>
          <a:noFill/>
        </p:spPr>
        <p:txBody>
          <a:bodyPr wrap="square" rtlCol="0">
            <a:spAutoFit/>
          </a:bodyPr>
          <a:lstStyle/>
          <a:p>
            <a:r>
              <a:rPr lang="en-US" sz="3200" dirty="0"/>
              <a:t>= 324</a:t>
            </a:r>
          </a:p>
        </p:txBody>
      </p:sp>
      <p:sp>
        <p:nvSpPr>
          <p:cNvPr id="8" name="Content Placeholder 4"/>
          <p:cNvSpPr txBox="1">
            <a:spLocks/>
          </p:cNvSpPr>
          <p:nvPr/>
        </p:nvSpPr>
        <p:spPr>
          <a:xfrm>
            <a:off x="628650" y="3352799"/>
            <a:ext cx="7886700" cy="28241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dirty="0">
                <a:solidFill>
                  <a:schemeClr val="tx1">
                    <a:lumMod val="85000"/>
                    <a:lumOff val="15000"/>
                  </a:schemeClr>
                </a:solidFill>
              </a:rPr>
              <a:t>Pros</a:t>
            </a:r>
          </a:p>
          <a:p>
            <a:pPr marL="800100" lvl="1" indent="-342900">
              <a:buFont typeface="Arial" panose="020B0604020202020204" pitchFamily="34" charset="0"/>
              <a:buChar char="•"/>
            </a:pPr>
            <a:r>
              <a:rPr lang="en-US" dirty="0">
                <a:solidFill>
                  <a:schemeClr val="tx1">
                    <a:lumMod val="85000"/>
                    <a:lumOff val="15000"/>
                  </a:schemeClr>
                </a:solidFill>
              </a:rPr>
              <a:t>Stable</a:t>
            </a:r>
          </a:p>
          <a:p>
            <a:pPr marL="800100" lvl="1" indent="-342900">
              <a:buFont typeface="Arial" panose="020B0604020202020204" pitchFamily="34" charset="0"/>
              <a:buChar char="•"/>
            </a:pPr>
            <a:r>
              <a:rPr lang="en-US" dirty="0">
                <a:solidFill>
                  <a:schemeClr val="tx1">
                    <a:lumMod val="85000"/>
                    <a:lumOff val="15000"/>
                  </a:schemeClr>
                </a:solidFill>
              </a:rPr>
              <a:t>Fast</a:t>
            </a:r>
          </a:p>
          <a:p>
            <a:pPr marL="342900" indent="-342900">
              <a:buFont typeface="Arial" panose="020B0604020202020204" pitchFamily="34" charset="0"/>
              <a:buChar char="•"/>
            </a:pPr>
            <a:r>
              <a:rPr lang="en-US" dirty="0">
                <a:solidFill>
                  <a:schemeClr val="tx1">
                    <a:lumMod val="85000"/>
                    <a:lumOff val="15000"/>
                  </a:schemeClr>
                </a:solidFill>
              </a:rPr>
              <a:t>Cons</a:t>
            </a:r>
          </a:p>
          <a:p>
            <a:pPr marL="800100" lvl="1" indent="-342900">
              <a:buFont typeface="Arial" panose="020B0604020202020204" pitchFamily="34" charset="0"/>
              <a:buChar char="•"/>
            </a:pPr>
            <a:r>
              <a:rPr lang="en-US" dirty="0">
                <a:solidFill>
                  <a:schemeClr val="tx1">
                    <a:lumMod val="85000"/>
                    <a:lumOff val="15000"/>
                  </a:schemeClr>
                </a:solidFill>
              </a:rPr>
              <a:t>Poor Uniformity (hash of “foo” and “</a:t>
            </a:r>
            <a:r>
              <a:rPr lang="en-US" dirty="0" err="1">
                <a:solidFill>
                  <a:schemeClr val="tx1">
                    <a:lumMod val="85000"/>
                    <a:lumOff val="15000"/>
                  </a:schemeClr>
                </a:solidFill>
              </a:rPr>
              <a:t>oof</a:t>
            </a:r>
            <a:r>
              <a:rPr lang="en-US" dirty="0">
                <a:solidFill>
                  <a:schemeClr val="tx1">
                    <a:lumMod val="85000"/>
                    <a:lumOff val="15000"/>
                  </a:schemeClr>
                </a:solidFill>
              </a:rPr>
              <a:t>” are equal)</a:t>
            </a:r>
          </a:p>
          <a:p>
            <a:pPr marL="800100" lvl="1" indent="-342900">
              <a:buFont typeface="Arial" panose="020B0604020202020204" pitchFamily="34" charset="0"/>
              <a:buChar char="•"/>
            </a:pPr>
            <a:r>
              <a:rPr lang="en-US" dirty="0">
                <a:solidFill>
                  <a:schemeClr val="tx1">
                    <a:lumMod val="85000"/>
                    <a:lumOff val="15000"/>
                  </a:schemeClr>
                </a:solidFill>
              </a:rPr>
              <a:t>Poor Security (trivial to create construct matching hashes)</a:t>
            </a:r>
          </a:p>
          <a:p>
            <a:pPr marL="800100" lvl="1" indent="-342900">
              <a:buFont typeface="Arial" panose="020B0604020202020204" pitchFamily="34" charset="0"/>
              <a:buChar char="•"/>
            </a:pPr>
            <a:endParaRPr lang="en-US" dirty="0">
              <a:solidFill>
                <a:schemeClr val="tx1">
                  <a:lumMod val="85000"/>
                  <a:lumOff val="15000"/>
                </a:schemeClr>
              </a:solidFill>
            </a:endParaRPr>
          </a:p>
          <a:p>
            <a:pPr marL="342900" indent="-342900">
              <a:buFont typeface="Arial" panose="020B0604020202020204" pitchFamily="34" charset="0"/>
              <a:buChar char="•"/>
            </a:pPr>
            <a:endParaRPr lang="en-US" dirty="0">
              <a:solidFill>
                <a:schemeClr val="tx1">
                  <a:lumMod val="85000"/>
                  <a:lumOff val="15000"/>
                </a:schemeClr>
              </a:solidFill>
            </a:endParaRPr>
          </a:p>
        </p:txBody>
      </p:sp>
    </p:spTree>
    <p:extLst>
      <p:ext uri="{BB962C8B-B14F-4D97-AF65-F5344CB8AC3E}">
        <p14:creationId xmlns:p14="http://schemas.microsoft.com/office/powerpoint/2010/main" val="74077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629841" y="365126"/>
            <a:ext cx="7886700" cy="1325563"/>
          </a:xfrm>
        </p:spPr>
        <p:txBody>
          <a:bodyPr/>
          <a:lstStyle/>
          <a:p>
            <a:r>
              <a:rPr lang="en-US" dirty="0"/>
              <a:t>Folding Hash</a:t>
            </a:r>
          </a:p>
        </p:txBody>
      </p:sp>
      <p:sp>
        <p:nvSpPr>
          <p:cNvPr id="26" name="Rectangle 25"/>
          <p:cNvSpPr/>
          <p:nvPr/>
        </p:nvSpPr>
        <p:spPr bwMode="auto">
          <a:xfrm>
            <a:off x="762000" y="1907232"/>
            <a:ext cx="5598416" cy="457200"/>
          </a:xfrm>
          <a:prstGeom prst="rect">
            <a:avLst/>
          </a:prstGeom>
          <a:noFill/>
          <a:ln w="9525" algn="ctr">
            <a:solidFill>
              <a:schemeClr val="tx1"/>
            </a:solidFill>
            <a:miter lim="800000"/>
            <a:headEnd/>
            <a:tailEnd/>
          </a:ln>
          <a:effectLst/>
        </p:spPr>
        <p:txBody>
          <a:bodyPr wrap="none" rtlCol="0" anchor="ctr"/>
          <a:lstStyle/>
          <a:p>
            <a:pPr algn="ctr"/>
            <a:endParaRPr lang="en-US" sz="2000" dirty="0">
              <a:solidFill>
                <a:schemeClr val="tx1">
                  <a:lumMod val="85000"/>
                  <a:lumOff val="15000"/>
                </a:schemeClr>
              </a:solidFill>
            </a:endParaRPr>
          </a:p>
        </p:txBody>
      </p:sp>
      <p:cxnSp>
        <p:nvCxnSpPr>
          <p:cNvPr id="27" name="Straight Connector 26"/>
          <p:cNvCxnSpPr/>
          <p:nvPr/>
        </p:nvCxnSpPr>
        <p:spPr bwMode="auto">
          <a:xfrm>
            <a:off x="1759298" y="1907232"/>
            <a:ext cx="0" cy="457200"/>
          </a:xfrm>
          <a:prstGeom prst="line">
            <a:avLst/>
          </a:prstGeom>
          <a:no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1104058" y="1907232"/>
            <a:ext cx="0" cy="457200"/>
          </a:xfrm>
          <a:prstGeom prst="line">
            <a:avLst/>
          </a:prstGeom>
          <a:no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1431678" y="1907232"/>
            <a:ext cx="0" cy="457200"/>
          </a:xfrm>
          <a:prstGeom prst="line">
            <a:avLst/>
          </a:prstGeom>
          <a:noFill/>
          <a:ln w="1905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a:off x="2086918" y="1907232"/>
            <a:ext cx="0" cy="457200"/>
          </a:xfrm>
          <a:prstGeom prst="line">
            <a:avLst/>
          </a:prstGeom>
          <a:noFill/>
          <a:ln w="1905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2414538" y="1907232"/>
            <a:ext cx="0" cy="457200"/>
          </a:xfrm>
          <a:prstGeom prst="line">
            <a:avLst/>
          </a:prstGeom>
          <a:noFill/>
          <a:ln w="1905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2742158" y="1907232"/>
            <a:ext cx="0" cy="457200"/>
          </a:xfrm>
          <a:prstGeom prst="line">
            <a:avLst/>
          </a:prstGeom>
          <a:noFill/>
          <a:ln w="19050"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a:off x="3069778" y="1907232"/>
            <a:ext cx="0" cy="457200"/>
          </a:xfrm>
          <a:prstGeom prst="line">
            <a:avLst/>
          </a:prstGeom>
          <a:noFill/>
          <a:ln w="19050"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3397398" y="1907232"/>
            <a:ext cx="0" cy="457200"/>
          </a:xfrm>
          <a:prstGeom prst="line">
            <a:avLst/>
          </a:prstGeom>
          <a:noFill/>
          <a:ln w="19050" cap="flat" cmpd="sng" algn="ctr">
            <a:solidFill>
              <a:schemeClr val="tx1"/>
            </a:solidFill>
            <a:prstDash val="solid"/>
            <a:round/>
            <a:headEnd type="none" w="med" len="med"/>
            <a:tailEnd type="none" w="med" len="med"/>
          </a:ln>
          <a:effectLst/>
        </p:spPr>
      </p:cxnSp>
      <p:cxnSp>
        <p:nvCxnSpPr>
          <p:cNvPr id="35" name="Straight Connector 34"/>
          <p:cNvCxnSpPr/>
          <p:nvPr/>
        </p:nvCxnSpPr>
        <p:spPr bwMode="auto">
          <a:xfrm>
            <a:off x="3725018" y="1907232"/>
            <a:ext cx="0" cy="457200"/>
          </a:xfrm>
          <a:prstGeom prst="line">
            <a:avLst/>
          </a:prstGeom>
          <a:noFill/>
          <a:ln w="19050"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a:off x="4052638" y="1907232"/>
            <a:ext cx="0" cy="457200"/>
          </a:xfrm>
          <a:prstGeom prst="line">
            <a:avLst/>
          </a:prstGeom>
          <a:noFill/>
          <a:ln w="1905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4380258" y="1907232"/>
            <a:ext cx="0" cy="457200"/>
          </a:xfrm>
          <a:prstGeom prst="line">
            <a:avLst/>
          </a:prstGeom>
          <a:noFill/>
          <a:ln w="1905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4707878" y="1907232"/>
            <a:ext cx="0" cy="457200"/>
          </a:xfrm>
          <a:prstGeom prst="line">
            <a:avLst/>
          </a:prstGeom>
          <a:noFill/>
          <a:ln w="19050"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a:off x="5035498" y="1907232"/>
            <a:ext cx="0" cy="457200"/>
          </a:xfrm>
          <a:prstGeom prst="line">
            <a:avLst/>
          </a:prstGeom>
          <a:noFill/>
          <a:ln w="19050"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5363118" y="1907232"/>
            <a:ext cx="0" cy="457200"/>
          </a:xfrm>
          <a:prstGeom prst="line">
            <a:avLst/>
          </a:prstGeom>
          <a:noFill/>
          <a:ln w="1905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5690738" y="1907232"/>
            <a:ext cx="0" cy="457200"/>
          </a:xfrm>
          <a:prstGeom prst="line">
            <a:avLst/>
          </a:prstGeom>
          <a:noFill/>
          <a:ln w="19050"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a:off x="6018358" y="1907232"/>
            <a:ext cx="0" cy="457200"/>
          </a:xfrm>
          <a:prstGeom prst="line">
            <a:avLst/>
          </a:prstGeom>
          <a:noFill/>
          <a:ln w="19050" cap="flat" cmpd="sng" algn="ctr">
            <a:solidFill>
              <a:schemeClr val="tx1"/>
            </a:solidFill>
            <a:prstDash val="solid"/>
            <a:round/>
            <a:headEnd type="none" w="med" len="med"/>
            <a:tailEnd type="none" w="med" len="med"/>
          </a:ln>
          <a:effectLst/>
        </p:spPr>
      </p:cxnSp>
      <p:sp>
        <p:nvSpPr>
          <p:cNvPr id="11" name="TextBox 10"/>
          <p:cNvSpPr txBox="1"/>
          <p:nvPr/>
        </p:nvSpPr>
        <p:spPr bwMode="auto">
          <a:xfrm>
            <a:off x="762000" y="1905000"/>
            <a:ext cx="342058" cy="461665"/>
          </a:xfrm>
          <a:prstGeom prst="rect">
            <a:avLst/>
          </a:prstGeom>
          <a:noFill/>
          <a:ln w="9525">
            <a:noFill/>
            <a:miter lim="800000"/>
            <a:headEnd/>
            <a:tailEnd/>
          </a:ln>
          <a:effectLst/>
        </p:spPr>
        <p:txBody>
          <a:bodyPr wrap="square" rtlCol="0">
            <a:spAutoFit/>
          </a:bodyPr>
          <a:lstStyle/>
          <a:p>
            <a:pPr algn="ctr"/>
            <a:r>
              <a:rPr lang="en-US" sz="2400" b="1" dirty="0">
                <a:solidFill>
                  <a:schemeClr val="tx1">
                    <a:lumMod val="85000"/>
                    <a:lumOff val="15000"/>
                  </a:schemeClr>
                </a:solidFill>
              </a:rPr>
              <a:t>l</a:t>
            </a:r>
          </a:p>
        </p:txBody>
      </p:sp>
      <p:sp>
        <p:nvSpPr>
          <p:cNvPr id="12" name="TextBox 11"/>
          <p:cNvSpPr txBox="1"/>
          <p:nvPr/>
        </p:nvSpPr>
        <p:spPr bwMode="auto">
          <a:xfrm>
            <a:off x="1104058" y="1905000"/>
            <a:ext cx="342058" cy="461665"/>
          </a:xfrm>
          <a:prstGeom prst="rect">
            <a:avLst/>
          </a:prstGeom>
          <a:noFill/>
          <a:ln w="9525">
            <a:noFill/>
            <a:miter lim="800000"/>
            <a:headEnd/>
            <a:tailEnd/>
          </a:ln>
          <a:effectLst/>
        </p:spPr>
        <p:txBody>
          <a:bodyPr wrap="square" rtlCol="0">
            <a:spAutoFit/>
          </a:bodyPr>
          <a:lstStyle/>
          <a:p>
            <a:pPr algn="ctr"/>
            <a:r>
              <a:rPr lang="en-US" sz="2400" b="1" dirty="0">
                <a:solidFill>
                  <a:schemeClr val="tx1">
                    <a:lumMod val="85000"/>
                    <a:lumOff val="15000"/>
                  </a:schemeClr>
                </a:solidFill>
              </a:rPr>
              <a:t>o</a:t>
            </a:r>
          </a:p>
        </p:txBody>
      </p:sp>
      <p:sp>
        <p:nvSpPr>
          <p:cNvPr id="13" name="TextBox 12"/>
          <p:cNvSpPr txBox="1"/>
          <p:nvPr/>
        </p:nvSpPr>
        <p:spPr bwMode="auto">
          <a:xfrm>
            <a:off x="1417240" y="1905000"/>
            <a:ext cx="342058" cy="461665"/>
          </a:xfrm>
          <a:prstGeom prst="rect">
            <a:avLst/>
          </a:prstGeom>
          <a:noFill/>
          <a:ln w="9525">
            <a:noFill/>
            <a:miter lim="800000"/>
            <a:headEnd/>
            <a:tailEnd/>
          </a:ln>
          <a:effectLst/>
        </p:spPr>
        <p:txBody>
          <a:bodyPr wrap="square" rtlCol="0">
            <a:spAutoFit/>
          </a:bodyPr>
          <a:lstStyle/>
          <a:p>
            <a:pPr algn="ctr"/>
            <a:r>
              <a:rPr lang="en-US" sz="2400" b="1" dirty="0">
                <a:solidFill>
                  <a:schemeClr val="tx1">
                    <a:lumMod val="85000"/>
                    <a:lumOff val="15000"/>
                  </a:schemeClr>
                </a:solidFill>
              </a:rPr>
              <a:t>r</a:t>
            </a:r>
          </a:p>
        </p:txBody>
      </p:sp>
      <p:sp>
        <p:nvSpPr>
          <p:cNvPr id="14" name="TextBox 13"/>
          <p:cNvSpPr txBox="1"/>
          <p:nvPr/>
        </p:nvSpPr>
        <p:spPr bwMode="auto">
          <a:xfrm>
            <a:off x="1744860" y="1905000"/>
            <a:ext cx="342058" cy="461665"/>
          </a:xfrm>
          <a:prstGeom prst="rect">
            <a:avLst/>
          </a:prstGeom>
          <a:noFill/>
          <a:ln w="9525">
            <a:noFill/>
            <a:miter lim="800000"/>
            <a:headEnd/>
            <a:tailEnd/>
          </a:ln>
          <a:effectLst/>
        </p:spPr>
        <p:txBody>
          <a:bodyPr wrap="square" rtlCol="0">
            <a:spAutoFit/>
          </a:bodyPr>
          <a:lstStyle/>
          <a:p>
            <a:pPr algn="ctr"/>
            <a:r>
              <a:rPr lang="en-US" sz="2400" b="1" dirty="0">
                <a:solidFill>
                  <a:schemeClr val="tx1">
                    <a:lumMod val="85000"/>
                    <a:lumOff val="15000"/>
                  </a:schemeClr>
                </a:solidFill>
              </a:rPr>
              <a:t>e</a:t>
            </a:r>
          </a:p>
        </p:txBody>
      </p:sp>
      <p:sp>
        <p:nvSpPr>
          <p:cNvPr id="15" name="TextBox 14"/>
          <p:cNvSpPr txBox="1"/>
          <p:nvPr/>
        </p:nvSpPr>
        <p:spPr bwMode="auto">
          <a:xfrm>
            <a:off x="2072480" y="1905000"/>
            <a:ext cx="342058" cy="461665"/>
          </a:xfrm>
          <a:prstGeom prst="rect">
            <a:avLst/>
          </a:prstGeom>
          <a:noFill/>
          <a:ln w="9525">
            <a:noFill/>
            <a:miter lim="800000"/>
            <a:headEnd/>
            <a:tailEnd/>
          </a:ln>
          <a:effectLst/>
        </p:spPr>
        <p:txBody>
          <a:bodyPr wrap="square" rtlCol="0">
            <a:spAutoFit/>
          </a:bodyPr>
          <a:lstStyle/>
          <a:p>
            <a:pPr algn="ctr"/>
            <a:r>
              <a:rPr lang="en-US" sz="2400" b="1" dirty="0">
                <a:solidFill>
                  <a:schemeClr val="tx1">
                    <a:lumMod val="85000"/>
                    <a:lumOff val="15000"/>
                  </a:schemeClr>
                </a:solidFill>
              </a:rPr>
              <a:t>m</a:t>
            </a:r>
          </a:p>
        </p:txBody>
      </p:sp>
      <p:sp>
        <p:nvSpPr>
          <p:cNvPr id="16" name="TextBox 15"/>
          <p:cNvSpPr txBox="1"/>
          <p:nvPr/>
        </p:nvSpPr>
        <p:spPr bwMode="auto">
          <a:xfrm>
            <a:off x="2727720" y="1905000"/>
            <a:ext cx="342058" cy="461665"/>
          </a:xfrm>
          <a:prstGeom prst="rect">
            <a:avLst/>
          </a:prstGeom>
          <a:noFill/>
          <a:ln w="9525">
            <a:noFill/>
            <a:miter lim="800000"/>
            <a:headEnd/>
            <a:tailEnd/>
          </a:ln>
          <a:effectLst/>
        </p:spPr>
        <p:txBody>
          <a:bodyPr wrap="square" rtlCol="0">
            <a:spAutoFit/>
          </a:bodyPr>
          <a:lstStyle/>
          <a:p>
            <a:pPr algn="ctr"/>
            <a:r>
              <a:rPr lang="en-US" sz="2400" b="1" dirty="0">
                <a:solidFill>
                  <a:schemeClr val="tx1">
                    <a:lumMod val="85000"/>
                    <a:lumOff val="15000"/>
                  </a:schemeClr>
                </a:solidFill>
              </a:rPr>
              <a:t>i</a:t>
            </a:r>
          </a:p>
        </p:txBody>
      </p:sp>
      <p:sp>
        <p:nvSpPr>
          <p:cNvPr id="17" name="TextBox 16"/>
          <p:cNvSpPr txBox="1"/>
          <p:nvPr/>
        </p:nvSpPr>
        <p:spPr bwMode="auto">
          <a:xfrm>
            <a:off x="3055340" y="1905000"/>
            <a:ext cx="342058" cy="461665"/>
          </a:xfrm>
          <a:prstGeom prst="rect">
            <a:avLst/>
          </a:prstGeom>
          <a:noFill/>
          <a:ln w="9525">
            <a:noFill/>
            <a:miter lim="800000"/>
            <a:headEnd/>
            <a:tailEnd/>
          </a:ln>
          <a:effectLst/>
        </p:spPr>
        <p:txBody>
          <a:bodyPr wrap="square" rtlCol="0">
            <a:spAutoFit/>
          </a:bodyPr>
          <a:lstStyle/>
          <a:p>
            <a:pPr algn="ctr"/>
            <a:r>
              <a:rPr lang="en-US" sz="2400" b="1" dirty="0">
                <a:solidFill>
                  <a:schemeClr val="tx1">
                    <a:lumMod val="85000"/>
                    <a:lumOff val="15000"/>
                  </a:schemeClr>
                </a:solidFill>
              </a:rPr>
              <a:t>p</a:t>
            </a:r>
          </a:p>
        </p:txBody>
      </p:sp>
      <p:sp>
        <p:nvSpPr>
          <p:cNvPr id="18" name="TextBox 17"/>
          <p:cNvSpPr txBox="1"/>
          <p:nvPr/>
        </p:nvSpPr>
        <p:spPr bwMode="auto">
          <a:xfrm>
            <a:off x="3397398" y="1905000"/>
            <a:ext cx="342058" cy="461665"/>
          </a:xfrm>
          <a:prstGeom prst="rect">
            <a:avLst/>
          </a:prstGeom>
          <a:noFill/>
          <a:ln w="9525">
            <a:noFill/>
            <a:miter lim="800000"/>
            <a:headEnd/>
            <a:tailEnd/>
          </a:ln>
          <a:effectLst/>
        </p:spPr>
        <p:txBody>
          <a:bodyPr wrap="square" rtlCol="0">
            <a:spAutoFit/>
          </a:bodyPr>
          <a:lstStyle/>
          <a:p>
            <a:pPr algn="ctr"/>
            <a:r>
              <a:rPr lang="en-US" sz="2400" b="1" dirty="0">
                <a:solidFill>
                  <a:schemeClr val="tx1">
                    <a:lumMod val="85000"/>
                    <a:lumOff val="15000"/>
                  </a:schemeClr>
                </a:solidFill>
              </a:rPr>
              <a:t>s</a:t>
            </a:r>
          </a:p>
        </p:txBody>
      </p:sp>
      <p:sp>
        <p:nvSpPr>
          <p:cNvPr id="19" name="TextBox 18"/>
          <p:cNvSpPr txBox="1"/>
          <p:nvPr/>
        </p:nvSpPr>
        <p:spPr bwMode="auto">
          <a:xfrm>
            <a:off x="3710580" y="1905000"/>
            <a:ext cx="342058" cy="461665"/>
          </a:xfrm>
          <a:prstGeom prst="rect">
            <a:avLst/>
          </a:prstGeom>
          <a:noFill/>
          <a:ln w="9525">
            <a:noFill/>
            <a:miter lim="800000"/>
            <a:headEnd/>
            <a:tailEnd/>
          </a:ln>
          <a:effectLst/>
        </p:spPr>
        <p:txBody>
          <a:bodyPr wrap="square" rtlCol="0">
            <a:spAutoFit/>
          </a:bodyPr>
          <a:lstStyle/>
          <a:p>
            <a:pPr algn="ctr"/>
            <a:r>
              <a:rPr lang="en-US" sz="2400" b="1" dirty="0">
                <a:solidFill>
                  <a:schemeClr val="tx1">
                    <a:lumMod val="85000"/>
                    <a:lumOff val="15000"/>
                  </a:schemeClr>
                </a:solidFill>
              </a:rPr>
              <a:t>u</a:t>
            </a:r>
          </a:p>
        </p:txBody>
      </p:sp>
      <p:sp>
        <p:nvSpPr>
          <p:cNvPr id="20" name="TextBox 19"/>
          <p:cNvSpPr txBox="1"/>
          <p:nvPr/>
        </p:nvSpPr>
        <p:spPr bwMode="auto">
          <a:xfrm>
            <a:off x="4052638" y="1905000"/>
            <a:ext cx="342058" cy="461665"/>
          </a:xfrm>
          <a:prstGeom prst="rect">
            <a:avLst/>
          </a:prstGeom>
          <a:noFill/>
          <a:ln w="9525">
            <a:noFill/>
            <a:miter lim="800000"/>
            <a:headEnd/>
            <a:tailEnd/>
          </a:ln>
          <a:effectLst/>
        </p:spPr>
        <p:txBody>
          <a:bodyPr wrap="square" rtlCol="0">
            <a:spAutoFit/>
          </a:bodyPr>
          <a:lstStyle/>
          <a:p>
            <a:pPr algn="ctr"/>
            <a:r>
              <a:rPr lang="en-US" sz="2400" b="1" dirty="0">
                <a:solidFill>
                  <a:schemeClr val="tx1">
                    <a:lumMod val="85000"/>
                    <a:lumOff val="15000"/>
                  </a:schemeClr>
                </a:solidFill>
              </a:rPr>
              <a:t>m</a:t>
            </a:r>
          </a:p>
        </p:txBody>
      </p:sp>
      <p:sp>
        <p:nvSpPr>
          <p:cNvPr id="21" name="TextBox 20"/>
          <p:cNvSpPr txBox="1"/>
          <p:nvPr/>
        </p:nvSpPr>
        <p:spPr bwMode="auto">
          <a:xfrm>
            <a:off x="4707878" y="1905000"/>
            <a:ext cx="342058" cy="461665"/>
          </a:xfrm>
          <a:prstGeom prst="rect">
            <a:avLst/>
          </a:prstGeom>
          <a:noFill/>
          <a:ln w="9525">
            <a:noFill/>
            <a:miter lim="800000"/>
            <a:headEnd/>
            <a:tailEnd/>
          </a:ln>
          <a:effectLst/>
        </p:spPr>
        <p:txBody>
          <a:bodyPr wrap="square" rtlCol="0">
            <a:spAutoFit/>
          </a:bodyPr>
          <a:lstStyle/>
          <a:p>
            <a:pPr algn="ctr"/>
            <a:r>
              <a:rPr lang="en-US" sz="2400" b="1" dirty="0">
                <a:solidFill>
                  <a:schemeClr val="tx1">
                    <a:lumMod val="85000"/>
                    <a:lumOff val="15000"/>
                  </a:schemeClr>
                </a:solidFill>
              </a:rPr>
              <a:t>d</a:t>
            </a:r>
          </a:p>
        </p:txBody>
      </p:sp>
      <p:sp>
        <p:nvSpPr>
          <p:cNvPr id="22" name="TextBox 21"/>
          <p:cNvSpPr txBox="1"/>
          <p:nvPr/>
        </p:nvSpPr>
        <p:spPr bwMode="auto">
          <a:xfrm>
            <a:off x="5035498" y="1905000"/>
            <a:ext cx="342058" cy="461665"/>
          </a:xfrm>
          <a:prstGeom prst="rect">
            <a:avLst/>
          </a:prstGeom>
          <a:noFill/>
          <a:ln w="9525">
            <a:noFill/>
            <a:miter lim="800000"/>
            <a:headEnd/>
            <a:tailEnd/>
          </a:ln>
          <a:effectLst/>
        </p:spPr>
        <p:txBody>
          <a:bodyPr wrap="square" rtlCol="0">
            <a:spAutoFit/>
          </a:bodyPr>
          <a:lstStyle/>
          <a:p>
            <a:pPr algn="ctr"/>
            <a:r>
              <a:rPr lang="en-US" sz="2400" b="1" dirty="0">
                <a:solidFill>
                  <a:schemeClr val="tx1">
                    <a:lumMod val="85000"/>
                    <a:lumOff val="15000"/>
                  </a:schemeClr>
                </a:solidFill>
              </a:rPr>
              <a:t>o</a:t>
            </a:r>
          </a:p>
        </p:txBody>
      </p:sp>
      <p:sp>
        <p:nvSpPr>
          <p:cNvPr id="23" name="TextBox 22"/>
          <p:cNvSpPr txBox="1"/>
          <p:nvPr/>
        </p:nvSpPr>
        <p:spPr bwMode="auto">
          <a:xfrm>
            <a:off x="5363118" y="1905000"/>
            <a:ext cx="342058" cy="461665"/>
          </a:xfrm>
          <a:prstGeom prst="rect">
            <a:avLst/>
          </a:prstGeom>
          <a:noFill/>
          <a:ln w="9525">
            <a:noFill/>
            <a:miter lim="800000"/>
            <a:headEnd/>
            <a:tailEnd/>
          </a:ln>
          <a:effectLst/>
        </p:spPr>
        <p:txBody>
          <a:bodyPr wrap="square" rtlCol="0">
            <a:spAutoFit/>
          </a:bodyPr>
          <a:lstStyle/>
          <a:p>
            <a:pPr algn="ctr"/>
            <a:r>
              <a:rPr lang="en-US" sz="2400" b="1" dirty="0">
                <a:solidFill>
                  <a:schemeClr val="tx1">
                    <a:lumMod val="85000"/>
                    <a:lumOff val="15000"/>
                  </a:schemeClr>
                </a:solidFill>
              </a:rPr>
              <a:t>l</a:t>
            </a:r>
          </a:p>
        </p:txBody>
      </p:sp>
      <p:sp>
        <p:nvSpPr>
          <p:cNvPr id="24" name="TextBox 23"/>
          <p:cNvSpPr txBox="1"/>
          <p:nvPr/>
        </p:nvSpPr>
        <p:spPr bwMode="auto">
          <a:xfrm>
            <a:off x="5676300" y="1905000"/>
            <a:ext cx="342058" cy="461665"/>
          </a:xfrm>
          <a:prstGeom prst="rect">
            <a:avLst/>
          </a:prstGeom>
          <a:noFill/>
          <a:ln w="9525">
            <a:noFill/>
            <a:miter lim="800000"/>
            <a:headEnd/>
            <a:tailEnd/>
          </a:ln>
          <a:effectLst/>
        </p:spPr>
        <p:txBody>
          <a:bodyPr wrap="square" rtlCol="0">
            <a:spAutoFit/>
          </a:bodyPr>
          <a:lstStyle/>
          <a:p>
            <a:pPr algn="ctr"/>
            <a:r>
              <a:rPr lang="en-US" sz="2400" b="1" dirty="0">
                <a:solidFill>
                  <a:schemeClr val="tx1">
                    <a:lumMod val="85000"/>
                    <a:lumOff val="15000"/>
                  </a:schemeClr>
                </a:solidFill>
              </a:rPr>
              <a:t>o</a:t>
            </a:r>
          </a:p>
        </p:txBody>
      </p:sp>
      <p:sp>
        <p:nvSpPr>
          <p:cNvPr id="25" name="TextBox 24"/>
          <p:cNvSpPr txBox="1"/>
          <p:nvPr/>
        </p:nvSpPr>
        <p:spPr bwMode="auto">
          <a:xfrm>
            <a:off x="6018358" y="1905000"/>
            <a:ext cx="342058" cy="461665"/>
          </a:xfrm>
          <a:prstGeom prst="rect">
            <a:avLst/>
          </a:prstGeom>
          <a:noFill/>
          <a:ln w="9525">
            <a:noFill/>
            <a:miter lim="800000"/>
            <a:headEnd/>
            <a:tailEnd/>
          </a:ln>
          <a:effectLst/>
        </p:spPr>
        <p:txBody>
          <a:bodyPr wrap="square" rtlCol="0">
            <a:spAutoFit/>
          </a:bodyPr>
          <a:lstStyle/>
          <a:p>
            <a:pPr algn="ctr"/>
            <a:r>
              <a:rPr lang="en-US" sz="2400" b="1" dirty="0">
                <a:solidFill>
                  <a:schemeClr val="tx1">
                    <a:lumMod val="85000"/>
                    <a:lumOff val="15000"/>
                  </a:schemeClr>
                </a:solidFill>
              </a:rPr>
              <a:t>r</a:t>
            </a:r>
          </a:p>
        </p:txBody>
      </p:sp>
      <p:grpSp>
        <p:nvGrpSpPr>
          <p:cNvPr id="112" name="Group 111"/>
          <p:cNvGrpSpPr/>
          <p:nvPr/>
        </p:nvGrpSpPr>
        <p:grpSpPr>
          <a:xfrm>
            <a:off x="705361" y="3431232"/>
            <a:ext cx="1481509" cy="381000"/>
            <a:chOff x="705361" y="3431232"/>
            <a:chExt cx="1481509" cy="381000"/>
          </a:xfrm>
        </p:grpSpPr>
        <p:sp>
          <p:nvSpPr>
            <p:cNvPr id="44" name="Rectangle 43"/>
            <p:cNvSpPr/>
            <p:nvPr/>
          </p:nvSpPr>
          <p:spPr bwMode="auto">
            <a:xfrm>
              <a:off x="762000" y="3431232"/>
              <a:ext cx="1324918" cy="381000"/>
            </a:xfrm>
            <a:prstGeom prst="rect">
              <a:avLst/>
            </a:prstGeom>
            <a:noFill/>
            <a:ln w="9525" algn="ctr">
              <a:solidFill>
                <a:schemeClr val="tx1"/>
              </a:solidFill>
              <a:miter lim="800000"/>
              <a:headEnd/>
              <a:tailEnd/>
            </a:ln>
            <a:effectLst/>
          </p:spPr>
          <p:txBody>
            <a:bodyPr wrap="none" rtlCol="0" anchor="ctr"/>
            <a:lstStyle/>
            <a:p>
              <a:pPr algn="ctr"/>
              <a:endParaRPr lang="en-US" sz="2000" dirty="0">
                <a:solidFill>
                  <a:schemeClr val="tx1">
                    <a:lumMod val="85000"/>
                    <a:lumOff val="15000"/>
                  </a:schemeClr>
                </a:solidFill>
              </a:endParaRPr>
            </a:p>
          </p:txBody>
        </p:sp>
        <p:sp>
          <p:nvSpPr>
            <p:cNvPr id="45" name="TextBox 44"/>
            <p:cNvSpPr txBox="1"/>
            <p:nvPr/>
          </p:nvSpPr>
          <p:spPr bwMode="auto">
            <a:xfrm>
              <a:off x="705361" y="3467844"/>
              <a:ext cx="1481509" cy="307777"/>
            </a:xfrm>
            <a:prstGeom prst="rect">
              <a:avLst/>
            </a:prstGeom>
            <a:noFill/>
            <a:ln w="9525">
              <a:noFill/>
              <a:miter lim="800000"/>
              <a:headEnd/>
              <a:tailEnd/>
            </a:ln>
            <a:effectLst/>
          </p:spPr>
          <p:txBody>
            <a:bodyPr wrap="square" rtlCol="0">
              <a:spAutoFit/>
            </a:bodyPr>
            <a:lstStyle/>
            <a:p>
              <a:pPr algn="ctr"/>
              <a:r>
                <a:rPr lang="en-US" sz="1400" b="1" dirty="0">
                  <a:solidFill>
                    <a:schemeClr val="tx1">
                      <a:lumMod val="85000"/>
                      <a:lumOff val="15000"/>
                    </a:schemeClr>
                  </a:solidFill>
                </a:rPr>
                <a:t>1701998444</a:t>
              </a:r>
            </a:p>
          </p:txBody>
        </p:sp>
      </p:grpSp>
      <p:grpSp>
        <p:nvGrpSpPr>
          <p:cNvPr id="113" name="Group 112"/>
          <p:cNvGrpSpPr/>
          <p:nvPr/>
        </p:nvGrpSpPr>
        <p:grpSpPr>
          <a:xfrm>
            <a:off x="2001403" y="3431232"/>
            <a:ext cx="1481509" cy="381000"/>
            <a:chOff x="2001403" y="3431232"/>
            <a:chExt cx="1481509" cy="381000"/>
          </a:xfrm>
        </p:grpSpPr>
        <p:sp>
          <p:nvSpPr>
            <p:cNvPr id="47" name="Rectangle 46"/>
            <p:cNvSpPr/>
            <p:nvPr/>
          </p:nvSpPr>
          <p:spPr bwMode="auto">
            <a:xfrm>
              <a:off x="2086918" y="3431232"/>
              <a:ext cx="1324918" cy="381000"/>
            </a:xfrm>
            <a:prstGeom prst="rect">
              <a:avLst/>
            </a:prstGeom>
            <a:noFill/>
            <a:ln w="9525" algn="ctr">
              <a:solidFill>
                <a:schemeClr val="tx1"/>
              </a:solidFill>
              <a:miter lim="800000"/>
              <a:headEnd/>
              <a:tailEnd/>
            </a:ln>
            <a:effectLst/>
          </p:spPr>
          <p:txBody>
            <a:bodyPr wrap="none" rtlCol="0" anchor="ctr"/>
            <a:lstStyle/>
            <a:p>
              <a:pPr algn="ctr"/>
              <a:endParaRPr lang="en-US" sz="2000" dirty="0">
                <a:solidFill>
                  <a:schemeClr val="tx1">
                    <a:lumMod val="85000"/>
                    <a:lumOff val="15000"/>
                  </a:schemeClr>
                </a:solidFill>
              </a:endParaRPr>
            </a:p>
          </p:txBody>
        </p:sp>
        <p:sp>
          <p:nvSpPr>
            <p:cNvPr id="48" name="TextBox 47"/>
            <p:cNvSpPr txBox="1"/>
            <p:nvPr/>
          </p:nvSpPr>
          <p:spPr bwMode="auto">
            <a:xfrm>
              <a:off x="2001403" y="3467844"/>
              <a:ext cx="1481509" cy="307777"/>
            </a:xfrm>
            <a:prstGeom prst="rect">
              <a:avLst/>
            </a:prstGeom>
            <a:noFill/>
            <a:ln w="9525">
              <a:noFill/>
              <a:miter lim="800000"/>
              <a:headEnd/>
              <a:tailEnd/>
            </a:ln>
            <a:effectLst/>
          </p:spPr>
          <p:txBody>
            <a:bodyPr wrap="square" rtlCol="0">
              <a:spAutoFit/>
            </a:bodyPr>
            <a:lstStyle/>
            <a:p>
              <a:pPr algn="ctr"/>
              <a:r>
                <a:rPr lang="en-US" sz="1400" b="1" dirty="0">
                  <a:solidFill>
                    <a:schemeClr val="tx1">
                      <a:lumMod val="85000"/>
                      <a:lumOff val="15000"/>
                    </a:schemeClr>
                  </a:solidFill>
                </a:rPr>
                <a:t>1885937773</a:t>
              </a:r>
            </a:p>
          </p:txBody>
        </p:sp>
      </p:grpSp>
      <p:grpSp>
        <p:nvGrpSpPr>
          <p:cNvPr id="114" name="Group 113"/>
          <p:cNvGrpSpPr/>
          <p:nvPr/>
        </p:nvGrpSpPr>
        <p:grpSpPr>
          <a:xfrm>
            <a:off x="3319102" y="3431232"/>
            <a:ext cx="1481509" cy="381000"/>
            <a:chOff x="3319102" y="3431232"/>
            <a:chExt cx="1481509" cy="381000"/>
          </a:xfrm>
        </p:grpSpPr>
        <p:sp>
          <p:nvSpPr>
            <p:cNvPr id="50" name="Rectangle 49"/>
            <p:cNvSpPr/>
            <p:nvPr/>
          </p:nvSpPr>
          <p:spPr bwMode="auto">
            <a:xfrm>
              <a:off x="3397398" y="3431232"/>
              <a:ext cx="1324918" cy="381000"/>
            </a:xfrm>
            <a:prstGeom prst="rect">
              <a:avLst/>
            </a:prstGeom>
            <a:noFill/>
            <a:ln w="9525" algn="ctr">
              <a:solidFill>
                <a:schemeClr val="tx1"/>
              </a:solidFill>
              <a:miter lim="800000"/>
              <a:headEnd/>
              <a:tailEnd/>
            </a:ln>
            <a:effectLst/>
          </p:spPr>
          <p:txBody>
            <a:bodyPr wrap="none" rtlCol="0" anchor="ctr"/>
            <a:lstStyle/>
            <a:p>
              <a:pPr algn="ctr"/>
              <a:endParaRPr lang="en-US" sz="2000" dirty="0">
                <a:solidFill>
                  <a:schemeClr val="tx1">
                    <a:lumMod val="85000"/>
                    <a:lumOff val="15000"/>
                  </a:schemeClr>
                </a:solidFill>
              </a:endParaRPr>
            </a:p>
          </p:txBody>
        </p:sp>
        <p:sp>
          <p:nvSpPr>
            <p:cNvPr id="51" name="TextBox 50"/>
            <p:cNvSpPr txBox="1"/>
            <p:nvPr/>
          </p:nvSpPr>
          <p:spPr bwMode="auto">
            <a:xfrm>
              <a:off x="3319102" y="3467844"/>
              <a:ext cx="1481509" cy="307777"/>
            </a:xfrm>
            <a:prstGeom prst="rect">
              <a:avLst/>
            </a:prstGeom>
            <a:noFill/>
            <a:ln w="9525">
              <a:noFill/>
              <a:miter lim="800000"/>
              <a:headEnd/>
              <a:tailEnd/>
            </a:ln>
            <a:effectLst/>
          </p:spPr>
          <p:txBody>
            <a:bodyPr wrap="square" rtlCol="0">
              <a:spAutoFit/>
            </a:bodyPr>
            <a:lstStyle/>
            <a:p>
              <a:pPr algn="ctr"/>
              <a:r>
                <a:rPr lang="en-US" sz="1400" b="1" dirty="0">
                  <a:solidFill>
                    <a:schemeClr val="tx1">
                      <a:lumMod val="85000"/>
                      <a:lumOff val="15000"/>
                    </a:schemeClr>
                  </a:solidFill>
                </a:rPr>
                <a:t>544044403</a:t>
              </a:r>
            </a:p>
          </p:txBody>
        </p:sp>
      </p:grpSp>
      <p:grpSp>
        <p:nvGrpSpPr>
          <p:cNvPr id="115" name="Group 114"/>
          <p:cNvGrpSpPr/>
          <p:nvPr/>
        </p:nvGrpSpPr>
        <p:grpSpPr>
          <a:xfrm>
            <a:off x="4644020" y="3431232"/>
            <a:ext cx="1481509" cy="381000"/>
            <a:chOff x="4644020" y="3431232"/>
            <a:chExt cx="1481509" cy="381000"/>
          </a:xfrm>
        </p:grpSpPr>
        <p:sp>
          <p:nvSpPr>
            <p:cNvPr id="53" name="Rectangle 52"/>
            <p:cNvSpPr/>
            <p:nvPr/>
          </p:nvSpPr>
          <p:spPr bwMode="auto">
            <a:xfrm>
              <a:off x="4722316" y="3431232"/>
              <a:ext cx="1324918" cy="381000"/>
            </a:xfrm>
            <a:prstGeom prst="rect">
              <a:avLst/>
            </a:prstGeom>
            <a:noFill/>
            <a:ln w="9525" algn="ctr">
              <a:solidFill>
                <a:schemeClr val="tx1"/>
              </a:solidFill>
              <a:miter lim="800000"/>
              <a:headEnd/>
              <a:tailEnd/>
            </a:ln>
            <a:effectLst/>
          </p:spPr>
          <p:txBody>
            <a:bodyPr wrap="none" rtlCol="0" anchor="ctr"/>
            <a:lstStyle/>
            <a:p>
              <a:pPr algn="ctr"/>
              <a:endParaRPr lang="en-US" sz="2000" dirty="0">
                <a:solidFill>
                  <a:schemeClr val="tx1">
                    <a:lumMod val="85000"/>
                    <a:lumOff val="15000"/>
                  </a:schemeClr>
                </a:solidFill>
              </a:endParaRPr>
            </a:p>
          </p:txBody>
        </p:sp>
        <p:sp>
          <p:nvSpPr>
            <p:cNvPr id="54" name="TextBox 53"/>
            <p:cNvSpPr txBox="1"/>
            <p:nvPr/>
          </p:nvSpPr>
          <p:spPr bwMode="auto">
            <a:xfrm>
              <a:off x="4644020" y="3467844"/>
              <a:ext cx="1481509" cy="307777"/>
            </a:xfrm>
            <a:prstGeom prst="rect">
              <a:avLst/>
            </a:prstGeom>
            <a:noFill/>
            <a:ln w="9525">
              <a:noFill/>
              <a:miter lim="800000"/>
              <a:headEnd/>
              <a:tailEnd/>
            </a:ln>
            <a:effectLst/>
          </p:spPr>
          <p:txBody>
            <a:bodyPr wrap="square" rtlCol="0">
              <a:spAutoFit/>
            </a:bodyPr>
            <a:lstStyle/>
            <a:p>
              <a:pPr algn="ctr"/>
              <a:r>
                <a:rPr lang="en-US" sz="1400" b="1" dirty="0">
                  <a:solidFill>
                    <a:schemeClr val="tx1">
                      <a:lumMod val="85000"/>
                      <a:lumOff val="15000"/>
                    </a:schemeClr>
                  </a:solidFill>
                </a:rPr>
                <a:t>1869377380</a:t>
              </a:r>
            </a:p>
          </p:txBody>
        </p:sp>
      </p:grpSp>
      <p:grpSp>
        <p:nvGrpSpPr>
          <p:cNvPr id="116" name="Group 115"/>
          <p:cNvGrpSpPr/>
          <p:nvPr/>
        </p:nvGrpSpPr>
        <p:grpSpPr>
          <a:xfrm>
            <a:off x="6047234" y="3431232"/>
            <a:ext cx="1324918" cy="381000"/>
            <a:chOff x="6047234" y="3431232"/>
            <a:chExt cx="1324918" cy="381000"/>
          </a:xfrm>
        </p:grpSpPr>
        <p:sp>
          <p:nvSpPr>
            <p:cNvPr id="56" name="Rectangle 55"/>
            <p:cNvSpPr/>
            <p:nvPr/>
          </p:nvSpPr>
          <p:spPr bwMode="auto">
            <a:xfrm>
              <a:off x="6047234" y="3431232"/>
              <a:ext cx="1324918" cy="381000"/>
            </a:xfrm>
            <a:prstGeom prst="rect">
              <a:avLst/>
            </a:prstGeom>
            <a:noFill/>
            <a:ln w="9525" algn="ctr">
              <a:solidFill>
                <a:schemeClr val="tx1"/>
              </a:solidFill>
              <a:miter lim="800000"/>
              <a:headEnd/>
              <a:tailEnd/>
            </a:ln>
            <a:effectLst/>
          </p:spPr>
          <p:txBody>
            <a:bodyPr wrap="none" rtlCol="0" anchor="ctr"/>
            <a:lstStyle/>
            <a:p>
              <a:pPr algn="ctr"/>
              <a:endParaRPr lang="en-US" sz="2000" dirty="0">
                <a:solidFill>
                  <a:schemeClr val="tx1">
                    <a:lumMod val="85000"/>
                    <a:lumOff val="15000"/>
                  </a:schemeClr>
                </a:solidFill>
              </a:endParaRPr>
            </a:p>
          </p:txBody>
        </p:sp>
        <p:sp>
          <p:nvSpPr>
            <p:cNvPr id="57" name="TextBox 56"/>
            <p:cNvSpPr txBox="1"/>
            <p:nvPr/>
          </p:nvSpPr>
          <p:spPr bwMode="auto">
            <a:xfrm>
              <a:off x="6047234" y="3467844"/>
              <a:ext cx="1324918" cy="307777"/>
            </a:xfrm>
            <a:prstGeom prst="rect">
              <a:avLst/>
            </a:prstGeom>
            <a:noFill/>
            <a:ln w="9525">
              <a:noFill/>
              <a:miter lim="800000"/>
              <a:headEnd/>
              <a:tailEnd/>
            </a:ln>
            <a:effectLst/>
          </p:spPr>
          <p:txBody>
            <a:bodyPr wrap="square" rtlCol="0">
              <a:spAutoFit/>
            </a:bodyPr>
            <a:lstStyle/>
            <a:p>
              <a:pPr algn="ctr"/>
              <a:r>
                <a:rPr lang="en-US" sz="1400" b="1" dirty="0">
                  <a:solidFill>
                    <a:schemeClr val="tx1">
                      <a:lumMod val="85000"/>
                      <a:lumOff val="15000"/>
                    </a:schemeClr>
                  </a:solidFill>
                </a:rPr>
                <a:t>114</a:t>
              </a:r>
            </a:p>
          </p:txBody>
        </p:sp>
      </p:grpSp>
      <p:sp>
        <p:nvSpPr>
          <p:cNvPr id="58" name="Down Arrow Callout 57"/>
          <p:cNvSpPr/>
          <p:nvPr/>
        </p:nvSpPr>
        <p:spPr bwMode="auto">
          <a:xfrm>
            <a:off x="776438" y="2482341"/>
            <a:ext cx="1310480" cy="876300"/>
          </a:xfrm>
          <a:prstGeom prst="downArrowCallout">
            <a:avLst>
              <a:gd name="adj1" fmla="val 25000"/>
              <a:gd name="adj2" fmla="val 25000"/>
              <a:gd name="adj3" fmla="val 25000"/>
              <a:gd name="adj4" fmla="val 34300"/>
            </a:avLst>
          </a:prstGeom>
          <a:solidFill>
            <a:schemeClr val="accent1">
              <a:lumMod val="60000"/>
              <a:lumOff val="40000"/>
            </a:schemeClr>
          </a:solidFill>
          <a:ln w="9525" algn="ctr">
            <a:solidFill>
              <a:schemeClr val="tx1">
                <a:lumMod val="85000"/>
                <a:lumOff val="15000"/>
              </a:schemeClr>
            </a:solidFill>
            <a:miter lim="800000"/>
            <a:headEnd/>
            <a:tailEnd/>
          </a:ln>
          <a:effectLst/>
        </p:spPr>
        <p:txBody>
          <a:bodyPr wrap="none" rtlCol="0" anchor="ctr"/>
          <a:lstStyle/>
          <a:p>
            <a:pPr algn="ctr"/>
            <a:endParaRPr lang="en-US" sz="2000" dirty="0">
              <a:solidFill>
                <a:schemeClr val="tx1">
                  <a:lumMod val="85000"/>
                  <a:lumOff val="15000"/>
                </a:schemeClr>
              </a:solidFill>
            </a:endParaRPr>
          </a:p>
        </p:txBody>
      </p:sp>
      <p:sp>
        <p:nvSpPr>
          <p:cNvPr id="59" name="Down Arrow Callout 58"/>
          <p:cNvSpPr/>
          <p:nvPr/>
        </p:nvSpPr>
        <p:spPr bwMode="auto">
          <a:xfrm>
            <a:off x="2086917" y="2482341"/>
            <a:ext cx="1310480" cy="876300"/>
          </a:xfrm>
          <a:prstGeom prst="downArrowCallout">
            <a:avLst>
              <a:gd name="adj1" fmla="val 25000"/>
              <a:gd name="adj2" fmla="val 25000"/>
              <a:gd name="adj3" fmla="val 25000"/>
              <a:gd name="adj4" fmla="val 34300"/>
            </a:avLst>
          </a:prstGeom>
          <a:solidFill>
            <a:schemeClr val="accent1">
              <a:lumMod val="60000"/>
              <a:lumOff val="40000"/>
            </a:schemeClr>
          </a:solidFill>
          <a:ln w="9525" algn="ctr">
            <a:solidFill>
              <a:schemeClr val="tx1">
                <a:lumMod val="85000"/>
                <a:lumOff val="15000"/>
              </a:schemeClr>
            </a:solidFill>
            <a:miter lim="800000"/>
            <a:headEnd/>
            <a:tailEnd/>
          </a:ln>
          <a:effectLst/>
        </p:spPr>
        <p:txBody>
          <a:bodyPr wrap="none" rtlCol="0" anchor="ctr"/>
          <a:lstStyle/>
          <a:p>
            <a:pPr algn="ctr"/>
            <a:endParaRPr lang="en-US" sz="2000" dirty="0">
              <a:solidFill>
                <a:schemeClr val="tx1">
                  <a:lumMod val="85000"/>
                  <a:lumOff val="15000"/>
                </a:schemeClr>
              </a:solidFill>
            </a:endParaRPr>
          </a:p>
        </p:txBody>
      </p:sp>
      <p:sp>
        <p:nvSpPr>
          <p:cNvPr id="60" name="Down Arrow Callout 59"/>
          <p:cNvSpPr/>
          <p:nvPr/>
        </p:nvSpPr>
        <p:spPr bwMode="auto">
          <a:xfrm>
            <a:off x="3397397" y="2482341"/>
            <a:ext cx="1310480" cy="876300"/>
          </a:xfrm>
          <a:prstGeom prst="downArrowCallout">
            <a:avLst>
              <a:gd name="adj1" fmla="val 25000"/>
              <a:gd name="adj2" fmla="val 25000"/>
              <a:gd name="adj3" fmla="val 25000"/>
              <a:gd name="adj4" fmla="val 34300"/>
            </a:avLst>
          </a:prstGeom>
          <a:solidFill>
            <a:schemeClr val="accent1">
              <a:lumMod val="60000"/>
              <a:lumOff val="40000"/>
            </a:schemeClr>
          </a:solidFill>
          <a:ln w="9525" algn="ctr">
            <a:solidFill>
              <a:schemeClr val="tx1">
                <a:lumMod val="85000"/>
                <a:lumOff val="15000"/>
              </a:schemeClr>
            </a:solidFill>
            <a:miter lim="800000"/>
            <a:headEnd/>
            <a:tailEnd/>
          </a:ln>
          <a:effectLst/>
        </p:spPr>
        <p:txBody>
          <a:bodyPr wrap="none" rtlCol="0" anchor="ctr"/>
          <a:lstStyle/>
          <a:p>
            <a:pPr algn="ctr"/>
            <a:endParaRPr lang="en-US" sz="2000" dirty="0">
              <a:solidFill>
                <a:schemeClr val="tx1">
                  <a:lumMod val="85000"/>
                  <a:lumOff val="15000"/>
                </a:schemeClr>
              </a:solidFill>
            </a:endParaRPr>
          </a:p>
        </p:txBody>
      </p:sp>
      <p:sp>
        <p:nvSpPr>
          <p:cNvPr id="61" name="Down Arrow Callout 60"/>
          <p:cNvSpPr/>
          <p:nvPr/>
        </p:nvSpPr>
        <p:spPr bwMode="auto">
          <a:xfrm>
            <a:off x="4707878" y="2482341"/>
            <a:ext cx="1310480" cy="876300"/>
          </a:xfrm>
          <a:prstGeom prst="downArrowCallout">
            <a:avLst>
              <a:gd name="adj1" fmla="val 25000"/>
              <a:gd name="adj2" fmla="val 25000"/>
              <a:gd name="adj3" fmla="val 25000"/>
              <a:gd name="adj4" fmla="val 34300"/>
            </a:avLst>
          </a:prstGeom>
          <a:solidFill>
            <a:schemeClr val="accent1">
              <a:lumMod val="60000"/>
              <a:lumOff val="40000"/>
            </a:schemeClr>
          </a:solidFill>
          <a:ln w="9525" algn="ctr">
            <a:solidFill>
              <a:schemeClr val="tx1">
                <a:lumMod val="85000"/>
                <a:lumOff val="15000"/>
              </a:schemeClr>
            </a:solidFill>
            <a:miter lim="800000"/>
            <a:headEnd/>
            <a:tailEnd/>
          </a:ln>
          <a:effectLst/>
        </p:spPr>
        <p:txBody>
          <a:bodyPr wrap="none" rtlCol="0" anchor="ctr"/>
          <a:lstStyle/>
          <a:p>
            <a:pPr algn="ctr"/>
            <a:endParaRPr lang="en-US" sz="2000" dirty="0">
              <a:solidFill>
                <a:schemeClr val="tx1">
                  <a:lumMod val="85000"/>
                  <a:lumOff val="15000"/>
                </a:schemeClr>
              </a:solidFill>
            </a:endParaRPr>
          </a:p>
        </p:txBody>
      </p:sp>
      <p:sp>
        <p:nvSpPr>
          <p:cNvPr id="62" name="Down Arrow Callout 61"/>
          <p:cNvSpPr/>
          <p:nvPr/>
        </p:nvSpPr>
        <p:spPr bwMode="auto">
          <a:xfrm>
            <a:off x="6018358" y="2482341"/>
            <a:ext cx="1310480" cy="876300"/>
          </a:xfrm>
          <a:prstGeom prst="downArrowCallout">
            <a:avLst>
              <a:gd name="adj1" fmla="val 25000"/>
              <a:gd name="adj2" fmla="val 25000"/>
              <a:gd name="adj3" fmla="val 25000"/>
              <a:gd name="adj4" fmla="val 34300"/>
            </a:avLst>
          </a:prstGeom>
          <a:solidFill>
            <a:schemeClr val="accent1">
              <a:lumMod val="60000"/>
              <a:lumOff val="40000"/>
            </a:schemeClr>
          </a:solidFill>
          <a:ln w="9525" algn="ctr">
            <a:solidFill>
              <a:schemeClr val="tx1">
                <a:lumMod val="85000"/>
                <a:lumOff val="15000"/>
              </a:schemeClr>
            </a:solidFill>
            <a:miter lim="800000"/>
            <a:headEnd/>
            <a:tailEnd/>
          </a:ln>
          <a:effectLst/>
        </p:spPr>
        <p:txBody>
          <a:bodyPr wrap="none" rtlCol="0" anchor="ctr"/>
          <a:lstStyle/>
          <a:p>
            <a:pPr algn="ctr"/>
            <a:endParaRPr lang="en-US" sz="2000" dirty="0">
              <a:solidFill>
                <a:schemeClr val="tx1">
                  <a:lumMod val="85000"/>
                  <a:lumOff val="15000"/>
                </a:schemeClr>
              </a:solidFill>
            </a:endParaRPr>
          </a:p>
        </p:txBody>
      </p:sp>
      <p:grpSp>
        <p:nvGrpSpPr>
          <p:cNvPr id="117" name="Group 116"/>
          <p:cNvGrpSpPr/>
          <p:nvPr/>
        </p:nvGrpSpPr>
        <p:grpSpPr>
          <a:xfrm>
            <a:off x="705360" y="4006112"/>
            <a:ext cx="1481509" cy="381000"/>
            <a:chOff x="705360" y="4006112"/>
            <a:chExt cx="1481509" cy="381000"/>
          </a:xfrm>
        </p:grpSpPr>
        <p:sp>
          <p:nvSpPr>
            <p:cNvPr id="64" name="Rectangle 63"/>
            <p:cNvSpPr/>
            <p:nvPr/>
          </p:nvSpPr>
          <p:spPr bwMode="auto">
            <a:xfrm>
              <a:off x="761999" y="4006112"/>
              <a:ext cx="1324918" cy="381000"/>
            </a:xfrm>
            <a:prstGeom prst="rect">
              <a:avLst/>
            </a:prstGeom>
            <a:noFill/>
            <a:ln w="9525" algn="ctr">
              <a:solidFill>
                <a:schemeClr val="tx1"/>
              </a:solidFill>
              <a:miter lim="800000"/>
              <a:headEnd/>
              <a:tailEnd/>
            </a:ln>
            <a:effectLst/>
          </p:spPr>
          <p:txBody>
            <a:bodyPr wrap="none" rtlCol="0" anchor="ctr"/>
            <a:lstStyle/>
            <a:p>
              <a:pPr algn="ctr"/>
              <a:endParaRPr lang="en-US" sz="2000" dirty="0">
                <a:solidFill>
                  <a:schemeClr val="tx1">
                    <a:lumMod val="85000"/>
                    <a:lumOff val="15000"/>
                  </a:schemeClr>
                </a:solidFill>
              </a:endParaRPr>
            </a:p>
          </p:txBody>
        </p:sp>
        <p:sp>
          <p:nvSpPr>
            <p:cNvPr id="65" name="TextBox 64"/>
            <p:cNvSpPr txBox="1"/>
            <p:nvPr/>
          </p:nvSpPr>
          <p:spPr bwMode="auto">
            <a:xfrm>
              <a:off x="705360" y="4042724"/>
              <a:ext cx="1481509" cy="307777"/>
            </a:xfrm>
            <a:prstGeom prst="rect">
              <a:avLst/>
            </a:prstGeom>
            <a:noFill/>
            <a:ln w="9525">
              <a:noFill/>
              <a:miter lim="800000"/>
              <a:headEnd/>
              <a:tailEnd/>
            </a:ln>
            <a:effectLst/>
          </p:spPr>
          <p:txBody>
            <a:bodyPr wrap="square" rtlCol="0">
              <a:spAutoFit/>
            </a:bodyPr>
            <a:lstStyle/>
            <a:p>
              <a:pPr algn="ctr"/>
              <a:r>
                <a:rPr lang="en-US" sz="1400" b="1" dirty="0">
                  <a:solidFill>
                    <a:schemeClr val="tx1">
                      <a:lumMod val="85000"/>
                      <a:lumOff val="15000"/>
                    </a:schemeClr>
                  </a:solidFill>
                </a:rPr>
                <a:t>1701998444</a:t>
              </a:r>
            </a:p>
          </p:txBody>
        </p:sp>
      </p:grpSp>
      <p:grpSp>
        <p:nvGrpSpPr>
          <p:cNvPr id="118" name="Group 117"/>
          <p:cNvGrpSpPr/>
          <p:nvPr/>
        </p:nvGrpSpPr>
        <p:grpSpPr>
          <a:xfrm>
            <a:off x="2001402" y="4006112"/>
            <a:ext cx="1481509" cy="381000"/>
            <a:chOff x="2001402" y="4006112"/>
            <a:chExt cx="1481509" cy="381000"/>
          </a:xfrm>
        </p:grpSpPr>
        <p:sp>
          <p:nvSpPr>
            <p:cNvPr id="67" name="Rectangle 66"/>
            <p:cNvSpPr/>
            <p:nvPr/>
          </p:nvSpPr>
          <p:spPr bwMode="auto">
            <a:xfrm>
              <a:off x="2086917" y="4006112"/>
              <a:ext cx="1324918" cy="381000"/>
            </a:xfrm>
            <a:prstGeom prst="rect">
              <a:avLst/>
            </a:prstGeom>
            <a:noFill/>
            <a:ln w="9525" algn="ctr">
              <a:solidFill>
                <a:schemeClr val="tx1"/>
              </a:solidFill>
              <a:miter lim="800000"/>
              <a:headEnd/>
              <a:tailEnd/>
            </a:ln>
            <a:effectLst/>
          </p:spPr>
          <p:txBody>
            <a:bodyPr wrap="none" rtlCol="0" anchor="ctr"/>
            <a:lstStyle/>
            <a:p>
              <a:pPr algn="ctr"/>
              <a:endParaRPr lang="en-US" sz="2000" dirty="0">
                <a:solidFill>
                  <a:schemeClr val="tx1">
                    <a:lumMod val="85000"/>
                    <a:lumOff val="15000"/>
                  </a:schemeClr>
                </a:solidFill>
              </a:endParaRPr>
            </a:p>
          </p:txBody>
        </p:sp>
        <p:sp>
          <p:nvSpPr>
            <p:cNvPr id="68" name="TextBox 67"/>
            <p:cNvSpPr txBox="1"/>
            <p:nvPr/>
          </p:nvSpPr>
          <p:spPr bwMode="auto">
            <a:xfrm>
              <a:off x="2001402" y="4042724"/>
              <a:ext cx="1481509" cy="307777"/>
            </a:xfrm>
            <a:prstGeom prst="rect">
              <a:avLst/>
            </a:prstGeom>
            <a:noFill/>
            <a:ln w="9525">
              <a:noFill/>
              <a:miter lim="800000"/>
              <a:headEnd/>
              <a:tailEnd/>
            </a:ln>
            <a:effectLst/>
          </p:spPr>
          <p:txBody>
            <a:bodyPr wrap="square" rtlCol="0">
              <a:spAutoFit/>
            </a:bodyPr>
            <a:lstStyle/>
            <a:p>
              <a:pPr algn="ctr"/>
              <a:r>
                <a:rPr lang="en-US" sz="1400" b="1" dirty="0">
                  <a:solidFill>
                    <a:schemeClr val="tx1">
                      <a:lumMod val="85000"/>
                      <a:lumOff val="15000"/>
                    </a:schemeClr>
                  </a:solidFill>
                </a:rPr>
                <a:t>-707031079</a:t>
              </a:r>
            </a:p>
          </p:txBody>
        </p:sp>
      </p:grpSp>
      <p:grpSp>
        <p:nvGrpSpPr>
          <p:cNvPr id="119" name="Group 118"/>
          <p:cNvGrpSpPr/>
          <p:nvPr/>
        </p:nvGrpSpPr>
        <p:grpSpPr>
          <a:xfrm>
            <a:off x="3319101" y="4006112"/>
            <a:ext cx="1481509" cy="381000"/>
            <a:chOff x="3319101" y="4006112"/>
            <a:chExt cx="1481509" cy="381000"/>
          </a:xfrm>
        </p:grpSpPr>
        <p:sp>
          <p:nvSpPr>
            <p:cNvPr id="70" name="Rectangle 69"/>
            <p:cNvSpPr/>
            <p:nvPr/>
          </p:nvSpPr>
          <p:spPr bwMode="auto">
            <a:xfrm>
              <a:off x="3397397" y="4006112"/>
              <a:ext cx="1324918" cy="381000"/>
            </a:xfrm>
            <a:prstGeom prst="rect">
              <a:avLst/>
            </a:prstGeom>
            <a:noFill/>
            <a:ln w="9525" algn="ctr">
              <a:solidFill>
                <a:schemeClr val="tx1"/>
              </a:solidFill>
              <a:miter lim="800000"/>
              <a:headEnd/>
              <a:tailEnd/>
            </a:ln>
            <a:effectLst/>
          </p:spPr>
          <p:txBody>
            <a:bodyPr wrap="none" rtlCol="0" anchor="ctr"/>
            <a:lstStyle/>
            <a:p>
              <a:pPr algn="ctr"/>
              <a:endParaRPr lang="en-US" sz="2000" dirty="0">
                <a:solidFill>
                  <a:schemeClr val="tx1">
                    <a:lumMod val="85000"/>
                    <a:lumOff val="15000"/>
                  </a:schemeClr>
                </a:solidFill>
              </a:endParaRPr>
            </a:p>
          </p:txBody>
        </p:sp>
        <p:sp>
          <p:nvSpPr>
            <p:cNvPr id="71" name="TextBox 70"/>
            <p:cNvSpPr txBox="1"/>
            <p:nvPr/>
          </p:nvSpPr>
          <p:spPr bwMode="auto">
            <a:xfrm>
              <a:off x="3319101" y="4042724"/>
              <a:ext cx="1481509" cy="307777"/>
            </a:xfrm>
            <a:prstGeom prst="rect">
              <a:avLst/>
            </a:prstGeom>
            <a:noFill/>
            <a:ln w="9525">
              <a:noFill/>
              <a:miter lim="800000"/>
              <a:headEnd/>
              <a:tailEnd/>
            </a:ln>
            <a:effectLst/>
          </p:spPr>
          <p:txBody>
            <a:bodyPr wrap="square" rtlCol="0">
              <a:spAutoFit/>
            </a:bodyPr>
            <a:lstStyle/>
            <a:p>
              <a:pPr algn="ctr"/>
              <a:r>
                <a:rPr lang="en-US" sz="1400" b="1" dirty="0">
                  <a:solidFill>
                    <a:schemeClr val="tx1">
                      <a:lumMod val="85000"/>
                      <a:lumOff val="15000"/>
                    </a:schemeClr>
                  </a:solidFill>
                </a:rPr>
                <a:t>-162986676</a:t>
              </a:r>
            </a:p>
          </p:txBody>
        </p:sp>
      </p:grpSp>
      <p:grpSp>
        <p:nvGrpSpPr>
          <p:cNvPr id="120" name="Group 119"/>
          <p:cNvGrpSpPr/>
          <p:nvPr/>
        </p:nvGrpSpPr>
        <p:grpSpPr>
          <a:xfrm>
            <a:off x="4644019" y="4006112"/>
            <a:ext cx="1481509" cy="381000"/>
            <a:chOff x="4644019" y="4006112"/>
            <a:chExt cx="1481509" cy="381000"/>
          </a:xfrm>
        </p:grpSpPr>
        <p:sp>
          <p:nvSpPr>
            <p:cNvPr id="73" name="Rectangle 72"/>
            <p:cNvSpPr/>
            <p:nvPr/>
          </p:nvSpPr>
          <p:spPr bwMode="auto">
            <a:xfrm>
              <a:off x="4722315" y="4006112"/>
              <a:ext cx="1324918" cy="381000"/>
            </a:xfrm>
            <a:prstGeom prst="rect">
              <a:avLst/>
            </a:prstGeom>
            <a:noFill/>
            <a:ln w="9525" algn="ctr">
              <a:solidFill>
                <a:schemeClr val="tx1"/>
              </a:solidFill>
              <a:miter lim="800000"/>
              <a:headEnd/>
              <a:tailEnd/>
            </a:ln>
            <a:effectLst/>
          </p:spPr>
          <p:txBody>
            <a:bodyPr wrap="none" rtlCol="0" anchor="ctr"/>
            <a:lstStyle/>
            <a:p>
              <a:pPr algn="ctr"/>
              <a:endParaRPr lang="en-US" sz="2000" dirty="0">
                <a:solidFill>
                  <a:schemeClr val="tx1">
                    <a:lumMod val="85000"/>
                    <a:lumOff val="15000"/>
                  </a:schemeClr>
                </a:solidFill>
              </a:endParaRPr>
            </a:p>
          </p:txBody>
        </p:sp>
        <p:sp>
          <p:nvSpPr>
            <p:cNvPr id="74" name="TextBox 73"/>
            <p:cNvSpPr txBox="1"/>
            <p:nvPr/>
          </p:nvSpPr>
          <p:spPr bwMode="auto">
            <a:xfrm>
              <a:off x="4644019" y="4042724"/>
              <a:ext cx="1481509" cy="307777"/>
            </a:xfrm>
            <a:prstGeom prst="rect">
              <a:avLst/>
            </a:prstGeom>
            <a:noFill/>
            <a:ln w="9525">
              <a:noFill/>
              <a:miter lim="800000"/>
              <a:headEnd/>
              <a:tailEnd/>
            </a:ln>
            <a:effectLst/>
          </p:spPr>
          <p:txBody>
            <a:bodyPr wrap="square" rtlCol="0">
              <a:spAutoFit/>
            </a:bodyPr>
            <a:lstStyle/>
            <a:p>
              <a:pPr algn="ctr"/>
              <a:r>
                <a:rPr lang="en-US" sz="1400" b="1" dirty="0">
                  <a:solidFill>
                    <a:schemeClr val="tx1">
                      <a:lumMod val="85000"/>
                      <a:lumOff val="15000"/>
                    </a:schemeClr>
                  </a:solidFill>
                </a:rPr>
                <a:t>1706390704</a:t>
              </a:r>
            </a:p>
          </p:txBody>
        </p:sp>
      </p:grpSp>
      <p:grpSp>
        <p:nvGrpSpPr>
          <p:cNvPr id="121" name="Group 120"/>
          <p:cNvGrpSpPr/>
          <p:nvPr/>
        </p:nvGrpSpPr>
        <p:grpSpPr>
          <a:xfrm>
            <a:off x="6047232" y="4006112"/>
            <a:ext cx="1388283" cy="381000"/>
            <a:chOff x="6047232" y="4006112"/>
            <a:chExt cx="1388283" cy="381000"/>
          </a:xfrm>
        </p:grpSpPr>
        <p:sp>
          <p:nvSpPr>
            <p:cNvPr id="76" name="Rectangle 75"/>
            <p:cNvSpPr/>
            <p:nvPr/>
          </p:nvSpPr>
          <p:spPr bwMode="auto">
            <a:xfrm>
              <a:off x="6047233" y="4006112"/>
              <a:ext cx="1324918" cy="381000"/>
            </a:xfrm>
            <a:prstGeom prst="rect">
              <a:avLst/>
            </a:prstGeom>
            <a:noFill/>
            <a:ln w="9525" algn="ctr">
              <a:solidFill>
                <a:schemeClr val="tx1"/>
              </a:solidFill>
              <a:miter lim="800000"/>
              <a:headEnd/>
              <a:tailEnd/>
            </a:ln>
            <a:effectLst/>
          </p:spPr>
          <p:txBody>
            <a:bodyPr wrap="none" rtlCol="0" anchor="ctr"/>
            <a:lstStyle/>
            <a:p>
              <a:pPr algn="ctr"/>
              <a:endParaRPr lang="en-US" sz="2000" dirty="0">
                <a:solidFill>
                  <a:schemeClr val="tx1">
                    <a:lumMod val="85000"/>
                    <a:lumOff val="15000"/>
                  </a:schemeClr>
                </a:solidFill>
              </a:endParaRPr>
            </a:p>
          </p:txBody>
        </p:sp>
        <p:sp>
          <p:nvSpPr>
            <p:cNvPr id="77" name="TextBox 76"/>
            <p:cNvSpPr txBox="1"/>
            <p:nvPr/>
          </p:nvSpPr>
          <p:spPr bwMode="auto">
            <a:xfrm>
              <a:off x="6047232" y="4042724"/>
              <a:ext cx="1388283" cy="307777"/>
            </a:xfrm>
            <a:prstGeom prst="rect">
              <a:avLst/>
            </a:prstGeom>
            <a:noFill/>
            <a:ln w="9525">
              <a:noFill/>
              <a:miter lim="800000"/>
              <a:headEnd/>
              <a:tailEnd/>
            </a:ln>
            <a:effectLst/>
          </p:spPr>
          <p:txBody>
            <a:bodyPr wrap="square" rtlCol="0">
              <a:spAutoFit/>
            </a:bodyPr>
            <a:lstStyle/>
            <a:p>
              <a:pPr algn="ctr"/>
              <a:r>
                <a:rPr lang="en-US" sz="1400" b="1" dirty="0">
                  <a:solidFill>
                    <a:schemeClr val="tx1">
                      <a:lumMod val="85000"/>
                      <a:lumOff val="15000"/>
                    </a:schemeClr>
                  </a:solidFill>
                </a:rPr>
                <a:t>1706390818</a:t>
              </a:r>
            </a:p>
          </p:txBody>
        </p:sp>
      </p:grpSp>
      <p:sp>
        <p:nvSpPr>
          <p:cNvPr id="95" name="Rectangle 94"/>
          <p:cNvSpPr/>
          <p:nvPr/>
        </p:nvSpPr>
        <p:spPr bwMode="auto">
          <a:xfrm>
            <a:off x="6360416" y="1906905"/>
            <a:ext cx="970861" cy="457200"/>
          </a:xfrm>
          <a:prstGeom prst="rect">
            <a:avLst/>
          </a:prstGeom>
          <a:noFill/>
          <a:ln w="9525" algn="ctr">
            <a:solidFill>
              <a:schemeClr val="bg2">
                <a:lumMod val="75000"/>
              </a:schemeClr>
            </a:solidFill>
            <a:miter lim="800000"/>
            <a:headEnd/>
            <a:tailEnd/>
          </a:ln>
          <a:effectLst/>
        </p:spPr>
        <p:txBody>
          <a:bodyPr wrap="none" rtlCol="0" anchor="ctr"/>
          <a:lstStyle/>
          <a:p>
            <a:pPr algn="ctr"/>
            <a:endParaRPr lang="en-US" sz="2000" dirty="0">
              <a:solidFill>
                <a:schemeClr val="tx1">
                  <a:lumMod val="50000"/>
                  <a:lumOff val="50000"/>
                </a:schemeClr>
              </a:solidFill>
            </a:endParaRPr>
          </a:p>
        </p:txBody>
      </p:sp>
      <p:cxnSp>
        <p:nvCxnSpPr>
          <p:cNvPr id="97" name="Straight Connector 96"/>
          <p:cNvCxnSpPr/>
          <p:nvPr/>
        </p:nvCxnSpPr>
        <p:spPr bwMode="auto">
          <a:xfrm>
            <a:off x="6676037" y="1906905"/>
            <a:ext cx="0" cy="457200"/>
          </a:xfrm>
          <a:prstGeom prst="line">
            <a:avLst/>
          </a:prstGeom>
          <a:noFill/>
          <a:ln w="19050" cap="flat" cmpd="sng" algn="ctr">
            <a:solidFill>
              <a:schemeClr val="bg2">
                <a:lumMod val="75000"/>
              </a:schemeClr>
            </a:solidFill>
            <a:prstDash val="solid"/>
            <a:round/>
            <a:headEnd type="none" w="med" len="med"/>
            <a:tailEnd type="none" w="med" len="med"/>
          </a:ln>
          <a:effectLst/>
        </p:spPr>
      </p:cxnSp>
      <p:cxnSp>
        <p:nvCxnSpPr>
          <p:cNvPr id="98" name="Straight Connector 97"/>
          <p:cNvCxnSpPr/>
          <p:nvPr/>
        </p:nvCxnSpPr>
        <p:spPr bwMode="auto">
          <a:xfrm>
            <a:off x="7003657" y="1906905"/>
            <a:ext cx="0" cy="457200"/>
          </a:xfrm>
          <a:prstGeom prst="line">
            <a:avLst/>
          </a:prstGeom>
          <a:noFill/>
          <a:ln w="19050" cap="flat" cmpd="sng" algn="ctr">
            <a:solidFill>
              <a:schemeClr val="bg2">
                <a:lumMod val="75000"/>
              </a:schemeClr>
            </a:solidFill>
            <a:prstDash val="solid"/>
            <a:round/>
            <a:headEnd type="none" w="med" len="med"/>
            <a:tailEnd type="none" w="med" len="med"/>
          </a:ln>
          <a:effectLst/>
        </p:spPr>
      </p:cxnSp>
      <p:sp>
        <p:nvSpPr>
          <p:cNvPr id="122" name="Content Placeholder 4"/>
          <p:cNvSpPr txBox="1">
            <a:spLocks/>
          </p:cNvSpPr>
          <p:nvPr/>
        </p:nvSpPr>
        <p:spPr>
          <a:xfrm>
            <a:off x="628650" y="4580992"/>
            <a:ext cx="7886700" cy="1595970"/>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dirty="0">
                <a:solidFill>
                  <a:schemeClr val="tx1">
                    <a:lumMod val="85000"/>
                    <a:lumOff val="15000"/>
                  </a:schemeClr>
                </a:solidFill>
              </a:rPr>
              <a:t>Pros</a:t>
            </a:r>
          </a:p>
          <a:p>
            <a:pPr marL="800100" lvl="1" indent="-342900">
              <a:buFont typeface="Arial" panose="020B0604020202020204" pitchFamily="34" charset="0"/>
              <a:buChar char="•"/>
            </a:pPr>
            <a:r>
              <a:rPr lang="en-US" dirty="0">
                <a:solidFill>
                  <a:schemeClr val="tx1">
                    <a:lumMod val="85000"/>
                    <a:lumOff val="15000"/>
                  </a:schemeClr>
                </a:solidFill>
              </a:rPr>
              <a:t>Stable</a:t>
            </a:r>
          </a:p>
          <a:p>
            <a:pPr marL="800100" lvl="1" indent="-342900">
              <a:buFont typeface="Arial" panose="020B0604020202020204" pitchFamily="34" charset="0"/>
              <a:buChar char="•"/>
            </a:pPr>
            <a:r>
              <a:rPr lang="en-US" dirty="0">
                <a:solidFill>
                  <a:schemeClr val="tx1">
                    <a:lumMod val="85000"/>
                    <a:lumOff val="15000"/>
                  </a:schemeClr>
                </a:solidFill>
              </a:rPr>
              <a:t>Fast</a:t>
            </a:r>
          </a:p>
          <a:p>
            <a:pPr marL="800100" lvl="1" indent="-342900">
              <a:buFont typeface="Arial" panose="020B0604020202020204" pitchFamily="34" charset="0"/>
              <a:buChar char="•"/>
            </a:pPr>
            <a:r>
              <a:rPr lang="en-US" dirty="0">
                <a:solidFill>
                  <a:schemeClr val="tx1">
                    <a:lumMod val="85000"/>
                    <a:lumOff val="15000"/>
                  </a:schemeClr>
                </a:solidFill>
              </a:rPr>
              <a:t>Better Uniform Distribution</a:t>
            </a:r>
          </a:p>
          <a:p>
            <a:pPr marL="342900" indent="-342900">
              <a:buFont typeface="Arial" panose="020B0604020202020204" pitchFamily="34" charset="0"/>
              <a:buChar char="•"/>
            </a:pPr>
            <a:r>
              <a:rPr lang="en-US" dirty="0">
                <a:solidFill>
                  <a:schemeClr val="tx1">
                    <a:lumMod val="85000"/>
                    <a:lumOff val="15000"/>
                  </a:schemeClr>
                </a:solidFill>
              </a:rPr>
              <a:t>Cons</a:t>
            </a:r>
          </a:p>
          <a:p>
            <a:pPr marL="800100" lvl="1" indent="-342900">
              <a:buFont typeface="Arial" panose="020B0604020202020204" pitchFamily="34" charset="0"/>
              <a:buChar char="•"/>
            </a:pPr>
            <a:r>
              <a:rPr lang="en-US" dirty="0">
                <a:solidFill>
                  <a:schemeClr val="tx1">
                    <a:lumMod val="85000"/>
                    <a:lumOff val="15000"/>
                  </a:schemeClr>
                </a:solidFill>
              </a:rPr>
              <a:t>Poor Security (trivial to create construct matching hashes)</a:t>
            </a:r>
          </a:p>
          <a:p>
            <a:pPr marL="800100" lvl="1" indent="-342900">
              <a:buFont typeface="Arial" panose="020B0604020202020204" pitchFamily="34" charset="0"/>
              <a:buChar char="•"/>
            </a:pPr>
            <a:endParaRPr lang="en-US" dirty="0">
              <a:solidFill>
                <a:schemeClr val="tx1">
                  <a:lumMod val="85000"/>
                  <a:lumOff val="15000"/>
                </a:schemeClr>
              </a:solidFill>
            </a:endParaRPr>
          </a:p>
          <a:p>
            <a:pPr marL="342900" indent="-342900">
              <a:buFont typeface="Arial" panose="020B0604020202020204" pitchFamily="34" charset="0"/>
              <a:buChar char="•"/>
            </a:pPr>
            <a:endParaRPr lang="en-US" dirty="0">
              <a:solidFill>
                <a:schemeClr val="tx1">
                  <a:lumMod val="85000"/>
                  <a:lumOff val="15000"/>
                </a:schemeClr>
              </a:solidFill>
            </a:endParaRPr>
          </a:p>
        </p:txBody>
      </p:sp>
    </p:spTree>
    <p:extLst>
      <p:ext uri="{BB962C8B-B14F-4D97-AF65-F5344CB8AC3E}">
        <p14:creationId xmlns:p14="http://schemas.microsoft.com/office/powerpoint/2010/main" val="113054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
                                        </p:tgtEl>
                                        <p:attrNameLst>
                                          <p:attrName>style.visibility</p:attrName>
                                        </p:attrNameLst>
                                      </p:cBhvr>
                                      <p:to>
                                        <p:strVal val="visible"/>
                                      </p:to>
                                    </p:set>
                                    <p:animEffect transition="in" filter="fade">
                                      <p:cBhvr>
                                        <p:cTn id="12" dur="500"/>
                                        <p:tgtEl>
                                          <p:spTgt spid="1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7"/>
                                        </p:tgtEl>
                                        <p:attrNameLst>
                                          <p:attrName>style.visibility</p:attrName>
                                        </p:attrNameLst>
                                      </p:cBhvr>
                                      <p:to>
                                        <p:strVal val="visible"/>
                                      </p:to>
                                    </p:set>
                                    <p:animEffect transition="in" filter="fade">
                                      <p:cBhvr>
                                        <p:cTn id="17" dur="500"/>
                                        <p:tgtEl>
                                          <p:spTgt spid="1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par>
                                <p:cTn id="23" presetID="10" presetClass="exit" presetSubtype="0" fill="hold" grpId="1" nodeType="withEffect">
                                  <p:stCondLst>
                                    <p:cond delay="0"/>
                                  </p:stCondLst>
                                  <p:childTnLst>
                                    <p:animEffect transition="out" filter="fade">
                                      <p:cBhvr>
                                        <p:cTn id="24" dur="500"/>
                                        <p:tgtEl>
                                          <p:spTgt spid="58"/>
                                        </p:tgtEl>
                                      </p:cBhvr>
                                    </p:animEffect>
                                    <p:set>
                                      <p:cBhvr>
                                        <p:cTn id="25" dur="1" fill="hold">
                                          <p:stCondLst>
                                            <p:cond delay="499"/>
                                          </p:stCondLst>
                                        </p:cTn>
                                        <p:tgtEl>
                                          <p:spTgt spid="5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3"/>
                                        </p:tgtEl>
                                        <p:attrNameLst>
                                          <p:attrName>style.visibility</p:attrName>
                                        </p:attrNameLst>
                                      </p:cBhvr>
                                      <p:to>
                                        <p:strVal val="visible"/>
                                      </p:to>
                                    </p:set>
                                    <p:animEffect transition="in" filter="fade">
                                      <p:cBhvr>
                                        <p:cTn id="30" dur="500"/>
                                        <p:tgtEl>
                                          <p:spTgt spid="1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18"/>
                                        </p:tgtEl>
                                        <p:attrNameLst>
                                          <p:attrName>style.visibility</p:attrName>
                                        </p:attrNameLst>
                                      </p:cBhvr>
                                      <p:to>
                                        <p:strVal val="visible"/>
                                      </p:to>
                                    </p:set>
                                    <p:animEffect transition="in" filter="fade">
                                      <p:cBhvr>
                                        <p:cTn id="35" dur="500"/>
                                        <p:tgtEl>
                                          <p:spTgt spid="11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fade">
                                      <p:cBhvr>
                                        <p:cTn id="40" dur="500"/>
                                        <p:tgtEl>
                                          <p:spTgt spid="60"/>
                                        </p:tgtEl>
                                      </p:cBhvr>
                                    </p:animEffect>
                                  </p:childTnLst>
                                </p:cTn>
                              </p:par>
                              <p:par>
                                <p:cTn id="41" presetID="10" presetClass="exit" presetSubtype="0" fill="hold" grpId="1" nodeType="withEffect">
                                  <p:stCondLst>
                                    <p:cond delay="0"/>
                                  </p:stCondLst>
                                  <p:childTnLst>
                                    <p:animEffect transition="out" filter="fade">
                                      <p:cBhvr>
                                        <p:cTn id="42" dur="500"/>
                                        <p:tgtEl>
                                          <p:spTgt spid="59"/>
                                        </p:tgtEl>
                                      </p:cBhvr>
                                    </p:animEffect>
                                    <p:set>
                                      <p:cBhvr>
                                        <p:cTn id="43" dur="1" fill="hold">
                                          <p:stCondLst>
                                            <p:cond delay="499"/>
                                          </p:stCondLst>
                                        </p:cTn>
                                        <p:tgtEl>
                                          <p:spTgt spid="5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14"/>
                                        </p:tgtEl>
                                        <p:attrNameLst>
                                          <p:attrName>style.visibility</p:attrName>
                                        </p:attrNameLst>
                                      </p:cBhvr>
                                      <p:to>
                                        <p:strVal val="visible"/>
                                      </p:to>
                                    </p:set>
                                    <p:animEffect transition="in" filter="fade">
                                      <p:cBhvr>
                                        <p:cTn id="48" dur="500"/>
                                        <p:tgtEl>
                                          <p:spTgt spid="11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19"/>
                                        </p:tgtEl>
                                        <p:attrNameLst>
                                          <p:attrName>style.visibility</p:attrName>
                                        </p:attrNameLst>
                                      </p:cBhvr>
                                      <p:to>
                                        <p:strVal val="visible"/>
                                      </p:to>
                                    </p:set>
                                    <p:animEffect transition="in" filter="fade">
                                      <p:cBhvr>
                                        <p:cTn id="53" dur="500"/>
                                        <p:tgtEl>
                                          <p:spTgt spid="11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fade">
                                      <p:cBhvr>
                                        <p:cTn id="58" dur="500"/>
                                        <p:tgtEl>
                                          <p:spTgt spid="61"/>
                                        </p:tgtEl>
                                      </p:cBhvr>
                                    </p:animEffect>
                                  </p:childTnLst>
                                </p:cTn>
                              </p:par>
                              <p:par>
                                <p:cTn id="59" presetID="10" presetClass="exit" presetSubtype="0" fill="hold" grpId="1" nodeType="withEffect">
                                  <p:stCondLst>
                                    <p:cond delay="0"/>
                                  </p:stCondLst>
                                  <p:childTnLst>
                                    <p:animEffect transition="out" filter="fade">
                                      <p:cBhvr>
                                        <p:cTn id="60" dur="500"/>
                                        <p:tgtEl>
                                          <p:spTgt spid="60"/>
                                        </p:tgtEl>
                                      </p:cBhvr>
                                    </p:animEffect>
                                    <p:set>
                                      <p:cBhvr>
                                        <p:cTn id="61" dur="1" fill="hold">
                                          <p:stCondLst>
                                            <p:cond delay="499"/>
                                          </p:stCondLst>
                                        </p:cTn>
                                        <p:tgtEl>
                                          <p:spTgt spid="60"/>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15"/>
                                        </p:tgtEl>
                                        <p:attrNameLst>
                                          <p:attrName>style.visibility</p:attrName>
                                        </p:attrNameLst>
                                      </p:cBhvr>
                                      <p:to>
                                        <p:strVal val="visible"/>
                                      </p:to>
                                    </p:set>
                                    <p:animEffect transition="in" filter="fade">
                                      <p:cBhvr>
                                        <p:cTn id="66" dur="500"/>
                                        <p:tgtEl>
                                          <p:spTgt spid="11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20"/>
                                        </p:tgtEl>
                                        <p:attrNameLst>
                                          <p:attrName>style.visibility</p:attrName>
                                        </p:attrNameLst>
                                      </p:cBhvr>
                                      <p:to>
                                        <p:strVal val="visible"/>
                                      </p:to>
                                    </p:set>
                                    <p:animEffect transition="in" filter="fade">
                                      <p:cBhvr>
                                        <p:cTn id="71" dur="500"/>
                                        <p:tgtEl>
                                          <p:spTgt spid="12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62"/>
                                        </p:tgtEl>
                                        <p:attrNameLst>
                                          <p:attrName>style.visibility</p:attrName>
                                        </p:attrNameLst>
                                      </p:cBhvr>
                                      <p:to>
                                        <p:strVal val="visible"/>
                                      </p:to>
                                    </p:set>
                                    <p:animEffect transition="in" filter="fade">
                                      <p:cBhvr>
                                        <p:cTn id="76" dur="500"/>
                                        <p:tgtEl>
                                          <p:spTgt spid="62"/>
                                        </p:tgtEl>
                                      </p:cBhvr>
                                    </p:animEffect>
                                  </p:childTnLst>
                                </p:cTn>
                              </p:par>
                              <p:par>
                                <p:cTn id="77" presetID="10" presetClass="exit" presetSubtype="0" fill="hold" grpId="1" nodeType="withEffect">
                                  <p:stCondLst>
                                    <p:cond delay="0"/>
                                  </p:stCondLst>
                                  <p:childTnLst>
                                    <p:animEffect transition="out" filter="fade">
                                      <p:cBhvr>
                                        <p:cTn id="78" dur="500"/>
                                        <p:tgtEl>
                                          <p:spTgt spid="61"/>
                                        </p:tgtEl>
                                      </p:cBhvr>
                                    </p:animEffect>
                                    <p:set>
                                      <p:cBhvr>
                                        <p:cTn id="79" dur="1" fill="hold">
                                          <p:stCondLst>
                                            <p:cond delay="499"/>
                                          </p:stCondLst>
                                        </p:cTn>
                                        <p:tgtEl>
                                          <p:spTgt spid="61"/>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116"/>
                                        </p:tgtEl>
                                        <p:attrNameLst>
                                          <p:attrName>style.visibility</p:attrName>
                                        </p:attrNameLst>
                                      </p:cBhvr>
                                      <p:to>
                                        <p:strVal val="visible"/>
                                      </p:to>
                                    </p:set>
                                    <p:animEffect transition="in" filter="fade">
                                      <p:cBhvr>
                                        <p:cTn id="84" dur="500"/>
                                        <p:tgtEl>
                                          <p:spTgt spid="116"/>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121"/>
                                        </p:tgtEl>
                                        <p:attrNameLst>
                                          <p:attrName>style.visibility</p:attrName>
                                        </p:attrNameLst>
                                      </p:cBhvr>
                                      <p:to>
                                        <p:strVal val="visible"/>
                                      </p:to>
                                    </p:set>
                                    <p:animEffect transition="in" filter="fade">
                                      <p:cBhvr>
                                        <p:cTn id="89" dur="500"/>
                                        <p:tgtEl>
                                          <p:spTgt spid="121"/>
                                        </p:tgtEl>
                                      </p:cBhvr>
                                    </p:animEffect>
                                  </p:childTnLst>
                                </p:cTn>
                              </p:par>
                              <p:par>
                                <p:cTn id="90" presetID="10" presetClass="exit" presetSubtype="0" fill="hold" grpId="1" nodeType="withEffect">
                                  <p:stCondLst>
                                    <p:cond delay="0"/>
                                  </p:stCondLst>
                                  <p:childTnLst>
                                    <p:animEffect transition="out" filter="fade">
                                      <p:cBhvr>
                                        <p:cTn id="91" dur="500"/>
                                        <p:tgtEl>
                                          <p:spTgt spid="62"/>
                                        </p:tgtEl>
                                      </p:cBhvr>
                                    </p:animEffect>
                                    <p:set>
                                      <p:cBhvr>
                                        <p:cTn id="92" dur="1" fill="hold">
                                          <p:stCondLst>
                                            <p:cond delay="499"/>
                                          </p:stCondLst>
                                        </p:cTn>
                                        <p:tgtEl>
                                          <p:spTgt spid="62"/>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122"/>
                                        </p:tgtEl>
                                        <p:attrNameLst>
                                          <p:attrName>style.visibility</p:attrName>
                                        </p:attrNameLst>
                                      </p:cBhvr>
                                      <p:to>
                                        <p:strVal val="visible"/>
                                      </p:to>
                                    </p:set>
                                    <p:animEffect transition="in" filter="fade">
                                      <p:cBhvr>
                                        <p:cTn id="97"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12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629841" y="365126"/>
            <a:ext cx="7886700" cy="1325563"/>
          </a:xfrm>
        </p:spPr>
        <p:txBody>
          <a:bodyPr/>
          <a:lstStyle/>
          <a:p>
            <a:r>
              <a:rPr lang="en-US" dirty="0"/>
              <a:t>Dbj2 Hash</a:t>
            </a:r>
          </a:p>
        </p:txBody>
      </p:sp>
      <p:sp>
        <p:nvSpPr>
          <p:cNvPr id="2" name="Rectangle 1"/>
          <p:cNvSpPr/>
          <p:nvPr/>
        </p:nvSpPr>
        <p:spPr>
          <a:xfrm>
            <a:off x="1829991" y="2133600"/>
            <a:ext cx="5486400" cy="3077766"/>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unsigned</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dbj2(</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str</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unsigned</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long</a:t>
            </a:r>
            <a:r>
              <a:rPr lang="en-US" dirty="0">
                <a:solidFill>
                  <a:srgbClr val="000000"/>
                </a:solidFill>
                <a:highlight>
                  <a:srgbClr val="FFFFFF"/>
                </a:highlight>
                <a:latin typeface="Consolas" panose="020B0609020204030204" pitchFamily="49" charset="0"/>
              </a:rPr>
              <a:t> hash = 5381;</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c;</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while</a:t>
            </a:r>
            <a:r>
              <a:rPr lang="en-US" dirty="0">
                <a:solidFill>
                  <a:srgbClr val="000000"/>
                </a:solidFill>
                <a:highlight>
                  <a:srgbClr val="FFFFFF"/>
                </a:highlight>
                <a:latin typeface="Consolas" panose="020B0609020204030204" pitchFamily="49" charset="0"/>
              </a:rPr>
              <a:t> ((c = *</a:t>
            </a:r>
            <a:r>
              <a:rPr lang="en-US" dirty="0" err="1">
                <a:solidFill>
                  <a:srgbClr val="808080"/>
                </a:solidFill>
                <a:highlight>
                  <a:srgbClr val="FFFFFF"/>
                </a:highlight>
                <a:latin typeface="Consolas" panose="020B0609020204030204" pitchFamily="49" charset="0"/>
              </a:rPr>
              <a:t>str</a:t>
            </a:r>
            <a:r>
              <a:rPr lang="en-US" dirty="0">
                <a:solidFill>
                  <a:srgbClr val="000000"/>
                </a:solidFill>
                <a:highlight>
                  <a:srgbClr val="FFFFFF"/>
                </a:highlight>
                <a:latin typeface="Consolas" panose="020B0609020204030204" pitchFamily="49" charset="0"/>
              </a:rPr>
              <a:t>++) != 0) {</a:t>
            </a: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hash * 33 + c */</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hash = ((hash &lt;&lt; 5) + hash) + c;</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hash;</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29793098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629841" y="365126"/>
            <a:ext cx="7886700" cy="1325563"/>
          </a:xfrm>
        </p:spPr>
        <p:txBody>
          <a:bodyPr/>
          <a:lstStyle/>
          <a:p>
            <a:r>
              <a:rPr lang="en-US" dirty="0"/>
              <a:t>dbj2</a:t>
            </a:r>
          </a:p>
        </p:txBody>
      </p:sp>
      <p:graphicFrame>
        <p:nvGraphicFramePr>
          <p:cNvPr id="9" name="Table 8"/>
          <p:cNvGraphicFramePr>
            <a:graphicFrameLocks noGrp="1"/>
          </p:cNvGraphicFramePr>
          <p:nvPr>
            <p:extLst>
              <p:ext uri="{D42A27DB-BD31-4B8C-83A1-F6EECF244321}">
                <p14:modId xmlns:p14="http://schemas.microsoft.com/office/powerpoint/2010/main" val="2254954910"/>
              </p:ext>
            </p:extLst>
          </p:nvPr>
        </p:nvGraphicFramePr>
        <p:xfrm>
          <a:off x="2594275" y="1676400"/>
          <a:ext cx="3931440" cy="701040"/>
        </p:xfrm>
        <a:graphic>
          <a:graphicData uri="http://schemas.openxmlformats.org/drawingml/2006/table">
            <a:tbl>
              <a:tblPr firstRow="1" bandRow="1">
                <a:tableStyleId>{5940675A-B579-460E-94D1-54222C63F5DA}</a:tableStyleId>
              </a:tblPr>
              <a:tblGrid>
                <a:gridCol w="1310480">
                  <a:extLst>
                    <a:ext uri="{9D8B030D-6E8A-4147-A177-3AD203B41FA5}">
                      <a16:colId xmlns:a16="http://schemas.microsoft.com/office/drawing/2014/main" val="1948281147"/>
                    </a:ext>
                  </a:extLst>
                </a:gridCol>
                <a:gridCol w="1310480">
                  <a:extLst>
                    <a:ext uri="{9D8B030D-6E8A-4147-A177-3AD203B41FA5}">
                      <a16:colId xmlns:a16="http://schemas.microsoft.com/office/drawing/2014/main" val="614510162"/>
                    </a:ext>
                  </a:extLst>
                </a:gridCol>
                <a:gridCol w="1310480">
                  <a:extLst>
                    <a:ext uri="{9D8B030D-6E8A-4147-A177-3AD203B41FA5}">
                      <a16:colId xmlns:a16="http://schemas.microsoft.com/office/drawing/2014/main" val="484085413"/>
                    </a:ext>
                  </a:extLst>
                </a:gridCol>
              </a:tblGrid>
              <a:tr h="533400">
                <a:tc>
                  <a:txBody>
                    <a:bodyPr/>
                    <a:lstStyle/>
                    <a:p>
                      <a:pPr algn="ctr"/>
                      <a:r>
                        <a:rPr lang="en-US" sz="4000" dirty="0"/>
                        <a:t>f</a:t>
                      </a:r>
                    </a:p>
                  </a:txBody>
                  <a:tcPr anchor="ctr"/>
                </a:tc>
                <a:tc>
                  <a:txBody>
                    <a:bodyPr/>
                    <a:lstStyle/>
                    <a:p>
                      <a:pPr algn="ctr"/>
                      <a:r>
                        <a:rPr lang="en-US" sz="4000" dirty="0"/>
                        <a:t>o</a:t>
                      </a:r>
                    </a:p>
                  </a:txBody>
                  <a:tcPr anchor="ctr"/>
                </a:tc>
                <a:tc>
                  <a:txBody>
                    <a:bodyPr/>
                    <a:lstStyle/>
                    <a:p>
                      <a:pPr algn="ctr"/>
                      <a:r>
                        <a:rPr lang="en-US" sz="4000" dirty="0"/>
                        <a:t>o</a:t>
                      </a:r>
                    </a:p>
                  </a:txBody>
                  <a:tcPr anchor="ctr"/>
                </a:tc>
                <a:extLst>
                  <a:ext uri="{0D108BD9-81ED-4DB2-BD59-A6C34878D82A}">
                    <a16:rowId xmlns:a16="http://schemas.microsoft.com/office/drawing/2014/main" val="4096705362"/>
                  </a:ext>
                </a:extLst>
              </a:tr>
            </a:tbl>
          </a:graphicData>
        </a:graphic>
      </p:graphicFrame>
      <p:sp>
        <p:nvSpPr>
          <p:cNvPr id="12" name="TextBox 11"/>
          <p:cNvSpPr txBox="1"/>
          <p:nvPr/>
        </p:nvSpPr>
        <p:spPr>
          <a:xfrm>
            <a:off x="6527571" y="3593967"/>
            <a:ext cx="1987779" cy="461665"/>
          </a:xfrm>
          <a:prstGeom prst="rect">
            <a:avLst/>
          </a:prstGeom>
          <a:noFill/>
        </p:spPr>
        <p:txBody>
          <a:bodyPr wrap="square" rtlCol="0">
            <a:spAutoFit/>
          </a:bodyPr>
          <a:lstStyle/>
          <a:p>
            <a:r>
              <a:rPr lang="en-US" sz="2400" dirty="0"/>
              <a:t>= 193491849</a:t>
            </a:r>
          </a:p>
        </p:txBody>
      </p:sp>
      <p:sp>
        <p:nvSpPr>
          <p:cNvPr id="13" name="Down Arrow Callout 12"/>
          <p:cNvSpPr/>
          <p:nvPr/>
        </p:nvSpPr>
        <p:spPr bwMode="auto">
          <a:xfrm>
            <a:off x="2594277" y="2529840"/>
            <a:ext cx="1310480" cy="876300"/>
          </a:xfrm>
          <a:prstGeom prst="downArrowCallout">
            <a:avLst>
              <a:gd name="adj1" fmla="val 25000"/>
              <a:gd name="adj2" fmla="val 25000"/>
              <a:gd name="adj3" fmla="val 25000"/>
              <a:gd name="adj4" fmla="val 34300"/>
            </a:avLst>
          </a:prstGeom>
          <a:solidFill>
            <a:schemeClr val="accent1">
              <a:lumMod val="60000"/>
              <a:lumOff val="40000"/>
            </a:schemeClr>
          </a:solidFill>
          <a:ln w="9525" algn="ctr">
            <a:solidFill>
              <a:schemeClr val="tx1">
                <a:lumMod val="85000"/>
                <a:lumOff val="15000"/>
              </a:schemeClr>
            </a:solidFill>
            <a:miter lim="800000"/>
            <a:headEnd/>
            <a:tailEnd/>
          </a:ln>
          <a:effectLst/>
        </p:spPr>
        <p:txBody>
          <a:bodyPr wrap="none" rtlCol="0" anchor="ctr"/>
          <a:lstStyle/>
          <a:p>
            <a:pPr algn="ctr"/>
            <a:endParaRPr lang="en-US" sz="2000" dirty="0">
              <a:solidFill>
                <a:schemeClr val="tx1">
                  <a:lumMod val="85000"/>
                  <a:lumOff val="15000"/>
                </a:schemeClr>
              </a:solidFill>
            </a:endParaRPr>
          </a:p>
        </p:txBody>
      </p:sp>
      <p:sp>
        <p:nvSpPr>
          <p:cNvPr id="14" name="Down Arrow Callout 13"/>
          <p:cNvSpPr/>
          <p:nvPr/>
        </p:nvSpPr>
        <p:spPr bwMode="auto">
          <a:xfrm>
            <a:off x="3904756" y="2529840"/>
            <a:ext cx="1310480" cy="876300"/>
          </a:xfrm>
          <a:prstGeom prst="downArrowCallout">
            <a:avLst>
              <a:gd name="adj1" fmla="val 25000"/>
              <a:gd name="adj2" fmla="val 25000"/>
              <a:gd name="adj3" fmla="val 25000"/>
              <a:gd name="adj4" fmla="val 34300"/>
            </a:avLst>
          </a:prstGeom>
          <a:solidFill>
            <a:schemeClr val="accent1">
              <a:lumMod val="60000"/>
              <a:lumOff val="40000"/>
            </a:schemeClr>
          </a:solidFill>
          <a:ln w="9525" algn="ctr">
            <a:solidFill>
              <a:schemeClr val="tx1">
                <a:lumMod val="85000"/>
                <a:lumOff val="15000"/>
              </a:schemeClr>
            </a:solidFill>
            <a:miter lim="800000"/>
            <a:headEnd/>
            <a:tailEnd/>
          </a:ln>
          <a:effectLst/>
        </p:spPr>
        <p:txBody>
          <a:bodyPr wrap="none" rtlCol="0" anchor="ctr"/>
          <a:lstStyle/>
          <a:p>
            <a:pPr algn="ctr"/>
            <a:endParaRPr lang="en-US" sz="2000" dirty="0">
              <a:solidFill>
                <a:schemeClr val="tx1">
                  <a:lumMod val="85000"/>
                  <a:lumOff val="15000"/>
                </a:schemeClr>
              </a:solidFill>
            </a:endParaRPr>
          </a:p>
        </p:txBody>
      </p:sp>
      <p:sp>
        <p:nvSpPr>
          <p:cNvPr id="15" name="Down Arrow Callout 14"/>
          <p:cNvSpPr/>
          <p:nvPr/>
        </p:nvSpPr>
        <p:spPr bwMode="auto">
          <a:xfrm>
            <a:off x="5215236" y="2529840"/>
            <a:ext cx="1310480" cy="876300"/>
          </a:xfrm>
          <a:prstGeom prst="downArrowCallout">
            <a:avLst>
              <a:gd name="adj1" fmla="val 25000"/>
              <a:gd name="adj2" fmla="val 25000"/>
              <a:gd name="adj3" fmla="val 25000"/>
              <a:gd name="adj4" fmla="val 34300"/>
            </a:avLst>
          </a:prstGeom>
          <a:solidFill>
            <a:schemeClr val="accent1">
              <a:lumMod val="60000"/>
              <a:lumOff val="40000"/>
            </a:schemeClr>
          </a:solidFill>
          <a:ln w="9525" algn="ctr">
            <a:solidFill>
              <a:schemeClr val="tx1">
                <a:lumMod val="85000"/>
                <a:lumOff val="15000"/>
              </a:schemeClr>
            </a:solidFill>
            <a:miter lim="800000"/>
            <a:headEnd/>
            <a:tailEnd/>
          </a:ln>
          <a:effectLst/>
        </p:spPr>
        <p:txBody>
          <a:bodyPr wrap="none" rtlCol="0" anchor="ctr"/>
          <a:lstStyle/>
          <a:p>
            <a:pPr algn="ctr"/>
            <a:endParaRPr lang="en-US" sz="2000" dirty="0">
              <a:solidFill>
                <a:schemeClr val="tx1">
                  <a:lumMod val="85000"/>
                  <a:lumOff val="15000"/>
                </a:schemeClr>
              </a:solidFill>
            </a:endParaRPr>
          </a:p>
        </p:txBody>
      </p:sp>
      <p:sp>
        <p:nvSpPr>
          <p:cNvPr id="19" name="Rectangle 18"/>
          <p:cNvSpPr/>
          <p:nvPr/>
        </p:nvSpPr>
        <p:spPr>
          <a:xfrm>
            <a:off x="2594276" y="3520440"/>
            <a:ext cx="1310481" cy="611833"/>
          </a:xfrm>
          <a:prstGeom prst="rect">
            <a:avLst/>
          </a:prstGeom>
          <a:solidFill>
            <a:schemeClr val="bg1"/>
          </a:solidFill>
          <a:ln w="158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177675</a:t>
            </a:r>
            <a:endParaRPr lang="en-US"/>
          </a:p>
        </p:txBody>
      </p:sp>
      <p:sp>
        <p:nvSpPr>
          <p:cNvPr id="20" name="Rectangle 19"/>
          <p:cNvSpPr/>
          <p:nvPr/>
        </p:nvSpPr>
        <p:spPr>
          <a:xfrm>
            <a:off x="3904754" y="3520440"/>
            <a:ext cx="1310481" cy="608721"/>
          </a:xfrm>
          <a:prstGeom prst="rect">
            <a:avLst/>
          </a:prstGeom>
          <a:solidFill>
            <a:schemeClr val="bg1"/>
          </a:solidFill>
          <a:ln w="158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5863386</a:t>
            </a:r>
            <a:endParaRPr lang="en-US" dirty="0"/>
          </a:p>
        </p:txBody>
      </p:sp>
      <p:sp>
        <p:nvSpPr>
          <p:cNvPr id="21" name="Rectangle 20"/>
          <p:cNvSpPr/>
          <p:nvPr/>
        </p:nvSpPr>
        <p:spPr>
          <a:xfrm>
            <a:off x="5215235" y="3520440"/>
            <a:ext cx="1310481" cy="611833"/>
          </a:xfrm>
          <a:prstGeom prst="rect">
            <a:avLst/>
          </a:prstGeom>
          <a:solidFill>
            <a:schemeClr val="bg1"/>
          </a:solidFill>
          <a:ln w="158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193491849</a:t>
            </a:r>
            <a:endParaRPr lang="en-US" dirty="0"/>
          </a:p>
        </p:txBody>
      </p:sp>
      <p:sp>
        <p:nvSpPr>
          <p:cNvPr id="22" name="Content Placeholder 4"/>
          <p:cNvSpPr txBox="1">
            <a:spLocks/>
          </p:cNvSpPr>
          <p:nvPr/>
        </p:nvSpPr>
        <p:spPr>
          <a:xfrm>
            <a:off x="628650" y="4419600"/>
            <a:ext cx="7886700" cy="17573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dirty="0">
                <a:solidFill>
                  <a:schemeClr val="tx1">
                    <a:lumMod val="85000"/>
                    <a:lumOff val="15000"/>
                  </a:schemeClr>
                </a:solidFill>
              </a:rPr>
              <a:t>Pros</a:t>
            </a:r>
          </a:p>
          <a:p>
            <a:pPr marL="800100" lvl="1" indent="-342900">
              <a:buFont typeface="Arial" panose="020B0604020202020204" pitchFamily="34" charset="0"/>
              <a:buChar char="•"/>
            </a:pPr>
            <a:r>
              <a:rPr lang="en-US" dirty="0">
                <a:solidFill>
                  <a:schemeClr val="tx1">
                    <a:lumMod val="85000"/>
                    <a:lumOff val="15000"/>
                  </a:schemeClr>
                </a:solidFill>
              </a:rPr>
              <a:t>Stable, Fast, Good uniformity</a:t>
            </a:r>
          </a:p>
          <a:p>
            <a:pPr marL="342900" indent="-342900">
              <a:buFont typeface="Arial" panose="020B0604020202020204" pitchFamily="34" charset="0"/>
              <a:buChar char="•"/>
            </a:pPr>
            <a:r>
              <a:rPr lang="en-US" dirty="0">
                <a:solidFill>
                  <a:schemeClr val="tx1">
                    <a:lumMod val="85000"/>
                    <a:lumOff val="15000"/>
                  </a:schemeClr>
                </a:solidFill>
              </a:rPr>
              <a:t>Cons</a:t>
            </a:r>
          </a:p>
          <a:p>
            <a:pPr marL="800100" lvl="1" indent="-342900">
              <a:buFont typeface="Arial" panose="020B0604020202020204" pitchFamily="34" charset="0"/>
              <a:buChar char="•"/>
            </a:pPr>
            <a:r>
              <a:rPr lang="en-US" dirty="0">
                <a:solidFill>
                  <a:schemeClr val="tx1">
                    <a:lumMod val="85000"/>
                    <a:lumOff val="15000"/>
                  </a:schemeClr>
                </a:solidFill>
              </a:rPr>
              <a:t>Poor Security (possible to intelligently construct inputs)</a:t>
            </a:r>
          </a:p>
          <a:p>
            <a:pPr marL="342900" indent="-342900">
              <a:buFont typeface="Arial" panose="020B0604020202020204" pitchFamily="34" charset="0"/>
              <a:buChar char="•"/>
            </a:pPr>
            <a:endParaRPr lang="en-US" dirty="0">
              <a:solidFill>
                <a:schemeClr val="tx1">
                  <a:lumMod val="85000"/>
                  <a:lumOff val="15000"/>
                </a:schemeClr>
              </a:solidFill>
            </a:endParaRPr>
          </a:p>
        </p:txBody>
      </p:sp>
    </p:spTree>
    <p:extLst>
      <p:ext uri="{BB962C8B-B14F-4D97-AF65-F5344CB8AC3E}">
        <p14:creationId xmlns:p14="http://schemas.microsoft.com/office/powerpoint/2010/main" val="420105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xit" presetSubtype="0" fill="hold" grpId="1" nodeType="with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xit" presetSubtype="0" fill="hold" grpId="1" nodeType="withEffect">
                                  <p:stCondLst>
                                    <p:cond delay="0"/>
                                  </p:stCondLst>
                                  <p:childTnLst>
                                    <p:animEffect transition="out" filter="fade">
                                      <p:cBhvr>
                                        <p:cTn id="28" dur="500"/>
                                        <p:tgtEl>
                                          <p:spTgt spid="14"/>
                                        </p:tgtEl>
                                      </p:cBhvr>
                                    </p:animEffect>
                                    <p:set>
                                      <p:cBhvr>
                                        <p:cTn id="29" dur="1" fill="hold">
                                          <p:stCondLst>
                                            <p:cond delay="499"/>
                                          </p:stCondLst>
                                        </p:cTn>
                                        <p:tgtEl>
                                          <p:spTgt spid="1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5"/>
                                        </p:tgtEl>
                                      </p:cBhvr>
                                    </p:animEffect>
                                    <p:set>
                                      <p:cBhvr>
                                        <p:cTn id="32" dur="1" fill="hold">
                                          <p:stCondLst>
                                            <p:cond delay="499"/>
                                          </p:stCondLst>
                                        </p:cTn>
                                        <p:tgtEl>
                                          <p:spTgt spid="15"/>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3" grpId="1" animBg="1"/>
      <p:bldP spid="14" grpId="0" animBg="1"/>
      <p:bldP spid="14" grpId="1" animBg="1"/>
      <p:bldP spid="15" grpId="0" animBg="1"/>
      <p:bldP spid="15" grpId="1" animBg="1"/>
      <p:bldP spid="19" grpId="0" animBg="1"/>
      <p:bldP spid="20" grpId="0" animBg="1"/>
      <p:bldP spid="21" grpId="0" animBg="1"/>
      <p:bldP spid="2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629841" y="365126"/>
            <a:ext cx="7886700" cy="1325563"/>
          </a:xfrm>
        </p:spPr>
        <p:txBody>
          <a:bodyPr/>
          <a:lstStyle/>
          <a:p>
            <a:r>
              <a:rPr lang="en-US" dirty="0"/>
              <a:t>Comparison</a:t>
            </a:r>
          </a:p>
        </p:txBody>
      </p:sp>
      <p:graphicFrame>
        <p:nvGraphicFramePr>
          <p:cNvPr id="3" name="Table 2"/>
          <p:cNvGraphicFramePr>
            <a:graphicFrameLocks noGrp="1"/>
          </p:cNvGraphicFramePr>
          <p:nvPr>
            <p:extLst>
              <p:ext uri="{D42A27DB-BD31-4B8C-83A1-F6EECF244321}">
                <p14:modId xmlns:p14="http://schemas.microsoft.com/office/powerpoint/2010/main" val="1726533948"/>
              </p:ext>
            </p:extLst>
          </p:nvPr>
        </p:nvGraphicFramePr>
        <p:xfrm>
          <a:off x="629841" y="1981200"/>
          <a:ext cx="7886700" cy="2966720"/>
        </p:xfrm>
        <a:graphic>
          <a:graphicData uri="http://schemas.openxmlformats.org/drawingml/2006/table">
            <a:tbl>
              <a:tblPr firstRow="1" bandRow="1">
                <a:tableStyleId>{5C22544A-7EE6-4342-B048-85BDC9FD1C3A}</a:tableStyleId>
              </a:tblPr>
              <a:tblGrid>
                <a:gridCol w="1732359">
                  <a:extLst>
                    <a:ext uri="{9D8B030D-6E8A-4147-A177-3AD203B41FA5}">
                      <a16:colId xmlns:a16="http://schemas.microsoft.com/office/drawing/2014/main" val="1684949495"/>
                    </a:ext>
                  </a:extLst>
                </a:gridCol>
                <a:gridCol w="1422321">
                  <a:extLst>
                    <a:ext uri="{9D8B030D-6E8A-4147-A177-3AD203B41FA5}">
                      <a16:colId xmlns:a16="http://schemas.microsoft.com/office/drawing/2014/main" val="3661596566"/>
                    </a:ext>
                  </a:extLst>
                </a:gridCol>
                <a:gridCol w="1577340">
                  <a:extLst>
                    <a:ext uri="{9D8B030D-6E8A-4147-A177-3AD203B41FA5}">
                      <a16:colId xmlns:a16="http://schemas.microsoft.com/office/drawing/2014/main" val="2957873099"/>
                    </a:ext>
                  </a:extLst>
                </a:gridCol>
                <a:gridCol w="1577340">
                  <a:extLst>
                    <a:ext uri="{9D8B030D-6E8A-4147-A177-3AD203B41FA5}">
                      <a16:colId xmlns:a16="http://schemas.microsoft.com/office/drawing/2014/main" val="2809684564"/>
                    </a:ext>
                  </a:extLst>
                </a:gridCol>
                <a:gridCol w="1577340">
                  <a:extLst>
                    <a:ext uri="{9D8B030D-6E8A-4147-A177-3AD203B41FA5}">
                      <a16:colId xmlns:a16="http://schemas.microsoft.com/office/drawing/2014/main" val="736125036"/>
                    </a:ext>
                  </a:extLst>
                </a:gridCol>
              </a:tblGrid>
              <a:tr h="370840">
                <a:tc>
                  <a:txBody>
                    <a:bodyPr/>
                    <a:lstStyle/>
                    <a:p>
                      <a:r>
                        <a:rPr lang="en-US" dirty="0"/>
                        <a:t>Name</a:t>
                      </a:r>
                    </a:p>
                  </a:txBody>
                  <a:tcPr/>
                </a:tc>
                <a:tc>
                  <a:txBody>
                    <a:bodyPr/>
                    <a:lstStyle/>
                    <a:p>
                      <a:r>
                        <a:rPr lang="en-US" dirty="0"/>
                        <a:t>Output Size</a:t>
                      </a:r>
                    </a:p>
                  </a:txBody>
                  <a:tcPr/>
                </a:tc>
                <a:tc>
                  <a:txBody>
                    <a:bodyPr/>
                    <a:lstStyle/>
                    <a:p>
                      <a:r>
                        <a:rPr lang="en-US" dirty="0"/>
                        <a:t>Stable</a:t>
                      </a:r>
                    </a:p>
                  </a:txBody>
                  <a:tcPr/>
                </a:tc>
                <a:tc>
                  <a:txBody>
                    <a:bodyPr/>
                    <a:lstStyle/>
                    <a:p>
                      <a:r>
                        <a:rPr lang="en-US" dirty="0"/>
                        <a:t>Uniform</a:t>
                      </a:r>
                    </a:p>
                  </a:txBody>
                  <a:tcPr/>
                </a:tc>
                <a:tc>
                  <a:txBody>
                    <a:bodyPr/>
                    <a:lstStyle/>
                    <a:p>
                      <a:r>
                        <a:rPr lang="en-US" dirty="0"/>
                        <a:t>Secure</a:t>
                      </a:r>
                    </a:p>
                  </a:txBody>
                  <a:tcPr/>
                </a:tc>
                <a:extLst>
                  <a:ext uri="{0D108BD9-81ED-4DB2-BD59-A6C34878D82A}">
                    <a16:rowId xmlns:a16="http://schemas.microsoft.com/office/drawing/2014/main" val="1361684154"/>
                  </a:ext>
                </a:extLst>
              </a:tr>
              <a:tr h="370840">
                <a:tc>
                  <a:txBody>
                    <a:bodyPr/>
                    <a:lstStyle/>
                    <a:p>
                      <a:r>
                        <a:rPr lang="en-US" dirty="0"/>
                        <a:t>Additive</a:t>
                      </a:r>
                    </a:p>
                  </a:txBody>
                  <a:tcPr/>
                </a:tc>
                <a:tc>
                  <a:txBody>
                    <a:bodyPr/>
                    <a:lstStyle/>
                    <a:p>
                      <a:r>
                        <a:rPr lang="en-US" dirty="0"/>
                        <a:t>32</a:t>
                      </a:r>
                    </a:p>
                  </a:txBody>
                  <a:tcPr/>
                </a:tc>
                <a:tc>
                  <a:txBody>
                    <a:bodyPr/>
                    <a:lstStyle/>
                    <a:p>
                      <a:pPr algn="ctr"/>
                      <a:r>
                        <a:rPr lang="en-US" b="1" dirty="0">
                          <a:solidFill>
                            <a:srgbClr val="00B050"/>
                          </a:solidFill>
                        </a:rPr>
                        <a:t>YES</a:t>
                      </a:r>
                    </a:p>
                  </a:txBody>
                  <a:tcPr/>
                </a:tc>
                <a:tc>
                  <a:txBody>
                    <a:bodyPr/>
                    <a:lstStyle/>
                    <a:p>
                      <a:pPr algn="ctr"/>
                      <a:r>
                        <a:rPr lang="en-US" b="1" dirty="0">
                          <a:solidFill>
                            <a:srgbClr val="FF0000"/>
                          </a:solidFill>
                        </a:rPr>
                        <a:t>NO</a:t>
                      </a:r>
                    </a:p>
                  </a:txBody>
                  <a:tcPr/>
                </a:tc>
                <a:tc>
                  <a:txBody>
                    <a:bodyPr/>
                    <a:lstStyle/>
                    <a:p>
                      <a:pPr algn="ctr"/>
                      <a:r>
                        <a:rPr lang="en-US" b="1" dirty="0">
                          <a:solidFill>
                            <a:srgbClr val="FF0000"/>
                          </a:solidFill>
                        </a:rPr>
                        <a:t>NO</a:t>
                      </a:r>
                    </a:p>
                  </a:txBody>
                  <a:tcPr/>
                </a:tc>
                <a:extLst>
                  <a:ext uri="{0D108BD9-81ED-4DB2-BD59-A6C34878D82A}">
                    <a16:rowId xmlns:a16="http://schemas.microsoft.com/office/drawing/2014/main" val="719152560"/>
                  </a:ext>
                </a:extLst>
              </a:tr>
              <a:tr h="370840">
                <a:tc>
                  <a:txBody>
                    <a:bodyPr/>
                    <a:lstStyle/>
                    <a:p>
                      <a:r>
                        <a:rPr lang="en-US" dirty="0"/>
                        <a:t>Folding</a:t>
                      </a:r>
                    </a:p>
                  </a:txBody>
                  <a:tcPr/>
                </a:tc>
                <a:tc>
                  <a:txBody>
                    <a:bodyPr/>
                    <a:lstStyle/>
                    <a:p>
                      <a:r>
                        <a:rPr lang="en-US" dirty="0"/>
                        <a:t>32</a:t>
                      </a:r>
                    </a:p>
                  </a:txBody>
                  <a:tcPr/>
                </a:tc>
                <a:tc>
                  <a:txBody>
                    <a:bodyPr/>
                    <a:lstStyle/>
                    <a:p>
                      <a:pPr algn="ctr"/>
                      <a:r>
                        <a:rPr lang="en-US" b="1" dirty="0">
                          <a:solidFill>
                            <a:srgbClr val="00B050"/>
                          </a:solidFill>
                        </a:rPr>
                        <a:t>YES</a:t>
                      </a:r>
                    </a:p>
                  </a:txBody>
                  <a:tcPr/>
                </a:tc>
                <a:tc>
                  <a:txBody>
                    <a:bodyPr/>
                    <a:lstStyle/>
                    <a:p>
                      <a:pPr algn="ctr"/>
                      <a:r>
                        <a:rPr lang="en-US" b="1" dirty="0">
                          <a:solidFill>
                            <a:srgbClr val="00B050"/>
                          </a:solidFill>
                        </a:rPr>
                        <a:t>YES</a:t>
                      </a:r>
                    </a:p>
                  </a:txBody>
                  <a:tcPr/>
                </a:tc>
                <a:tc>
                  <a:txBody>
                    <a:bodyPr/>
                    <a:lstStyle/>
                    <a:p>
                      <a:pPr algn="ctr"/>
                      <a:r>
                        <a:rPr lang="en-US" b="1" dirty="0">
                          <a:solidFill>
                            <a:srgbClr val="FF0000"/>
                          </a:solidFill>
                        </a:rPr>
                        <a:t>NO</a:t>
                      </a:r>
                    </a:p>
                  </a:txBody>
                  <a:tcPr/>
                </a:tc>
                <a:extLst>
                  <a:ext uri="{0D108BD9-81ED-4DB2-BD59-A6C34878D82A}">
                    <a16:rowId xmlns:a16="http://schemas.microsoft.com/office/drawing/2014/main" val="3664241379"/>
                  </a:ext>
                </a:extLst>
              </a:tr>
              <a:tr h="370840">
                <a:tc>
                  <a:txBody>
                    <a:bodyPr/>
                    <a:lstStyle/>
                    <a:p>
                      <a:r>
                        <a:rPr lang="en-US" dirty="0"/>
                        <a:t>Dbj2</a:t>
                      </a:r>
                    </a:p>
                  </a:txBody>
                  <a:tcPr/>
                </a:tc>
                <a:tc>
                  <a:txBody>
                    <a:bodyPr/>
                    <a:lstStyle/>
                    <a:p>
                      <a:r>
                        <a:rPr lang="en-US" dirty="0"/>
                        <a:t>64</a:t>
                      </a:r>
                    </a:p>
                  </a:txBody>
                  <a:tcPr/>
                </a:tc>
                <a:tc>
                  <a:txBody>
                    <a:bodyPr/>
                    <a:lstStyle/>
                    <a:p>
                      <a:pPr algn="ctr"/>
                      <a:r>
                        <a:rPr lang="en-US" b="1" dirty="0">
                          <a:solidFill>
                            <a:srgbClr val="00B050"/>
                          </a:solidFill>
                        </a:rPr>
                        <a:t>YES</a:t>
                      </a:r>
                    </a:p>
                  </a:txBody>
                  <a:tcPr/>
                </a:tc>
                <a:tc>
                  <a:txBody>
                    <a:bodyPr/>
                    <a:lstStyle/>
                    <a:p>
                      <a:pPr algn="ctr"/>
                      <a:r>
                        <a:rPr lang="en-US" b="1" dirty="0">
                          <a:solidFill>
                            <a:srgbClr val="00B050"/>
                          </a:solidFill>
                        </a:rPr>
                        <a:t>YES</a:t>
                      </a:r>
                    </a:p>
                  </a:txBody>
                  <a:tcPr/>
                </a:tc>
                <a:tc>
                  <a:txBody>
                    <a:bodyPr/>
                    <a:lstStyle/>
                    <a:p>
                      <a:pPr algn="ctr"/>
                      <a:r>
                        <a:rPr lang="en-US" b="1" dirty="0">
                          <a:solidFill>
                            <a:srgbClr val="FF0000"/>
                          </a:solidFill>
                        </a:rPr>
                        <a:t>NO</a:t>
                      </a:r>
                    </a:p>
                  </a:txBody>
                  <a:tcPr/>
                </a:tc>
                <a:extLst>
                  <a:ext uri="{0D108BD9-81ED-4DB2-BD59-A6C34878D82A}">
                    <a16:rowId xmlns:a16="http://schemas.microsoft.com/office/drawing/2014/main" val="1828972062"/>
                  </a:ext>
                </a:extLst>
              </a:tr>
              <a:tr h="370840">
                <a:tc>
                  <a:txBody>
                    <a:bodyPr/>
                    <a:lstStyle/>
                    <a:p>
                      <a:r>
                        <a:rPr lang="en-US" dirty="0"/>
                        <a:t>MD5</a:t>
                      </a:r>
                    </a:p>
                  </a:txBody>
                  <a:tcPr/>
                </a:tc>
                <a:tc>
                  <a:txBody>
                    <a:bodyPr/>
                    <a:lstStyle/>
                    <a:p>
                      <a:r>
                        <a:rPr lang="en-US" dirty="0"/>
                        <a:t>128</a:t>
                      </a:r>
                    </a:p>
                  </a:txBody>
                  <a:tcPr/>
                </a:tc>
                <a:tc>
                  <a:txBody>
                    <a:bodyPr/>
                    <a:lstStyle/>
                    <a:p>
                      <a:pPr algn="ctr"/>
                      <a:r>
                        <a:rPr lang="en-US" b="1" dirty="0">
                          <a:solidFill>
                            <a:srgbClr val="00B050"/>
                          </a:solidFill>
                        </a:rPr>
                        <a:t>YES</a:t>
                      </a:r>
                    </a:p>
                  </a:txBody>
                  <a:tcPr/>
                </a:tc>
                <a:tc>
                  <a:txBody>
                    <a:bodyPr/>
                    <a:lstStyle/>
                    <a:p>
                      <a:pPr algn="ctr"/>
                      <a:r>
                        <a:rPr lang="en-US" b="1" dirty="0">
                          <a:solidFill>
                            <a:srgbClr val="00B050"/>
                          </a:solidFill>
                        </a:rPr>
                        <a:t>YES</a:t>
                      </a:r>
                    </a:p>
                  </a:txBody>
                  <a:tcPr/>
                </a:tc>
                <a:tc>
                  <a:txBody>
                    <a:bodyPr/>
                    <a:lstStyle/>
                    <a:p>
                      <a:pPr algn="ctr"/>
                      <a:r>
                        <a:rPr lang="en-US" b="1" i="1" dirty="0">
                          <a:solidFill>
                            <a:srgbClr val="FF0000"/>
                          </a:solidFill>
                        </a:rPr>
                        <a:t>NO*</a:t>
                      </a:r>
                    </a:p>
                  </a:txBody>
                  <a:tcPr/>
                </a:tc>
                <a:extLst>
                  <a:ext uri="{0D108BD9-81ED-4DB2-BD59-A6C34878D82A}">
                    <a16:rowId xmlns:a16="http://schemas.microsoft.com/office/drawing/2014/main" val="1648488584"/>
                  </a:ext>
                </a:extLst>
              </a:tr>
              <a:tr h="370840">
                <a:tc>
                  <a:txBody>
                    <a:bodyPr/>
                    <a:lstStyle/>
                    <a:p>
                      <a:r>
                        <a:rPr lang="en-US" dirty="0"/>
                        <a:t>SHA-1</a:t>
                      </a:r>
                    </a:p>
                  </a:txBody>
                  <a:tcPr/>
                </a:tc>
                <a:tc>
                  <a:txBody>
                    <a:bodyPr/>
                    <a:lstStyle/>
                    <a:p>
                      <a:r>
                        <a:rPr lang="en-US" dirty="0"/>
                        <a:t>160</a:t>
                      </a:r>
                    </a:p>
                  </a:txBody>
                  <a:tcPr/>
                </a:tc>
                <a:tc>
                  <a:txBody>
                    <a:bodyPr/>
                    <a:lstStyle/>
                    <a:p>
                      <a:pPr algn="ctr"/>
                      <a:r>
                        <a:rPr lang="en-US" b="1" dirty="0">
                          <a:solidFill>
                            <a:srgbClr val="00B050"/>
                          </a:solidFill>
                        </a:rPr>
                        <a:t>YES</a:t>
                      </a:r>
                    </a:p>
                  </a:txBody>
                  <a:tcPr/>
                </a:tc>
                <a:tc>
                  <a:txBody>
                    <a:bodyPr/>
                    <a:lstStyle/>
                    <a:p>
                      <a:pPr algn="ctr"/>
                      <a:r>
                        <a:rPr lang="en-US" b="1" dirty="0">
                          <a:solidFill>
                            <a:srgbClr val="00B050"/>
                          </a:solidFill>
                        </a:rPr>
                        <a:t>YES</a:t>
                      </a:r>
                    </a:p>
                  </a:txBody>
                  <a:tcPr/>
                </a:tc>
                <a:tc>
                  <a:txBody>
                    <a:bodyPr/>
                    <a:lstStyle/>
                    <a:p>
                      <a:pPr algn="ctr"/>
                      <a:r>
                        <a:rPr lang="en-US" b="1" i="1" dirty="0">
                          <a:solidFill>
                            <a:srgbClr val="FF0000"/>
                          </a:solidFill>
                        </a:rPr>
                        <a:t>NO*</a:t>
                      </a:r>
                    </a:p>
                  </a:txBody>
                  <a:tcPr/>
                </a:tc>
                <a:extLst>
                  <a:ext uri="{0D108BD9-81ED-4DB2-BD59-A6C34878D82A}">
                    <a16:rowId xmlns:a16="http://schemas.microsoft.com/office/drawing/2014/main" val="3637820794"/>
                  </a:ext>
                </a:extLst>
              </a:tr>
              <a:tr h="370840">
                <a:tc>
                  <a:txBody>
                    <a:bodyPr/>
                    <a:lstStyle/>
                    <a:p>
                      <a:r>
                        <a:rPr lang="en-US" dirty="0"/>
                        <a:t>SHA-2</a:t>
                      </a:r>
                      <a:r>
                        <a:rPr lang="en-US" baseline="0" dirty="0"/>
                        <a:t> (insecure)</a:t>
                      </a:r>
                      <a:endParaRPr lang="en-US" dirty="0"/>
                    </a:p>
                  </a:txBody>
                  <a:tcPr/>
                </a:tc>
                <a:tc>
                  <a:txBody>
                    <a:bodyPr/>
                    <a:lstStyle/>
                    <a:p>
                      <a:r>
                        <a:rPr lang="en-US" dirty="0"/>
                        <a:t>224</a:t>
                      </a:r>
                    </a:p>
                  </a:txBody>
                  <a:tcPr/>
                </a:tc>
                <a:tc>
                  <a:txBody>
                    <a:bodyPr/>
                    <a:lstStyle/>
                    <a:p>
                      <a:pPr algn="ctr"/>
                      <a:r>
                        <a:rPr lang="en-US" b="1" dirty="0">
                          <a:solidFill>
                            <a:srgbClr val="00B050"/>
                          </a:solidFill>
                        </a:rPr>
                        <a:t>YES</a:t>
                      </a:r>
                    </a:p>
                  </a:txBody>
                  <a:tcPr/>
                </a:tc>
                <a:tc>
                  <a:txBody>
                    <a:bodyPr/>
                    <a:lstStyle/>
                    <a:p>
                      <a:pPr algn="ctr"/>
                      <a:r>
                        <a:rPr lang="en-US" b="1" dirty="0">
                          <a:solidFill>
                            <a:srgbClr val="00B050"/>
                          </a:solidFill>
                        </a:rPr>
                        <a:t>YES</a:t>
                      </a:r>
                    </a:p>
                  </a:txBody>
                  <a:tcPr/>
                </a:tc>
                <a:tc>
                  <a:txBody>
                    <a:bodyPr/>
                    <a:lstStyle/>
                    <a:p>
                      <a:pPr algn="ctr"/>
                      <a:r>
                        <a:rPr lang="en-US" b="1" i="1" dirty="0">
                          <a:solidFill>
                            <a:srgbClr val="FF0000"/>
                          </a:solidFill>
                        </a:rPr>
                        <a:t>NO*</a:t>
                      </a:r>
                    </a:p>
                  </a:txBody>
                  <a:tcPr/>
                </a:tc>
                <a:extLst>
                  <a:ext uri="{0D108BD9-81ED-4DB2-BD59-A6C34878D82A}">
                    <a16:rowId xmlns:a16="http://schemas.microsoft.com/office/drawing/2014/main" val="3448160977"/>
                  </a:ext>
                </a:extLst>
              </a:tr>
              <a:tr h="370840">
                <a:tc>
                  <a:txBody>
                    <a:bodyPr/>
                    <a:lstStyle/>
                    <a:p>
                      <a:r>
                        <a:rPr lang="en-US" dirty="0"/>
                        <a:t>SHA-2 (secure)</a:t>
                      </a:r>
                    </a:p>
                  </a:txBody>
                  <a:tcPr/>
                </a:tc>
                <a:tc>
                  <a:txBody>
                    <a:bodyPr/>
                    <a:lstStyle/>
                    <a:p>
                      <a:r>
                        <a:rPr lang="en-US" dirty="0"/>
                        <a:t>256-512</a:t>
                      </a:r>
                    </a:p>
                  </a:txBody>
                  <a:tcPr/>
                </a:tc>
                <a:tc>
                  <a:txBody>
                    <a:bodyPr/>
                    <a:lstStyle/>
                    <a:p>
                      <a:pPr algn="ctr"/>
                      <a:r>
                        <a:rPr lang="en-US" b="1" dirty="0">
                          <a:solidFill>
                            <a:srgbClr val="00B050"/>
                          </a:solidFill>
                        </a:rPr>
                        <a:t>YES</a:t>
                      </a:r>
                    </a:p>
                  </a:txBody>
                  <a:tcPr/>
                </a:tc>
                <a:tc>
                  <a:txBody>
                    <a:bodyPr/>
                    <a:lstStyle/>
                    <a:p>
                      <a:pPr algn="ctr"/>
                      <a:r>
                        <a:rPr lang="en-US" b="1" dirty="0">
                          <a:solidFill>
                            <a:srgbClr val="00B050"/>
                          </a:solidFill>
                        </a:rPr>
                        <a:t>YES</a:t>
                      </a:r>
                    </a:p>
                  </a:txBody>
                  <a:tcPr/>
                </a:tc>
                <a:tc>
                  <a:txBody>
                    <a:bodyPr/>
                    <a:lstStyle/>
                    <a:p>
                      <a:pPr algn="ctr"/>
                      <a:r>
                        <a:rPr lang="en-US" b="1" dirty="0">
                          <a:solidFill>
                            <a:srgbClr val="00B050"/>
                          </a:solidFill>
                        </a:rPr>
                        <a:t>YES</a:t>
                      </a:r>
                    </a:p>
                  </a:txBody>
                  <a:tcPr/>
                </a:tc>
                <a:extLst>
                  <a:ext uri="{0D108BD9-81ED-4DB2-BD59-A6C34878D82A}">
                    <a16:rowId xmlns:a16="http://schemas.microsoft.com/office/drawing/2014/main" val="3477380583"/>
                  </a:ext>
                </a:extLst>
              </a:tr>
            </a:tbl>
          </a:graphicData>
        </a:graphic>
      </p:graphicFrame>
      <p:sp>
        <p:nvSpPr>
          <p:cNvPr id="4" name="TextBox 3"/>
          <p:cNvSpPr txBox="1"/>
          <p:nvPr/>
        </p:nvSpPr>
        <p:spPr>
          <a:xfrm>
            <a:off x="629841" y="5257800"/>
            <a:ext cx="7886700" cy="338554"/>
          </a:xfrm>
          <a:prstGeom prst="rect">
            <a:avLst/>
          </a:prstGeom>
          <a:noFill/>
        </p:spPr>
        <p:txBody>
          <a:bodyPr wrap="square" rtlCol="0">
            <a:spAutoFit/>
          </a:bodyPr>
          <a:lstStyle/>
          <a:p>
            <a:r>
              <a:rPr lang="en-US" sz="1600" dirty="0"/>
              <a:t>*Once considered secure, this hash should no longer be use for secure applications.</a:t>
            </a:r>
          </a:p>
        </p:txBody>
      </p:sp>
    </p:spTree>
    <p:extLst>
      <p:ext uri="{BB962C8B-B14F-4D97-AF65-F5344CB8AC3E}">
        <p14:creationId xmlns:p14="http://schemas.microsoft.com/office/powerpoint/2010/main" val="37834964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tx1">
                    <a:lumMod val="75000"/>
                    <a:lumOff val="25000"/>
                  </a:schemeClr>
                </a:solidFill>
              </a:rPr>
              <a:t>hashtable</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a:t>An sample implementation of the hash table container.</a:t>
            </a:r>
          </a:p>
        </p:txBody>
      </p:sp>
    </p:spTree>
    <p:extLst>
      <p:ext uri="{BB962C8B-B14F-4D97-AF65-F5344CB8AC3E}">
        <p14:creationId xmlns:p14="http://schemas.microsoft.com/office/powerpoint/2010/main" val="127619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HTTP Headers</a:t>
            </a:r>
          </a:p>
        </p:txBody>
      </p:sp>
      <p:pic>
        <p:nvPicPr>
          <p:cNvPr id="6" name="Picture 5"/>
          <p:cNvPicPr>
            <a:picLocks noChangeAspect="1"/>
          </p:cNvPicPr>
          <p:nvPr/>
        </p:nvPicPr>
        <p:blipFill>
          <a:blip r:embed="rId3"/>
          <a:stretch>
            <a:fillRect/>
          </a:stretch>
        </p:blipFill>
        <p:spPr>
          <a:xfrm>
            <a:off x="597243" y="1933575"/>
            <a:ext cx="7953375" cy="4391025"/>
          </a:xfrm>
          <a:prstGeom prst="rect">
            <a:avLst/>
          </a:prstGeom>
        </p:spPr>
      </p:pic>
    </p:spTree>
    <p:extLst>
      <p:ext uri="{BB962C8B-B14F-4D97-AF65-F5344CB8AC3E}">
        <p14:creationId xmlns:p14="http://schemas.microsoft.com/office/powerpoint/2010/main" val="42128444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143000"/>
            <a:ext cx="6096000" cy="4524315"/>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KeyType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ValueType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Hash</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hash</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KeyType</a:t>
            </a:r>
            <a:r>
              <a:rPr lang="en-US" dirty="0">
                <a:solidFill>
                  <a:srgbClr val="000000"/>
                </a:solidFill>
                <a:highlight>
                  <a:srgbClr val="FFFFFF"/>
                </a:highlight>
                <a:latin typeface="Consolas" panose="020B0609020204030204" pitchFamily="49" charset="0"/>
              </a:rPr>
              <a:t>&gt;&gt;</a:t>
            </a:r>
          </a:p>
          <a:p>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hashtable</a:t>
            </a:r>
            <a:r>
              <a:rPr lang="en-US" dirty="0">
                <a:solidFill>
                  <a:srgbClr val="000000"/>
                </a:solidFill>
                <a:highlight>
                  <a:srgbClr val="FFFFFF"/>
                </a:highlight>
                <a:latin typeface="Consolas" panose="020B0609020204030204" pitchFamily="49" charset="0"/>
              </a:rPr>
              <a:t> {</a:t>
            </a:r>
          </a:p>
          <a:p>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hashtable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hashtable</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ValueType</a:t>
            </a:r>
            <a:r>
              <a:rPr lang="en-US" dirty="0">
                <a:solidFill>
                  <a:srgbClr val="000000"/>
                </a:solidFill>
                <a:highlight>
                  <a:srgbClr val="FFFFFF"/>
                </a:highlight>
                <a:latin typeface="Consolas" panose="020B0609020204030204" pitchFamily="49" charset="0"/>
              </a:rPr>
              <a:t>&amp; operator[](</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KeyType</a:t>
            </a:r>
            <a:r>
              <a:rPr lang="en-US" dirty="0">
                <a:solidFill>
                  <a:srgbClr val="000000"/>
                </a:solidFill>
                <a:highlight>
                  <a:srgbClr val="FFFFFF"/>
                </a:highlight>
                <a:latin typeface="Consolas" panose="020B0609020204030204" pitchFamily="49" charset="0"/>
              </a:rPr>
              <a:t>&amp; key);</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remove(</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KeyType</a:t>
            </a:r>
            <a:r>
              <a:rPr lang="en-US" dirty="0">
                <a:solidFill>
                  <a:srgbClr val="000000"/>
                </a:solidFill>
                <a:highlight>
                  <a:srgbClr val="FFFFFF"/>
                </a:highlight>
                <a:latin typeface="Consolas" panose="020B0609020204030204" pitchFamily="49" charset="0"/>
              </a:rPr>
              <a:t>&amp; key);</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contains(</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KeyType</a:t>
            </a:r>
            <a:r>
              <a:rPr lang="en-US" dirty="0">
                <a:solidFill>
                  <a:srgbClr val="000000"/>
                </a:solidFill>
                <a:highlight>
                  <a:srgbClr val="FFFFFF"/>
                </a:highlight>
                <a:latin typeface="Consolas" panose="020B0609020204030204" pitchFamily="49" charset="0"/>
              </a:rPr>
              <a:t>&amp; key);</a:t>
            </a:r>
          </a:p>
          <a:p>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iterator_type</a:t>
            </a:r>
            <a:r>
              <a:rPr lang="en-US" dirty="0">
                <a:solidFill>
                  <a:srgbClr val="000000"/>
                </a:solidFill>
                <a:highlight>
                  <a:srgbClr val="FFFFFF"/>
                </a:highlight>
                <a:latin typeface="Consolas" panose="020B0609020204030204" pitchFamily="49" charset="0"/>
              </a:rPr>
              <a:t> begin();</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iterator_type</a:t>
            </a:r>
            <a:r>
              <a:rPr lang="en-US" dirty="0">
                <a:solidFill>
                  <a:srgbClr val="000000"/>
                </a:solidFill>
                <a:highlight>
                  <a:srgbClr val="FFFFFF"/>
                </a:highlight>
                <a:latin typeface="Consolas" panose="020B0609020204030204" pitchFamily="49" charset="0"/>
              </a:rPr>
              <a:t> end();</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5" name="Up Arrow 4"/>
          <p:cNvSpPr/>
          <p:nvPr/>
        </p:nvSpPr>
        <p:spPr>
          <a:xfrm rot="5400000">
            <a:off x="2245045" y="1061273"/>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p Arrow 5"/>
          <p:cNvSpPr/>
          <p:nvPr/>
        </p:nvSpPr>
        <p:spPr>
          <a:xfrm rot="5400000">
            <a:off x="2248093" y="1345499"/>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rot="5400000">
            <a:off x="2245045" y="1622867"/>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rot="5400000">
            <a:off x="1559245" y="2555555"/>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rot="5400000">
            <a:off x="1559245" y="3241355"/>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rot="5400000">
            <a:off x="1559245" y="3908105"/>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p:cNvSpPr/>
          <p:nvPr/>
        </p:nvSpPr>
        <p:spPr>
          <a:xfrm rot="5400000">
            <a:off x="1559245" y="4765355"/>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141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xit" presetSubtype="0" fill="hold" grpId="1" nodeType="withEffect">
                                  <p:stCondLst>
                                    <p:cond delay="0"/>
                                  </p:stCondLst>
                                  <p:childTnLst>
                                    <p:animEffect transition="out" filter="fad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xit" presetSubtype="0" fill="hold" grpId="1" nodeType="withEffect">
                                  <p:stCondLst>
                                    <p:cond delay="0"/>
                                  </p:stCondLst>
                                  <p:childTnLst>
                                    <p:animEffect transition="out" filter="fade">
                                      <p:cBhvr>
                                        <p:cTn id="38" dur="500"/>
                                        <p:tgtEl>
                                          <p:spTgt spid="8"/>
                                        </p:tgtEl>
                                      </p:cBhvr>
                                    </p:animEffect>
                                    <p:set>
                                      <p:cBhvr>
                                        <p:cTn id="39" dur="1" fill="hold">
                                          <p:stCondLst>
                                            <p:cond delay="499"/>
                                          </p:stCondLst>
                                        </p:cTn>
                                        <p:tgtEl>
                                          <p:spTgt spid="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xit" presetSubtype="0" fill="hold" grpId="1" nodeType="withEffect">
                                  <p:stCondLst>
                                    <p:cond delay="0"/>
                                  </p:stCondLst>
                                  <p:childTnLst>
                                    <p:animEffect transition="out" filter="fade">
                                      <p:cBhvr>
                                        <p:cTn id="46" dur="500"/>
                                        <p:tgtEl>
                                          <p:spTgt spid="9"/>
                                        </p:tgtEl>
                                      </p:cBhvr>
                                    </p:animEffect>
                                    <p:set>
                                      <p:cBhvr>
                                        <p:cTn id="47" dur="1" fill="hold">
                                          <p:stCondLst>
                                            <p:cond delay="499"/>
                                          </p:stCondLst>
                                        </p:cTn>
                                        <p:tgtEl>
                                          <p:spTgt spid="9"/>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par>
                                <p:cTn id="53" presetID="10" presetClass="exit" presetSubtype="0" fill="hold" grpId="1" nodeType="withEffect">
                                  <p:stCondLst>
                                    <p:cond delay="0"/>
                                  </p:stCondLst>
                                  <p:childTnLst>
                                    <p:animEffect transition="out" filter="fade">
                                      <p:cBhvr>
                                        <p:cTn id="54" dur="500"/>
                                        <p:tgtEl>
                                          <p:spTgt spid="10"/>
                                        </p:tgtEl>
                                      </p:cBhvr>
                                    </p:animEffect>
                                    <p:set>
                                      <p:cBhvr>
                                        <p:cTn id="5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Hash Table</a:t>
            </a:r>
          </a:p>
        </p:txBody>
      </p:sp>
      <p:sp>
        <p:nvSpPr>
          <p:cNvPr id="2" name="Rectangle 1"/>
          <p:cNvSpPr/>
          <p:nvPr/>
        </p:nvSpPr>
        <p:spPr>
          <a:xfrm>
            <a:off x="1943100" y="2438400"/>
            <a:ext cx="5257800" cy="1415772"/>
          </a:xfrm>
          <a:prstGeom prst="rect">
            <a:avLst/>
          </a:prstGeom>
        </p:spPr>
        <p:txBody>
          <a:bodyPr wrap="square">
            <a:spAutoFit/>
          </a:bodyPr>
          <a:lstStyle/>
          <a:p>
            <a:r>
              <a:rPr lang="en-US" dirty="0" err="1">
                <a:solidFill>
                  <a:srgbClr val="2B91AF"/>
                </a:solidFill>
                <a:highlight>
                  <a:srgbClr val="FFFFFF"/>
                </a:highlight>
                <a:latin typeface="Consolas" panose="020B0609020204030204" pitchFamily="49" charset="0"/>
              </a:rPr>
              <a:t>hashtable</a:t>
            </a:r>
            <a:r>
              <a:rPr lang="en-US" dirty="0">
                <a:solidFill>
                  <a:srgbClr val="000000"/>
                </a:solidFill>
                <a:highlight>
                  <a:srgbClr val="FFFFFF"/>
                </a:highlight>
                <a:latin typeface="Consolas" panose="020B0609020204030204" pitchFamily="49" charset="0"/>
              </a:rPr>
              <a:t>&lt;string, string&gt; headers;</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headers[</a:t>
            </a:r>
            <a:r>
              <a:rPr lang="en-US" dirty="0">
                <a:solidFill>
                  <a:srgbClr val="A31515"/>
                </a:solidFill>
                <a:highlight>
                  <a:srgbClr val="FFFFFF"/>
                </a:highlight>
                <a:latin typeface="Consolas" panose="020B0609020204030204" pitchFamily="49" charset="0"/>
              </a:rPr>
              <a:t>"content-length"</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"8056"</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headers[</a:t>
            </a:r>
            <a:r>
              <a:rPr lang="en-US" dirty="0">
                <a:solidFill>
                  <a:srgbClr val="A31515"/>
                </a:solidFill>
                <a:highlight>
                  <a:srgbClr val="FFFFFF"/>
                </a:highlight>
                <a:latin typeface="Consolas" panose="020B0609020204030204" pitchFamily="49" charset="0"/>
              </a:rPr>
              <a:t>"content-type"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"image/</a:t>
            </a:r>
            <a:r>
              <a:rPr lang="en-US" dirty="0" err="1">
                <a:solidFill>
                  <a:srgbClr val="A31515"/>
                </a:solidFill>
                <a:highlight>
                  <a:srgbClr val="FFFFFF"/>
                </a:highlight>
                <a:latin typeface="Consolas" panose="020B0609020204030204" pitchFamily="49" charset="0"/>
              </a:rPr>
              <a:t>png</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26381682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Hash Table</a:t>
            </a:r>
          </a:p>
        </p:txBody>
      </p:sp>
      <p:sp>
        <p:nvSpPr>
          <p:cNvPr id="3" name="Rectangle 2"/>
          <p:cNvSpPr/>
          <p:nvPr/>
        </p:nvSpPr>
        <p:spPr>
          <a:xfrm>
            <a:off x="2019300" y="2014478"/>
            <a:ext cx="5105400" cy="2862322"/>
          </a:xfrm>
          <a:prstGeom prst="rect">
            <a:avLst/>
          </a:prstGeom>
        </p:spPr>
        <p:txBody>
          <a:bodyPr wrap="square">
            <a:spAutoFit/>
          </a:bodyPr>
          <a:lstStyle/>
          <a:p>
            <a:r>
              <a:rPr lang="en-US" dirty="0" err="1">
                <a:solidFill>
                  <a:srgbClr val="000000"/>
                </a:solidFill>
                <a:highlight>
                  <a:srgbClr val="FFFFFF"/>
                </a:highlight>
                <a:latin typeface="Consolas" panose="020B0609020204030204" pitchFamily="49" charset="0"/>
              </a:rPr>
              <a:t>hashtable</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size = 0;</a:t>
            </a:r>
          </a:p>
          <a:p>
            <a:r>
              <a:rPr lang="en-US" dirty="0">
                <a:solidFill>
                  <a:srgbClr val="000000"/>
                </a:solidFill>
                <a:highlight>
                  <a:srgbClr val="FFFFFF"/>
                </a:highlight>
                <a:latin typeface="Consolas" panose="020B0609020204030204" pitchFamily="49" charset="0"/>
              </a:rPr>
              <a:t>    capacity = 4;</a:t>
            </a:r>
          </a:p>
          <a:p>
            <a:r>
              <a:rPr lang="en-US" dirty="0">
                <a:solidFill>
                  <a:srgbClr val="000000"/>
                </a:solidFill>
                <a:highlight>
                  <a:srgbClr val="FFFFFF"/>
                </a:highlight>
                <a:latin typeface="Consolas" panose="020B0609020204030204" pitchFamily="49" charset="0"/>
              </a:rPr>
              <a:t>    table = </a:t>
            </a:r>
            <a:r>
              <a:rPr lang="en-US" dirty="0" err="1">
                <a:solidFill>
                  <a:srgbClr val="000000"/>
                </a:solidFill>
                <a:highlight>
                  <a:srgbClr val="FFFFFF"/>
                </a:highlight>
                <a:latin typeface="Consolas" panose="020B0609020204030204" pitchFamily="49" charset="0"/>
              </a:rPr>
              <a:t>allocate_table</a:t>
            </a:r>
            <a:r>
              <a:rPr lang="en-US" dirty="0">
                <a:solidFill>
                  <a:srgbClr val="000000"/>
                </a:solidFill>
                <a:highlight>
                  <a:srgbClr val="FFFFFF"/>
                </a:highlight>
                <a:latin typeface="Consolas" panose="020B0609020204030204" pitchFamily="49" charset="0"/>
              </a:rPr>
              <a:t>(capacity);</a:t>
            </a:r>
          </a:p>
          <a:p>
            <a:r>
              <a:rPr lang="en"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hashtable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free_all_entries</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free_table</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26812011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Hash Table</a:t>
            </a:r>
          </a:p>
        </p:txBody>
      </p:sp>
      <p:sp>
        <p:nvSpPr>
          <p:cNvPr id="2" name="Rectangle 1"/>
          <p:cNvSpPr/>
          <p:nvPr/>
        </p:nvSpPr>
        <p:spPr>
          <a:xfrm>
            <a:off x="33528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9624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5720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1816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5666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Hash Table</a:t>
            </a:r>
          </a:p>
        </p:txBody>
      </p:sp>
      <p:sp>
        <p:nvSpPr>
          <p:cNvPr id="2" name="Rectangle 1"/>
          <p:cNvSpPr/>
          <p:nvPr/>
        </p:nvSpPr>
        <p:spPr>
          <a:xfrm>
            <a:off x="33528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9624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5720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1816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90600" y="2145268"/>
            <a:ext cx="4724400" cy="369332"/>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headers[</a:t>
            </a:r>
            <a:r>
              <a:rPr lang="en-US" dirty="0">
                <a:solidFill>
                  <a:srgbClr val="A31515"/>
                </a:solidFill>
                <a:highlight>
                  <a:srgbClr val="FFFFFF"/>
                </a:highlight>
                <a:latin typeface="Consolas" panose="020B0609020204030204" pitchFamily="49" charset="0"/>
              </a:rPr>
              <a:t>"content-length"</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"8056"</a:t>
            </a:r>
            <a:r>
              <a:rPr lang="en-US" dirty="0">
                <a:solidFill>
                  <a:srgbClr val="000000"/>
                </a:solidFill>
                <a:highlight>
                  <a:srgbClr val="FFFFFF"/>
                </a:highlight>
                <a:latin typeface="Consolas" panose="020B0609020204030204" pitchFamily="49" charset="0"/>
              </a:rPr>
              <a:t>;</a:t>
            </a:r>
          </a:p>
        </p:txBody>
      </p:sp>
      <p:sp>
        <p:nvSpPr>
          <p:cNvPr id="9" name="Rectangle 8"/>
          <p:cNvSpPr/>
          <p:nvPr/>
        </p:nvSpPr>
        <p:spPr>
          <a:xfrm>
            <a:off x="990600" y="4343400"/>
            <a:ext cx="7524750" cy="369332"/>
          </a:xfrm>
          <a:prstGeom prst="rect">
            <a:avLst/>
          </a:prstGeom>
        </p:spPr>
        <p:txBody>
          <a:bodyPr wrap="square">
            <a:spAutoFit/>
          </a:bodyPr>
          <a:lstStyle/>
          <a:p>
            <a:r>
              <a:rPr lang="en-US" dirty="0" err="1">
                <a:solidFill>
                  <a:srgbClr val="2B91AF"/>
                </a:solidFill>
                <a:highlight>
                  <a:srgbClr val="FFFFFF"/>
                </a:highlight>
                <a:latin typeface="Consolas" panose="020B0609020204030204" pitchFamily="49" charset="0"/>
              </a:rPr>
              <a:t>int</a:t>
            </a:r>
            <a:r>
              <a:rPr lang="en-US" dirty="0">
                <a:solidFill>
                  <a:schemeClr val="tx1">
                    <a:lumMod val="85000"/>
                    <a:lumOff val="15000"/>
                  </a:schemeClr>
                </a:solidFill>
                <a:highlight>
                  <a:srgbClr val="FFFFFF"/>
                </a:highlight>
                <a:latin typeface="Consolas" panose="020B0609020204030204" pitchFamily="49" charset="0"/>
              </a:rPr>
              <a:t> index = hash("content-length") % capacity;</a:t>
            </a:r>
            <a:endParaRPr lang="en-US" dirty="0">
              <a:solidFill>
                <a:schemeClr val="tx1">
                  <a:lumMod val="85000"/>
                  <a:lumOff val="15000"/>
                </a:schemeClr>
              </a:solidFill>
            </a:endParaRPr>
          </a:p>
        </p:txBody>
      </p:sp>
    </p:spTree>
    <p:extLst>
      <p:ext uri="{BB962C8B-B14F-4D97-AF65-F5344CB8AC3E}">
        <p14:creationId xmlns:p14="http://schemas.microsoft.com/office/powerpoint/2010/main" val="40801487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Hash Table</a:t>
            </a:r>
          </a:p>
        </p:txBody>
      </p:sp>
      <p:sp>
        <p:nvSpPr>
          <p:cNvPr id="2" name="Rectangle 1"/>
          <p:cNvSpPr/>
          <p:nvPr/>
        </p:nvSpPr>
        <p:spPr>
          <a:xfrm>
            <a:off x="33528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962400" y="3124200"/>
            <a:ext cx="609600" cy="609600"/>
          </a:xfrm>
          <a:prstGeom prst="rect">
            <a:avLst/>
          </a:prstGeom>
          <a:solidFill>
            <a:schemeClr val="accent6"/>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 name="Rectangle 5"/>
          <p:cNvSpPr/>
          <p:nvPr/>
        </p:nvSpPr>
        <p:spPr>
          <a:xfrm>
            <a:off x="45720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1816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90600" y="4343400"/>
            <a:ext cx="7524750" cy="369332"/>
          </a:xfrm>
          <a:prstGeom prst="rect">
            <a:avLst/>
          </a:prstGeom>
        </p:spPr>
        <p:txBody>
          <a:bodyPr wrap="square">
            <a:spAutoFit/>
          </a:bodyPr>
          <a:lstStyle/>
          <a:p>
            <a:r>
              <a:rPr lang="en-US" dirty="0" err="1">
                <a:solidFill>
                  <a:srgbClr val="2B91AF"/>
                </a:solidFill>
                <a:highlight>
                  <a:srgbClr val="FFFFFF"/>
                </a:highlight>
                <a:latin typeface="Consolas" panose="020B0609020204030204" pitchFamily="49" charset="0"/>
              </a:rPr>
              <a:t>int</a:t>
            </a:r>
            <a:r>
              <a:rPr lang="en-US" dirty="0">
                <a:solidFill>
                  <a:schemeClr val="tx1">
                    <a:lumMod val="85000"/>
                    <a:lumOff val="15000"/>
                  </a:schemeClr>
                </a:solidFill>
                <a:highlight>
                  <a:srgbClr val="FFFFFF"/>
                </a:highlight>
                <a:latin typeface="Consolas" panose="020B0609020204030204" pitchFamily="49" charset="0"/>
              </a:rPr>
              <a:t> index = hash("content-length") % capacity;</a:t>
            </a:r>
            <a:endParaRPr lang="en-US" dirty="0">
              <a:solidFill>
                <a:schemeClr val="tx1">
                  <a:lumMod val="85000"/>
                  <a:lumOff val="15000"/>
                </a:schemeClr>
              </a:solidFill>
            </a:endParaRPr>
          </a:p>
        </p:txBody>
      </p:sp>
    </p:spTree>
    <p:extLst>
      <p:ext uri="{BB962C8B-B14F-4D97-AF65-F5344CB8AC3E}">
        <p14:creationId xmlns:p14="http://schemas.microsoft.com/office/powerpoint/2010/main" val="25026821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Hash Table</a:t>
            </a:r>
          </a:p>
        </p:txBody>
      </p:sp>
      <p:sp>
        <p:nvSpPr>
          <p:cNvPr id="2" name="Rectangle 1"/>
          <p:cNvSpPr/>
          <p:nvPr/>
        </p:nvSpPr>
        <p:spPr>
          <a:xfrm>
            <a:off x="33528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962400" y="3124200"/>
            <a:ext cx="609600" cy="609600"/>
          </a:xfrm>
          <a:prstGeom prst="rect">
            <a:avLst/>
          </a:prstGeom>
          <a:solidFill>
            <a:schemeClr val="accent6"/>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8056</a:t>
            </a:r>
          </a:p>
        </p:txBody>
      </p:sp>
      <p:sp>
        <p:nvSpPr>
          <p:cNvPr id="6" name="Rectangle 5"/>
          <p:cNvSpPr/>
          <p:nvPr/>
        </p:nvSpPr>
        <p:spPr>
          <a:xfrm>
            <a:off x="45720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1816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990600" y="4343400"/>
            <a:ext cx="7524750" cy="369332"/>
          </a:xfrm>
          <a:prstGeom prst="rect">
            <a:avLst/>
          </a:prstGeom>
        </p:spPr>
        <p:txBody>
          <a:bodyPr wrap="square">
            <a:spAutoFit/>
          </a:bodyPr>
          <a:lstStyle/>
          <a:p>
            <a:r>
              <a:rPr lang="en-US" dirty="0" err="1">
                <a:solidFill>
                  <a:srgbClr val="2B91AF"/>
                </a:solidFill>
                <a:highlight>
                  <a:srgbClr val="FFFFFF"/>
                </a:highlight>
                <a:latin typeface="Consolas" panose="020B0609020204030204" pitchFamily="49" charset="0"/>
              </a:rPr>
              <a:t>int</a:t>
            </a:r>
            <a:r>
              <a:rPr lang="en-US" dirty="0">
                <a:solidFill>
                  <a:schemeClr val="tx1">
                    <a:lumMod val="85000"/>
                    <a:lumOff val="15000"/>
                  </a:schemeClr>
                </a:solidFill>
                <a:highlight>
                  <a:srgbClr val="FFFFFF"/>
                </a:highlight>
                <a:latin typeface="Consolas" panose="020B0609020204030204" pitchFamily="49" charset="0"/>
              </a:rPr>
              <a:t> index = hash("content-length") % capacity;</a:t>
            </a:r>
            <a:endParaRPr lang="en-US" dirty="0">
              <a:solidFill>
                <a:schemeClr val="tx1">
                  <a:lumMod val="85000"/>
                  <a:lumOff val="15000"/>
                </a:schemeClr>
              </a:solidFill>
            </a:endParaRPr>
          </a:p>
        </p:txBody>
      </p:sp>
      <p:sp>
        <p:nvSpPr>
          <p:cNvPr id="9" name="Rectangle 8"/>
          <p:cNvSpPr/>
          <p:nvPr/>
        </p:nvSpPr>
        <p:spPr>
          <a:xfrm>
            <a:off x="990600" y="4748499"/>
            <a:ext cx="7586810" cy="369332"/>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table[index] = value;</a:t>
            </a:r>
            <a:endParaRPr lang="en-US"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35357774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Hash Table</a:t>
            </a:r>
          </a:p>
        </p:txBody>
      </p:sp>
      <p:sp>
        <p:nvSpPr>
          <p:cNvPr id="3" name="Rectangle 2"/>
          <p:cNvSpPr/>
          <p:nvPr/>
        </p:nvSpPr>
        <p:spPr>
          <a:xfrm>
            <a:off x="990600" y="4343400"/>
            <a:ext cx="7524750" cy="369332"/>
          </a:xfrm>
          <a:prstGeom prst="rect">
            <a:avLst/>
          </a:prstGeom>
        </p:spPr>
        <p:txBody>
          <a:bodyPr wrap="square">
            <a:spAutoFit/>
          </a:bodyPr>
          <a:lstStyle/>
          <a:p>
            <a:r>
              <a:rPr lang="en-US" dirty="0" err="1">
                <a:solidFill>
                  <a:srgbClr val="2B91AF"/>
                </a:solidFill>
                <a:highlight>
                  <a:srgbClr val="FFFFFF"/>
                </a:highlight>
                <a:latin typeface="Consolas" panose="020B0609020204030204" pitchFamily="49" charset="0"/>
              </a:rPr>
              <a:t>int</a:t>
            </a:r>
            <a:r>
              <a:rPr lang="en-US" dirty="0">
                <a:solidFill>
                  <a:schemeClr val="tx1">
                    <a:lumMod val="85000"/>
                    <a:lumOff val="15000"/>
                  </a:schemeClr>
                </a:solidFill>
                <a:highlight>
                  <a:srgbClr val="FFFFFF"/>
                </a:highlight>
                <a:latin typeface="Consolas" panose="020B0609020204030204" pitchFamily="49" charset="0"/>
              </a:rPr>
              <a:t> index = hash(</a:t>
            </a:r>
            <a:r>
              <a:rPr lang="en-US" b="1" dirty="0">
                <a:solidFill>
                  <a:schemeClr val="accent2"/>
                </a:solidFill>
                <a:highlight>
                  <a:srgbClr val="FFFFFF"/>
                </a:highlight>
                <a:latin typeface="Consolas" panose="020B0609020204030204" pitchFamily="49" charset="0"/>
              </a:rPr>
              <a:t>"content-type"</a:t>
            </a:r>
            <a:r>
              <a:rPr lang="en-US" dirty="0">
                <a:solidFill>
                  <a:schemeClr val="tx1">
                    <a:lumMod val="85000"/>
                    <a:lumOff val="15000"/>
                  </a:schemeClr>
                </a:solidFill>
                <a:highlight>
                  <a:srgbClr val="FFFFFF"/>
                </a:highlight>
                <a:latin typeface="Consolas" panose="020B0609020204030204" pitchFamily="49" charset="0"/>
              </a:rPr>
              <a:t>) % capacity;</a:t>
            </a:r>
            <a:endParaRPr lang="en-US" dirty="0">
              <a:solidFill>
                <a:schemeClr val="tx1">
                  <a:lumMod val="85000"/>
                  <a:lumOff val="15000"/>
                </a:schemeClr>
              </a:solidFill>
            </a:endParaRPr>
          </a:p>
        </p:txBody>
      </p:sp>
      <p:sp>
        <p:nvSpPr>
          <p:cNvPr id="9" name="Rectangle 8"/>
          <p:cNvSpPr/>
          <p:nvPr/>
        </p:nvSpPr>
        <p:spPr>
          <a:xfrm>
            <a:off x="990600" y="4748499"/>
            <a:ext cx="7586810" cy="369332"/>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table[index] = value;</a:t>
            </a:r>
            <a:endParaRPr lang="en-US" sz="1400" dirty="0">
              <a:solidFill>
                <a:prstClr val="black"/>
              </a:solidFill>
              <a:highlight>
                <a:srgbClr val="FFFFFF"/>
              </a:highlight>
              <a:latin typeface="Calibri" panose="020F0502020204030204" pitchFamily="34" charset="0"/>
            </a:endParaRPr>
          </a:p>
        </p:txBody>
      </p:sp>
      <p:sp>
        <p:nvSpPr>
          <p:cNvPr id="12" name="Rectangle 11"/>
          <p:cNvSpPr/>
          <p:nvPr/>
        </p:nvSpPr>
        <p:spPr>
          <a:xfrm>
            <a:off x="33528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962400" y="3124200"/>
            <a:ext cx="609600" cy="609600"/>
          </a:xfrm>
          <a:prstGeom prst="rect">
            <a:avLst/>
          </a:prstGeom>
          <a:solidFill>
            <a:schemeClr val="accent6"/>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8056</a:t>
            </a:r>
          </a:p>
        </p:txBody>
      </p:sp>
      <p:sp>
        <p:nvSpPr>
          <p:cNvPr id="14" name="Rectangle 13"/>
          <p:cNvSpPr/>
          <p:nvPr/>
        </p:nvSpPr>
        <p:spPr>
          <a:xfrm>
            <a:off x="45720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1816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00346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Hash Table</a:t>
            </a:r>
          </a:p>
        </p:txBody>
      </p:sp>
      <p:sp>
        <p:nvSpPr>
          <p:cNvPr id="3" name="Rectangle 2"/>
          <p:cNvSpPr/>
          <p:nvPr/>
        </p:nvSpPr>
        <p:spPr>
          <a:xfrm>
            <a:off x="990600" y="4343400"/>
            <a:ext cx="7524750" cy="369332"/>
          </a:xfrm>
          <a:prstGeom prst="rect">
            <a:avLst/>
          </a:prstGeom>
        </p:spPr>
        <p:txBody>
          <a:bodyPr wrap="square">
            <a:spAutoFit/>
          </a:bodyPr>
          <a:lstStyle/>
          <a:p>
            <a:r>
              <a:rPr lang="en-US" dirty="0" err="1">
                <a:solidFill>
                  <a:srgbClr val="2B91AF"/>
                </a:solidFill>
                <a:highlight>
                  <a:srgbClr val="FFFFFF"/>
                </a:highlight>
                <a:latin typeface="Consolas" panose="020B0609020204030204" pitchFamily="49" charset="0"/>
              </a:rPr>
              <a:t>int</a:t>
            </a:r>
            <a:r>
              <a:rPr lang="en-US" dirty="0">
                <a:solidFill>
                  <a:schemeClr val="tx1">
                    <a:lumMod val="85000"/>
                    <a:lumOff val="15000"/>
                  </a:schemeClr>
                </a:solidFill>
                <a:highlight>
                  <a:srgbClr val="FFFFFF"/>
                </a:highlight>
                <a:latin typeface="Consolas" panose="020B0609020204030204" pitchFamily="49" charset="0"/>
              </a:rPr>
              <a:t> index = hash(</a:t>
            </a:r>
            <a:r>
              <a:rPr lang="en-US" b="1" dirty="0">
                <a:solidFill>
                  <a:schemeClr val="accent2"/>
                </a:solidFill>
                <a:highlight>
                  <a:srgbClr val="FFFFFF"/>
                </a:highlight>
                <a:latin typeface="Consolas" panose="020B0609020204030204" pitchFamily="49" charset="0"/>
              </a:rPr>
              <a:t>"content-type"</a:t>
            </a:r>
            <a:r>
              <a:rPr lang="en-US" dirty="0">
                <a:solidFill>
                  <a:schemeClr val="tx1">
                    <a:lumMod val="85000"/>
                    <a:lumOff val="15000"/>
                  </a:schemeClr>
                </a:solidFill>
                <a:highlight>
                  <a:srgbClr val="FFFFFF"/>
                </a:highlight>
                <a:latin typeface="Consolas" panose="020B0609020204030204" pitchFamily="49" charset="0"/>
              </a:rPr>
              <a:t>) % capacity;</a:t>
            </a:r>
            <a:endParaRPr lang="en-US" dirty="0">
              <a:solidFill>
                <a:schemeClr val="tx1">
                  <a:lumMod val="85000"/>
                  <a:lumOff val="15000"/>
                </a:schemeClr>
              </a:solidFill>
            </a:endParaRPr>
          </a:p>
        </p:txBody>
      </p:sp>
      <p:sp>
        <p:nvSpPr>
          <p:cNvPr id="9" name="Rectangle 8"/>
          <p:cNvSpPr/>
          <p:nvPr/>
        </p:nvSpPr>
        <p:spPr>
          <a:xfrm>
            <a:off x="990600" y="4748499"/>
            <a:ext cx="7586810" cy="369332"/>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table[index] = value;</a:t>
            </a:r>
            <a:endParaRPr lang="en-US" sz="1400" dirty="0">
              <a:solidFill>
                <a:prstClr val="black"/>
              </a:solidFill>
              <a:highlight>
                <a:srgbClr val="FFFFFF"/>
              </a:highlight>
              <a:latin typeface="Calibri" panose="020F0502020204030204" pitchFamily="34" charset="0"/>
            </a:endParaRPr>
          </a:p>
        </p:txBody>
      </p:sp>
      <p:sp>
        <p:nvSpPr>
          <p:cNvPr id="12" name="Rectangle 11"/>
          <p:cNvSpPr/>
          <p:nvPr/>
        </p:nvSpPr>
        <p:spPr>
          <a:xfrm>
            <a:off x="33528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962400" y="3124200"/>
            <a:ext cx="609600" cy="60960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8056</a:t>
            </a:r>
          </a:p>
        </p:txBody>
      </p:sp>
      <p:sp>
        <p:nvSpPr>
          <p:cNvPr id="14" name="Rectangle 13"/>
          <p:cNvSpPr/>
          <p:nvPr/>
        </p:nvSpPr>
        <p:spPr>
          <a:xfrm>
            <a:off x="45720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1816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3990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Hash Collision</a:t>
            </a:r>
          </a:p>
        </p:txBody>
      </p:sp>
      <p:sp>
        <p:nvSpPr>
          <p:cNvPr id="3" name="Text Placeholder 2"/>
          <p:cNvSpPr>
            <a:spLocks noGrp="1"/>
          </p:cNvSpPr>
          <p:nvPr>
            <p:ph type="body" idx="1"/>
          </p:nvPr>
        </p:nvSpPr>
        <p:spPr/>
        <p:txBody>
          <a:bodyPr/>
          <a:lstStyle/>
          <a:p>
            <a:r>
              <a:rPr lang="en-US" dirty="0"/>
              <a:t>When multiple distinct keys would be inserted at the same hash table index.</a:t>
            </a:r>
          </a:p>
        </p:txBody>
      </p:sp>
    </p:spTree>
    <p:extLst>
      <p:ext uri="{BB962C8B-B14F-4D97-AF65-F5344CB8AC3E}">
        <p14:creationId xmlns:p14="http://schemas.microsoft.com/office/powerpoint/2010/main" val="928167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HTTP Headers</a:t>
            </a:r>
          </a:p>
        </p:txBody>
      </p:sp>
      <p:sp>
        <p:nvSpPr>
          <p:cNvPr id="2" name="Rectangle 1"/>
          <p:cNvSpPr/>
          <p:nvPr/>
        </p:nvSpPr>
        <p:spPr>
          <a:xfrm>
            <a:off x="1943100" y="2438400"/>
            <a:ext cx="5257800" cy="1415772"/>
          </a:xfrm>
          <a:prstGeom prst="rect">
            <a:avLst/>
          </a:prstGeom>
        </p:spPr>
        <p:txBody>
          <a:bodyPr wrap="square">
            <a:spAutoFit/>
          </a:bodyPr>
          <a:lstStyle/>
          <a:p>
            <a:r>
              <a:rPr lang="en-US" dirty="0" err="1">
                <a:solidFill>
                  <a:srgbClr val="2B91AF"/>
                </a:solidFill>
                <a:highlight>
                  <a:srgbClr val="FFFFFF"/>
                </a:highlight>
                <a:latin typeface="Consolas" panose="020B0609020204030204" pitchFamily="49" charset="0"/>
              </a:rPr>
              <a:t>http_headers</a:t>
            </a:r>
            <a:r>
              <a:rPr lang="en-US" dirty="0">
                <a:solidFill>
                  <a:srgbClr val="000000"/>
                </a:solidFill>
                <a:highlight>
                  <a:srgbClr val="FFFFFF"/>
                </a:highlight>
                <a:latin typeface="Consolas" panose="020B0609020204030204" pitchFamily="49" charset="0"/>
              </a:rPr>
              <a:t> headers;</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headers[</a:t>
            </a:r>
            <a:r>
              <a:rPr lang="en-US" dirty="0">
                <a:solidFill>
                  <a:srgbClr val="A31515"/>
                </a:solidFill>
                <a:highlight>
                  <a:srgbClr val="FFFFFF"/>
                </a:highlight>
                <a:latin typeface="Consolas" panose="020B0609020204030204" pitchFamily="49" charset="0"/>
              </a:rPr>
              <a:t>"content-length"</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"8056"</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headers[</a:t>
            </a:r>
            <a:r>
              <a:rPr lang="en-US" dirty="0">
                <a:solidFill>
                  <a:srgbClr val="A31515"/>
                </a:solidFill>
                <a:highlight>
                  <a:srgbClr val="FFFFFF"/>
                </a:highlight>
                <a:latin typeface="Consolas" panose="020B0609020204030204" pitchFamily="49" charset="0"/>
              </a:rPr>
              <a:t>"content-type"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"image/</a:t>
            </a:r>
            <a:r>
              <a:rPr lang="en-US" dirty="0" err="1">
                <a:solidFill>
                  <a:srgbClr val="A31515"/>
                </a:solidFill>
                <a:highlight>
                  <a:srgbClr val="FFFFFF"/>
                </a:highlight>
                <a:latin typeface="Consolas" panose="020B0609020204030204" pitchFamily="49" charset="0"/>
              </a:rPr>
              <a:t>png</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16038966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Separate Chaining </a:t>
            </a:r>
          </a:p>
        </p:txBody>
      </p:sp>
      <p:sp>
        <p:nvSpPr>
          <p:cNvPr id="3" name="Text Placeholder 2"/>
          <p:cNvSpPr>
            <a:spLocks noGrp="1"/>
          </p:cNvSpPr>
          <p:nvPr>
            <p:ph type="body" idx="1"/>
          </p:nvPr>
        </p:nvSpPr>
        <p:spPr/>
        <p:txBody>
          <a:bodyPr/>
          <a:lstStyle/>
          <a:p>
            <a:r>
              <a:rPr lang="en-US" dirty="0"/>
              <a:t>Collisions in a hash table are chained together into a linked list whose root node is the hash table array entry.</a:t>
            </a:r>
          </a:p>
        </p:txBody>
      </p:sp>
    </p:spTree>
    <p:extLst>
      <p:ext uri="{BB962C8B-B14F-4D97-AF65-F5344CB8AC3E}">
        <p14:creationId xmlns:p14="http://schemas.microsoft.com/office/powerpoint/2010/main" val="382470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Entry</a:t>
            </a:r>
          </a:p>
        </p:txBody>
      </p:sp>
      <p:sp>
        <p:nvSpPr>
          <p:cNvPr id="4" name="Rectangle 3"/>
          <p:cNvSpPr/>
          <p:nvPr/>
        </p:nvSpPr>
        <p:spPr>
          <a:xfrm>
            <a:off x="1295400" y="2286000"/>
            <a:ext cx="6705600" cy="2800767"/>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KeyType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ValueType</a:t>
            </a:r>
            <a:r>
              <a:rPr lang="en-US" dirty="0">
                <a:solidFill>
                  <a:srgbClr val="000000"/>
                </a:solidFill>
                <a:highlight>
                  <a:srgbClr val="FFFFFF"/>
                </a:highlight>
                <a:latin typeface="Consolas" panose="020B0609020204030204" pitchFamily="49" charset="0"/>
              </a:rPr>
              <a:t>&gt;</a:t>
            </a:r>
          </a:p>
          <a:p>
            <a:r>
              <a:rPr lang="en-US" dirty="0" err="1">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hash_entry</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KeyType</a:t>
            </a:r>
            <a:r>
              <a:rPr lang="en-US" dirty="0">
                <a:solidFill>
                  <a:srgbClr val="000000"/>
                </a:solidFill>
                <a:highlight>
                  <a:srgbClr val="FFFFFF"/>
                </a:highlight>
                <a:latin typeface="Consolas" panose="020B0609020204030204" pitchFamily="49" charset="0"/>
              </a:rPr>
              <a:t> key;</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ValueType</a:t>
            </a:r>
            <a:r>
              <a:rPr lang="en-US" dirty="0">
                <a:solidFill>
                  <a:srgbClr val="000000"/>
                </a:solidFill>
                <a:highlight>
                  <a:srgbClr val="FFFFFF"/>
                </a:highlight>
                <a:latin typeface="Consolas" panose="020B0609020204030204" pitchFamily="49" charset="0"/>
              </a:rPr>
              <a:t> value;</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hash_entry</a:t>
            </a:r>
            <a:r>
              <a:rPr lang="en-US" dirty="0">
                <a:solidFill>
                  <a:srgbClr val="000000"/>
                </a:solidFill>
                <a:highlight>
                  <a:srgbClr val="FFFFFF"/>
                </a:highlight>
                <a:latin typeface="Consolas" panose="020B0609020204030204" pitchFamily="49" charset="0"/>
              </a:rPr>
              <a:t> *next;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hash_entry</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KeyType</a:t>
            </a:r>
            <a:r>
              <a:rPr lang="en-US" dirty="0">
                <a:solidFill>
                  <a:srgbClr val="000000"/>
                </a:solidFill>
                <a:highlight>
                  <a:srgbClr val="FFFFFF"/>
                </a:highlight>
                <a:latin typeface="Consolas" panose="020B0609020204030204" pitchFamily="49" charset="0"/>
              </a:rPr>
              <a:t>&amp; </a:t>
            </a:r>
            <a:r>
              <a:rPr lang="en-US" dirty="0">
                <a:solidFill>
                  <a:srgbClr val="808080"/>
                </a:solidFill>
                <a:highlight>
                  <a:srgbClr val="FFFFFF"/>
                </a:highlight>
                <a:latin typeface="Consolas" panose="020B0609020204030204" pitchFamily="49" charset="0"/>
              </a:rPr>
              <a:t>k</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ValueType</a:t>
            </a:r>
            <a:r>
              <a:rPr lang="en-US" dirty="0">
                <a:solidFill>
                  <a:srgbClr val="000000"/>
                </a:solidFill>
                <a:highlight>
                  <a:srgbClr val="FFFFFF"/>
                </a:highlight>
                <a:latin typeface="Consolas" panose="020B0609020204030204" pitchFamily="49" charset="0"/>
              </a:rPr>
              <a:t>&amp; </a:t>
            </a:r>
            <a:r>
              <a:rPr lang="en-US" dirty="0">
                <a:solidFill>
                  <a:srgbClr val="808080"/>
                </a:solidFill>
                <a:highlight>
                  <a:srgbClr val="FFFFFF"/>
                </a:highlight>
                <a:latin typeface="Consolas" panose="020B0609020204030204" pitchFamily="49" charset="0"/>
              </a:rPr>
              <a:t>v</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 key(</a:t>
            </a:r>
            <a:r>
              <a:rPr lang="en-US" dirty="0">
                <a:solidFill>
                  <a:srgbClr val="808080"/>
                </a:solidFill>
                <a:highlight>
                  <a:srgbClr val="FFFFFF"/>
                </a:highlight>
                <a:latin typeface="Consolas" panose="020B0609020204030204" pitchFamily="49" charset="0"/>
              </a:rPr>
              <a:t>k</a:t>
            </a:r>
            <a:r>
              <a:rPr lang="en-US" dirty="0">
                <a:solidFill>
                  <a:srgbClr val="000000"/>
                </a:solidFill>
                <a:highlight>
                  <a:srgbClr val="FFFFFF"/>
                </a:highlight>
                <a:latin typeface="Consolas" panose="020B0609020204030204" pitchFamily="49" charset="0"/>
              </a:rPr>
              <a:t>), value(</a:t>
            </a:r>
            <a:r>
              <a:rPr lang="en-US" dirty="0">
                <a:solidFill>
                  <a:srgbClr val="808080"/>
                </a:solidFill>
                <a:highlight>
                  <a:srgbClr val="FFFFFF"/>
                </a:highlight>
                <a:latin typeface="Consolas" panose="020B0609020204030204" pitchFamily="49" charset="0"/>
              </a:rPr>
              <a:t>v</a:t>
            </a:r>
            <a:r>
              <a:rPr lang="en-US" dirty="0">
                <a:solidFill>
                  <a:srgbClr val="000000"/>
                </a:solidFill>
                <a:highlight>
                  <a:srgbClr val="FFFFFF"/>
                </a:highlight>
                <a:latin typeface="Consolas" panose="020B0609020204030204" pitchFamily="49" charset="0"/>
              </a:rPr>
              <a:t>), next(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 }</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5" name="Up Arrow 4"/>
          <p:cNvSpPr/>
          <p:nvPr/>
        </p:nvSpPr>
        <p:spPr>
          <a:xfrm rot="5400000">
            <a:off x="1406845" y="2736911"/>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Up Arrow 5"/>
          <p:cNvSpPr/>
          <p:nvPr/>
        </p:nvSpPr>
        <p:spPr>
          <a:xfrm rot="5400000">
            <a:off x="1409893" y="3021137"/>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rot="5400000">
            <a:off x="1406845" y="3298505"/>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143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Hash Table</a:t>
            </a:r>
          </a:p>
        </p:txBody>
      </p:sp>
      <p:sp>
        <p:nvSpPr>
          <p:cNvPr id="2" name="Rectangle 1"/>
          <p:cNvSpPr/>
          <p:nvPr/>
        </p:nvSpPr>
        <p:spPr>
          <a:xfrm>
            <a:off x="33528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p>
        </p:txBody>
      </p:sp>
      <p:sp>
        <p:nvSpPr>
          <p:cNvPr id="5" name="Rectangle 4"/>
          <p:cNvSpPr/>
          <p:nvPr/>
        </p:nvSpPr>
        <p:spPr>
          <a:xfrm>
            <a:off x="39624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endParaRPr lang="en-US" sz="1400" dirty="0"/>
          </a:p>
        </p:txBody>
      </p:sp>
      <p:sp>
        <p:nvSpPr>
          <p:cNvPr id="6" name="Rectangle 5"/>
          <p:cNvSpPr/>
          <p:nvPr/>
        </p:nvSpPr>
        <p:spPr>
          <a:xfrm>
            <a:off x="45720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endParaRPr lang="en-US" dirty="0"/>
          </a:p>
        </p:txBody>
      </p:sp>
      <p:sp>
        <p:nvSpPr>
          <p:cNvPr id="7" name="Rectangle 6"/>
          <p:cNvSpPr/>
          <p:nvPr/>
        </p:nvSpPr>
        <p:spPr>
          <a:xfrm>
            <a:off x="51816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Tree>
    <p:extLst>
      <p:ext uri="{BB962C8B-B14F-4D97-AF65-F5344CB8AC3E}">
        <p14:creationId xmlns:p14="http://schemas.microsoft.com/office/powerpoint/2010/main" val="24832199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Hash Table</a:t>
            </a:r>
          </a:p>
        </p:txBody>
      </p:sp>
      <p:sp>
        <p:nvSpPr>
          <p:cNvPr id="2" name="Rectangle 1"/>
          <p:cNvSpPr/>
          <p:nvPr/>
        </p:nvSpPr>
        <p:spPr>
          <a:xfrm>
            <a:off x="33528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p>
        </p:txBody>
      </p:sp>
      <p:sp>
        <p:nvSpPr>
          <p:cNvPr id="5" name="Rectangle 4"/>
          <p:cNvSpPr/>
          <p:nvPr/>
        </p:nvSpPr>
        <p:spPr>
          <a:xfrm>
            <a:off x="39624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endParaRPr lang="en-US" sz="1400" dirty="0"/>
          </a:p>
        </p:txBody>
      </p:sp>
      <p:sp>
        <p:nvSpPr>
          <p:cNvPr id="6" name="Rectangle 5"/>
          <p:cNvSpPr/>
          <p:nvPr/>
        </p:nvSpPr>
        <p:spPr>
          <a:xfrm>
            <a:off x="45720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endParaRPr lang="en-US" dirty="0"/>
          </a:p>
        </p:txBody>
      </p:sp>
      <p:sp>
        <p:nvSpPr>
          <p:cNvPr id="7" name="Rectangle 6"/>
          <p:cNvSpPr/>
          <p:nvPr/>
        </p:nvSpPr>
        <p:spPr>
          <a:xfrm>
            <a:off x="51816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 name="Rectangle 2"/>
          <p:cNvSpPr/>
          <p:nvPr/>
        </p:nvSpPr>
        <p:spPr>
          <a:xfrm>
            <a:off x="990600" y="4343400"/>
            <a:ext cx="7524750" cy="369332"/>
          </a:xfrm>
          <a:prstGeom prst="rect">
            <a:avLst/>
          </a:prstGeom>
        </p:spPr>
        <p:txBody>
          <a:bodyPr wrap="square">
            <a:spAutoFit/>
          </a:bodyPr>
          <a:lstStyle/>
          <a:p>
            <a:r>
              <a:rPr lang="en-US" dirty="0" err="1">
                <a:solidFill>
                  <a:srgbClr val="2B91AF"/>
                </a:solidFill>
                <a:highlight>
                  <a:srgbClr val="FFFFFF"/>
                </a:highlight>
                <a:latin typeface="Consolas" panose="020B0609020204030204" pitchFamily="49" charset="0"/>
              </a:rPr>
              <a:t>int</a:t>
            </a:r>
            <a:r>
              <a:rPr lang="en-US" dirty="0">
                <a:solidFill>
                  <a:schemeClr val="tx1">
                    <a:lumMod val="85000"/>
                    <a:lumOff val="15000"/>
                  </a:schemeClr>
                </a:solidFill>
                <a:highlight>
                  <a:srgbClr val="FFFFFF"/>
                </a:highlight>
                <a:latin typeface="Consolas" panose="020B0609020204030204" pitchFamily="49" charset="0"/>
              </a:rPr>
              <a:t> index = hash("content-length") % capacity;</a:t>
            </a:r>
            <a:endParaRPr lang="en-US" dirty="0">
              <a:solidFill>
                <a:schemeClr val="tx1">
                  <a:lumMod val="85000"/>
                  <a:lumOff val="15000"/>
                </a:schemeClr>
              </a:solidFill>
            </a:endParaRPr>
          </a:p>
        </p:txBody>
      </p:sp>
    </p:spTree>
    <p:extLst>
      <p:ext uri="{BB962C8B-B14F-4D97-AF65-F5344CB8AC3E}">
        <p14:creationId xmlns:p14="http://schemas.microsoft.com/office/powerpoint/2010/main" val="39847833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Hash Table</a:t>
            </a:r>
          </a:p>
        </p:txBody>
      </p:sp>
      <p:sp>
        <p:nvSpPr>
          <p:cNvPr id="2" name="Rectangle 1"/>
          <p:cNvSpPr/>
          <p:nvPr/>
        </p:nvSpPr>
        <p:spPr>
          <a:xfrm>
            <a:off x="33528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p>
        </p:txBody>
      </p:sp>
      <p:sp>
        <p:nvSpPr>
          <p:cNvPr id="5" name="Rectangle 4"/>
          <p:cNvSpPr/>
          <p:nvPr/>
        </p:nvSpPr>
        <p:spPr>
          <a:xfrm>
            <a:off x="3962400" y="3124200"/>
            <a:ext cx="609600" cy="609600"/>
          </a:xfrm>
          <a:prstGeom prst="rect">
            <a:avLst/>
          </a:prstGeom>
          <a:solidFill>
            <a:schemeClr val="accent6"/>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ptr</a:t>
            </a:r>
            <a:endParaRPr lang="en-US" sz="1400" dirty="0"/>
          </a:p>
        </p:txBody>
      </p:sp>
      <p:sp>
        <p:nvSpPr>
          <p:cNvPr id="6" name="Rectangle 5"/>
          <p:cNvSpPr/>
          <p:nvPr/>
        </p:nvSpPr>
        <p:spPr>
          <a:xfrm>
            <a:off x="45720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7" name="Rectangle 6"/>
          <p:cNvSpPr/>
          <p:nvPr/>
        </p:nvSpPr>
        <p:spPr>
          <a:xfrm>
            <a:off x="51816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 name="Rectangle 2"/>
          <p:cNvSpPr/>
          <p:nvPr/>
        </p:nvSpPr>
        <p:spPr>
          <a:xfrm>
            <a:off x="990600" y="4343400"/>
            <a:ext cx="7524750" cy="369332"/>
          </a:xfrm>
          <a:prstGeom prst="rect">
            <a:avLst/>
          </a:prstGeom>
        </p:spPr>
        <p:txBody>
          <a:bodyPr wrap="square">
            <a:spAutoFit/>
          </a:bodyPr>
          <a:lstStyle/>
          <a:p>
            <a:r>
              <a:rPr lang="en-US" dirty="0" err="1">
                <a:solidFill>
                  <a:srgbClr val="2B91AF"/>
                </a:solidFill>
                <a:highlight>
                  <a:srgbClr val="FFFFFF"/>
                </a:highlight>
                <a:latin typeface="Consolas" panose="020B0609020204030204" pitchFamily="49" charset="0"/>
              </a:rPr>
              <a:t>int</a:t>
            </a:r>
            <a:r>
              <a:rPr lang="en-US" dirty="0">
                <a:solidFill>
                  <a:schemeClr val="tx1">
                    <a:lumMod val="85000"/>
                    <a:lumOff val="15000"/>
                  </a:schemeClr>
                </a:solidFill>
                <a:highlight>
                  <a:srgbClr val="FFFFFF"/>
                </a:highlight>
                <a:latin typeface="Consolas" panose="020B0609020204030204" pitchFamily="49" charset="0"/>
              </a:rPr>
              <a:t> index = hash("content-length") % capacity;</a:t>
            </a:r>
            <a:endParaRPr lang="en-US" dirty="0">
              <a:solidFill>
                <a:schemeClr val="tx1">
                  <a:lumMod val="85000"/>
                  <a:lumOff val="15000"/>
                </a:schemeClr>
              </a:solidFill>
            </a:endParaRPr>
          </a:p>
        </p:txBody>
      </p:sp>
      <p:sp>
        <p:nvSpPr>
          <p:cNvPr id="9" name="Rectangle 8"/>
          <p:cNvSpPr/>
          <p:nvPr/>
        </p:nvSpPr>
        <p:spPr>
          <a:xfrm>
            <a:off x="990600" y="4748499"/>
            <a:ext cx="7586810" cy="369332"/>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table[index]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hash_entry</a:t>
            </a:r>
            <a:r>
              <a:rPr lang="en-US" dirty="0">
                <a:solidFill>
                  <a:srgbClr val="000000"/>
                </a:solidFill>
                <a:highlight>
                  <a:srgbClr val="FFFFFF"/>
                </a:highlight>
                <a:latin typeface="Consolas" panose="020B0609020204030204" pitchFamily="49" charset="0"/>
              </a:rPr>
              <a:t>(key, value);</a:t>
            </a:r>
            <a:endParaRPr lang="en-US" sz="1400" dirty="0">
              <a:solidFill>
                <a:prstClr val="black"/>
              </a:solidFill>
              <a:highlight>
                <a:srgbClr val="FFFFFF"/>
              </a:highlight>
              <a:latin typeface="Calibri" panose="020F0502020204030204" pitchFamily="34" charset="0"/>
            </a:endParaRPr>
          </a:p>
        </p:txBody>
      </p:sp>
      <p:sp>
        <p:nvSpPr>
          <p:cNvPr id="8" name="Rectangle 7"/>
          <p:cNvSpPr/>
          <p:nvPr/>
        </p:nvSpPr>
        <p:spPr>
          <a:xfrm>
            <a:off x="3390900" y="213360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“content-length”</a:t>
            </a:r>
          </a:p>
          <a:p>
            <a:r>
              <a:rPr lang="en-US" sz="1400" dirty="0">
                <a:solidFill>
                  <a:schemeClr val="tx1">
                    <a:lumMod val="85000"/>
                    <a:lumOff val="15000"/>
                  </a:schemeClr>
                </a:solidFill>
              </a:rPr>
              <a:t>value: “8056”</a:t>
            </a:r>
          </a:p>
          <a:p>
            <a:r>
              <a:rPr lang="en-US" sz="1400" dirty="0">
                <a:solidFill>
                  <a:schemeClr val="tx1">
                    <a:lumMod val="85000"/>
                    <a:lumOff val="15000"/>
                  </a:schemeClr>
                </a:solidFill>
              </a:rPr>
              <a:t>next: null</a:t>
            </a:r>
          </a:p>
        </p:txBody>
      </p:sp>
      <p:cxnSp>
        <p:nvCxnSpPr>
          <p:cNvPr id="11" name="Straight Arrow Connector 10"/>
          <p:cNvCxnSpPr>
            <a:stCxn id="5" idx="0"/>
            <a:endCxn id="8" idx="2"/>
          </p:cNvCxnSpPr>
          <p:nvPr/>
        </p:nvCxnSpPr>
        <p:spPr>
          <a:xfrm flipV="1">
            <a:off x="4267200" y="2819400"/>
            <a:ext cx="0" cy="304800"/>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6121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Hash Table</a:t>
            </a:r>
          </a:p>
        </p:txBody>
      </p:sp>
      <p:sp>
        <p:nvSpPr>
          <p:cNvPr id="2" name="Rectangle 1"/>
          <p:cNvSpPr/>
          <p:nvPr/>
        </p:nvSpPr>
        <p:spPr>
          <a:xfrm>
            <a:off x="33528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p>
        </p:txBody>
      </p:sp>
      <p:sp>
        <p:nvSpPr>
          <p:cNvPr id="5" name="Rectangle 4"/>
          <p:cNvSpPr/>
          <p:nvPr/>
        </p:nvSpPr>
        <p:spPr>
          <a:xfrm>
            <a:off x="3962400" y="3124200"/>
            <a:ext cx="609600" cy="60960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ptr</a:t>
            </a:r>
            <a:endParaRPr lang="en-US" sz="1400" dirty="0"/>
          </a:p>
        </p:txBody>
      </p:sp>
      <p:sp>
        <p:nvSpPr>
          <p:cNvPr id="6" name="Rectangle 5"/>
          <p:cNvSpPr/>
          <p:nvPr/>
        </p:nvSpPr>
        <p:spPr>
          <a:xfrm>
            <a:off x="45720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7" name="Rectangle 6"/>
          <p:cNvSpPr/>
          <p:nvPr/>
        </p:nvSpPr>
        <p:spPr>
          <a:xfrm>
            <a:off x="51816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 name="Rectangle 2"/>
          <p:cNvSpPr/>
          <p:nvPr/>
        </p:nvSpPr>
        <p:spPr>
          <a:xfrm>
            <a:off x="990600" y="4343400"/>
            <a:ext cx="7524750" cy="369332"/>
          </a:xfrm>
          <a:prstGeom prst="rect">
            <a:avLst/>
          </a:prstGeom>
        </p:spPr>
        <p:txBody>
          <a:bodyPr wrap="square">
            <a:spAutoFit/>
          </a:bodyPr>
          <a:lstStyle/>
          <a:p>
            <a:r>
              <a:rPr lang="en-US" dirty="0" err="1">
                <a:solidFill>
                  <a:srgbClr val="2B91AF"/>
                </a:solidFill>
                <a:highlight>
                  <a:srgbClr val="FFFFFF"/>
                </a:highlight>
                <a:latin typeface="Consolas" panose="020B0609020204030204" pitchFamily="49" charset="0"/>
              </a:rPr>
              <a:t>int</a:t>
            </a:r>
            <a:r>
              <a:rPr lang="en-US" dirty="0">
                <a:solidFill>
                  <a:schemeClr val="tx1">
                    <a:lumMod val="85000"/>
                    <a:lumOff val="15000"/>
                  </a:schemeClr>
                </a:solidFill>
                <a:highlight>
                  <a:srgbClr val="FFFFFF"/>
                </a:highlight>
                <a:latin typeface="Consolas" panose="020B0609020204030204" pitchFamily="49" charset="0"/>
              </a:rPr>
              <a:t> index = hash(</a:t>
            </a:r>
            <a:r>
              <a:rPr lang="en-US" b="1" dirty="0">
                <a:solidFill>
                  <a:schemeClr val="accent2"/>
                </a:solidFill>
                <a:highlight>
                  <a:srgbClr val="FFFFFF"/>
                </a:highlight>
                <a:latin typeface="Consolas" panose="020B0609020204030204" pitchFamily="49" charset="0"/>
              </a:rPr>
              <a:t>"content-type"</a:t>
            </a:r>
            <a:r>
              <a:rPr lang="en-US" dirty="0">
                <a:solidFill>
                  <a:schemeClr val="tx1">
                    <a:lumMod val="85000"/>
                    <a:lumOff val="15000"/>
                  </a:schemeClr>
                </a:solidFill>
                <a:highlight>
                  <a:srgbClr val="FFFFFF"/>
                </a:highlight>
                <a:latin typeface="Consolas" panose="020B0609020204030204" pitchFamily="49" charset="0"/>
              </a:rPr>
              <a:t>) % capacity;</a:t>
            </a:r>
            <a:endParaRPr lang="en-US" dirty="0">
              <a:solidFill>
                <a:schemeClr val="tx1">
                  <a:lumMod val="85000"/>
                  <a:lumOff val="15000"/>
                </a:schemeClr>
              </a:solidFill>
            </a:endParaRPr>
          </a:p>
        </p:txBody>
      </p:sp>
      <p:sp>
        <p:nvSpPr>
          <p:cNvPr id="9" name="Rectangle 8"/>
          <p:cNvSpPr/>
          <p:nvPr/>
        </p:nvSpPr>
        <p:spPr>
          <a:xfrm>
            <a:off x="990600" y="4748499"/>
            <a:ext cx="7586810" cy="369332"/>
          </a:xfrm>
          <a:prstGeom prst="rect">
            <a:avLst/>
          </a:prstGeom>
        </p:spPr>
        <p:txBody>
          <a:bodyPr wrap="square">
            <a:spAutoFit/>
          </a:bodyPr>
          <a:lstStyle/>
          <a:p>
            <a:r>
              <a:rPr lang="en-US" dirty="0">
                <a:solidFill>
                  <a:srgbClr val="000000"/>
                </a:solidFill>
                <a:highlight>
                  <a:srgbClr val="FFFFFF"/>
                </a:highlight>
                <a:latin typeface="Consolas" panose="020B0609020204030204" pitchFamily="49" charset="0"/>
              </a:rPr>
              <a:t>table[index]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hash_entry</a:t>
            </a:r>
            <a:r>
              <a:rPr lang="en-US" dirty="0">
                <a:solidFill>
                  <a:srgbClr val="000000"/>
                </a:solidFill>
                <a:highlight>
                  <a:srgbClr val="FFFFFF"/>
                </a:highlight>
                <a:latin typeface="Consolas" panose="020B0609020204030204" pitchFamily="49" charset="0"/>
              </a:rPr>
              <a:t>(key, value);</a:t>
            </a:r>
            <a:endParaRPr lang="en-US" sz="1400" dirty="0">
              <a:solidFill>
                <a:prstClr val="black"/>
              </a:solidFill>
              <a:highlight>
                <a:srgbClr val="FFFFFF"/>
              </a:highlight>
              <a:latin typeface="Calibri" panose="020F0502020204030204" pitchFamily="34" charset="0"/>
            </a:endParaRPr>
          </a:p>
        </p:txBody>
      </p:sp>
      <p:sp>
        <p:nvSpPr>
          <p:cNvPr id="8" name="Rectangle 7"/>
          <p:cNvSpPr/>
          <p:nvPr/>
        </p:nvSpPr>
        <p:spPr>
          <a:xfrm>
            <a:off x="3390900" y="213360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“content-length”</a:t>
            </a:r>
          </a:p>
          <a:p>
            <a:r>
              <a:rPr lang="en-US" sz="1400" dirty="0">
                <a:solidFill>
                  <a:schemeClr val="tx1">
                    <a:lumMod val="85000"/>
                    <a:lumOff val="15000"/>
                  </a:schemeClr>
                </a:solidFill>
              </a:rPr>
              <a:t>value: “8056”</a:t>
            </a:r>
          </a:p>
          <a:p>
            <a:r>
              <a:rPr lang="en-US" sz="1400" dirty="0">
                <a:solidFill>
                  <a:schemeClr val="tx1">
                    <a:lumMod val="85000"/>
                    <a:lumOff val="15000"/>
                  </a:schemeClr>
                </a:solidFill>
              </a:rPr>
              <a:t>next: null</a:t>
            </a:r>
          </a:p>
        </p:txBody>
      </p:sp>
      <p:cxnSp>
        <p:nvCxnSpPr>
          <p:cNvPr id="11" name="Straight Arrow Connector 10"/>
          <p:cNvCxnSpPr>
            <a:stCxn id="5" idx="0"/>
            <a:endCxn id="8" idx="2"/>
          </p:cNvCxnSpPr>
          <p:nvPr/>
        </p:nvCxnSpPr>
        <p:spPr>
          <a:xfrm flipV="1">
            <a:off x="4267200" y="2819400"/>
            <a:ext cx="0" cy="304800"/>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14400" y="4953000"/>
            <a:ext cx="5715000" cy="0"/>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915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Hash Table</a:t>
            </a:r>
          </a:p>
        </p:txBody>
      </p:sp>
      <p:sp>
        <p:nvSpPr>
          <p:cNvPr id="2" name="Rectangle 1"/>
          <p:cNvSpPr/>
          <p:nvPr/>
        </p:nvSpPr>
        <p:spPr>
          <a:xfrm>
            <a:off x="33528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p>
        </p:txBody>
      </p:sp>
      <p:sp>
        <p:nvSpPr>
          <p:cNvPr id="5" name="Rectangle 4"/>
          <p:cNvSpPr/>
          <p:nvPr/>
        </p:nvSpPr>
        <p:spPr>
          <a:xfrm>
            <a:off x="3962400" y="3124200"/>
            <a:ext cx="609600" cy="60960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ptr</a:t>
            </a:r>
            <a:endParaRPr lang="en-US" sz="1400" dirty="0"/>
          </a:p>
        </p:txBody>
      </p:sp>
      <p:sp>
        <p:nvSpPr>
          <p:cNvPr id="6" name="Rectangle 5"/>
          <p:cNvSpPr/>
          <p:nvPr/>
        </p:nvSpPr>
        <p:spPr>
          <a:xfrm>
            <a:off x="45720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7" name="Rectangle 6"/>
          <p:cNvSpPr/>
          <p:nvPr/>
        </p:nvSpPr>
        <p:spPr>
          <a:xfrm>
            <a:off x="51816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10" name="Rectangle 9"/>
          <p:cNvSpPr/>
          <p:nvPr/>
        </p:nvSpPr>
        <p:spPr>
          <a:xfrm>
            <a:off x="784160" y="4252911"/>
            <a:ext cx="7597840" cy="1477328"/>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add_entry</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entry_t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entry</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index = </a:t>
            </a:r>
            <a:r>
              <a:rPr lang="en-US" dirty="0" err="1">
                <a:solidFill>
                  <a:srgbClr val="000000"/>
                </a:solidFill>
                <a:highlight>
                  <a:srgbClr val="FFFFFF"/>
                </a:highlight>
                <a:latin typeface="Consolas" panose="020B0609020204030204" pitchFamily="49" charset="0"/>
              </a:rPr>
              <a:t>get_index_for_key</a:t>
            </a:r>
            <a:r>
              <a:rPr lang="en-US" dirty="0">
                <a:solidFill>
                  <a:srgbClr val="000000"/>
                </a:solidFill>
                <a:highlight>
                  <a:srgbClr val="FFFFFF"/>
                </a:highlight>
                <a:latin typeface="Consolas" panose="020B0609020204030204" pitchFamily="49" charset="0"/>
              </a:rPr>
              <a:t>(</a:t>
            </a:r>
            <a:r>
              <a:rPr lang="en-US" dirty="0">
                <a:solidFill>
                  <a:srgbClr val="808080"/>
                </a:solidFill>
                <a:highlight>
                  <a:srgbClr val="FFFFFF"/>
                </a:highlight>
                <a:latin typeface="Consolas" panose="020B0609020204030204" pitchFamily="49" charset="0"/>
              </a:rPr>
              <a:t>entry</a:t>
            </a:r>
            <a:r>
              <a:rPr lang="en-US" dirty="0">
                <a:solidFill>
                  <a:srgbClr val="000000"/>
                </a:solidFill>
                <a:highlight>
                  <a:srgbClr val="FFFFFF"/>
                </a:highlight>
                <a:latin typeface="Consolas" panose="020B0609020204030204" pitchFamily="49" charset="0"/>
              </a:rPr>
              <a:t>-&gt;key, capacity);</a:t>
            </a:r>
          </a:p>
          <a:p>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entry</a:t>
            </a:r>
            <a:r>
              <a:rPr lang="en-US" dirty="0">
                <a:solidFill>
                  <a:srgbClr val="000000"/>
                </a:solidFill>
                <a:highlight>
                  <a:srgbClr val="FFFFFF"/>
                </a:highlight>
                <a:latin typeface="Consolas" panose="020B0609020204030204" pitchFamily="49" charset="0"/>
              </a:rPr>
              <a:t>-&gt;next = table[index];</a:t>
            </a:r>
          </a:p>
          <a:p>
            <a:r>
              <a:rPr lang="en-US" dirty="0">
                <a:solidFill>
                  <a:srgbClr val="000000"/>
                </a:solidFill>
                <a:highlight>
                  <a:srgbClr val="FFFFFF"/>
                </a:highlight>
                <a:latin typeface="Consolas" panose="020B0609020204030204" pitchFamily="49" charset="0"/>
              </a:rPr>
              <a:t>    table[index] = </a:t>
            </a:r>
            <a:r>
              <a:rPr lang="en-US" dirty="0">
                <a:solidFill>
                  <a:srgbClr val="808080"/>
                </a:solidFill>
                <a:highlight>
                  <a:srgbClr val="FFFFFF"/>
                </a:highlight>
                <a:latin typeface="Consolas" panose="020B0609020204030204" pitchFamily="49" charset="0"/>
              </a:rPr>
              <a:t>entry</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16" name="Rectangle 15"/>
          <p:cNvSpPr/>
          <p:nvPr/>
        </p:nvSpPr>
        <p:spPr>
          <a:xfrm>
            <a:off x="3390900" y="213360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“content-length”</a:t>
            </a:r>
          </a:p>
          <a:p>
            <a:r>
              <a:rPr lang="en-US" sz="1400" dirty="0">
                <a:solidFill>
                  <a:schemeClr val="tx1">
                    <a:lumMod val="85000"/>
                    <a:lumOff val="15000"/>
                  </a:schemeClr>
                </a:solidFill>
              </a:rPr>
              <a:t>value: “8056”</a:t>
            </a:r>
          </a:p>
          <a:p>
            <a:r>
              <a:rPr lang="en-US" sz="1400" dirty="0">
                <a:solidFill>
                  <a:schemeClr val="tx1">
                    <a:lumMod val="85000"/>
                    <a:lumOff val="15000"/>
                  </a:schemeClr>
                </a:solidFill>
              </a:rPr>
              <a:t>next: null</a:t>
            </a:r>
          </a:p>
        </p:txBody>
      </p:sp>
      <p:cxnSp>
        <p:nvCxnSpPr>
          <p:cNvPr id="17" name="Straight Arrow Connector 16"/>
          <p:cNvCxnSpPr>
            <a:endCxn id="16" idx="2"/>
          </p:cNvCxnSpPr>
          <p:nvPr/>
        </p:nvCxnSpPr>
        <p:spPr>
          <a:xfrm flipV="1">
            <a:off x="4267200" y="2819400"/>
            <a:ext cx="0" cy="304800"/>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Up Arrow 10"/>
          <p:cNvSpPr/>
          <p:nvPr/>
        </p:nvSpPr>
        <p:spPr>
          <a:xfrm rot="5400000">
            <a:off x="895605" y="4432957"/>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11"/>
          <p:cNvSpPr/>
          <p:nvPr/>
        </p:nvSpPr>
        <p:spPr>
          <a:xfrm rot="5400000">
            <a:off x="895605" y="4742410"/>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rot="5400000">
            <a:off x="895605" y="5018015"/>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672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xit" presetSubtype="0" fill="hold" grpId="1" nodeType="withEffect">
                                  <p:stCondLst>
                                    <p:cond delay="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xit" presetSubtype="0" fill="hold" grpId="1" nodeType="withEffect">
                                  <p:stCondLst>
                                    <p:cond delay="0"/>
                                  </p:stCondLst>
                                  <p:childTnLst>
                                    <p:animEffect transition="out" filter="fade">
                                      <p:cBhvr>
                                        <p:cTn id="22" dur="500"/>
                                        <p:tgtEl>
                                          <p:spTgt spid="12"/>
                                        </p:tgtEl>
                                      </p:cBhvr>
                                    </p:animEffect>
                                    <p:set>
                                      <p:cBhvr>
                                        <p:cTn id="23"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Hash Table</a:t>
            </a:r>
          </a:p>
        </p:txBody>
      </p:sp>
      <p:sp>
        <p:nvSpPr>
          <p:cNvPr id="2" name="Rectangle 1"/>
          <p:cNvSpPr/>
          <p:nvPr/>
        </p:nvSpPr>
        <p:spPr>
          <a:xfrm>
            <a:off x="33528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p>
        </p:txBody>
      </p:sp>
      <p:sp>
        <p:nvSpPr>
          <p:cNvPr id="5" name="Rectangle 4"/>
          <p:cNvSpPr/>
          <p:nvPr/>
        </p:nvSpPr>
        <p:spPr>
          <a:xfrm>
            <a:off x="3962400" y="3124200"/>
            <a:ext cx="609600" cy="609600"/>
          </a:xfrm>
          <a:prstGeom prst="rect">
            <a:avLst/>
          </a:prstGeom>
          <a:solidFill>
            <a:schemeClr val="accent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ptr</a:t>
            </a:r>
            <a:endParaRPr lang="en-US" sz="1400" dirty="0"/>
          </a:p>
        </p:txBody>
      </p:sp>
      <p:sp>
        <p:nvSpPr>
          <p:cNvPr id="6" name="Rectangle 5"/>
          <p:cNvSpPr/>
          <p:nvPr/>
        </p:nvSpPr>
        <p:spPr>
          <a:xfrm>
            <a:off x="45720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7" name="Rectangle 6"/>
          <p:cNvSpPr/>
          <p:nvPr/>
        </p:nvSpPr>
        <p:spPr>
          <a:xfrm>
            <a:off x="5181600" y="312420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10" name="Rectangle 9"/>
          <p:cNvSpPr/>
          <p:nvPr/>
        </p:nvSpPr>
        <p:spPr>
          <a:xfrm>
            <a:off x="784160" y="4252911"/>
            <a:ext cx="7597840" cy="1477328"/>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add_entry</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entry_t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entry</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index = </a:t>
            </a:r>
            <a:r>
              <a:rPr lang="en-US" dirty="0" err="1">
                <a:solidFill>
                  <a:srgbClr val="000000"/>
                </a:solidFill>
                <a:highlight>
                  <a:srgbClr val="FFFFFF"/>
                </a:highlight>
                <a:latin typeface="Consolas" panose="020B0609020204030204" pitchFamily="49" charset="0"/>
              </a:rPr>
              <a:t>get_index_for_key</a:t>
            </a:r>
            <a:r>
              <a:rPr lang="en-US" dirty="0">
                <a:solidFill>
                  <a:srgbClr val="000000"/>
                </a:solidFill>
                <a:highlight>
                  <a:srgbClr val="FFFFFF"/>
                </a:highlight>
                <a:latin typeface="Consolas" panose="020B0609020204030204" pitchFamily="49" charset="0"/>
              </a:rPr>
              <a:t>(</a:t>
            </a:r>
            <a:r>
              <a:rPr lang="en-US" dirty="0">
                <a:solidFill>
                  <a:srgbClr val="808080"/>
                </a:solidFill>
                <a:highlight>
                  <a:srgbClr val="FFFFFF"/>
                </a:highlight>
                <a:latin typeface="Consolas" panose="020B0609020204030204" pitchFamily="49" charset="0"/>
              </a:rPr>
              <a:t>entry</a:t>
            </a:r>
            <a:r>
              <a:rPr lang="en-US" dirty="0">
                <a:solidFill>
                  <a:srgbClr val="000000"/>
                </a:solidFill>
                <a:highlight>
                  <a:srgbClr val="FFFFFF"/>
                </a:highlight>
                <a:latin typeface="Consolas" panose="020B0609020204030204" pitchFamily="49" charset="0"/>
              </a:rPr>
              <a:t>-&gt;key, capacity);</a:t>
            </a:r>
          </a:p>
          <a:p>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entry</a:t>
            </a:r>
            <a:r>
              <a:rPr lang="en-US" dirty="0">
                <a:solidFill>
                  <a:srgbClr val="000000"/>
                </a:solidFill>
                <a:highlight>
                  <a:srgbClr val="FFFFFF"/>
                </a:highlight>
                <a:latin typeface="Consolas" panose="020B0609020204030204" pitchFamily="49" charset="0"/>
              </a:rPr>
              <a:t>-&gt;next = table[index];</a:t>
            </a:r>
          </a:p>
          <a:p>
            <a:r>
              <a:rPr lang="en-US" dirty="0">
                <a:solidFill>
                  <a:srgbClr val="000000"/>
                </a:solidFill>
                <a:highlight>
                  <a:srgbClr val="FFFFFF"/>
                </a:highlight>
                <a:latin typeface="Consolas" panose="020B0609020204030204" pitchFamily="49" charset="0"/>
              </a:rPr>
              <a:t>    table[index] = </a:t>
            </a:r>
            <a:r>
              <a:rPr lang="en-US" dirty="0">
                <a:solidFill>
                  <a:srgbClr val="808080"/>
                </a:solidFill>
                <a:highlight>
                  <a:srgbClr val="FFFFFF"/>
                </a:highlight>
                <a:latin typeface="Consolas" panose="020B0609020204030204" pitchFamily="49" charset="0"/>
              </a:rPr>
              <a:t>entry</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14" name="Rectangle 13"/>
          <p:cNvSpPr/>
          <p:nvPr/>
        </p:nvSpPr>
        <p:spPr>
          <a:xfrm>
            <a:off x="3390900" y="213360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“content-type”</a:t>
            </a:r>
          </a:p>
          <a:p>
            <a:r>
              <a:rPr lang="en-US" sz="1400" dirty="0">
                <a:solidFill>
                  <a:schemeClr val="tx1">
                    <a:lumMod val="85000"/>
                    <a:lumOff val="15000"/>
                  </a:schemeClr>
                </a:solidFill>
              </a:rPr>
              <a:t>value: “image/</a:t>
            </a:r>
            <a:r>
              <a:rPr lang="en-US" sz="1400" dirty="0" err="1">
                <a:solidFill>
                  <a:schemeClr val="tx1">
                    <a:lumMod val="85000"/>
                    <a:lumOff val="15000"/>
                  </a:schemeClr>
                </a:solidFill>
              </a:rPr>
              <a:t>png</a:t>
            </a:r>
            <a:r>
              <a:rPr lang="en-US" sz="1400" dirty="0">
                <a:solidFill>
                  <a:schemeClr val="tx1">
                    <a:lumMod val="85000"/>
                    <a:lumOff val="15000"/>
                  </a:schemeClr>
                </a:solidFill>
              </a:rPr>
              <a:t>”</a:t>
            </a:r>
          </a:p>
          <a:p>
            <a:r>
              <a:rPr lang="en-US" sz="1400" dirty="0">
                <a:solidFill>
                  <a:schemeClr val="tx1">
                    <a:lumMod val="85000"/>
                    <a:lumOff val="15000"/>
                  </a:schemeClr>
                </a:solidFill>
              </a:rPr>
              <a:t>next: </a:t>
            </a:r>
            <a:r>
              <a:rPr lang="en-US" sz="1400" dirty="0" err="1">
                <a:solidFill>
                  <a:schemeClr val="tx1">
                    <a:lumMod val="85000"/>
                    <a:lumOff val="15000"/>
                  </a:schemeClr>
                </a:solidFill>
              </a:rPr>
              <a:t>ptr</a:t>
            </a:r>
            <a:endParaRPr lang="en-US" sz="1400" dirty="0">
              <a:solidFill>
                <a:schemeClr val="tx1">
                  <a:lumMod val="85000"/>
                  <a:lumOff val="15000"/>
                </a:schemeClr>
              </a:solidFill>
            </a:endParaRPr>
          </a:p>
        </p:txBody>
      </p:sp>
      <p:cxnSp>
        <p:nvCxnSpPr>
          <p:cNvPr id="15" name="Straight Arrow Connector 14"/>
          <p:cNvCxnSpPr>
            <a:endCxn id="14" idx="2"/>
          </p:cNvCxnSpPr>
          <p:nvPr/>
        </p:nvCxnSpPr>
        <p:spPr>
          <a:xfrm flipV="1">
            <a:off x="4267200" y="2819400"/>
            <a:ext cx="0" cy="304800"/>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390900" y="1150145"/>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“content-length”</a:t>
            </a:r>
          </a:p>
          <a:p>
            <a:r>
              <a:rPr lang="en-US" sz="1400" dirty="0">
                <a:solidFill>
                  <a:schemeClr val="tx1">
                    <a:lumMod val="85000"/>
                    <a:lumOff val="15000"/>
                  </a:schemeClr>
                </a:solidFill>
              </a:rPr>
              <a:t>value: “8056”</a:t>
            </a:r>
          </a:p>
          <a:p>
            <a:r>
              <a:rPr lang="en-US" sz="1400" dirty="0">
                <a:solidFill>
                  <a:schemeClr val="tx1">
                    <a:lumMod val="85000"/>
                    <a:lumOff val="15000"/>
                  </a:schemeClr>
                </a:solidFill>
              </a:rPr>
              <a:t>next: null</a:t>
            </a:r>
          </a:p>
        </p:txBody>
      </p:sp>
      <p:cxnSp>
        <p:nvCxnSpPr>
          <p:cNvPr id="17" name="Straight Arrow Connector 16"/>
          <p:cNvCxnSpPr>
            <a:endCxn id="16" idx="2"/>
          </p:cNvCxnSpPr>
          <p:nvPr/>
        </p:nvCxnSpPr>
        <p:spPr>
          <a:xfrm flipV="1">
            <a:off x="4267200" y="1835945"/>
            <a:ext cx="0" cy="304800"/>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15490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Hash Table</a:t>
            </a:r>
          </a:p>
        </p:txBody>
      </p:sp>
      <p:sp>
        <p:nvSpPr>
          <p:cNvPr id="2" name="Rectangle 1"/>
          <p:cNvSpPr/>
          <p:nvPr/>
        </p:nvSpPr>
        <p:spPr>
          <a:xfrm>
            <a:off x="3352800" y="4107655"/>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p>
        </p:txBody>
      </p:sp>
      <p:sp>
        <p:nvSpPr>
          <p:cNvPr id="5" name="Rectangle 4"/>
          <p:cNvSpPr/>
          <p:nvPr/>
        </p:nvSpPr>
        <p:spPr>
          <a:xfrm>
            <a:off x="3962400" y="4107655"/>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6" name="Rectangle 5"/>
          <p:cNvSpPr/>
          <p:nvPr/>
        </p:nvSpPr>
        <p:spPr>
          <a:xfrm>
            <a:off x="4572000" y="4107655"/>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7" name="Rectangle 6"/>
          <p:cNvSpPr/>
          <p:nvPr/>
        </p:nvSpPr>
        <p:spPr>
          <a:xfrm>
            <a:off x="5181600" y="4107655"/>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dirty="0">
              <a:solidFill>
                <a:schemeClr val="tx1">
                  <a:lumMod val="85000"/>
                  <a:lumOff val="15000"/>
                </a:schemeClr>
              </a:solidFill>
            </a:endParaRPr>
          </a:p>
        </p:txBody>
      </p:sp>
      <p:cxnSp>
        <p:nvCxnSpPr>
          <p:cNvPr id="12" name="Straight Arrow Connector 11"/>
          <p:cNvCxnSpPr/>
          <p:nvPr/>
        </p:nvCxnSpPr>
        <p:spPr>
          <a:xfrm flipV="1">
            <a:off x="5486400" y="3802855"/>
            <a:ext cx="0" cy="304800"/>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219699" y="3117055"/>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18" name="Straight Arrow Connector 17"/>
          <p:cNvCxnSpPr/>
          <p:nvPr/>
        </p:nvCxnSpPr>
        <p:spPr>
          <a:xfrm flipV="1">
            <a:off x="4260203" y="3802855"/>
            <a:ext cx="0" cy="304800"/>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993502" y="3117055"/>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20" name="Straight Arrow Connector 19"/>
          <p:cNvCxnSpPr/>
          <p:nvPr/>
        </p:nvCxnSpPr>
        <p:spPr>
          <a:xfrm flipV="1">
            <a:off x="4260204" y="2826881"/>
            <a:ext cx="0" cy="304800"/>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993503" y="2141081"/>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spTree>
    <p:extLst>
      <p:ext uri="{BB962C8B-B14F-4D97-AF65-F5344CB8AC3E}">
        <p14:creationId xmlns:p14="http://schemas.microsoft.com/office/powerpoint/2010/main" val="35758643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Hash Table</a:t>
            </a:r>
          </a:p>
        </p:txBody>
      </p:sp>
      <p:sp>
        <p:nvSpPr>
          <p:cNvPr id="2" name="Rectangle 1"/>
          <p:cNvSpPr/>
          <p:nvPr/>
        </p:nvSpPr>
        <p:spPr>
          <a:xfrm>
            <a:off x="3352800" y="4107655"/>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p>
        </p:txBody>
      </p:sp>
      <p:sp>
        <p:nvSpPr>
          <p:cNvPr id="5" name="Rectangle 4"/>
          <p:cNvSpPr/>
          <p:nvPr/>
        </p:nvSpPr>
        <p:spPr>
          <a:xfrm>
            <a:off x="3962400" y="4107655"/>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6" name="Rectangle 5"/>
          <p:cNvSpPr/>
          <p:nvPr/>
        </p:nvSpPr>
        <p:spPr>
          <a:xfrm>
            <a:off x="4572000" y="4107655"/>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dirty="0"/>
          </a:p>
        </p:txBody>
      </p:sp>
      <p:sp>
        <p:nvSpPr>
          <p:cNvPr id="7" name="Rectangle 6"/>
          <p:cNvSpPr/>
          <p:nvPr/>
        </p:nvSpPr>
        <p:spPr>
          <a:xfrm>
            <a:off x="5181600" y="4107655"/>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dirty="0">
              <a:solidFill>
                <a:schemeClr val="tx1">
                  <a:lumMod val="85000"/>
                  <a:lumOff val="15000"/>
                </a:schemeClr>
              </a:solidFill>
            </a:endParaRPr>
          </a:p>
        </p:txBody>
      </p:sp>
      <p:cxnSp>
        <p:nvCxnSpPr>
          <p:cNvPr id="12" name="Straight Arrow Connector 11"/>
          <p:cNvCxnSpPr/>
          <p:nvPr/>
        </p:nvCxnSpPr>
        <p:spPr>
          <a:xfrm flipV="1">
            <a:off x="5486400" y="3802855"/>
            <a:ext cx="0" cy="304800"/>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219699" y="3117055"/>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18" name="Straight Arrow Connector 17"/>
          <p:cNvCxnSpPr/>
          <p:nvPr/>
        </p:nvCxnSpPr>
        <p:spPr>
          <a:xfrm flipV="1">
            <a:off x="4260203" y="3802855"/>
            <a:ext cx="0" cy="304800"/>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993502" y="3117055"/>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20" name="Straight Arrow Connector 19"/>
          <p:cNvCxnSpPr/>
          <p:nvPr/>
        </p:nvCxnSpPr>
        <p:spPr>
          <a:xfrm flipV="1">
            <a:off x="4260204" y="2826881"/>
            <a:ext cx="0" cy="304800"/>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993503" y="2141081"/>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14" name="Straight Arrow Connector 13"/>
          <p:cNvCxnSpPr/>
          <p:nvPr/>
        </p:nvCxnSpPr>
        <p:spPr>
          <a:xfrm flipV="1">
            <a:off x="4873301" y="3802855"/>
            <a:ext cx="0" cy="304800"/>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606600" y="3117055"/>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spTree>
    <p:extLst>
      <p:ext uri="{BB962C8B-B14F-4D97-AF65-F5344CB8AC3E}">
        <p14:creationId xmlns:p14="http://schemas.microsoft.com/office/powerpoint/2010/main" val="1341422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Environment Variables</a:t>
            </a:r>
          </a:p>
        </p:txBody>
      </p:sp>
      <p:pic>
        <p:nvPicPr>
          <p:cNvPr id="2" name="Picture 1"/>
          <p:cNvPicPr>
            <a:picLocks noChangeAspect="1"/>
          </p:cNvPicPr>
          <p:nvPr/>
        </p:nvPicPr>
        <p:blipFill>
          <a:blip r:embed="rId3"/>
          <a:stretch>
            <a:fillRect/>
          </a:stretch>
        </p:blipFill>
        <p:spPr>
          <a:xfrm>
            <a:off x="657225" y="1447800"/>
            <a:ext cx="7829550" cy="4971273"/>
          </a:xfrm>
          <a:prstGeom prst="rect">
            <a:avLst/>
          </a:prstGeom>
        </p:spPr>
      </p:pic>
    </p:spTree>
    <p:extLst>
      <p:ext uri="{BB962C8B-B14F-4D97-AF65-F5344CB8AC3E}">
        <p14:creationId xmlns:p14="http://schemas.microsoft.com/office/powerpoint/2010/main" val="12444816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Hash Table</a:t>
            </a:r>
          </a:p>
        </p:txBody>
      </p:sp>
      <p:sp>
        <p:nvSpPr>
          <p:cNvPr id="2" name="Rectangle 1"/>
          <p:cNvSpPr/>
          <p:nvPr/>
        </p:nvSpPr>
        <p:spPr>
          <a:xfrm>
            <a:off x="3352800" y="4107655"/>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dirty="0">
              <a:solidFill>
                <a:schemeClr val="tx1">
                  <a:lumMod val="85000"/>
                  <a:lumOff val="15000"/>
                </a:schemeClr>
              </a:solidFill>
            </a:endParaRPr>
          </a:p>
        </p:txBody>
      </p:sp>
      <p:sp>
        <p:nvSpPr>
          <p:cNvPr id="5" name="Rectangle 4"/>
          <p:cNvSpPr/>
          <p:nvPr/>
        </p:nvSpPr>
        <p:spPr>
          <a:xfrm>
            <a:off x="3962400" y="4107655"/>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6" name="Rectangle 5"/>
          <p:cNvSpPr/>
          <p:nvPr/>
        </p:nvSpPr>
        <p:spPr>
          <a:xfrm>
            <a:off x="4572000" y="4107655"/>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dirty="0"/>
          </a:p>
        </p:txBody>
      </p:sp>
      <p:sp>
        <p:nvSpPr>
          <p:cNvPr id="7" name="Rectangle 6"/>
          <p:cNvSpPr/>
          <p:nvPr/>
        </p:nvSpPr>
        <p:spPr>
          <a:xfrm>
            <a:off x="5181600" y="4107655"/>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dirty="0">
              <a:solidFill>
                <a:schemeClr val="tx1">
                  <a:lumMod val="85000"/>
                  <a:lumOff val="15000"/>
                </a:schemeClr>
              </a:solidFill>
            </a:endParaRPr>
          </a:p>
        </p:txBody>
      </p:sp>
      <p:cxnSp>
        <p:nvCxnSpPr>
          <p:cNvPr id="12" name="Straight Arrow Connector 11"/>
          <p:cNvCxnSpPr/>
          <p:nvPr/>
        </p:nvCxnSpPr>
        <p:spPr>
          <a:xfrm flipV="1">
            <a:off x="5486400" y="3802855"/>
            <a:ext cx="0" cy="304800"/>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219699" y="3117055"/>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18" name="Straight Arrow Connector 17"/>
          <p:cNvCxnSpPr/>
          <p:nvPr/>
        </p:nvCxnSpPr>
        <p:spPr>
          <a:xfrm flipV="1">
            <a:off x="4260203" y="3802855"/>
            <a:ext cx="0" cy="304800"/>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993502" y="3117055"/>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20" name="Straight Arrow Connector 19"/>
          <p:cNvCxnSpPr/>
          <p:nvPr/>
        </p:nvCxnSpPr>
        <p:spPr>
          <a:xfrm flipV="1">
            <a:off x="4260204" y="2826881"/>
            <a:ext cx="0" cy="304800"/>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993503" y="2141081"/>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14" name="Straight Arrow Connector 13"/>
          <p:cNvCxnSpPr/>
          <p:nvPr/>
        </p:nvCxnSpPr>
        <p:spPr>
          <a:xfrm flipV="1">
            <a:off x="4873301" y="3802855"/>
            <a:ext cx="0" cy="304800"/>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606600" y="3117055"/>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16" name="Straight Arrow Connector 15"/>
          <p:cNvCxnSpPr/>
          <p:nvPr/>
        </p:nvCxnSpPr>
        <p:spPr>
          <a:xfrm flipV="1">
            <a:off x="3656438" y="3802855"/>
            <a:ext cx="0" cy="304800"/>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389737" y="3117055"/>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spTree>
    <p:extLst>
      <p:ext uri="{BB962C8B-B14F-4D97-AF65-F5344CB8AC3E}">
        <p14:creationId xmlns:p14="http://schemas.microsoft.com/office/powerpoint/2010/main" val="23490039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Hash Table</a:t>
            </a:r>
          </a:p>
        </p:txBody>
      </p:sp>
      <p:sp>
        <p:nvSpPr>
          <p:cNvPr id="2" name="Rectangle 1"/>
          <p:cNvSpPr/>
          <p:nvPr/>
        </p:nvSpPr>
        <p:spPr>
          <a:xfrm>
            <a:off x="3352800" y="4107655"/>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dirty="0">
              <a:solidFill>
                <a:schemeClr val="tx1">
                  <a:lumMod val="85000"/>
                  <a:lumOff val="15000"/>
                </a:schemeClr>
              </a:solidFill>
            </a:endParaRPr>
          </a:p>
        </p:txBody>
      </p:sp>
      <p:sp>
        <p:nvSpPr>
          <p:cNvPr id="5" name="Rectangle 4"/>
          <p:cNvSpPr/>
          <p:nvPr/>
        </p:nvSpPr>
        <p:spPr>
          <a:xfrm>
            <a:off x="3962400" y="4107655"/>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6" name="Rectangle 5"/>
          <p:cNvSpPr/>
          <p:nvPr/>
        </p:nvSpPr>
        <p:spPr>
          <a:xfrm>
            <a:off x="4572000" y="4107655"/>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dirty="0"/>
          </a:p>
        </p:txBody>
      </p:sp>
      <p:sp>
        <p:nvSpPr>
          <p:cNvPr id="7" name="Rectangle 6"/>
          <p:cNvSpPr/>
          <p:nvPr/>
        </p:nvSpPr>
        <p:spPr>
          <a:xfrm>
            <a:off x="5181600" y="4107655"/>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dirty="0">
              <a:solidFill>
                <a:schemeClr val="tx1">
                  <a:lumMod val="85000"/>
                  <a:lumOff val="15000"/>
                </a:schemeClr>
              </a:solidFill>
            </a:endParaRPr>
          </a:p>
        </p:txBody>
      </p:sp>
      <p:cxnSp>
        <p:nvCxnSpPr>
          <p:cNvPr id="12" name="Straight Arrow Connector 11"/>
          <p:cNvCxnSpPr/>
          <p:nvPr/>
        </p:nvCxnSpPr>
        <p:spPr>
          <a:xfrm flipV="1">
            <a:off x="5486400" y="3802855"/>
            <a:ext cx="0" cy="304800"/>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219699" y="3117055"/>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18" name="Straight Arrow Connector 17"/>
          <p:cNvCxnSpPr/>
          <p:nvPr/>
        </p:nvCxnSpPr>
        <p:spPr>
          <a:xfrm flipV="1">
            <a:off x="4260203" y="3802855"/>
            <a:ext cx="0" cy="304800"/>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993502" y="3117055"/>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20" name="Straight Arrow Connector 19"/>
          <p:cNvCxnSpPr/>
          <p:nvPr/>
        </p:nvCxnSpPr>
        <p:spPr>
          <a:xfrm flipV="1">
            <a:off x="4260204" y="2826881"/>
            <a:ext cx="0" cy="304800"/>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993503" y="2141081"/>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14" name="Straight Arrow Connector 13"/>
          <p:cNvCxnSpPr/>
          <p:nvPr/>
        </p:nvCxnSpPr>
        <p:spPr>
          <a:xfrm flipV="1">
            <a:off x="4873301" y="3802855"/>
            <a:ext cx="0" cy="304800"/>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606600" y="3117055"/>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16" name="Straight Arrow Connector 15"/>
          <p:cNvCxnSpPr/>
          <p:nvPr/>
        </p:nvCxnSpPr>
        <p:spPr>
          <a:xfrm flipV="1">
            <a:off x="3656438" y="3802855"/>
            <a:ext cx="0" cy="304800"/>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389737" y="3117055"/>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22" name="Straight Arrow Connector 21"/>
          <p:cNvCxnSpPr/>
          <p:nvPr/>
        </p:nvCxnSpPr>
        <p:spPr>
          <a:xfrm flipV="1">
            <a:off x="5486401" y="2812255"/>
            <a:ext cx="0" cy="304800"/>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219700" y="2126455"/>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spTree>
    <p:extLst>
      <p:ext uri="{BB962C8B-B14F-4D97-AF65-F5344CB8AC3E}">
        <p14:creationId xmlns:p14="http://schemas.microsoft.com/office/powerpoint/2010/main" val="2864648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Hash Table</a:t>
            </a:r>
          </a:p>
        </p:txBody>
      </p:sp>
      <p:sp>
        <p:nvSpPr>
          <p:cNvPr id="2" name="Rectangle 1"/>
          <p:cNvSpPr/>
          <p:nvPr/>
        </p:nvSpPr>
        <p:spPr>
          <a:xfrm>
            <a:off x="3352800" y="4107655"/>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dirty="0">
              <a:solidFill>
                <a:schemeClr val="tx1">
                  <a:lumMod val="85000"/>
                  <a:lumOff val="15000"/>
                </a:schemeClr>
              </a:solidFill>
            </a:endParaRPr>
          </a:p>
        </p:txBody>
      </p:sp>
      <p:sp>
        <p:nvSpPr>
          <p:cNvPr id="5" name="Rectangle 4"/>
          <p:cNvSpPr/>
          <p:nvPr/>
        </p:nvSpPr>
        <p:spPr>
          <a:xfrm>
            <a:off x="3962400" y="4107655"/>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6" name="Rectangle 5"/>
          <p:cNvSpPr/>
          <p:nvPr/>
        </p:nvSpPr>
        <p:spPr>
          <a:xfrm>
            <a:off x="4572000" y="4107655"/>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dirty="0"/>
          </a:p>
        </p:txBody>
      </p:sp>
      <p:sp>
        <p:nvSpPr>
          <p:cNvPr id="7" name="Rectangle 6"/>
          <p:cNvSpPr/>
          <p:nvPr/>
        </p:nvSpPr>
        <p:spPr>
          <a:xfrm>
            <a:off x="5181600" y="4107655"/>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dirty="0">
              <a:solidFill>
                <a:schemeClr val="tx1">
                  <a:lumMod val="85000"/>
                  <a:lumOff val="15000"/>
                </a:schemeClr>
              </a:solidFill>
            </a:endParaRPr>
          </a:p>
        </p:txBody>
      </p:sp>
      <p:cxnSp>
        <p:nvCxnSpPr>
          <p:cNvPr id="12" name="Straight Arrow Connector 11"/>
          <p:cNvCxnSpPr/>
          <p:nvPr/>
        </p:nvCxnSpPr>
        <p:spPr>
          <a:xfrm flipV="1">
            <a:off x="5486400" y="3802855"/>
            <a:ext cx="0" cy="304800"/>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219699" y="3117055"/>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18" name="Straight Arrow Connector 17"/>
          <p:cNvCxnSpPr/>
          <p:nvPr/>
        </p:nvCxnSpPr>
        <p:spPr>
          <a:xfrm flipV="1">
            <a:off x="4260203" y="3802855"/>
            <a:ext cx="0" cy="304800"/>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993502" y="3117055"/>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20" name="Straight Arrow Connector 19"/>
          <p:cNvCxnSpPr/>
          <p:nvPr/>
        </p:nvCxnSpPr>
        <p:spPr>
          <a:xfrm flipV="1">
            <a:off x="4260204" y="2826881"/>
            <a:ext cx="0" cy="304800"/>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993503" y="2141081"/>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14" name="Straight Arrow Connector 13"/>
          <p:cNvCxnSpPr/>
          <p:nvPr/>
        </p:nvCxnSpPr>
        <p:spPr>
          <a:xfrm flipV="1">
            <a:off x="4873301" y="3802855"/>
            <a:ext cx="0" cy="304800"/>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606600" y="3117055"/>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16" name="Straight Arrow Connector 15"/>
          <p:cNvCxnSpPr/>
          <p:nvPr/>
        </p:nvCxnSpPr>
        <p:spPr>
          <a:xfrm flipV="1">
            <a:off x="3656438" y="3802855"/>
            <a:ext cx="0" cy="304800"/>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389737" y="3117055"/>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22" name="Straight Arrow Connector 21"/>
          <p:cNvCxnSpPr/>
          <p:nvPr/>
        </p:nvCxnSpPr>
        <p:spPr>
          <a:xfrm flipV="1">
            <a:off x="5486401" y="2812255"/>
            <a:ext cx="0" cy="304800"/>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219700" y="2126455"/>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24" name="Straight Arrow Connector 23"/>
          <p:cNvCxnSpPr/>
          <p:nvPr/>
        </p:nvCxnSpPr>
        <p:spPr>
          <a:xfrm flipV="1">
            <a:off x="5486401" y="1821655"/>
            <a:ext cx="0" cy="304800"/>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219700" y="1135855"/>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spTree>
    <p:extLst>
      <p:ext uri="{BB962C8B-B14F-4D97-AF65-F5344CB8AC3E}">
        <p14:creationId xmlns:p14="http://schemas.microsoft.com/office/powerpoint/2010/main" val="40289948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Fill Factor</a:t>
            </a:r>
          </a:p>
        </p:txBody>
      </p:sp>
      <p:sp>
        <p:nvSpPr>
          <p:cNvPr id="3" name="Text Placeholder 2"/>
          <p:cNvSpPr>
            <a:spLocks noGrp="1"/>
          </p:cNvSpPr>
          <p:nvPr>
            <p:ph type="body" idx="1"/>
          </p:nvPr>
        </p:nvSpPr>
        <p:spPr/>
        <p:txBody>
          <a:bodyPr/>
          <a:lstStyle/>
          <a:p>
            <a:r>
              <a:rPr lang="en-US" dirty="0"/>
              <a:t>The percentage of capacity representing the maximum number of entries before the table will grow.  E.g., 0.80</a:t>
            </a:r>
          </a:p>
        </p:txBody>
      </p:sp>
    </p:spTree>
    <p:extLst>
      <p:ext uri="{BB962C8B-B14F-4D97-AF65-F5344CB8AC3E}">
        <p14:creationId xmlns:p14="http://schemas.microsoft.com/office/powerpoint/2010/main" val="2853938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Growth Factor</a:t>
            </a:r>
          </a:p>
        </p:txBody>
      </p:sp>
      <p:sp>
        <p:nvSpPr>
          <p:cNvPr id="3" name="Text Placeholder 2"/>
          <p:cNvSpPr>
            <a:spLocks noGrp="1"/>
          </p:cNvSpPr>
          <p:nvPr>
            <p:ph type="body" idx="1"/>
          </p:nvPr>
        </p:nvSpPr>
        <p:spPr/>
        <p:txBody>
          <a:bodyPr/>
          <a:lstStyle/>
          <a:p>
            <a:r>
              <a:rPr lang="en-US" dirty="0"/>
              <a:t>The multiple to increase the capacity of the hash table when the fill factor has been exceeded. E.g., 1.50</a:t>
            </a:r>
          </a:p>
        </p:txBody>
      </p:sp>
    </p:spTree>
    <p:extLst>
      <p:ext uri="{BB962C8B-B14F-4D97-AF65-F5344CB8AC3E}">
        <p14:creationId xmlns:p14="http://schemas.microsoft.com/office/powerpoint/2010/main" val="107779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Hash Table Growth</a:t>
            </a:r>
          </a:p>
        </p:txBody>
      </p:sp>
      <p:sp>
        <p:nvSpPr>
          <p:cNvPr id="26" name="Content Placeholder 4"/>
          <p:cNvSpPr>
            <a:spLocks noGrp="1"/>
          </p:cNvSpPr>
          <p:nvPr>
            <p:ph idx="1"/>
          </p:nvPr>
        </p:nvSpPr>
        <p:spPr>
          <a:xfrm>
            <a:off x="628650" y="1825625"/>
            <a:ext cx="7886700" cy="4351338"/>
          </a:xfrm>
        </p:spPr>
        <p:txBody>
          <a:bodyPr/>
          <a:lstStyle/>
          <a:p>
            <a:pPr marL="514350" indent="-514350">
              <a:buFont typeface="+mj-lt"/>
              <a:buAutoNum type="arabicPeriod"/>
            </a:pPr>
            <a:r>
              <a:rPr lang="en-US" dirty="0">
                <a:solidFill>
                  <a:schemeClr val="tx1">
                    <a:lumMod val="85000"/>
                    <a:lumOff val="15000"/>
                  </a:schemeClr>
                </a:solidFill>
              </a:rPr>
              <a:t>Determine if growth is needed</a:t>
            </a:r>
          </a:p>
          <a:p>
            <a:pPr lvl="1"/>
            <a:r>
              <a:rPr lang="en-US" dirty="0">
                <a:solidFill>
                  <a:schemeClr val="tx1">
                    <a:lumMod val="85000"/>
                    <a:lumOff val="15000"/>
                  </a:schemeClr>
                </a:solidFill>
              </a:rPr>
              <a:t>if(size &gt; capacity * </a:t>
            </a:r>
            <a:r>
              <a:rPr lang="en-US" dirty="0" err="1">
                <a:solidFill>
                  <a:schemeClr val="tx1">
                    <a:lumMod val="85000"/>
                    <a:lumOff val="15000"/>
                  </a:schemeClr>
                </a:solidFill>
              </a:rPr>
              <a:t>fill_factor</a:t>
            </a:r>
            <a:r>
              <a:rPr lang="en-US" dirty="0">
                <a:solidFill>
                  <a:schemeClr val="tx1">
                    <a:lumMod val="85000"/>
                    <a:lumOff val="15000"/>
                  </a:schemeClr>
                </a:solidFill>
              </a:rPr>
              <a:t>)</a:t>
            </a:r>
          </a:p>
          <a:p>
            <a:pPr marL="514350" indent="-514350">
              <a:buFont typeface="+mj-lt"/>
              <a:buAutoNum type="arabicPeriod"/>
            </a:pPr>
            <a:r>
              <a:rPr lang="en-US" dirty="0">
                <a:solidFill>
                  <a:schemeClr val="tx1">
                    <a:lumMod val="85000"/>
                    <a:lumOff val="15000"/>
                  </a:schemeClr>
                </a:solidFill>
              </a:rPr>
              <a:t>Allocate a larger array</a:t>
            </a:r>
          </a:p>
          <a:p>
            <a:pPr lvl="1"/>
            <a:r>
              <a:rPr lang="en-US" dirty="0" err="1">
                <a:solidFill>
                  <a:schemeClr val="tx1">
                    <a:lumMod val="85000"/>
                    <a:lumOff val="15000"/>
                  </a:schemeClr>
                </a:solidFill>
              </a:rPr>
              <a:t>new_size</a:t>
            </a:r>
            <a:r>
              <a:rPr lang="en-US" dirty="0">
                <a:solidFill>
                  <a:schemeClr val="tx1">
                    <a:lumMod val="85000"/>
                    <a:lumOff val="15000"/>
                  </a:schemeClr>
                </a:solidFill>
              </a:rPr>
              <a:t> = size * </a:t>
            </a:r>
            <a:r>
              <a:rPr lang="en-US" dirty="0" err="1">
                <a:solidFill>
                  <a:schemeClr val="tx1">
                    <a:lumMod val="85000"/>
                    <a:lumOff val="15000"/>
                  </a:schemeClr>
                </a:solidFill>
              </a:rPr>
              <a:t>growth_factor</a:t>
            </a:r>
            <a:endParaRPr lang="en-US" dirty="0">
              <a:solidFill>
                <a:schemeClr val="tx1">
                  <a:lumMod val="85000"/>
                  <a:lumOff val="15000"/>
                </a:schemeClr>
              </a:solidFill>
            </a:endParaRPr>
          </a:p>
          <a:p>
            <a:pPr marL="514350" indent="-514350">
              <a:buFont typeface="+mj-lt"/>
              <a:buAutoNum type="arabicPeriod"/>
            </a:pPr>
            <a:r>
              <a:rPr lang="en-US" dirty="0">
                <a:solidFill>
                  <a:schemeClr val="tx1">
                    <a:lumMod val="85000"/>
                    <a:lumOff val="15000"/>
                  </a:schemeClr>
                </a:solidFill>
              </a:rPr>
              <a:t>For each item in existing array</a:t>
            </a:r>
          </a:p>
          <a:p>
            <a:pPr lvl="1"/>
            <a:r>
              <a:rPr lang="en-US" dirty="0">
                <a:solidFill>
                  <a:schemeClr val="tx1">
                    <a:lumMod val="85000"/>
                    <a:lumOff val="15000"/>
                  </a:schemeClr>
                </a:solidFill>
              </a:rPr>
              <a:t>Add item to the new table</a:t>
            </a:r>
          </a:p>
          <a:p>
            <a:pPr marL="514350" indent="-514350">
              <a:buFont typeface="+mj-lt"/>
              <a:buAutoNum type="arabicPeriod"/>
            </a:pPr>
            <a:r>
              <a:rPr lang="en-US" dirty="0">
                <a:solidFill>
                  <a:schemeClr val="tx1">
                    <a:lumMod val="85000"/>
                    <a:lumOff val="15000"/>
                  </a:schemeClr>
                </a:solidFill>
              </a:rPr>
              <a:t>Free the old array</a:t>
            </a:r>
          </a:p>
          <a:p>
            <a:pPr marL="514350" indent="-514350">
              <a:buFont typeface="+mj-lt"/>
              <a:buAutoNum type="arabicPeriod"/>
            </a:pPr>
            <a:r>
              <a:rPr lang="en-US" dirty="0">
                <a:solidFill>
                  <a:schemeClr val="tx1">
                    <a:lumMod val="85000"/>
                    <a:lumOff val="15000"/>
                  </a:schemeClr>
                </a:solidFill>
              </a:rPr>
              <a:t>Update hash table to use the new array</a:t>
            </a:r>
          </a:p>
        </p:txBody>
      </p:sp>
    </p:spTree>
    <p:extLst>
      <p:ext uri="{BB962C8B-B14F-4D97-AF65-F5344CB8AC3E}">
        <p14:creationId xmlns:p14="http://schemas.microsoft.com/office/powerpoint/2010/main" val="149223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6">
                                            <p:txEl>
                                              <p:pRg st="1" end="1"/>
                                            </p:txEl>
                                          </p:spTgt>
                                        </p:tgtEl>
                                        <p:attrNameLst>
                                          <p:attrName>style.visibility</p:attrName>
                                        </p:attrNameLst>
                                      </p:cBhvr>
                                      <p:to>
                                        <p:strVal val="visible"/>
                                      </p:to>
                                    </p:set>
                                    <p:animEffect transition="in" filter="fade">
                                      <p:cBhvr>
                                        <p:cTn id="10" dur="500"/>
                                        <p:tgtEl>
                                          <p:spTgt spid="2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animEffect transition="in" filter="fade">
                                      <p:cBhvr>
                                        <p:cTn id="15" dur="500"/>
                                        <p:tgtEl>
                                          <p:spTgt spid="2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6">
                                            <p:txEl>
                                              <p:pRg st="3" end="3"/>
                                            </p:txEl>
                                          </p:spTgt>
                                        </p:tgtEl>
                                        <p:attrNameLst>
                                          <p:attrName>style.visibility</p:attrName>
                                        </p:attrNameLst>
                                      </p:cBhvr>
                                      <p:to>
                                        <p:strVal val="visible"/>
                                      </p:to>
                                    </p:set>
                                    <p:animEffect transition="in" filter="fade">
                                      <p:cBhvr>
                                        <p:cTn id="18" dur="500"/>
                                        <p:tgtEl>
                                          <p:spTgt spid="2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animEffect transition="in" filter="fade">
                                      <p:cBhvr>
                                        <p:cTn id="23" dur="500"/>
                                        <p:tgtEl>
                                          <p:spTgt spid="26">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6">
                                            <p:txEl>
                                              <p:pRg st="5" end="5"/>
                                            </p:txEl>
                                          </p:spTgt>
                                        </p:tgtEl>
                                        <p:attrNameLst>
                                          <p:attrName>style.visibility</p:attrName>
                                        </p:attrNameLst>
                                      </p:cBhvr>
                                      <p:to>
                                        <p:strVal val="visible"/>
                                      </p:to>
                                    </p:set>
                                    <p:animEffect transition="in" filter="fade">
                                      <p:cBhvr>
                                        <p:cTn id="26" dur="500"/>
                                        <p:tgtEl>
                                          <p:spTgt spid="2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animEffect transition="in" filter="fade">
                                      <p:cBhvr>
                                        <p:cTn id="31" dur="500"/>
                                        <p:tgtEl>
                                          <p:spTgt spid="26">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6">
                                            <p:txEl>
                                              <p:pRg st="7" end="7"/>
                                            </p:txEl>
                                          </p:spTgt>
                                        </p:tgtEl>
                                        <p:attrNameLst>
                                          <p:attrName>style.visibility</p:attrName>
                                        </p:attrNameLst>
                                      </p:cBhvr>
                                      <p:to>
                                        <p:strVal val="visible"/>
                                      </p:to>
                                    </p:set>
                                    <p:animEffect transition="in" filter="fade">
                                      <p:cBhvr>
                                        <p:cTn id="36" dur="500"/>
                                        <p:tgtEl>
                                          <p:spTgt spid="2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Hash Table Growth</a:t>
            </a:r>
          </a:p>
        </p:txBody>
      </p:sp>
      <p:sp>
        <p:nvSpPr>
          <p:cNvPr id="16" name="Rectangle 15"/>
          <p:cNvSpPr/>
          <p:nvPr/>
        </p:nvSpPr>
        <p:spPr>
          <a:xfrm>
            <a:off x="3352800" y="367252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p>
        </p:txBody>
      </p:sp>
      <p:sp>
        <p:nvSpPr>
          <p:cNvPr id="17" name="Rectangle 16"/>
          <p:cNvSpPr/>
          <p:nvPr/>
        </p:nvSpPr>
        <p:spPr>
          <a:xfrm>
            <a:off x="3962400" y="367252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18" name="Rectangle 17"/>
          <p:cNvSpPr/>
          <p:nvPr/>
        </p:nvSpPr>
        <p:spPr>
          <a:xfrm>
            <a:off x="4572000" y="367252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19" name="Rectangle 18"/>
          <p:cNvSpPr/>
          <p:nvPr/>
        </p:nvSpPr>
        <p:spPr>
          <a:xfrm>
            <a:off x="5181600" y="3672520"/>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dirty="0"/>
          </a:p>
        </p:txBody>
      </p:sp>
      <p:sp>
        <p:nvSpPr>
          <p:cNvPr id="20" name="Rectangle 19"/>
          <p:cNvSpPr/>
          <p:nvPr/>
        </p:nvSpPr>
        <p:spPr>
          <a:xfrm>
            <a:off x="3390900" y="268192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“content-type”</a:t>
            </a:r>
          </a:p>
          <a:p>
            <a:r>
              <a:rPr lang="en-US" sz="1400" dirty="0">
                <a:solidFill>
                  <a:schemeClr val="tx1">
                    <a:lumMod val="85000"/>
                    <a:lumOff val="15000"/>
                  </a:schemeClr>
                </a:solidFill>
              </a:rPr>
              <a:t>value: “image/</a:t>
            </a:r>
            <a:r>
              <a:rPr lang="en-US" sz="1400" dirty="0" err="1">
                <a:solidFill>
                  <a:schemeClr val="tx1">
                    <a:lumMod val="85000"/>
                    <a:lumOff val="15000"/>
                  </a:schemeClr>
                </a:solidFill>
              </a:rPr>
              <a:t>png</a:t>
            </a:r>
            <a:r>
              <a:rPr lang="en-US" sz="1400" dirty="0">
                <a:solidFill>
                  <a:schemeClr val="tx1">
                    <a:lumMod val="85000"/>
                    <a:lumOff val="15000"/>
                  </a:schemeClr>
                </a:solidFill>
              </a:rPr>
              <a:t>”</a:t>
            </a:r>
          </a:p>
          <a:p>
            <a:r>
              <a:rPr lang="en-US" sz="1400" dirty="0">
                <a:solidFill>
                  <a:schemeClr val="tx1">
                    <a:lumMod val="85000"/>
                    <a:lumOff val="15000"/>
                  </a:schemeClr>
                </a:solidFill>
              </a:rPr>
              <a:t>next: </a:t>
            </a:r>
            <a:r>
              <a:rPr lang="en-US" sz="1400" dirty="0" err="1">
                <a:solidFill>
                  <a:schemeClr val="tx1">
                    <a:lumMod val="85000"/>
                    <a:lumOff val="15000"/>
                  </a:schemeClr>
                </a:solidFill>
              </a:rPr>
              <a:t>ptr</a:t>
            </a:r>
            <a:endParaRPr lang="en-US" sz="1400" dirty="0">
              <a:solidFill>
                <a:schemeClr val="tx1">
                  <a:lumMod val="85000"/>
                  <a:lumOff val="15000"/>
                </a:schemeClr>
              </a:solidFill>
            </a:endParaRPr>
          </a:p>
        </p:txBody>
      </p:sp>
      <p:cxnSp>
        <p:nvCxnSpPr>
          <p:cNvPr id="21" name="Straight Arrow Connector 20"/>
          <p:cNvCxnSpPr>
            <a:endCxn id="20" idx="2"/>
          </p:cNvCxnSpPr>
          <p:nvPr/>
        </p:nvCxnSpPr>
        <p:spPr>
          <a:xfrm flipV="1">
            <a:off x="4267200" y="3367720"/>
            <a:ext cx="0" cy="304800"/>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390900" y="1698465"/>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“content-length”</a:t>
            </a:r>
          </a:p>
          <a:p>
            <a:r>
              <a:rPr lang="en-US" sz="1400" dirty="0">
                <a:solidFill>
                  <a:schemeClr val="tx1">
                    <a:lumMod val="85000"/>
                    <a:lumOff val="15000"/>
                  </a:schemeClr>
                </a:solidFill>
              </a:rPr>
              <a:t>value: “8056”</a:t>
            </a:r>
          </a:p>
          <a:p>
            <a:r>
              <a:rPr lang="en-US" sz="1400" dirty="0">
                <a:solidFill>
                  <a:schemeClr val="tx1">
                    <a:lumMod val="85000"/>
                    <a:lumOff val="15000"/>
                  </a:schemeClr>
                </a:solidFill>
              </a:rPr>
              <a:t>next: null</a:t>
            </a:r>
          </a:p>
        </p:txBody>
      </p:sp>
      <p:cxnSp>
        <p:nvCxnSpPr>
          <p:cNvPr id="23" name="Straight Arrow Connector 22"/>
          <p:cNvCxnSpPr>
            <a:endCxn id="22" idx="2"/>
          </p:cNvCxnSpPr>
          <p:nvPr/>
        </p:nvCxnSpPr>
        <p:spPr>
          <a:xfrm flipV="1">
            <a:off x="4267200" y="2384265"/>
            <a:ext cx="0" cy="304800"/>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5486400" y="3367720"/>
            <a:ext cx="0" cy="304800"/>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5219699" y="2681920"/>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spTree>
    <p:extLst>
      <p:ext uri="{BB962C8B-B14F-4D97-AF65-F5344CB8AC3E}">
        <p14:creationId xmlns:p14="http://schemas.microsoft.com/office/powerpoint/2010/main" val="1804758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Hash Table Growth</a:t>
            </a:r>
          </a:p>
        </p:txBody>
      </p:sp>
      <p:sp>
        <p:nvSpPr>
          <p:cNvPr id="20" name="Rectangle 19"/>
          <p:cNvSpPr/>
          <p:nvPr/>
        </p:nvSpPr>
        <p:spPr>
          <a:xfrm>
            <a:off x="4197998" y="1569244"/>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“content-type”</a:t>
            </a:r>
          </a:p>
          <a:p>
            <a:r>
              <a:rPr lang="en-US" sz="1400" dirty="0">
                <a:solidFill>
                  <a:schemeClr val="tx1">
                    <a:lumMod val="85000"/>
                    <a:lumOff val="15000"/>
                  </a:schemeClr>
                </a:solidFill>
              </a:rPr>
              <a:t>value: “image/</a:t>
            </a:r>
            <a:r>
              <a:rPr lang="en-US" sz="1400" dirty="0" err="1">
                <a:solidFill>
                  <a:schemeClr val="tx1">
                    <a:lumMod val="85000"/>
                    <a:lumOff val="15000"/>
                  </a:schemeClr>
                </a:solidFill>
              </a:rPr>
              <a:t>png</a:t>
            </a:r>
            <a:r>
              <a:rPr lang="en-US" sz="1400" dirty="0">
                <a:solidFill>
                  <a:schemeClr val="tx1">
                    <a:lumMod val="85000"/>
                    <a:lumOff val="15000"/>
                  </a:schemeClr>
                </a:solidFill>
              </a:rPr>
              <a:t>”</a:t>
            </a:r>
          </a:p>
          <a:p>
            <a:r>
              <a:rPr lang="en-US" sz="1400" dirty="0">
                <a:solidFill>
                  <a:schemeClr val="tx1">
                    <a:lumMod val="85000"/>
                    <a:lumOff val="15000"/>
                  </a:schemeClr>
                </a:solidFill>
              </a:rPr>
              <a:t>next: null</a:t>
            </a:r>
          </a:p>
        </p:txBody>
      </p:sp>
      <p:sp>
        <p:nvSpPr>
          <p:cNvPr id="22" name="Rectangle 21"/>
          <p:cNvSpPr/>
          <p:nvPr/>
        </p:nvSpPr>
        <p:spPr>
          <a:xfrm>
            <a:off x="2171700" y="1569244"/>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“content-length”</a:t>
            </a:r>
          </a:p>
          <a:p>
            <a:r>
              <a:rPr lang="en-US" sz="1400" dirty="0">
                <a:solidFill>
                  <a:schemeClr val="tx1">
                    <a:lumMod val="85000"/>
                    <a:lumOff val="15000"/>
                  </a:schemeClr>
                </a:solidFill>
              </a:rPr>
              <a:t>value: “8056”</a:t>
            </a:r>
          </a:p>
          <a:p>
            <a:r>
              <a:rPr lang="en-US" sz="1400" dirty="0">
                <a:solidFill>
                  <a:schemeClr val="tx1">
                    <a:lumMod val="85000"/>
                    <a:lumOff val="15000"/>
                  </a:schemeClr>
                </a:solidFill>
              </a:rPr>
              <a:t>next: null</a:t>
            </a:r>
          </a:p>
        </p:txBody>
      </p:sp>
      <p:sp>
        <p:nvSpPr>
          <p:cNvPr id="30" name="Rectangle 29"/>
          <p:cNvSpPr/>
          <p:nvPr/>
        </p:nvSpPr>
        <p:spPr>
          <a:xfrm>
            <a:off x="21336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p>
        </p:txBody>
      </p:sp>
      <p:sp>
        <p:nvSpPr>
          <p:cNvPr id="31" name="Rectangle 30"/>
          <p:cNvSpPr/>
          <p:nvPr/>
        </p:nvSpPr>
        <p:spPr>
          <a:xfrm>
            <a:off x="27432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endParaRPr lang="en-US" sz="1400" dirty="0">
              <a:solidFill>
                <a:schemeClr val="tx1">
                  <a:lumMod val="85000"/>
                  <a:lumOff val="15000"/>
                </a:schemeClr>
              </a:solidFill>
            </a:endParaRPr>
          </a:p>
        </p:txBody>
      </p:sp>
      <p:sp>
        <p:nvSpPr>
          <p:cNvPr id="32" name="Rectangle 31"/>
          <p:cNvSpPr/>
          <p:nvPr/>
        </p:nvSpPr>
        <p:spPr>
          <a:xfrm>
            <a:off x="33528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3" name="Rectangle 32"/>
          <p:cNvSpPr/>
          <p:nvPr/>
        </p:nvSpPr>
        <p:spPr>
          <a:xfrm>
            <a:off x="39624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endParaRPr lang="en-US" dirty="0"/>
          </a:p>
        </p:txBody>
      </p:sp>
      <p:sp>
        <p:nvSpPr>
          <p:cNvPr id="34" name="Rectangle 33"/>
          <p:cNvSpPr/>
          <p:nvPr/>
        </p:nvSpPr>
        <p:spPr>
          <a:xfrm>
            <a:off x="45720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p>
        </p:txBody>
      </p:sp>
      <p:sp>
        <p:nvSpPr>
          <p:cNvPr id="35" name="Rectangle 34"/>
          <p:cNvSpPr/>
          <p:nvPr/>
        </p:nvSpPr>
        <p:spPr>
          <a:xfrm>
            <a:off x="51816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endParaRPr lang="en-US" sz="1400" dirty="0">
              <a:solidFill>
                <a:schemeClr val="tx1">
                  <a:lumMod val="85000"/>
                  <a:lumOff val="15000"/>
                </a:schemeClr>
              </a:solidFill>
            </a:endParaRPr>
          </a:p>
        </p:txBody>
      </p:sp>
      <p:sp>
        <p:nvSpPr>
          <p:cNvPr id="36" name="Rectangle 35"/>
          <p:cNvSpPr/>
          <p:nvPr/>
        </p:nvSpPr>
        <p:spPr>
          <a:xfrm>
            <a:off x="57912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7" name="Rectangle 36"/>
          <p:cNvSpPr/>
          <p:nvPr/>
        </p:nvSpPr>
        <p:spPr>
          <a:xfrm>
            <a:off x="64008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endParaRPr lang="en-US" dirty="0"/>
          </a:p>
        </p:txBody>
      </p:sp>
      <p:sp>
        <p:nvSpPr>
          <p:cNvPr id="41" name="Rectangle 40"/>
          <p:cNvSpPr/>
          <p:nvPr/>
        </p:nvSpPr>
        <p:spPr>
          <a:xfrm>
            <a:off x="6350649" y="1569244"/>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spTree>
    <p:extLst>
      <p:ext uri="{BB962C8B-B14F-4D97-AF65-F5344CB8AC3E}">
        <p14:creationId xmlns:p14="http://schemas.microsoft.com/office/powerpoint/2010/main" val="37888503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Hash Table Growth</a:t>
            </a:r>
          </a:p>
        </p:txBody>
      </p:sp>
      <p:sp>
        <p:nvSpPr>
          <p:cNvPr id="20" name="Rectangle 19"/>
          <p:cNvSpPr/>
          <p:nvPr/>
        </p:nvSpPr>
        <p:spPr>
          <a:xfrm>
            <a:off x="4197998" y="1569244"/>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“content-type”</a:t>
            </a:r>
          </a:p>
          <a:p>
            <a:r>
              <a:rPr lang="en-US" sz="1400" dirty="0">
                <a:solidFill>
                  <a:schemeClr val="tx1">
                    <a:lumMod val="85000"/>
                    <a:lumOff val="15000"/>
                  </a:schemeClr>
                </a:solidFill>
              </a:rPr>
              <a:t>value: “image/</a:t>
            </a:r>
            <a:r>
              <a:rPr lang="en-US" sz="1400" dirty="0" err="1">
                <a:solidFill>
                  <a:schemeClr val="tx1">
                    <a:lumMod val="85000"/>
                    <a:lumOff val="15000"/>
                  </a:schemeClr>
                </a:solidFill>
              </a:rPr>
              <a:t>png</a:t>
            </a:r>
            <a:r>
              <a:rPr lang="en-US" sz="1400" dirty="0">
                <a:solidFill>
                  <a:schemeClr val="tx1">
                    <a:lumMod val="85000"/>
                    <a:lumOff val="15000"/>
                  </a:schemeClr>
                </a:solidFill>
              </a:rPr>
              <a:t>”</a:t>
            </a:r>
          </a:p>
          <a:p>
            <a:r>
              <a:rPr lang="en-US" sz="1400" dirty="0">
                <a:solidFill>
                  <a:schemeClr val="tx1">
                    <a:lumMod val="85000"/>
                    <a:lumOff val="15000"/>
                  </a:schemeClr>
                </a:solidFill>
              </a:rPr>
              <a:t>next: null</a:t>
            </a:r>
          </a:p>
        </p:txBody>
      </p:sp>
      <p:sp>
        <p:nvSpPr>
          <p:cNvPr id="22" name="Rectangle 21"/>
          <p:cNvSpPr/>
          <p:nvPr/>
        </p:nvSpPr>
        <p:spPr>
          <a:xfrm>
            <a:off x="2171700" y="335280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“content-length”</a:t>
            </a:r>
          </a:p>
          <a:p>
            <a:r>
              <a:rPr lang="en-US" sz="1400" dirty="0">
                <a:solidFill>
                  <a:schemeClr val="tx1">
                    <a:lumMod val="85000"/>
                    <a:lumOff val="15000"/>
                  </a:schemeClr>
                </a:solidFill>
              </a:rPr>
              <a:t>value: “8056”</a:t>
            </a:r>
          </a:p>
          <a:p>
            <a:r>
              <a:rPr lang="en-US" sz="1400" dirty="0">
                <a:solidFill>
                  <a:schemeClr val="tx1">
                    <a:lumMod val="85000"/>
                    <a:lumOff val="15000"/>
                  </a:schemeClr>
                </a:solidFill>
              </a:rPr>
              <a:t>next: null</a:t>
            </a:r>
          </a:p>
        </p:txBody>
      </p:sp>
      <p:sp>
        <p:nvSpPr>
          <p:cNvPr id="25" name="Rectangle 24"/>
          <p:cNvSpPr/>
          <p:nvPr/>
        </p:nvSpPr>
        <p:spPr>
          <a:xfrm>
            <a:off x="6350649" y="1569244"/>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sp>
        <p:nvSpPr>
          <p:cNvPr id="30" name="Rectangle 29"/>
          <p:cNvSpPr/>
          <p:nvPr/>
        </p:nvSpPr>
        <p:spPr>
          <a:xfrm>
            <a:off x="21336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p>
        </p:txBody>
      </p:sp>
      <p:sp>
        <p:nvSpPr>
          <p:cNvPr id="31" name="Rectangle 30"/>
          <p:cNvSpPr/>
          <p:nvPr/>
        </p:nvSpPr>
        <p:spPr>
          <a:xfrm>
            <a:off x="27432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2" name="Rectangle 31"/>
          <p:cNvSpPr/>
          <p:nvPr/>
        </p:nvSpPr>
        <p:spPr>
          <a:xfrm>
            <a:off x="33528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3" name="Rectangle 32"/>
          <p:cNvSpPr/>
          <p:nvPr/>
        </p:nvSpPr>
        <p:spPr>
          <a:xfrm>
            <a:off x="39624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endParaRPr lang="en-US" dirty="0"/>
          </a:p>
        </p:txBody>
      </p:sp>
      <p:sp>
        <p:nvSpPr>
          <p:cNvPr id="34" name="Rectangle 33"/>
          <p:cNvSpPr/>
          <p:nvPr/>
        </p:nvSpPr>
        <p:spPr>
          <a:xfrm>
            <a:off x="45720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p>
        </p:txBody>
      </p:sp>
      <p:sp>
        <p:nvSpPr>
          <p:cNvPr id="35" name="Rectangle 34"/>
          <p:cNvSpPr/>
          <p:nvPr/>
        </p:nvSpPr>
        <p:spPr>
          <a:xfrm>
            <a:off x="51816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endParaRPr lang="en-US" sz="1400" dirty="0">
              <a:solidFill>
                <a:schemeClr val="tx1">
                  <a:lumMod val="85000"/>
                  <a:lumOff val="15000"/>
                </a:schemeClr>
              </a:solidFill>
            </a:endParaRPr>
          </a:p>
        </p:txBody>
      </p:sp>
      <p:sp>
        <p:nvSpPr>
          <p:cNvPr id="36" name="Rectangle 35"/>
          <p:cNvSpPr/>
          <p:nvPr/>
        </p:nvSpPr>
        <p:spPr>
          <a:xfrm>
            <a:off x="57912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7" name="Rectangle 36"/>
          <p:cNvSpPr/>
          <p:nvPr/>
        </p:nvSpPr>
        <p:spPr>
          <a:xfrm>
            <a:off x="64008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endParaRPr lang="en-US" dirty="0"/>
          </a:p>
        </p:txBody>
      </p:sp>
      <p:cxnSp>
        <p:nvCxnSpPr>
          <p:cNvPr id="38" name="Straight Arrow Connector 37"/>
          <p:cNvCxnSpPr>
            <a:stCxn id="31" idx="0"/>
            <a:endCxn id="22" idx="2"/>
          </p:cNvCxnSpPr>
          <p:nvPr/>
        </p:nvCxnSpPr>
        <p:spPr>
          <a:xfrm flipV="1">
            <a:off x="30480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0919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Hash Table Growth</a:t>
            </a:r>
          </a:p>
        </p:txBody>
      </p:sp>
      <p:sp>
        <p:nvSpPr>
          <p:cNvPr id="20" name="Rectangle 19"/>
          <p:cNvSpPr/>
          <p:nvPr/>
        </p:nvSpPr>
        <p:spPr>
          <a:xfrm>
            <a:off x="5829300" y="335280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“content-type”</a:t>
            </a:r>
          </a:p>
          <a:p>
            <a:r>
              <a:rPr lang="en-US" sz="1400" dirty="0">
                <a:solidFill>
                  <a:schemeClr val="tx1">
                    <a:lumMod val="85000"/>
                    <a:lumOff val="15000"/>
                  </a:schemeClr>
                </a:solidFill>
              </a:rPr>
              <a:t>value: “image/</a:t>
            </a:r>
            <a:r>
              <a:rPr lang="en-US" sz="1400" dirty="0" err="1">
                <a:solidFill>
                  <a:schemeClr val="tx1">
                    <a:lumMod val="85000"/>
                    <a:lumOff val="15000"/>
                  </a:schemeClr>
                </a:solidFill>
              </a:rPr>
              <a:t>png</a:t>
            </a:r>
            <a:r>
              <a:rPr lang="en-US" sz="1400" dirty="0">
                <a:solidFill>
                  <a:schemeClr val="tx1">
                    <a:lumMod val="85000"/>
                    <a:lumOff val="15000"/>
                  </a:schemeClr>
                </a:solidFill>
              </a:rPr>
              <a:t>”</a:t>
            </a:r>
          </a:p>
          <a:p>
            <a:r>
              <a:rPr lang="en-US" sz="1400" dirty="0">
                <a:solidFill>
                  <a:schemeClr val="tx1">
                    <a:lumMod val="85000"/>
                    <a:lumOff val="15000"/>
                  </a:schemeClr>
                </a:solidFill>
              </a:rPr>
              <a:t>next: null</a:t>
            </a:r>
          </a:p>
        </p:txBody>
      </p:sp>
      <p:sp>
        <p:nvSpPr>
          <p:cNvPr id="22" name="Rectangle 21"/>
          <p:cNvSpPr/>
          <p:nvPr/>
        </p:nvSpPr>
        <p:spPr>
          <a:xfrm>
            <a:off x="2171700" y="335280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“content-length”</a:t>
            </a:r>
          </a:p>
          <a:p>
            <a:r>
              <a:rPr lang="en-US" sz="1400" dirty="0">
                <a:solidFill>
                  <a:schemeClr val="tx1">
                    <a:lumMod val="85000"/>
                    <a:lumOff val="15000"/>
                  </a:schemeClr>
                </a:solidFill>
              </a:rPr>
              <a:t>value: “8056”</a:t>
            </a:r>
          </a:p>
          <a:p>
            <a:r>
              <a:rPr lang="en-US" sz="1400" dirty="0">
                <a:solidFill>
                  <a:schemeClr val="tx1">
                    <a:lumMod val="85000"/>
                    <a:lumOff val="15000"/>
                  </a:schemeClr>
                </a:solidFill>
              </a:rPr>
              <a:t>next: null</a:t>
            </a:r>
          </a:p>
        </p:txBody>
      </p:sp>
      <p:sp>
        <p:nvSpPr>
          <p:cNvPr id="25" name="Rectangle 24"/>
          <p:cNvSpPr/>
          <p:nvPr/>
        </p:nvSpPr>
        <p:spPr>
          <a:xfrm>
            <a:off x="6350649" y="1569244"/>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sp>
        <p:nvSpPr>
          <p:cNvPr id="30" name="Rectangle 29"/>
          <p:cNvSpPr/>
          <p:nvPr/>
        </p:nvSpPr>
        <p:spPr>
          <a:xfrm>
            <a:off x="21336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p>
        </p:txBody>
      </p:sp>
      <p:sp>
        <p:nvSpPr>
          <p:cNvPr id="31" name="Rectangle 30"/>
          <p:cNvSpPr/>
          <p:nvPr/>
        </p:nvSpPr>
        <p:spPr>
          <a:xfrm>
            <a:off x="27432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2" name="Rectangle 31"/>
          <p:cNvSpPr/>
          <p:nvPr/>
        </p:nvSpPr>
        <p:spPr>
          <a:xfrm>
            <a:off x="33528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3" name="Rectangle 32"/>
          <p:cNvSpPr/>
          <p:nvPr/>
        </p:nvSpPr>
        <p:spPr>
          <a:xfrm>
            <a:off x="39624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endParaRPr lang="en-US" dirty="0"/>
          </a:p>
        </p:txBody>
      </p:sp>
      <p:sp>
        <p:nvSpPr>
          <p:cNvPr id="34" name="Rectangle 33"/>
          <p:cNvSpPr/>
          <p:nvPr/>
        </p:nvSpPr>
        <p:spPr>
          <a:xfrm>
            <a:off x="45720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p>
        </p:txBody>
      </p:sp>
      <p:sp>
        <p:nvSpPr>
          <p:cNvPr id="35" name="Rectangle 34"/>
          <p:cNvSpPr/>
          <p:nvPr/>
        </p:nvSpPr>
        <p:spPr>
          <a:xfrm>
            <a:off x="51816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endParaRPr lang="en-US" sz="1400" dirty="0">
              <a:solidFill>
                <a:schemeClr val="tx1">
                  <a:lumMod val="85000"/>
                  <a:lumOff val="15000"/>
                </a:schemeClr>
              </a:solidFill>
            </a:endParaRPr>
          </a:p>
        </p:txBody>
      </p:sp>
      <p:sp>
        <p:nvSpPr>
          <p:cNvPr id="36" name="Rectangle 35"/>
          <p:cNvSpPr/>
          <p:nvPr/>
        </p:nvSpPr>
        <p:spPr>
          <a:xfrm>
            <a:off x="57912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7" name="Rectangle 36"/>
          <p:cNvSpPr/>
          <p:nvPr/>
        </p:nvSpPr>
        <p:spPr>
          <a:xfrm>
            <a:off x="64008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cxnSp>
        <p:nvCxnSpPr>
          <p:cNvPr id="38" name="Straight Arrow Connector 37"/>
          <p:cNvCxnSpPr>
            <a:stCxn id="31" idx="0"/>
            <a:endCxn id="22" idx="2"/>
          </p:cNvCxnSpPr>
          <p:nvPr/>
        </p:nvCxnSpPr>
        <p:spPr>
          <a:xfrm flipV="1">
            <a:off x="30480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7" idx="0"/>
            <a:endCxn id="20" idx="2"/>
          </p:cNvCxnSpPr>
          <p:nvPr/>
        </p:nvCxnSpPr>
        <p:spPr>
          <a:xfrm flipV="1">
            <a:off x="67056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275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Environment Variables</a:t>
            </a:r>
          </a:p>
        </p:txBody>
      </p:sp>
      <p:sp>
        <p:nvSpPr>
          <p:cNvPr id="2" name="Rectangle 1"/>
          <p:cNvSpPr/>
          <p:nvPr/>
        </p:nvSpPr>
        <p:spPr>
          <a:xfrm>
            <a:off x="1733550" y="2438400"/>
            <a:ext cx="5676900" cy="1415772"/>
          </a:xfrm>
          <a:prstGeom prst="rect">
            <a:avLst/>
          </a:prstGeom>
        </p:spPr>
        <p:txBody>
          <a:bodyPr wrap="square">
            <a:spAutoFit/>
          </a:bodyPr>
          <a:lstStyle/>
          <a:p>
            <a:r>
              <a:rPr lang="en-US" dirty="0">
                <a:solidFill>
                  <a:srgbClr val="2B91AF"/>
                </a:solidFill>
                <a:highlight>
                  <a:srgbClr val="FFFFFF"/>
                </a:highlight>
                <a:latin typeface="Consolas" panose="020B0609020204030204" pitchFamily="49" charset="0"/>
              </a:rPr>
              <a:t>environment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env</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env</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"SSH_TTY"</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"/dev/pts/0"</a:t>
            </a:r>
            <a:r>
              <a:rPr lang="en-US" dirty="0">
                <a:solidFill>
                  <a:srgbClr val="000000"/>
                </a:solidFill>
                <a:highlight>
                  <a:srgbClr val="FFFFFF"/>
                </a:highlight>
                <a:latin typeface="Consolas" panose="020B0609020204030204" pitchFamily="49" charset="0"/>
              </a:rPr>
              <a:t>;</a:t>
            </a:r>
          </a:p>
          <a:p>
            <a:r>
              <a:rPr lang="en-US" dirty="0" err="1">
                <a:solidFill>
                  <a:srgbClr val="000000"/>
                </a:solidFill>
                <a:highlight>
                  <a:srgbClr val="FFFFFF"/>
                </a:highlight>
                <a:latin typeface="Consolas" panose="020B0609020204030204" pitchFamily="49" charset="0"/>
              </a:rPr>
              <a:t>env</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"PATH"</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"PATH=/</a:t>
            </a:r>
            <a:r>
              <a:rPr lang="en-US" dirty="0" err="1">
                <a:solidFill>
                  <a:srgbClr val="A31515"/>
                </a:solidFill>
                <a:highlight>
                  <a:srgbClr val="FFFFFF"/>
                </a:highlight>
                <a:latin typeface="Consolas" panose="020B0609020204030204" pitchFamily="49" charset="0"/>
              </a:rPr>
              <a:t>usr</a:t>
            </a:r>
            <a:r>
              <a:rPr lang="en-US" dirty="0">
                <a:solidFill>
                  <a:srgbClr val="A31515"/>
                </a:solidFill>
                <a:highlight>
                  <a:srgbClr val="FFFFFF"/>
                </a:highlight>
                <a:latin typeface="Consolas" panose="020B0609020204030204" pitchFamily="49" charset="0"/>
              </a:rPr>
              <a:t>/local/</a:t>
            </a:r>
            <a:r>
              <a:rPr lang="en-US" dirty="0" err="1">
                <a:solidFill>
                  <a:srgbClr val="A31515"/>
                </a:solidFill>
                <a:highlight>
                  <a:srgbClr val="FFFFFF"/>
                </a:highlight>
                <a:latin typeface="Consolas" panose="020B0609020204030204" pitchFamily="49" charset="0"/>
              </a:rPr>
              <a:t>jdk</a:t>
            </a:r>
            <a:r>
              <a:rPr lang="en-US" dirty="0">
                <a:solidFill>
                  <a:srgbClr val="A31515"/>
                </a:solidFill>
                <a:highlight>
                  <a:srgbClr val="FFFFFF"/>
                </a:highlight>
                <a:latin typeface="Consolas" panose="020B0609020204030204" pitchFamily="49" charset="0"/>
              </a:rPr>
              <a:t>/bin:…"</a:t>
            </a:r>
            <a:r>
              <a:rPr lang="en-US"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2298866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Hash Table Growth</a:t>
            </a:r>
          </a:p>
        </p:txBody>
      </p:sp>
      <p:sp>
        <p:nvSpPr>
          <p:cNvPr id="20" name="Rectangle 19"/>
          <p:cNvSpPr/>
          <p:nvPr/>
        </p:nvSpPr>
        <p:spPr>
          <a:xfrm>
            <a:off x="5829300" y="335280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“content-type”</a:t>
            </a:r>
          </a:p>
          <a:p>
            <a:r>
              <a:rPr lang="en-US" sz="1400" dirty="0">
                <a:solidFill>
                  <a:schemeClr val="tx1">
                    <a:lumMod val="85000"/>
                    <a:lumOff val="15000"/>
                  </a:schemeClr>
                </a:solidFill>
              </a:rPr>
              <a:t>value: “image/</a:t>
            </a:r>
            <a:r>
              <a:rPr lang="en-US" sz="1400" dirty="0" err="1">
                <a:solidFill>
                  <a:schemeClr val="tx1">
                    <a:lumMod val="85000"/>
                    <a:lumOff val="15000"/>
                  </a:schemeClr>
                </a:solidFill>
              </a:rPr>
              <a:t>png</a:t>
            </a:r>
            <a:r>
              <a:rPr lang="en-US" sz="1400" dirty="0">
                <a:solidFill>
                  <a:schemeClr val="tx1">
                    <a:lumMod val="85000"/>
                    <a:lumOff val="15000"/>
                  </a:schemeClr>
                </a:solidFill>
              </a:rPr>
              <a:t>”</a:t>
            </a:r>
          </a:p>
          <a:p>
            <a:r>
              <a:rPr lang="en-US" sz="1400" dirty="0">
                <a:solidFill>
                  <a:schemeClr val="tx1">
                    <a:lumMod val="85000"/>
                    <a:lumOff val="15000"/>
                  </a:schemeClr>
                </a:solidFill>
              </a:rPr>
              <a:t>next: null</a:t>
            </a:r>
          </a:p>
        </p:txBody>
      </p:sp>
      <p:sp>
        <p:nvSpPr>
          <p:cNvPr id="22" name="Rectangle 21"/>
          <p:cNvSpPr/>
          <p:nvPr/>
        </p:nvSpPr>
        <p:spPr>
          <a:xfrm>
            <a:off x="2171700" y="335280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“content-length”</a:t>
            </a:r>
          </a:p>
          <a:p>
            <a:r>
              <a:rPr lang="en-US" sz="1400" dirty="0">
                <a:solidFill>
                  <a:schemeClr val="tx1">
                    <a:lumMod val="85000"/>
                    <a:lumOff val="15000"/>
                  </a:schemeClr>
                </a:solidFill>
              </a:rPr>
              <a:t>value: “8056”</a:t>
            </a:r>
          </a:p>
          <a:p>
            <a:r>
              <a:rPr lang="en-US" sz="1400" dirty="0">
                <a:solidFill>
                  <a:schemeClr val="tx1">
                    <a:lumMod val="85000"/>
                    <a:lumOff val="15000"/>
                  </a:schemeClr>
                </a:solidFill>
              </a:rPr>
              <a:t>next: null</a:t>
            </a:r>
          </a:p>
        </p:txBody>
      </p:sp>
      <p:sp>
        <p:nvSpPr>
          <p:cNvPr id="25" name="Rectangle 24"/>
          <p:cNvSpPr/>
          <p:nvPr/>
        </p:nvSpPr>
        <p:spPr>
          <a:xfrm>
            <a:off x="4610100" y="3352800"/>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sp>
        <p:nvSpPr>
          <p:cNvPr id="30" name="Rectangle 29"/>
          <p:cNvSpPr/>
          <p:nvPr/>
        </p:nvSpPr>
        <p:spPr>
          <a:xfrm>
            <a:off x="21336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p>
        </p:txBody>
      </p:sp>
      <p:sp>
        <p:nvSpPr>
          <p:cNvPr id="31" name="Rectangle 30"/>
          <p:cNvSpPr/>
          <p:nvPr/>
        </p:nvSpPr>
        <p:spPr>
          <a:xfrm>
            <a:off x="27432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2" name="Rectangle 31"/>
          <p:cNvSpPr/>
          <p:nvPr/>
        </p:nvSpPr>
        <p:spPr>
          <a:xfrm>
            <a:off x="33528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3" name="Rectangle 32"/>
          <p:cNvSpPr/>
          <p:nvPr/>
        </p:nvSpPr>
        <p:spPr>
          <a:xfrm>
            <a:off x="39624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endParaRPr lang="en-US" dirty="0"/>
          </a:p>
        </p:txBody>
      </p:sp>
      <p:sp>
        <p:nvSpPr>
          <p:cNvPr id="34" name="Rectangle 33"/>
          <p:cNvSpPr/>
          <p:nvPr/>
        </p:nvSpPr>
        <p:spPr>
          <a:xfrm>
            <a:off x="45720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5" name="Rectangle 34"/>
          <p:cNvSpPr/>
          <p:nvPr/>
        </p:nvSpPr>
        <p:spPr>
          <a:xfrm>
            <a:off x="51816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endParaRPr lang="en-US" sz="1400" dirty="0">
              <a:solidFill>
                <a:schemeClr val="tx1">
                  <a:lumMod val="85000"/>
                  <a:lumOff val="15000"/>
                </a:schemeClr>
              </a:solidFill>
            </a:endParaRPr>
          </a:p>
        </p:txBody>
      </p:sp>
      <p:sp>
        <p:nvSpPr>
          <p:cNvPr id="36" name="Rectangle 35"/>
          <p:cNvSpPr/>
          <p:nvPr/>
        </p:nvSpPr>
        <p:spPr>
          <a:xfrm>
            <a:off x="57912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7" name="Rectangle 36"/>
          <p:cNvSpPr/>
          <p:nvPr/>
        </p:nvSpPr>
        <p:spPr>
          <a:xfrm>
            <a:off x="64008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cxnSp>
        <p:nvCxnSpPr>
          <p:cNvPr id="38" name="Straight Arrow Connector 37"/>
          <p:cNvCxnSpPr>
            <a:stCxn id="31" idx="0"/>
            <a:endCxn id="22" idx="2"/>
          </p:cNvCxnSpPr>
          <p:nvPr/>
        </p:nvCxnSpPr>
        <p:spPr>
          <a:xfrm flipV="1">
            <a:off x="30480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7" idx="0"/>
            <a:endCxn id="20" idx="2"/>
          </p:cNvCxnSpPr>
          <p:nvPr/>
        </p:nvCxnSpPr>
        <p:spPr>
          <a:xfrm flipV="1">
            <a:off x="67056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8768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5442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Hash Table Growth</a:t>
            </a:r>
          </a:p>
        </p:txBody>
      </p:sp>
      <p:sp>
        <p:nvSpPr>
          <p:cNvPr id="20" name="Rectangle 19"/>
          <p:cNvSpPr/>
          <p:nvPr/>
        </p:nvSpPr>
        <p:spPr>
          <a:xfrm>
            <a:off x="5829300" y="335280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“content-type”</a:t>
            </a:r>
          </a:p>
          <a:p>
            <a:r>
              <a:rPr lang="en-US" sz="1400" dirty="0">
                <a:solidFill>
                  <a:schemeClr val="tx1">
                    <a:lumMod val="85000"/>
                    <a:lumOff val="15000"/>
                  </a:schemeClr>
                </a:solidFill>
              </a:rPr>
              <a:t>value: “image/</a:t>
            </a:r>
            <a:r>
              <a:rPr lang="en-US" sz="1400" dirty="0" err="1">
                <a:solidFill>
                  <a:schemeClr val="tx1">
                    <a:lumMod val="85000"/>
                    <a:lumOff val="15000"/>
                  </a:schemeClr>
                </a:solidFill>
              </a:rPr>
              <a:t>png</a:t>
            </a:r>
            <a:r>
              <a:rPr lang="en-US" sz="1400" dirty="0">
                <a:solidFill>
                  <a:schemeClr val="tx1">
                    <a:lumMod val="85000"/>
                    <a:lumOff val="15000"/>
                  </a:schemeClr>
                </a:solidFill>
              </a:rPr>
              <a:t>”</a:t>
            </a:r>
          </a:p>
          <a:p>
            <a:r>
              <a:rPr lang="en-US" sz="1400" dirty="0">
                <a:solidFill>
                  <a:schemeClr val="tx1">
                    <a:lumMod val="85000"/>
                    <a:lumOff val="15000"/>
                  </a:schemeClr>
                </a:solidFill>
              </a:rPr>
              <a:t>next: null</a:t>
            </a:r>
          </a:p>
        </p:txBody>
      </p:sp>
      <p:sp>
        <p:nvSpPr>
          <p:cNvPr id="22" name="Rectangle 21"/>
          <p:cNvSpPr/>
          <p:nvPr/>
        </p:nvSpPr>
        <p:spPr>
          <a:xfrm>
            <a:off x="2171700" y="335280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“content-length”</a:t>
            </a:r>
          </a:p>
          <a:p>
            <a:r>
              <a:rPr lang="en-US" sz="1400" dirty="0">
                <a:solidFill>
                  <a:schemeClr val="tx1">
                    <a:lumMod val="85000"/>
                    <a:lumOff val="15000"/>
                  </a:schemeClr>
                </a:solidFill>
              </a:rPr>
              <a:t>value: “8056”</a:t>
            </a:r>
          </a:p>
          <a:p>
            <a:r>
              <a:rPr lang="en-US" sz="1400" dirty="0">
                <a:solidFill>
                  <a:schemeClr val="tx1">
                    <a:lumMod val="85000"/>
                    <a:lumOff val="15000"/>
                  </a:schemeClr>
                </a:solidFill>
              </a:rPr>
              <a:t>next: null</a:t>
            </a:r>
          </a:p>
        </p:txBody>
      </p:sp>
      <p:sp>
        <p:nvSpPr>
          <p:cNvPr id="25" name="Rectangle 24"/>
          <p:cNvSpPr/>
          <p:nvPr/>
        </p:nvSpPr>
        <p:spPr>
          <a:xfrm>
            <a:off x="4610100" y="3352800"/>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sp>
        <p:nvSpPr>
          <p:cNvPr id="30" name="Rectangle 29"/>
          <p:cNvSpPr/>
          <p:nvPr/>
        </p:nvSpPr>
        <p:spPr>
          <a:xfrm>
            <a:off x="21336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p>
        </p:txBody>
      </p:sp>
      <p:sp>
        <p:nvSpPr>
          <p:cNvPr id="31" name="Rectangle 30"/>
          <p:cNvSpPr/>
          <p:nvPr/>
        </p:nvSpPr>
        <p:spPr>
          <a:xfrm>
            <a:off x="27432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2" name="Rectangle 31"/>
          <p:cNvSpPr/>
          <p:nvPr/>
        </p:nvSpPr>
        <p:spPr>
          <a:xfrm>
            <a:off x="33528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3" name="Rectangle 32"/>
          <p:cNvSpPr/>
          <p:nvPr/>
        </p:nvSpPr>
        <p:spPr>
          <a:xfrm>
            <a:off x="39624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4" name="Rectangle 33"/>
          <p:cNvSpPr/>
          <p:nvPr/>
        </p:nvSpPr>
        <p:spPr>
          <a:xfrm>
            <a:off x="45720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5" name="Rectangle 34"/>
          <p:cNvSpPr/>
          <p:nvPr/>
        </p:nvSpPr>
        <p:spPr>
          <a:xfrm>
            <a:off x="51816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endParaRPr lang="en-US" sz="1400" dirty="0">
              <a:solidFill>
                <a:schemeClr val="tx1">
                  <a:lumMod val="85000"/>
                  <a:lumOff val="15000"/>
                </a:schemeClr>
              </a:solidFill>
            </a:endParaRPr>
          </a:p>
        </p:txBody>
      </p:sp>
      <p:sp>
        <p:nvSpPr>
          <p:cNvPr id="36" name="Rectangle 35"/>
          <p:cNvSpPr/>
          <p:nvPr/>
        </p:nvSpPr>
        <p:spPr>
          <a:xfrm>
            <a:off x="57912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7" name="Rectangle 36"/>
          <p:cNvSpPr/>
          <p:nvPr/>
        </p:nvSpPr>
        <p:spPr>
          <a:xfrm>
            <a:off x="64008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cxnSp>
        <p:nvCxnSpPr>
          <p:cNvPr id="38" name="Straight Arrow Connector 37"/>
          <p:cNvCxnSpPr>
            <a:stCxn id="31" idx="0"/>
            <a:endCxn id="22" idx="2"/>
          </p:cNvCxnSpPr>
          <p:nvPr/>
        </p:nvCxnSpPr>
        <p:spPr>
          <a:xfrm flipV="1">
            <a:off x="30480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7" idx="0"/>
            <a:endCxn id="20" idx="2"/>
          </p:cNvCxnSpPr>
          <p:nvPr/>
        </p:nvCxnSpPr>
        <p:spPr>
          <a:xfrm flipV="1">
            <a:off x="67056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8768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000500" y="3352800"/>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18" name="Straight Arrow Connector 17"/>
          <p:cNvCxnSpPr/>
          <p:nvPr/>
        </p:nvCxnSpPr>
        <p:spPr>
          <a:xfrm flipV="1">
            <a:off x="42672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9420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Hash Table Growth</a:t>
            </a:r>
          </a:p>
        </p:txBody>
      </p:sp>
      <p:sp>
        <p:nvSpPr>
          <p:cNvPr id="20" name="Rectangle 19"/>
          <p:cNvSpPr/>
          <p:nvPr/>
        </p:nvSpPr>
        <p:spPr>
          <a:xfrm>
            <a:off x="5829300" y="335280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“content-type”</a:t>
            </a:r>
          </a:p>
          <a:p>
            <a:r>
              <a:rPr lang="en-US" sz="1400" dirty="0">
                <a:solidFill>
                  <a:schemeClr val="tx1">
                    <a:lumMod val="85000"/>
                    <a:lumOff val="15000"/>
                  </a:schemeClr>
                </a:solidFill>
              </a:rPr>
              <a:t>value: “image/</a:t>
            </a:r>
            <a:r>
              <a:rPr lang="en-US" sz="1400" dirty="0" err="1">
                <a:solidFill>
                  <a:schemeClr val="tx1">
                    <a:lumMod val="85000"/>
                    <a:lumOff val="15000"/>
                  </a:schemeClr>
                </a:solidFill>
              </a:rPr>
              <a:t>png</a:t>
            </a:r>
            <a:r>
              <a:rPr lang="en-US" sz="1400" dirty="0">
                <a:solidFill>
                  <a:schemeClr val="tx1">
                    <a:lumMod val="85000"/>
                    <a:lumOff val="15000"/>
                  </a:schemeClr>
                </a:solidFill>
              </a:rPr>
              <a:t>”</a:t>
            </a:r>
          </a:p>
          <a:p>
            <a:r>
              <a:rPr lang="en-US" sz="1400" dirty="0">
                <a:solidFill>
                  <a:schemeClr val="tx1">
                    <a:lumMod val="85000"/>
                    <a:lumOff val="15000"/>
                  </a:schemeClr>
                </a:solidFill>
              </a:rPr>
              <a:t>next: null</a:t>
            </a:r>
          </a:p>
        </p:txBody>
      </p:sp>
      <p:sp>
        <p:nvSpPr>
          <p:cNvPr id="22" name="Rectangle 21"/>
          <p:cNvSpPr/>
          <p:nvPr/>
        </p:nvSpPr>
        <p:spPr>
          <a:xfrm>
            <a:off x="2171700" y="335280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“content-length”</a:t>
            </a:r>
          </a:p>
          <a:p>
            <a:r>
              <a:rPr lang="en-US" sz="1400" dirty="0">
                <a:solidFill>
                  <a:schemeClr val="tx1">
                    <a:lumMod val="85000"/>
                    <a:lumOff val="15000"/>
                  </a:schemeClr>
                </a:solidFill>
              </a:rPr>
              <a:t>value: “8056”</a:t>
            </a:r>
          </a:p>
          <a:p>
            <a:r>
              <a:rPr lang="en-US" sz="1400" dirty="0">
                <a:solidFill>
                  <a:schemeClr val="tx1">
                    <a:lumMod val="85000"/>
                    <a:lumOff val="15000"/>
                  </a:schemeClr>
                </a:solidFill>
              </a:rPr>
              <a:t>next: null</a:t>
            </a:r>
          </a:p>
        </p:txBody>
      </p:sp>
      <p:sp>
        <p:nvSpPr>
          <p:cNvPr id="25" name="Rectangle 24"/>
          <p:cNvSpPr/>
          <p:nvPr/>
        </p:nvSpPr>
        <p:spPr>
          <a:xfrm>
            <a:off x="4610100" y="3352800"/>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sp>
        <p:nvSpPr>
          <p:cNvPr id="30" name="Rectangle 29"/>
          <p:cNvSpPr/>
          <p:nvPr/>
        </p:nvSpPr>
        <p:spPr>
          <a:xfrm>
            <a:off x="21336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p>
        </p:txBody>
      </p:sp>
      <p:sp>
        <p:nvSpPr>
          <p:cNvPr id="31" name="Rectangle 30"/>
          <p:cNvSpPr/>
          <p:nvPr/>
        </p:nvSpPr>
        <p:spPr>
          <a:xfrm>
            <a:off x="27432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2" name="Rectangle 31"/>
          <p:cNvSpPr/>
          <p:nvPr/>
        </p:nvSpPr>
        <p:spPr>
          <a:xfrm>
            <a:off x="33528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3" name="Rectangle 32"/>
          <p:cNvSpPr/>
          <p:nvPr/>
        </p:nvSpPr>
        <p:spPr>
          <a:xfrm>
            <a:off x="39624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4" name="Rectangle 33"/>
          <p:cNvSpPr/>
          <p:nvPr/>
        </p:nvSpPr>
        <p:spPr>
          <a:xfrm>
            <a:off x="45720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5" name="Rectangle 34"/>
          <p:cNvSpPr/>
          <p:nvPr/>
        </p:nvSpPr>
        <p:spPr>
          <a:xfrm>
            <a:off x="51816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endParaRPr lang="en-US" sz="1400" dirty="0">
              <a:solidFill>
                <a:schemeClr val="tx1">
                  <a:lumMod val="85000"/>
                  <a:lumOff val="15000"/>
                </a:schemeClr>
              </a:solidFill>
            </a:endParaRPr>
          </a:p>
        </p:txBody>
      </p:sp>
      <p:sp>
        <p:nvSpPr>
          <p:cNvPr id="36" name="Rectangle 35"/>
          <p:cNvSpPr/>
          <p:nvPr/>
        </p:nvSpPr>
        <p:spPr>
          <a:xfrm>
            <a:off x="57912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7" name="Rectangle 36"/>
          <p:cNvSpPr/>
          <p:nvPr/>
        </p:nvSpPr>
        <p:spPr>
          <a:xfrm>
            <a:off x="64008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cxnSp>
        <p:nvCxnSpPr>
          <p:cNvPr id="38" name="Straight Arrow Connector 37"/>
          <p:cNvCxnSpPr>
            <a:stCxn id="31" idx="0"/>
            <a:endCxn id="22" idx="2"/>
          </p:cNvCxnSpPr>
          <p:nvPr/>
        </p:nvCxnSpPr>
        <p:spPr>
          <a:xfrm flipV="1">
            <a:off x="30480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7" idx="0"/>
            <a:endCxn id="20" idx="2"/>
          </p:cNvCxnSpPr>
          <p:nvPr/>
        </p:nvCxnSpPr>
        <p:spPr>
          <a:xfrm flipV="1">
            <a:off x="67056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8768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000500" y="3352800"/>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18" name="Straight Arrow Connector 17"/>
          <p:cNvCxnSpPr/>
          <p:nvPr/>
        </p:nvCxnSpPr>
        <p:spPr>
          <a:xfrm flipV="1">
            <a:off x="42672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610100" y="2300289"/>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21" name="Straight Arrow Connector 20"/>
          <p:cNvCxnSpPr/>
          <p:nvPr/>
        </p:nvCxnSpPr>
        <p:spPr>
          <a:xfrm flipV="1">
            <a:off x="4876800" y="2986089"/>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6180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Hash Table Growth</a:t>
            </a:r>
          </a:p>
        </p:txBody>
      </p:sp>
      <p:sp>
        <p:nvSpPr>
          <p:cNvPr id="2" name="Rectangle 1"/>
          <p:cNvSpPr/>
          <p:nvPr/>
        </p:nvSpPr>
        <p:spPr>
          <a:xfrm>
            <a:off x="457200" y="2362200"/>
            <a:ext cx="8267700" cy="3231654"/>
          </a:xfrm>
          <a:prstGeom prst="rect">
            <a:avLst/>
          </a:prstGeom>
        </p:spPr>
        <p:txBody>
          <a:bodyPr wrap="square">
            <a:spAutoFit/>
          </a:bodyPr>
          <a:lstStyle/>
          <a:p>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grow_table</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size_t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new_capacity</a:t>
            </a:r>
            <a:r>
              <a:rPr lang="en-US" sz="1600" dirty="0">
                <a:solidFill>
                  <a:srgbClr val="000000"/>
                </a:solidFill>
                <a:highlight>
                  <a:srgbClr val="FFFFFF"/>
                </a:highlight>
                <a:latin typeface="Consolas" panose="020B0609020204030204" pitchFamily="49" charset="0"/>
              </a:rPr>
              <a:t> = </a:t>
            </a:r>
            <a:r>
              <a:rPr lang="en-US" sz="1600" dirty="0" err="1">
                <a:solidFill>
                  <a:srgbClr val="0000FF"/>
                </a:solidFill>
                <a:highlight>
                  <a:srgbClr val="FFFFFF"/>
                </a:highlight>
                <a:latin typeface="Consolas" panose="020B0609020204030204" pitchFamily="49" charset="0"/>
              </a:rPr>
              <a:t>static_cast</a:t>
            </a:r>
            <a:r>
              <a:rPr lang="en-US" sz="1600" dirty="0">
                <a:solidFill>
                  <a:srgbClr val="000000"/>
                </a:solidFill>
                <a:highlight>
                  <a:srgbClr val="FFFFFF"/>
                </a:highlight>
                <a:latin typeface="Consolas" panose="020B0609020204030204" pitchFamily="49" charset="0"/>
              </a:rPr>
              <a:t>&lt;</a:t>
            </a:r>
            <a:r>
              <a:rPr lang="en-US" sz="1600" dirty="0" err="1">
                <a:solidFill>
                  <a:srgbClr val="2B91AF"/>
                </a:solidFill>
                <a:highlight>
                  <a:srgbClr val="FFFFFF"/>
                </a:highlight>
                <a:latin typeface="Consolas" panose="020B0609020204030204" pitchFamily="49" charset="0"/>
              </a:rPr>
              <a:t>size_t</a:t>
            </a:r>
            <a:r>
              <a:rPr lang="en-US" sz="1600" dirty="0">
                <a:solidFill>
                  <a:srgbClr val="000000"/>
                </a:solidFill>
                <a:highlight>
                  <a:srgbClr val="FFFFFF"/>
                </a:highlight>
                <a:latin typeface="Consolas" panose="020B0609020204030204" pitchFamily="49" charset="0"/>
              </a:rPr>
              <a:t>&gt;(capacity * </a:t>
            </a:r>
            <a:r>
              <a:rPr lang="en-US" sz="1600" dirty="0" err="1">
                <a:solidFill>
                  <a:srgbClr val="000000"/>
                </a:solidFill>
                <a:highlight>
                  <a:srgbClr val="FFFFFF"/>
                </a:highlight>
                <a:latin typeface="Consolas" panose="020B0609020204030204" pitchFamily="49" charset="0"/>
              </a:rPr>
              <a:t>growth_factor</a:t>
            </a:r>
            <a:r>
              <a:rPr lang="en-US" sz="1600" dirty="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entry_t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new_table</a:t>
            </a:r>
            <a:r>
              <a:rPr lang="en-US" sz="1600" dirty="0">
                <a:solidFill>
                  <a:srgbClr val="000000"/>
                </a:solidFill>
                <a:highlight>
                  <a:srgbClr val="FFFFFF"/>
                </a:highlight>
                <a:latin typeface="Consolas" panose="020B0609020204030204" pitchFamily="49" charset="0"/>
              </a:rPr>
              <a:t> = </a:t>
            </a:r>
            <a:r>
              <a:rPr lang="en-US" sz="1600" dirty="0" err="1">
                <a:solidFill>
                  <a:srgbClr val="000000"/>
                </a:solidFill>
                <a:highlight>
                  <a:srgbClr val="FFFFFF"/>
                </a:highlight>
                <a:latin typeface="Consolas" panose="020B0609020204030204" pitchFamily="49" charset="0"/>
              </a:rPr>
              <a:t>allocate_table</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new_capacity</a:t>
            </a:r>
            <a:r>
              <a:rPr lang="en-US" sz="1600" dirty="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rehash_to_new_table</a:t>
            </a:r>
            <a:r>
              <a:rPr lang="en-US" sz="1600" dirty="0">
                <a:solidFill>
                  <a:srgbClr val="000000"/>
                </a:solidFill>
                <a:highlight>
                  <a:srgbClr val="FFFFFF"/>
                </a:highlight>
                <a:latin typeface="Consolas" panose="020B0609020204030204" pitchFamily="49" charset="0"/>
              </a:rPr>
              <a:t>(table, capacity, </a:t>
            </a:r>
            <a:r>
              <a:rPr lang="en-US" sz="1600" dirty="0" err="1">
                <a:solidFill>
                  <a:srgbClr val="000000"/>
                </a:solidFill>
                <a:highlight>
                  <a:srgbClr val="FFFFFF"/>
                </a:highlight>
                <a:latin typeface="Consolas" panose="020B0609020204030204" pitchFamily="49" charset="0"/>
              </a:rPr>
              <a:t>new_table</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new_capacity</a:t>
            </a:r>
            <a:r>
              <a:rPr lang="en-US" sz="1600" dirty="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free_table</a:t>
            </a:r>
            <a:r>
              <a:rPr lang="en-US" sz="1600" dirty="0">
                <a:solidFill>
                  <a:srgbClr val="000000"/>
                </a:solidFill>
                <a:highlight>
                  <a:srgbClr val="FFFFFF"/>
                </a:highlight>
                <a:latin typeface="Consolas" panose="020B0609020204030204" pitchFamily="49" charset="0"/>
              </a:rPr>
              <a:t>();</a:t>
            </a:r>
          </a:p>
          <a:p>
            <a:endParaRPr lang="en"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capacity = </a:t>
            </a:r>
            <a:r>
              <a:rPr lang="en-US" sz="1600" dirty="0" err="1">
                <a:solidFill>
                  <a:srgbClr val="000000"/>
                </a:solidFill>
                <a:highlight>
                  <a:srgbClr val="FFFFFF"/>
                </a:highlight>
                <a:latin typeface="Consolas" panose="020B0609020204030204" pitchFamily="49" charset="0"/>
              </a:rPr>
              <a:t>new_capacity</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table = </a:t>
            </a:r>
            <a:r>
              <a:rPr lang="en-US" sz="1600" dirty="0" err="1">
                <a:solidFill>
                  <a:srgbClr val="000000"/>
                </a:solidFill>
                <a:highlight>
                  <a:srgbClr val="FFFFFF"/>
                </a:highlight>
                <a:latin typeface="Consolas" panose="020B0609020204030204" pitchFamily="49" charset="0"/>
              </a:rPr>
              <a:t>new_table</a:t>
            </a:r>
            <a:r>
              <a:rPr lang="en-US" sz="1600" dirty="0">
                <a:solidFill>
                  <a:srgbClr val="000000"/>
                </a:solidFill>
                <a:highlight>
                  <a:srgbClr val="FFFFFF"/>
                </a:highlight>
                <a:latin typeface="Consolas" panose="020B0609020204030204" pitchFamily="49" charset="0"/>
              </a:rPr>
              <a:t>;</a:t>
            </a:r>
          </a:p>
          <a:p>
            <a:r>
              <a:rPr lang="en" sz="1600" dirty="0">
                <a:solidFill>
                  <a:srgbClr val="000000"/>
                </a:solidFill>
                <a:highlight>
                  <a:srgbClr val="FFFFFF"/>
                </a:highlight>
                <a:latin typeface="Consolas" panose="020B0609020204030204" pitchFamily="49" charset="0"/>
              </a:rPr>
              <a:t>}</a:t>
            </a:r>
          </a:p>
          <a:p>
            <a:endParaRPr lang="en" sz="1200" dirty="0">
              <a:solidFill>
                <a:prstClr val="black"/>
              </a:solidFill>
              <a:highlight>
                <a:srgbClr val="FFFFFF"/>
              </a:highlight>
              <a:latin typeface="Calibri" panose="020F0502020204030204" pitchFamily="34" charset="0"/>
            </a:endParaRPr>
          </a:p>
        </p:txBody>
      </p:sp>
      <p:sp>
        <p:nvSpPr>
          <p:cNvPr id="18" name="Up Arrow 17"/>
          <p:cNvSpPr/>
          <p:nvPr/>
        </p:nvSpPr>
        <p:spPr>
          <a:xfrm rot="5400000">
            <a:off x="476057" y="2508311"/>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p:cNvSpPr/>
          <p:nvPr/>
        </p:nvSpPr>
        <p:spPr>
          <a:xfrm rot="5400000">
            <a:off x="479105" y="2993705"/>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Up Arrow 23"/>
          <p:cNvSpPr/>
          <p:nvPr/>
        </p:nvSpPr>
        <p:spPr>
          <a:xfrm rot="5400000">
            <a:off x="466725" y="3469955"/>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Up Arrow 25"/>
          <p:cNvSpPr/>
          <p:nvPr/>
        </p:nvSpPr>
        <p:spPr>
          <a:xfrm rot="5400000">
            <a:off x="466725" y="3960403"/>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Up Arrow 26"/>
          <p:cNvSpPr/>
          <p:nvPr/>
        </p:nvSpPr>
        <p:spPr>
          <a:xfrm rot="5400000">
            <a:off x="466725" y="4559481"/>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596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xit" presetSubtype="0" fill="hold" grpId="1" nodeType="withEffect">
                                  <p:stCondLst>
                                    <p:cond delay="0"/>
                                  </p:stCondLst>
                                  <p:childTnLst>
                                    <p:animEffect transition="out" filter="fade">
                                      <p:cBhvr>
                                        <p:cTn id="14" dur="500"/>
                                        <p:tgtEl>
                                          <p:spTgt spid="18"/>
                                        </p:tgtEl>
                                      </p:cBhvr>
                                    </p:animEffect>
                                    <p:set>
                                      <p:cBhvr>
                                        <p:cTn id="15" dur="1" fill="hold">
                                          <p:stCondLst>
                                            <p:cond delay="499"/>
                                          </p:stCondLst>
                                        </p:cTn>
                                        <p:tgtEl>
                                          <p:spTgt spid="1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xit" presetSubtype="0" fill="hold" grpId="1" nodeType="withEffect">
                                  <p:stCondLst>
                                    <p:cond delay="0"/>
                                  </p:stCondLst>
                                  <p:childTnLst>
                                    <p:animEffect transition="out" filter="fade">
                                      <p:cBhvr>
                                        <p:cTn id="22" dur="500"/>
                                        <p:tgtEl>
                                          <p:spTgt spid="19"/>
                                        </p:tgtEl>
                                      </p:cBhvr>
                                    </p:animEffect>
                                    <p:set>
                                      <p:cBhvr>
                                        <p:cTn id="23" dur="1" fill="hold">
                                          <p:stCondLst>
                                            <p:cond delay="499"/>
                                          </p:stCondLst>
                                        </p:cTn>
                                        <p:tgtEl>
                                          <p:spTgt spid="1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xit" presetSubtype="0" fill="hold" grpId="1" nodeType="withEffect">
                                  <p:stCondLst>
                                    <p:cond delay="0"/>
                                  </p:stCondLst>
                                  <p:childTnLst>
                                    <p:animEffect transition="out" filter="fade">
                                      <p:cBhvr>
                                        <p:cTn id="30" dur="500"/>
                                        <p:tgtEl>
                                          <p:spTgt spid="24"/>
                                        </p:tgtEl>
                                      </p:cBhvr>
                                    </p:animEffect>
                                    <p:set>
                                      <p:cBhvr>
                                        <p:cTn id="31" dur="1" fill="hold">
                                          <p:stCondLst>
                                            <p:cond delay="499"/>
                                          </p:stCondLst>
                                        </p:cTn>
                                        <p:tgtEl>
                                          <p:spTgt spid="2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xit" presetSubtype="0" fill="hold" grpId="1" nodeType="withEffect">
                                  <p:stCondLst>
                                    <p:cond delay="0"/>
                                  </p:stCondLst>
                                  <p:childTnLst>
                                    <p:animEffect transition="out" filter="fade">
                                      <p:cBhvr>
                                        <p:cTn id="38" dur="500"/>
                                        <p:tgtEl>
                                          <p:spTgt spid="26"/>
                                        </p:tgtEl>
                                      </p:cBhvr>
                                    </p:animEffect>
                                    <p:set>
                                      <p:cBhvr>
                                        <p:cTn id="39"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4" grpId="0" animBg="1"/>
      <p:bldP spid="24" grpId="1" animBg="1"/>
      <p:bldP spid="26" grpId="0" animBg="1"/>
      <p:bldP spid="26" grpId="1" animBg="1"/>
      <p:bldP spid="27"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95800" y="2133600"/>
            <a:ext cx="7955840" cy="3724096"/>
          </a:xfrm>
          <a:prstGeom prst="rect">
            <a:avLst/>
          </a:prstGeom>
        </p:spPr>
        <p:txBody>
          <a:bodyPr wrap="square">
            <a:spAutoFit/>
          </a:bodyPr>
          <a:lstStyle/>
          <a:p>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rehash_to_new_table</a:t>
            </a: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entry_t</a:t>
            </a:r>
            <a:r>
              <a:rPr lang="en-US" sz="1600" dirty="0">
                <a:solidFill>
                  <a:srgbClr val="000000"/>
                </a:solidFill>
                <a:highlight>
                  <a:srgbClr val="FFFFFF"/>
                </a:highlight>
                <a:latin typeface="Consolas" panose="020B0609020204030204" pitchFamily="49" charset="0"/>
              </a:rPr>
              <a:t>** </a:t>
            </a:r>
            <a:r>
              <a:rPr lang="en-US" sz="1600" dirty="0" err="1">
                <a:solidFill>
                  <a:srgbClr val="808080"/>
                </a:solidFill>
                <a:highlight>
                  <a:srgbClr val="FFFFFF"/>
                </a:highlight>
                <a:latin typeface="Consolas" panose="020B0609020204030204" pitchFamily="49" charset="0"/>
              </a:rPr>
              <a:t>old_table</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size_t</a:t>
            </a:r>
            <a:r>
              <a:rPr lang="en-US" sz="1600" dirty="0">
                <a:solidFill>
                  <a:srgbClr val="000000"/>
                </a:solidFill>
                <a:highlight>
                  <a:srgbClr val="FFFFFF"/>
                </a:highlight>
                <a:latin typeface="Consolas" panose="020B0609020204030204" pitchFamily="49" charset="0"/>
              </a:rPr>
              <a:t> </a:t>
            </a:r>
            <a:r>
              <a:rPr lang="en-US" sz="1600" dirty="0" err="1">
                <a:solidFill>
                  <a:srgbClr val="808080"/>
                </a:solidFill>
                <a:highlight>
                  <a:srgbClr val="FFFFFF"/>
                </a:highlight>
                <a:latin typeface="Consolas" panose="020B0609020204030204" pitchFamily="49" charset="0"/>
              </a:rPr>
              <a:t>old_capacity</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entry_t</a:t>
            </a:r>
            <a:r>
              <a:rPr lang="en-US" sz="1600" dirty="0">
                <a:solidFill>
                  <a:srgbClr val="000000"/>
                </a:solidFill>
                <a:highlight>
                  <a:srgbClr val="FFFFFF"/>
                </a:highlight>
                <a:latin typeface="Consolas" panose="020B0609020204030204" pitchFamily="49" charset="0"/>
              </a:rPr>
              <a:t>** </a:t>
            </a:r>
            <a:r>
              <a:rPr lang="en-US" sz="1600" dirty="0" err="1">
                <a:solidFill>
                  <a:srgbClr val="808080"/>
                </a:solidFill>
                <a:highlight>
                  <a:srgbClr val="FFFFFF"/>
                </a:highlight>
                <a:latin typeface="Consolas" panose="020B0609020204030204" pitchFamily="49" charset="0"/>
              </a:rPr>
              <a:t>new_table</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size_t</a:t>
            </a:r>
            <a:r>
              <a:rPr lang="en-US" sz="1600" dirty="0">
                <a:solidFill>
                  <a:srgbClr val="000000"/>
                </a:solidFill>
                <a:highlight>
                  <a:srgbClr val="FFFFFF"/>
                </a:highlight>
                <a:latin typeface="Consolas" panose="020B0609020204030204" pitchFamily="49" charset="0"/>
              </a:rPr>
              <a:t> </a:t>
            </a:r>
            <a:r>
              <a:rPr lang="en-US" sz="1600" dirty="0" err="1">
                <a:solidFill>
                  <a:srgbClr val="808080"/>
                </a:solidFill>
                <a:highlight>
                  <a:srgbClr val="FFFFFF"/>
                </a:highlight>
                <a:latin typeface="Consolas" panose="020B0609020204030204" pitchFamily="49" charset="0"/>
              </a:rPr>
              <a:t>new_capacity</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for</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size_t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i</a:t>
            </a:r>
            <a:r>
              <a:rPr lang="en-US" sz="1600" dirty="0">
                <a:solidFill>
                  <a:srgbClr val="000000"/>
                </a:solidFill>
                <a:highlight>
                  <a:srgbClr val="FFFFFF"/>
                </a:highlight>
                <a:latin typeface="Consolas" panose="020B0609020204030204" pitchFamily="49" charset="0"/>
              </a:rPr>
              <a:t> = 0; </a:t>
            </a:r>
            <a:r>
              <a:rPr lang="en-US" sz="1600" dirty="0" err="1">
                <a:solidFill>
                  <a:srgbClr val="000000"/>
                </a:solidFill>
                <a:highlight>
                  <a:srgbClr val="FFFFFF"/>
                </a:highlight>
                <a:latin typeface="Consolas" panose="020B0609020204030204" pitchFamily="49" charset="0"/>
              </a:rPr>
              <a:t>i</a:t>
            </a:r>
            <a:r>
              <a:rPr lang="en-US" sz="1600" dirty="0">
                <a:solidFill>
                  <a:srgbClr val="000000"/>
                </a:solidFill>
                <a:highlight>
                  <a:srgbClr val="FFFFFF"/>
                </a:highlight>
                <a:latin typeface="Consolas" panose="020B0609020204030204" pitchFamily="49" charset="0"/>
              </a:rPr>
              <a:t> &lt; </a:t>
            </a:r>
            <a:r>
              <a:rPr lang="en-US" sz="1600" dirty="0" err="1">
                <a:solidFill>
                  <a:srgbClr val="808080"/>
                </a:solidFill>
                <a:highlight>
                  <a:srgbClr val="FFFFFF"/>
                </a:highlight>
                <a:latin typeface="Consolas" panose="020B0609020204030204" pitchFamily="49" charset="0"/>
              </a:rPr>
              <a:t>old_capacity</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i</a:t>
            </a:r>
            <a:r>
              <a:rPr lang="en-US" sz="1600" dirty="0">
                <a:solidFill>
                  <a:srgbClr val="000000"/>
                </a:solidFill>
                <a:highlight>
                  <a:srgbClr val="FFFFFF"/>
                </a:highlight>
                <a:latin typeface="Consolas" panose="020B0609020204030204" pitchFamily="49" charset="0"/>
              </a:rPr>
              <a:t>++) {</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entry_t</a:t>
            </a:r>
            <a:r>
              <a:rPr lang="en-US" sz="1600" dirty="0">
                <a:solidFill>
                  <a:srgbClr val="000000"/>
                </a:solidFill>
                <a:highlight>
                  <a:srgbClr val="FFFFFF"/>
                </a:highlight>
                <a:latin typeface="Consolas" panose="020B0609020204030204" pitchFamily="49" charset="0"/>
              </a:rPr>
              <a:t>* current = </a:t>
            </a:r>
            <a:r>
              <a:rPr lang="en-US" sz="1600" dirty="0" err="1">
                <a:solidFill>
                  <a:srgbClr val="808080"/>
                </a:solidFill>
                <a:highlight>
                  <a:srgbClr val="FFFFFF"/>
                </a:highlight>
                <a:latin typeface="Consolas" panose="020B0609020204030204" pitchFamily="49" charset="0"/>
              </a:rPr>
              <a:t>old_table</a:t>
            </a:r>
            <a:r>
              <a:rPr lang="en-US" sz="1600" dirty="0">
                <a:solidFill>
                  <a:srgbClr val="000000"/>
                </a:solidFill>
                <a:highlight>
                  <a:srgbClr val="FFFFFF"/>
                </a:highlight>
                <a:latin typeface="Consolas" panose="020B0609020204030204" pitchFamily="49" charset="0"/>
              </a:rPr>
              <a:t>[</a:t>
            </a:r>
            <a:r>
              <a:rPr lang="en-US" sz="1600" dirty="0" err="1">
                <a:solidFill>
                  <a:srgbClr val="000000"/>
                </a:solidFill>
                <a:highlight>
                  <a:srgbClr val="FFFFFF"/>
                </a:highlight>
                <a:latin typeface="Consolas" panose="020B0609020204030204" pitchFamily="49" charset="0"/>
              </a:rPr>
              <a:t>i</a:t>
            </a:r>
            <a:r>
              <a:rPr lang="en-US" sz="1600" dirty="0">
                <a:solidFill>
                  <a:srgbClr val="000000"/>
                </a:solidFill>
                <a:highlight>
                  <a:srgbClr val="FFFFFF"/>
                </a:highlight>
                <a:latin typeface="Consolas" panose="020B0609020204030204" pitchFamily="49" charset="0"/>
              </a:rPr>
              <a:t>];</a:t>
            </a:r>
          </a:p>
          <a:p>
            <a:endParaRPr lang="en-US" sz="1600" dirty="0">
              <a:solidFill>
                <a:srgbClr val="000000"/>
              </a:solidFill>
              <a:highlight>
                <a:srgbClr val="FFFFFF"/>
              </a:highlight>
              <a:latin typeface="Consolas" panose="020B0609020204030204" pitchFamily="49" charset="0"/>
            </a:endParaRPr>
          </a:p>
          <a:p>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while</a:t>
            </a:r>
            <a:r>
              <a:rPr lang="en-US" sz="1600" dirty="0">
                <a:solidFill>
                  <a:srgbClr val="000000"/>
                </a:solidFill>
                <a:highlight>
                  <a:srgbClr val="FFFFFF"/>
                </a:highlight>
                <a:latin typeface="Consolas" panose="020B0609020204030204" pitchFamily="49" charset="0"/>
              </a:rPr>
              <a:t> (current != </a:t>
            </a:r>
            <a:r>
              <a:rPr lang="en-US" sz="1600" dirty="0" err="1">
                <a:solidFill>
                  <a:srgbClr val="0000FF"/>
                </a:solidFill>
                <a:highlight>
                  <a:srgbClr val="FFFFFF"/>
                </a:highlight>
                <a:latin typeface="Consolas" panose="020B0609020204030204" pitchFamily="49" charset="0"/>
              </a:rPr>
              <a:t>nullptr</a:t>
            </a:r>
            <a:r>
              <a:rPr lang="en-US" sz="1600" dirty="0">
                <a:solidFill>
                  <a:srgbClr val="000000"/>
                </a:solidFill>
                <a:highlight>
                  <a:srgbClr val="FFFFFF"/>
                </a:highlight>
                <a:latin typeface="Consolas" panose="020B0609020204030204" pitchFamily="49" charset="0"/>
              </a:rPr>
              <a:t>) {</a:t>
            </a:r>
          </a:p>
          <a:p>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entry_t</a:t>
            </a:r>
            <a:r>
              <a:rPr lang="en-US" sz="1600" dirty="0">
                <a:solidFill>
                  <a:srgbClr val="000000"/>
                </a:solidFill>
                <a:highlight>
                  <a:srgbClr val="FFFFFF"/>
                </a:highlight>
                <a:latin typeface="Consolas" panose="020B0609020204030204" pitchFamily="49" charset="0"/>
              </a:rPr>
              <a:t>* next = current-&gt;next;</a:t>
            </a:r>
          </a:p>
          <a:p>
            <a:r>
              <a:rPr lang="en-US" sz="1600" dirty="0">
                <a:solidFill>
                  <a:srgbClr val="000000"/>
                </a:solidFill>
                <a:highlight>
                  <a:srgbClr val="FFFFFF"/>
                </a:highlight>
                <a:latin typeface="Consolas" panose="020B0609020204030204" pitchFamily="49" charset="0"/>
              </a:rPr>
              <a:t>            current-&gt;next = </a:t>
            </a:r>
            <a:r>
              <a:rPr lang="en-US" sz="1600" dirty="0" err="1">
                <a:solidFill>
                  <a:srgbClr val="0000FF"/>
                </a:solidFill>
                <a:highlight>
                  <a:srgbClr val="FFFFFF"/>
                </a:highlight>
                <a:latin typeface="Consolas" panose="020B0609020204030204" pitchFamily="49" charset="0"/>
              </a:rPr>
              <a:t>nullptr</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rehash_into</a:t>
            </a:r>
            <a:r>
              <a:rPr lang="en-US" sz="1600" dirty="0">
                <a:solidFill>
                  <a:srgbClr val="000000"/>
                </a:solidFill>
                <a:highlight>
                  <a:srgbClr val="FFFFFF"/>
                </a:highlight>
                <a:latin typeface="Consolas" panose="020B0609020204030204" pitchFamily="49" charset="0"/>
              </a:rPr>
              <a:t>(current, </a:t>
            </a:r>
            <a:r>
              <a:rPr lang="en-US" sz="1600" dirty="0" err="1">
                <a:solidFill>
                  <a:srgbClr val="808080"/>
                </a:solidFill>
                <a:highlight>
                  <a:srgbClr val="FFFFFF"/>
                </a:highlight>
                <a:latin typeface="Consolas" panose="020B0609020204030204" pitchFamily="49" charset="0"/>
              </a:rPr>
              <a:t>new_table</a:t>
            </a:r>
            <a:r>
              <a:rPr lang="en-US" sz="1600" dirty="0">
                <a:solidFill>
                  <a:srgbClr val="000000"/>
                </a:solidFill>
                <a:highlight>
                  <a:srgbClr val="FFFFFF"/>
                </a:highlight>
                <a:latin typeface="Consolas" panose="020B0609020204030204" pitchFamily="49" charset="0"/>
              </a:rPr>
              <a:t>, </a:t>
            </a:r>
            <a:r>
              <a:rPr lang="en-US" sz="1600" dirty="0" err="1">
                <a:solidFill>
                  <a:srgbClr val="808080"/>
                </a:solidFill>
                <a:highlight>
                  <a:srgbClr val="FFFFFF"/>
                </a:highlight>
                <a:latin typeface="Consolas" panose="020B0609020204030204" pitchFamily="49" charset="0"/>
              </a:rPr>
              <a:t>new_capacity</a:t>
            </a:r>
            <a:r>
              <a:rPr lang="en-US" sz="1600" dirty="0">
                <a:solidFill>
                  <a:srgbClr val="000000"/>
                </a:solidFill>
                <a:highlight>
                  <a:srgbClr val="FFFFFF"/>
                </a:highlight>
                <a:latin typeface="Consolas" panose="020B0609020204030204" pitchFamily="49" charset="0"/>
              </a:rPr>
              <a:t>);</a:t>
            </a:r>
          </a:p>
          <a:p>
            <a:r>
              <a:rPr lang="en-US" sz="1600" dirty="0">
                <a:solidFill>
                  <a:srgbClr val="000000"/>
                </a:solidFill>
                <a:highlight>
                  <a:srgbClr val="FFFFFF"/>
                </a:highlight>
                <a:latin typeface="Consolas" panose="020B0609020204030204" pitchFamily="49" charset="0"/>
              </a:rPr>
              <a:t>            current = next;</a:t>
            </a:r>
          </a:p>
          <a:p>
            <a:r>
              <a:rPr lang="en" sz="1600" dirty="0">
                <a:solidFill>
                  <a:srgbClr val="000000"/>
                </a:solidFill>
                <a:highlight>
                  <a:srgbClr val="FFFFFF"/>
                </a:highlight>
                <a:latin typeface="Consolas" panose="020B0609020204030204" pitchFamily="49" charset="0"/>
              </a:rPr>
              <a:t>        }</a:t>
            </a:r>
          </a:p>
          <a:p>
            <a:r>
              <a:rPr lang="en" sz="1600" dirty="0">
                <a:solidFill>
                  <a:srgbClr val="000000"/>
                </a:solidFill>
                <a:highlight>
                  <a:srgbClr val="FFFFFF"/>
                </a:highlight>
                <a:latin typeface="Consolas" panose="020B0609020204030204" pitchFamily="49" charset="0"/>
              </a:rPr>
              <a:t>    }</a:t>
            </a:r>
          </a:p>
          <a:p>
            <a:r>
              <a:rPr lang="en" sz="1600" dirty="0">
                <a:solidFill>
                  <a:srgbClr val="000000"/>
                </a:solidFill>
                <a:highlight>
                  <a:srgbClr val="FFFFFF"/>
                </a:highlight>
                <a:latin typeface="Consolas" panose="020B0609020204030204" pitchFamily="49" charset="0"/>
              </a:rPr>
              <a:t>}</a:t>
            </a:r>
          </a:p>
          <a:p>
            <a:endParaRPr lang="en" sz="1200" dirty="0">
              <a:solidFill>
                <a:prstClr val="black"/>
              </a:solidFill>
              <a:highlight>
                <a:srgbClr val="FFFFFF"/>
              </a:highlight>
              <a:latin typeface="Calibri" panose="020F0502020204030204" pitchFamily="34" charset="0"/>
            </a:endParaRPr>
          </a:p>
        </p:txBody>
      </p:sp>
      <p:sp>
        <p:nvSpPr>
          <p:cNvPr id="4" name="Title 3"/>
          <p:cNvSpPr>
            <a:spLocks noGrp="1"/>
          </p:cNvSpPr>
          <p:nvPr>
            <p:ph type="title"/>
          </p:nvPr>
        </p:nvSpPr>
        <p:spPr/>
        <p:txBody>
          <a:bodyPr/>
          <a:lstStyle/>
          <a:p>
            <a:r>
              <a:rPr lang="en-US" dirty="0">
                <a:solidFill>
                  <a:schemeClr val="tx1">
                    <a:lumMod val="85000"/>
                    <a:lumOff val="15000"/>
                  </a:schemeClr>
                </a:solidFill>
              </a:rPr>
              <a:t>Hash Table Growth</a:t>
            </a:r>
          </a:p>
        </p:txBody>
      </p:sp>
      <p:sp>
        <p:nvSpPr>
          <p:cNvPr id="18" name="Up Arrow 17"/>
          <p:cNvSpPr/>
          <p:nvPr/>
        </p:nvSpPr>
        <p:spPr>
          <a:xfrm rot="5400000">
            <a:off x="936305" y="2532241"/>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p:cNvSpPr/>
          <p:nvPr/>
        </p:nvSpPr>
        <p:spPr>
          <a:xfrm rot="5400000">
            <a:off x="1393505" y="3001098"/>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Up Arrow 23"/>
          <p:cNvSpPr/>
          <p:nvPr/>
        </p:nvSpPr>
        <p:spPr>
          <a:xfrm rot="5400000">
            <a:off x="1393505" y="3506641"/>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Up Arrow 25"/>
          <p:cNvSpPr/>
          <p:nvPr/>
        </p:nvSpPr>
        <p:spPr>
          <a:xfrm rot="5400000">
            <a:off x="1850705" y="4251967"/>
            <a:ext cx="323850" cy="54674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876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xit" presetSubtype="0" fill="hold" grpId="1" nodeType="withEffect">
                                  <p:stCondLst>
                                    <p:cond delay="0"/>
                                  </p:stCondLst>
                                  <p:childTnLst>
                                    <p:animEffect transition="out" filter="fade">
                                      <p:cBhvr>
                                        <p:cTn id="14" dur="500"/>
                                        <p:tgtEl>
                                          <p:spTgt spid="18"/>
                                        </p:tgtEl>
                                      </p:cBhvr>
                                    </p:animEffect>
                                    <p:set>
                                      <p:cBhvr>
                                        <p:cTn id="15" dur="1" fill="hold">
                                          <p:stCondLst>
                                            <p:cond delay="499"/>
                                          </p:stCondLst>
                                        </p:cTn>
                                        <p:tgtEl>
                                          <p:spTgt spid="1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xit" presetSubtype="0" fill="hold" grpId="1" nodeType="withEffect">
                                  <p:stCondLst>
                                    <p:cond delay="0"/>
                                  </p:stCondLst>
                                  <p:childTnLst>
                                    <p:animEffect transition="out" filter="fade">
                                      <p:cBhvr>
                                        <p:cTn id="22" dur="500"/>
                                        <p:tgtEl>
                                          <p:spTgt spid="19"/>
                                        </p:tgtEl>
                                      </p:cBhvr>
                                    </p:animEffect>
                                    <p:set>
                                      <p:cBhvr>
                                        <p:cTn id="23" dur="1" fill="hold">
                                          <p:stCondLst>
                                            <p:cond delay="499"/>
                                          </p:stCondLst>
                                        </p:cTn>
                                        <p:tgtEl>
                                          <p:spTgt spid="1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xit" presetSubtype="0" fill="hold" grpId="1" nodeType="withEffect">
                                  <p:stCondLst>
                                    <p:cond delay="0"/>
                                  </p:stCondLst>
                                  <p:childTnLst>
                                    <p:animEffect transition="out" filter="fade">
                                      <p:cBhvr>
                                        <p:cTn id="30" dur="500"/>
                                        <p:tgtEl>
                                          <p:spTgt spid="24"/>
                                        </p:tgtEl>
                                      </p:cBhvr>
                                    </p:animEffect>
                                    <p:set>
                                      <p:cBhvr>
                                        <p:cTn id="31"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4" grpId="0" animBg="1"/>
      <p:bldP spid="24" grpId="1" animBg="1"/>
      <p:bldP spid="26"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Iteration</a:t>
            </a:r>
          </a:p>
        </p:txBody>
      </p:sp>
      <p:sp>
        <p:nvSpPr>
          <p:cNvPr id="3" name="Text Placeholder 2"/>
          <p:cNvSpPr>
            <a:spLocks noGrp="1"/>
          </p:cNvSpPr>
          <p:nvPr>
            <p:ph type="body" idx="1"/>
          </p:nvPr>
        </p:nvSpPr>
        <p:spPr/>
        <p:txBody>
          <a:bodyPr/>
          <a:lstStyle/>
          <a:p>
            <a:r>
              <a:rPr lang="en-US" dirty="0"/>
              <a:t>Unordered enumeration of items in the hash table.</a:t>
            </a:r>
          </a:p>
        </p:txBody>
      </p:sp>
    </p:spTree>
    <p:extLst>
      <p:ext uri="{BB962C8B-B14F-4D97-AF65-F5344CB8AC3E}">
        <p14:creationId xmlns:p14="http://schemas.microsoft.com/office/powerpoint/2010/main" val="337894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Iteration</a:t>
            </a:r>
          </a:p>
        </p:txBody>
      </p:sp>
      <p:sp>
        <p:nvSpPr>
          <p:cNvPr id="20" name="Rectangle 19"/>
          <p:cNvSpPr/>
          <p:nvPr/>
        </p:nvSpPr>
        <p:spPr>
          <a:xfrm>
            <a:off x="5829300" y="335280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“content-type”</a:t>
            </a:r>
          </a:p>
          <a:p>
            <a:r>
              <a:rPr lang="en-US" sz="1400" dirty="0">
                <a:solidFill>
                  <a:schemeClr val="tx1">
                    <a:lumMod val="85000"/>
                    <a:lumOff val="15000"/>
                  </a:schemeClr>
                </a:solidFill>
              </a:rPr>
              <a:t>value: “image/</a:t>
            </a:r>
            <a:r>
              <a:rPr lang="en-US" sz="1400" dirty="0" err="1">
                <a:solidFill>
                  <a:schemeClr val="tx1">
                    <a:lumMod val="85000"/>
                    <a:lumOff val="15000"/>
                  </a:schemeClr>
                </a:solidFill>
              </a:rPr>
              <a:t>png</a:t>
            </a:r>
            <a:r>
              <a:rPr lang="en-US" sz="1400" dirty="0">
                <a:solidFill>
                  <a:schemeClr val="tx1">
                    <a:lumMod val="85000"/>
                    <a:lumOff val="15000"/>
                  </a:schemeClr>
                </a:solidFill>
              </a:rPr>
              <a:t>”</a:t>
            </a:r>
          </a:p>
          <a:p>
            <a:r>
              <a:rPr lang="en-US" sz="1400" dirty="0">
                <a:solidFill>
                  <a:schemeClr val="tx1">
                    <a:lumMod val="85000"/>
                    <a:lumOff val="15000"/>
                  </a:schemeClr>
                </a:solidFill>
              </a:rPr>
              <a:t>next: null</a:t>
            </a:r>
          </a:p>
        </p:txBody>
      </p:sp>
      <p:sp>
        <p:nvSpPr>
          <p:cNvPr id="22" name="Rectangle 21"/>
          <p:cNvSpPr/>
          <p:nvPr/>
        </p:nvSpPr>
        <p:spPr>
          <a:xfrm>
            <a:off x="2171700" y="335280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“content-length”</a:t>
            </a:r>
          </a:p>
          <a:p>
            <a:r>
              <a:rPr lang="en-US" sz="1400" dirty="0">
                <a:solidFill>
                  <a:schemeClr val="tx1">
                    <a:lumMod val="85000"/>
                    <a:lumOff val="15000"/>
                  </a:schemeClr>
                </a:solidFill>
              </a:rPr>
              <a:t>value: “8056”</a:t>
            </a:r>
          </a:p>
          <a:p>
            <a:r>
              <a:rPr lang="en-US" sz="1400" dirty="0">
                <a:solidFill>
                  <a:schemeClr val="tx1">
                    <a:lumMod val="85000"/>
                    <a:lumOff val="15000"/>
                  </a:schemeClr>
                </a:solidFill>
              </a:rPr>
              <a:t>next: null</a:t>
            </a:r>
          </a:p>
        </p:txBody>
      </p:sp>
      <p:sp>
        <p:nvSpPr>
          <p:cNvPr id="25" name="Rectangle 24"/>
          <p:cNvSpPr/>
          <p:nvPr/>
        </p:nvSpPr>
        <p:spPr>
          <a:xfrm>
            <a:off x="4610100" y="3352800"/>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sp>
        <p:nvSpPr>
          <p:cNvPr id="30" name="Rectangle 29"/>
          <p:cNvSpPr/>
          <p:nvPr/>
        </p:nvSpPr>
        <p:spPr>
          <a:xfrm>
            <a:off x="21336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p>
        </p:txBody>
      </p:sp>
      <p:sp>
        <p:nvSpPr>
          <p:cNvPr id="31" name="Rectangle 30"/>
          <p:cNvSpPr/>
          <p:nvPr/>
        </p:nvSpPr>
        <p:spPr>
          <a:xfrm>
            <a:off x="27432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2" name="Rectangle 31"/>
          <p:cNvSpPr/>
          <p:nvPr/>
        </p:nvSpPr>
        <p:spPr>
          <a:xfrm>
            <a:off x="33528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3" name="Rectangle 32"/>
          <p:cNvSpPr/>
          <p:nvPr/>
        </p:nvSpPr>
        <p:spPr>
          <a:xfrm>
            <a:off x="39624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4" name="Rectangle 33"/>
          <p:cNvSpPr/>
          <p:nvPr/>
        </p:nvSpPr>
        <p:spPr>
          <a:xfrm>
            <a:off x="45720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5" name="Rectangle 34"/>
          <p:cNvSpPr/>
          <p:nvPr/>
        </p:nvSpPr>
        <p:spPr>
          <a:xfrm>
            <a:off x="51816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endParaRPr lang="en-US" sz="1400" dirty="0">
              <a:solidFill>
                <a:schemeClr val="tx1">
                  <a:lumMod val="85000"/>
                  <a:lumOff val="15000"/>
                </a:schemeClr>
              </a:solidFill>
            </a:endParaRPr>
          </a:p>
        </p:txBody>
      </p:sp>
      <p:sp>
        <p:nvSpPr>
          <p:cNvPr id="36" name="Rectangle 35"/>
          <p:cNvSpPr/>
          <p:nvPr/>
        </p:nvSpPr>
        <p:spPr>
          <a:xfrm>
            <a:off x="57912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7" name="Rectangle 36"/>
          <p:cNvSpPr/>
          <p:nvPr/>
        </p:nvSpPr>
        <p:spPr>
          <a:xfrm>
            <a:off x="64008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cxnSp>
        <p:nvCxnSpPr>
          <p:cNvPr id="38" name="Straight Arrow Connector 37"/>
          <p:cNvCxnSpPr>
            <a:stCxn id="31" idx="0"/>
            <a:endCxn id="22" idx="2"/>
          </p:cNvCxnSpPr>
          <p:nvPr/>
        </p:nvCxnSpPr>
        <p:spPr>
          <a:xfrm flipV="1">
            <a:off x="30480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7" idx="0"/>
            <a:endCxn id="20" idx="2"/>
          </p:cNvCxnSpPr>
          <p:nvPr/>
        </p:nvCxnSpPr>
        <p:spPr>
          <a:xfrm flipV="1">
            <a:off x="67056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8768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000500" y="3352800"/>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18" name="Straight Arrow Connector 17"/>
          <p:cNvCxnSpPr/>
          <p:nvPr/>
        </p:nvCxnSpPr>
        <p:spPr>
          <a:xfrm flipV="1">
            <a:off x="42672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610100" y="2300289"/>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21" name="Straight Arrow Connector 20"/>
          <p:cNvCxnSpPr/>
          <p:nvPr/>
        </p:nvCxnSpPr>
        <p:spPr>
          <a:xfrm flipV="1">
            <a:off x="4876800" y="2986089"/>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1274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Iteration</a:t>
            </a:r>
          </a:p>
        </p:txBody>
      </p:sp>
      <p:sp>
        <p:nvSpPr>
          <p:cNvPr id="20" name="Rectangle 19"/>
          <p:cNvSpPr/>
          <p:nvPr/>
        </p:nvSpPr>
        <p:spPr>
          <a:xfrm>
            <a:off x="5829300" y="335280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“content-type”</a:t>
            </a:r>
          </a:p>
          <a:p>
            <a:r>
              <a:rPr lang="en-US" sz="1400" dirty="0">
                <a:solidFill>
                  <a:schemeClr val="tx1">
                    <a:lumMod val="85000"/>
                    <a:lumOff val="15000"/>
                  </a:schemeClr>
                </a:solidFill>
              </a:rPr>
              <a:t>value: “image/</a:t>
            </a:r>
            <a:r>
              <a:rPr lang="en-US" sz="1400" dirty="0" err="1">
                <a:solidFill>
                  <a:schemeClr val="tx1">
                    <a:lumMod val="85000"/>
                    <a:lumOff val="15000"/>
                  </a:schemeClr>
                </a:solidFill>
              </a:rPr>
              <a:t>png</a:t>
            </a:r>
            <a:r>
              <a:rPr lang="en-US" sz="1400" dirty="0">
                <a:solidFill>
                  <a:schemeClr val="tx1">
                    <a:lumMod val="85000"/>
                    <a:lumOff val="15000"/>
                  </a:schemeClr>
                </a:solidFill>
              </a:rPr>
              <a:t>”</a:t>
            </a:r>
          </a:p>
          <a:p>
            <a:r>
              <a:rPr lang="en-US" sz="1400" dirty="0">
                <a:solidFill>
                  <a:schemeClr val="tx1">
                    <a:lumMod val="85000"/>
                    <a:lumOff val="15000"/>
                  </a:schemeClr>
                </a:solidFill>
              </a:rPr>
              <a:t>next: null</a:t>
            </a:r>
          </a:p>
        </p:txBody>
      </p:sp>
      <p:sp>
        <p:nvSpPr>
          <p:cNvPr id="22" name="Rectangle 21"/>
          <p:cNvSpPr/>
          <p:nvPr/>
        </p:nvSpPr>
        <p:spPr>
          <a:xfrm>
            <a:off x="2171700" y="335280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“content-length”</a:t>
            </a:r>
          </a:p>
          <a:p>
            <a:r>
              <a:rPr lang="en-US" sz="1400" dirty="0">
                <a:solidFill>
                  <a:schemeClr val="tx1">
                    <a:lumMod val="85000"/>
                    <a:lumOff val="15000"/>
                  </a:schemeClr>
                </a:solidFill>
              </a:rPr>
              <a:t>value: “8056”</a:t>
            </a:r>
          </a:p>
          <a:p>
            <a:r>
              <a:rPr lang="en-US" sz="1400" dirty="0">
                <a:solidFill>
                  <a:schemeClr val="tx1">
                    <a:lumMod val="85000"/>
                    <a:lumOff val="15000"/>
                  </a:schemeClr>
                </a:solidFill>
              </a:rPr>
              <a:t>next: null</a:t>
            </a:r>
          </a:p>
        </p:txBody>
      </p:sp>
      <p:sp>
        <p:nvSpPr>
          <p:cNvPr id="25" name="Rectangle 24"/>
          <p:cNvSpPr/>
          <p:nvPr/>
        </p:nvSpPr>
        <p:spPr>
          <a:xfrm>
            <a:off x="4610100" y="3352800"/>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sp>
        <p:nvSpPr>
          <p:cNvPr id="30" name="Rectangle 29"/>
          <p:cNvSpPr/>
          <p:nvPr/>
        </p:nvSpPr>
        <p:spPr>
          <a:xfrm>
            <a:off x="2133600" y="4405311"/>
            <a:ext cx="609600" cy="609600"/>
          </a:xfrm>
          <a:prstGeom prst="rect">
            <a:avLst/>
          </a:prstGeom>
          <a:solidFill>
            <a:schemeClr val="accent6"/>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p>
        </p:txBody>
      </p:sp>
      <p:sp>
        <p:nvSpPr>
          <p:cNvPr id="31" name="Rectangle 30"/>
          <p:cNvSpPr/>
          <p:nvPr/>
        </p:nvSpPr>
        <p:spPr>
          <a:xfrm>
            <a:off x="27432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2" name="Rectangle 31"/>
          <p:cNvSpPr/>
          <p:nvPr/>
        </p:nvSpPr>
        <p:spPr>
          <a:xfrm>
            <a:off x="33528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3" name="Rectangle 32"/>
          <p:cNvSpPr/>
          <p:nvPr/>
        </p:nvSpPr>
        <p:spPr>
          <a:xfrm>
            <a:off x="39624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4" name="Rectangle 33"/>
          <p:cNvSpPr/>
          <p:nvPr/>
        </p:nvSpPr>
        <p:spPr>
          <a:xfrm>
            <a:off x="45720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5" name="Rectangle 34"/>
          <p:cNvSpPr/>
          <p:nvPr/>
        </p:nvSpPr>
        <p:spPr>
          <a:xfrm>
            <a:off x="51816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endParaRPr lang="en-US" sz="1400" dirty="0">
              <a:solidFill>
                <a:schemeClr val="tx1">
                  <a:lumMod val="85000"/>
                  <a:lumOff val="15000"/>
                </a:schemeClr>
              </a:solidFill>
            </a:endParaRPr>
          </a:p>
        </p:txBody>
      </p:sp>
      <p:sp>
        <p:nvSpPr>
          <p:cNvPr id="36" name="Rectangle 35"/>
          <p:cNvSpPr/>
          <p:nvPr/>
        </p:nvSpPr>
        <p:spPr>
          <a:xfrm>
            <a:off x="57912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7" name="Rectangle 36"/>
          <p:cNvSpPr/>
          <p:nvPr/>
        </p:nvSpPr>
        <p:spPr>
          <a:xfrm>
            <a:off x="64008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cxnSp>
        <p:nvCxnSpPr>
          <p:cNvPr id="38" name="Straight Arrow Connector 37"/>
          <p:cNvCxnSpPr>
            <a:stCxn id="31" idx="0"/>
            <a:endCxn id="22" idx="2"/>
          </p:cNvCxnSpPr>
          <p:nvPr/>
        </p:nvCxnSpPr>
        <p:spPr>
          <a:xfrm flipV="1">
            <a:off x="30480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7" idx="0"/>
            <a:endCxn id="20" idx="2"/>
          </p:cNvCxnSpPr>
          <p:nvPr/>
        </p:nvCxnSpPr>
        <p:spPr>
          <a:xfrm flipV="1">
            <a:off x="67056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8768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000500" y="3352800"/>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18" name="Straight Arrow Connector 17"/>
          <p:cNvCxnSpPr/>
          <p:nvPr/>
        </p:nvCxnSpPr>
        <p:spPr>
          <a:xfrm flipV="1">
            <a:off x="42672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610100" y="2300289"/>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21" name="Straight Arrow Connector 20"/>
          <p:cNvCxnSpPr/>
          <p:nvPr/>
        </p:nvCxnSpPr>
        <p:spPr>
          <a:xfrm flipV="1">
            <a:off x="4876800" y="2986089"/>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9852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Iteration</a:t>
            </a:r>
          </a:p>
        </p:txBody>
      </p:sp>
      <p:sp>
        <p:nvSpPr>
          <p:cNvPr id="20" name="Rectangle 19"/>
          <p:cNvSpPr/>
          <p:nvPr/>
        </p:nvSpPr>
        <p:spPr>
          <a:xfrm>
            <a:off x="5829300" y="335280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“content-type”</a:t>
            </a:r>
          </a:p>
          <a:p>
            <a:r>
              <a:rPr lang="en-US" sz="1400" dirty="0">
                <a:solidFill>
                  <a:schemeClr val="tx1">
                    <a:lumMod val="85000"/>
                    <a:lumOff val="15000"/>
                  </a:schemeClr>
                </a:solidFill>
              </a:rPr>
              <a:t>value: “image/</a:t>
            </a:r>
            <a:r>
              <a:rPr lang="en-US" sz="1400" dirty="0" err="1">
                <a:solidFill>
                  <a:schemeClr val="tx1">
                    <a:lumMod val="85000"/>
                    <a:lumOff val="15000"/>
                  </a:schemeClr>
                </a:solidFill>
              </a:rPr>
              <a:t>png</a:t>
            </a:r>
            <a:r>
              <a:rPr lang="en-US" sz="1400" dirty="0">
                <a:solidFill>
                  <a:schemeClr val="tx1">
                    <a:lumMod val="85000"/>
                    <a:lumOff val="15000"/>
                  </a:schemeClr>
                </a:solidFill>
              </a:rPr>
              <a:t>”</a:t>
            </a:r>
          </a:p>
          <a:p>
            <a:r>
              <a:rPr lang="en-US" sz="1400" dirty="0">
                <a:solidFill>
                  <a:schemeClr val="tx1">
                    <a:lumMod val="85000"/>
                    <a:lumOff val="15000"/>
                  </a:schemeClr>
                </a:solidFill>
              </a:rPr>
              <a:t>next: null</a:t>
            </a:r>
          </a:p>
        </p:txBody>
      </p:sp>
      <p:sp>
        <p:nvSpPr>
          <p:cNvPr id="22" name="Rectangle 21"/>
          <p:cNvSpPr/>
          <p:nvPr/>
        </p:nvSpPr>
        <p:spPr>
          <a:xfrm>
            <a:off x="2171700" y="335280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“content-length”</a:t>
            </a:r>
          </a:p>
          <a:p>
            <a:r>
              <a:rPr lang="en-US" sz="1400" dirty="0">
                <a:solidFill>
                  <a:schemeClr val="tx1">
                    <a:lumMod val="85000"/>
                    <a:lumOff val="15000"/>
                  </a:schemeClr>
                </a:solidFill>
              </a:rPr>
              <a:t>value: “8056”</a:t>
            </a:r>
          </a:p>
          <a:p>
            <a:r>
              <a:rPr lang="en-US" sz="1400" dirty="0">
                <a:solidFill>
                  <a:schemeClr val="tx1">
                    <a:lumMod val="85000"/>
                    <a:lumOff val="15000"/>
                  </a:schemeClr>
                </a:solidFill>
              </a:rPr>
              <a:t>next: null</a:t>
            </a:r>
          </a:p>
        </p:txBody>
      </p:sp>
      <p:sp>
        <p:nvSpPr>
          <p:cNvPr id="25" name="Rectangle 24"/>
          <p:cNvSpPr/>
          <p:nvPr/>
        </p:nvSpPr>
        <p:spPr>
          <a:xfrm>
            <a:off x="4610100" y="3352800"/>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sp>
        <p:nvSpPr>
          <p:cNvPr id="30" name="Rectangle 29"/>
          <p:cNvSpPr/>
          <p:nvPr/>
        </p:nvSpPr>
        <p:spPr>
          <a:xfrm>
            <a:off x="21336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p>
        </p:txBody>
      </p:sp>
      <p:sp>
        <p:nvSpPr>
          <p:cNvPr id="31" name="Rectangle 30"/>
          <p:cNvSpPr/>
          <p:nvPr/>
        </p:nvSpPr>
        <p:spPr>
          <a:xfrm>
            <a:off x="2743200" y="4405311"/>
            <a:ext cx="609600" cy="609600"/>
          </a:xfrm>
          <a:prstGeom prst="rect">
            <a:avLst/>
          </a:prstGeom>
          <a:solidFill>
            <a:schemeClr val="accent6"/>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2" name="Rectangle 31"/>
          <p:cNvSpPr/>
          <p:nvPr/>
        </p:nvSpPr>
        <p:spPr>
          <a:xfrm>
            <a:off x="33528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3" name="Rectangle 32"/>
          <p:cNvSpPr/>
          <p:nvPr/>
        </p:nvSpPr>
        <p:spPr>
          <a:xfrm>
            <a:off x="39624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4" name="Rectangle 33"/>
          <p:cNvSpPr/>
          <p:nvPr/>
        </p:nvSpPr>
        <p:spPr>
          <a:xfrm>
            <a:off x="45720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5" name="Rectangle 34"/>
          <p:cNvSpPr/>
          <p:nvPr/>
        </p:nvSpPr>
        <p:spPr>
          <a:xfrm>
            <a:off x="51816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endParaRPr lang="en-US" sz="1400" dirty="0">
              <a:solidFill>
                <a:schemeClr val="tx1">
                  <a:lumMod val="85000"/>
                  <a:lumOff val="15000"/>
                </a:schemeClr>
              </a:solidFill>
            </a:endParaRPr>
          </a:p>
        </p:txBody>
      </p:sp>
      <p:sp>
        <p:nvSpPr>
          <p:cNvPr id="36" name="Rectangle 35"/>
          <p:cNvSpPr/>
          <p:nvPr/>
        </p:nvSpPr>
        <p:spPr>
          <a:xfrm>
            <a:off x="57912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7" name="Rectangle 36"/>
          <p:cNvSpPr/>
          <p:nvPr/>
        </p:nvSpPr>
        <p:spPr>
          <a:xfrm>
            <a:off x="64008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cxnSp>
        <p:nvCxnSpPr>
          <p:cNvPr id="38" name="Straight Arrow Connector 37"/>
          <p:cNvCxnSpPr>
            <a:stCxn id="31" idx="0"/>
            <a:endCxn id="22" idx="2"/>
          </p:cNvCxnSpPr>
          <p:nvPr/>
        </p:nvCxnSpPr>
        <p:spPr>
          <a:xfrm flipV="1">
            <a:off x="30480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7" idx="0"/>
            <a:endCxn id="20" idx="2"/>
          </p:cNvCxnSpPr>
          <p:nvPr/>
        </p:nvCxnSpPr>
        <p:spPr>
          <a:xfrm flipV="1">
            <a:off x="67056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8768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000500" y="3352800"/>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18" name="Straight Arrow Connector 17"/>
          <p:cNvCxnSpPr/>
          <p:nvPr/>
        </p:nvCxnSpPr>
        <p:spPr>
          <a:xfrm flipV="1">
            <a:off x="42672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610100" y="2300289"/>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21" name="Straight Arrow Connector 20"/>
          <p:cNvCxnSpPr/>
          <p:nvPr/>
        </p:nvCxnSpPr>
        <p:spPr>
          <a:xfrm flipV="1">
            <a:off x="4876800" y="2986089"/>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49756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Iteration</a:t>
            </a:r>
          </a:p>
        </p:txBody>
      </p:sp>
      <p:sp>
        <p:nvSpPr>
          <p:cNvPr id="20" name="Rectangle 19"/>
          <p:cNvSpPr/>
          <p:nvPr/>
        </p:nvSpPr>
        <p:spPr>
          <a:xfrm>
            <a:off x="5829300" y="335280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“content-type”</a:t>
            </a:r>
          </a:p>
          <a:p>
            <a:r>
              <a:rPr lang="en-US" sz="1400" dirty="0">
                <a:solidFill>
                  <a:schemeClr val="tx1">
                    <a:lumMod val="85000"/>
                    <a:lumOff val="15000"/>
                  </a:schemeClr>
                </a:solidFill>
              </a:rPr>
              <a:t>value: “image/</a:t>
            </a:r>
            <a:r>
              <a:rPr lang="en-US" sz="1400" dirty="0" err="1">
                <a:solidFill>
                  <a:schemeClr val="tx1">
                    <a:lumMod val="85000"/>
                    <a:lumOff val="15000"/>
                  </a:schemeClr>
                </a:solidFill>
              </a:rPr>
              <a:t>png</a:t>
            </a:r>
            <a:r>
              <a:rPr lang="en-US" sz="1400" dirty="0">
                <a:solidFill>
                  <a:schemeClr val="tx1">
                    <a:lumMod val="85000"/>
                    <a:lumOff val="15000"/>
                  </a:schemeClr>
                </a:solidFill>
              </a:rPr>
              <a:t>”</a:t>
            </a:r>
          </a:p>
          <a:p>
            <a:r>
              <a:rPr lang="en-US" sz="1400" dirty="0">
                <a:solidFill>
                  <a:schemeClr val="tx1">
                    <a:lumMod val="85000"/>
                    <a:lumOff val="15000"/>
                  </a:schemeClr>
                </a:solidFill>
              </a:rPr>
              <a:t>next: null</a:t>
            </a:r>
          </a:p>
        </p:txBody>
      </p:sp>
      <p:sp>
        <p:nvSpPr>
          <p:cNvPr id="22" name="Rectangle 21"/>
          <p:cNvSpPr/>
          <p:nvPr/>
        </p:nvSpPr>
        <p:spPr>
          <a:xfrm>
            <a:off x="2171700" y="3352800"/>
            <a:ext cx="1752600" cy="685800"/>
          </a:xfrm>
          <a:prstGeom prst="rect">
            <a:avLst/>
          </a:prstGeom>
          <a:solidFill>
            <a:schemeClr val="accent6"/>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“content-length”</a:t>
            </a:r>
          </a:p>
          <a:p>
            <a:r>
              <a:rPr lang="en-US" sz="1400" dirty="0">
                <a:solidFill>
                  <a:schemeClr val="tx1">
                    <a:lumMod val="85000"/>
                    <a:lumOff val="15000"/>
                  </a:schemeClr>
                </a:solidFill>
              </a:rPr>
              <a:t>value: “8056”</a:t>
            </a:r>
          </a:p>
          <a:p>
            <a:r>
              <a:rPr lang="en-US" sz="1400" dirty="0">
                <a:solidFill>
                  <a:schemeClr val="tx1">
                    <a:lumMod val="85000"/>
                    <a:lumOff val="15000"/>
                  </a:schemeClr>
                </a:solidFill>
              </a:rPr>
              <a:t>next: null</a:t>
            </a:r>
          </a:p>
        </p:txBody>
      </p:sp>
      <p:sp>
        <p:nvSpPr>
          <p:cNvPr id="25" name="Rectangle 24"/>
          <p:cNvSpPr/>
          <p:nvPr/>
        </p:nvSpPr>
        <p:spPr>
          <a:xfrm>
            <a:off x="4610100" y="3352800"/>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sp>
        <p:nvSpPr>
          <p:cNvPr id="30" name="Rectangle 29"/>
          <p:cNvSpPr/>
          <p:nvPr/>
        </p:nvSpPr>
        <p:spPr>
          <a:xfrm>
            <a:off x="21336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p>
        </p:txBody>
      </p:sp>
      <p:sp>
        <p:nvSpPr>
          <p:cNvPr id="31" name="Rectangle 30"/>
          <p:cNvSpPr/>
          <p:nvPr/>
        </p:nvSpPr>
        <p:spPr>
          <a:xfrm>
            <a:off x="2743200" y="4405311"/>
            <a:ext cx="609600" cy="609600"/>
          </a:xfrm>
          <a:prstGeom prst="rect">
            <a:avLst/>
          </a:prstGeom>
          <a:solidFill>
            <a:schemeClr val="accent6"/>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2" name="Rectangle 31"/>
          <p:cNvSpPr/>
          <p:nvPr/>
        </p:nvSpPr>
        <p:spPr>
          <a:xfrm>
            <a:off x="33528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3" name="Rectangle 32"/>
          <p:cNvSpPr/>
          <p:nvPr/>
        </p:nvSpPr>
        <p:spPr>
          <a:xfrm>
            <a:off x="39624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4" name="Rectangle 33"/>
          <p:cNvSpPr/>
          <p:nvPr/>
        </p:nvSpPr>
        <p:spPr>
          <a:xfrm>
            <a:off x="45720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5" name="Rectangle 34"/>
          <p:cNvSpPr/>
          <p:nvPr/>
        </p:nvSpPr>
        <p:spPr>
          <a:xfrm>
            <a:off x="51816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endParaRPr lang="en-US" sz="1400" dirty="0">
              <a:solidFill>
                <a:schemeClr val="tx1">
                  <a:lumMod val="85000"/>
                  <a:lumOff val="15000"/>
                </a:schemeClr>
              </a:solidFill>
            </a:endParaRPr>
          </a:p>
        </p:txBody>
      </p:sp>
      <p:sp>
        <p:nvSpPr>
          <p:cNvPr id="36" name="Rectangle 35"/>
          <p:cNvSpPr/>
          <p:nvPr/>
        </p:nvSpPr>
        <p:spPr>
          <a:xfrm>
            <a:off x="57912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7" name="Rectangle 36"/>
          <p:cNvSpPr/>
          <p:nvPr/>
        </p:nvSpPr>
        <p:spPr>
          <a:xfrm>
            <a:off x="64008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cxnSp>
        <p:nvCxnSpPr>
          <p:cNvPr id="38" name="Straight Arrow Connector 37"/>
          <p:cNvCxnSpPr>
            <a:stCxn id="31" idx="0"/>
            <a:endCxn id="22" idx="2"/>
          </p:cNvCxnSpPr>
          <p:nvPr/>
        </p:nvCxnSpPr>
        <p:spPr>
          <a:xfrm flipV="1">
            <a:off x="30480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7" idx="0"/>
            <a:endCxn id="20" idx="2"/>
          </p:cNvCxnSpPr>
          <p:nvPr/>
        </p:nvCxnSpPr>
        <p:spPr>
          <a:xfrm flipV="1">
            <a:off x="67056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8768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000500" y="3352800"/>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18" name="Straight Arrow Connector 17"/>
          <p:cNvCxnSpPr/>
          <p:nvPr/>
        </p:nvCxnSpPr>
        <p:spPr>
          <a:xfrm flipV="1">
            <a:off x="42672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610100" y="2300289"/>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21" name="Straight Arrow Connector 20"/>
          <p:cNvCxnSpPr/>
          <p:nvPr/>
        </p:nvCxnSpPr>
        <p:spPr>
          <a:xfrm flipV="1">
            <a:off x="4876800" y="2986089"/>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500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Hash Table</a:t>
            </a:r>
          </a:p>
        </p:txBody>
      </p:sp>
      <p:sp>
        <p:nvSpPr>
          <p:cNvPr id="3" name="Text Placeholder 2"/>
          <p:cNvSpPr>
            <a:spLocks noGrp="1"/>
          </p:cNvSpPr>
          <p:nvPr>
            <p:ph type="body" idx="1"/>
          </p:nvPr>
        </p:nvSpPr>
        <p:spPr/>
        <p:txBody>
          <a:bodyPr/>
          <a:lstStyle/>
          <a:p>
            <a:r>
              <a:rPr lang="en-US" dirty="0"/>
              <a:t>An associative array container that provides O(1) insert, delete and search.</a:t>
            </a:r>
          </a:p>
        </p:txBody>
      </p:sp>
    </p:spTree>
    <p:extLst>
      <p:ext uri="{BB962C8B-B14F-4D97-AF65-F5344CB8AC3E}">
        <p14:creationId xmlns:p14="http://schemas.microsoft.com/office/powerpoint/2010/main" val="161165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Iteration</a:t>
            </a:r>
          </a:p>
        </p:txBody>
      </p:sp>
      <p:sp>
        <p:nvSpPr>
          <p:cNvPr id="20" name="Rectangle 19"/>
          <p:cNvSpPr/>
          <p:nvPr/>
        </p:nvSpPr>
        <p:spPr>
          <a:xfrm>
            <a:off x="5829300" y="335280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“content-type”</a:t>
            </a:r>
          </a:p>
          <a:p>
            <a:r>
              <a:rPr lang="en-US" sz="1400" dirty="0">
                <a:solidFill>
                  <a:schemeClr val="tx1">
                    <a:lumMod val="85000"/>
                    <a:lumOff val="15000"/>
                  </a:schemeClr>
                </a:solidFill>
              </a:rPr>
              <a:t>value: “image/</a:t>
            </a:r>
            <a:r>
              <a:rPr lang="en-US" sz="1400" dirty="0" err="1">
                <a:solidFill>
                  <a:schemeClr val="tx1">
                    <a:lumMod val="85000"/>
                    <a:lumOff val="15000"/>
                  </a:schemeClr>
                </a:solidFill>
              </a:rPr>
              <a:t>png</a:t>
            </a:r>
            <a:r>
              <a:rPr lang="en-US" sz="1400" dirty="0">
                <a:solidFill>
                  <a:schemeClr val="tx1">
                    <a:lumMod val="85000"/>
                    <a:lumOff val="15000"/>
                  </a:schemeClr>
                </a:solidFill>
              </a:rPr>
              <a:t>”</a:t>
            </a:r>
          </a:p>
          <a:p>
            <a:r>
              <a:rPr lang="en-US" sz="1400" dirty="0">
                <a:solidFill>
                  <a:schemeClr val="tx1">
                    <a:lumMod val="85000"/>
                    <a:lumOff val="15000"/>
                  </a:schemeClr>
                </a:solidFill>
              </a:rPr>
              <a:t>next: null</a:t>
            </a:r>
          </a:p>
        </p:txBody>
      </p:sp>
      <p:sp>
        <p:nvSpPr>
          <p:cNvPr id="22" name="Rectangle 21"/>
          <p:cNvSpPr/>
          <p:nvPr/>
        </p:nvSpPr>
        <p:spPr>
          <a:xfrm>
            <a:off x="2171700" y="335280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“content-length”</a:t>
            </a:r>
          </a:p>
          <a:p>
            <a:r>
              <a:rPr lang="en-US" sz="1400" dirty="0">
                <a:solidFill>
                  <a:schemeClr val="tx1">
                    <a:lumMod val="85000"/>
                    <a:lumOff val="15000"/>
                  </a:schemeClr>
                </a:solidFill>
              </a:rPr>
              <a:t>value: “8056”</a:t>
            </a:r>
          </a:p>
          <a:p>
            <a:r>
              <a:rPr lang="en-US" sz="1400" dirty="0">
                <a:solidFill>
                  <a:schemeClr val="tx1">
                    <a:lumMod val="85000"/>
                    <a:lumOff val="15000"/>
                  </a:schemeClr>
                </a:solidFill>
              </a:rPr>
              <a:t>next: null</a:t>
            </a:r>
          </a:p>
        </p:txBody>
      </p:sp>
      <p:sp>
        <p:nvSpPr>
          <p:cNvPr id="25" name="Rectangle 24"/>
          <p:cNvSpPr/>
          <p:nvPr/>
        </p:nvSpPr>
        <p:spPr>
          <a:xfrm>
            <a:off x="4610100" y="3352800"/>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sp>
        <p:nvSpPr>
          <p:cNvPr id="30" name="Rectangle 29"/>
          <p:cNvSpPr/>
          <p:nvPr/>
        </p:nvSpPr>
        <p:spPr>
          <a:xfrm>
            <a:off x="21336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p>
        </p:txBody>
      </p:sp>
      <p:sp>
        <p:nvSpPr>
          <p:cNvPr id="31" name="Rectangle 30"/>
          <p:cNvSpPr/>
          <p:nvPr/>
        </p:nvSpPr>
        <p:spPr>
          <a:xfrm>
            <a:off x="27432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2" name="Rectangle 31"/>
          <p:cNvSpPr/>
          <p:nvPr/>
        </p:nvSpPr>
        <p:spPr>
          <a:xfrm>
            <a:off x="3352800" y="4405311"/>
            <a:ext cx="609600" cy="609600"/>
          </a:xfrm>
          <a:prstGeom prst="rect">
            <a:avLst/>
          </a:prstGeom>
          <a:solidFill>
            <a:schemeClr val="accent6"/>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3" name="Rectangle 32"/>
          <p:cNvSpPr/>
          <p:nvPr/>
        </p:nvSpPr>
        <p:spPr>
          <a:xfrm>
            <a:off x="39624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4" name="Rectangle 33"/>
          <p:cNvSpPr/>
          <p:nvPr/>
        </p:nvSpPr>
        <p:spPr>
          <a:xfrm>
            <a:off x="45720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5" name="Rectangle 34"/>
          <p:cNvSpPr/>
          <p:nvPr/>
        </p:nvSpPr>
        <p:spPr>
          <a:xfrm>
            <a:off x="51816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endParaRPr lang="en-US" sz="1400" dirty="0">
              <a:solidFill>
                <a:schemeClr val="tx1">
                  <a:lumMod val="85000"/>
                  <a:lumOff val="15000"/>
                </a:schemeClr>
              </a:solidFill>
            </a:endParaRPr>
          </a:p>
        </p:txBody>
      </p:sp>
      <p:sp>
        <p:nvSpPr>
          <p:cNvPr id="36" name="Rectangle 35"/>
          <p:cNvSpPr/>
          <p:nvPr/>
        </p:nvSpPr>
        <p:spPr>
          <a:xfrm>
            <a:off x="57912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7" name="Rectangle 36"/>
          <p:cNvSpPr/>
          <p:nvPr/>
        </p:nvSpPr>
        <p:spPr>
          <a:xfrm>
            <a:off x="64008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cxnSp>
        <p:nvCxnSpPr>
          <p:cNvPr id="38" name="Straight Arrow Connector 37"/>
          <p:cNvCxnSpPr>
            <a:stCxn id="31" idx="0"/>
            <a:endCxn id="22" idx="2"/>
          </p:cNvCxnSpPr>
          <p:nvPr/>
        </p:nvCxnSpPr>
        <p:spPr>
          <a:xfrm flipV="1">
            <a:off x="30480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7" idx="0"/>
            <a:endCxn id="20" idx="2"/>
          </p:cNvCxnSpPr>
          <p:nvPr/>
        </p:nvCxnSpPr>
        <p:spPr>
          <a:xfrm flipV="1">
            <a:off x="67056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8768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000500" y="3352800"/>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18" name="Straight Arrow Connector 17"/>
          <p:cNvCxnSpPr/>
          <p:nvPr/>
        </p:nvCxnSpPr>
        <p:spPr>
          <a:xfrm flipV="1">
            <a:off x="42672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610100" y="2300289"/>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21" name="Straight Arrow Connector 20"/>
          <p:cNvCxnSpPr/>
          <p:nvPr/>
        </p:nvCxnSpPr>
        <p:spPr>
          <a:xfrm flipV="1">
            <a:off x="4876800" y="2986089"/>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80597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Iteration</a:t>
            </a:r>
          </a:p>
        </p:txBody>
      </p:sp>
      <p:sp>
        <p:nvSpPr>
          <p:cNvPr id="20" name="Rectangle 19"/>
          <p:cNvSpPr/>
          <p:nvPr/>
        </p:nvSpPr>
        <p:spPr>
          <a:xfrm>
            <a:off x="5829300" y="335280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“content-type”</a:t>
            </a:r>
          </a:p>
          <a:p>
            <a:r>
              <a:rPr lang="en-US" sz="1400" dirty="0">
                <a:solidFill>
                  <a:schemeClr val="tx1">
                    <a:lumMod val="85000"/>
                    <a:lumOff val="15000"/>
                  </a:schemeClr>
                </a:solidFill>
              </a:rPr>
              <a:t>value: “image/</a:t>
            </a:r>
            <a:r>
              <a:rPr lang="en-US" sz="1400" dirty="0" err="1">
                <a:solidFill>
                  <a:schemeClr val="tx1">
                    <a:lumMod val="85000"/>
                    <a:lumOff val="15000"/>
                  </a:schemeClr>
                </a:solidFill>
              </a:rPr>
              <a:t>png</a:t>
            </a:r>
            <a:r>
              <a:rPr lang="en-US" sz="1400" dirty="0">
                <a:solidFill>
                  <a:schemeClr val="tx1">
                    <a:lumMod val="85000"/>
                    <a:lumOff val="15000"/>
                  </a:schemeClr>
                </a:solidFill>
              </a:rPr>
              <a:t>”</a:t>
            </a:r>
          </a:p>
          <a:p>
            <a:r>
              <a:rPr lang="en-US" sz="1400" dirty="0">
                <a:solidFill>
                  <a:schemeClr val="tx1">
                    <a:lumMod val="85000"/>
                    <a:lumOff val="15000"/>
                  </a:schemeClr>
                </a:solidFill>
              </a:rPr>
              <a:t>next: null</a:t>
            </a:r>
          </a:p>
        </p:txBody>
      </p:sp>
      <p:sp>
        <p:nvSpPr>
          <p:cNvPr id="22" name="Rectangle 21"/>
          <p:cNvSpPr/>
          <p:nvPr/>
        </p:nvSpPr>
        <p:spPr>
          <a:xfrm>
            <a:off x="2171700" y="335280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“content-length”</a:t>
            </a:r>
          </a:p>
          <a:p>
            <a:r>
              <a:rPr lang="en-US" sz="1400" dirty="0">
                <a:solidFill>
                  <a:schemeClr val="tx1">
                    <a:lumMod val="85000"/>
                    <a:lumOff val="15000"/>
                  </a:schemeClr>
                </a:solidFill>
              </a:rPr>
              <a:t>value: “8056”</a:t>
            </a:r>
          </a:p>
          <a:p>
            <a:r>
              <a:rPr lang="en-US" sz="1400" dirty="0">
                <a:solidFill>
                  <a:schemeClr val="tx1">
                    <a:lumMod val="85000"/>
                    <a:lumOff val="15000"/>
                  </a:schemeClr>
                </a:solidFill>
              </a:rPr>
              <a:t>next: null</a:t>
            </a:r>
          </a:p>
        </p:txBody>
      </p:sp>
      <p:sp>
        <p:nvSpPr>
          <p:cNvPr id="25" name="Rectangle 24"/>
          <p:cNvSpPr/>
          <p:nvPr/>
        </p:nvSpPr>
        <p:spPr>
          <a:xfrm>
            <a:off x="4610100" y="3352800"/>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sp>
        <p:nvSpPr>
          <p:cNvPr id="30" name="Rectangle 29"/>
          <p:cNvSpPr/>
          <p:nvPr/>
        </p:nvSpPr>
        <p:spPr>
          <a:xfrm>
            <a:off x="21336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p>
        </p:txBody>
      </p:sp>
      <p:sp>
        <p:nvSpPr>
          <p:cNvPr id="31" name="Rectangle 30"/>
          <p:cNvSpPr/>
          <p:nvPr/>
        </p:nvSpPr>
        <p:spPr>
          <a:xfrm>
            <a:off x="27432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2" name="Rectangle 31"/>
          <p:cNvSpPr/>
          <p:nvPr/>
        </p:nvSpPr>
        <p:spPr>
          <a:xfrm>
            <a:off x="33528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3" name="Rectangle 32"/>
          <p:cNvSpPr/>
          <p:nvPr/>
        </p:nvSpPr>
        <p:spPr>
          <a:xfrm>
            <a:off x="3962400" y="4405311"/>
            <a:ext cx="609600" cy="609600"/>
          </a:xfrm>
          <a:prstGeom prst="rect">
            <a:avLst/>
          </a:prstGeom>
          <a:solidFill>
            <a:schemeClr val="accent6"/>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4" name="Rectangle 33"/>
          <p:cNvSpPr/>
          <p:nvPr/>
        </p:nvSpPr>
        <p:spPr>
          <a:xfrm>
            <a:off x="45720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5" name="Rectangle 34"/>
          <p:cNvSpPr/>
          <p:nvPr/>
        </p:nvSpPr>
        <p:spPr>
          <a:xfrm>
            <a:off x="51816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endParaRPr lang="en-US" sz="1400" dirty="0">
              <a:solidFill>
                <a:schemeClr val="tx1">
                  <a:lumMod val="85000"/>
                  <a:lumOff val="15000"/>
                </a:schemeClr>
              </a:solidFill>
            </a:endParaRPr>
          </a:p>
        </p:txBody>
      </p:sp>
      <p:sp>
        <p:nvSpPr>
          <p:cNvPr id="36" name="Rectangle 35"/>
          <p:cNvSpPr/>
          <p:nvPr/>
        </p:nvSpPr>
        <p:spPr>
          <a:xfrm>
            <a:off x="57912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7" name="Rectangle 36"/>
          <p:cNvSpPr/>
          <p:nvPr/>
        </p:nvSpPr>
        <p:spPr>
          <a:xfrm>
            <a:off x="64008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cxnSp>
        <p:nvCxnSpPr>
          <p:cNvPr id="38" name="Straight Arrow Connector 37"/>
          <p:cNvCxnSpPr>
            <a:stCxn id="31" idx="0"/>
            <a:endCxn id="22" idx="2"/>
          </p:cNvCxnSpPr>
          <p:nvPr/>
        </p:nvCxnSpPr>
        <p:spPr>
          <a:xfrm flipV="1">
            <a:off x="30480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7" idx="0"/>
            <a:endCxn id="20" idx="2"/>
          </p:cNvCxnSpPr>
          <p:nvPr/>
        </p:nvCxnSpPr>
        <p:spPr>
          <a:xfrm flipV="1">
            <a:off x="67056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8768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000500" y="3352800"/>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18" name="Straight Arrow Connector 17"/>
          <p:cNvCxnSpPr/>
          <p:nvPr/>
        </p:nvCxnSpPr>
        <p:spPr>
          <a:xfrm flipV="1">
            <a:off x="42672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610100" y="2300289"/>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21" name="Straight Arrow Connector 20"/>
          <p:cNvCxnSpPr/>
          <p:nvPr/>
        </p:nvCxnSpPr>
        <p:spPr>
          <a:xfrm flipV="1">
            <a:off x="4876800" y="2986089"/>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94779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Iteration</a:t>
            </a:r>
          </a:p>
        </p:txBody>
      </p:sp>
      <p:sp>
        <p:nvSpPr>
          <p:cNvPr id="20" name="Rectangle 19"/>
          <p:cNvSpPr/>
          <p:nvPr/>
        </p:nvSpPr>
        <p:spPr>
          <a:xfrm>
            <a:off x="5829300" y="335280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“content-type”</a:t>
            </a:r>
          </a:p>
          <a:p>
            <a:r>
              <a:rPr lang="en-US" sz="1400" dirty="0">
                <a:solidFill>
                  <a:schemeClr val="tx1">
                    <a:lumMod val="85000"/>
                    <a:lumOff val="15000"/>
                  </a:schemeClr>
                </a:solidFill>
              </a:rPr>
              <a:t>value: “image/</a:t>
            </a:r>
            <a:r>
              <a:rPr lang="en-US" sz="1400" dirty="0" err="1">
                <a:solidFill>
                  <a:schemeClr val="tx1">
                    <a:lumMod val="85000"/>
                    <a:lumOff val="15000"/>
                  </a:schemeClr>
                </a:solidFill>
              </a:rPr>
              <a:t>png</a:t>
            </a:r>
            <a:r>
              <a:rPr lang="en-US" sz="1400" dirty="0">
                <a:solidFill>
                  <a:schemeClr val="tx1">
                    <a:lumMod val="85000"/>
                    <a:lumOff val="15000"/>
                  </a:schemeClr>
                </a:solidFill>
              </a:rPr>
              <a:t>”</a:t>
            </a:r>
          </a:p>
          <a:p>
            <a:r>
              <a:rPr lang="en-US" sz="1400" dirty="0">
                <a:solidFill>
                  <a:schemeClr val="tx1">
                    <a:lumMod val="85000"/>
                    <a:lumOff val="15000"/>
                  </a:schemeClr>
                </a:solidFill>
              </a:rPr>
              <a:t>next: null</a:t>
            </a:r>
          </a:p>
        </p:txBody>
      </p:sp>
      <p:sp>
        <p:nvSpPr>
          <p:cNvPr id="22" name="Rectangle 21"/>
          <p:cNvSpPr/>
          <p:nvPr/>
        </p:nvSpPr>
        <p:spPr>
          <a:xfrm>
            <a:off x="2171700" y="335280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“content-length”</a:t>
            </a:r>
          </a:p>
          <a:p>
            <a:r>
              <a:rPr lang="en-US" sz="1400" dirty="0">
                <a:solidFill>
                  <a:schemeClr val="tx1">
                    <a:lumMod val="85000"/>
                    <a:lumOff val="15000"/>
                  </a:schemeClr>
                </a:solidFill>
              </a:rPr>
              <a:t>value: “8056”</a:t>
            </a:r>
          </a:p>
          <a:p>
            <a:r>
              <a:rPr lang="en-US" sz="1400" dirty="0">
                <a:solidFill>
                  <a:schemeClr val="tx1">
                    <a:lumMod val="85000"/>
                    <a:lumOff val="15000"/>
                  </a:schemeClr>
                </a:solidFill>
              </a:rPr>
              <a:t>next: null</a:t>
            </a:r>
          </a:p>
        </p:txBody>
      </p:sp>
      <p:sp>
        <p:nvSpPr>
          <p:cNvPr id="25" name="Rectangle 24"/>
          <p:cNvSpPr/>
          <p:nvPr/>
        </p:nvSpPr>
        <p:spPr>
          <a:xfrm>
            <a:off x="4610100" y="3352800"/>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sp>
        <p:nvSpPr>
          <p:cNvPr id="30" name="Rectangle 29"/>
          <p:cNvSpPr/>
          <p:nvPr/>
        </p:nvSpPr>
        <p:spPr>
          <a:xfrm>
            <a:off x="21336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p>
        </p:txBody>
      </p:sp>
      <p:sp>
        <p:nvSpPr>
          <p:cNvPr id="31" name="Rectangle 30"/>
          <p:cNvSpPr/>
          <p:nvPr/>
        </p:nvSpPr>
        <p:spPr>
          <a:xfrm>
            <a:off x="27432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2" name="Rectangle 31"/>
          <p:cNvSpPr/>
          <p:nvPr/>
        </p:nvSpPr>
        <p:spPr>
          <a:xfrm>
            <a:off x="33528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3" name="Rectangle 32"/>
          <p:cNvSpPr/>
          <p:nvPr/>
        </p:nvSpPr>
        <p:spPr>
          <a:xfrm>
            <a:off x="3962400" y="4405311"/>
            <a:ext cx="609600" cy="609600"/>
          </a:xfrm>
          <a:prstGeom prst="rect">
            <a:avLst/>
          </a:prstGeom>
          <a:solidFill>
            <a:schemeClr val="accent6"/>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4" name="Rectangle 33"/>
          <p:cNvSpPr/>
          <p:nvPr/>
        </p:nvSpPr>
        <p:spPr>
          <a:xfrm>
            <a:off x="45720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5" name="Rectangle 34"/>
          <p:cNvSpPr/>
          <p:nvPr/>
        </p:nvSpPr>
        <p:spPr>
          <a:xfrm>
            <a:off x="51816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endParaRPr lang="en-US" sz="1400" dirty="0">
              <a:solidFill>
                <a:schemeClr val="tx1">
                  <a:lumMod val="85000"/>
                  <a:lumOff val="15000"/>
                </a:schemeClr>
              </a:solidFill>
            </a:endParaRPr>
          </a:p>
        </p:txBody>
      </p:sp>
      <p:sp>
        <p:nvSpPr>
          <p:cNvPr id="36" name="Rectangle 35"/>
          <p:cNvSpPr/>
          <p:nvPr/>
        </p:nvSpPr>
        <p:spPr>
          <a:xfrm>
            <a:off x="57912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7" name="Rectangle 36"/>
          <p:cNvSpPr/>
          <p:nvPr/>
        </p:nvSpPr>
        <p:spPr>
          <a:xfrm>
            <a:off x="64008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cxnSp>
        <p:nvCxnSpPr>
          <p:cNvPr id="38" name="Straight Arrow Connector 37"/>
          <p:cNvCxnSpPr>
            <a:stCxn id="31" idx="0"/>
            <a:endCxn id="22" idx="2"/>
          </p:cNvCxnSpPr>
          <p:nvPr/>
        </p:nvCxnSpPr>
        <p:spPr>
          <a:xfrm flipV="1">
            <a:off x="30480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7" idx="0"/>
            <a:endCxn id="20" idx="2"/>
          </p:cNvCxnSpPr>
          <p:nvPr/>
        </p:nvCxnSpPr>
        <p:spPr>
          <a:xfrm flipV="1">
            <a:off x="67056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8768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000500" y="3352800"/>
            <a:ext cx="533400" cy="685800"/>
          </a:xfrm>
          <a:prstGeom prst="rect">
            <a:avLst/>
          </a:prstGeom>
          <a:solidFill>
            <a:schemeClr val="accent6"/>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18" name="Straight Arrow Connector 17"/>
          <p:cNvCxnSpPr/>
          <p:nvPr/>
        </p:nvCxnSpPr>
        <p:spPr>
          <a:xfrm flipV="1">
            <a:off x="42672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610100" y="2300289"/>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21" name="Straight Arrow Connector 20"/>
          <p:cNvCxnSpPr/>
          <p:nvPr/>
        </p:nvCxnSpPr>
        <p:spPr>
          <a:xfrm flipV="1">
            <a:off x="4876800" y="2986089"/>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3717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Iteration</a:t>
            </a:r>
          </a:p>
        </p:txBody>
      </p:sp>
      <p:sp>
        <p:nvSpPr>
          <p:cNvPr id="20" name="Rectangle 19"/>
          <p:cNvSpPr/>
          <p:nvPr/>
        </p:nvSpPr>
        <p:spPr>
          <a:xfrm>
            <a:off x="5829300" y="335280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“content-type”</a:t>
            </a:r>
          </a:p>
          <a:p>
            <a:r>
              <a:rPr lang="en-US" sz="1400" dirty="0">
                <a:solidFill>
                  <a:schemeClr val="tx1">
                    <a:lumMod val="85000"/>
                    <a:lumOff val="15000"/>
                  </a:schemeClr>
                </a:solidFill>
              </a:rPr>
              <a:t>value: “image/</a:t>
            </a:r>
            <a:r>
              <a:rPr lang="en-US" sz="1400" dirty="0" err="1">
                <a:solidFill>
                  <a:schemeClr val="tx1">
                    <a:lumMod val="85000"/>
                    <a:lumOff val="15000"/>
                  </a:schemeClr>
                </a:solidFill>
              </a:rPr>
              <a:t>png</a:t>
            </a:r>
            <a:r>
              <a:rPr lang="en-US" sz="1400" dirty="0">
                <a:solidFill>
                  <a:schemeClr val="tx1">
                    <a:lumMod val="85000"/>
                    <a:lumOff val="15000"/>
                  </a:schemeClr>
                </a:solidFill>
              </a:rPr>
              <a:t>”</a:t>
            </a:r>
          </a:p>
          <a:p>
            <a:r>
              <a:rPr lang="en-US" sz="1400" dirty="0">
                <a:solidFill>
                  <a:schemeClr val="tx1">
                    <a:lumMod val="85000"/>
                    <a:lumOff val="15000"/>
                  </a:schemeClr>
                </a:solidFill>
              </a:rPr>
              <a:t>next: null</a:t>
            </a:r>
          </a:p>
        </p:txBody>
      </p:sp>
      <p:sp>
        <p:nvSpPr>
          <p:cNvPr id="22" name="Rectangle 21"/>
          <p:cNvSpPr/>
          <p:nvPr/>
        </p:nvSpPr>
        <p:spPr>
          <a:xfrm>
            <a:off x="2171700" y="335280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“content-length”</a:t>
            </a:r>
          </a:p>
          <a:p>
            <a:r>
              <a:rPr lang="en-US" sz="1400" dirty="0">
                <a:solidFill>
                  <a:schemeClr val="tx1">
                    <a:lumMod val="85000"/>
                    <a:lumOff val="15000"/>
                  </a:schemeClr>
                </a:solidFill>
              </a:rPr>
              <a:t>value: “8056”</a:t>
            </a:r>
          </a:p>
          <a:p>
            <a:r>
              <a:rPr lang="en-US" sz="1400" dirty="0">
                <a:solidFill>
                  <a:schemeClr val="tx1">
                    <a:lumMod val="85000"/>
                    <a:lumOff val="15000"/>
                  </a:schemeClr>
                </a:solidFill>
              </a:rPr>
              <a:t>next: null</a:t>
            </a:r>
          </a:p>
        </p:txBody>
      </p:sp>
      <p:sp>
        <p:nvSpPr>
          <p:cNvPr id="25" name="Rectangle 24"/>
          <p:cNvSpPr/>
          <p:nvPr/>
        </p:nvSpPr>
        <p:spPr>
          <a:xfrm>
            <a:off x="4610100" y="3352800"/>
            <a:ext cx="533400" cy="685800"/>
          </a:xfrm>
          <a:prstGeom prst="rect">
            <a:avLst/>
          </a:prstGeom>
          <a:solidFill>
            <a:schemeClr val="accent6"/>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sp>
        <p:nvSpPr>
          <p:cNvPr id="30" name="Rectangle 29"/>
          <p:cNvSpPr/>
          <p:nvPr/>
        </p:nvSpPr>
        <p:spPr>
          <a:xfrm>
            <a:off x="21336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p>
        </p:txBody>
      </p:sp>
      <p:sp>
        <p:nvSpPr>
          <p:cNvPr id="31" name="Rectangle 30"/>
          <p:cNvSpPr/>
          <p:nvPr/>
        </p:nvSpPr>
        <p:spPr>
          <a:xfrm>
            <a:off x="27432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2" name="Rectangle 31"/>
          <p:cNvSpPr/>
          <p:nvPr/>
        </p:nvSpPr>
        <p:spPr>
          <a:xfrm>
            <a:off x="33528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3" name="Rectangle 32"/>
          <p:cNvSpPr/>
          <p:nvPr/>
        </p:nvSpPr>
        <p:spPr>
          <a:xfrm>
            <a:off x="39624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4" name="Rectangle 33"/>
          <p:cNvSpPr/>
          <p:nvPr/>
        </p:nvSpPr>
        <p:spPr>
          <a:xfrm>
            <a:off x="4572000" y="4405311"/>
            <a:ext cx="609600" cy="609600"/>
          </a:xfrm>
          <a:prstGeom prst="rect">
            <a:avLst/>
          </a:prstGeom>
          <a:solidFill>
            <a:schemeClr val="accent6"/>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5" name="Rectangle 34"/>
          <p:cNvSpPr/>
          <p:nvPr/>
        </p:nvSpPr>
        <p:spPr>
          <a:xfrm>
            <a:off x="51816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endParaRPr lang="en-US" sz="1400" dirty="0">
              <a:solidFill>
                <a:schemeClr val="tx1">
                  <a:lumMod val="85000"/>
                  <a:lumOff val="15000"/>
                </a:schemeClr>
              </a:solidFill>
            </a:endParaRPr>
          </a:p>
        </p:txBody>
      </p:sp>
      <p:sp>
        <p:nvSpPr>
          <p:cNvPr id="36" name="Rectangle 35"/>
          <p:cNvSpPr/>
          <p:nvPr/>
        </p:nvSpPr>
        <p:spPr>
          <a:xfrm>
            <a:off x="57912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7" name="Rectangle 36"/>
          <p:cNvSpPr/>
          <p:nvPr/>
        </p:nvSpPr>
        <p:spPr>
          <a:xfrm>
            <a:off x="64008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cxnSp>
        <p:nvCxnSpPr>
          <p:cNvPr id="38" name="Straight Arrow Connector 37"/>
          <p:cNvCxnSpPr>
            <a:stCxn id="31" idx="0"/>
            <a:endCxn id="22" idx="2"/>
          </p:cNvCxnSpPr>
          <p:nvPr/>
        </p:nvCxnSpPr>
        <p:spPr>
          <a:xfrm flipV="1">
            <a:off x="30480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7" idx="0"/>
            <a:endCxn id="20" idx="2"/>
          </p:cNvCxnSpPr>
          <p:nvPr/>
        </p:nvCxnSpPr>
        <p:spPr>
          <a:xfrm flipV="1">
            <a:off x="67056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8768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000500" y="3352800"/>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18" name="Straight Arrow Connector 17"/>
          <p:cNvCxnSpPr/>
          <p:nvPr/>
        </p:nvCxnSpPr>
        <p:spPr>
          <a:xfrm flipV="1">
            <a:off x="42672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610100" y="2300289"/>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21" name="Straight Arrow Connector 20"/>
          <p:cNvCxnSpPr/>
          <p:nvPr/>
        </p:nvCxnSpPr>
        <p:spPr>
          <a:xfrm flipV="1">
            <a:off x="4876800" y="2986089"/>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9418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Iteration</a:t>
            </a:r>
          </a:p>
        </p:txBody>
      </p:sp>
      <p:sp>
        <p:nvSpPr>
          <p:cNvPr id="20" name="Rectangle 19"/>
          <p:cNvSpPr/>
          <p:nvPr/>
        </p:nvSpPr>
        <p:spPr>
          <a:xfrm>
            <a:off x="5829300" y="335280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“content-type”</a:t>
            </a:r>
          </a:p>
          <a:p>
            <a:r>
              <a:rPr lang="en-US" sz="1400" dirty="0">
                <a:solidFill>
                  <a:schemeClr val="tx1">
                    <a:lumMod val="85000"/>
                    <a:lumOff val="15000"/>
                  </a:schemeClr>
                </a:solidFill>
              </a:rPr>
              <a:t>value: “image/</a:t>
            </a:r>
            <a:r>
              <a:rPr lang="en-US" sz="1400" dirty="0" err="1">
                <a:solidFill>
                  <a:schemeClr val="tx1">
                    <a:lumMod val="85000"/>
                    <a:lumOff val="15000"/>
                  </a:schemeClr>
                </a:solidFill>
              </a:rPr>
              <a:t>png</a:t>
            </a:r>
            <a:r>
              <a:rPr lang="en-US" sz="1400" dirty="0">
                <a:solidFill>
                  <a:schemeClr val="tx1">
                    <a:lumMod val="85000"/>
                    <a:lumOff val="15000"/>
                  </a:schemeClr>
                </a:solidFill>
              </a:rPr>
              <a:t>”</a:t>
            </a:r>
          </a:p>
          <a:p>
            <a:r>
              <a:rPr lang="en-US" sz="1400" dirty="0">
                <a:solidFill>
                  <a:schemeClr val="tx1">
                    <a:lumMod val="85000"/>
                    <a:lumOff val="15000"/>
                  </a:schemeClr>
                </a:solidFill>
              </a:rPr>
              <a:t>next: null</a:t>
            </a:r>
          </a:p>
        </p:txBody>
      </p:sp>
      <p:sp>
        <p:nvSpPr>
          <p:cNvPr id="22" name="Rectangle 21"/>
          <p:cNvSpPr/>
          <p:nvPr/>
        </p:nvSpPr>
        <p:spPr>
          <a:xfrm>
            <a:off x="2171700" y="335280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“content-length”</a:t>
            </a:r>
          </a:p>
          <a:p>
            <a:r>
              <a:rPr lang="en-US" sz="1400" dirty="0">
                <a:solidFill>
                  <a:schemeClr val="tx1">
                    <a:lumMod val="85000"/>
                    <a:lumOff val="15000"/>
                  </a:schemeClr>
                </a:solidFill>
              </a:rPr>
              <a:t>value: “8056”</a:t>
            </a:r>
          </a:p>
          <a:p>
            <a:r>
              <a:rPr lang="en-US" sz="1400" dirty="0">
                <a:solidFill>
                  <a:schemeClr val="tx1">
                    <a:lumMod val="85000"/>
                    <a:lumOff val="15000"/>
                  </a:schemeClr>
                </a:solidFill>
              </a:rPr>
              <a:t>next: null</a:t>
            </a:r>
          </a:p>
        </p:txBody>
      </p:sp>
      <p:sp>
        <p:nvSpPr>
          <p:cNvPr id="25" name="Rectangle 24"/>
          <p:cNvSpPr/>
          <p:nvPr/>
        </p:nvSpPr>
        <p:spPr>
          <a:xfrm>
            <a:off x="4610100" y="3352800"/>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sp>
        <p:nvSpPr>
          <p:cNvPr id="30" name="Rectangle 29"/>
          <p:cNvSpPr/>
          <p:nvPr/>
        </p:nvSpPr>
        <p:spPr>
          <a:xfrm>
            <a:off x="21336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p>
        </p:txBody>
      </p:sp>
      <p:sp>
        <p:nvSpPr>
          <p:cNvPr id="31" name="Rectangle 30"/>
          <p:cNvSpPr/>
          <p:nvPr/>
        </p:nvSpPr>
        <p:spPr>
          <a:xfrm>
            <a:off x="27432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2" name="Rectangle 31"/>
          <p:cNvSpPr/>
          <p:nvPr/>
        </p:nvSpPr>
        <p:spPr>
          <a:xfrm>
            <a:off x="33528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3" name="Rectangle 32"/>
          <p:cNvSpPr/>
          <p:nvPr/>
        </p:nvSpPr>
        <p:spPr>
          <a:xfrm>
            <a:off x="39624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4" name="Rectangle 33"/>
          <p:cNvSpPr/>
          <p:nvPr/>
        </p:nvSpPr>
        <p:spPr>
          <a:xfrm>
            <a:off x="4572000" y="4405311"/>
            <a:ext cx="609600" cy="609600"/>
          </a:xfrm>
          <a:prstGeom prst="rect">
            <a:avLst/>
          </a:prstGeom>
          <a:solidFill>
            <a:schemeClr val="accent6"/>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5" name="Rectangle 34"/>
          <p:cNvSpPr/>
          <p:nvPr/>
        </p:nvSpPr>
        <p:spPr>
          <a:xfrm>
            <a:off x="51816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endParaRPr lang="en-US" sz="1400" dirty="0">
              <a:solidFill>
                <a:schemeClr val="tx1">
                  <a:lumMod val="85000"/>
                  <a:lumOff val="15000"/>
                </a:schemeClr>
              </a:solidFill>
            </a:endParaRPr>
          </a:p>
        </p:txBody>
      </p:sp>
      <p:sp>
        <p:nvSpPr>
          <p:cNvPr id="36" name="Rectangle 35"/>
          <p:cNvSpPr/>
          <p:nvPr/>
        </p:nvSpPr>
        <p:spPr>
          <a:xfrm>
            <a:off x="57912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7" name="Rectangle 36"/>
          <p:cNvSpPr/>
          <p:nvPr/>
        </p:nvSpPr>
        <p:spPr>
          <a:xfrm>
            <a:off x="64008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cxnSp>
        <p:nvCxnSpPr>
          <p:cNvPr id="38" name="Straight Arrow Connector 37"/>
          <p:cNvCxnSpPr>
            <a:stCxn id="31" idx="0"/>
            <a:endCxn id="22" idx="2"/>
          </p:cNvCxnSpPr>
          <p:nvPr/>
        </p:nvCxnSpPr>
        <p:spPr>
          <a:xfrm flipV="1">
            <a:off x="30480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7" idx="0"/>
            <a:endCxn id="20" idx="2"/>
          </p:cNvCxnSpPr>
          <p:nvPr/>
        </p:nvCxnSpPr>
        <p:spPr>
          <a:xfrm flipV="1">
            <a:off x="67056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8768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000500" y="3352800"/>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18" name="Straight Arrow Connector 17"/>
          <p:cNvCxnSpPr/>
          <p:nvPr/>
        </p:nvCxnSpPr>
        <p:spPr>
          <a:xfrm flipV="1">
            <a:off x="42672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610100" y="2300289"/>
            <a:ext cx="533400" cy="685800"/>
          </a:xfrm>
          <a:prstGeom prst="rect">
            <a:avLst/>
          </a:prstGeom>
          <a:solidFill>
            <a:schemeClr val="accent6"/>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21" name="Straight Arrow Connector 20"/>
          <p:cNvCxnSpPr/>
          <p:nvPr/>
        </p:nvCxnSpPr>
        <p:spPr>
          <a:xfrm flipV="1">
            <a:off x="4876800" y="2986089"/>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1121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Iteration</a:t>
            </a:r>
          </a:p>
        </p:txBody>
      </p:sp>
      <p:sp>
        <p:nvSpPr>
          <p:cNvPr id="20" name="Rectangle 19"/>
          <p:cNvSpPr/>
          <p:nvPr/>
        </p:nvSpPr>
        <p:spPr>
          <a:xfrm>
            <a:off x="5829300" y="335280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“content-type”</a:t>
            </a:r>
          </a:p>
          <a:p>
            <a:r>
              <a:rPr lang="en-US" sz="1400" dirty="0">
                <a:solidFill>
                  <a:schemeClr val="tx1">
                    <a:lumMod val="85000"/>
                    <a:lumOff val="15000"/>
                  </a:schemeClr>
                </a:solidFill>
              </a:rPr>
              <a:t>value: “image/</a:t>
            </a:r>
            <a:r>
              <a:rPr lang="en-US" sz="1400" dirty="0" err="1">
                <a:solidFill>
                  <a:schemeClr val="tx1">
                    <a:lumMod val="85000"/>
                    <a:lumOff val="15000"/>
                  </a:schemeClr>
                </a:solidFill>
              </a:rPr>
              <a:t>png</a:t>
            </a:r>
            <a:r>
              <a:rPr lang="en-US" sz="1400" dirty="0">
                <a:solidFill>
                  <a:schemeClr val="tx1">
                    <a:lumMod val="85000"/>
                    <a:lumOff val="15000"/>
                  </a:schemeClr>
                </a:solidFill>
              </a:rPr>
              <a:t>”</a:t>
            </a:r>
          </a:p>
          <a:p>
            <a:r>
              <a:rPr lang="en-US" sz="1400" dirty="0">
                <a:solidFill>
                  <a:schemeClr val="tx1">
                    <a:lumMod val="85000"/>
                    <a:lumOff val="15000"/>
                  </a:schemeClr>
                </a:solidFill>
              </a:rPr>
              <a:t>next: null</a:t>
            </a:r>
          </a:p>
        </p:txBody>
      </p:sp>
      <p:sp>
        <p:nvSpPr>
          <p:cNvPr id="22" name="Rectangle 21"/>
          <p:cNvSpPr/>
          <p:nvPr/>
        </p:nvSpPr>
        <p:spPr>
          <a:xfrm>
            <a:off x="2171700" y="335280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“content-length”</a:t>
            </a:r>
          </a:p>
          <a:p>
            <a:r>
              <a:rPr lang="en-US" sz="1400" dirty="0">
                <a:solidFill>
                  <a:schemeClr val="tx1">
                    <a:lumMod val="85000"/>
                    <a:lumOff val="15000"/>
                  </a:schemeClr>
                </a:solidFill>
              </a:rPr>
              <a:t>value: “8056”</a:t>
            </a:r>
          </a:p>
          <a:p>
            <a:r>
              <a:rPr lang="en-US" sz="1400" dirty="0">
                <a:solidFill>
                  <a:schemeClr val="tx1">
                    <a:lumMod val="85000"/>
                    <a:lumOff val="15000"/>
                  </a:schemeClr>
                </a:solidFill>
              </a:rPr>
              <a:t>next: null</a:t>
            </a:r>
          </a:p>
        </p:txBody>
      </p:sp>
      <p:sp>
        <p:nvSpPr>
          <p:cNvPr id="25" name="Rectangle 24"/>
          <p:cNvSpPr/>
          <p:nvPr/>
        </p:nvSpPr>
        <p:spPr>
          <a:xfrm>
            <a:off x="4610100" y="3352800"/>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sp>
        <p:nvSpPr>
          <p:cNvPr id="30" name="Rectangle 29"/>
          <p:cNvSpPr/>
          <p:nvPr/>
        </p:nvSpPr>
        <p:spPr>
          <a:xfrm>
            <a:off x="21336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p>
        </p:txBody>
      </p:sp>
      <p:sp>
        <p:nvSpPr>
          <p:cNvPr id="31" name="Rectangle 30"/>
          <p:cNvSpPr/>
          <p:nvPr/>
        </p:nvSpPr>
        <p:spPr>
          <a:xfrm>
            <a:off x="27432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2" name="Rectangle 31"/>
          <p:cNvSpPr/>
          <p:nvPr/>
        </p:nvSpPr>
        <p:spPr>
          <a:xfrm>
            <a:off x="33528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3" name="Rectangle 32"/>
          <p:cNvSpPr/>
          <p:nvPr/>
        </p:nvSpPr>
        <p:spPr>
          <a:xfrm>
            <a:off x="39624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4" name="Rectangle 33"/>
          <p:cNvSpPr/>
          <p:nvPr/>
        </p:nvSpPr>
        <p:spPr>
          <a:xfrm>
            <a:off x="45720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5" name="Rectangle 34"/>
          <p:cNvSpPr/>
          <p:nvPr/>
        </p:nvSpPr>
        <p:spPr>
          <a:xfrm>
            <a:off x="5181600" y="4405311"/>
            <a:ext cx="609600" cy="609600"/>
          </a:xfrm>
          <a:prstGeom prst="rect">
            <a:avLst/>
          </a:prstGeom>
          <a:solidFill>
            <a:schemeClr val="accent6"/>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endParaRPr lang="en-US" sz="1400" dirty="0">
              <a:solidFill>
                <a:schemeClr val="tx1">
                  <a:lumMod val="85000"/>
                  <a:lumOff val="15000"/>
                </a:schemeClr>
              </a:solidFill>
            </a:endParaRPr>
          </a:p>
        </p:txBody>
      </p:sp>
      <p:sp>
        <p:nvSpPr>
          <p:cNvPr id="36" name="Rectangle 35"/>
          <p:cNvSpPr/>
          <p:nvPr/>
        </p:nvSpPr>
        <p:spPr>
          <a:xfrm>
            <a:off x="57912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7" name="Rectangle 36"/>
          <p:cNvSpPr/>
          <p:nvPr/>
        </p:nvSpPr>
        <p:spPr>
          <a:xfrm>
            <a:off x="64008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cxnSp>
        <p:nvCxnSpPr>
          <p:cNvPr id="38" name="Straight Arrow Connector 37"/>
          <p:cNvCxnSpPr>
            <a:stCxn id="31" idx="0"/>
            <a:endCxn id="22" idx="2"/>
          </p:cNvCxnSpPr>
          <p:nvPr/>
        </p:nvCxnSpPr>
        <p:spPr>
          <a:xfrm flipV="1">
            <a:off x="30480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7" idx="0"/>
            <a:endCxn id="20" idx="2"/>
          </p:cNvCxnSpPr>
          <p:nvPr/>
        </p:nvCxnSpPr>
        <p:spPr>
          <a:xfrm flipV="1">
            <a:off x="67056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8768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000500" y="3352800"/>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18" name="Straight Arrow Connector 17"/>
          <p:cNvCxnSpPr/>
          <p:nvPr/>
        </p:nvCxnSpPr>
        <p:spPr>
          <a:xfrm flipV="1">
            <a:off x="42672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610100" y="2300289"/>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21" name="Straight Arrow Connector 20"/>
          <p:cNvCxnSpPr/>
          <p:nvPr/>
        </p:nvCxnSpPr>
        <p:spPr>
          <a:xfrm flipV="1">
            <a:off x="4876800" y="2986089"/>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00133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Iteration</a:t>
            </a:r>
          </a:p>
        </p:txBody>
      </p:sp>
      <p:sp>
        <p:nvSpPr>
          <p:cNvPr id="20" name="Rectangle 19"/>
          <p:cNvSpPr/>
          <p:nvPr/>
        </p:nvSpPr>
        <p:spPr>
          <a:xfrm>
            <a:off x="5829300" y="335280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“content-type”</a:t>
            </a:r>
          </a:p>
          <a:p>
            <a:r>
              <a:rPr lang="en-US" sz="1400" dirty="0">
                <a:solidFill>
                  <a:schemeClr val="tx1">
                    <a:lumMod val="85000"/>
                    <a:lumOff val="15000"/>
                  </a:schemeClr>
                </a:solidFill>
              </a:rPr>
              <a:t>value: “image/</a:t>
            </a:r>
            <a:r>
              <a:rPr lang="en-US" sz="1400" dirty="0" err="1">
                <a:solidFill>
                  <a:schemeClr val="tx1">
                    <a:lumMod val="85000"/>
                    <a:lumOff val="15000"/>
                  </a:schemeClr>
                </a:solidFill>
              </a:rPr>
              <a:t>png</a:t>
            </a:r>
            <a:r>
              <a:rPr lang="en-US" sz="1400" dirty="0">
                <a:solidFill>
                  <a:schemeClr val="tx1">
                    <a:lumMod val="85000"/>
                    <a:lumOff val="15000"/>
                  </a:schemeClr>
                </a:solidFill>
              </a:rPr>
              <a:t>”</a:t>
            </a:r>
          </a:p>
          <a:p>
            <a:r>
              <a:rPr lang="en-US" sz="1400" dirty="0">
                <a:solidFill>
                  <a:schemeClr val="tx1">
                    <a:lumMod val="85000"/>
                    <a:lumOff val="15000"/>
                  </a:schemeClr>
                </a:solidFill>
              </a:rPr>
              <a:t>next: null</a:t>
            </a:r>
          </a:p>
        </p:txBody>
      </p:sp>
      <p:sp>
        <p:nvSpPr>
          <p:cNvPr id="22" name="Rectangle 21"/>
          <p:cNvSpPr/>
          <p:nvPr/>
        </p:nvSpPr>
        <p:spPr>
          <a:xfrm>
            <a:off x="2171700" y="335280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“content-length”</a:t>
            </a:r>
          </a:p>
          <a:p>
            <a:r>
              <a:rPr lang="en-US" sz="1400" dirty="0">
                <a:solidFill>
                  <a:schemeClr val="tx1">
                    <a:lumMod val="85000"/>
                    <a:lumOff val="15000"/>
                  </a:schemeClr>
                </a:solidFill>
              </a:rPr>
              <a:t>value: “8056”</a:t>
            </a:r>
          </a:p>
          <a:p>
            <a:r>
              <a:rPr lang="en-US" sz="1400" dirty="0">
                <a:solidFill>
                  <a:schemeClr val="tx1">
                    <a:lumMod val="85000"/>
                    <a:lumOff val="15000"/>
                  </a:schemeClr>
                </a:solidFill>
              </a:rPr>
              <a:t>next: null</a:t>
            </a:r>
          </a:p>
        </p:txBody>
      </p:sp>
      <p:sp>
        <p:nvSpPr>
          <p:cNvPr id="25" name="Rectangle 24"/>
          <p:cNvSpPr/>
          <p:nvPr/>
        </p:nvSpPr>
        <p:spPr>
          <a:xfrm>
            <a:off x="4610100" y="3352800"/>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sp>
        <p:nvSpPr>
          <p:cNvPr id="30" name="Rectangle 29"/>
          <p:cNvSpPr/>
          <p:nvPr/>
        </p:nvSpPr>
        <p:spPr>
          <a:xfrm>
            <a:off x="21336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p>
        </p:txBody>
      </p:sp>
      <p:sp>
        <p:nvSpPr>
          <p:cNvPr id="31" name="Rectangle 30"/>
          <p:cNvSpPr/>
          <p:nvPr/>
        </p:nvSpPr>
        <p:spPr>
          <a:xfrm>
            <a:off x="27432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2" name="Rectangle 31"/>
          <p:cNvSpPr/>
          <p:nvPr/>
        </p:nvSpPr>
        <p:spPr>
          <a:xfrm>
            <a:off x="33528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3" name="Rectangle 32"/>
          <p:cNvSpPr/>
          <p:nvPr/>
        </p:nvSpPr>
        <p:spPr>
          <a:xfrm>
            <a:off x="39624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4" name="Rectangle 33"/>
          <p:cNvSpPr/>
          <p:nvPr/>
        </p:nvSpPr>
        <p:spPr>
          <a:xfrm>
            <a:off x="45720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5" name="Rectangle 34"/>
          <p:cNvSpPr/>
          <p:nvPr/>
        </p:nvSpPr>
        <p:spPr>
          <a:xfrm>
            <a:off x="51816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endParaRPr lang="en-US" sz="1400" dirty="0">
              <a:solidFill>
                <a:schemeClr val="tx1">
                  <a:lumMod val="85000"/>
                  <a:lumOff val="15000"/>
                </a:schemeClr>
              </a:solidFill>
            </a:endParaRPr>
          </a:p>
        </p:txBody>
      </p:sp>
      <p:sp>
        <p:nvSpPr>
          <p:cNvPr id="36" name="Rectangle 35"/>
          <p:cNvSpPr/>
          <p:nvPr/>
        </p:nvSpPr>
        <p:spPr>
          <a:xfrm>
            <a:off x="5791200" y="4405311"/>
            <a:ext cx="609600" cy="609600"/>
          </a:xfrm>
          <a:prstGeom prst="rect">
            <a:avLst/>
          </a:prstGeom>
          <a:solidFill>
            <a:schemeClr val="accent6"/>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7" name="Rectangle 36"/>
          <p:cNvSpPr/>
          <p:nvPr/>
        </p:nvSpPr>
        <p:spPr>
          <a:xfrm>
            <a:off x="64008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cxnSp>
        <p:nvCxnSpPr>
          <p:cNvPr id="38" name="Straight Arrow Connector 37"/>
          <p:cNvCxnSpPr>
            <a:stCxn id="31" idx="0"/>
            <a:endCxn id="22" idx="2"/>
          </p:cNvCxnSpPr>
          <p:nvPr/>
        </p:nvCxnSpPr>
        <p:spPr>
          <a:xfrm flipV="1">
            <a:off x="30480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7" idx="0"/>
            <a:endCxn id="20" idx="2"/>
          </p:cNvCxnSpPr>
          <p:nvPr/>
        </p:nvCxnSpPr>
        <p:spPr>
          <a:xfrm flipV="1">
            <a:off x="67056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8768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000500" y="3352800"/>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18" name="Straight Arrow Connector 17"/>
          <p:cNvCxnSpPr/>
          <p:nvPr/>
        </p:nvCxnSpPr>
        <p:spPr>
          <a:xfrm flipV="1">
            <a:off x="42672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610100" y="2300289"/>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21" name="Straight Arrow Connector 20"/>
          <p:cNvCxnSpPr/>
          <p:nvPr/>
        </p:nvCxnSpPr>
        <p:spPr>
          <a:xfrm flipV="1">
            <a:off x="4876800" y="2986089"/>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9459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lumMod val="85000"/>
                    <a:lumOff val="15000"/>
                  </a:schemeClr>
                </a:solidFill>
              </a:rPr>
              <a:t>Iteration</a:t>
            </a:r>
          </a:p>
        </p:txBody>
      </p:sp>
      <p:sp>
        <p:nvSpPr>
          <p:cNvPr id="20" name="Rectangle 19"/>
          <p:cNvSpPr/>
          <p:nvPr/>
        </p:nvSpPr>
        <p:spPr>
          <a:xfrm>
            <a:off x="5829300" y="3352800"/>
            <a:ext cx="1752600" cy="685800"/>
          </a:xfrm>
          <a:prstGeom prst="rect">
            <a:avLst/>
          </a:prstGeom>
          <a:solidFill>
            <a:schemeClr val="accent6"/>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“content-type”</a:t>
            </a:r>
          </a:p>
          <a:p>
            <a:r>
              <a:rPr lang="en-US" sz="1400" dirty="0">
                <a:solidFill>
                  <a:schemeClr val="tx1">
                    <a:lumMod val="85000"/>
                    <a:lumOff val="15000"/>
                  </a:schemeClr>
                </a:solidFill>
              </a:rPr>
              <a:t>value: “image/</a:t>
            </a:r>
            <a:r>
              <a:rPr lang="en-US" sz="1400" dirty="0" err="1">
                <a:solidFill>
                  <a:schemeClr val="tx1">
                    <a:lumMod val="85000"/>
                    <a:lumOff val="15000"/>
                  </a:schemeClr>
                </a:solidFill>
              </a:rPr>
              <a:t>png</a:t>
            </a:r>
            <a:r>
              <a:rPr lang="en-US" sz="1400" dirty="0">
                <a:solidFill>
                  <a:schemeClr val="tx1">
                    <a:lumMod val="85000"/>
                    <a:lumOff val="15000"/>
                  </a:schemeClr>
                </a:solidFill>
              </a:rPr>
              <a:t>”</a:t>
            </a:r>
          </a:p>
          <a:p>
            <a:r>
              <a:rPr lang="en-US" sz="1400" dirty="0">
                <a:solidFill>
                  <a:schemeClr val="tx1">
                    <a:lumMod val="85000"/>
                    <a:lumOff val="15000"/>
                  </a:schemeClr>
                </a:solidFill>
              </a:rPr>
              <a:t>next: null</a:t>
            </a:r>
          </a:p>
        </p:txBody>
      </p:sp>
      <p:sp>
        <p:nvSpPr>
          <p:cNvPr id="22" name="Rectangle 21"/>
          <p:cNvSpPr/>
          <p:nvPr/>
        </p:nvSpPr>
        <p:spPr>
          <a:xfrm>
            <a:off x="2171700" y="3352800"/>
            <a:ext cx="17526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rPr>
              <a:t>key: “content-length”</a:t>
            </a:r>
          </a:p>
          <a:p>
            <a:r>
              <a:rPr lang="en-US" sz="1400" dirty="0">
                <a:solidFill>
                  <a:schemeClr val="tx1">
                    <a:lumMod val="85000"/>
                    <a:lumOff val="15000"/>
                  </a:schemeClr>
                </a:solidFill>
              </a:rPr>
              <a:t>value: “8056”</a:t>
            </a:r>
          </a:p>
          <a:p>
            <a:r>
              <a:rPr lang="en-US" sz="1400" dirty="0">
                <a:solidFill>
                  <a:schemeClr val="tx1">
                    <a:lumMod val="85000"/>
                    <a:lumOff val="15000"/>
                  </a:schemeClr>
                </a:solidFill>
              </a:rPr>
              <a:t>next: null</a:t>
            </a:r>
          </a:p>
        </p:txBody>
      </p:sp>
      <p:sp>
        <p:nvSpPr>
          <p:cNvPr id="25" name="Rectangle 24"/>
          <p:cNvSpPr/>
          <p:nvPr/>
        </p:nvSpPr>
        <p:spPr>
          <a:xfrm>
            <a:off x="4610100" y="3352800"/>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sp>
        <p:nvSpPr>
          <p:cNvPr id="30" name="Rectangle 29"/>
          <p:cNvSpPr/>
          <p:nvPr/>
        </p:nvSpPr>
        <p:spPr>
          <a:xfrm>
            <a:off x="21336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p>
        </p:txBody>
      </p:sp>
      <p:sp>
        <p:nvSpPr>
          <p:cNvPr id="31" name="Rectangle 30"/>
          <p:cNvSpPr/>
          <p:nvPr/>
        </p:nvSpPr>
        <p:spPr>
          <a:xfrm>
            <a:off x="27432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2" name="Rectangle 31"/>
          <p:cNvSpPr/>
          <p:nvPr/>
        </p:nvSpPr>
        <p:spPr>
          <a:xfrm>
            <a:off x="33528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3" name="Rectangle 32"/>
          <p:cNvSpPr/>
          <p:nvPr/>
        </p:nvSpPr>
        <p:spPr>
          <a:xfrm>
            <a:off x="39624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4" name="Rectangle 33"/>
          <p:cNvSpPr/>
          <p:nvPr/>
        </p:nvSpPr>
        <p:spPr>
          <a:xfrm>
            <a:off x="45720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sp>
        <p:nvSpPr>
          <p:cNvPr id="35" name="Rectangle 34"/>
          <p:cNvSpPr/>
          <p:nvPr/>
        </p:nvSpPr>
        <p:spPr>
          <a:xfrm>
            <a:off x="51816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null</a:t>
            </a:r>
            <a:endParaRPr lang="en-US" sz="1400" dirty="0">
              <a:solidFill>
                <a:schemeClr val="tx1">
                  <a:lumMod val="85000"/>
                  <a:lumOff val="15000"/>
                </a:schemeClr>
              </a:solidFill>
            </a:endParaRPr>
          </a:p>
        </p:txBody>
      </p:sp>
      <p:sp>
        <p:nvSpPr>
          <p:cNvPr id="36" name="Rectangle 35"/>
          <p:cNvSpPr/>
          <p:nvPr/>
        </p:nvSpPr>
        <p:spPr>
          <a:xfrm>
            <a:off x="5791200" y="4405311"/>
            <a:ext cx="609600" cy="6096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85000"/>
                    <a:lumOff val="15000"/>
                  </a:schemeClr>
                </a:solidFill>
              </a:rPr>
              <a:t>null</a:t>
            </a:r>
            <a:endParaRPr lang="en-US"/>
          </a:p>
        </p:txBody>
      </p:sp>
      <p:sp>
        <p:nvSpPr>
          <p:cNvPr id="37" name="Rectangle 36"/>
          <p:cNvSpPr/>
          <p:nvPr/>
        </p:nvSpPr>
        <p:spPr>
          <a:xfrm>
            <a:off x="6400800" y="4405311"/>
            <a:ext cx="609600" cy="609600"/>
          </a:xfrm>
          <a:prstGeom prst="rect">
            <a:avLst/>
          </a:prstGeom>
          <a:solidFill>
            <a:schemeClr val="accent6"/>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85000"/>
                    <a:lumOff val="15000"/>
                  </a:schemeClr>
                </a:solidFill>
              </a:rPr>
              <a:t>ptr</a:t>
            </a:r>
            <a:endParaRPr lang="en-US" sz="1400" dirty="0">
              <a:solidFill>
                <a:schemeClr val="tx1">
                  <a:lumMod val="85000"/>
                  <a:lumOff val="15000"/>
                </a:schemeClr>
              </a:solidFill>
            </a:endParaRPr>
          </a:p>
        </p:txBody>
      </p:sp>
      <p:cxnSp>
        <p:nvCxnSpPr>
          <p:cNvPr id="38" name="Straight Arrow Connector 37"/>
          <p:cNvCxnSpPr>
            <a:stCxn id="31" idx="0"/>
            <a:endCxn id="22" idx="2"/>
          </p:cNvCxnSpPr>
          <p:nvPr/>
        </p:nvCxnSpPr>
        <p:spPr>
          <a:xfrm flipV="1">
            <a:off x="30480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7" idx="0"/>
            <a:endCxn id="20" idx="2"/>
          </p:cNvCxnSpPr>
          <p:nvPr/>
        </p:nvCxnSpPr>
        <p:spPr>
          <a:xfrm flipV="1">
            <a:off x="67056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8768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000500" y="3352800"/>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18" name="Straight Arrow Connector 17"/>
          <p:cNvCxnSpPr/>
          <p:nvPr/>
        </p:nvCxnSpPr>
        <p:spPr>
          <a:xfrm flipV="1">
            <a:off x="4267200" y="4038600"/>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610100" y="2300289"/>
            <a:ext cx="533400" cy="685800"/>
          </a:xfrm>
          <a:prstGeom prst="rect">
            <a:avLst/>
          </a:prstGeom>
          <a:solidFill>
            <a:schemeClr val="accent1">
              <a:lumMod val="40000"/>
              <a:lumOff val="6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t>
            </a:r>
          </a:p>
        </p:txBody>
      </p:sp>
      <p:cxnSp>
        <p:nvCxnSpPr>
          <p:cNvPr id="21" name="Straight Arrow Connector 20"/>
          <p:cNvCxnSpPr/>
          <p:nvPr/>
        </p:nvCxnSpPr>
        <p:spPr>
          <a:xfrm flipV="1">
            <a:off x="4876800" y="2986089"/>
            <a:ext cx="0" cy="366711"/>
          </a:xfrm>
          <a:prstGeom prst="straightConnector1">
            <a:avLst/>
          </a:prstGeom>
          <a:ln w="9525">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1116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Unordered Iteration</a:t>
            </a:r>
          </a:p>
        </p:txBody>
      </p:sp>
      <p:sp>
        <p:nvSpPr>
          <p:cNvPr id="3" name="Text Placeholder 2"/>
          <p:cNvSpPr>
            <a:spLocks noGrp="1"/>
          </p:cNvSpPr>
          <p:nvPr>
            <p:ph type="body" idx="1"/>
          </p:nvPr>
        </p:nvSpPr>
        <p:spPr/>
        <p:txBody>
          <a:bodyPr/>
          <a:lstStyle/>
          <a:p>
            <a:r>
              <a:rPr lang="en-US" dirty="0"/>
              <a:t>Items in the hash table are iterated in the order they appear in the table.  They may iterate in a different order upon subsequent iteration.</a:t>
            </a:r>
          </a:p>
        </p:txBody>
      </p:sp>
    </p:spTree>
    <p:extLst>
      <p:ext uri="{BB962C8B-B14F-4D97-AF65-F5344CB8AC3E}">
        <p14:creationId xmlns:p14="http://schemas.microsoft.com/office/powerpoint/2010/main" val="2939641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DEMO: WORD COUNT</a:t>
            </a:r>
          </a:p>
        </p:txBody>
      </p:sp>
      <p:sp>
        <p:nvSpPr>
          <p:cNvPr id="3" name="Text Placeholder 2"/>
          <p:cNvSpPr>
            <a:spLocks noGrp="1"/>
          </p:cNvSpPr>
          <p:nvPr>
            <p:ph type="body" idx="1"/>
          </p:nvPr>
        </p:nvSpPr>
        <p:spPr/>
        <p:txBody>
          <a:bodyPr/>
          <a:lstStyle/>
          <a:p>
            <a:r>
              <a:rPr lang="en-US" dirty="0"/>
              <a:t>Items in the hash table are iterated in the order they appear in the table.  They may iterate in a different order upon subsequent iteration.</a:t>
            </a:r>
          </a:p>
        </p:txBody>
      </p:sp>
    </p:spTree>
    <p:extLst>
      <p:ext uri="{BB962C8B-B14F-4D97-AF65-F5344CB8AC3E}">
        <p14:creationId xmlns:p14="http://schemas.microsoft.com/office/powerpoint/2010/main" val="2380383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8004</TotalTime>
  <Words>7795</Words>
  <Application>Microsoft Office PowerPoint</Application>
  <PresentationFormat>On-screen Show (4:3)</PresentationFormat>
  <Paragraphs>1259</Paragraphs>
  <Slides>99</Slides>
  <Notes>99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99</vt:i4>
      </vt:variant>
    </vt:vector>
  </HeadingPairs>
  <TitlesOfParts>
    <vt:vector size="104" baseType="lpstr">
      <vt:lpstr>Arial</vt:lpstr>
      <vt:lpstr>Calibri</vt:lpstr>
      <vt:lpstr>Calibri Light</vt:lpstr>
      <vt:lpstr>Consolas</vt:lpstr>
      <vt:lpstr>Office Theme</vt:lpstr>
      <vt:lpstr>Fundamental Algorithms and Data Structures</vt:lpstr>
      <vt:lpstr>Outline</vt:lpstr>
      <vt:lpstr>Associative Array</vt:lpstr>
      <vt:lpstr>Associative Array Examples</vt:lpstr>
      <vt:lpstr>HTTP Headers</vt:lpstr>
      <vt:lpstr>HTTP Headers</vt:lpstr>
      <vt:lpstr>Environment Variables</vt:lpstr>
      <vt:lpstr>Environment Variables</vt:lpstr>
      <vt:lpstr>Hash Table</vt:lpstr>
      <vt:lpstr>Hash Table</vt:lpstr>
      <vt:lpstr>Hash Table</vt:lpstr>
      <vt:lpstr>Hash Table</vt:lpstr>
      <vt:lpstr>Hash Function</vt:lpstr>
      <vt:lpstr>Hashing Usage Examples</vt:lpstr>
      <vt:lpstr>PowerPoint Presentation</vt:lpstr>
      <vt:lpstr>Hash Algorithm Properties</vt:lpstr>
      <vt:lpstr>Stability</vt:lpstr>
      <vt:lpstr>Stability</vt:lpstr>
      <vt:lpstr>Stability</vt:lpstr>
      <vt:lpstr>Uniform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Uniform Distribution</vt:lpstr>
      <vt:lpstr>Uniform Distribution</vt:lpstr>
      <vt:lpstr>Security</vt:lpstr>
      <vt:lpstr>Security</vt:lpstr>
      <vt:lpstr>Security</vt:lpstr>
      <vt:lpstr>Security</vt:lpstr>
      <vt:lpstr>Output Size (32)</vt:lpstr>
      <vt:lpstr>Output Size (64)</vt:lpstr>
      <vt:lpstr>Output Size (128)</vt:lpstr>
      <vt:lpstr>Output Size (256)</vt:lpstr>
      <vt:lpstr>Output Size (512)</vt:lpstr>
      <vt:lpstr>Output Size Compared</vt:lpstr>
      <vt:lpstr>Sample Hash Algorithms</vt:lpstr>
      <vt:lpstr>Additive Hash</vt:lpstr>
      <vt:lpstr>Folding Hash</vt:lpstr>
      <vt:lpstr>Dbj2 Hash</vt:lpstr>
      <vt:lpstr>dbj2</vt:lpstr>
      <vt:lpstr>Comparison</vt:lpstr>
      <vt:lpstr>hashtable</vt:lpstr>
      <vt:lpstr>PowerPoint Presentation</vt:lpstr>
      <vt:lpstr>Hash Table</vt:lpstr>
      <vt:lpstr>Hash Table</vt:lpstr>
      <vt:lpstr>Hash Table</vt:lpstr>
      <vt:lpstr>Hash Table</vt:lpstr>
      <vt:lpstr>Hash Table</vt:lpstr>
      <vt:lpstr>Hash Table</vt:lpstr>
      <vt:lpstr>Hash Table</vt:lpstr>
      <vt:lpstr>Hash Table</vt:lpstr>
      <vt:lpstr>Hash Collision</vt:lpstr>
      <vt:lpstr>Separate Chaining </vt:lpstr>
      <vt:lpstr>Hash Table Entry</vt:lpstr>
      <vt:lpstr>Hash Table</vt:lpstr>
      <vt:lpstr>Hash Table</vt:lpstr>
      <vt:lpstr>Hash Table</vt:lpstr>
      <vt:lpstr>Hash Table</vt:lpstr>
      <vt:lpstr>Hash Table</vt:lpstr>
      <vt:lpstr>Hash Table</vt:lpstr>
      <vt:lpstr>Hash Table</vt:lpstr>
      <vt:lpstr>Hash Table</vt:lpstr>
      <vt:lpstr>Hash Table</vt:lpstr>
      <vt:lpstr>Hash Table</vt:lpstr>
      <vt:lpstr>Hash Table</vt:lpstr>
      <vt:lpstr>Fill Factor</vt:lpstr>
      <vt:lpstr>Growth Factor</vt:lpstr>
      <vt:lpstr>Hash Table Growth</vt:lpstr>
      <vt:lpstr>Hash Table Growth</vt:lpstr>
      <vt:lpstr>Hash Table Growth</vt:lpstr>
      <vt:lpstr>Hash Table Growth</vt:lpstr>
      <vt:lpstr>Hash Table Growth</vt:lpstr>
      <vt:lpstr>Hash Table Growth</vt:lpstr>
      <vt:lpstr>Hash Table Growth</vt:lpstr>
      <vt:lpstr>Hash Table Growth</vt:lpstr>
      <vt:lpstr>Hash Table Growth</vt:lpstr>
      <vt:lpstr>Hash Table Growth</vt:lpstr>
      <vt:lpstr>Iteration</vt:lpstr>
      <vt:lpstr>Iteration</vt:lpstr>
      <vt:lpstr>Iteration</vt:lpstr>
      <vt:lpstr>Iteration</vt:lpstr>
      <vt:lpstr>Iteration</vt:lpstr>
      <vt:lpstr>Iteration</vt:lpstr>
      <vt:lpstr>Iteration</vt:lpstr>
      <vt:lpstr>Iteration</vt:lpstr>
      <vt:lpstr>Iteration</vt:lpstr>
      <vt:lpstr>Iteration</vt:lpstr>
      <vt:lpstr>Iteration</vt:lpstr>
      <vt:lpstr>Iteration</vt:lpstr>
      <vt:lpstr>Iteration</vt:lpstr>
      <vt:lpstr>Unordered Iteration</vt:lpstr>
      <vt:lpstr>DEMO: WORD COUNT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Horvick</dc:creator>
  <cp:lastModifiedBy>Robert Horvick</cp:lastModifiedBy>
  <cp:revision>363</cp:revision>
  <dcterms:created xsi:type="dcterms:W3CDTF">2013-11-20T18:16:21Z</dcterms:created>
  <dcterms:modified xsi:type="dcterms:W3CDTF">2016-09-13T00:41:16Z</dcterms:modified>
</cp:coreProperties>
</file>