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90" r:id="rId3"/>
    <p:sldId id="257" r:id="rId4"/>
    <p:sldId id="547" r:id="rId5"/>
    <p:sldId id="550" r:id="rId6"/>
    <p:sldId id="549" r:id="rId7"/>
    <p:sldId id="552" r:id="rId8"/>
    <p:sldId id="553" r:id="rId9"/>
    <p:sldId id="554" r:id="rId10"/>
    <p:sldId id="555" r:id="rId11"/>
    <p:sldId id="564" r:id="rId12"/>
    <p:sldId id="606" r:id="rId13"/>
    <p:sldId id="563" r:id="rId14"/>
    <p:sldId id="559" r:id="rId15"/>
    <p:sldId id="560" r:id="rId16"/>
    <p:sldId id="562" r:id="rId17"/>
    <p:sldId id="565" r:id="rId18"/>
    <p:sldId id="566" r:id="rId19"/>
    <p:sldId id="569" r:id="rId20"/>
    <p:sldId id="573" r:id="rId21"/>
    <p:sldId id="567" r:id="rId22"/>
    <p:sldId id="571" r:id="rId23"/>
    <p:sldId id="570" r:id="rId24"/>
    <p:sldId id="572" r:id="rId25"/>
    <p:sldId id="574" r:id="rId26"/>
    <p:sldId id="577" r:id="rId27"/>
    <p:sldId id="578" r:id="rId28"/>
    <p:sldId id="579" r:id="rId29"/>
    <p:sldId id="580" r:id="rId30"/>
    <p:sldId id="581" r:id="rId31"/>
    <p:sldId id="582" r:id="rId32"/>
    <p:sldId id="583" r:id="rId33"/>
    <p:sldId id="584" r:id="rId34"/>
    <p:sldId id="585" r:id="rId35"/>
    <p:sldId id="586" r:id="rId36"/>
    <p:sldId id="587" r:id="rId37"/>
    <p:sldId id="576" r:id="rId38"/>
    <p:sldId id="588" r:id="rId39"/>
    <p:sldId id="589" r:id="rId40"/>
    <p:sldId id="575" r:id="rId41"/>
    <p:sldId id="594" r:id="rId42"/>
    <p:sldId id="590" r:id="rId43"/>
    <p:sldId id="591" r:id="rId44"/>
    <p:sldId id="592" r:id="rId45"/>
    <p:sldId id="593" r:id="rId46"/>
    <p:sldId id="595" r:id="rId47"/>
    <p:sldId id="596" r:id="rId48"/>
    <p:sldId id="607" r:id="rId49"/>
    <p:sldId id="608" r:id="rId50"/>
    <p:sldId id="609" r:id="rId51"/>
    <p:sldId id="610" r:id="rId52"/>
    <p:sldId id="613" r:id="rId53"/>
    <p:sldId id="611" r:id="rId54"/>
    <p:sldId id="612" r:id="rId55"/>
    <p:sldId id="597" r:id="rId56"/>
    <p:sldId id="605" r:id="rId57"/>
    <p:sldId id="598" r:id="rId58"/>
    <p:sldId id="614" r:id="rId59"/>
    <p:sldId id="615" r:id="rId60"/>
    <p:sldId id="616" r:id="rId61"/>
    <p:sldId id="617" r:id="rId62"/>
    <p:sldId id="599" r:id="rId63"/>
    <p:sldId id="601" r:id="rId64"/>
    <p:sldId id="600" r:id="rId65"/>
    <p:sldId id="602" r:id="rId66"/>
    <p:sldId id="603" r:id="rId67"/>
    <p:sldId id="60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73413" autoAdjust="0"/>
  </p:normalViewPr>
  <p:slideViewPr>
    <p:cSldViewPr>
      <p:cViewPr varScale="1">
        <p:scale>
          <a:sx n="61" d="100"/>
          <a:sy n="61" d="100"/>
        </p:scale>
        <p:origin x="1939" y="5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1/6/2016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Welcome back to the Fundamental Algorithms and Data Structures course.  In this module we are going</a:t>
            </a:r>
            <a:r>
              <a:rPr lang="en-US" baseline="0" dirty="0" smtClean="0"/>
              <a:t> to learn about the heap and priority queue data structures.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 tree that violates</a:t>
            </a:r>
            <a:r>
              <a:rPr lang="en-US" baseline="0" dirty="0" smtClean="0"/>
              <a:t> this rule.  This is a max heap so the root node, 8, must be the maximum value in the heap.  It cannot have a child whose value is greater – so the node with the value 9 invalidate the heap.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91095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another example where the heap tree is invalid.  While the value 7 is less than the root value, 8, it is greater than it’s parent value, 6.  The heap tree rules must be maintained recursively throughout the entire tree.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283861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been looking at examples of</a:t>
            </a:r>
            <a:r>
              <a:rPr lang="en-US" baseline="0" dirty="0" smtClean="0"/>
              <a:t> a max heap – one where the top node was the greatest value and each child had to be lesser.</a:t>
            </a:r>
          </a:p>
          <a:p>
            <a:endParaRPr lang="en-US" baseline="0" dirty="0" smtClean="0"/>
          </a:p>
          <a:p>
            <a:r>
              <a:rPr lang="en-US" baseline="0" dirty="0" smtClean="0"/>
              <a:t>A min heap is the opposite.  The top node is the least value in the tree, with each child being greater than the parent.</a:t>
            </a: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133279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heap tree rule</a:t>
            </a:r>
            <a:r>
              <a:rPr lang="en-US" baseline="0" dirty="0" smtClean="0"/>
              <a:t> is that the tree must be a complete tree.</a:t>
            </a:r>
            <a:r>
              <a:rPr lang="en-US" baseline="0" dirty="0"/>
              <a:t> </a:t>
            </a:r>
            <a:r>
              <a:rPr lang="en-US" baseline="0" dirty="0" smtClean="0"/>
              <a:t> A complete tree is one where every level is filled, from left to right, before starting any other level.  Let’s look a an example of a max heap tree.</a:t>
            </a:r>
          </a:p>
          <a:p>
            <a:r>
              <a:rPr lang="en-US" baseline="0" dirty="0" smtClean="0"/>
              <a:t>** When there is a single node, 8, the tree is complete.</a:t>
            </a:r>
          </a:p>
          <a:p>
            <a:r>
              <a:rPr lang="en-US" baseline="0" dirty="0" smtClean="0"/>
              <a:t>** When a second node is added it must be the left child – tree levels are filled left to right.</a:t>
            </a:r>
          </a:p>
          <a:p>
            <a:r>
              <a:rPr lang="en-US" baseline="0" dirty="0" smtClean="0"/>
              <a:t>** The third node completes the level.</a:t>
            </a:r>
          </a:p>
          <a:p>
            <a:r>
              <a:rPr lang="en-US" baseline="0" dirty="0" smtClean="0"/>
              <a:t>** The forth</a:t>
            </a:r>
          </a:p>
          <a:p>
            <a:r>
              <a:rPr lang="en-US" baseline="0" dirty="0" smtClean="0"/>
              <a:t>** fifth</a:t>
            </a:r>
          </a:p>
          <a:p>
            <a:r>
              <a:rPr lang="en-US" baseline="0" dirty="0" smtClean="0"/>
              <a:t>** sixth and</a:t>
            </a:r>
          </a:p>
          <a:p>
            <a:r>
              <a:rPr lang="en-US" baseline="0" dirty="0" smtClean="0"/>
              <a:t>** seventh nodes fill out the third level from left to right.</a:t>
            </a:r>
          </a:p>
          <a:p>
            <a:endParaRPr lang="en-US" baseline="0" dirty="0" smtClean="0"/>
          </a:p>
          <a:p>
            <a:r>
              <a:rPr lang="en-US" baseline="0" dirty="0" smtClean="0"/>
              <a:t>At each step along the way this was a complete tree.</a:t>
            </a:r>
          </a:p>
          <a:p>
            <a:endParaRPr lang="en-US" baseline="0" dirty="0" smtClean="0"/>
          </a:p>
          <a:p>
            <a:r>
              <a:rPr lang="en-US" baseline="0" dirty="0" smtClean="0"/>
              <a:t>Let’s look at some examples of incomplete trees.</a:t>
            </a: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1757183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tree is incomplete</a:t>
            </a:r>
            <a:r>
              <a:rPr lang="en-US" baseline="0" dirty="0" smtClean="0"/>
              <a:t> because the root node has a right child but not a left child.  Complete trees must be </a:t>
            </a:r>
            <a:r>
              <a:rPr lang="en-US" baseline="0" dirty="0" smtClean="0"/>
              <a:t>filled from </a:t>
            </a:r>
            <a:r>
              <a:rPr lang="en-US" baseline="0" dirty="0" smtClean="0"/>
              <a:t>left to right.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66021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tree is not a</a:t>
            </a:r>
            <a:r>
              <a:rPr lang="en-US" baseline="0" dirty="0" smtClean="0"/>
              <a:t> complete tree either.  The third level is not being filled left to right – the right child of the 5 node must be filled before the left child of the 6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240511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final example of an</a:t>
            </a:r>
            <a:r>
              <a:rPr lang="en-US" baseline="0" dirty="0" smtClean="0"/>
              <a:t> </a:t>
            </a:r>
            <a:r>
              <a:rPr lang="en-US" baseline="0" dirty="0" smtClean="0"/>
              <a:t>incomplete </a:t>
            </a:r>
            <a:r>
              <a:rPr lang="en-US" baseline="0" dirty="0" smtClean="0"/>
              <a:t>tree is shown here.  In this example the right node on the second level must be filled </a:t>
            </a:r>
            <a:r>
              <a:rPr lang="en-US" baseline="0" dirty="0" smtClean="0"/>
              <a:t>before anything can </a:t>
            </a:r>
            <a:r>
              <a:rPr lang="en-US" baseline="0" dirty="0" smtClean="0"/>
              <a:t>be added to the third level.</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83617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that we’ve seen this, you might be asking – why is it so important that the tree be a complete tree?  Why not just use a balanced binary search tree and return the left or right most node?  It’s because, as we’ll see in a moment, complete trees can be presented in a very compact and efficient manner using an array.</a:t>
            </a:r>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894086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imagine that our tree</a:t>
            </a:r>
            <a:r>
              <a:rPr lang="en-US" baseline="0" dirty="0" smtClean="0"/>
              <a:t> is being stored in an array – and we’ll give each node in the tree a value showing it’s relative array index.</a:t>
            </a:r>
          </a:p>
          <a:p>
            <a:r>
              <a:rPr lang="en-US" baseline="0" dirty="0" smtClean="0"/>
              <a:t>** The root node has an array index of 0.  This is really important because it means that access the minimum or maximum value in the heap requires only accessing the 0-th value in the array.  This makes access the value an O(1), or constant time, operation.</a:t>
            </a:r>
          </a:p>
          <a:p>
            <a:r>
              <a:rPr lang="en-US" baseline="0" dirty="0" smtClean="0"/>
              <a:t>** The second level contains the array items at the 1 </a:t>
            </a:r>
          </a:p>
          <a:p>
            <a:r>
              <a:rPr lang="en-US" baseline="0" dirty="0" smtClean="0"/>
              <a:t>** and 2 index.</a:t>
            </a:r>
          </a:p>
          <a:p>
            <a:r>
              <a:rPr lang="en-US" baseline="0" dirty="0" smtClean="0"/>
              <a:t>** The third level contains </a:t>
            </a:r>
          </a:p>
          <a:p>
            <a:r>
              <a:rPr lang="en-US" baseline="0" dirty="0" smtClean="0"/>
              <a:t>** the next four</a:t>
            </a:r>
          </a:p>
          <a:p>
            <a:r>
              <a:rPr lang="en-US" baseline="0" dirty="0" smtClean="0"/>
              <a:t>** array</a:t>
            </a:r>
          </a:p>
          <a:p>
            <a:r>
              <a:rPr lang="en-US" baseline="0" dirty="0" smtClean="0"/>
              <a:t>** indexes</a:t>
            </a:r>
          </a:p>
          <a:p>
            <a:r>
              <a:rPr lang="en-US" baseline="0" dirty="0" smtClean="0"/>
              <a:t>** And then it continues.  This should </a:t>
            </a:r>
            <a:r>
              <a:rPr lang="en-US" baseline="0" dirty="0" smtClean="0"/>
              <a:t>help make </a:t>
            </a:r>
            <a:r>
              <a:rPr lang="en-US" baseline="0" dirty="0" smtClean="0"/>
              <a:t>it clearer why the tree needs to be a complete tree.  By filling out each level from left to right, each index in the array is filled out making storage as compact as possible.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080337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visualize the tree as an array.  Note how the colors at each level fit into the array.  What’s interesting is that if you start looking,</a:t>
            </a:r>
            <a:r>
              <a:rPr lang="en-US" baseline="0" dirty="0" smtClean="0"/>
              <a:t> you might start to notice some patterns emerging – patterns that might be easier seen in a table.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05837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will begin with an overview of</a:t>
            </a:r>
            <a:r>
              <a:rPr lang="en-US" baseline="0" dirty="0" smtClean="0"/>
              <a:t> heaps, looking specifically at min heaps and max heaps.</a:t>
            </a:r>
          </a:p>
          <a:p>
            <a:r>
              <a:rPr lang="en-US" baseline="0" dirty="0" smtClean="0"/>
              <a:t>** Next we will look at how heaps can be represented as trees, and how trees can be compactly stored as arrays</a:t>
            </a:r>
          </a:p>
          <a:p>
            <a:r>
              <a:rPr lang="en-US" baseline="0" dirty="0" smtClean="0"/>
              <a:t>** Finally we’ll take our heap and see how it can be used to easily create a priority queue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251220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 relationships</a:t>
            </a:r>
            <a:r>
              <a:rPr lang="en-US" baseline="0" dirty="0" smtClean="0"/>
              <a:t> between the index and it’s parent and children.  Here’s where the patterns should become clearer.</a:t>
            </a:r>
          </a:p>
          <a:p>
            <a:endParaRPr lang="en-US" baseline="0" dirty="0" smtClean="0"/>
          </a:p>
          <a:p>
            <a:r>
              <a:rPr lang="en-US" baseline="0" dirty="0" smtClean="0"/>
              <a:t>Notice that the parent indexes follow a distinct pattern – zero </a:t>
            </a:r>
            <a:r>
              <a:rPr lang="en-US" baseline="0" dirty="0" err="1" smtClean="0"/>
              <a:t>zero</a:t>
            </a:r>
            <a:r>
              <a:rPr lang="en-US" baseline="0" dirty="0" smtClean="0"/>
              <a:t>, one </a:t>
            </a:r>
            <a:r>
              <a:rPr lang="en-US" baseline="0" dirty="0" err="1" smtClean="0"/>
              <a:t>one</a:t>
            </a:r>
            <a:r>
              <a:rPr lang="en-US" baseline="0" dirty="0" smtClean="0"/>
              <a:t>, two </a:t>
            </a:r>
            <a:r>
              <a:rPr lang="en-US" baseline="0" dirty="0" err="1" smtClean="0"/>
              <a:t>two</a:t>
            </a:r>
            <a:r>
              <a:rPr lang="en-US" baseline="0" dirty="0" smtClean="0"/>
              <a:t>, and so 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286399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Specifically the parent of any node can be found at index minus one divided by 2.  For example, The parent of</a:t>
            </a:r>
            <a:r>
              <a:rPr lang="en-US" baseline="0" dirty="0" smtClean="0"/>
              <a:t> index 4 is 4 minus 1, or 3, divided by 2 … which truncates to 1.</a:t>
            </a:r>
          </a:p>
          <a:p>
            <a:endParaRPr lang="en-US" baseline="0" dirty="0" smtClean="0"/>
          </a:p>
          <a:p>
            <a:r>
              <a:rPr lang="en-US" baseline="0" dirty="0" smtClean="0"/>
              <a:t>It should be clear to see that from any index we can walk up the tree, via array indexing, until we reach the root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658041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the left child of any node is pretty easy too – it is simply 2 times the current index plus</a:t>
            </a:r>
            <a:r>
              <a:rPr lang="en-US" baseline="0" dirty="0" smtClean="0"/>
              <a:t> 1.</a:t>
            </a:r>
            <a:r>
              <a:rPr lang="en-US" baseline="0" dirty="0"/>
              <a:t> </a:t>
            </a:r>
            <a:r>
              <a:rPr lang="en-US" baseline="0" dirty="0" smtClean="0"/>
              <a:t> For example the left child of index 6 is 6 times 2 plus 1 – or 13.</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85621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right child is always right next to the left child – so instead of plus one, it</a:t>
            </a:r>
            <a:r>
              <a:rPr lang="en-US" baseline="0" dirty="0" smtClean="0"/>
              <a:t> is plus two.  For example the right child of the 6 node is 2 times 6 plus 2 – or 14.</a:t>
            </a:r>
          </a:p>
          <a:p>
            <a:endParaRPr lang="en-US" baseline="0" dirty="0" smtClean="0"/>
          </a:p>
          <a:p>
            <a:r>
              <a:rPr lang="en-US" baseline="0" dirty="0" smtClean="0"/>
              <a:t>With these three functions, parent, left and right, we can navigate through our compactly stored tree with ease.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1400411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we plan to store</a:t>
            </a:r>
            <a:r>
              <a:rPr lang="en-US" baseline="0" dirty="0" smtClean="0"/>
              <a:t> the tree as an array, let’s look at some of the private members of the heap class.</a:t>
            </a:r>
          </a:p>
          <a:p>
            <a:r>
              <a:rPr lang="en-US" baseline="0" dirty="0" smtClean="0"/>
              <a:t>** First we have the count of items currently in the heap</a:t>
            </a:r>
          </a:p>
          <a:p>
            <a:r>
              <a:rPr lang="en-US" baseline="0" dirty="0" smtClean="0"/>
              <a:t>** Next we have the capacity – this is the allocated size of the array.</a:t>
            </a:r>
          </a:p>
          <a:p>
            <a:r>
              <a:rPr lang="en-US" baseline="0" dirty="0" smtClean="0"/>
              <a:t>** We have a default capacity – in this case 7.  You may notice that 7 is the number of items in a complete three-level binary tree.  While there is no rule that the array capacity be allocated on tree level boundaries, I decided to do so.</a:t>
            </a:r>
          </a:p>
          <a:p>
            <a:r>
              <a:rPr lang="en-US" baseline="0" dirty="0" smtClean="0"/>
              <a:t>** The data pointer is the pointer will be the array of items stored in the heap.  This will be allocated as items are added to the heap.</a:t>
            </a:r>
          </a:p>
          <a:p>
            <a:r>
              <a:rPr lang="en-US" baseline="0" dirty="0" smtClean="0"/>
              <a:t>** And finally we are storing a compare instance.  This is probably an instance of </a:t>
            </a:r>
            <a:r>
              <a:rPr lang="en-US" baseline="0" dirty="0" err="1" smtClean="0"/>
              <a:t>std</a:t>
            </a:r>
            <a:r>
              <a:rPr lang="en-US" baseline="0" dirty="0" smtClean="0"/>
              <a:t>::less or </a:t>
            </a:r>
            <a:r>
              <a:rPr lang="en-US" baseline="0" dirty="0" err="1" smtClean="0"/>
              <a:t>std</a:t>
            </a:r>
            <a:r>
              <a:rPr lang="en-US" baseline="0" dirty="0" smtClean="0"/>
              <a:t>::greater depending on whether this is a min or max heap.</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104982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Now that we’ve</a:t>
            </a:r>
            <a:r>
              <a:rPr lang="en-US" baseline="0" dirty="0" smtClean="0"/>
              <a:t> outlined our heap class and seen how the heap tree is represented as an array, let’s look at the actual implementation of the heap behaviors push, pop and top.  We’ll start with push, the function that allows us to add an item to the heap.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946936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push algorithm has two steps.</a:t>
            </a:r>
          </a:p>
          <a:p>
            <a:r>
              <a:rPr lang="en-US" dirty="0" smtClean="0"/>
              <a:t>First the new value is added to the end of the array – this ensures the tree is complete.  Adding is an amortized O(1) operation</a:t>
            </a:r>
            <a:r>
              <a:rPr lang="en-US" baseline="0" dirty="0" smtClean="0"/>
              <a:t> – amortized because if the capacity of the array is exceeded, a larger array will need to be allocated and the contents copied.</a:t>
            </a:r>
          </a:p>
          <a:p>
            <a:r>
              <a:rPr lang="en-US" baseline="0" dirty="0" smtClean="0"/>
              <a:t>Second the value is moved into the first position that ensures the tree is valid – this means making sure the value ends up in a position where it is less than it’s parent, assuming a max heap, and all of it’s children are less than it.</a:t>
            </a:r>
          </a:p>
          <a:p>
            <a:r>
              <a:rPr lang="en-US" baseline="0" dirty="0" smtClean="0"/>
              <a:t>Let’s see this in action.</a:t>
            </a:r>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597170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a heap with a complete, valid, tree and we’d like to add the value 9 to the heap.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1811644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one is to add</a:t>
            </a:r>
            <a:r>
              <a:rPr lang="en-US" baseline="0" dirty="0" smtClean="0"/>
              <a:t> the value 9 to the end of the array – filling in the next node in the tree level.</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957688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though, that this is not a valid tree.  The</a:t>
            </a:r>
            <a:r>
              <a:rPr lang="en-US" baseline="0" dirty="0" smtClean="0"/>
              <a:t> value 9 cannot be a child of 6.  To fix this problem</a:t>
            </a:r>
          </a:p>
          <a:p>
            <a:r>
              <a:rPr lang="en-US" baseline="0" dirty="0" smtClean="0"/>
              <a:t>** we need to swap the 6 and 9.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01908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a:t>
            </a:r>
            <a:r>
              <a:rPr lang="en-US" baseline="0" dirty="0" smtClean="0"/>
              <a:t> heap is a container which provides O(1) access to the minimum or maximum value in the heap – depending on whether the heap is a min-heap or max-heap.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sub-tree starting at the 9 is a valid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519243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however the entire tree, starting at the root node 8, is not valid.  8 is less than 9, and since this is a max heap we need to</a:t>
            </a:r>
          </a:p>
          <a:p>
            <a:r>
              <a:rPr lang="en-US" baseline="0" dirty="0" smtClean="0"/>
              <a:t>** swap the 8 and 9 – moving the 9 to the root.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138634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have a completely valid heap tree with a root value</a:t>
            </a:r>
            <a:r>
              <a:rPr lang="en-US" baseline="0" dirty="0" smtClean="0"/>
              <a:t> of 9.</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90137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adding another value</a:t>
            </a:r>
            <a:r>
              <a:rPr lang="en-US" baseline="0" dirty="0" smtClean="0"/>
              <a:t> – in this case the value 3.</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366016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 adding the value 3 to the end of the array.  Now we compare 3 to it’s parent, 8.</a:t>
            </a:r>
            <a:r>
              <a:rPr lang="en-US" baseline="0" dirty="0" smtClean="0"/>
              <a:t>  Since 8 is greater than 3 we can see that 3 is in a valid position.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91169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the tree is valid we don’t need to do anything else.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764461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a:t>
            </a:r>
            <a:r>
              <a:rPr lang="en-US" baseline="0" dirty="0" smtClean="0"/>
              <a:t> look at the implementation of push.</a:t>
            </a:r>
          </a:p>
          <a:p>
            <a:r>
              <a:rPr lang="en-US" baseline="0" dirty="0" smtClean="0"/>
              <a:t>** The first thing we do is check if the heap is at capacity.  If it is we grow the array.  This means allocating a new, larger, array and copying the contents from the old, smaller, array to the new, larger, one.</a:t>
            </a:r>
          </a:p>
          <a:p>
            <a:endParaRPr lang="en-US" baseline="0" dirty="0" smtClean="0"/>
          </a:p>
          <a:p>
            <a:r>
              <a:rPr lang="en-US" baseline="0" dirty="0" smtClean="0"/>
              <a:t>** Next we add the value to the end of the array.  Since we never leave gaps in the array we can simply add it to the index equal to the current count.  If there are no items in the heap the count will be 0 and we’ll add the item at array index 0.  If there are items, we will add the value after them.</a:t>
            </a:r>
          </a:p>
          <a:p>
            <a:endParaRPr lang="en-US" baseline="0" dirty="0" smtClean="0"/>
          </a:p>
          <a:p>
            <a:r>
              <a:rPr lang="en-US" baseline="0" dirty="0" smtClean="0"/>
              <a:t>** With the value in the array we can now move it into the proper location.  While we’re not at the root of the tree, and he value is greater than it’s parent – in the event of a max heap </a:t>
            </a:r>
          </a:p>
          <a:p>
            <a:endParaRPr lang="en-US" baseline="0" dirty="0" smtClean="0"/>
          </a:p>
          <a:p>
            <a:r>
              <a:rPr lang="en-US" baseline="0" dirty="0" smtClean="0"/>
              <a:t>** Swap the current value with it’s parent.</a:t>
            </a:r>
          </a:p>
          <a:p>
            <a:r>
              <a:rPr lang="en-US" baseline="0" dirty="0" smtClean="0"/>
              <a:t>** Then set the current index to the parent index so that we can perform this check again on our next iteration.</a:t>
            </a:r>
          </a:p>
          <a:p>
            <a:endParaRPr lang="en-US" baseline="0" dirty="0" smtClean="0"/>
          </a:p>
          <a:p>
            <a:r>
              <a:rPr lang="en-US" baseline="0" dirty="0" smtClean="0"/>
              <a:t>When the loop terminates the new value is in the first valid position – meaning we did the minimal amount of work to create a valid heap tree.</a:t>
            </a: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47852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Once we’ve pushed some values onto the heap we</a:t>
            </a:r>
            <a:r>
              <a:rPr lang="en-US" baseline="0" dirty="0" smtClean="0"/>
              <a:t> can return the minimum or maximum value from the heap using the top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2055259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 max heap</a:t>
            </a:r>
          </a:p>
          <a:p>
            <a:r>
              <a:rPr lang="en-US" dirty="0" smtClean="0"/>
              <a:t>** Recall</a:t>
            </a:r>
            <a:r>
              <a:rPr lang="en-US" baseline="0" dirty="0" smtClean="0"/>
              <a:t> that in a valid max heap tree, the maximum value in the heap is at the tree root – or the 0-th index in the array.  This means that implementing top should be pretty easy.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409732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First we need to check if the heap is empty.</a:t>
            </a:r>
            <a:r>
              <a:rPr lang="en-US" baseline="0" dirty="0" smtClean="0"/>
              <a:t>  If it is we will throw an exception.</a:t>
            </a:r>
          </a:p>
          <a:p>
            <a:r>
              <a:rPr lang="en-US" baseline="0" dirty="0" smtClean="0"/>
              <a:t>** But if it is not empty we simply need to return the value in the first position.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466068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Heaps have</a:t>
            </a:r>
            <a:r>
              <a:rPr lang="en-US" baseline="0" dirty="0" smtClean="0"/>
              <a:t> two basic behaviors.</a:t>
            </a:r>
          </a:p>
          <a:p>
            <a:r>
              <a:rPr lang="en-US" baseline="0" dirty="0" smtClean="0"/>
              <a:t>First, they provide the ability to add new values the heap</a:t>
            </a:r>
          </a:p>
          <a:p>
            <a:r>
              <a:rPr lang="en-US" baseline="0" dirty="0" smtClean="0"/>
              <a:t>Second, they provide a means to retrieve either the minimum or maximum value depending on whether the heap is a min-heap or max-heap.</a:t>
            </a:r>
          </a:p>
          <a:p>
            <a:r>
              <a:rPr lang="en-US" baseline="0" dirty="0" smtClean="0"/>
              <a:t>That’s all a heap is required to do – they are really quite a simple data structure.</a:t>
            </a: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5776642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final heap operation we’ll look at is pop.  Pop removes the top item</a:t>
            </a:r>
            <a:r>
              <a:rPr lang="en-US" baseline="0" dirty="0" smtClean="0"/>
              <a:t> from the heap, ensuring that the resulting heap tree is valid.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2293290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pop algorithm is basically the opposite of the push algorithm – both logically and in how</a:t>
            </a:r>
            <a:r>
              <a:rPr lang="en-US" baseline="0" dirty="0" smtClean="0"/>
              <a:t> it is implemented.</a:t>
            </a:r>
          </a:p>
          <a:p>
            <a:r>
              <a:rPr lang="en-US" baseline="0" dirty="0" smtClean="0"/>
              <a:t>First we move the right-most, or last, value in the array to the head, or first, slot.</a:t>
            </a:r>
          </a:p>
          <a:p>
            <a:r>
              <a:rPr lang="en-US" baseline="0" dirty="0" smtClean="0"/>
              <a:t>Then we move the value down the tree until it forms a valid heap tree.</a:t>
            </a:r>
          </a:p>
          <a:p>
            <a:r>
              <a:rPr lang="en-US" baseline="0" dirty="0" smtClean="0"/>
              <a:t>So whereas push moves the value up the tree, pop moves the value down the tree.  Let’s see this in action.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272813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 max heap</a:t>
            </a:r>
            <a:r>
              <a:rPr lang="en-US" baseline="0" dirty="0" smtClean="0"/>
              <a:t> and we’re going to call pop, removing 9 from the heap.</a:t>
            </a: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25043859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a:t>
            </a:r>
          </a:p>
          <a:p>
            <a:r>
              <a:rPr lang="en-US" dirty="0" smtClean="0"/>
              <a:t>** is to move the last node, 6, </a:t>
            </a:r>
          </a:p>
          <a:p>
            <a:r>
              <a:rPr lang="en-US" dirty="0" smtClean="0"/>
              <a:t>** into the top node position.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3089762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leaves us with a complete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625483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an invalid tree</a:t>
            </a:r>
            <a:r>
              <a:rPr lang="en-US" baseline="0" dirty="0" smtClean="0"/>
              <a:t> – since this is a max heap, it is not valid for a child to be greater than the parent.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2658413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this we need to </a:t>
            </a:r>
          </a:p>
          <a:p>
            <a:r>
              <a:rPr lang="en-US" dirty="0" smtClean="0"/>
              <a:t>** swap the 6 and 8 nodes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115970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now leaves us with a complete and valid tree with</a:t>
            </a:r>
            <a:r>
              <a:rPr lang="en-US" baseline="0" dirty="0" smtClean="0"/>
              <a:t> the largest tree value in the root position.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1522846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this example again – but this time we’ll make one change to the tree.</a:t>
            </a:r>
          </a:p>
          <a:p>
            <a:r>
              <a:rPr lang="en-US" baseline="0" dirty="0" smtClean="0"/>
              <a:t>** This time the left child of the root node is the value 7, not 5.</a:t>
            </a:r>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803904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step,</a:t>
            </a:r>
            <a:r>
              <a:rPr lang="en-US" baseline="0" dirty="0" smtClean="0"/>
              <a:t> </a:t>
            </a:r>
            <a:r>
              <a:rPr lang="en-US" dirty="0" smtClean="0"/>
              <a:t>again, </a:t>
            </a:r>
          </a:p>
          <a:p>
            <a:r>
              <a:rPr lang="en-US" dirty="0" smtClean="0"/>
              <a:t>** is to move the last node, 6, </a:t>
            </a:r>
          </a:p>
          <a:p>
            <a:r>
              <a:rPr lang="en-US" dirty="0" smtClean="0"/>
              <a:t>** into the top node position.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103589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the public members of a heap class might look like.</a:t>
            </a:r>
          </a:p>
          <a:p>
            <a:r>
              <a:rPr lang="en-US" dirty="0" smtClean="0"/>
              <a:t>**</a:t>
            </a:r>
            <a:r>
              <a:rPr lang="en-US" baseline="0" dirty="0" smtClean="0"/>
              <a:t> The template definition includes both the type that will be stored in the heap and a comparer.  The comparer determines whether we have a min heap or a max heap.</a:t>
            </a:r>
          </a:p>
          <a:p>
            <a:r>
              <a:rPr lang="en-US" baseline="0" dirty="0" smtClean="0"/>
              <a:t>** Push adds a value to the heap.  We will see later exactly how push works.  For now it’s enough to say that it puts the value into the heap in a way that ensures that the proper value will be returned when top is called.  Pop is the opposed of push, it removes the top value from the heap.</a:t>
            </a:r>
          </a:p>
          <a:p>
            <a:r>
              <a:rPr lang="en-US" baseline="0" dirty="0" smtClean="0"/>
              <a:t>** Top returns the minimum or maximum value currently in the heap.  In a min-heap, the minimum value is returned, in a max-heap, the maximum value is returned.  This is what distinguishes the two heap types.</a:t>
            </a:r>
          </a:p>
          <a:p>
            <a:r>
              <a:rPr lang="en-US" baseline="0" dirty="0" smtClean="0"/>
              <a:t>** Finally there are two utility functions, empty and size, that return the number of items in the heap and whether or not the heap is empty.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851008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again leaves us with a complete tree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7034687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a:t>
            </a:r>
            <a:r>
              <a:rPr lang="en-US" baseline="0" dirty="0" smtClean="0"/>
              <a:t> the tree is invalid because both nodes – the 7 and 8 – are greater than the 6 node.</a:t>
            </a:r>
          </a:p>
          <a:p>
            <a:r>
              <a:rPr lang="en-US" baseline="0" dirty="0" smtClean="0"/>
              <a:t>This leaves us with a question – which should we swap?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16198043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now</a:t>
            </a:r>
            <a:r>
              <a:rPr lang="en-US" baseline="0" dirty="0" smtClean="0"/>
              <a:t> the tree is invalid because both nodes – the 7 and 8 – are greater than the 6 node.</a:t>
            </a:r>
          </a:p>
          <a:p>
            <a:r>
              <a:rPr lang="en-US" baseline="0" dirty="0" smtClean="0"/>
              <a:t>This leaves us with a question – which should we swap?</a:t>
            </a:r>
          </a:p>
          <a:p>
            <a:r>
              <a:rPr lang="en-US" baseline="0" dirty="0" smtClean="0"/>
              <a:t>** If we swap the 6 and 7, where does that leave us?</a:t>
            </a:r>
          </a:p>
          <a:p>
            <a:r>
              <a:rPr lang="en-US" baseline="0" dirty="0" smtClean="0"/>
              <a:t>The 7 is now the root, but the tree is still invalid because the 8 node, the right, is greater than 7.</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40086742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we need to look at the children and choose the one that most satisfies the heap tree criteria.  </a:t>
            </a:r>
          </a:p>
          <a:p>
            <a:r>
              <a:rPr lang="en-US" baseline="0" dirty="0" smtClean="0"/>
              <a:t>** Since this is a max heap, the largest value, 8, is the one that needs to be swapped.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7358254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now leaves us with a complete and valid tree with</a:t>
            </a:r>
            <a:r>
              <a:rPr lang="en-US" baseline="0" dirty="0" smtClean="0"/>
              <a:t> the largest tree value in the root position.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21799522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2206300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26643958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Now that we understand what a</a:t>
            </a:r>
            <a:r>
              <a:rPr lang="en-US" baseline="0" dirty="0" smtClean="0"/>
              <a:t> heap is – let’s take a look at a very common usage of the heap data structure – the priority queue.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12446403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 queue is a first-in, first-out</a:t>
            </a:r>
            <a:r>
              <a:rPr lang="en-US" baseline="0" dirty="0" smtClean="0"/>
              <a:t> data container.  This means that </a:t>
            </a:r>
          </a:p>
          <a:p>
            <a:r>
              <a:rPr lang="en-US" baseline="0" dirty="0" smtClean="0"/>
              <a:t>** data is added to the container</a:t>
            </a:r>
          </a:p>
          <a:p>
            <a:r>
              <a:rPr lang="en-US" baseline="0" dirty="0" smtClean="0"/>
              <a:t>** Item by item</a:t>
            </a:r>
          </a:p>
          <a:p>
            <a:r>
              <a:rPr lang="en-US" baseline="0" dirty="0" smtClean="0"/>
              <a:t>** With the first item added being the first in the queue</a:t>
            </a:r>
          </a:p>
          <a:p>
            <a:r>
              <a:rPr lang="en-US" baseline="0" dirty="0" smtClean="0"/>
              <a:t>** And the last item added being the last in the </a:t>
            </a:r>
            <a:r>
              <a:rPr lang="en-US" baseline="0" dirty="0" err="1" smtClean="0"/>
              <a:t>queu</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14441652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items are removed</a:t>
            </a:r>
          </a:p>
          <a:p>
            <a:r>
              <a:rPr lang="en-US" dirty="0" smtClean="0"/>
              <a:t>** The first item is removed</a:t>
            </a:r>
          </a:p>
          <a:p>
            <a:r>
              <a:rPr lang="en-US" dirty="0" smtClean="0"/>
              <a:t>** Then the next</a:t>
            </a:r>
          </a:p>
          <a:p>
            <a:r>
              <a:rPr lang="en-US" dirty="0" smtClean="0"/>
              <a:t>And so 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41735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Heaps</a:t>
            </a:r>
            <a:r>
              <a:rPr lang="en-US" baseline="0" dirty="0" smtClean="0"/>
              <a:t> are most easily thought of as a binary tree of values.  Don’t confuse this with a binary search tree – while this is a binary tree where each node has 0, 1 or 2 children, the ordering rules are distinctly different from a binary search tree.</a:t>
            </a:r>
          </a:p>
          <a:p>
            <a:r>
              <a:rPr lang="en-US" baseline="0" dirty="0" smtClean="0"/>
              <a:t>In the heap tree, the children of all nodes have a value that is lesser or greater than the parent – whether less or greater depends on the heap type.</a:t>
            </a:r>
          </a:p>
          <a:p>
            <a:r>
              <a:rPr lang="en-US" baseline="0" dirty="0" smtClean="0"/>
              <a:t>Second, the tree must be a complete tree – this means that each level of the tree is fully populated, from left to right.</a:t>
            </a:r>
          </a:p>
          <a:p>
            <a:r>
              <a:rPr lang="en-US" baseline="0" dirty="0" smtClean="0"/>
              <a:t>Let’s look at these two rules in more depth.</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1607719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if this queue is a list</a:t>
            </a:r>
            <a:r>
              <a:rPr lang="en-US" baseline="0" dirty="0" smtClean="0"/>
              <a:t> of jobs – tasks that need to be performed in the system.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3772664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what if one of these jobs is a higher priority than the rest?  </a:t>
            </a:r>
          </a:p>
          <a:p>
            <a:r>
              <a:rPr lang="en-US" baseline="0" dirty="0" smtClean="0"/>
              <a:t>** This job needs to be processed prior to the others in the queue, regardless of the order in which it was added.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21159626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class like that would look just like</a:t>
            </a:r>
            <a:r>
              <a:rPr lang="en-US" baseline="0" dirty="0" smtClean="0"/>
              <a:t> a heap – there would be a function to add items to the queue, a function to look at the highest priority item, and a function to remove the highest priority item from the queue.</a:t>
            </a:r>
          </a:p>
          <a:p>
            <a:endParaRPr lang="en-US" baseline="0" dirty="0" smtClean="0"/>
          </a:p>
          <a:p>
            <a:r>
              <a:rPr lang="en-US" baseline="0" dirty="0" smtClean="0"/>
              <a:t>How the items were stored internally wouldn’t really matter- all that matters is that the items are returned in priority order.</a:t>
            </a:r>
          </a:p>
          <a:p>
            <a:endParaRPr lang="en-US" baseline="0" dirty="0" smtClean="0"/>
          </a:p>
          <a:p>
            <a:r>
              <a:rPr lang="en-US" baseline="0" dirty="0" smtClean="0"/>
              <a:t>Notice that this is not just the class declaration – this is the entire class.  We have a heap and simply defer each of the functions, push, pop, top, empty and size, to the heap.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3903450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simulate this we will have a Job class which contains a Job ID and a priority.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31957763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Priority will be defined as one of three states, Idle, Normal and Urgent.</a:t>
            </a:r>
            <a:r>
              <a:rPr lang="en-US" baseline="0" dirty="0" smtClean="0"/>
              <a:t>  Urgent items should be processed first, normal second and idle last.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41564385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provide a comparer that the queue can use to compare jobs by priority</a:t>
            </a:r>
            <a:r>
              <a:rPr lang="en-US" baseline="0" dirty="0" smtClean="0"/>
              <a:t> – we will provide this instead of using </a:t>
            </a:r>
            <a:r>
              <a:rPr lang="en-US" baseline="0" dirty="0" err="1" smtClean="0"/>
              <a:t>std</a:t>
            </a:r>
            <a:r>
              <a:rPr lang="en-US" baseline="0" dirty="0" smtClean="0"/>
              <a:t>::less or </a:t>
            </a:r>
            <a:r>
              <a:rPr lang="en-US" baseline="0" dirty="0" err="1" smtClean="0"/>
              <a:t>std</a:t>
            </a:r>
            <a:r>
              <a:rPr lang="en-US" baseline="0" dirty="0" smtClean="0"/>
              <a:t>::greater.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40226797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we can create our priority queue, add some items to it</a:t>
            </a:r>
            <a:r>
              <a:rPr lang="en-US" baseline="0" dirty="0" smtClean="0"/>
              <a:t> with random priorities – and then while the queue is not empty, drain the queue and process items in priority order.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20170100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 queued items processing in priority order – where 2 is the </a:t>
            </a:r>
            <a:r>
              <a:rPr lang="en-US" smtClean="0"/>
              <a:t>Urgent priority,</a:t>
            </a:r>
            <a:r>
              <a:rPr lang="en-US" baseline="0" smtClean="0"/>
              <a:t> 1 is normal and 0 is idle.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45031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max heap, each node’s children must have</a:t>
            </a:r>
            <a:r>
              <a:rPr lang="en-US" baseline="0" dirty="0" smtClean="0"/>
              <a:t> a value less than itself.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65361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we see a max heap – a heap where the top-most node is the maximum value in the heap.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73446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value of each child node is less than the parent - This is an invariant property of the heap.</a:t>
            </a:r>
          </a:p>
          <a:p>
            <a:endParaRPr lang="en-US" baseline="0" dirty="0" smtClean="0"/>
          </a:p>
          <a:p>
            <a:r>
              <a:rPr lang="en-US" baseline="0" dirty="0" smtClean="0"/>
              <a:t>Don’t read more into this than what I’ve stated, though.  Unlike a binary search tree, there are no rules about whether values need to go on the right or left side of a node – they simply have to be less than the parent.</a:t>
            </a:r>
          </a:p>
          <a:p>
            <a:endParaRPr lang="en-US" baseline="0" dirty="0" smtClean="0"/>
          </a:p>
          <a:p>
            <a:r>
              <a:rPr lang="en-US" baseline="0" dirty="0" smtClean="0"/>
              <a:t>Let’s look at some invalid heap trees to see his rule in action.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04207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1/6/2016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smtClean="0"/>
              <a:t>Heap and Priority Queue</a:t>
            </a:r>
            <a:endParaRPr lang="en-US" dirty="0"/>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2" name="Rectangle 1"/>
          <p:cNvSpPr/>
          <p:nvPr/>
        </p:nvSpPr>
        <p:spPr>
          <a:xfrm>
            <a:off x="3962400" y="33528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9530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953000"/>
            <a:ext cx="1066800" cy="76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9</a:t>
            </a:r>
            <a:endParaRPr lang="en-US" sz="3600" dirty="0"/>
          </a:p>
        </p:txBody>
      </p:sp>
      <p:cxnSp>
        <p:nvCxnSpPr>
          <p:cNvPr id="8" name="Straight Connector 7"/>
          <p:cNvCxnSpPr>
            <a:stCxn id="6" idx="0"/>
            <a:endCxn id="2" idx="2"/>
          </p:cNvCxnSpPr>
          <p:nvPr/>
        </p:nvCxnSpPr>
        <p:spPr>
          <a:xfrm flipV="1">
            <a:off x="34290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958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11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10" name="Rectangle 9"/>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11" name="Rectangle 10"/>
          <p:cNvSpPr/>
          <p:nvPr/>
        </p:nvSpPr>
        <p:spPr>
          <a:xfrm>
            <a:off x="28956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2" name="Rectangle 11"/>
          <p:cNvSpPr/>
          <p:nvPr/>
        </p:nvSpPr>
        <p:spPr>
          <a:xfrm>
            <a:off x="50292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13" name="Straight Connector 12"/>
          <p:cNvCxnSpPr>
            <a:stCxn id="11" idx="0"/>
            <a:endCxn id="10" idx="2"/>
          </p:cNvCxnSpPr>
          <p:nvPr/>
        </p:nvCxnSpPr>
        <p:spPr>
          <a:xfrm flipV="1">
            <a:off x="33528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10" idx="2"/>
          </p:cNvCxnSpPr>
          <p:nvPr/>
        </p:nvCxnSpPr>
        <p:spPr>
          <a:xfrm flipH="1" flipV="1">
            <a:off x="44196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4384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6" name="Rectangle 15"/>
          <p:cNvSpPr/>
          <p:nvPr/>
        </p:nvSpPr>
        <p:spPr>
          <a:xfrm>
            <a:off x="34290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7" name="Straight Connector 16"/>
          <p:cNvCxnSpPr>
            <a:stCxn id="15" idx="0"/>
            <a:endCxn id="11" idx="2"/>
          </p:cNvCxnSpPr>
          <p:nvPr/>
        </p:nvCxnSpPr>
        <p:spPr>
          <a:xfrm flipV="1">
            <a:off x="28956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a:stCxn id="16" idx="0"/>
            <a:endCxn id="11" idx="2"/>
          </p:cNvCxnSpPr>
          <p:nvPr/>
        </p:nvCxnSpPr>
        <p:spPr>
          <a:xfrm flipH="1" flipV="1">
            <a:off x="3352800" y="51054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572000" y="5638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20" name="Rectangle 19"/>
          <p:cNvSpPr/>
          <p:nvPr/>
        </p:nvSpPr>
        <p:spPr>
          <a:xfrm>
            <a:off x="56388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cxnSp>
        <p:nvCxnSpPr>
          <p:cNvPr id="21" name="Straight Connector 20"/>
          <p:cNvCxnSpPr>
            <a:stCxn id="19" idx="0"/>
            <a:endCxn id="12" idx="2"/>
          </p:cNvCxnSpPr>
          <p:nvPr/>
        </p:nvCxnSpPr>
        <p:spPr>
          <a:xfrm flipV="1">
            <a:off x="50292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20" idx="0"/>
            <a:endCxn id="12" idx="2"/>
          </p:cNvCxnSpPr>
          <p:nvPr/>
        </p:nvCxnSpPr>
        <p:spPr>
          <a:xfrm flipH="1" flipV="1">
            <a:off x="5486400" y="5105400"/>
            <a:ext cx="6096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343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10" name="Rectangle 9"/>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sz="3600" dirty="0"/>
          </a:p>
        </p:txBody>
      </p:sp>
      <p:sp>
        <p:nvSpPr>
          <p:cNvPr id="11" name="Rectangle 10"/>
          <p:cNvSpPr/>
          <p:nvPr/>
        </p:nvSpPr>
        <p:spPr>
          <a:xfrm>
            <a:off x="28956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12" name="Rectangle 11"/>
          <p:cNvSpPr/>
          <p:nvPr/>
        </p:nvSpPr>
        <p:spPr>
          <a:xfrm>
            <a:off x="50292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cxnSp>
        <p:nvCxnSpPr>
          <p:cNvPr id="13" name="Straight Connector 12"/>
          <p:cNvCxnSpPr>
            <a:stCxn id="11" idx="0"/>
            <a:endCxn id="10" idx="2"/>
          </p:cNvCxnSpPr>
          <p:nvPr/>
        </p:nvCxnSpPr>
        <p:spPr>
          <a:xfrm flipV="1">
            <a:off x="33528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10" idx="2"/>
          </p:cNvCxnSpPr>
          <p:nvPr/>
        </p:nvCxnSpPr>
        <p:spPr>
          <a:xfrm flipH="1" flipV="1">
            <a:off x="44196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4384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6" name="Rectangle 15"/>
          <p:cNvSpPr/>
          <p:nvPr/>
        </p:nvSpPr>
        <p:spPr>
          <a:xfrm>
            <a:off x="34290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sz="3600" dirty="0"/>
          </a:p>
        </p:txBody>
      </p:sp>
      <p:cxnSp>
        <p:nvCxnSpPr>
          <p:cNvPr id="17" name="Straight Connector 16"/>
          <p:cNvCxnSpPr>
            <a:stCxn id="15" idx="0"/>
            <a:endCxn id="11" idx="2"/>
          </p:cNvCxnSpPr>
          <p:nvPr/>
        </p:nvCxnSpPr>
        <p:spPr>
          <a:xfrm flipV="1">
            <a:off x="28956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a:stCxn id="16" idx="0"/>
            <a:endCxn id="11" idx="2"/>
          </p:cNvCxnSpPr>
          <p:nvPr/>
        </p:nvCxnSpPr>
        <p:spPr>
          <a:xfrm flipH="1" flipV="1">
            <a:off x="3352800" y="51054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5720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20" name="Rectangle 19"/>
          <p:cNvSpPr/>
          <p:nvPr/>
        </p:nvSpPr>
        <p:spPr>
          <a:xfrm>
            <a:off x="56388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21" name="Straight Connector 20"/>
          <p:cNvCxnSpPr>
            <a:stCxn id="19" idx="0"/>
            <a:endCxn id="12" idx="2"/>
          </p:cNvCxnSpPr>
          <p:nvPr/>
        </p:nvCxnSpPr>
        <p:spPr>
          <a:xfrm flipV="1">
            <a:off x="50292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20" idx="0"/>
            <a:endCxn id="12" idx="2"/>
          </p:cNvCxnSpPr>
          <p:nvPr/>
        </p:nvCxnSpPr>
        <p:spPr>
          <a:xfrm flipH="1" flipV="1">
            <a:off x="5486400" y="5105400"/>
            <a:ext cx="6096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417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bg2">
                    <a:lumMod val="75000"/>
                  </a:schemeClr>
                </a:solidFill>
              </a:rPr>
              <a:t>The children of each node have lesser (max heap) or greater (min heap) values than the parent.</a:t>
            </a:r>
          </a:p>
          <a:p>
            <a:pPr>
              <a:spcBef>
                <a:spcPts val="1200"/>
              </a:spcBef>
            </a:pPr>
            <a:r>
              <a:rPr lang="en-US" dirty="0" smtClean="0">
                <a:solidFill>
                  <a:schemeClr val="tx1">
                    <a:lumMod val="75000"/>
                    <a:lumOff val="25000"/>
                  </a:schemeClr>
                </a:solidFill>
              </a:rPr>
              <a:t>The tree is a complete tree.</a:t>
            </a:r>
          </a:p>
        </p:txBody>
      </p:sp>
      <p:sp>
        <p:nvSpPr>
          <p:cNvPr id="2" name="Rectangle 1"/>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8" name="Straight Connector 7"/>
          <p:cNvCxnSpPr>
            <a:stCxn id="6" idx="0"/>
            <a:endCxn id="2" idx="2"/>
          </p:cNvCxnSpPr>
          <p:nvPr/>
        </p:nvCxnSpPr>
        <p:spPr>
          <a:xfrm flipV="1">
            <a:off x="33528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196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24384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3" name="Rectangle 12"/>
          <p:cNvSpPr/>
          <p:nvPr/>
        </p:nvSpPr>
        <p:spPr>
          <a:xfrm>
            <a:off x="34290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4" name="Straight Connector 13"/>
          <p:cNvCxnSpPr>
            <a:stCxn id="12" idx="0"/>
            <a:endCxn id="6" idx="2"/>
          </p:cNvCxnSpPr>
          <p:nvPr/>
        </p:nvCxnSpPr>
        <p:spPr>
          <a:xfrm flipV="1">
            <a:off x="28956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a:stCxn id="13" idx="0"/>
            <a:endCxn id="6" idx="2"/>
          </p:cNvCxnSpPr>
          <p:nvPr/>
        </p:nvCxnSpPr>
        <p:spPr>
          <a:xfrm flipH="1" flipV="1">
            <a:off x="3352800" y="51054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5720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19" name="Rectangle 18"/>
          <p:cNvSpPr/>
          <p:nvPr/>
        </p:nvSpPr>
        <p:spPr>
          <a:xfrm>
            <a:off x="5638800" y="5638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cxnSp>
        <p:nvCxnSpPr>
          <p:cNvPr id="20" name="Straight Connector 19"/>
          <p:cNvCxnSpPr>
            <a:stCxn id="18" idx="0"/>
            <a:endCxn id="7" idx="2"/>
          </p:cNvCxnSpPr>
          <p:nvPr/>
        </p:nvCxnSpPr>
        <p:spPr>
          <a:xfrm flipV="1">
            <a:off x="50292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19" idx="0"/>
            <a:endCxn id="7" idx="2"/>
          </p:cNvCxnSpPr>
          <p:nvPr/>
        </p:nvCxnSpPr>
        <p:spPr>
          <a:xfrm flipH="1" flipV="1">
            <a:off x="5486400" y="5105400"/>
            <a:ext cx="6096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691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2" grpId="0" animBg="1"/>
      <p:bldP spid="13"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bg2">
                    <a:lumMod val="75000"/>
                  </a:schemeClr>
                </a:solidFill>
              </a:rPr>
              <a:t>The children of each node have lesser (max heap) or greater (min heap) values than the parent.</a:t>
            </a:r>
          </a:p>
          <a:p>
            <a:pPr>
              <a:spcBef>
                <a:spcPts val="1200"/>
              </a:spcBef>
            </a:pPr>
            <a:r>
              <a:rPr lang="en-US" dirty="0" smtClean="0">
                <a:solidFill>
                  <a:schemeClr val="tx1">
                    <a:lumMod val="75000"/>
                    <a:lumOff val="25000"/>
                  </a:schemeClr>
                </a:solidFill>
              </a:rPr>
              <a:t>The tree is a complete tree.</a:t>
            </a:r>
          </a:p>
        </p:txBody>
      </p:sp>
      <p:sp>
        <p:nvSpPr>
          <p:cNvPr id="2" name="Rectangle 1"/>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5029200" y="4495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9" name="Straight Connector 8"/>
          <p:cNvCxnSpPr>
            <a:stCxn id="7" idx="0"/>
            <a:endCxn id="2" idx="2"/>
          </p:cNvCxnSpPr>
          <p:nvPr/>
        </p:nvCxnSpPr>
        <p:spPr>
          <a:xfrm flipH="1" flipV="1">
            <a:off x="44196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2895600" y="4495800"/>
            <a:ext cx="914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cxnSp>
        <p:nvCxnSpPr>
          <p:cNvPr id="22" name="Straight Connector 21"/>
          <p:cNvCxnSpPr>
            <a:stCxn id="17" idx="0"/>
          </p:cNvCxnSpPr>
          <p:nvPr/>
        </p:nvCxnSpPr>
        <p:spPr>
          <a:xfrm flipV="1">
            <a:off x="3352800" y="3962400"/>
            <a:ext cx="1066800" cy="5334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09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bg2">
                    <a:lumMod val="75000"/>
                  </a:schemeClr>
                </a:solidFill>
              </a:rPr>
              <a:t>The children of each node have lesser (max heap) or greater (min heap) values than the parent.</a:t>
            </a:r>
          </a:p>
          <a:p>
            <a:pPr>
              <a:spcBef>
                <a:spcPts val="1200"/>
              </a:spcBef>
            </a:pPr>
            <a:r>
              <a:rPr lang="en-US" dirty="0" smtClean="0">
                <a:solidFill>
                  <a:schemeClr val="tx1">
                    <a:lumMod val="75000"/>
                    <a:lumOff val="25000"/>
                  </a:schemeClr>
                </a:solidFill>
              </a:rPr>
              <a:t>The tree is a complete tree.</a:t>
            </a:r>
          </a:p>
        </p:txBody>
      </p:sp>
      <p:sp>
        <p:nvSpPr>
          <p:cNvPr id="2" name="Rectangle 1"/>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8" name="Straight Connector 7"/>
          <p:cNvCxnSpPr>
            <a:stCxn id="6" idx="0"/>
            <a:endCxn id="2" idx="2"/>
          </p:cNvCxnSpPr>
          <p:nvPr/>
        </p:nvCxnSpPr>
        <p:spPr>
          <a:xfrm flipV="1">
            <a:off x="33528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196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2438400" y="5638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cxnSp>
        <p:nvCxnSpPr>
          <p:cNvPr id="14" name="Straight Connector 13"/>
          <p:cNvCxnSpPr>
            <a:stCxn id="12" idx="0"/>
            <a:endCxn id="6" idx="2"/>
          </p:cNvCxnSpPr>
          <p:nvPr/>
        </p:nvCxnSpPr>
        <p:spPr>
          <a:xfrm flipV="1">
            <a:off x="28956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638800" y="5638800"/>
            <a:ext cx="914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cxnSp>
        <p:nvCxnSpPr>
          <p:cNvPr id="21" name="Straight Connector 20"/>
          <p:cNvCxnSpPr>
            <a:stCxn id="19" idx="0"/>
            <a:endCxn id="7" idx="2"/>
          </p:cNvCxnSpPr>
          <p:nvPr/>
        </p:nvCxnSpPr>
        <p:spPr>
          <a:xfrm flipH="1" flipV="1">
            <a:off x="5486400" y="5105400"/>
            <a:ext cx="609600" cy="5334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3429000" y="5638800"/>
            <a:ext cx="914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22" name="Straight Connector 21"/>
          <p:cNvCxnSpPr>
            <a:stCxn id="17" idx="0"/>
          </p:cNvCxnSpPr>
          <p:nvPr/>
        </p:nvCxnSpPr>
        <p:spPr>
          <a:xfrm flipH="1" flipV="1">
            <a:off x="3352800" y="5105400"/>
            <a:ext cx="533400" cy="5334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572000" y="5638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cxnSp>
        <p:nvCxnSpPr>
          <p:cNvPr id="24" name="Straight Connector 23"/>
          <p:cNvCxnSpPr>
            <a:stCxn id="23" idx="0"/>
          </p:cNvCxnSpPr>
          <p:nvPr/>
        </p:nvCxnSpPr>
        <p:spPr>
          <a:xfrm flipV="1">
            <a:off x="50292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169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bg2">
                    <a:lumMod val="75000"/>
                  </a:schemeClr>
                </a:solidFill>
              </a:rPr>
              <a:t>The children of each node have lesser (max heap) or greater (min heap) values than the parent.</a:t>
            </a:r>
          </a:p>
          <a:p>
            <a:pPr>
              <a:spcBef>
                <a:spcPts val="1200"/>
              </a:spcBef>
            </a:pPr>
            <a:r>
              <a:rPr lang="en-US" dirty="0" smtClean="0">
                <a:solidFill>
                  <a:schemeClr val="tx1">
                    <a:lumMod val="75000"/>
                    <a:lumOff val="25000"/>
                  </a:schemeClr>
                </a:solidFill>
              </a:rPr>
              <a:t>The tree is a complete tree.</a:t>
            </a:r>
          </a:p>
        </p:txBody>
      </p:sp>
      <p:sp>
        <p:nvSpPr>
          <p:cNvPr id="2" name="Rectangle 1"/>
          <p:cNvSpPr/>
          <p:nvPr/>
        </p:nvSpPr>
        <p:spPr>
          <a:xfrm>
            <a:off x="3962400" y="3352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4958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cxnSp>
        <p:nvCxnSpPr>
          <p:cNvPr id="8" name="Straight Connector 7"/>
          <p:cNvCxnSpPr>
            <a:stCxn id="6" idx="0"/>
            <a:endCxn id="2" idx="2"/>
          </p:cNvCxnSpPr>
          <p:nvPr/>
        </p:nvCxnSpPr>
        <p:spPr>
          <a:xfrm flipV="1">
            <a:off x="3352800" y="39624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2438400" y="5638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3" name="Rectangle 12"/>
          <p:cNvSpPr/>
          <p:nvPr/>
        </p:nvSpPr>
        <p:spPr>
          <a:xfrm>
            <a:off x="3429000" y="56388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4" name="Straight Connector 13"/>
          <p:cNvCxnSpPr>
            <a:stCxn id="12" idx="0"/>
            <a:endCxn id="6" idx="2"/>
          </p:cNvCxnSpPr>
          <p:nvPr/>
        </p:nvCxnSpPr>
        <p:spPr>
          <a:xfrm flipV="1">
            <a:off x="2895600" y="51054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a:stCxn id="13" idx="0"/>
            <a:endCxn id="6" idx="2"/>
          </p:cNvCxnSpPr>
          <p:nvPr/>
        </p:nvCxnSpPr>
        <p:spPr>
          <a:xfrm flipH="1" flipV="1">
            <a:off x="3352800" y="51054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029200" y="4495800"/>
            <a:ext cx="914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22" name="Straight Connector 21"/>
          <p:cNvCxnSpPr>
            <a:stCxn id="17" idx="0"/>
          </p:cNvCxnSpPr>
          <p:nvPr/>
        </p:nvCxnSpPr>
        <p:spPr>
          <a:xfrm flipH="1" flipV="1">
            <a:off x="4419600" y="3962400"/>
            <a:ext cx="1066800" cy="5334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037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Tree as Array</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Complete binary trees can be compactly stored as arrays eliminating all structural overhead and providing O(1) data access.</a:t>
            </a:r>
            <a:endParaRPr lang="en-US" dirty="0"/>
          </a:p>
        </p:txBody>
      </p:sp>
    </p:spTree>
    <p:extLst>
      <p:ext uri="{BB962C8B-B14F-4D97-AF65-F5344CB8AC3E}">
        <p14:creationId xmlns:p14="http://schemas.microsoft.com/office/powerpoint/2010/main" val="7877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sp>
        <p:nvSpPr>
          <p:cNvPr id="2" name="Rectangle 1"/>
          <p:cNvSpPr/>
          <p:nvPr/>
        </p:nvSpPr>
        <p:spPr>
          <a:xfrm>
            <a:off x="4114800" y="17526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0</a:t>
            </a:r>
            <a:endParaRPr lang="en-US" sz="3600" dirty="0"/>
          </a:p>
        </p:txBody>
      </p:sp>
      <p:sp>
        <p:nvSpPr>
          <p:cNvPr id="6" name="Rectangle 5"/>
          <p:cNvSpPr/>
          <p:nvPr/>
        </p:nvSpPr>
        <p:spPr>
          <a:xfrm>
            <a:off x="3048000" y="26670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7" name="Rectangle 6"/>
          <p:cNvSpPr/>
          <p:nvPr/>
        </p:nvSpPr>
        <p:spPr>
          <a:xfrm>
            <a:off x="5181600" y="26670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cxnSp>
        <p:nvCxnSpPr>
          <p:cNvPr id="8" name="Straight Connector 7"/>
          <p:cNvCxnSpPr>
            <a:stCxn id="6" idx="0"/>
            <a:endCxn id="2" idx="2"/>
          </p:cNvCxnSpPr>
          <p:nvPr/>
        </p:nvCxnSpPr>
        <p:spPr>
          <a:xfrm flipV="1">
            <a:off x="3505200" y="2362200"/>
            <a:ext cx="10668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572000" y="2362200"/>
            <a:ext cx="10668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2590800" y="35814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3" name="Rectangle 12"/>
          <p:cNvSpPr/>
          <p:nvPr/>
        </p:nvSpPr>
        <p:spPr>
          <a:xfrm>
            <a:off x="3581400" y="35814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cxnSp>
        <p:nvCxnSpPr>
          <p:cNvPr id="14" name="Straight Connector 13"/>
          <p:cNvCxnSpPr>
            <a:stCxn id="12" idx="0"/>
            <a:endCxn id="6" idx="2"/>
          </p:cNvCxnSpPr>
          <p:nvPr/>
        </p:nvCxnSpPr>
        <p:spPr>
          <a:xfrm flipV="1">
            <a:off x="3048000" y="3276600"/>
            <a:ext cx="4572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a:stCxn id="13" idx="0"/>
            <a:endCxn id="6" idx="2"/>
          </p:cNvCxnSpPr>
          <p:nvPr/>
        </p:nvCxnSpPr>
        <p:spPr>
          <a:xfrm flipH="1" flipV="1">
            <a:off x="3505200" y="3276600"/>
            <a:ext cx="5334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24400" y="35814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19" name="Rectangle 18"/>
          <p:cNvSpPr/>
          <p:nvPr/>
        </p:nvSpPr>
        <p:spPr>
          <a:xfrm>
            <a:off x="5791200" y="35814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20" name="Straight Connector 19"/>
          <p:cNvCxnSpPr>
            <a:stCxn id="18" idx="0"/>
            <a:endCxn id="7" idx="2"/>
          </p:cNvCxnSpPr>
          <p:nvPr/>
        </p:nvCxnSpPr>
        <p:spPr>
          <a:xfrm flipV="1">
            <a:off x="5181600" y="3276600"/>
            <a:ext cx="4572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19" idx="0"/>
            <a:endCxn id="7" idx="2"/>
          </p:cNvCxnSpPr>
          <p:nvPr/>
        </p:nvCxnSpPr>
        <p:spPr>
          <a:xfrm flipH="1" flipV="1">
            <a:off x="5638800" y="3276600"/>
            <a:ext cx="6096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638300" y="4466897"/>
            <a:ext cx="838200" cy="638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26" name="Rectangle 25"/>
          <p:cNvSpPr/>
          <p:nvPr/>
        </p:nvSpPr>
        <p:spPr>
          <a:xfrm>
            <a:off x="2628900" y="4466897"/>
            <a:ext cx="838200" cy="638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7" name="Rectangle 26"/>
          <p:cNvSpPr/>
          <p:nvPr/>
        </p:nvSpPr>
        <p:spPr>
          <a:xfrm>
            <a:off x="3619500" y="4466897"/>
            <a:ext cx="838200" cy="638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28" name="Rectangle 27"/>
          <p:cNvSpPr/>
          <p:nvPr/>
        </p:nvSpPr>
        <p:spPr>
          <a:xfrm>
            <a:off x="4605925" y="4466897"/>
            <a:ext cx="838200" cy="638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cxnSp>
        <p:nvCxnSpPr>
          <p:cNvPr id="29" name="Straight Connector 28"/>
          <p:cNvCxnSpPr>
            <a:stCxn id="25" idx="0"/>
            <a:endCxn id="12" idx="2"/>
          </p:cNvCxnSpPr>
          <p:nvPr/>
        </p:nvCxnSpPr>
        <p:spPr>
          <a:xfrm flipV="1">
            <a:off x="2057400" y="4191000"/>
            <a:ext cx="99060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p:cNvCxnSpPr>
            <a:stCxn id="26" idx="0"/>
            <a:endCxn id="12" idx="2"/>
          </p:cNvCxnSpPr>
          <p:nvPr/>
        </p:nvCxnSpPr>
        <p:spPr>
          <a:xfrm flipV="1">
            <a:off x="3048000" y="4191000"/>
            <a:ext cx="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p:cNvCxnSpPr>
            <a:stCxn id="27" idx="0"/>
            <a:endCxn id="13" idx="2"/>
          </p:cNvCxnSpPr>
          <p:nvPr/>
        </p:nvCxnSpPr>
        <p:spPr>
          <a:xfrm flipV="1">
            <a:off x="4038600" y="4191000"/>
            <a:ext cx="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stCxn id="28" idx="0"/>
            <a:endCxn id="13" idx="2"/>
          </p:cNvCxnSpPr>
          <p:nvPr/>
        </p:nvCxnSpPr>
        <p:spPr>
          <a:xfrm flipH="1" flipV="1">
            <a:off x="4038600" y="4191000"/>
            <a:ext cx="986425"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600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par>
                                <p:cTn id="70" presetID="10" presetClass="entr" presetSubtype="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2" grpId="0" animBg="1"/>
      <p:bldP spid="13" grpId="0" animBg="1"/>
      <p:bldP spid="18" grpId="0" animBg="1"/>
      <p:bldP spid="19" grpId="0" animBg="1"/>
      <p:bldP spid="25" grpId="0" animBg="1"/>
      <p:bldP spid="2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grpSp>
        <p:nvGrpSpPr>
          <p:cNvPr id="5" name="Group 4"/>
          <p:cNvGrpSpPr/>
          <p:nvPr/>
        </p:nvGrpSpPr>
        <p:grpSpPr>
          <a:xfrm>
            <a:off x="838200" y="5562600"/>
            <a:ext cx="7543800" cy="609600"/>
            <a:chOff x="838200" y="2514600"/>
            <a:chExt cx="7543800" cy="609600"/>
          </a:xfrm>
        </p:grpSpPr>
        <p:sp>
          <p:nvSpPr>
            <p:cNvPr id="3" name="Rectangle 2"/>
            <p:cNvSpPr/>
            <p:nvPr/>
          </p:nvSpPr>
          <p:spPr>
            <a:xfrm>
              <a:off x="838200" y="25146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0</a:t>
              </a:r>
              <a:endParaRPr lang="en-US" sz="2800" dirty="0"/>
            </a:p>
          </p:txBody>
        </p:sp>
        <p:sp>
          <p:nvSpPr>
            <p:cNvPr id="33" name="Rectangle 32"/>
            <p:cNvSpPr/>
            <p:nvPr/>
          </p:nvSpPr>
          <p:spPr>
            <a:xfrm>
              <a:off x="15240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34" name="Rectangle 33"/>
            <p:cNvSpPr/>
            <p:nvPr/>
          </p:nvSpPr>
          <p:spPr>
            <a:xfrm>
              <a:off x="22098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35" name="Rectangle 34"/>
            <p:cNvSpPr/>
            <p:nvPr/>
          </p:nvSpPr>
          <p:spPr>
            <a:xfrm>
              <a:off x="28956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36" name="Rectangle 35"/>
            <p:cNvSpPr/>
            <p:nvPr/>
          </p:nvSpPr>
          <p:spPr>
            <a:xfrm>
              <a:off x="35814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37" name="Rectangle 36"/>
            <p:cNvSpPr/>
            <p:nvPr/>
          </p:nvSpPr>
          <p:spPr>
            <a:xfrm>
              <a:off x="42672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38" name="Rectangle 37"/>
            <p:cNvSpPr/>
            <p:nvPr/>
          </p:nvSpPr>
          <p:spPr>
            <a:xfrm>
              <a:off x="49530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39" name="Rectangle 38"/>
            <p:cNvSpPr/>
            <p:nvPr/>
          </p:nvSpPr>
          <p:spPr>
            <a:xfrm>
              <a:off x="56388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40" name="Rectangle 39"/>
            <p:cNvSpPr/>
            <p:nvPr/>
          </p:nvSpPr>
          <p:spPr>
            <a:xfrm>
              <a:off x="63246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41" name="Rectangle 40"/>
            <p:cNvSpPr/>
            <p:nvPr/>
          </p:nvSpPr>
          <p:spPr>
            <a:xfrm>
              <a:off x="70104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42" name="Rectangle 41"/>
            <p:cNvSpPr/>
            <p:nvPr/>
          </p:nvSpPr>
          <p:spPr>
            <a:xfrm>
              <a:off x="76962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grpSp>
      <p:sp>
        <p:nvSpPr>
          <p:cNvPr id="64" name="Rectangle 63"/>
          <p:cNvSpPr/>
          <p:nvPr/>
        </p:nvSpPr>
        <p:spPr>
          <a:xfrm>
            <a:off x="4114800" y="17526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0</a:t>
            </a:r>
            <a:endParaRPr lang="en-US" sz="3600" dirty="0"/>
          </a:p>
        </p:txBody>
      </p:sp>
      <p:sp>
        <p:nvSpPr>
          <p:cNvPr id="65" name="Rectangle 64"/>
          <p:cNvSpPr/>
          <p:nvPr/>
        </p:nvSpPr>
        <p:spPr>
          <a:xfrm>
            <a:off x="3048000" y="2667000"/>
            <a:ext cx="9144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66" name="Rectangle 65"/>
          <p:cNvSpPr/>
          <p:nvPr/>
        </p:nvSpPr>
        <p:spPr>
          <a:xfrm>
            <a:off x="5181600" y="2667000"/>
            <a:ext cx="9144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cxnSp>
        <p:nvCxnSpPr>
          <p:cNvPr id="67" name="Straight Connector 66"/>
          <p:cNvCxnSpPr>
            <a:stCxn id="65" idx="0"/>
            <a:endCxn id="64" idx="2"/>
          </p:cNvCxnSpPr>
          <p:nvPr/>
        </p:nvCxnSpPr>
        <p:spPr>
          <a:xfrm flipV="1">
            <a:off x="3505200" y="2362200"/>
            <a:ext cx="10668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68" name="Straight Connector 67"/>
          <p:cNvCxnSpPr>
            <a:stCxn id="66" idx="0"/>
            <a:endCxn id="64" idx="2"/>
          </p:cNvCxnSpPr>
          <p:nvPr/>
        </p:nvCxnSpPr>
        <p:spPr>
          <a:xfrm flipH="1" flipV="1">
            <a:off x="4572000" y="2362200"/>
            <a:ext cx="10668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69" name="Rectangle 68"/>
          <p:cNvSpPr/>
          <p:nvPr/>
        </p:nvSpPr>
        <p:spPr>
          <a:xfrm>
            <a:off x="2590800" y="3581400"/>
            <a:ext cx="9144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70" name="Rectangle 69"/>
          <p:cNvSpPr/>
          <p:nvPr/>
        </p:nvSpPr>
        <p:spPr>
          <a:xfrm>
            <a:off x="3581400" y="3581400"/>
            <a:ext cx="9144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cxnSp>
        <p:nvCxnSpPr>
          <p:cNvPr id="71" name="Straight Connector 70"/>
          <p:cNvCxnSpPr>
            <a:stCxn id="69" idx="0"/>
            <a:endCxn id="65" idx="2"/>
          </p:cNvCxnSpPr>
          <p:nvPr/>
        </p:nvCxnSpPr>
        <p:spPr>
          <a:xfrm flipV="1">
            <a:off x="3048000" y="3276600"/>
            <a:ext cx="4572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72" name="Straight Connector 71"/>
          <p:cNvCxnSpPr>
            <a:stCxn id="70" idx="0"/>
            <a:endCxn id="65" idx="2"/>
          </p:cNvCxnSpPr>
          <p:nvPr/>
        </p:nvCxnSpPr>
        <p:spPr>
          <a:xfrm flipH="1" flipV="1">
            <a:off x="3505200" y="3276600"/>
            <a:ext cx="5334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3" name="Rectangle 72"/>
          <p:cNvSpPr/>
          <p:nvPr/>
        </p:nvSpPr>
        <p:spPr>
          <a:xfrm>
            <a:off x="4724400" y="3581400"/>
            <a:ext cx="9144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4" name="Rectangle 73"/>
          <p:cNvSpPr/>
          <p:nvPr/>
        </p:nvSpPr>
        <p:spPr>
          <a:xfrm>
            <a:off x="5791200" y="3581400"/>
            <a:ext cx="9144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75" name="Straight Connector 74"/>
          <p:cNvCxnSpPr>
            <a:stCxn id="73" idx="0"/>
            <a:endCxn id="66" idx="2"/>
          </p:cNvCxnSpPr>
          <p:nvPr/>
        </p:nvCxnSpPr>
        <p:spPr>
          <a:xfrm flipV="1">
            <a:off x="5181600" y="3276600"/>
            <a:ext cx="4572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76" name="Straight Connector 75"/>
          <p:cNvCxnSpPr>
            <a:stCxn id="74" idx="0"/>
            <a:endCxn id="66" idx="2"/>
          </p:cNvCxnSpPr>
          <p:nvPr/>
        </p:nvCxnSpPr>
        <p:spPr>
          <a:xfrm flipH="1" flipV="1">
            <a:off x="5638800" y="3276600"/>
            <a:ext cx="609600" cy="3048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1638300" y="4466897"/>
            <a:ext cx="838200" cy="6385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78" name="Rectangle 77"/>
          <p:cNvSpPr/>
          <p:nvPr/>
        </p:nvSpPr>
        <p:spPr>
          <a:xfrm>
            <a:off x="2628900" y="4466897"/>
            <a:ext cx="838200" cy="6385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79" name="Rectangle 78"/>
          <p:cNvSpPr/>
          <p:nvPr/>
        </p:nvSpPr>
        <p:spPr>
          <a:xfrm>
            <a:off x="3619500" y="4466897"/>
            <a:ext cx="838200" cy="6385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80" name="Rectangle 79"/>
          <p:cNvSpPr/>
          <p:nvPr/>
        </p:nvSpPr>
        <p:spPr>
          <a:xfrm>
            <a:off x="4605925" y="4466897"/>
            <a:ext cx="838200" cy="6385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cxnSp>
        <p:nvCxnSpPr>
          <p:cNvPr id="81" name="Straight Connector 80"/>
          <p:cNvCxnSpPr>
            <a:stCxn id="77" idx="0"/>
            <a:endCxn id="69" idx="2"/>
          </p:cNvCxnSpPr>
          <p:nvPr/>
        </p:nvCxnSpPr>
        <p:spPr>
          <a:xfrm flipV="1">
            <a:off x="2057400" y="4191000"/>
            <a:ext cx="99060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a:stCxn id="78" idx="0"/>
            <a:endCxn id="69" idx="2"/>
          </p:cNvCxnSpPr>
          <p:nvPr/>
        </p:nvCxnSpPr>
        <p:spPr>
          <a:xfrm flipV="1">
            <a:off x="3048000" y="4191000"/>
            <a:ext cx="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83" name="Straight Connector 82"/>
          <p:cNvCxnSpPr>
            <a:stCxn id="79" idx="0"/>
            <a:endCxn id="70" idx="2"/>
          </p:cNvCxnSpPr>
          <p:nvPr/>
        </p:nvCxnSpPr>
        <p:spPr>
          <a:xfrm flipV="1">
            <a:off x="4038600" y="4191000"/>
            <a:ext cx="0"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84" name="Straight Connector 83"/>
          <p:cNvCxnSpPr>
            <a:stCxn id="80" idx="0"/>
            <a:endCxn id="70" idx="2"/>
          </p:cNvCxnSpPr>
          <p:nvPr/>
        </p:nvCxnSpPr>
        <p:spPr>
          <a:xfrm flipH="1" flipV="1">
            <a:off x="4038600" y="4191000"/>
            <a:ext cx="986425" cy="275897"/>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61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Outline</a:t>
            </a:r>
            <a:endParaRPr lang="en-US" b="1" dirty="0">
              <a:solidFill>
                <a:schemeClr val="tx1">
                  <a:lumMod val="75000"/>
                  <a:lumOff val="25000"/>
                </a:schemeClr>
              </a:solidFill>
            </a:endParaRPr>
          </a:p>
        </p:txBody>
      </p:sp>
      <p:sp>
        <p:nvSpPr>
          <p:cNvPr id="3" name="Content Placeholder 2"/>
          <p:cNvSpPr>
            <a:spLocks noGrp="1"/>
          </p:cNvSpPr>
          <p:nvPr>
            <p:ph idx="1"/>
          </p:nvPr>
        </p:nvSpPr>
        <p:spPr>
          <a:xfrm>
            <a:off x="628650" y="1524000"/>
            <a:ext cx="7886700" cy="4879975"/>
          </a:xfrm>
        </p:spPr>
        <p:txBody>
          <a:bodyPr>
            <a:noAutofit/>
          </a:bodyPr>
          <a:lstStyle/>
          <a:p>
            <a:pPr>
              <a:spcBef>
                <a:spcPts val="1200"/>
              </a:spcBef>
            </a:pPr>
            <a:r>
              <a:rPr lang="en-US" dirty="0" smtClean="0">
                <a:solidFill>
                  <a:schemeClr val="tx1">
                    <a:lumMod val="75000"/>
                    <a:lumOff val="25000"/>
                  </a:schemeClr>
                </a:solidFill>
              </a:rPr>
              <a:t>Heap Overview</a:t>
            </a:r>
          </a:p>
          <a:p>
            <a:pPr lvl="1">
              <a:spcBef>
                <a:spcPts val="1200"/>
              </a:spcBef>
            </a:pPr>
            <a:r>
              <a:rPr lang="en-US" dirty="0" smtClean="0">
                <a:solidFill>
                  <a:schemeClr val="tx1">
                    <a:lumMod val="75000"/>
                    <a:lumOff val="25000"/>
                  </a:schemeClr>
                </a:solidFill>
              </a:rPr>
              <a:t>Min and Max Heaps</a:t>
            </a:r>
          </a:p>
          <a:p>
            <a:pPr>
              <a:spcBef>
                <a:spcPts val="1200"/>
              </a:spcBef>
            </a:pPr>
            <a:r>
              <a:rPr lang="en-US" dirty="0" smtClean="0">
                <a:solidFill>
                  <a:schemeClr val="tx1">
                    <a:lumMod val="75000"/>
                    <a:lumOff val="25000"/>
                  </a:schemeClr>
                </a:solidFill>
              </a:rPr>
              <a:t>Tree as Array</a:t>
            </a:r>
          </a:p>
          <a:p>
            <a:pPr>
              <a:spcBef>
                <a:spcPts val="1200"/>
              </a:spcBef>
            </a:pPr>
            <a:r>
              <a:rPr lang="en-US" dirty="0" smtClean="0">
                <a:solidFill>
                  <a:schemeClr val="tx1">
                    <a:lumMod val="75000"/>
                    <a:lumOff val="25000"/>
                  </a:schemeClr>
                </a:solidFill>
              </a:rPr>
              <a:t>Priority Queue</a:t>
            </a:r>
          </a:p>
        </p:txBody>
      </p:sp>
    </p:spTree>
    <p:extLst>
      <p:ext uri="{BB962C8B-B14F-4D97-AF65-F5344CB8AC3E}">
        <p14:creationId xmlns:p14="http://schemas.microsoft.com/office/powerpoint/2010/main" val="36806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graphicFrame>
        <p:nvGraphicFramePr>
          <p:cNvPr id="5" name="Table 4"/>
          <p:cNvGraphicFramePr>
            <a:graphicFrameLocks noGrp="1"/>
          </p:cNvGraphicFramePr>
          <p:nvPr/>
        </p:nvGraphicFramePr>
        <p:xfrm>
          <a:off x="419664" y="2286000"/>
          <a:ext cx="8304673" cy="1828800"/>
        </p:xfrm>
        <a:graphic>
          <a:graphicData uri="http://schemas.openxmlformats.org/drawingml/2006/table">
            <a:tbl>
              <a:tblPr firstRow="1" bandRow="1">
                <a:tableStyleId>{5C22544A-7EE6-4342-B048-85BDC9FD1C3A}</a:tableStyleId>
              </a:tblPr>
              <a:tblGrid>
                <a:gridCol w="1061657">
                  <a:extLst>
                    <a:ext uri="{9D8B030D-6E8A-4147-A177-3AD203B41FA5}">
                      <a16:colId xmlns:a16="http://schemas.microsoft.com/office/drawing/2014/main" val="3696379996"/>
                    </a:ext>
                  </a:extLst>
                </a:gridCol>
                <a:gridCol w="658456">
                  <a:extLst>
                    <a:ext uri="{9D8B030D-6E8A-4147-A177-3AD203B41FA5}">
                      <a16:colId xmlns:a16="http://schemas.microsoft.com/office/drawing/2014/main" val="1846284053"/>
                    </a:ext>
                  </a:extLst>
                </a:gridCol>
                <a:gridCol w="658456">
                  <a:extLst>
                    <a:ext uri="{9D8B030D-6E8A-4147-A177-3AD203B41FA5}">
                      <a16:colId xmlns:a16="http://schemas.microsoft.com/office/drawing/2014/main" val="4136740539"/>
                    </a:ext>
                  </a:extLst>
                </a:gridCol>
                <a:gridCol w="658456">
                  <a:extLst>
                    <a:ext uri="{9D8B030D-6E8A-4147-A177-3AD203B41FA5}">
                      <a16:colId xmlns:a16="http://schemas.microsoft.com/office/drawing/2014/main" val="3866023085"/>
                    </a:ext>
                  </a:extLst>
                </a:gridCol>
                <a:gridCol w="658456">
                  <a:extLst>
                    <a:ext uri="{9D8B030D-6E8A-4147-A177-3AD203B41FA5}">
                      <a16:colId xmlns:a16="http://schemas.microsoft.com/office/drawing/2014/main" val="2820680864"/>
                    </a:ext>
                  </a:extLst>
                </a:gridCol>
                <a:gridCol w="658456">
                  <a:extLst>
                    <a:ext uri="{9D8B030D-6E8A-4147-A177-3AD203B41FA5}">
                      <a16:colId xmlns:a16="http://schemas.microsoft.com/office/drawing/2014/main" val="3238331787"/>
                    </a:ext>
                  </a:extLst>
                </a:gridCol>
                <a:gridCol w="658456">
                  <a:extLst>
                    <a:ext uri="{9D8B030D-6E8A-4147-A177-3AD203B41FA5}">
                      <a16:colId xmlns:a16="http://schemas.microsoft.com/office/drawing/2014/main" val="2754380989"/>
                    </a:ext>
                  </a:extLst>
                </a:gridCol>
                <a:gridCol w="658456">
                  <a:extLst>
                    <a:ext uri="{9D8B030D-6E8A-4147-A177-3AD203B41FA5}">
                      <a16:colId xmlns:a16="http://schemas.microsoft.com/office/drawing/2014/main" val="4292137604"/>
                    </a:ext>
                  </a:extLst>
                </a:gridCol>
                <a:gridCol w="658456">
                  <a:extLst>
                    <a:ext uri="{9D8B030D-6E8A-4147-A177-3AD203B41FA5}">
                      <a16:colId xmlns:a16="http://schemas.microsoft.com/office/drawing/2014/main" val="801951670"/>
                    </a:ext>
                  </a:extLst>
                </a:gridCol>
                <a:gridCol w="658456">
                  <a:extLst>
                    <a:ext uri="{9D8B030D-6E8A-4147-A177-3AD203B41FA5}">
                      <a16:colId xmlns:a16="http://schemas.microsoft.com/office/drawing/2014/main" val="4113942785"/>
                    </a:ext>
                  </a:extLst>
                </a:gridCol>
                <a:gridCol w="658456">
                  <a:extLst>
                    <a:ext uri="{9D8B030D-6E8A-4147-A177-3AD203B41FA5}">
                      <a16:colId xmlns:a16="http://schemas.microsoft.com/office/drawing/2014/main" val="3022531016"/>
                    </a:ext>
                  </a:extLst>
                </a:gridCol>
                <a:gridCol w="658456">
                  <a:extLst>
                    <a:ext uri="{9D8B030D-6E8A-4147-A177-3AD203B41FA5}">
                      <a16:colId xmlns:a16="http://schemas.microsoft.com/office/drawing/2014/main" val="2411604787"/>
                    </a:ext>
                  </a:extLst>
                </a:gridCol>
              </a:tblGrid>
              <a:tr h="370840">
                <a:tc>
                  <a:txBody>
                    <a:bodyPr/>
                    <a:lstStyle/>
                    <a:p>
                      <a:r>
                        <a:rPr lang="en-US" sz="2400" dirty="0" smtClean="0"/>
                        <a:t>Index</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574590109"/>
                  </a:ext>
                </a:extLst>
              </a:tr>
              <a:tr h="370840">
                <a:tc>
                  <a:txBody>
                    <a:bodyPr/>
                    <a:lstStyle/>
                    <a:p>
                      <a:r>
                        <a:rPr lang="en-US" sz="2400" dirty="0" smtClean="0">
                          <a:solidFill>
                            <a:schemeClr val="tx1">
                              <a:lumMod val="85000"/>
                              <a:lumOff val="15000"/>
                            </a:schemeClr>
                          </a:solidFill>
                        </a:rPr>
                        <a:t>Parent</a:t>
                      </a:r>
                      <a:endParaRPr lang="en-US" sz="2400" dirty="0">
                        <a:solidFill>
                          <a:schemeClr val="tx1">
                            <a:lumMod val="85000"/>
                            <a:lumOff val="15000"/>
                          </a:schemeClr>
                        </a:solidFill>
                      </a:endParaRPr>
                    </a:p>
                  </a:txBody>
                  <a:tcPr/>
                </a:tc>
                <a:tc>
                  <a:txBody>
                    <a:bodyPr/>
                    <a:lstStyle/>
                    <a:p>
                      <a:pPr algn="ctr"/>
                      <a:r>
                        <a:rPr lang="en-US" sz="2400" dirty="0" smtClean="0">
                          <a:solidFill>
                            <a:schemeClr val="bg2">
                              <a:lumMod val="75000"/>
                            </a:schemeClr>
                          </a:solidFill>
                        </a:rPr>
                        <a:t>x</a:t>
                      </a:r>
                      <a:endParaRPr lang="en-US" sz="2400" dirty="0">
                        <a:solidFill>
                          <a:schemeClr val="bg2">
                            <a:lumMod val="75000"/>
                          </a:schemeClr>
                        </a:solidFill>
                      </a:endParaRPr>
                    </a:p>
                  </a:txBody>
                  <a:tcPr/>
                </a:tc>
                <a:tc>
                  <a:txBody>
                    <a:bodyPr/>
                    <a:lstStyle/>
                    <a:p>
                      <a:pPr algn="ctr"/>
                      <a:r>
                        <a:rPr lang="en-US" sz="2400" dirty="0" smtClean="0">
                          <a:solidFill>
                            <a:schemeClr val="tx1">
                              <a:lumMod val="85000"/>
                              <a:lumOff val="15000"/>
                            </a:schemeClr>
                          </a:solidFill>
                        </a:rPr>
                        <a:t>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extLst>
                  <a:ext uri="{0D108BD9-81ED-4DB2-BD59-A6C34878D82A}">
                    <a16:rowId xmlns:a16="http://schemas.microsoft.com/office/drawing/2014/main" val="2343967345"/>
                  </a:ext>
                </a:extLst>
              </a:tr>
              <a:tr h="370840">
                <a:tc>
                  <a:txBody>
                    <a:bodyPr/>
                    <a:lstStyle/>
                    <a:p>
                      <a:r>
                        <a:rPr lang="en-US" sz="2400" dirty="0" smtClean="0">
                          <a:solidFill>
                            <a:schemeClr val="tx1">
                              <a:lumMod val="85000"/>
                              <a:lumOff val="15000"/>
                            </a:schemeClr>
                          </a:solidFill>
                        </a:rPr>
                        <a:t>Left </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5</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7</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9</a:t>
                      </a:r>
                      <a:endParaRPr lang="en-US" sz="2400" dirty="0">
                        <a:solidFill>
                          <a:schemeClr val="tx1">
                            <a:lumMod val="85000"/>
                            <a:lumOff val="15000"/>
                          </a:schemeClr>
                        </a:solidFill>
                      </a:endParaRPr>
                    </a:p>
                  </a:txBody>
                  <a:tcPr/>
                </a:tc>
                <a:tc>
                  <a:txBody>
                    <a:bodyPr/>
                    <a:lstStyle/>
                    <a:p>
                      <a:pPr algn="ctr"/>
                      <a:r>
                        <a:rPr lang="en-US" sz="2400" dirty="0" smtClean="0">
                          <a:solidFill>
                            <a:schemeClr val="bg2">
                              <a:lumMod val="75000"/>
                            </a:schemeClr>
                          </a:solidFill>
                        </a:rPr>
                        <a:t>11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15</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17</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19</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21</a:t>
                      </a:r>
                      <a:endParaRPr lang="en-US" sz="2400" dirty="0">
                        <a:solidFill>
                          <a:schemeClr val="bg2">
                            <a:lumMod val="75000"/>
                          </a:schemeClr>
                        </a:solidFill>
                      </a:endParaRPr>
                    </a:p>
                  </a:txBody>
                  <a:tcPr/>
                </a:tc>
                <a:extLst>
                  <a:ext uri="{0D108BD9-81ED-4DB2-BD59-A6C34878D82A}">
                    <a16:rowId xmlns:a16="http://schemas.microsoft.com/office/drawing/2014/main" val="3456941510"/>
                  </a:ext>
                </a:extLst>
              </a:tr>
              <a:tr h="370840">
                <a:tc>
                  <a:txBody>
                    <a:bodyPr/>
                    <a:lstStyle/>
                    <a:p>
                      <a:r>
                        <a:rPr lang="en-US" sz="2400" dirty="0" smtClean="0">
                          <a:solidFill>
                            <a:schemeClr val="tx1">
                              <a:lumMod val="85000"/>
                              <a:lumOff val="15000"/>
                            </a:schemeClr>
                          </a:solidFill>
                        </a:rPr>
                        <a:t>Right</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6</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8</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10</a:t>
                      </a:r>
                      <a:endParaRPr lang="en-US" sz="2400" dirty="0">
                        <a:solidFill>
                          <a:schemeClr val="tx1">
                            <a:lumMod val="85000"/>
                            <a:lumOff val="15000"/>
                          </a:schemeClr>
                        </a:solidFill>
                      </a:endParaRPr>
                    </a:p>
                  </a:txBody>
                  <a:tcPr/>
                </a:tc>
                <a:tc>
                  <a:txBody>
                    <a:bodyPr/>
                    <a:lstStyle/>
                    <a:p>
                      <a:pPr algn="ctr"/>
                      <a:r>
                        <a:rPr lang="en-US" sz="2400" dirty="0" smtClean="0">
                          <a:solidFill>
                            <a:schemeClr val="bg2">
                              <a:lumMod val="75000"/>
                            </a:schemeClr>
                          </a:solidFill>
                        </a:rPr>
                        <a:t>12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16</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18</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22</a:t>
                      </a:r>
                      <a:endParaRPr lang="en-US" sz="2400" dirty="0">
                        <a:solidFill>
                          <a:schemeClr val="bg2">
                            <a:lumMod val="75000"/>
                          </a:schemeClr>
                        </a:solidFill>
                      </a:endParaRPr>
                    </a:p>
                  </a:txBody>
                  <a:tcPr/>
                </a:tc>
                <a:extLst>
                  <a:ext uri="{0D108BD9-81ED-4DB2-BD59-A6C34878D82A}">
                    <a16:rowId xmlns:a16="http://schemas.microsoft.com/office/drawing/2014/main" val="3946863283"/>
                  </a:ext>
                </a:extLst>
              </a:tr>
            </a:tbl>
          </a:graphicData>
        </a:graphic>
      </p:graphicFrame>
      <p:grpSp>
        <p:nvGrpSpPr>
          <p:cNvPr id="18" name="Group 17"/>
          <p:cNvGrpSpPr/>
          <p:nvPr/>
        </p:nvGrpSpPr>
        <p:grpSpPr>
          <a:xfrm>
            <a:off x="838200" y="5562600"/>
            <a:ext cx="7543800" cy="609600"/>
            <a:chOff x="838200" y="2514600"/>
            <a:chExt cx="7543800" cy="609600"/>
          </a:xfrm>
        </p:grpSpPr>
        <p:sp>
          <p:nvSpPr>
            <p:cNvPr id="19" name="Rectangle 18"/>
            <p:cNvSpPr/>
            <p:nvPr/>
          </p:nvSpPr>
          <p:spPr>
            <a:xfrm>
              <a:off x="838200" y="25146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0</a:t>
              </a:r>
              <a:endParaRPr lang="en-US" sz="2800" dirty="0"/>
            </a:p>
          </p:txBody>
        </p:sp>
        <p:sp>
          <p:nvSpPr>
            <p:cNvPr id="20" name="Rectangle 19"/>
            <p:cNvSpPr/>
            <p:nvPr/>
          </p:nvSpPr>
          <p:spPr>
            <a:xfrm>
              <a:off x="15240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21" name="Rectangle 20"/>
            <p:cNvSpPr/>
            <p:nvPr/>
          </p:nvSpPr>
          <p:spPr>
            <a:xfrm>
              <a:off x="22098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2" name="Rectangle 21"/>
            <p:cNvSpPr/>
            <p:nvPr/>
          </p:nvSpPr>
          <p:spPr>
            <a:xfrm>
              <a:off x="28956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23" name="Rectangle 22"/>
            <p:cNvSpPr/>
            <p:nvPr/>
          </p:nvSpPr>
          <p:spPr>
            <a:xfrm>
              <a:off x="35814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24" name="Rectangle 23"/>
            <p:cNvSpPr/>
            <p:nvPr/>
          </p:nvSpPr>
          <p:spPr>
            <a:xfrm>
              <a:off x="42672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5" name="Rectangle 24"/>
            <p:cNvSpPr/>
            <p:nvPr/>
          </p:nvSpPr>
          <p:spPr>
            <a:xfrm>
              <a:off x="49530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56388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27" name="Rectangle 26"/>
            <p:cNvSpPr/>
            <p:nvPr/>
          </p:nvSpPr>
          <p:spPr>
            <a:xfrm>
              <a:off x="63246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8" name="Rectangle 27"/>
            <p:cNvSpPr/>
            <p:nvPr/>
          </p:nvSpPr>
          <p:spPr>
            <a:xfrm>
              <a:off x="70104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29" name="Rectangle 28"/>
            <p:cNvSpPr/>
            <p:nvPr/>
          </p:nvSpPr>
          <p:spPr>
            <a:xfrm>
              <a:off x="76962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grpSp>
    </p:spTree>
    <p:extLst>
      <p:ext uri="{BB962C8B-B14F-4D97-AF65-F5344CB8AC3E}">
        <p14:creationId xmlns:p14="http://schemas.microsoft.com/office/powerpoint/2010/main" val="342434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28927063"/>
              </p:ext>
            </p:extLst>
          </p:nvPr>
        </p:nvGraphicFramePr>
        <p:xfrm>
          <a:off x="419664" y="2286000"/>
          <a:ext cx="8304673" cy="1828800"/>
        </p:xfrm>
        <a:graphic>
          <a:graphicData uri="http://schemas.openxmlformats.org/drawingml/2006/table">
            <a:tbl>
              <a:tblPr firstRow="1" bandRow="1">
                <a:tableStyleId>{5C22544A-7EE6-4342-B048-85BDC9FD1C3A}</a:tableStyleId>
              </a:tblPr>
              <a:tblGrid>
                <a:gridCol w="1061657">
                  <a:extLst>
                    <a:ext uri="{9D8B030D-6E8A-4147-A177-3AD203B41FA5}">
                      <a16:colId xmlns:a16="http://schemas.microsoft.com/office/drawing/2014/main" val="3696379996"/>
                    </a:ext>
                  </a:extLst>
                </a:gridCol>
                <a:gridCol w="658456">
                  <a:extLst>
                    <a:ext uri="{9D8B030D-6E8A-4147-A177-3AD203B41FA5}">
                      <a16:colId xmlns:a16="http://schemas.microsoft.com/office/drawing/2014/main" val="1846284053"/>
                    </a:ext>
                  </a:extLst>
                </a:gridCol>
                <a:gridCol w="658456">
                  <a:extLst>
                    <a:ext uri="{9D8B030D-6E8A-4147-A177-3AD203B41FA5}">
                      <a16:colId xmlns:a16="http://schemas.microsoft.com/office/drawing/2014/main" val="4136740539"/>
                    </a:ext>
                  </a:extLst>
                </a:gridCol>
                <a:gridCol w="658456">
                  <a:extLst>
                    <a:ext uri="{9D8B030D-6E8A-4147-A177-3AD203B41FA5}">
                      <a16:colId xmlns:a16="http://schemas.microsoft.com/office/drawing/2014/main" val="3866023085"/>
                    </a:ext>
                  </a:extLst>
                </a:gridCol>
                <a:gridCol w="658456">
                  <a:extLst>
                    <a:ext uri="{9D8B030D-6E8A-4147-A177-3AD203B41FA5}">
                      <a16:colId xmlns:a16="http://schemas.microsoft.com/office/drawing/2014/main" val="2820680864"/>
                    </a:ext>
                  </a:extLst>
                </a:gridCol>
                <a:gridCol w="658456">
                  <a:extLst>
                    <a:ext uri="{9D8B030D-6E8A-4147-A177-3AD203B41FA5}">
                      <a16:colId xmlns:a16="http://schemas.microsoft.com/office/drawing/2014/main" val="3238331787"/>
                    </a:ext>
                  </a:extLst>
                </a:gridCol>
                <a:gridCol w="658456">
                  <a:extLst>
                    <a:ext uri="{9D8B030D-6E8A-4147-A177-3AD203B41FA5}">
                      <a16:colId xmlns:a16="http://schemas.microsoft.com/office/drawing/2014/main" val="2754380989"/>
                    </a:ext>
                  </a:extLst>
                </a:gridCol>
                <a:gridCol w="658456">
                  <a:extLst>
                    <a:ext uri="{9D8B030D-6E8A-4147-A177-3AD203B41FA5}">
                      <a16:colId xmlns:a16="http://schemas.microsoft.com/office/drawing/2014/main" val="4292137604"/>
                    </a:ext>
                  </a:extLst>
                </a:gridCol>
                <a:gridCol w="658456">
                  <a:extLst>
                    <a:ext uri="{9D8B030D-6E8A-4147-A177-3AD203B41FA5}">
                      <a16:colId xmlns:a16="http://schemas.microsoft.com/office/drawing/2014/main" val="801951670"/>
                    </a:ext>
                  </a:extLst>
                </a:gridCol>
                <a:gridCol w="658456">
                  <a:extLst>
                    <a:ext uri="{9D8B030D-6E8A-4147-A177-3AD203B41FA5}">
                      <a16:colId xmlns:a16="http://schemas.microsoft.com/office/drawing/2014/main" val="4113942785"/>
                    </a:ext>
                  </a:extLst>
                </a:gridCol>
                <a:gridCol w="658456">
                  <a:extLst>
                    <a:ext uri="{9D8B030D-6E8A-4147-A177-3AD203B41FA5}">
                      <a16:colId xmlns:a16="http://schemas.microsoft.com/office/drawing/2014/main" val="3022531016"/>
                    </a:ext>
                  </a:extLst>
                </a:gridCol>
                <a:gridCol w="658456">
                  <a:extLst>
                    <a:ext uri="{9D8B030D-6E8A-4147-A177-3AD203B41FA5}">
                      <a16:colId xmlns:a16="http://schemas.microsoft.com/office/drawing/2014/main" val="2411604787"/>
                    </a:ext>
                  </a:extLst>
                </a:gridCol>
              </a:tblGrid>
              <a:tr h="370840">
                <a:tc>
                  <a:txBody>
                    <a:bodyPr/>
                    <a:lstStyle/>
                    <a:p>
                      <a:r>
                        <a:rPr lang="en-US" sz="2400" dirty="0" smtClean="0"/>
                        <a:t>Index</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574590109"/>
                  </a:ext>
                </a:extLst>
              </a:tr>
              <a:tr h="370840">
                <a:tc>
                  <a:txBody>
                    <a:bodyPr/>
                    <a:lstStyle/>
                    <a:p>
                      <a:r>
                        <a:rPr lang="en-US" sz="2400" dirty="0" smtClean="0">
                          <a:solidFill>
                            <a:schemeClr val="tx1">
                              <a:lumMod val="85000"/>
                              <a:lumOff val="15000"/>
                            </a:schemeClr>
                          </a:solidFill>
                        </a:rPr>
                        <a:t>Parent</a:t>
                      </a:r>
                      <a:endParaRPr lang="en-US" sz="2400" dirty="0">
                        <a:solidFill>
                          <a:schemeClr val="tx1">
                            <a:lumMod val="85000"/>
                            <a:lumOff val="15000"/>
                          </a:schemeClr>
                        </a:solidFill>
                      </a:endParaRPr>
                    </a:p>
                  </a:txBody>
                  <a:tcPr/>
                </a:tc>
                <a:tc>
                  <a:txBody>
                    <a:bodyPr/>
                    <a:lstStyle/>
                    <a:p>
                      <a:pPr algn="ctr"/>
                      <a:r>
                        <a:rPr lang="en-US" sz="2400" dirty="0" smtClean="0">
                          <a:solidFill>
                            <a:schemeClr val="bg2">
                              <a:lumMod val="75000"/>
                            </a:schemeClr>
                          </a:solidFill>
                        </a:rPr>
                        <a:t>x</a:t>
                      </a:r>
                      <a:endParaRPr lang="en-US" sz="2400" dirty="0">
                        <a:solidFill>
                          <a:schemeClr val="bg2">
                            <a:lumMod val="75000"/>
                          </a:schemeClr>
                        </a:solidFill>
                      </a:endParaRPr>
                    </a:p>
                  </a:txBody>
                  <a:tcPr/>
                </a:tc>
                <a:tc>
                  <a:txBody>
                    <a:bodyPr/>
                    <a:lstStyle/>
                    <a:p>
                      <a:pPr algn="ctr"/>
                      <a:r>
                        <a:rPr lang="en-US" sz="2400" dirty="0" smtClean="0">
                          <a:solidFill>
                            <a:schemeClr val="tx1">
                              <a:lumMod val="85000"/>
                              <a:lumOff val="15000"/>
                            </a:schemeClr>
                          </a:solidFill>
                        </a:rPr>
                        <a:t>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extLst>
                  <a:ext uri="{0D108BD9-81ED-4DB2-BD59-A6C34878D82A}">
                    <a16:rowId xmlns:a16="http://schemas.microsoft.com/office/drawing/2014/main" val="2343967345"/>
                  </a:ext>
                </a:extLst>
              </a:tr>
              <a:tr h="370840">
                <a:tc>
                  <a:txBody>
                    <a:bodyPr/>
                    <a:lstStyle/>
                    <a:p>
                      <a:r>
                        <a:rPr lang="en-US" sz="2400" dirty="0" smtClean="0">
                          <a:solidFill>
                            <a:schemeClr val="bg2">
                              <a:lumMod val="75000"/>
                            </a:schemeClr>
                          </a:solidFill>
                        </a:rPr>
                        <a:t>Left </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5</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7</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9</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15</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17</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19</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21</a:t>
                      </a:r>
                      <a:endParaRPr lang="en-US" sz="2400" dirty="0">
                        <a:solidFill>
                          <a:schemeClr val="bg2">
                            <a:lumMod val="75000"/>
                          </a:schemeClr>
                        </a:solidFill>
                      </a:endParaRPr>
                    </a:p>
                  </a:txBody>
                  <a:tcPr/>
                </a:tc>
                <a:extLst>
                  <a:ext uri="{0D108BD9-81ED-4DB2-BD59-A6C34878D82A}">
                    <a16:rowId xmlns:a16="http://schemas.microsoft.com/office/drawing/2014/main" val="3456941510"/>
                  </a:ext>
                </a:extLst>
              </a:tr>
              <a:tr h="370840">
                <a:tc>
                  <a:txBody>
                    <a:bodyPr/>
                    <a:lstStyle/>
                    <a:p>
                      <a:r>
                        <a:rPr lang="en-US" sz="2400" dirty="0" smtClean="0">
                          <a:solidFill>
                            <a:schemeClr val="bg2">
                              <a:lumMod val="75000"/>
                            </a:schemeClr>
                          </a:solidFill>
                        </a:rPr>
                        <a:t>Right</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6</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8</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16</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18</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22</a:t>
                      </a:r>
                      <a:endParaRPr lang="en-US" sz="2400" dirty="0">
                        <a:solidFill>
                          <a:schemeClr val="bg2">
                            <a:lumMod val="75000"/>
                          </a:schemeClr>
                        </a:solidFill>
                      </a:endParaRPr>
                    </a:p>
                  </a:txBody>
                  <a:tcPr/>
                </a:tc>
                <a:extLst>
                  <a:ext uri="{0D108BD9-81ED-4DB2-BD59-A6C34878D82A}">
                    <a16:rowId xmlns:a16="http://schemas.microsoft.com/office/drawing/2014/main" val="3946863283"/>
                  </a:ext>
                </a:extLst>
              </a:tr>
            </a:tbl>
          </a:graphicData>
        </a:graphic>
      </p:graphicFrame>
      <p:sp>
        <p:nvSpPr>
          <p:cNvPr id="46" name="Rectangle 45"/>
          <p:cNvSpPr/>
          <p:nvPr/>
        </p:nvSpPr>
        <p:spPr>
          <a:xfrm>
            <a:off x="2209800" y="4495800"/>
            <a:ext cx="4724400" cy="923330"/>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parent(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- 1) / 2;</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grpSp>
        <p:nvGrpSpPr>
          <p:cNvPr id="47" name="Group 46"/>
          <p:cNvGrpSpPr/>
          <p:nvPr/>
        </p:nvGrpSpPr>
        <p:grpSpPr>
          <a:xfrm>
            <a:off x="838200" y="5562600"/>
            <a:ext cx="7543800" cy="609600"/>
            <a:chOff x="838200" y="2514600"/>
            <a:chExt cx="7543800" cy="609600"/>
          </a:xfrm>
        </p:grpSpPr>
        <p:sp>
          <p:nvSpPr>
            <p:cNvPr id="48" name="Rectangle 47"/>
            <p:cNvSpPr/>
            <p:nvPr/>
          </p:nvSpPr>
          <p:spPr>
            <a:xfrm>
              <a:off x="838200" y="25146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0</a:t>
              </a:r>
              <a:endParaRPr lang="en-US" sz="2800" dirty="0"/>
            </a:p>
          </p:txBody>
        </p:sp>
        <p:sp>
          <p:nvSpPr>
            <p:cNvPr id="49" name="Rectangle 48"/>
            <p:cNvSpPr/>
            <p:nvPr/>
          </p:nvSpPr>
          <p:spPr>
            <a:xfrm>
              <a:off x="15240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50" name="Rectangle 49"/>
            <p:cNvSpPr/>
            <p:nvPr/>
          </p:nvSpPr>
          <p:spPr>
            <a:xfrm>
              <a:off x="22098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51" name="Rectangle 50"/>
            <p:cNvSpPr/>
            <p:nvPr/>
          </p:nvSpPr>
          <p:spPr>
            <a:xfrm>
              <a:off x="28956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52" name="Rectangle 51"/>
            <p:cNvSpPr/>
            <p:nvPr/>
          </p:nvSpPr>
          <p:spPr>
            <a:xfrm>
              <a:off x="35814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53" name="Rectangle 52"/>
            <p:cNvSpPr/>
            <p:nvPr/>
          </p:nvSpPr>
          <p:spPr>
            <a:xfrm>
              <a:off x="42672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54" name="Rectangle 53"/>
            <p:cNvSpPr/>
            <p:nvPr/>
          </p:nvSpPr>
          <p:spPr>
            <a:xfrm>
              <a:off x="49530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55" name="Rectangle 54"/>
            <p:cNvSpPr/>
            <p:nvPr/>
          </p:nvSpPr>
          <p:spPr>
            <a:xfrm>
              <a:off x="56388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56" name="Rectangle 55"/>
            <p:cNvSpPr/>
            <p:nvPr/>
          </p:nvSpPr>
          <p:spPr>
            <a:xfrm>
              <a:off x="63246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57" name="Rectangle 56"/>
            <p:cNvSpPr/>
            <p:nvPr/>
          </p:nvSpPr>
          <p:spPr>
            <a:xfrm>
              <a:off x="70104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58" name="Rectangle 57"/>
            <p:cNvSpPr/>
            <p:nvPr/>
          </p:nvSpPr>
          <p:spPr>
            <a:xfrm>
              <a:off x="76962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grpSp>
    </p:spTree>
    <p:extLst>
      <p:ext uri="{BB962C8B-B14F-4D97-AF65-F5344CB8AC3E}">
        <p14:creationId xmlns:p14="http://schemas.microsoft.com/office/powerpoint/2010/main" val="306537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sp>
        <p:nvSpPr>
          <p:cNvPr id="46" name="Rectangle 45"/>
          <p:cNvSpPr/>
          <p:nvPr/>
        </p:nvSpPr>
        <p:spPr>
          <a:xfrm>
            <a:off x="2209800" y="4495800"/>
            <a:ext cx="4724400" cy="923330"/>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size_t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left(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2 *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+ 1</a:t>
            </a:r>
            <a:r>
              <a:rPr lang="en-US"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00612687"/>
              </p:ext>
            </p:extLst>
          </p:nvPr>
        </p:nvGraphicFramePr>
        <p:xfrm>
          <a:off x="419664" y="2286000"/>
          <a:ext cx="8304673" cy="1828800"/>
        </p:xfrm>
        <a:graphic>
          <a:graphicData uri="http://schemas.openxmlformats.org/drawingml/2006/table">
            <a:tbl>
              <a:tblPr firstRow="1" bandRow="1">
                <a:tableStyleId>{5C22544A-7EE6-4342-B048-85BDC9FD1C3A}</a:tableStyleId>
              </a:tblPr>
              <a:tblGrid>
                <a:gridCol w="1061657">
                  <a:extLst>
                    <a:ext uri="{9D8B030D-6E8A-4147-A177-3AD203B41FA5}">
                      <a16:colId xmlns:a16="http://schemas.microsoft.com/office/drawing/2014/main" val="3696379996"/>
                    </a:ext>
                  </a:extLst>
                </a:gridCol>
                <a:gridCol w="658456">
                  <a:extLst>
                    <a:ext uri="{9D8B030D-6E8A-4147-A177-3AD203B41FA5}">
                      <a16:colId xmlns:a16="http://schemas.microsoft.com/office/drawing/2014/main" val="1846284053"/>
                    </a:ext>
                  </a:extLst>
                </a:gridCol>
                <a:gridCol w="658456">
                  <a:extLst>
                    <a:ext uri="{9D8B030D-6E8A-4147-A177-3AD203B41FA5}">
                      <a16:colId xmlns:a16="http://schemas.microsoft.com/office/drawing/2014/main" val="4136740539"/>
                    </a:ext>
                  </a:extLst>
                </a:gridCol>
                <a:gridCol w="658456">
                  <a:extLst>
                    <a:ext uri="{9D8B030D-6E8A-4147-A177-3AD203B41FA5}">
                      <a16:colId xmlns:a16="http://schemas.microsoft.com/office/drawing/2014/main" val="3866023085"/>
                    </a:ext>
                  </a:extLst>
                </a:gridCol>
                <a:gridCol w="658456">
                  <a:extLst>
                    <a:ext uri="{9D8B030D-6E8A-4147-A177-3AD203B41FA5}">
                      <a16:colId xmlns:a16="http://schemas.microsoft.com/office/drawing/2014/main" val="2820680864"/>
                    </a:ext>
                  </a:extLst>
                </a:gridCol>
                <a:gridCol w="658456">
                  <a:extLst>
                    <a:ext uri="{9D8B030D-6E8A-4147-A177-3AD203B41FA5}">
                      <a16:colId xmlns:a16="http://schemas.microsoft.com/office/drawing/2014/main" val="3238331787"/>
                    </a:ext>
                  </a:extLst>
                </a:gridCol>
                <a:gridCol w="658456">
                  <a:extLst>
                    <a:ext uri="{9D8B030D-6E8A-4147-A177-3AD203B41FA5}">
                      <a16:colId xmlns:a16="http://schemas.microsoft.com/office/drawing/2014/main" val="2754380989"/>
                    </a:ext>
                  </a:extLst>
                </a:gridCol>
                <a:gridCol w="658456">
                  <a:extLst>
                    <a:ext uri="{9D8B030D-6E8A-4147-A177-3AD203B41FA5}">
                      <a16:colId xmlns:a16="http://schemas.microsoft.com/office/drawing/2014/main" val="4292137604"/>
                    </a:ext>
                  </a:extLst>
                </a:gridCol>
                <a:gridCol w="658456">
                  <a:extLst>
                    <a:ext uri="{9D8B030D-6E8A-4147-A177-3AD203B41FA5}">
                      <a16:colId xmlns:a16="http://schemas.microsoft.com/office/drawing/2014/main" val="801951670"/>
                    </a:ext>
                  </a:extLst>
                </a:gridCol>
                <a:gridCol w="658456">
                  <a:extLst>
                    <a:ext uri="{9D8B030D-6E8A-4147-A177-3AD203B41FA5}">
                      <a16:colId xmlns:a16="http://schemas.microsoft.com/office/drawing/2014/main" val="4113942785"/>
                    </a:ext>
                  </a:extLst>
                </a:gridCol>
                <a:gridCol w="658456">
                  <a:extLst>
                    <a:ext uri="{9D8B030D-6E8A-4147-A177-3AD203B41FA5}">
                      <a16:colId xmlns:a16="http://schemas.microsoft.com/office/drawing/2014/main" val="3022531016"/>
                    </a:ext>
                  </a:extLst>
                </a:gridCol>
                <a:gridCol w="658456">
                  <a:extLst>
                    <a:ext uri="{9D8B030D-6E8A-4147-A177-3AD203B41FA5}">
                      <a16:colId xmlns:a16="http://schemas.microsoft.com/office/drawing/2014/main" val="2411604787"/>
                    </a:ext>
                  </a:extLst>
                </a:gridCol>
              </a:tblGrid>
              <a:tr h="370840">
                <a:tc>
                  <a:txBody>
                    <a:bodyPr/>
                    <a:lstStyle/>
                    <a:p>
                      <a:r>
                        <a:rPr lang="en-US" sz="2400" dirty="0" smtClean="0"/>
                        <a:t>Index</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574590109"/>
                  </a:ext>
                </a:extLst>
              </a:tr>
              <a:tr h="370840">
                <a:tc>
                  <a:txBody>
                    <a:bodyPr/>
                    <a:lstStyle/>
                    <a:p>
                      <a:r>
                        <a:rPr lang="en-US" sz="2400" dirty="0" smtClean="0">
                          <a:solidFill>
                            <a:schemeClr val="bg2">
                              <a:lumMod val="75000"/>
                            </a:schemeClr>
                          </a:solidFill>
                        </a:rPr>
                        <a:t>Parent</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x</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extLst>
                  <a:ext uri="{0D108BD9-81ED-4DB2-BD59-A6C34878D82A}">
                    <a16:rowId xmlns:a16="http://schemas.microsoft.com/office/drawing/2014/main" val="2343967345"/>
                  </a:ext>
                </a:extLst>
              </a:tr>
              <a:tr h="370840">
                <a:tc>
                  <a:txBody>
                    <a:bodyPr/>
                    <a:lstStyle/>
                    <a:p>
                      <a:r>
                        <a:rPr lang="en-US" sz="2400" dirty="0" smtClean="0">
                          <a:solidFill>
                            <a:schemeClr val="tx1">
                              <a:lumMod val="85000"/>
                              <a:lumOff val="15000"/>
                            </a:schemeClr>
                          </a:solidFill>
                        </a:rPr>
                        <a:t>Left </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5</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7</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9</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11</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13</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15</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17</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19</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21</a:t>
                      </a:r>
                      <a:endParaRPr lang="en-US" sz="2400" dirty="0">
                        <a:solidFill>
                          <a:schemeClr val="tx1">
                            <a:lumMod val="85000"/>
                            <a:lumOff val="15000"/>
                          </a:schemeClr>
                        </a:solidFill>
                      </a:endParaRPr>
                    </a:p>
                  </a:txBody>
                  <a:tcPr/>
                </a:tc>
                <a:extLst>
                  <a:ext uri="{0D108BD9-81ED-4DB2-BD59-A6C34878D82A}">
                    <a16:rowId xmlns:a16="http://schemas.microsoft.com/office/drawing/2014/main" val="3456941510"/>
                  </a:ext>
                </a:extLst>
              </a:tr>
              <a:tr h="370840">
                <a:tc>
                  <a:txBody>
                    <a:bodyPr/>
                    <a:lstStyle/>
                    <a:p>
                      <a:r>
                        <a:rPr lang="en-US" sz="2400" dirty="0" smtClean="0">
                          <a:solidFill>
                            <a:schemeClr val="bg2">
                              <a:lumMod val="75000"/>
                            </a:schemeClr>
                          </a:solidFill>
                        </a:rPr>
                        <a:t>Right</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6</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8</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16</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18</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22</a:t>
                      </a:r>
                      <a:endParaRPr lang="en-US" sz="2400" dirty="0">
                        <a:solidFill>
                          <a:schemeClr val="bg2">
                            <a:lumMod val="75000"/>
                          </a:schemeClr>
                        </a:solidFill>
                      </a:endParaRPr>
                    </a:p>
                  </a:txBody>
                  <a:tcPr/>
                </a:tc>
                <a:extLst>
                  <a:ext uri="{0D108BD9-81ED-4DB2-BD59-A6C34878D82A}">
                    <a16:rowId xmlns:a16="http://schemas.microsoft.com/office/drawing/2014/main" val="3946863283"/>
                  </a:ext>
                </a:extLst>
              </a:tr>
            </a:tbl>
          </a:graphicData>
        </a:graphic>
      </p:graphicFrame>
      <p:grpSp>
        <p:nvGrpSpPr>
          <p:cNvPr id="7" name="Group 6"/>
          <p:cNvGrpSpPr/>
          <p:nvPr/>
        </p:nvGrpSpPr>
        <p:grpSpPr>
          <a:xfrm>
            <a:off x="838200" y="5562600"/>
            <a:ext cx="7543800" cy="609600"/>
            <a:chOff x="838200" y="2514600"/>
            <a:chExt cx="7543800" cy="609600"/>
          </a:xfrm>
        </p:grpSpPr>
        <p:sp>
          <p:nvSpPr>
            <p:cNvPr id="8" name="Rectangle 7"/>
            <p:cNvSpPr/>
            <p:nvPr/>
          </p:nvSpPr>
          <p:spPr>
            <a:xfrm>
              <a:off x="838200" y="25146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0</a:t>
              </a:r>
              <a:endParaRPr lang="en-US" sz="2800" dirty="0"/>
            </a:p>
          </p:txBody>
        </p:sp>
        <p:sp>
          <p:nvSpPr>
            <p:cNvPr id="9" name="Rectangle 8"/>
            <p:cNvSpPr/>
            <p:nvPr/>
          </p:nvSpPr>
          <p:spPr>
            <a:xfrm>
              <a:off x="15240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10" name="Rectangle 9"/>
            <p:cNvSpPr/>
            <p:nvPr/>
          </p:nvSpPr>
          <p:spPr>
            <a:xfrm>
              <a:off x="22098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11" name="Rectangle 10"/>
            <p:cNvSpPr/>
            <p:nvPr/>
          </p:nvSpPr>
          <p:spPr>
            <a:xfrm>
              <a:off x="28956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2" name="Rectangle 11"/>
            <p:cNvSpPr/>
            <p:nvPr/>
          </p:nvSpPr>
          <p:spPr>
            <a:xfrm>
              <a:off x="35814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13" name="Rectangle 12"/>
            <p:cNvSpPr/>
            <p:nvPr/>
          </p:nvSpPr>
          <p:spPr>
            <a:xfrm>
              <a:off x="42672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14" name="Rectangle 13"/>
            <p:cNvSpPr/>
            <p:nvPr/>
          </p:nvSpPr>
          <p:spPr>
            <a:xfrm>
              <a:off x="49530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15" name="Rectangle 14"/>
            <p:cNvSpPr/>
            <p:nvPr/>
          </p:nvSpPr>
          <p:spPr>
            <a:xfrm>
              <a:off x="56388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16" name="Rectangle 15"/>
            <p:cNvSpPr/>
            <p:nvPr/>
          </p:nvSpPr>
          <p:spPr>
            <a:xfrm>
              <a:off x="63246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17" name="Rectangle 16"/>
            <p:cNvSpPr/>
            <p:nvPr/>
          </p:nvSpPr>
          <p:spPr>
            <a:xfrm>
              <a:off x="70104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18" name="Rectangle 17"/>
            <p:cNvSpPr/>
            <p:nvPr/>
          </p:nvSpPr>
          <p:spPr>
            <a:xfrm>
              <a:off x="76962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grpSp>
    </p:spTree>
    <p:extLst>
      <p:ext uri="{BB962C8B-B14F-4D97-AF65-F5344CB8AC3E}">
        <p14:creationId xmlns:p14="http://schemas.microsoft.com/office/powerpoint/2010/main" val="106305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sp>
        <p:nvSpPr>
          <p:cNvPr id="46" name="Rectangle 45"/>
          <p:cNvSpPr/>
          <p:nvPr/>
        </p:nvSpPr>
        <p:spPr>
          <a:xfrm>
            <a:off x="2209800" y="4495800"/>
            <a:ext cx="4724400" cy="923330"/>
          </a:xfrm>
          <a:prstGeom prst="rect">
            <a:avLst/>
          </a:prstGeom>
        </p:spPr>
        <p:txBody>
          <a:bodyPr wrap="square">
            <a:spAutoFit/>
          </a:bodyPr>
          <a:lstStyle/>
          <a:p>
            <a:r>
              <a:rPr lang="en-US" dirty="0" err="1" smtClean="0">
                <a:solidFill>
                  <a:srgbClr val="2B91AF"/>
                </a:solidFill>
                <a:highlight>
                  <a:srgbClr val="FFFFFF"/>
                </a:highlight>
                <a:latin typeface="Consolas" panose="020B0609020204030204" pitchFamily="49" charset="0"/>
              </a:rPr>
              <a:t>size_t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right(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2 *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+ 2;</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2907857"/>
              </p:ext>
            </p:extLst>
          </p:nvPr>
        </p:nvGraphicFramePr>
        <p:xfrm>
          <a:off x="419664" y="2286000"/>
          <a:ext cx="8304673" cy="1828800"/>
        </p:xfrm>
        <a:graphic>
          <a:graphicData uri="http://schemas.openxmlformats.org/drawingml/2006/table">
            <a:tbl>
              <a:tblPr firstRow="1" bandRow="1">
                <a:tableStyleId>{5C22544A-7EE6-4342-B048-85BDC9FD1C3A}</a:tableStyleId>
              </a:tblPr>
              <a:tblGrid>
                <a:gridCol w="1061657">
                  <a:extLst>
                    <a:ext uri="{9D8B030D-6E8A-4147-A177-3AD203B41FA5}">
                      <a16:colId xmlns:a16="http://schemas.microsoft.com/office/drawing/2014/main" val="3696379996"/>
                    </a:ext>
                  </a:extLst>
                </a:gridCol>
                <a:gridCol w="658456">
                  <a:extLst>
                    <a:ext uri="{9D8B030D-6E8A-4147-A177-3AD203B41FA5}">
                      <a16:colId xmlns:a16="http://schemas.microsoft.com/office/drawing/2014/main" val="1846284053"/>
                    </a:ext>
                  </a:extLst>
                </a:gridCol>
                <a:gridCol w="658456">
                  <a:extLst>
                    <a:ext uri="{9D8B030D-6E8A-4147-A177-3AD203B41FA5}">
                      <a16:colId xmlns:a16="http://schemas.microsoft.com/office/drawing/2014/main" val="4136740539"/>
                    </a:ext>
                  </a:extLst>
                </a:gridCol>
                <a:gridCol w="658456">
                  <a:extLst>
                    <a:ext uri="{9D8B030D-6E8A-4147-A177-3AD203B41FA5}">
                      <a16:colId xmlns:a16="http://schemas.microsoft.com/office/drawing/2014/main" val="3866023085"/>
                    </a:ext>
                  </a:extLst>
                </a:gridCol>
                <a:gridCol w="658456">
                  <a:extLst>
                    <a:ext uri="{9D8B030D-6E8A-4147-A177-3AD203B41FA5}">
                      <a16:colId xmlns:a16="http://schemas.microsoft.com/office/drawing/2014/main" val="2820680864"/>
                    </a:ext>
                  </a:extLst>
                </a:gridCol>
                <a:gridCol w="658456">
                  <a:extLst>
                    <a:ext uri="{9D8B030D-6E8A-4147-A177-3AD203B41FA5}">
                      <a16:colId xmlns:a16="http://schemas.microsoft.com/office/drawing/2014/main" val="3238331787"/>
                    </a:ext>
                  </a:extLst>
                </a:gridCol>
                <a:gridCol w="658456">
                  <a:extLst>
                    <a:ext uri="{9D8B030D-6E8A-4147-A177-3AD203B41FA5}">
                      <a16:colId xmlns:a16="http://schemas.microsoft.com/office/drawing/2014/main" val="2754380989"/>
                    </a:ext>
                  </a:extLst>
                </a:gridCol>
                <a:gridCol w="658456">
                  <a:extLst>
                    <a:ext uri="{9D8B030D-6E8A-4147-A177-3AD203B41FA5}">
                      <a16:colId xmlns:a16="http://schemas.microsoft.com/office/drawing/2014/main" val="4292137604"/>
                    </a:ext>
                  </a:extLst>
                </a:gridCol>
                <a:gridCol w="658456">
                  <a:extLst>
                    <a:ext uri="{9D8B030D-6E8A-4147-A177-3AD203B41FA5}">
                      <a16:colId xmlns:a16="http://schemas.microsoft.com/office/drawing/2014/main" val="801951670"/>
                    </a:ext>
                  </a:extLst>
                </a:gridCol>
                <a:gridCol w="658456">
                  <a:extLst>
                    <a:ext uri="{9D8B030D-6E8A-4147-A177-3AD203B41FA5}">
                      <a16:colId xmlns:a16="http://schemas.microsoft.com/office/drawing/2014/main" val="4113942785"/>
                    </a:ext>
                  </a:extLst>
                </a:gridCol>
                <a:gridCol w="658456">
                  <a:extLst>
                    <a:ext uri="{9D8B030D-6E8A-4147-A177-3AD203B41FA5}">
                      <a16:colId xmlns:a16="http://schemas.microsoft.com/office/drawing/2014/main" val="3022531016"/>
                    </a:ext>
                  </a:extLst>
                </a:gridCol>
                <a:gridCol w="658456">
                  <a:extLst>
                    <a:ext uri="{9D8B030D-6E8A-4147-A177-3AD203B41FA5}">
                      <a16:colId xmlns:a16="http://schemas.microsoft.com/office/drawing/2014/main" val="2411604787"/>
                    </a:ext>
                  </a:extLst>
                </a:gridCol>
              </a:tblGrid>
              <a:tr h="370840">
                <a:tc>
                  <a:txBody>
                    <a:bodyPr/>
                    <a:lstStyle/>
                    <a:p>
                      <a:r>
                        <a:rPr lang="en-US" sz="2400" dirty="0" smtClean="0"/>
                        <a:t>Index</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7</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9</a:t>
                      </a:r>
                      <a:endParaRPr lang="en-US" sz="2400" dirty="0"/>
                    </a:p>
                  </a:txBody>
                  <a:tcPr/>
                </a:tc>
                <a:tc>
                  <a:txBody>
                    <a:bodyPr/>
                    <a:lstStyle/>
                    <a:p>
                      <a:pPr algn="ctr"/>
                      <a:r>
                        <a:rPr lang="en-US" sz="2400" dirty="0" smtClean="0"/>
                        <a:t>10</a:t>
                      </a:r>
                      <a:endParaRPr lang="en-US" sz="2400" dirty="0"/>
                    </a:p>
                  </a:txBody>
                  <a:tcPr/>
                </a:tc>
                <a:extLst>
                  <a:ext uri="{0D108BD9-81ED-4DB2-BD59-A6C34878D82A}">
                    <a16:rowId xmlns:a16="http://schemas.microsoft.com/office/drawing/2014/main" val="1574590109"/>
                  </a:ext>
                </a:extLst>
              </a:tr>
              <a:tr h="370840">
                <a:tc>
                  <a:txBody>
                    <a:bodyPr/>
                    <a:lstStyle/>
                    <a:p>
                      <a:r>
                        <a:rPr lang="en-US" sz="2400" dirty="0" smtClean="0">
                          <a:solidFill>
                            <a:schemeClr val="bg2">
                              <a:lumMod val="75000"/>
                            </a:schemeClr>
                          </a:solidFill>
                        </a:rPr>
                        <a:t>Parent</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x</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0</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4</a:t>
                      </a:r>
                      <a:endParaRPr lang="en-US" sz="2400" dirty="0">
                        <a:solidFill>
                          <a:schemeClr val="bg2">
                            <a:lumMod val="75000"/>
                          </a:schemeClr>
                        </a:solidFill>
                      </a:endParaRPr>
                    </a:p>
                  </a:txBody>
                  <a:tcPr/>
                </a:tc>
                <a:extLst>
                  <a:ext uri="{0D108BD9-81ED-4DB2-BD59-A6C34878D82A}">
                    <a16:rowId xmlns:a16="http://schemas.microsoft.com/office/drawing/2014/main" val="2343967345"/>
                  </a:ext>
                </a:extLst>
              </a:tr>
              <a:tr h="370840">
                <a:tc>
                  <a:txBody>
                    <a:bodyPr/>
                    <a:lstStyle/>
                    <a:p>
                      <a:r>
                        <a:rPr lang="en-US" sz="2400" dirty="0" smtClean="0">
                          <a:solidFill>
                            <a:schemeClr val="bg2">
                              <a:lumMod val="75000"/>
                            </a:schemeClr>
                          </a:solidFill>
                        </a:rPr>
                        <a:t>Left </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5</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7</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9</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11</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13</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15</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17</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19</a:t>
                      </a:r>
                      <a:endParaRPr lang="en-US" sz="2400" dirty="0">
                        <a:solidFill>
                          <a:schemeClr val="bg2">
                            <a:lumMod val="75000"/>
                          </a:schemeClr>
                        </a:solidFill>
                      </a:endParaRPr>
                    </a:p>
                  </a:txBody>
                  <a:tcPr/>
                </a:tc>
                <a:tc>
                  <a:txBody>
                    <a:bodyPr/>
                    <a:lstStyle/>
                    <a:p>
                      <a:pPr algn="ctr"/>
                      <a:r>
                        <a:rPr lang="en-US" sz="2400" dirty="0" smtClean="0">
                          <a:solidFill>
                            <a:schemeClr val="bg2">
                              <a:lumMod val="75000"/>
                            </a:schemeClr>
                          </a:solidFill>
                        </a:rPr>
                        <a:t>21</a:t>
                      </a:r>
                      <a:endParaRPr lang="en-US" sz="2400" dirty="0">
                        <a:solidFill>
                          <a:schemeClr val="bg2">
                            <a:lumMod val="75000"/>
                          </a:schemeClr>
                        </a:solidFill>
                      </a:endParaRPr>
                    </a:p>
                  </a:txBody>
                  <a:tcPr/>
                </a:tc>
                <a:extLst>
                  <a:ext uri="{0D108BD9-81ED-4DB2-BD59-A6C34878D82A}">
                    <a16:rowId xmlns:a16="http://schemas.microsoft.com/office/drawing/2014/main" val="3456941510"/>
                  </a:ext>
                </a:extLst>
              </a:tr>
              <a:tr h="370840">
                <a:tc>
                  <a:txBody>
                    <a:bodyPr/>
                    <a:lstStyle/>
                    <a:p>
                      <a:r>
                        <a:rPr lang="en-US" sz="2400" dirty="0" smtClean="0">
                          <a:solidFill>
                            <a:schemeClr val="tx1">
                              <a:lumMod val="85000"/>
                              <a:lumOff val="15000"/>
                            </a:schemeClr>
                          </a:solidFill>
                        </a:rPr>
                        <a:t>Right</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4</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6</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8</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12</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14</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16</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18</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20</a:t>
                      </a:r>
                      <a:endParaRPr lang="en-US" sz="2400" dirty="0">
                        <a:solidFill>
                          <a:schemeClr val="tx1">
                            <a:lumMod val="85000"/>
                            <a:lumOff val="15000"/>
                          </a:schemeClr>
                        </a:solidFill>
                      </a:endParaRPr>
                    </a:p>
                  </a:txBody>
                  <a:tcPr/>
                </a:tc>
                <a:tc>
                  <a:txBody>
                    <a:bodyPr/>
                    <a:lstStyle/>
                    <a:p>
                      <a:pPr algn="ctr"/>
                      <a:r>
                        <a:rPr lang="en-US" sz="2400" dirty="0" smtClean="0">
                          <a:solidFill>
                            <a:schemeClr val="tx1">
                              <a:lumMod val="85000"/>
                              <a:lumOff val="15000"/>
                            </a:schemeClr>
                          </a:solidFill>
                        </a:rPr>
                        <a:t>22</a:t>
                      </a:r>
                      <a:endParaRPr lang="en-US" sz="2400" dirty="0">
                        <a:solidFill>
                          <a:schemeClr val="tx1">
                            <a:lumMod val="85000"/>
                            <a:lumOff val="15000"/>
                          </a:schemeClr>
                        </a:solidFill>
                      </a:endParaRPr>
                    </a:p>
                  </a:txBody>
                  <a:tcPr/>
                </a:tc>
                <a:extLst>
                  <a:ext uri="{0D108BD9-81ED-4DB2-BD59-A6C34878D82A}">
                    <a16:rowId xmlns:a16="http://schemas.microsoft.com/office/drawing/2014/main" val="3946863283"/>
                  </a:ext>
                </a:extLst>
              </a:tr>
            </a:tbl>
          </a:graphicData>
        </a:graphic>
      </p:graphicFrame>
      <p:grpSp>
        <p:nvGrpSpPr>
          <p:cNvPr id="6" name="Group 5"/>
          <p:cNvGrpSpPr/>
          <p:nvPr/>
        </p:nvGrpSpPr>
        <p:grpSpPr>
          <a:xfrm>
            <a:off x="838200" y="5562600"/>
            <a:ext cx="7543800" cy="609600"/>
            <a:chOff x="838200" y="2514600"/>
            <a:chExt cx="7543800" cy="609600"/>
          </a:xfrm>
        </p:grpSpPr>
        <p:sp>
          <p:nvSpPr>
            <p:cNvPr id="7" name="Rectangle 6"/>
            <p:cNvSpPr/>
            <p:nvPr/>
          </p:nvSpPr>
          <p:spPr>
            <a:xfrm>
              <a:off x="838200" y="25146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0</a:t>
              </a:r>
              <a:endParaRPr lang="en-US" sz="2800" dirty="0"/>
            </a:p>
          </p:txBody>
        </p:sp>
        <p:sp>
          <p:nvSpPr>
            <p:cNvPr id="8" name="Rectangle 7"/>
            <p:cNvSpPr/>
            <p:nvPr/>
          </p:nvSpPr>
          <p:spPr>
            <a:xfrm>
              <a:off x="15240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9" name="Rectangle 8"/>
            <p:cNvSpPr/>
            <p:nvPr/>
          </p:nvSpPr>
          <p:spPr>
            <a:xfrm>
              <a:off x="2209800" y="25146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10" name="Rectangle 9"/>
            <p:cNvSpPr/>
            <p:nvPr/>
          </p:nvSpPr>
          <p:spPr>
            <a:xfrm>
              <a:off x="28956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11" name="Rectangle 10"/>
            <p:cNvSpPr/>
            <p:nvPr/>
          </p:nvSpPr>
          <p:spPr>
            <a:xfrm>
              <a:off x="35814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a:t>
              </a:r>
            </a:p>
          </p:txBody>
        </p:sp>
        <p:sp>
          <p:nvSpPr>
            <p:cNvPr id="12" name="Rectangle 11"/>
            <p:cNvSpPr/>
            <p:nvPr/>
          </p:nvSpPr>
          <p:spPr>
            <a:xfrm>
              <a:off x="42672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13" name="Rectangle 12"/>
            <p:cNvSpPr/>
            <p:nvPr/>
          </p:nvSpPr>
          <p:spPr>
            <a:xfrm>
              <a:off x="4953000" y="25146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14" name="Rectangle 13"/>
            <p:cNvSpPr/>
            <p:nvPr/>
          </p:nvSpPr>
          <p:spPr>
            <a:xfrm>
              <a:off x="56388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15" name="Rectangle 14"/>
            <p:cNvSpPr/>
            <p:nvPr/>
          </p:nvSpPr>
          <p:spPr>
            <a:xfrm>
              <a:off x="63246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16" name="Rectangle 15"/>
            <p:cNvSpPr/>
            <p:nvPr/>
          </p:nvSpPr>
          <p:spPr>
            <a:xfrm>
              <a:off x="70104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a:t>
              </a:r>
            </a:p>
          </p:txBody>
        </p:sp>
        <p:sp>
          <p:nvSpPr>
            <p:cNvPr id="17" name="Rectangle 16"/>
            <p:cNvSpPr/>
            <p:nvPr/>
          </p:nvSpPr>
          <p:spPr>
            <a:xfrm>
              <a:off x="7696200" y="2514600"/>
              <a:ext cx="685800" cy="609600"/>
            </a:xfrm>
            <a:prstGeom prst="rect">
              <a:avLst/>
            </a:prstGeom>
            <a:solidFill>
              <a:schemeClr val="accent6"/>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10</a:t>
              </a:r>
              <a:endParaRPr lang="en-US" sz="2800" dirty="0"/>
            </a:p>
          </p:txBody>
        </p:sp>
      </p:grpSp>
    </p:spTree>
    <p:extLst>
      <p:ext uri="{BB962C8B-B14F-4D97-AF65-F5344CB8AC3E}">
        <p14:creationId xmlns:p14="http://schemas.microsoft.com/office/powerpoint/2010/main" val="138478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as Array</a:t>
            </a:r>
            <a:endParaRPr lang="en-US" dirty="0">
              <a:solidFill>
                <a:schemeClr val="tx1">
                  <a:lumMod val="85000"/>
                  <a:lumOff val="15000"/>
                </a:schemeClr>
              </a:solidFill>
            </a:endParaRPr>
          </a:p>
        </p:txBody>
      </p:sp>
      <p:sp>
        <p:nvSpPr>
          <p:cNvPr id="2" name="Rectangle 1"/>
          <p:cNvSpPr/>
          <p:nvPr/>
        </p:nvSpPr>
        <p:spPr>
          <a:xfrm>
            <a:off x="1905000" y="1752600"/>
            <a:ext cx="5334000" cy="418576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less</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heap</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count = 0;</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capacity = 0</a:t>
            </a:r>
            <a:r>
              <a:rPr lang="en-US" dirty="0" smtClean="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DEFAULT_CAPACITY = 7;</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data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8000"/>
                </a:solidFill>
                <a:highlight>
                  <a:srgbClr val="FFFFFF"/>
                </a:highlight>
                <a:latin typeface="Consolas" panose="020B0609020204030204" pitchFamily="49" charset="0"/>
              </a:rPr>
              <a:t>    </a:t>
            </a:r>
            <a:r>
              <a:rPr lang="en" dirty="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1940245" y="24793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943293" y="27841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940245" y="3355133"/>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940245" y="385812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940245" y="4423738"/>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9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push</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Adds an item to the heap, placing it in the first valid position that retains the tree rules.</a:t>
            </a:r>
            <a:endParaRPr lang="en-US" dirty="0"/>
          </a:p>
        </p:txBody>
      </p:sp>
    </p:spTree>
    <p:extLst>
      <p:ext uri="{BB962C8B-B14F-4D97-AF65-F5344CB8AC3E}">
        <p14:creationId xmlns:p14="http://schemas.microsoft.com/office/powerpoint/2010/main" val="38833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0"/>
            <a:ext cx="7886700" cy="4879975"/>
          </a:xfrm>
        </p:spPr>
        <p:txBody>
          <a:bodyPr>
            <a:noAutofit/>
          </a:bodyPr>
          <a:lstStyle/>
          <a:p>
            <a:pPr marL="514350" indent="-514350">
              <a:spcBef>
                <a:spcPts val="1200"/>
              </a:spcBef>
              <a:buFont typeface="+mj-lt"/>
              <a:buAutoNum type="arabicPeriod"/>
            </a:pPr>
            <a:r>
              <a:rPr lang="en-US" dirty="0" smtClean="0">
                <a:solidFill>
                  <a:schemeClr val="tx1">
                    <a:lumMod val="75000"/>
                    <a:lumOff val="25000"/>
                  </a:schemeClr>
                </a:solidFill>
              </a:rPr>
              <a:t>Add new value to the end of the array</a:t>
            </a:r>
          </a:p>
          <a:p>
            <a:pPr lvl="1">
              <a:spcBef>
                <a:spcPts val="1200"/>
              </a:spcBef>
            </a:pPr>
            <a:r>
              <a:rPr lang="en-US" dirty="0" smtClean="0">
                <a:solidFill>
                  <a:schemeClr val="tx1">
                    <a:lumMod val="75000"/>
                    <a:lumOff val="25000"/>
                  </a:schemeClr>
                </a:solidFill>
              </a:rPr>
              <a:t>The right-most node in the lowest tree level</a:t>
            </a:r>
          </a:p>
          <a:p>
            <a:pPr marL="514350" indent="-514350">
              <a:spcBef>
                <a:spcPts val="1200"/>
              </a:spcBef>
              <a:buFont typeface="+mj-lt"/>
              <a:buAutoNum type="arabicPeriod"/>
            </a:pPr>
            <a:r>
              <a:rPr lang="en-US" dirty="0" smtClean="0">
                <a:solidFill>
                  <a:schemeClr val="tx1">
                    <a:lumMod val="75000"/>
                    <a:lumOff val="25000"/>
                  </a:schemeClr>
                </a:solidFill>
              </a:rPr>
              <a:t>While the value is greater than its parent</a:t>
            </a:r>
          </a:p>
          <a:p>
            <a:pPr marL="914400" lvl="1" indent="-457200">
              <a:spcBef>
                <a:spcPts val="1200"/>
              </a:spcBef>
              <a:buAutoNum type="alphaLcPeriod"/>
            </a:pPr>
            <a:r>
              <a:rPr lang="en-US" dirty="0" smtClean="0">
                <a:solidFill>
                  <a:schemeClr val="tx1">
                    <a:lumMod val="75000"/>
                    <a:lumOff val="25000"/>
                  </a:schemeClr>
                </a:solidFill>
              </a:rPr>
              <a:t>Swap the parent and value</a:t>
            </a:r>
          </a:p>
          <a:p>
            <a:pPr marL="914400" lvl="1" indent="-457200">
              <a:spcBef>
                <a:spcPts val="1200"/>
              </a:spcBef>
              <a:buAutoNum type="alphaLcPeriod"/>
            </a:pPr>
            <a:r>
              <a:rPr lang="en-US" dirty="0" smtClean="0">
                <a:solidFill>
                  <a:schemeClr val="tx1">
                    <a:lumMod val="75000"/>
                    <a:lumOff val="25000"/>
                  </a:schemeClr>
                </a:solidFill>
              </a:rPr>
              <a:t>Repeat from parent position</a:t>
            </a:r>
          </a:p>
        </p:txBody>
      </p:sp>
    </p:spTree>
    <p:extLst>
      <p:ext uri="{BB962C8B-B14F-4D97-AF65-F5344CB8AC3E}">
        <p14:creationId xmlns:p14="http://schemas.microsoft.com/office/powerpoint/2010/main" val="320120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Tree>
    <p:extLst>
      <p:ext uri="{BB962C8B-B14F-4D97-AF65-F5344CB8AC3E}">
        <p14:creationId xmlns:p14="http://schemas.microsoft.com/office/powerpoint/2010/main" val="3522913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303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Rectangle 26"/>
          <p:cNvSpPr/>
          <p:nvPr/>
        </p:nvSpPr>
        <p:spPr>
          <a:xfrm>
            <a:off x="4572000" y="3886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46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1.11111E-6 L 0.025 -1.11111E-6 C 0.03611 -1.11111E-6 0.05 -0.04606 0.05 -0.08333 L 0.05 -0.16667 " pathEditMode="relative" rAng="0" ptsTypes="AAAA">
                                      <p:cBhvr>
                                        <p:cTn id="6" dur="2000" fill="hold"/>
                                        <p:tgtEl>
                                          <p:spTgt spid="27"/>
                                        </p:tgtEl>
                                        <p:attrNameLst>
                                          <p:attrName>ppt_x</p:attrName>
                                          <p:attrName>ppt_y</p:attrName>
                                        </p:attrNameLst>
                                      </p:cBhvr>
                                      <p:rCtr x="2500" y="-8333"/>
                                    </p:animMotion>
                                  </p:childTnLst>
                                </p:cTn>
                              </p:par>
                              <p:par>
                                <p:cTn id="7" presetID="50" presetClass="path" presetSubtype="0" accel="50000" decel="50000" fill="hold" grpId="0" nodeType="withEffect">
                                  <p:stCondLst>
                                    <p:cond delay="0"/>
                                  </p:stCondLst>
                                  <p:childTnLst>
                                    <p:animMotion origin="layout" path="M 1.11022E-16 -4.44444E-6 L -0.025 -4.44444E-6 C -0.03628 -4.44444E-6 -0.05 0.04584 -0.05 0.08334 L -0.05 0.16667 " pathEditMode="relative" rAng="0" ptsTypes="AAAA">
                                      <p:cBhvr>
                                        <p:cTn id="8" dur="2000" fill="hold"/>
                                        <p:tgtEl>
                                          <p:spTgt spid="8"/>
                                        </p:tgtEl>
                                        <p:attrNameLst>
                                          <p:attrName>ppt_x</p:attrName>
                                          <p:attrName>ppt_y</p:attrName>
                                        </p:attrNameLst>
                                      </p:cBhvr>
                                      <p:rCtr x="-2500" y="8333"/>
                                    </p:animMotion>
                                  </p:childTnLst>
                                </p:cTn>
                              </p:par>
                              <p:par>
                                <p:cTn id="9" presetID="37" presetClass="path" presetSubtype="0" accel="50000" decel="50000" fill="hold" grpId="0" nodeType="withEffect">
                                  <p:stCondLst>
                                    <p:cond delay="0"/>
                                  </p:stCondLst>
                                  <p:childTnLst>
                                    <p:animMotion origin="layout" path="M 1.11022E-16 -0.00069 L -0.06042 0.03982 C -0.07309 0.04884 -0.09201 0.05394 -0.11163 0.05394 C -0.1342 0.05394 -0.15208 0.04884 -0.16476 0.03982 L -0.225 -0.00069 " pathEditMode="relative" rAng="0" ptsTypes="AAAAA">
                                      <p:cBhvr>
                                        <p:cTn id="10" dur="2000" fill="hold"/>
                                        <p:tgtEl>
                                          <p:spTgt spid="25"/>
                                        </p:tgtEl>
                                        <p:attrNameLst>
                                          <p:attrName>ppt_x</p:attrName>
                                          <p:attrName>ppt_y</p:attrName>
                                        </p:attrNameLst>
                                      </p:cBhvr>
                                      <p:rCtr x="-11250" y="2731"/>
                                    </p:animMotion>
                                  </p:childTnLst>
                                </p:cTn>
                              </p:par>
                              <p:par>
                                <p:cTn id="11" presetID="37" presetClass="path" presetSubtype="0" accel="50000" decel="50000" fill="hold" grpId="0" nodeType="withEffect">
                                  <p:stCondLst>
                                    <p:cond delay="0"/>
                                  </p:stCondLst>
                                  <p:childTnLst>
                                    <p:animMotion origin="layout" path="M 5.55112E-17 -0.00069 L 0.06024 0.03148 C 0.07292 0.03889 0.09184 0.04283 0.11146 0.04283 C 0.13403 0.04283 0.15191 0.03889 0.16458 0.03148 L 0.225 -0.00069 " pathEditMode="relative" rAng="0" ptsTypes="AAAAA">
                                      <p:cBhvr>
                                        <p:cTn id="12" dur="2000" fill="hold"/>
                                        <p:tgtEl>
                                          <p:spTgt spid="22"/>
                                        </p:tgtEl>
                                        <p:attrNameLst>
                                          <p:attrName>ppt_x</p:attrName>
                                          <p:attrName>ppt_y</p:attrName>
                                        </p:attrNameLst>
                                      </p:cBhvr>
                                      <p:rCtr x="11250" y="2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5"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Heap</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container type that provides O(1) access to the minimum or maximum value (min heap or max heap, respectively).</a:t>
            </a:r>
            <a:endParaRPr lang="en-US" dirty="0"/>
          </a:p>
        </p:txBody>
      </p:sp>
    </p:spTree>
    <p:extLst>
      <p:ext uri="{BB962C8B-B14F-4D97-AF65-F5344CB8AC3E}">
        <p14:creationId xmlns:p14="http://schemas.microsoft.com/office/powerpoint/2010/main" val="34236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9</a:t>
            </a:r>
            <a:endParaRPr lang="en-US" sz="3600" dirty="0"/>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142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9</a:t>
            </a:r>
            <a:endParaRPr lang="en-US" sz="3600" dirty="0"/>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801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11022E-16 -4.44444E-6 L -0.05833 -4.44444E-6 C -0.08455 -4.44444E-6 -0.11667 -0.04606 -0.11667 -0.08333 L -0.11667 -0.16666 " pathEditMode="relative" rAng="0" ptsTypes="AAAA">
                                      <p:cBhvr>
                                        <p:cTn id="6" dur="2000" fill="hold"/>
                                        <p:tgtEl>
                                          <p:spTgt spid="8"/>
                                        </p:tgtEl>
                                        <p:attrNameLst>
                                          <p:attrName>ppt_x</p:attrName>
                                          <p:attrName>ppt_y</p:attrName>
                                        </p:attrNameLst>
                                      </p:cBhvr>
                                      <p:rCtr x="-5833" y="-8333"/>
                                    </p:animMotion>
                                  </p:childTnLst>
                                </p:cTn>
                              </p:par>
                              <p:par>
                                <p:cTn id="7" presetID="50" presetClass="path" presetSubtype="0" accel="50000" decel="50000" fill="hold" grpId="0" nodeType="withEffect">
                                  <p:stCondLst>
                                    <p:cond delay="0"/>
                                  </p:stCondLst>
                                  <p:childTnLst>
                                    <p:animMotion origin="layout" path="M -3.33333E-6 2.22222E-6 L 0.05834 2.22222E-6 C 0.08438 2.22222E-6 0.11667 0.04583 0.11667 0.08333 L 0.11667 0.16666 " pathEditMode="relative" rAng="0" ptsTypes="AAAA">
                                      <p:cBhvr>
                                        <p:cTn id="8" dur="2000" fill="hold"/>
                                        <p:tgtEl>
                                          <p:spTgt spid="6"/>
                                        </p:tgtEl>
                                        <p:attrNameLst>
                                          <p:attrName>ppt_x</p:attrName>
                                          <p:attrName>ppt_y</p:attrName>
                                        </p:attrNameLst>
                                      </p:cBhvr>
                                      <p:rCtr x="5833" y="8333"/>
                                    </p:animMotion>
                                  </p:childTnLst>
                                </p:cTn>
                              </p:par>
                              <p:par>
                                <p:cTn id="9" presetID="37" presetClass="path" presetSubtype="0" accel="50000" decel="50000" fill="hold" grpId="0" nodeType="withEffect">
                                  <p:stCondLst>
                                    <p:cond delay="0"/>
                                  </p:stCondLst>
                                  <p:childTnLst>
                                    <p:animMotion origin="layout" path="M 5.55112E-17 -0.00069 L -0.04028 0.03982 C -0.04878 0.04884 -0.06128 0.05394 -0.07448 0.05394 C -0.08941 0.05394 -0.10139 0.04884 -0.1099 0.03982 L -0.15 -0.00069 " pathEditMode="relative" rAng="0" ptsTypes="AAAAA">
                                      <p:cBhvr>
                                        <p:cTn id="10" dur="2000" fill="hold"/>
                                        <p:tgtEl>
                                          <p:spTgt spid="22"/>
                                        </p:tgtEl>
                                        <p:attrNameLst>
                                          <p:attrName>ppt_x</p:attrName>
                                          <p:attrName>ppt_y</p:attrName>
                                        </p:attrNameLst>
                                      </p:cBhvr>
                                      <p:rCtr x="-7500" y="2731"/>
                                    </p:animMotion>
                                  </p:childTnLst>
                                </p:cTn>
                              </p:par>
                              <p:par>
                                <p:cTn id="11" presetID="37" presetClass="path" presetSubtype="0" accel="50000" decel="50000" fill="hold" grpId="0" nodeType="withEffect">
                                  <p:stCondLst>
                                    <p:cond delay="0"/>
                                  </p:stCondLst>
                                  <p:childTnLst>
                                    <p:animMotion origin="layout" path="M 0 -0.00069 L 0.0401 0.03982 C 0.04861 0.04884 0.06111 0.05394 0.07431 0.05394 C 0.08924 0.05394 0.10122 0.04884 0.10972 0.03982 L 0.15 -0.00069 " pathEditMode="relative" rAng="0" ptsTypes="AAAAA">
                                      <p:cBhvr>
                                        <p:cTn id="12" dur="2000" fill="hold"/>
                                        <p:tgtEl>
                                          <p:spTgt spid="20"/>
                                        </p:tgtEl>
                                        <p:attrNameLst>
                                          <p:attrName>ppt_x</p:attrName>
                                          <p:attrName>ppt_y</p:attrName>
                                        </p:attrNameLst>
                                      </p:cBhvr>
                                      <p:rCtr x="7500"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0"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9</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8096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3</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7875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3</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5600700" y="3888288"/>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sz="3600" dirty="0"/>
          </a:p>
        </p:txBody>
      </p:sp>
      <p:cxnSp>
        <p:nvCxnSpPr>
          <p:cNvPr id="30" name="Straight Connector 29"/>
          <p:cNvCxnSpPr>
            <a:stCxn id="29" idx="0"/>
          </p:cNvCxnSpPr>
          <p:nvPr/>
        </p:nvCxnSpPr>
        <p:spPr>
          <a:xfrm flipH="1" flipV="1">
            <a:off x="5524500" y="3354888"/>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033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 Algorithm:   Adding 3</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5600700" y="3888288"/>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sz="3600" dirty="0"/>
          </a:p>
        </p:txBody>
      </p:sp>
      <p:cxnSp>
        <p:nvCxnSpPr>
          <p:cNvPr id="30" name="Straight Connector 29"/>
          <p:cNvCxnSpPr>
            <a:stCxn id="29" idx="0"/>
          </p:cNvCxnSpPr>
          <p:nvPr/>
        </p:nvCxnSpPr>
        <p:spPr>
          <a:xfrm flipH="1" flipV="1">
            <a:off x="5524500" y="3354888"/>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921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Push</a:t>
            </a:r>
            <a:endParaRPr lang="en-US" dirty="0">
              <a:solidFill>
                <a:schemeClr val="tx1">
                  <a:lumMod val="85000"/>
                  <a:lumOff val="15000"/>
                </a:schemeClr>
              </a:solidFill>
            </a:endParaRPr>
          </a:p>
        </p:txBody>
      </p:sp>
      <p:sp>
        <p:nvSpPr>
          <p:cNvPr id="3" name="Rectangle 2"/>
          <p:cNvSpPr/>
          <p:nvPr/>
        </p:nvSpPr>
        <p:spPr>
          <a:xfrm>
            <a:off x="876300" y="1610651"/>
            <a:ext cx="7391400" cy="480131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push(</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grow_if_needed</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add the value to the end of the array</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data[count] =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while we're not at the tree root and the value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should be in it's parent's position...</a:t>
            </a:r>
            <a:endParaRPr lang="en-US" dirty="0">
              <a:solidFill>
                <a:srgbClr val="000000"/>
              </a:solidFill>
              <a:highlight>
                <a:srgbClr val="FFFFFF"/>
              </a:highlight>
              <a:latin typeface="Consolas" panose="020B0609020204030204" pitchFamily="49" charset="0"/>
            </a:endParaRPr>
          </a:p>
          <a:p>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size_t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index = count;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(index &gt; 0 &amp;&amp;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compare(data[index</a:t>
            </a:r>
            <a:r>
              <a:rPr lang="en-US" dirty="0">
                <a:solidFill>
                  <a:srgbClr val="000000"/>
                </a:solidFill>
                <a:highlight>
                  <a:srgbClr val="FFFFFF"/>
                </a:highlight>
                <a:latin typeface="Consolas" panose="020B0609020204030204" pitchFamily="49" charset="0"/>
              </a:rPr>
              <a:t>], data[parent(index)]))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::swap(data[index], data[parent(index)]);</a:t>
            </a:r>
          </a:p>
          <a:p>
            <a:r>
              <a:rPr lang="en-US" dirty="0">
                <a:solidFill>
                  <a:srgbClr val="000000"/>
                </a:solidFill>
                <a:highlight>
                  <a:srgbClr val="FFFFFF"/>
                </a:highlight>
                <a:latin typeface="Consolas" panose="020B0609020204030204" pitchFamily="49" charset="0"/>
              </a:rPr>
              <a:t>        index = parent(index);</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count++;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966753" y="1800438"/>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983339" y="2637792"/>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983339" y="399787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406845" y="454928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406845" y="4829920"/>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82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top</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Returns the first item (min or max) in the heap.</a:t>
            </a:r>
            <a:endParaRPr lang="en-US" dirty="0"/>
          </a:p>
        </p:txBody>
      </p:sp>
    </p:spTree>
    <p:extLst>
      <p:ext uri="{BB962C8B-B14F-4D97-AF65-F5344CB8AC3E}">
        <p14:creationId xmlns:p14="http://schemas.microsoft.com/office/powerpoint/2010/main" val="367486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Top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Up Arrow 28"/>
          <p:cNvSpPr/>
          <p:nvPr/>
        </p:nvSpPr>
        <p:spPr>
          <a:xfrm>
            <a:off x="2352675" y="5791200"/>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5400000">
            <a:off x="3351741" y="164719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3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7352" y="2437975"/>
            <a:ext cx="6858000" cy="2031325"/>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top()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(empty())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throw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out_of_range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"The heap is empty"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data[0];</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Title 3"/>
          <p:cNvSpPr>
            <a:spLocks noGrp="1"/>
          </p:cNvSpPr>
          <p:nvPr>
            <p:ph type="title"/>
          </p:nvPr>
        </p:nvSpPr>
        <p:spPr/>
        <p:txBody>
          <a:bodyPr/>
          <a:lstStyle/>
          <a:p>
            <a:r>
              <a:rPr lang="en-US" dirty="0" smtClean="0">
                <a:solidFill>
                  <a:schemeClr val="tx1">
                    <a:lumMod val="85000"/>
                    <a:lumOff val="15000"/>
                  </a:schemeClr>
                </a:solidFill>
              </a:rPr>
              <a:t>Top</a:t>
            </a:r>
            <a:endParaRPr lang="en-US" dirty="0">
              <a:solidFill>
                <a:schemeClr val="tx1">
                  <a:lumMod val="85000"/>
                  <a:lumOff val="15000"/>
                </a:schemeClr>
              </a:solidFill>
            </a:endParaRPr>
          </a:p>
        </p:txBody>
      </p:sp>
      <p:sp>
        <p:nvSpPr>
          <p:cNvPr id="6" name="Up Arrow 5"/>
          <p:cNvSpPr/>
          <p:nvPr/>
        </p:nvSpPr>
        <p:spPr>
          <a:xfrm rot="5400000">
            <a:off x="1178245" y="26317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194831" y="375570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6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Behaviors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0"/>
            <a:ext cx="7886700" cy="4879975"/>
          </a:xfrm>
        </p:spPr>
        <p:txBody>
          <a:bodyPr>
            <a:noAutofit/>
          </a:bodyPr>
          <a:lstStyle/>
          <a:p>
            <a:pPr>
              <a:spcBef>
                <a:spcPts val="1200"/>
              </a:spcBef>
            </a:pPr>
            <a:r>
              <a:rPr lang="en-US" dirty="0" smtClean="0">
                <a:solidFill>
                  <a:schemeClr val="tx1">
                    <a:lumMod val="75000"/>
                    <a:lumOff val="25000"/>
                  </a:schemeClr>
                </a:solidFill>
              </a:rPr>
              <a:t>Add Values</a:t>
            </a:r>
          </a:p>
          <a:p>
            <a:pPr>
              <a:spcBef>
                <a:spcPts val="1200"/>
              </a:spcBef>
            </a:pPr>
            <a:r>
              <a:rPr lang="en-US" dirty="0" smtClean="0">
                <a:solidFill>
                  <a:schemeClr val="tx1">
                    <a:lumMod val="75000"/>
                    <a:lumOff val="25000"/>
                  </a:schemeClr>
                </a:solidFill>
              </a:rPr>
              <a:t>Return the minimum or maximum value</a:t>
            </a:r>
          </a:p>
          <a:p>
            <a:pPr lvl="1">
              <a:spcBef>
                <a:spcPts val="1200"/>
              </a:spcBef>
            </a:pPr>
            <a:r>
              <a:rPr lang="en-US" dirty="0" smtClean="0">
                <a:solidFill>
                  <a:schemeClr val="tx1">
                    <a:lumMod val="75000"/>
                    <a:lumOff val="25000"/>
                  </a:schemeClr>
                </a:solidFill>
              </a:rPr>
              <a:t>Min Heap</a:t>
            </a:r>
          </a:p>
          <a:p>
            <a:pPr lvl="1">
              <a:spcBef>
                <a:spcPts val="1200"/>
              </a:spcBef>
            </a:pPr>
            <a:r>
              <a:rPr lang="en-US" dirty="0" smtClean="0">
                <a:solidFill>
                  <a:schemeClr val="tx1">
                    <a:lumMod val="75000"/>
                    <a:lumOff val="25000"/>
                  </a:schemeClr>
                </a:solidFill>
              </a:rPr>
              <a:t>Max Heap</a:t>
            </a:r>
          </a:p>
        </p:txBody>
      </p:sp>
    </p:spTree>
    <p:extLst>
      <p:ext uri="{BB962C8B-B14F-4D97-AF65-F5344CB8AC3E}">
        <p14:creationId xmlns:p14="http://schemas.microsoft.com/office/powerpoint/2010/main" val="3913024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pop</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Removes the top item from the heap, moving the replacement item into the first valid position in the heap tree.</a:t>
            </a:r>
            <a:endParaRPr lang="en-US" dirty="0"/>
          </a:p>
        </p:txBody>
      </p:sp>
    </p:spTree>
    <p:extLst>
      <p:ext uri="{BB962C8B-B14F-4D97-AF65-F5344CB8AC3E}">
        <p14:creationId xmlns:p14="http://schemas.microsoft.com/office/powerpoint/2010/main" val="283618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 Algorithm</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0"/>
            <a:ext cx="7886700" cy="4879975"/>
          </a:xfrm>
        </p:spPr>
        <p:txBody>
          <a:bodyPr>
            <a:noAutofit/>
          </a:bodyPr>
          <a:lstStyle/>
          <a:p>
            <a:pPr marL="514350" indent="-514350">
              <a:spcBef>
                <a:spcPts val="1200"/>
              </a:spcBef>
              <a:buFont typeface="+mj-lt"/>
              <a:buAutoNum type="arabicPeriod"/>
            </a:pPr>
            <a:r>
              <a:rPr lang="en-US" dirty="0" smtClean="0">
                <a:solidFill>
                  <a:schemeClr val="tx1">
                    <a:lumMod val="75000"/>
                    <a:lumOff val="25000"/>
                  </a:schemeClr>
                </a:solidFill>
              </a:rPr>
              <a:t>Replace the top value with the right-most value</a:t>
            </a:r>
          </a:p>
          <a:p>
            <a:pPr marL="514350" indent="-514350">
              <a:spcBef>
                <a:spcPts val="1200"/>
              </a:spcBef>
              <a:buFont typeface="+mj-lt"/>
              <a:buAutoNum type="arabicPeriod"/>
            </a:pPr>
            <a:r>
              <a:rPr lang="en-US" dirty="0" smtClean="0">
                <a:solidFill>
                  <a:schemeClr val="tx1">
                    <a:lumMod val="75000"/>
                    <a:lumOff val="25000"/>
                  </a:schemeClr>
                </a:solidFill>
              </a:rPr>
              <a:t>While the top value is greater than it’s children</a:t>
            </a:r>
          </a:p>
          <a:p>
            <a:pPr marL="914400" lvl="1" indent="-457200">
              <a:spcBef>
                <a:spcPts val="1200"/>
              </a:spcBef>
              <a:buAutoNum type="alphaLcPeriod"/>
            </a:pPr>
            <a:r>
              <a:rPr lang="en-US" dirty="0" smtClean="0">
                <a:solidFill>
                  <a:schemeClr val="tx1">
                    <a:lumMod val="75000"/>
                    <a:lumOff val="25000"/>
                  </a:schemeClr>
                </a:solidFill>
              </a:rPr>
              <a:t>Swap the top and greatest (or least) child</a:t>
            </a:r>
          </a:p>
          <a:p>
            <a:pPr marL="914400" lvl="1" indent="-457200">
              <a:spcBef>
                <a:spcPts val="1200"/>
              </a:spcBef>
              <a:buAutoNum type="alphaLcPeriod"/>
            </a:pPr>
            <a:r>
              <a:rPr lang="en-US" dirty="0" smtClean="0">
                <a:solidFill>
                  <a:schemeClr val="tx1">
                    <a:lumMod val="75000"/>
                    <a:lumOff val="25000"/>
                  </a:schemeClr>
                </a:solidFill>
              </a:rPr>
              <a:t>Repeat from child position</a:t>
            </a:r>
          </a:p>
        </p:txBody>
      </p:sp>
    </p:spTree>
    <p:extLst>
      <p:ext uri="{BB962C8B-B14F-4D97-AF65-F5344CB8AC3E}">
        <p14:creationId xmlns:p14="http://schemas.microsoft.com/office/powerpoint/2010/main" val="736449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896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Up Arrow 28"/>
          <p:cNvSpPr/>
          <p:nvPr/>
        </p:nvSpPr>
        <p:spPr>
          <a:xfrm>
            <a:off x="5772150" y="5791200"/>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16200000">
            <a:off x="5660705" y="3944964"/>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9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1.11022E-16 -0.00069 L -0.10052 0.03982 C -0.1217 0.04884 -0.15312 0.05394 -0.18594 0.05394 C -0.22344 0.05394 -0.25347 0.04884 -0.27448 0.03982 L -0.375 -0.00069 " pathEditMode="relative" rAng="0" ptsTypes="AAAAA">
                                      <p:cBhvr>
                                        <p:cTn id="14" dur="2000" fill="hold"/>
                                        <p:tgtEl>
                                          <p:spTgt spid="25"/>
                                        </p:tgtEl>
                                        <p:attrNameLst>
                                          <p:attrName>ppt_x</p:attrName>
                                          <p:attrName>ppt_y</p:attrName>
                                        </p:attrNameLst>
                                      </p:cBhvr>
                                      <p:rCtr x="-18750" y="2731"/>
                                    </p:animMotion>
                                  </p:childTnLst>
                                </p:cTn>
                              </p:par>
                              <p:par>
                                <p:cTn id="15" presetID="50" presetClass="path" presetSubtype="0" accel="50000" decel="50000" fill="hold" grpId="0" nodeType="withEffect">
                                  <p:stCondLst>
                                    <p:cond delay="0"/>
                                  </p:stCondLst>
                                  <p:childTnLst>
                                    <p:animMotion origin="layout" path="M 0 -1.11111E-6 L -0.03403 -1.11111E-6 C -0.04948 -1.11111E-6 -0.06806 -0.09213 -0.06806 -0.16667 L -0.06806 -0.33333 " pathEditMode="relative" rAng="0" ptsTypes="AAAA">
                                      <p:cBhvr>
                                        <p:cTn id="16" dur="2000" fill="hold"/>
                                        <p:tgtEl>
                                          <p:spTgt spid="27"/>
                                        </p:tgtEl>
                                        <p:attrNameLst>
                                          <p:attrName>ppt_x</p:attrName>
                                          <p:attrName>ppt_y</p:attrName>
                                        </p:attrNameLst>
                                      </p:cBhvr>
                                      <p:rCtr x="-3403" y="-16667"/>
                                    </p:animMotion>
                                  </p:childTnLst>
                                </p:cTn>
                              </p:par>
                              <p:par>
                                <p:cTn id="17" presetID="10" presetClass="exit" presetSubtype="0" fill="hold" nodeType="with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29" grpId="1" animBg="1"/>
      <p:bldP spid="30" grpId="0" animBg="1"/>
      <p:bldP spid="30"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Tree>
    <p:extLst>
      <p:ext uri="{BB962C8B-B14F-4D97-AF65-F5344CB8AC3E}">
        <p14:creationId xmlns:p14="http://schemas.microsoft.com/office/powerpoint/2010/main" val="3120867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Tree>
    <p:extLst>
      <p:ext uri="{BB962C8B-B14F-4D97-AF65-F5344CB8AC3E}">
        <p14:creationId xmlns:p14="http://schemas.microsoft.com/office/powerpoint/2010/main" val="2752290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3284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11022E-16 -4.44444E-6 L -0.05833 -4.44444E-6 C -0.08455 -4.44444E-6 -0.11667 -0.04606 -0.11667 -0.08333 L -0.11667 -0.16666 " pathEditMode="relative" rAng="0" ptsTypes="AAAA">
                                      <p:cBhvr>
                                        <p:cTn id="6" dur="2000" fill="hold"/>
                                        <p:tgtEl>
                                          <p:spTgt spid="8"/>
                                        </p:tgtEl>
                                        <p:attrNameLst>
                                          <p:attrName>ppt_x</p:attrName>
                                          <p:attrName>ppt_y</p:attrName>
                                        </p:attrNameLst>
                                      </p:cBhvr>
                                      <p:rCtr x="-5833" y="-8333"/>
                                    </p:animMotion>
                                  </p:childTnLst>
                                </p:cTn>
                              </p:par>
                              <p:par>
                                <p:cTn id="7" presetID="50" presetClass="path" presetSubtype="0" accel="50000" decel="50000" fill="hold" grpId="0" nodeType="withEffect">
                                  <p:stCondLst>
                                    <p:cond delay="0"/>
                                  </p:stCondLst>
                                  <p:childTnLst>
                                    <p:animMotion origin="layout" path="M -3.33333E-6 2.22222E-6 L 0.05834 2.22222E-6 C 0.08438 2.22222E-6 0.11667 0.04583 0.11667 0.08333 L 0.11667 0.16666 " pathEditMode="relative" rAng="0" ptsTypes="AAAA">
                                      <p:cBhvr>
                                        <p:cTn id="8" dur="2000" fill="hold"/>
                                        <p:tgtEl>
                                          <p:spTgt spid="6"/>
                                        </p:tgtEl>
                                        <p:attrNameLst>
                                          <p:attrName>ppt_x</p:attrName>
                                          <p:attrName>ppt_y</p:attrName>
                                        </p:attrNameLst>
                                      </p:cBhvr>
                                      <p:rCtr x="5833" y="8333"/>
                                    </p:animMotion>
                                  </p:childTnLst>
                                </p:cTn>
                              </p:par>
                              <p:par>
                                <p:cTn id="9" presetID="37" presetClass="path" presetSubtype="0" accel="50000" decel="50000" fill="hold" grpId="0" nodeType="withEffect">
                                  <p:stCondLst>
                                    <p:cond delay="0"/>
                                  </p:stCondLst>
                                  <p:childTnLst>
                                    <p:animMotion origin="layout" path="M 0 -0.00069 L 0.0401 0.03982 C 0.04861 0.04884 0.06111 0.05394 0.07431 0.05394 C 0.08924 0.05394 0.10122 0.04884 0.10972 0.03982 L 0.15 -0.00069 " pathEditMode="relative" rAng="0" ptsTypes="AAAAA">
                                      <p:cBhvr>
                                        <p:cTn id="10" dur="2000" fill="hold"/>
                                        <p:tgtEl>
                                          <p:spTgt spid="20"/>
                                        </p:tgtEl>
                                        <p:attrNameLst>
                                          <p:attrName>ppt_x</p:attrName>
                                          <p:attrName>ppt_y</p:attrName>
                                        </p:attrNameLst>
                                      </p:cBhvr>
                                      <p:rCtr x="7500" y="2731"/>
                                    </p:animMotion>
                                  </p:childTnLst>
                                </p:cTn>
                              </p:par>
                              <p:par>
                                <p:cTn id="11" presetID="37" presetClass="path" presetSubtype="0" accel="50000" decel="50000" fill="hold" grpId="0" nodeType="withEffect">
                                  <p:stCondLst>
                                    <p:cond delay="0"/>
                                  </p:stCondLst>
                                  <p:childTnLst>
                                    <p:animMotion origin="layout" path="M 5.55112E-17 -0.00069 L -0.04028 -0.04352 C -0.04878 -0.05301 -0.06128 -0.05833 -0.07448 -0.05833 C -0.08941 -0.05833 -0.10139 -0.05301 -0.1099 -0.04352 L -0.15 -0.00069 " pathEditMode="relative" rAng="0" ptsTypes="AAAAA">
                                      <p:cBhvr>
                                        <p:cTn id="12" dur="2000" fill="hold"/>
                                        <p:tgtEl>
                                          <p:spTgt spid="22"/>
                                        </p:tgtEl>
                                        <p:attrNameLst>
                                          <p:attrName>ppt_x</p:attrName>
                                          <p:attrName>ppt_y</p:attrName>
                                        </p:attrNameLst>
                                      </p:cBhvr>
                                      <p:rCtr x="-7500"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0"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8" name="Rectangle 7"/>
          <p:cNvSpPr/>
          <p:nvPr/>
        </p:nvSpPr>
        <p:spPr>
          <a:xfrm>
            <a:off x="5029200" y="2743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28639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Up Arrow 28"/>
          <p:cNvSpPr/>
          <p:nvPr/>
        </p:nvSpPr>
        <p:spPr>
          <a:xfrm rot="5400000">
            <a:off x="2270619" y="274289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44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Rectangle 26"/>
          <p:cNvSpPr/>
          <p:nvPr/>
        </p:nvSpPr>
        <p:spPr>
          <a:xfrm>
            <a:off x="4572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28" name="Straight Connector 27"/>
          <p:cNvCxnSpPr>
            <a:stCxn id="27" idx="0"/>
            <a:endCxn id="8" idx="2"/>
          </p:cNvCxnSpPr>
          <p:nvPr/>
        </p:nvCxnSpPr>
        <p:spPr>
          <a:xfrm flipV="1">
            <a:off x="50292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9" name="Up Arrow 28"/>
          <p:cNvSpPr/>
          <p:nvPr/>
        </p:nvSpPr>
        <p:spPr>
          <a:xfrm>
            <a:off x="5772150" y="5791200"/>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16200000">
            <a:off x="5660705" y="3944964"/>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0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1.11022E-16 -0.00069 L -0.10052 0.03982 C -0.1217 0.04884 -0.15312 0.05394 -0.18594 0.05394 C -0.22344 0.05394 -0.25347 0.04884 -0.27448 0.03982 L -0.375 -0.00069 " pathEditMode="relative" rAng="0" ptsTypes="AAAAA">
                                      <p:cBhvr>
                                        <p:cTn id="14" dur="2000" fill="hold"/>
                                        <p:tgtEl>
                                          <p:spTgt spid="25"/>
                                        </p:tgtEl>
                                        <p:attrNameLst>
                                          <p:attrName>ppt_x</p:attrName>
                                          <p:attrName>ppt_y</p:attrName>
                                        </p:attrNameLst>
                                      </p:cBhvr>
                                      <p:rCtr x="-18750" y="2731"/>
                                    </p:animMotion>
                                  </p:childTnLst>
                                </p:cTn>
                              </p:par>
                              <p:par>
                                <p:cTn id="15" presetID="50" presetClass="path" presetSubtype="0" accel="50000" decel="50000" fill="hold" grpId="0" nodeType="withEffect">
                                  <p:stCondLst>
                                    <p:cond delay="0"/>
                                  </p:stCondLst>
                                  <p:childTnLst>
                                    <p:animMotion origin="layout" path="M 0 -1.11111E-6 L -0.03403 -1.11111E-6 C -0.04948 -1.11111E-6 -0.06806 -0.09213 -0.06806 -0.16667 L -0.06806 -0.33333 " pathEditMode="relative" rAng="0" ptsTypes="AAAA">
                                      <p:cBhvr>
                                        <p:cTn id="16" dur="2000" fill="hold"/>
                                        <p:tgtEl>
                                          <p:spTgt spid="27"/>
                                        </p:tgtEl>
                                        <p:attrNameLst>
                                          <p:attrName>ppt_x</p:attrName>
                                          <p:attrName>ppt_y</p:attrName>
                                        </p:attrNameLst>
                                      </p:cBhvr>
                                      <p:rCtr x="-3403" y="-16667"/>
                                    </p:animMotion>
                                  </p:childTnLst>
                                </p:cTn>
                              </p:par>
                              <p:par>
                                <p:cTn id="17" presetID="10" presetClass="exit" presetSubtype="0" fill="hold" nodeType="with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29" grpId="1" animBg="1"/>
      <p:bldP spid="30" grpId="0" animBg="1"/>
      <p:bldP spid="3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Behaviors</a:t>
            </a:r>
            <a:endParaRPr lang="en-US" dirty="0">
              <a:solidFill>
                <a:schemeClr val="tx1">
                  <a:lumMod val="85000"/>
                  <a:lumOff val="15000"/>
                </a:schemeClr>
              </a:solidFill>
            </a:endParaRPr>
          </a:p>
        </p:txBody>
      </p:sp>
      <p:sp>
        <p:nvSpPr>
          <p:cNvPr id="3" name="Rectangle 2"/>
          <p:cNvSpPr/>
          <p:nvPr/>
        </p:nvSpPr>
        <p:spPr>
          <a:xfrm>
            <a:off x="1981200" y="2057400"/>
            <a:ext cx="5181600"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less</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heap</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push(</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value</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pop();</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top</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empty();</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sp>
        <p:nvSpPr>
          <p:cNvPr id="6" name="Up Arrow 5"/>
          <p:cNvSpPr/>
          <p:nvPr/>
        </p:nvSpPr>
        <p:spPr>
          <a:xfrm rot="5400000">
            <a:off x="1469705" y="2005687"/>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2016445" y="3068313"/>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2016445" y="363488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2016445" y="4163518"/>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97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Tree>
    <p:extLst>
      <p:ext uri="{BB962C8B-B14F-4D97-AF65-F5344CB8AC3E}">
        <p14:creationId xmlns:p14="http://schemas.microsoft.com/office/powerpoint/2010/main" val="2512994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2171700" y="5033375"/>
            <a:ext cx="4800600" cy="609600"/>
            <a:chOff x="838200" y="4953000"/>
            <a:chExt cx="4800600" cy="609600"/>
          </a:xfrm>
        </p:grpSpPr>
        <p:sp>
          <p:nvSpPr>
            <p:cNvPr id="20" name="Rectangle 19"/>
            <p:cNvSpPr/>
            <p:nvPr/>
          </p:nvSpPr>
          <p:spPr>
            <a:xfrm>
              <a:off x="838200" y="4953000"/>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15240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2209800" y="4953000"/>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28956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35814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42672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4953000" y="4953000"/>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Tree>
    <p:extLst>
      <p:ext uri="{BB962C8B-B14F-4D97-AF65-F5344CB8AC3E}">
        <p14:creationId xmlns:p14="http://schemas.microsoft.com/office/powerpoint/2010/main" val="788390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9703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33333E-6 -4.44444E-6 L 0.05833 -4.44444E-6 C 0.08437 -4.44444E-6 0.11666 -0.04606 0.11666 -0.08333 L 0.11666 -0.16666 " pathEditMode="relative" rAng="0" ptsTypes="AAAA">
                                      <p:cBhvr>
                                        <p:cTn id="6" dur="2000" fill="hold"/>
                                        <p:tgtEl>
                                          <p:spTgt spid="7"/>
                                        </p:tgtEl>
                                        <p:attrNameLst>
                                          <p:attrName>ppt_x</p:attrName>
                                          <p:attrName>ppt_y</p:attrName>
                                        </p:attrNameLst>
                                      </p:cBhvr>
                                      <p:rCtr x="5833" y="-8333"/>
                                    </p:animMotion>
                                  </p:childTnLst>
                                </p:cTn>
                              </p:par>
                              <p:par>
                                <p:cTn id="7" presetID="50" presetClass="path" presetSubtype="0" accel="50000" decel="50000" fill="hold" grpId="0" nodeType="withEffect">
                                  <p:stCondLst>
                                    <p:cond delay="0"/>
                                  </p:stCondLst>
                                  <p:childTnLst>
                                    <p:animMotion origin="layout" path="M -3.33333E-6 2.22222E-6 L -0.05833 2.22222E-6 C -0.08455 2.22222E-6 -0.11666 0.04583 -0.11666 0.08333 L -0.11666 0.16666 " pathEditMode="relative" rAng="0" ptsTypes="AAAA">
                                      <p:cBhvr>
                                        <p:cTn id="8" dur="2000" fill="hold"/>
                                        <p:tgtEl>
                                          <p:spTgt spid="6"/>
                                        </p:tgtEl>
                                        <p:attrNameLst>
                                          <p:attrName>ppt_x</p:attrName>
                                          <p:attrName>ppt_y</p:attrName>
                                        </p:attrNameLst>
                                      </p:cBhvr>
                                      <p:rCtr x="-5833" y="8333"/>
                                    </p:animMotion>
                                  </p:childTnLst>
                                </p:cTn>
                              </p:par>
                              <p:par>
                                <p:cTn id="9" presetID="37" presetClass="path" presetSubtype="0" accel="50000" decel="50000" fill="hold" grpId="0" nodeType="withEffect">
                                  <p:stCondLst>
                                    <p:cond delay="0"/>
                                  </p:stCondLst>
                                  <p:childTnLst>
                                    <p:animMotion origin="layout" path="M 0 -0.00069 L -0.02014 0.03982 C -0.02448 0.04884 -0.03073 0.05394 -0.03733 0.05394 C -0.04479 0.05394 -0.05069 0.04884 -0.05503 0.03982 L -0.075 -0.00069 " pathEditMode="relative" rAng="0" ptsTypes="AAAAA">
                                      <p:cBhvr>
                                        <p:cTn id="10" dur="2000" fill="hold"/>
                                        <p:tgtEl>
                                          <p:spTgt spid="21"/>
                                        </p:tgtEl>
                                        <p:attrNameLst>
                                          <p:attrName>ppt_x</p:attrName>
                                          <p:attrName>ppt_y</p:attrName>
                                        </p:attrNameLst>
                                      </p:cBhvr>
                                      <p:rCtr x="-3750" y="2731"/>
                                    </p:animMotion>
                                  </p:childTnLst>
                                </p:cTn>
                              </p:par>
                              <p:par>
                                <p:cTn id="11" presetID="37" presetClass="path" presetSubtype="0" accel="50000" decel="50000" fill="hold" grpId="0" nodeType="withEffect">
                                  <p:stCondLst>
                                    <p:cond delay="0"/>
                                  </p:stCondLst>
                                  <p:childTnLst>
                                    <p:animMotion origin="layout" path="M 0 -0.00069 L 0.01997 -0.03379 C 0.02431 -0.0412 0.03056 -0.04514 0.03715 -0.04514 C 0.04462 -0.04514 0.05052 -0.0412 0.05486 -0.03379 L 0.075 -0.00069 " pathEditMode="relative" rAng="0" ptsTypes="AAAAA">
                                      <p:cBhvr>
                                        <p:cTn id="12" dur="2000" fill="hold"/>
                                        <p:tgtEl>
                                          <p:spTgt spid="20"/>
                                        </p:tgtEl>
                                        <p:attrNameLst>
                                          <p:attrName>ppt_x</p:attrName>
                                          <p:attrName>ppt_y</p:attrName>
                                        </p:attrNameLst>
                                      </p:cBhvr>
                                      <p:rCtr x="3750"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sp>
        <p:nvSpPr>
          <p:cNvPr id="7" name="Rectangle 6"/>
          <p:cNvSpPr/>
          <p:nvPr/>
        </p:nvSpPr>
        <p:spPr>
          <a:xfrm>
            <a:off x="28956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78072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11022E-16 -4.44444E-6 L -0.05833 -4.44444E-6 C -0.08455 -4.44444E-6 -0.11667 -0.04606 -0.11667 -0.08333 L -0.11667 -0.16666 " pathEditMode="relative" rAng="0" ptsTypes="AAAA">
                                      <p:cBhvr>
                                        <p:cTn id="6" dur="2000" fill="hold"/>
                                        <p:tgtEl>
                                          <p:spTgt spid="8"/>
                                        </p:tgtEl>
                                        <p:attrNameLst>
                                          <p:attrName>ppt_x</p:attrName>
                                          <p:attrName>ppt_y</p:attrName>
                                        </p:attrNameLst>
                                      </p:cBhvr>
                                      <p:rCtr x="-5833" y="-8333"/>
                                    </p:animMotion>
                                  </p:childTnLst>
                                </p:cTn>
                              </p:par>
                              <p:par>
                                <p:cTn id="7" presetID="50" presetClass="path" presetSubtype="0" accel="50000" decel="50000" fill="hold" grpId="0" nodeType="withEffect">
                                  <p:stCondLst>
                                    <p:cond delay="0"/>
                                  </p:stCondLst>
                                  <p:childTnLst>
                                    <p:animMotion origin="layout" path="M -3.33333E-6 2.22222E-6 L 0.05834 2.22222E-6 C 0.08438 2.22222E-6 0.11667 0.04583 0.11667 0.08333 L 0.11667 0.16666 " pathEditMode="relative" rAng="0" ptsTypes="AAAA">
                                      <p:cBhvr>
                                        <p:cTn id="8" dur="2000" fill="hold"/>
                                        <p:tgtEl>
                                          <p:spTgt spid="6"/>
                                        </p:tgtEl>
                                        <p:attrNameLst>
                                          <p:attrName>ppt_x</p:attrName>
                                          <p:attrName>ppt_y</p:attrName>
                                        </p:attrNameLst>
                                      </p:cBhvr>
                                      <p:rCtr x="5833" y="8333"/>
                                    </p:animMotion>
                                  </p:childTnLst>
                                </p:cTn>
                              </p:par>
                              <p:par>
                                <p:cTn id="9" presetID="37" presetClass="path" presetSubtype="0" accel="50000" decel="50000" fill="hold" grpId="0" nodeType="withEffect">
                                  <p:stCondLst>
                                    <p:cond delay="0"/>
                                  </p:stCondLst>
                                  <p:childTnLst>
                                    <p:animMotion origin="layout" path="M 0 -0.00069 L 0.0401 0.03982 C 0.04861 0.04884 0.06111 0.05394 0.07431 0.05394 C 0.08924 0.05394 0.10122 0.04884 0.10972 0.03982 L 0.15 -0.00069 " pathEditMode="relative" rAng="0" ptsTypes="AAAAA">
                                      <p:cBhvr>
                                        <p:cTn id="10" dur="2000" fill="hold"/>
                                        <p:tgtEl>
                                          <p:spTgt spid="20"/>
                                        </p:tgtEl>
                                        <p:attrNameLst>
                                          <p:attrName>ppt_x</p:attrName>
                                          <p:attrName>ppt_y</p:attrName>
                                        </p:attrNameLst>
                                      </p:cBhvr>
                                      <p:rCtr x="7500" y="2731"/>
                                    </p:animMotion>
                                  </p:childTnLst>
                                </p:cTn>
                              </p:par>
                              <p:par>
                                <p:cTn id="11" presetID="37" presetClass="path" presetSubtype="0" accel="50000" decel="50000" fill="hold" grpId="0" nodeType="withEffect">
                                  <p:stCondLst>
                                    <p:cond delay="0"/>
                                  </p:stCondLst>
                                  <p:childTnLst>
                                    <p:animMotion origin="layout" path="M 5.55112E-17 -0.00069 L -0.04028 -0.04352 C -0.04878 -0.05301 -0.06128 -0.05833 -0.07448 -0.05833 C -0.08941 -0.05833 -0.10139 -0.05301 -0.1099 -0.04352 L -0.15 -0.00069 " pathEditMode="relative" rAng="0" ptsTypes="AAAAA">
                                      <p:cBhvr>
                                        <p:cTn id="12" dur="2000" fill="hold"/>
                                        <p:tgtEl>
                                          <p:spTgt spid="22"/>
                                        </p:tgtEl>
                                        <p:attrNameLst>
                                          <p:attrName>ppt_x</p:attrName>
                                          <p:attrName>ppt_y</p:attrName>
                                        </p:attrNameLst>
                                      </p:cBhvr>
                                      <p:rCtr x="-7500"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0"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Pop</a:t>
            </a:r>
            <a:endParaRPr lang="en-US" dirty="0">
              <a:solidFill>
                <a:schemeClr val="tx1">
                  <a:lumMod val="85000"/>
                  <a:lumOff val="15000"/>
                </a:schemeClr>
              </a:solidFill>
            </a:endParaRPr>
          </a:p>
        </p:txBody>
      </p:sp>
      <p:sp>
        <p:nvSpPr>
          <p:cNvPr id="6" name="Rectangle 5"/>
          <p:cNvSpPr/>
          <p:nvPr/>
        </p:nvSpPr>
        <p:spPr>
          <a:xfrm>
            <a:off x="3962400" y="1600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7" name="Rectangle 6"/>
          <p:cNvSpPr/>
          <p:nvPr/>
        </p:nvSpPr>
        <p:spPr>
          <a:xfrm>
            <a:off x="28956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8" name="Rectangle 7"/>
          <p:cNvSpPr/>
          <p:nvPr/>
        </p:nvSpPr>
        <p:spPr>
          <a:xfrm>
            <a:off x="5029200" y="2743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6</a:t>
            </a:r>
            <a:endParaRPr lang="en-US" sz="3600" dirty="0"/>
          </a:p>
        </p:txBody>
      </p:sp>
      <p:cxnSp>
        <p:nvCxnSpPr>
          <p:cNvPr id="9" name="Straight Connector 8"/>
          <p:cNvCxnSpPr>
            <a:stCxn id="7" idx="0"/>
            <a:endCxn id="6" idx="2"/>
          </p:cNvCxnSpPr>
          <p:nvPr/>
        </p:nvCxnSpPr>
        <p:spPr>
          <a:xfrm flipV="1">
            <a:off x="33528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a:stCxn id="8" idx="0"/>
            <a:endCxn id="6" idx="2"/>
          </p:cNvCxnSpPr>
          <p:nvPr/>
        </p:nvCxnSpPr>
        <p:spPr>
          <a:xfrm flipH="1" flipV="1">
            <a:off x="4419600" y="2209800"/>
            <a:ext cx="10668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24384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12" name="Rectangle 11"/>
          <p:cNvSpPr/>
          <p:nvPr/>
        </p:nvSpPr>
        <p:spPr>
          <a:xfrm>
            <a:off x="3429000" y="3886200"/>
            <a:ext cx="9144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cxnSp>
        <p:nvCxnSpPr>
          <p:cNvPr id="13" name="Straight Connector 12"/>
          <p:cNvCxnSpPr>
            <a:stCxn id="11" idx="0"/>
            <a:endCxn id="7" idx="2"/>
          </p:cNvCxnSpPr>
          <p:nvPr/>
        </p:nvCxnSpPr>
        <p:spPr>
          <a:xfrm flipV="1">
            <a:off x="2895600" y="3352800"/>
            <a:ext cx="4572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p:cNvCxnSpPr>
            <a:stCxn id="12" idx="0"/>
            <a:endCxn id="7" idx="2"/>
          </p:cNvCxnSpPr>
          <p:nvPr/>
        </p:nvCxnSpPr>
        <p:spPr>
          <a:xfrm flipH="1" flipV="1">
            <a:off x="3352800" y="3352800"/>
            <a:ext cx="533400" cy="5334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2171700" y="5033375"/>
            <a:ext cx="685800" cy="609600"/>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a:t>
            </a:r>
          </a:p>
        </p:txBody>
      </p:sp>
      <p:sp>
        <p:nvSpPr>
          <p:cNvPr id="21" name="Rectangle 20"/>
          <p:cNvSpPr/>
          <p:nvPr/>
        </p:nvSpPr>
        <p:spPr>
          <a:xfrm>
            <a:off x="28575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a:t>
            </a:r>
          </a:p>
        </p:txBody>
      </p:sp>
      <p:sp>
        <p:nvSpPr>
          <p:cNvPr id="22" name="Rectangle 21"/>
          <p:cNvSpPr/>
          <p:nvPr/>
        </p:nvSpPr>
        <p:spPr>
          <a:xfrm>
            <a:off x="3543300" y="5033375"/>
            <a:ext cx="685800" cy="609600"/>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6</a:t>
            </a:r>
          </a:p>
        </p:txBody>
      </p:sp>
      <p:sp>
        <p:nvSpPr>
          <p:cNvPr id="23" name="Rectangle 22"/>
          <p:cNvSpPr/>
          <p:nvPr/>
        </p:nvSpPr>
        <p:spPr>
          <a:xfrm>
            <a:off x="42291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4</a:t>
            </a:r>
            <a:endParaRPr lang="en-US" sz="2800" dirty="0"/>
          </a:p>
        </p:txBody>
      </p:sp>
      <p:sp>
        <p:nvSpPr>
          <p:cNvPr id="24" name="Rectangle 23"/>
          <p:cNvSpPr/>
          <p:nvPr/>
        </p:nvSpPr>
        <p:spPr>
          <a:xfrm>
            <a:off x="49149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25" name="Rectangle 24"/>
          <p:cNvSpPr/>
          <p:nvPr/>
        </p:nvSpPr>
        <p:spPr>
          <a:xfrm>
            <a:off x="56007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Rectangle 25"/>
          <p:cNvSpPr/>
          <p:nvPr/>
        </p:nvSpPr>
        <p:spPr>
          <a:xfrm>
            <a:off x="6286500" y="5033375"/>
            <a:ext cx="685800" cy="609600"/>
          </a:xfrm>
          <a:prstGeom prst="rect">
            <a:avLst/>
          </a:prstGeom>
          <a:solidFill>
            <a:schemeClr val="accent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4021900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685800" y="3048000"/>
            <a:ext cx="7886700" cy="992707"/>
          </a:xfrm>
        </p:spPr>
        <p:txBody>
          <a:bodyPr>
            <a:normAutofit lnSpcReduction="10000"/>
          </a:bodyPr>
          <a:lstStyle/>
          <a:p>
            <a:pPr marL="0" indent="0" algn="ctr">
              <a:buNone/>
            </a:pPr>
            <a:r>
              <a:rPr lang="en-US" sz="7200" dirty="0" smtClean="0">
                <a:solidFill>
                  <a:schemeClr val="tx1">
                    <a:lumMod val="75000"/>
                    <a:lumOff val="25000"/>
                  </a:schemeClr>
                </a:solidFill>
              </a:rPr>
              <a:t>Code: Pop</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675901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685800" y="3048000"/>
            <a:ext cx="7886700" cy="992707"/>
          </a:xfrm>
        </p:spPr>
        <p:txBody>
          <a:bodyPr>
            <a:normAutofit lnSpcReduction="10000"/>
          </a:bodyPr>
          <a:lstStyle/>
          <a:p>
            <a:pPr marL="0" indent="0" algn="ctr">
              <a:buNone/>
            </a:pPr>
            <a:r>
              <a:rPr lang="en-US" sz="7200" dirty="0" smtClean="0">
                <a:solidFill>
                  <a:schemeClr val="tx1">
                    <a:lumMod val="75000"/>
                    <a:lumOff val="25000"/>
                  </a:schemeClr>
                </a:solidFill>
              </a:rPr>
              <a:t>Code</a:t>
            </a:r>
            <a:r>
              <a:rPr lang="en-US" sz="7200" smtClean="0">
                <a:solidFill>
                  <a:schemeClr val="tx1">
                    <a:lumMod val="75000"/>
                    <a:lumOff val="25000"/>
                  </a:schemeClr>
                </a:solidFill>
              </a:rPr>
              <a:t>: Usage</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6710255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Priority Queue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queue that pops item in priority, not FIFO, order.</a:t>
            </a:r>
            <a:endParaRPr lang="en-US" dirty="0"/>
          </a:p>
        </p:txBody>
      </p:sp>
    </p:spTree>
    <p:extLst>
      <p:ext uri="{BB962C8B-B14F-4D97-AF65-F5344CB8AC3E}">
        <p14:creationId xmlns:p14="http://schemas.microsoft.com/office/powerpoint/2010/main" val="13192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5" name="Rectangle 4"/>
          <p:cNvSpPr/>
          <p:nvPr/>
        </p:nvSpPr>
        <p:spPr>
          <a:xfrm>
            <a:off x="614036"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1</a:t>
            </a:r>
            <a:endParaRPr lang="en-US" sz="2400" dirty="0"/>
          </a:p>
        </p:txBody>
      </p:sp>
      <p:sp>
        <p:nvSpPr>
          <p:cNvPr id="6" name="Rectangle 5"/>
          <p:cNvSpPr/>
          <p:nvPr/>
        </p:nvSpPr>
        <p:spPr>
          <a:xfrm>
            <a:off x="614036"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2</a:t>
            </a:r>
            <a:endParaRPr lang="en-US" sz="2400" dirty="0"/>
          </a:p>
        </p:txBody>
      </p:sp>
      <p:sp>
        <p:nvSpPr>
          <p:cNvPr id="7" name="Rectangle 6"/>
          <p:cNvSpPr/>
          <p:nvPr/>
        </p:nvSpPr>
        <p:spPr>
          <a:xfrm>
            <a:off x="614036"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3</a:t>
            </a:r>
            <a:endParaRPr lang="en-US" sz="2400" dirty="0"/>
          </a:p>
        </p:txBody>
      </p:sp>
      <p:sp>
        <p:nvSpPr>
          <p:cNvPr id="8" name="Rectangle 7"/>
          <p:cNvSpPr/>
          <p:nvPr/>
        </p:nvSpPr>
        <p:spPr>
          <a:xfrm>
            <a:off x="614036"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4</a:t>
            </a:r>
            <a:endParaRPr lang="en-US" sz="2400" dirty="0"/>
          </a:p>
        </p:txBody>
      </p:sp>
      <p:sp>
        <p:nvSpPr>
          <p:cNvPr id="9" name="Right Arrow 8"/>
          <p:cNvSpPr/>
          <p:nvPr/>
        </p:nvSpPr>
        <p:spPr>
          <a:xfrm>
            <a:off x="3230671" y="2209800"/>
            <a:ext cx="2331929" cy="4572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29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accel="50000" decel="50000" fill="hold" grpId="0" nodeType="withEffect">
                                  <p:stCondLst>
                                    <p:cond delay="0"/>
                                  </p:stCondLst>
                                  <p:childTnLst>
                                    <p:animMotion origin="layout" path="M 2.5E-6 4.44444E-6 L 0.53698 4.44444E-6 " pathEditMode="relative" rAng="0" ptsTypes="AA">
                                      <p:cBhvr>
                                        <p:cTn id="12" dur="2000" fill="hold"/>
                                        <p:tgtEl>
                                          <p:spTgt spid="5"/>
                                        </p:tgtEl>
                                        <p:attrNameLst>
                                          <p:attrName>ppt_x</p:attrName>
                                          <p:attrName>ppt_y</p:attrName>
                                        </p:attrNameLst>
                                      </p:cBhvr>
                                      <p:rCtr x="26840" y="0"/>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42" presetClass="path" presetSubtype="0" accel="50000" decel="50000" fill="hold" grpId="1" nodeType="withEffect">
                                  <p:stCondLst>
                                    <p:cond delay="0"/>
                                  </p:stCondLst>
                                  <p:childTnLst>
                                    <p:animMotion origin="layout" path="M 2.5E-6 4.44444E-6 L 0.41198 4.44444E-6 " pathEditMode="relative" rAng="0" ptsTypes="AA">
                                      <p:cBhvr>
                                        <p:cTn id="19" dur="2000" fill="hold"/>
                                        <p:tgtEl>
                                          <p:spTgt spid="6"/>
                                        </p:tgtEl>
                                        <p:attrNameLst>
                                          <p:attrName>ppt_x</p:attrName>
                                          <p:attrName>ppt_y</p:attrName>
                                        </p:attrNameLst>
                                      </p:cBhvr>
                                      <p:rCtr x="20590" y="0"/>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42" presetClass="path" presetSubtype="0" accel="50000" decel="50000" fill="hold" grpId="1" nodeType="withEffect">
                                  <p:stCondLst>
                                    <p:cond delay="0"/>
                                  </p:stCondLst>
                                  <p:childTnLst>
                                    <p:animMotion origin="layout" path="M 2.5E-6 4.44444E-6 L 0.28698 4.44444E-6 " pathEditMode="relative" rAng="0" ptsTypes="AA">
                                      <p:cBhvr>
                                        <p:cTn id="26" dur="2000" fill="hold"/>
                                        <p:tgtEl>
                                          <p:spTgt spid="7"/>
                                        </p:tgtEl>
                                        <p:attrNameLst>
                                          <p:attrName>ppt_x</p:attrName>
                                          <p:attrName>ppt_y</p:attrName>
                                        </p:attrNameLst>
                                      </p:cBhvr>
                                      <p:rCtr x="14340" y="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42" presetClass="path" presetSubtype="0" accel="50000" decel="50000" fill="hold" grpId="1" nodeType="withEffect">
                                  <p:stCondLst>
                                    <p:cond delay="0"/>
                                  </p:stCondLst>
                                  <p:childTnLst>
                                    <p:animMotion origin="layout" path="M 2.5E-6 4.44444E-6 L 0.16198 4.44444E-6 " pathEditMode="relative" rAng="0" ptsTypes="AA">
                                      <p:cBhvr>
                                        <p:cTn id="33" dur="2000" fill="hold"/>
                                        <p:tgtEl>
                                          <p:spTgt spid="8"/>
                                        </p:tgtEl>
                                        <p:attrNameLst>
                                          <p:attrName>ppt_x</p:attrName>
                                          <p:attrName>ppt_y</p:attrName>
                                        </p:attrNameLst>
                                      </p:cBhvr>
                                      <p:rCtr x="80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5" name="Rectangle 4"/>
          <p:cNvSpPr/>
          <p:nvPr/>
        </p:nvSpPr>
        <p:spPr>
          <a:xfrm>
            <a:off x="5516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1</a:t>
            </a:r>
            <a:endParaRPr lang="en-US" sz="2400" dirty="0"/>
          </a:p>
        </p:txBody>
      </p:sp>
      <p:sp>
        <p:nvSpPr>
          <p:cNvPr id="6" name="Rectangle 5"/>
          <p:cNvSpPr/>
          <p:nvPr/>
        </p:nvSpPr>
        <p:spPr>
          <a:xfrm>
            <a:off x="4373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2</a:t>
            </a:r>
            <a:endParaRPr lang="en-US" sz="2400" dirty="0"/>
          </a:p>
        </p:txBody>
      </p:sp>
      <p:sp>
        <p:nvSpPr>
          <p:cNvPr id="7" name="Rectangle 6"/>
          <p:cNvSpPr/>
          <p:nvPr/>
        </p:nvSpPr>
        <p:spPr>
          <a:xfrm>
            <a:off x="3230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3</a:t>
            </a:r>
            <a:endParaRPr lang="en-US" sz="2400" dirty="0"/>
          </a:p>
        </p:txBody>
      </p:sp>
      <p:sp>
        <p:nvSpPr>
          <p:cNvPr id="8" name="Rectangle 7"/>
          <p:cNvSpPr/>
          <p:nvPr/>
        </p:nvSpPr>
        <p:spPr>
          <a:xfrm>
            <a:off x="2087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4</a:t>
            </a:r>
            <a:endParaRPr lang="en-US" sz="2400" dirty="0"/>
          </a:p>
        </p:txBody>
      </p:sp>
      <p:sp>
        <p:nvSpPr>
          <p:cNvPr id="9" name="Right Arrow 8"/>
          <p:cNvSpPr/>
          <p:nvPr/>
        </p:nvSpPr>
        <p:spPr>
          <a:xfrm>
            <a:off x="3230671" y="2209800"/>
            <a:ext cx="2331929" cy="4572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18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50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42" presetClass="path" presetSubtype="0" accel="50000" decel="50000" fill="hold" grpId="1" nodeType="withEffect">
                                  <p:stCondLst>
                                    <p:cond delay="0"/>
                                  </p:stCondLst>
                                  <p:childTnLst>
                                    <p:animMotion origin="layout" path="M 1.38889E-6 4.44444E-6 L 0.21753 4.44444E-6 " pathEditMode="relative" rAng="0" ptsTypes="AA">
                                      <p:cBhvr>
                                        <p:cTn id="9" dur="2000" fill="hold"/>
                                        <p:tgtEl>
                                          <p:spTgt spid="5"/>
                                        </p:tgtEl>
                                        <p:attrNameLst>
                                          <p:attrName>ppt_x</p:attrName>
                                          <p:attrName>ppt_y</p:attrName>
                                        </p:attrNameLst>
                                      </p:cBhvr>
                                      <p:rCtr x="10868" y="0"/>
                                    </p:animMotion>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50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42" presetClass="path" presetSubtype="0" accel="50000" decel="50000" fill="hold" grpId="1" nodeType="withEffect">
                                  <p:stCondLst>
                                    <p:cond delay="0"/>
                                  </p:stCondLst>
                                  <p:childTnLst>
                                    <p:animMotion origin="layout" path="M 1.38889E-6 4.44444E-6 L 0.32587 4.44444E-6 " pathEditMode="relative" rAng="0" ptsTypes="AA">
                                      <p:cBhvr>
                                        <p:cTn id="16" dur="2000" fill="hold"/>
                                        <p:tgtEl>
                                          <p:spTgt spid="6"/>
                                        </p:tgtEl>
                                        <p:attrNameLst>
                                          <p:attrName>ppt_x</p:attrName>
                                          <p:attrName>ppt_y</p:attrName>
                                        </p:attrNameLst>
                                      </p:cBhvr>
                                      <p:rCtr x="162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5240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tx1">
                    <a:lumMod val="75000"/>
                    <a:lumOff val="25000"/>
                  </a:schemeClr>
                </a:solidFill>
              </a:rPr>
              <a:t>The tree is a complete tree.</a:t>
            </a:r>
          </a:p>
        </p:txBody>
      </p:sp>
    </p:spTree>
    <p:extLst>
      <p:ext uri="{BB962C8B-B14F-4D97-AF65-F5344CB8AC3E}">
        <p14:creationId xmlns:p14="http://schemas.microsoft.com/office/powerpoint/2010/main" val="180685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5" name="Rectangle 4"/>
          <p:cNvSpPr/>
          <p:nvPr/>
        </p:nvSpPr>
        <p:spPr>
          <a:xfrm>
            <a:off x="5516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1</a:t>
            </a:r>
            <a:endParaRPr lang="en-US" sz="2400" dirty="0"/>
          </a:p>
        </p:txBody>
      </p:sp>
      <p:sp>
        <p:nvSpPr>
          <p:cNvPr id="6" name="Rectangle 5"/>
          <p:cNvSpPr/>
          <p:nvPr/>
        </p:nvSpPr>
        <p:spPr>
          <a:xfrm>
            <a:off x="4373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2</a:t>
            </a:r>
            <a:endParaRPr lang="en-US" sz="2400" dirty="0"/>
          </a:p>
        </p:txBody>
      </p:sp>
      <p:sp>
        <p:nvSpPr>
          <p:cNvPr id="7" name="Rectangle 6"/>
          <p:cNvSpPr/>
          <p:nvPr/>
        </p:nvSpPr>
        <p:spPr>
          <a:xfrm>
            <a:off x="3230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3</a:t>
            </a:r>
            <a:endParaRPr lang="en-US" sz="2400" dirty="0"/>
          </a:p>
        </p:txBody>
      </p:sp>
      <p:sp>
        <p:nvSpPr>
          <p:cNvPr id="8" name="Rectangle 7"/>
          <p:cNvSpPr/>
          <p:nvPr/>
        </p:nvSpPr>
        <p:spPr>
          <a:xfrm>
            <a:off x="2087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4</a:t>
            </a:r>
            <a:endParaRPr lang="en-US" sz="2400" dirty="0"/>
          </a:p>
        </p:txBody>
      </p:sp>
      <p:sp>
        <p:nvSpPr>
          <p:cNvPr id="9" name="Right Arrow 8"/>
          <p:cNvSpPr/>
          <p:nvPr/>
        </p:nvSpPr>
        <p:spPr>
          <a:xfrm>
            <a:off x="3230671" y="2209800"/>
            <a:ext cx="2331929" cy="4572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349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5" name="Rectangle 4"/>
          <p:cNvSpPr/>
          <p:nvPr/>
        </p:nvSpPr>
        <p:spPr>
          <a:xfrm>
            <a:off x="5516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1</a:t>
            </a:r>
            <a:endParaRPr lang="en-US" sz="2400" dirty="0"/>
          </a:p>
        </p:txBody>
      </p:sp>
      <p:sp>
        <p:nvSpPr>
          <p:cNvPr id="6" name="Rectangle 5"/>
          <p:cNvSpPr/>
          <p:nvPr/>
        </p:nvSpPr>
        <p:spPr>
          <a:xfrm>
            <a:off x="4373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2</a:t>
            </a:r>
            <a:endParaRPr lang="en-US" sz="2400" dirty="0"/>
          </a:p>
        </p:txBody>
      </p:sp>
      <p:sp>
        <p:nvSpPr>
          <p:cNvPr id="8" name="Rectangle 7"/>
          <p:cNvSpPr/>
          <p:nvPr/>
        </p:nvSpPr>
        <p:spPr>
          <a:xfrm>
            <a:off x="2087671" y="2819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4</a:t>
            </a:r>
            <a:endParaRPr lang="en-US" sz="2400" dirty="0"/>
          </a:p>
        </p:txBody>
      </p:sp>
      <p:sp>
        <p:nvSpPr>
          <p:cNvPr id="9" name="Right Arrow 8"/>
          <p:cNvSpPr/>
          <p:nvPr/>
        </p:nvSpPr>
        <p:spPr>
          <a:xfrm>
            <a:off x="3230671" y="2209800"/>
            <a:ext cx="2331929" cy="4572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30671" y="2819400"/>
            <a:ext cx="1143000" cy="609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Job 3</a:t>
            </a:r>
            <a:endParaRPr lang="en-US" sz="2400" dirty="0"/>
          </a:p>
        </p:txBody>
      </p:sp>
    </p:spTree>
    <p:extLst>
      <p:ext uri="{BB962C8B-B14F-4D97-AF65-F5344CB8AC3E}">
        <p14:creationId xmlns:p14="http://schemas.microsoft.com/office/powerpoint/2010/main" val="400305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500"/>
                                  </p:stCondLst>
                                  <p:childTnLst>
                                    <p:animEffect transition="out" filter="fade">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par>
                                <p:cTn id="8" presetID="42" presetClass="path" presetSubtype="0" accel="50000" decel="50000" fill="hold" grpId="1" nodeType="withEffect">
                                  <p:stCondLst>
                                    <p:cond delay="0"/>
                                  </p:stCondLst>
                                  <p:childTnLst>
                                    <p:animMotion origin="layout" path="M 1.38889E-6 4.44444E-6 L 0.45087 4.44444E-6 " pathEditMode="relative" rAng="0" ptsTypes="AA">
                                      <p:cBhvr>
                                        <p:cTn id="9" dur="2000" fill="hold"/>
                                        <p:tgtEl>
                                          <p:spTgt spid="7"/>
                                        </p:tgtEl>
                                        <p:attrNameLst>
                                          <p:attrName>ppt_x</p:attrName>
                                          <p:attrName>ppt_y</p:attrName>
                                        </p:attrNameLst>
                                      </p:cBhvr>
                                      <p:rCtr x="22535" y="0"/>
                                    </p:animMotion>
                                  </p:childTnLst>
                                </p:cTn>
                              </p:par>
                              <p:par>
                                <p:cTn id="10" presetID="42" presetClass="path" presetSubtype="0" accel="50000" decel="50000" fill="hold" grpId="0" nodeType="withEffect">
                                  <p:stCondLst>
                                    <p:cond delay="0"/>
                                  </p:stCondLst>
                                  <p:childTnLst>
                                    <p:animMotion origin="layout" path="M 1.38889E-6 4.44444E-6 L 0.125 4.44444E-6 " pathEditMode="relative" rAng="0" ptsTypes="AA">
                                      <p:cBhvr>
                                        <p:cTn id="11" dur="2000" fill="hold"/>
                                        <p:tgtEl>
                                          <p:spTgt spid="8"/>
                                        </p:tgtEl>
                                        <p:attrNameLst>
                                          <p:attrName>ppt_x</p:attrName>
                                          <p:attrName>ppt_y</p:attrName>
                                        </p:attrNameLst>
                                      </p:cBhvr>
                                      <p:rCtr x="62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7"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1600200"/>
            <a:ext cx="6629400" cy="397031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less</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priority_queue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heap</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Compare</a:t>
            </a:r>
            <a:r>
              <a:rPr lang="en-US" dirty="0">
                <a:solidFill>
                  <a:srgbClr val="000000"/>
                </a:solidFill>
                <a:highlight>
                  <a:srgbClr val="FFFFFF"/>
                </a:highlight>
                <a:latin typeface="Consolas" panose="020B0609020204030204" pitchFamily="49" charset="0"/>
              </a:rPr>
              <a:t>&gt; heap;</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push(</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heap.push</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pop() { </a:t>
            </a:r>
            <a:r>
              <a:rPr lang="en-US" dirty="0" err="1">
                <a:solidFill>
                  <a:srgbClr val="000000"/>
                </a:solidFill>
                <a:highlight>
                  <a:srgbClr val="FFFFFF"/>
                </a:highlight>
                <a:latin typeface="Consolas" panose="020B0609020204030204" pitchFamily="49" charset="0"/>
              </a:rPr>
              <a:t>heap.pop</a:t>
            </a:r>
            <a:r>
              <a:rPr lang="en-US" dirty="0">
                <a:solidFill>
                  <a:srgbClr val="000000"/>
                </a:solidFill>
                <a:highlight>
                  <a:srgbClr val="FFFFFF"/>
                </a:highlight>
                <a:latin typeface="Consolas" panose="020B0609020204030204" pitchFamily="49" charset="0"/>
              </a:rPr>
              <a:t>(); </a:t>
            </a:r>
            <a:r>
              <a:rPr lang="en" dirty="0" smtClean="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&amp; top()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heap.top</a:t>
            </a:r>
            <a:r>
              <a:rPr lang="en-US" dirty="0" smtClean="0">
                <a:solidFill>
                  <a:srgbClr val="000000"/>
                </a:solidFill>
                <a:highlight>
                  <a:srgbClr val="FFFFFF"/>
                </a:highlight>
                <a:latin typeface="Consolas" panose="020B0609020204030204" pitchFamily="49" charset="0"/>
              </a:rPr>
              <a:t>(); </a:t>
            </a:r>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empty()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heap.empty</a:t>
            </a:r>
            <a:r>
              <a:rPr lang="en-US" dirty="0" smtClean="0">
                <a:solidFill>
                  <a:srgbClr val="000000"/>
                </a:solidFill>
                <a:highlight>
                  <a:srgbClr val="FFFFFF"/>
                </a:highlight>
                <a:latin typeface="Consolas" panose="020B0609020204030204" pitchFamily="49" charset="0"/>
              </a:rPr>
              <a:t>(); </a:t>
            </a:r>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heap.count</a:t>
            </a:r>
            <a:r>
              <a:rPr lang="en-US" dirty="0" smtClean="0">
                <a:solidFill>
                  <a:srgbClr val="000000"/>
                </a:solidFill>
                <a:highlight>
                  <a:srgbClr val="FFFFFF"/>
                </a:highlight>
                <a:latin typeface="Consolas" panose="020B0609020204030204" pitchFamily="49" charset="0"/>
              </a:rPr>
              <a:t>(); </a:t>
            </a:r>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 dirty="0" smtClean="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965904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2" name="Rectangle 1"/>
          <p:cNvSpPr/>
          <p:nvPr/>
        </p:nvSpPr>
        <p:spPr>
          <a:xfrm>
            <a:off x="828675" y="1677838"/>
            <a:ext cx="7486650" cy="4524315"/>
          </a:xfrm>
          <a:prstGeom prst="rect">
            <a:avLst/>
          </a:prstGeom>
        </p:spPr>
        <p:txBody>
          <a:bodyPr wrap="square">
            <a:spAutoFit/>
          </a:bodyPr>
          <a:lstStyle/>
          <a:p>
            <a:r>
              <a:rPr lang="en-US" dirty="0" err="1"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Job() : </a:t>
            </a:r>
            <a:r>
              <a:rPr lang="en-US" dirty="0" err="1">
                <a:solidFill>
                  <a:srgbClr val="000000"/>
                </a:solidFill>
                <a:highlight>
                  <a:srgbClr val="FFFFFF"/>
                </a:highlight>
                <a:latin typeface="Consolas" panose="020B0609020204030204" pitchFamily="49" charset="0"/>
              </a:rPr>
              <a:t>jobId</a:t>
            </a:r>
            <a:r>
              <a:rPr lang="en-US" dirty="0">
                <a:solidFill>
                  <a:srgbClr val="000000"/>
                </a:solidFill>
                <a:highlight>
                  <a:srgbClr val="FFFFFF"/>
                </a:highlight>
                <a:latin typeface="Consolas" panose="020B0609020204030204" pitchFamily="49" charset="0"/>
              </a:rPr>
              <a:t>(-1), priority(</a:t>
            </a:r>
            <a:r>
              <a:rPr lang="en-US" dirty="0">
                <a:solidFill>
                  <a:srgbClr val="2F4F4F"/>
                </a:solidFill>
                <a:highlight>
                  <a:srgbClr val="FFFFFF"/>
                </a:highlight>
                <a:latin typeface="Consolas" panose="020B0609020204030204" pitchFamily="49" charset="0"/>
              </a:rPr>
              <a:t>Idle</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Job(</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id</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pri</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jobId</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id</a:t>
            </a:r>
            <a:r>
              <a:rPr lang="en-US" dirty="0">
                <a:solidFill>
                  <a:srgbClr val="000000"/>
                </a:solidFill>
                <a:highlight>
                  <a:srgbClr val="FFFFFF"/>
                </a:highlight>
                <a:latin typeface="Consolas" panose="020B0609020204030204" pitchFamily="49" charset="0"/>
              </a:rPr>
              <a:t>), priority(</a:t>
            </a:r>
            <a:r>
              <a:rPr lang="en-US" dirty="0" err="1">
                <a:solidFill>
                  <a:srgbClr val="808080"/>
                </a:solidFill>
                <a:highlight>
                  <a:srgbClr val="FFFFFF"/>
                </a:highlight>
                <a:latin typeface="Consolas" panose="020B0609020204030204" pitchFamily="49" charset="0"/>
              </a:rPr>
              <a:t>pri</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Job(</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jobId</a:t>
            </a:r>
            <a:r>
              <a:rPr lang="en-US" dirty="0">
                <a:solidFill>
                  <a:srgbClr val="000000"/>
                </a:solidFill>
                <a:highlight>
                  <a:srgbClr val="FFFFFF"/>
                </a:highlight>
                <a:latin typeface="Consolas" panose="020B0609020204030204" pitchFamily="49" charset="0"/>
              </a:rPr>
              <a:t>(</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.jobId</a:t>
            </a:r>
            <a:r>
              <a:rPr lang="en-US" dirty="0">
                <a:solidFill>
                  <a:srgbClr val="000000"/>
                </a:solidFill>
                <a:highlight>
                  <a:srgbClr val="FFFFFF"/>
                </a:highlight>
                <a:latin typeface="Consolas" panose="020B0609020204030204" pitchFamily="49" charset="0"/>
              </a:rPr>
              <a:t>), priority(</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process()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perform some work</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6535404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2" name="Rectangle 1"/>
          <p:cNvSpPr/>
          <p:nvPr/>
        </p:nvSpPr>
        <p:spPr>
          <a:xfrm>
            <a:off x="3390900" y="2286000"/>
            <a:ext cx="2362200" cy="147732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enum</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F4F4F"/>
                </a:solidFill>
                <a:highlight>
                  <a:srgbClr val="FFFFFF"/>
                </a:highlight>
                <a:latin typeface="Consolas" panose="020B0609020204030204" pitchFamily="49" charset="0"/>
              </a:rPr>
              <a:t>Idle</a:t>
            </a:r>
            <a:r>
              <a:rPr lang="en-US" dirty="0">
                <a:solidFill>
                  <a:srgbClr val="000000"/>
                </a:solidFill>
                <a:highlight>
                  <a:srgbClr val="FFFFFF"/>
                </a:highlight>
                <a:latin typeface="Consolas" panose="020B0609020204030204" pitchFamily="49" charset="0"/>
              </a:rPr>
              <a:t> = 0,</a:t>
            </a:r>
          </a:p>
          <a:p>
            <a:r>
              <a:rPr lang="en-US" dirty="0">
                <a:solidFill>
                  <a:srgbClr val="000000"/>
                </a:solidFill>
                <a:highlight>
                  <a:srgbClr val="FFFFFF"/>
                </a:highlight>
                <a:latin typeface="Consolas" panose="020B0609020204030204" pitchFamily="49" charset="0"/>
              </a:rPr>
              <a:t>    </a:t>
            </a:r>
            <a:r>
              <a:rPr lang="en-US" dirty="0">
                <a:solidFill>
                  <a:srgbClr val="2F4F4F"/>
                </a:solidFill>
                <a:highlight>
                  <a:srgbClr val="FFFFFF"/>
                </a:highlight>
                <a:latin typeface="Consolas" panose="020B0609020204030204" pitchFamily="49" charset="0"/>
              </a:rPr>
              <a:t>Normal</a:t>
            </a:r>
            <a:r>
              <a:rPr lang="en-US" dirty="0">
                <a:solidFill>
                  <a:srgbClr val="000000"/>
                </a:solidFill>
                <a:highlight>
                  <a:srgbClr val="FFFFFF"/>
                </a:highlight>
                <a:latin typeface="Consolas" panose="020B0609020204030204" pitchFamily="49" charset="0"/>
              </a:rPr>
              <a:t> = 1,</a:t>
            </a:r>
          </a:p>
          <a:p>
            <a:r>
              <a:rPr lang="en-US" dirty="0">
                <a:solidFill>
                  <a:srgbClr val="000000"/>
                </a:solidFill>
                <a:highlight>
                  <a:srgbClr val="FFFFFF"/>
                </a:highlight>
                <a:latin typeface="Consolas" panose="020B0609020204030204" pitchFamily="49" charset="0"/>
              </a:rPr>
              <a:t>    </a:t>
            </a:r>
            <a:r>
              <a:rPr lang="en-US" dirty="0">
                <a:solidFill>
                  <a:srgbClr val="2F4F4F"/>
                </a:solidFill>
                <a:highlight>
                  <a:srgbClr val="FFFFFF"/>
                </a:highlight>
                <a:latin typeface="Consolas" panose="020B0609020204030204" pitchFamily="49" charset="0"/>
              </a:rPr>
              <a:t>Urgent</a:t>
            </a:r>
            <a:r>
              <a:rPr lang="en-US" dirty="0">
                <a:solidFill>
                  <a:srgbClr val="000000"/>
                </a:solidFill>
                <a:highlight>
                  <a:srgbClr val="FFFFFF"/>
                </a:highlight>
                <a:latin typeface="Consolas" panose="020B0609020204030204" pitchFamily="49" charset="0"/>
              </a:rPr>
              <a:t> = 2,</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969250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3" name="Rectangle 2"/>
          <p:cNvSpPr/>
          <p:nvPr/>
        </p:nvSpPr>
        <p:spPr>
          <a:xfrm>
            <a:off x="876300" y="2438400"/>
            <a:ext cx="7391400" cy="1692771"/>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JobOrder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left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right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left</a:t>
            </a:r>
            <a:r>
              <a:rPr lang="en-US" dirty="0" err="1">
                <a:solidFill>
                  <a:srgbClr val="000000"/>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 &gt; </a:t>
            </a:r>
            <a:r>
              <a:rPr lang="en-US" dirty="0" err="1">
                <a:solidFill>
                  <a:srgbClr val="808080"/>
                </a:solidFill>
                <a:highlight>
                  <a:srgbClr val="FFFFFF"/>
                </a:highlight>
                <a:latin typeface="Consolas" panose="020B0609020204030204" pitchFamily="49" charset="0"/>
              </a:rPr>
              <a:t>right</a:t>
            </a:r>
            <a:r>
              <a:rPr lang="en-US" dirty="0" err="1">
                <a:solidFill>
                  <a:srgbClr val="000000"/>
                </a:solidFill>
                <a:highlight>
                  <a:srgbClr val="FFFFFF"/>
                </a:highlight>
                <a:latin typeface="Consolas" panose="020B0609020204030204" pitchFamily="49" charset="0"/>
              </a:rPr>
              <a:t>.priority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800840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sp>
        <p:nvSpPr>
          <p:cNvPr id="2" name="Rectangle 1"/>
          <p:cNvSpPr/>
          <p:nvPr/>
        </p:nvSpPr>
        <p:spPr>
          <a:xfrm>
            <a:off x="1981200" y="2209800"/>
            <a:ext cx="5181600" cy="341632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run_jobs</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priority_queue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JobOrder</a:t>
            </a:r>
            <a:r>
              <a:rPr lang="en-US" dirty="0">
                <a:solidFill>
                  <a:srgbClr val="000000"/>
                </a:solidFill>
                <a:highlight>
                  <a:srgbClr val="FFFFFF"/>
                </a:highlight>
                <a:latin typeface="Consolas" panose="020B0609020204030204" pitchFamily="49" charset="0"/>
              </a:rPr>
              <a:t>&gt; jobs;</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0; id &lt; 50; id++)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jobs.push</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load_job</a:t>
            </a:r>
            <a:r>
              <a:rPr lang="en-US" dirty="0">
                <a:solidFill>
                  <a:srgbClr val="000000"/>
                </a:solidFill>
                <a:highlight>
                  <a:srgbClr val="FFFFFF"/>
                </a:highlight>
                <a:latin typeface="Consolas" panose="020B0609020204030204" pitchFamily="49" charset="0"/>
              </a:rPr>
              <a:t>(id));</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jobs.empty</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jobs.top</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jobs.pop</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job.process</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smtClean="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67007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Priority Queue</a:t>
            </a:r>
            <a:endParaRPr lang="en-US" dirty="0">
              <a:solidFill>
                <a:schemeClr val="tx1">
                  <a:lumMod val="85000"/>
                  <a:lumOff val="15000"/>
                </a:schemeClr>
              </a:solidFill>
            </a:endParaRPr>
          </a:p>
        </p:txBody>
      </p:sp>
      <p:pic>
        <p:nvPicPr>
          <p:cNvPr id="3" name="Picture 2"/>
          <p:cNvPicPr>
            <a:picLocks noChangeAspect="1"/>
          </p:cNvPicPr>
          <p:nvPr/>
        </p:nvPicPr>
        <p:blipFill>
          <a:blip r:embed="rId3"/>
          <a:stretch>
            <a:fillRect/>
          </a:stretch>
        </p:blipFill>
        <p:spPr>
          <a:xfrm>
            <a:off x="681037" y="1400175"/>
            <a:ext cx="7781925" cy="5076825"/>
          </a:xfrm>
          <a:prstGeom prst="rect">
            <a:avLst/>
          </a:prstGeom>
        </p:spPr>
      </p:pic>
    </p:spTree>
    <p:extLst>
      <p:ext uri="{BB962C8B-B14F-4D97-AF65-F5344CB8AC3E}">
        <p14:creationId xmlns:p14="http://schemas.microsoft.com/office/powerpoint/2010/main" val="265748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2" name="Rectangle 1"/>
          <p:cNvSpPr/>
          <p:nvPr/>
        </p:nvSpPr>
        <p:spPr>
          <a:xfrm>
            <a:off x="3962400" y="33528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9530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9530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8" name="Straight Connector 7"/>
          <p:cNvCxnSpPr>
            <a:stCxn id="6" idx="0"/>
            <a:endCxn id="2" idx="2"/>
          </p:cNvCxnSpPr>
          <p:nvPr/>
        </p:nvCxnSpPr>
        <p:spPr>
          <a:xfrm flipV="1">
            <a:off x="34290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958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068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2" name="Rectangle 1"/>
          <p:cNvSpPr/>
          <p:nvPr/>
        </p:nvSpPr>
        <p:spPr>
          <a:xfrm>
            <a:off x="3962400" y="3352800"/>
            <a:ext cx="106680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9530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9530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8" name="Straight Connector 7"/>
          <p:cNvCxnSpPr>
            <a:stCxn id="6" idx="0"/>
            <a:endCxn id="2" idx="2"/>
          </p:cNvCxnSpPr>
          <p:nvPr/>
        </p:nvCxnSpPr>
        <p:spPr>
          <a:xfrm flipV="1">
            <a:off x="34290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958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917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lumMod val="85000"/>
                    <a:lumOff val="15000"/>
                  </a:schemeClr>
                </a:solidFill>
              </a:rPr>
              <a:t>Heap Tree Rules</a:t>
            </a:r>
            <a:endParaRPr lang="en-US" dirty="0">
              <a:solidFill>
                <a:schemeClr val="tx1">
                  <a:lumMod val="85000"/>
                  <a:lumOff val="15000"/>
                </a:schemeClr>
              </a:solidFill>
            </a:endParaRPr>
          </a:p>
        </p:txBody>
      </p:sp>
      <p:sp>
        <p:nvSpPr>
          <p:cNvPr id="5" name="Content Placeholder 2"/>
          <p:cNvSpPr>
            <a:spLocks noGrp="1"/>
          </p:cNvSpPr>
          <p:nvPr>
            <p:ph idx="1"/>
          </p:nvPr>
        </p:nvSpPr>
        <p:spPr>
          <a:xfrm>
            <a:off x="628650" y="1524001"/>
            <a:ext cx="7886700" cy="1447800"/>
          </a:xfrm>
        </p:spPr>
        <p:txBody>
          <a:bodyPr>
            <a:noAutofit/>
          </a:bodyPr>
          <a:lstStyle/>
          <a:p>
            <a:pPr>
              <a:spcBef>
                <a:spcPts val="1200"/>
              </a:spcBef>
            </a:pPr>
            <a:r>
              <a:rPr lang="en-US" dirty="0" smtClean="0">
                <a:solidFill>
                  <a:schemeClr val="tx1">
                    <a:lumMod val="75000"/>
                    <a:lumOff val="25000"/>
                  </a:schemeClr>
                </a:solidFill>
              </a:rPr>
              <a:t>The children of each node have lesser (max heap) or greater (min heap) values than the parent.</a:t>
            </a:r>
          </a:p>
          <a:p>
            <a:pPr>
              <a:spcBef>
                <a:spcPts val="1200"/>
              </a:spcBef>
            </a:pPr>
            <a:r>
              <a:rPr lang="en-US" dirty="0" smtClean="0">
                <a:solidFill>
                  <a:schemeClr val="bg2">
                    <a:lumMod val="75000"/>
                  </a:schemeClr>
                </a:solidFill>
              </a:rPr>
              <a:t>The tree is a complete tree.</a:t>
            </a:r>
          </a:p>
        </p:txBody>
      </p:sp>
      <p:sp>
        <p:nvSpPr>
          <p:cNvPr id="2" name="Rectangle 1"/>
          <p:cNvSpPr/>
          <p:nvPr/>
        </p:nvSpPr>
        <p:spPr>
          <a:xfrm>
            <a:off x="3962400" y="3352800"/>
            <a:ext cx="10668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8</a:t>
            </a:r>
            <a:endParaRPr lang="en-US" sz="3600" dirty="0"/>
          </a:p>
        </p:txBody>
      </p:sp>
      <p:sp>
        <p:nvSpPr>
          <p:cNvPr id="6" name="Rectangle 5"/>
          <p:cNvSpPr/>
          <p:nvPr/>
        </p:nvSpPr>
        <p:spPr>
          <a:xfrm>
            <a:off x="2895600" y="4953000"/>
            <a:ext cx="1066800"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7" name="Rectangle 6"/>
          <p:cNvSpPr/>
          <p:nvPr/>
        </p:nvSpPr>
        <p:spPr>
          <a:xfrm>
            <a:off x="5029200" y="4953000"/>
            <a:ext cx="1066800"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cxnSp>
        <p:nvCxnSpPr>
          <p:cNvPr id="8" name="Straight Connector 7"/>
          <p:cNvCxnSpPr>
            <a:stCxn id="6" idx="0"/>
            <a:endCxn id="2" idx="2"/>
          </p:cNvCxnSpPr>
          <p:nvPr/>
        </p:nvCxnSpPr>
        <p:spPr>
          <a:xfrm flipV="1">
            <a:off x="34290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a:stCxn id="7" idx="0"/>
            <a:endCxn id="2" idx="2"/>
          </p:cNvCxnSpPr>
          <p:nvPr/>
        </p:nvCxnSpPr>
        <p:spPr>
          <a:xfrm flipH="1" flipV="1">
            <a:off x="4495800" y="4114800"/>
            <a:ext cx="1066800" cy="83820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79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8914</TotalTime>
  <Words>5115</Words>
  <Application>Microsoft Office PowerPoint</Application>
  <PresentationFormat>On-screen Show (4:3)</PresentationFormat>
  <Paragraphs>1040</Paragraphs>
  <Slides>67</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Consolas</vt:lpstr>
      <vt:lpstr>Office Theme</vt:lpstr>
      <vt:lpstr>Fundamental Algorithms and Data Structures</vt:lpstr>
      <vt:lpstr>Outline</vt:lpstr>
      <vt:lpstr>Heap</vt:lpstr>
      <vt:lpstr>Heap Behaviors</vt:lpstr>
      <vt:lpstr>Heap Behaviors</vt:lpstr>
      <vt:lpstr>Heap Tree Rules</vt:lpstr>
      <vt:lpstr>Heap Tree Rules</vt:lpstr>
      <vt:lpstr>Heap Tree Rules</vt:lpstr>
      <vt:lpstr>Heap Tree Rules</vt:lpstr>
      <vt:lpstr>Heap Tree Rules</vt:lpstr>
      <vt:lpstr>Heap Tree Rules</vt:lpstr>
      <vt:lpstr>Heap Tree Rules</vt:lpstr>
      <vt:lpstr>Heap Tree Rules</vt:lpstr>
      <vt:lpstr>Heap Tree Rules</vt:lpstr>
      <vt:lpstr>Heap Tree Rules</vt:lpstr>
      <vt:lpstr>Heap Tree Rules</vt:lpstr>
      <vt:lpstr>Tree as Array</vt:lpstr>
      <vt:lpstr>Heap Tree as Array</vt:lpstr>
      <vt:lpstr>Heap Tree as Array</vt:lpstr>
      <vt:lpstr>Heap Tree as Array</vt:lpstr>
      <vt:lpstr>Heap Tree as Array</vt:lpstr>
      <vt:lpstr>Heap Tree as Array</vt:lpstr>
      <vt:lpstr>Heap Tree as Array</vt:lpstr>
      <vt:lpstr>Heap Tree as Array</vt:lpstr>
      <vt:lpstr>push</vt:lpstr>
      <vt:lpstr>Push Algorithm</vt:lpstr>
      <vt:lpstr>Push Algorithm:   Adding 9</vt:lpstr>
      <vt:lpstr>Push Algorithm:   Adding 9</vt:lpstr>
      <vt:lpstr>Push Algorithm:   Adding 9</vt:lpstr>
      <vt:lpstr>Push Algorithm:   Adding 9</vt:lpstr>
      <vt:lpstr>Push Algorithm:   Adding 9</vt:lpstr>
      <vt:lpstr>Push Algorithm:   Adding 9</vt:lpstr>
      <vt:lpstr>Push Algorithm:   Adding 3</vt:lpstr>
      <vt:lpstr>Push Algorithm:   Adding 3</vt:lpstr>
      <vt:lpstr>Push Algorithm:   Adding 3</vt:lpstr>
      <vt:lpstr>Push</vt:lpstr>
      <vt:lpstr>top</vt:lpstr>
      <vt:lpstr>Top</vt:lpstr>
      <vt:lpstr>Top</vt:lpstr>
      <vt:lpstr>pop</vt:lpstr>
      <vt:lpstr>Pop Algorithm</vt:lpstr>
      <vt:lpstr>Pop</vt:lpstr>
      <vt:lpstr>Pop</vt:lpstr>
      <vt:lpstr>Pop</vt:lpstr>
      <vt:lpstr>Pop</vt:lpstr>
      <vt:lpstr>Pop</vt:lpstr>
      <vt:lpstr>Pop</vt:lpstr>
      <vt:lpstr>Pop</vt:lpstr>
      <vt:lpstr>Pop</vt:lpstr>
      <vt:lpstr>Pop</vt:lpstr>
      <vt:lpstr>Pop</vt:lpstr>
      <vt:lpstr>Pop</vt:lpstr>
      <vt:lpstr>Pop</vt:lpstr>
      <vt:lpstr>Pop</vt:lpstr>
      <vt:lpstr>PowerPoint Presentation</vt:lpstr>
      <vt:lpstr>PowerPoint Presentation</vt:lpstr>
      <vt:lpstr>Priority Queue</vt:lpstr>
      <vt:lpstr>Priority Queue</vt:lpstr>
      <vt:lpstr>Priority Queue</vt:lpstr>
      <vt:lpstr>Priority Queue</vt:lpstr>
      <vt:lpstr>Priority Queue</vt:lpstr>
      <vt:lpstr>Priority Queue</vt:lpstr>
      <vt:lpstr>Priority Queue</vt:lpstr>
      <vt:lpstr>Priority Queue</vt:lpstr>
      <vt:lpstr>Priority Queue</vt:lpstr>
      <vt:lpstr>Priority Queue</vt:lpstr>
      <vt:lpstr>Priority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427</cp:revision>
  <dcterms:created xsi:type="dcterms:W3CDTF">2013-11-20T18:16:21Z</dcterms:created>
  <dcterms:modified xsi:type="dcterms:W3CDTF">2016-01-06T23:02:05Z</dcterms:modified>
</cp:coreProperties>
</file>