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1"/>
  </p:notesMasterIdLst>
  <p:sldIdLst>
    <p:sldId id="256" r:id="rId2"/>
    <p:sldId id="390" r:id="rId3"/>
    <p:sldId id="257" r:id="rId4"/>
    <p:sldId id="425" r:id="rId5"/>
    <p:sldId id="421" r:id="rId6"/>
    <p:sldId id="426" r:id="rId7"/>
    <p:sldId id="407" r:id="rId8"/>
    <p:sldId id="396" r:id="rId9"/>
    <p:sldId id="397" r:id="rId10"/>
    <p:sldId id="422" r:id="rId11"/>
    <p:sldId id="423" r:id="rId12"/>
    <p:sldId id="399" r:id="rId13"/>
    <p:sldId id="400" r:id="rId14"/>
    <p:sldId id="401" r:id="rId15"/>
    <p:sldId id="402" r:id="rId16"/>
    <p:sldId id="403" r:id="rId17"/>
    <p:sldId id="404" r:id="rId18"/>
    <p:sldId id="405" r:id="rId19"/>
    <p:sldId id="408" r:id="rId20"/>
    <p:sldId id="409" r:id="rId21"/>
    <p:sldId id="393" r:id="rId22"/>
    <p:sldId id="398" r:id="rId23"/>
    <p:sldId id="411" r:id="rId24"/>
    <p:sldId id="412" r:id="rId25"/>
    <p:sldId id="413" r:id="rId26"/>
    <p:sldId id="414" r:id="rId27"/>
    <p:sldId id="415" r:id="rId28"/>
    <p:sldId id="416" r:id="rId29"/>
    <p:sldId id="417" r:id="rId30"/>
    <p:sldId id="418" r:id="rId31"/>
    <p:sldId id="419" r:id="rId32"/>
    <p:sldId id="420" r:id="rId33"/>
    <p:sldId id="424" r:id="rId34"/>
    <p:sldId id="433" r:id="rId35"/>
    <p:sldId id="435" r:id="rId36"/>
    <p:sldId id="436" r:id="rId37"/>
    <p:sldId id="437" r:id="rId38"/>
    <p:sldId id="438" r:id="rId39"/>
    <p:sldId id="439" r:id="rId40"/>
    <p:sldId id="501" r:id="rId41"/>
    <p:sldId id="502" r:id="rId42"/>
    <p:sldId id="490" r:id="rId43"/>
    <p:sldId id="503" r:id="rId44"/>
    <p:sldId id="504" r:id="rId45"/>
    <p:sldId id="506" r:id="rId46"/>
    <p:sldId id="427" r:id="rId47"/>
    <p:sldId id="441" r:id="rId48"/>
    <p:sldId id="442" r:id="rId49"/>
    <p:sldId id="445" r:id="rId50"/>
    <p:sldId id="446" r:id="rId51"/>
    <p:sldId id="443" r:id="rId52"/>
    <p:sldId id="447" r:id="rId53"/>
    <p:sldId id="448" r:id="rId54"/>
    <p:sldId id="499" r:id="rId55"/>
    <p:sldId id="444" r:id="rId56"/>
    <p:sldId id="491" r:id="rId57"/>
    <p:sldId id="428" r:id="rId58"/>
    <p:sldId id="449" r:id="rId59"/>
    <p:sldId id="452" r:id="rId60"/>
    <p:sldId id="453" r:id="rId61"/>
    <p:sldId id="450" r:id="rId62"/>
    <p:sldId id="454" r:id="rId63"/>
    <p:sldId id="451" r:id="rId64"/>
    <p:sldId id="492" r:id="rId65"/>
    <p:sldId id="461" r:id="rId66"/>
    <p:sldId id="455" r:id="rId67"/>
    <p:sldId id="456" r:id="rId68"/>
    <p:sldId id="459" r:id="rId69"/>
    <p:sldId id="457" r:id="rId70"/>
    <p:sldId id="458" r:id="rId71"/>
    <p:sldId id="460" r:id="rId72"/>
    <p:sldId id="430" r:id="rId73"/>
    <p:sldId id="462" r:id="rId74"/>
    <p:sldId id="463" r:id="rId75"/>
    <p:sldId id="464" r:id="rId76"/>
    <p:sldId id="465" r:id="rId77"/>
    <p:sldId id="466" r:id="rId78"/>
    <p:sldId id="467" r:id="rId79"/>
    <p:sldId id="468" r:id="rId80"/>
    <p:sldId id="469" r:id="rId81"/>
    <p:sldId id="493" r:id="rId82"/>
    <p:sldId id="429" r:id="rId83"/>
    <p:sldId id="471" r:id="rId84"/>
    <p:sldId id="472" r:id="rId85"/>
    <p:sldId id="473" r:id="rId86"/>
    <p:sldId id="479" r:id="rId87"/>
    <p:sldId id="480" r:id="rId88"/>
    <p:sldId id="481" r:id="rId89"/>
    <p:sldId id="482" r:id="rId90"/>
    <p:sldId id="483" r:id="rId91"/>
    <p:sldId id="494" r:id="rId92"/>
    <p:sldId id="485" r:id="rId93"/>
    <p:sldId id="487" r:id="rId94"/>
    <p:sldId id="488" r:id="rId95"/>
    <p:sldId id="495" r:id="rId96"/>
    <p:sldId id="496" r:id="rId97"/>
    <p:sldId id="497" r:id="rId98"/>
    <p:sldId id="505" r:id="rId99"/>
    <p:sldId id="498" r:id="rId10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73413" autoAdjust="0"/>
  </p:normalViewPr>
  <p:slideViewPr>
    <p:cSldViewPr>
      <p:cViewPr varScale="1">
        <p:scale>
          <a:sx n="58" d="100"/>
          <a:sy n="58" d="100"/>
        </p:scale>
        <p:origin x="1550" y="62"/>
      </p:cViewPr>
      <p:guideLst>
        <p:guide orient="horz" pos="218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6B2D91-E76C-4167-895D-5BE8A67ACFF2}" type="datetimeFigureOut">
              <a:rPr lang="en-US" smtClean="0"/>
              <a:t>12/4/2015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EA4C1-1369-497F-A4CC-0EEBC5C7F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064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Welcome back to the Fundamental Algorithms and Data Structures course.  In this module we are going</a:t>
            </a:r>
            <a:r>
              <a:rPr lang="en-US" baseline="0" dirty="0" smtClean="0"/>
              <a:t> to learn about the AVL Tree data structure.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7442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get back to O(lo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 n) complexity we need to minimize the height, or the number of edges between the root and leaf nodes, of the tree.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252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Going back to our </a:t>
            </a:r>
            <a:r>
              <a:rPr lang="en-US" baseline="0" dirty="0" smtClean="0"/>
              <a:t>binary search tree </a:t>
            </a:r>
            <a:r>
              <a:rPr lang="en-US" baseline="0" dirty="0" smtClean="0"/>
              <a:t>that looks like a linked list – it has a height of 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588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because there are five edges between the root and the leaf node furthest from the root.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292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If we were searching for the value 6 we would start at the root </a:t>
            </a:r>
            <a:r>
              <a:rPr lang="en-US" baseline="0" dirty="0" smtClean="0"/>
              <a:t>node</a:t>
            </a:r>
          </a:p>
          <a:p>
            <a:r>
              <a:rPr lang="en-US" baseline="0" dirty="0" smtClean="0"/>
              <a:t>** and need to visit</a:t>
            </a:r>
          </a:p>
          <a:p>
            <a:r>
              <a:rPr lang="en-US" baseline="0" dirty="0" smtClean="0"/>
              <a:t>** each and every node</a:t>
            </a:r>
          </a:p>
          <a:p>
            <a:r>
              <a:rPr lang="en-US" baseline="0" dirty="0" smtClean="0"/>
              <a:t>** traversing over every edge</a:t>
            </a:r>
          </a:p>
          <a:p>
            <a:r>
              <a:rPr lang="en-US" baseline="0" dirty="0" smtClean="0"/>
              <a:t>** until we finally</a:t>
            </a:r>
          </a:p>
          <a:p>
            <a:r>
              <a:rPr lang="en-US" baseline="0" dirty="0" smtClean="0"/>
              <a:t>** reach the node we are looking for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2863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If we were searching for the value 6 we would start at the root node</a:t>
            </a:r>
          </a:p>
          <a:p>
            <a:r>
              <a:rPr lang="en-US" baseline="0" dirty="0" smtClean="0"/>
              <a:t>** and need to visit</a:t>
            </a:r>
          </a:p>
          <a:p>
            <a:r>
              <a:rPr lang="en-US" baseline="0" dirty="0" smtClean="0"/>
              <a:t>** each and every node</a:t>
            </a:r>
          </a:p>
          <a:p>
            <a:r>
              <a:rPr lang="en-US" baseline="0" dirty="0" smtClean="0"/>
              <a:t>** traversing over every edge</a:t>
            </a:r>
          </a:p>
          <a:p>
            <a:r>
              <a:rPr lang="en-US" baseline="0" dirty="0" smtClean="0"/>
              <a:t>** until we finally</a:t>
            </a:r>
          </a:p>
          <a:p>
            <a:r>
              <a:rPr lang="en-US" baseline="0" dirty="0" smtClean="0"/>
              <a:t>** reach the node we are looking for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0982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If we were searching for the value 6 we would start at the root node</a:t>
            </a:r>
          </a:p>
          <a:p>
            <a:r>
              <a:rPr lang="en-US" baseline="0" dirty="0" smtClean="0"/>
              <a:t>** and need to visit</a:t>
            </a:r>
          </a:p>
          <a:p>
            <a:r>
              <a:rPr lang="en-US" baseline="0" dirty="0" smtClean="0"/>
              <a:t>** each and every node</a:t>
            </a:r>
          </a:p>
          <a:p>
            <a:r>
              <a:rPr lang="en-US" baseline="0" dirty="0" smtClean="0"/>
              <a:t>** traversing over every edge</a:t>
            </a:r>
          </a:p>
          <a:p>
            <a:r>
              <a:rPr lang="en-US" baseline="0" dirty="0" smtClean="0"/>
              <a:t>** until we finally</a:t>
            </a:r>
          </a:p>
          <a:p>
            <a:r>
              <a:rPr lang="en-US" baseline="0" dirty="0" smtClean="0"/>
              <a:t>** reach the node we are looking for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2792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If we were searching for the value 6 we would start at the root node</a:t>
            </a:r>
          </a:p>
          <a:p>
            <a:r>
              <a:rPr lang="en-US" baseline="0" dirty="0" smtClean="0"/>
              <a:t>** and need to visit</a:t>
            </a:r>
          </a:p>
          <a:p>
            <a:r>
              <a:rPr lang="en-US" baseline="0" dirty="0" smtClean="0"/>
              <a:t>** each and every node</a:t>
            </a:r>
          </a:p>
          <a:p>
            <a:r>
              <a:rPr lang="en-US" baseline="0" dirty="0" smtClean="0"/>
              <a:t>** traversing over every edge</a:t>
            </a:r>
          </a:p>
          <a:p>
            <a:r>
              <a:rPr lang="en-US" baseline="0" dirty="0" smtClean="0"/>
              <a:t>** until we finally</a:t>
            </a:r>
          </a:p>
          <a:p>
            <a:r>
              <a:rPr lang="en-US" baseline="0" dirty="0" smtClean="0"/>
              <a:t>** reach the node we are looking for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2475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If we were searching for the value 6 we would start at the root node</a:t>
            </a:r>
          </a:p>
          <a:p>
            <a:r>
              <a:rPr lang="en-US" baseline="0" dirty="0" smtClean="0"/>
              <a:t>** and need to visit</a:t>
            </a:r>
          </a:p>
          <a:p>
            <a:r>
              <a:rPr lang="en-US" baseline="0" dirty="0" smtClean="0"/>
              <a:t>** each and every node</a:t>
            </a:r>
          </a:p>
          <a:p>
            <a:r>
              <a:rPr lang="en-US" baseline="0" dirty="0" smtClean="0"/>
              <a:t>** traversing over every edge</a:t>
            </a:r>
          </a:p>
          <a:p>
            <a:r>
              <a:rPr lang="en-US" baseline="0" dirty="0" smtClean="0"/>
              <a:t>** until we finally</a:t>
            </a:r>
          </a:p>
          <a:p>
            <a:r>
              <a:rPr lang="en-US" baseline="0" dirty="0" smtClean="0"/>
              <a:t>** reach the node we are looking for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6980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If we were searching for the value 6 we would start at the root node</a:t>
            </a:r>
          </a:p>
          <a:p>
            <a:r>
              <a:rPr lang="en-US" baseline="0" dirty="0" smtClean="0"/>
              <a:t>** and need to visit</a:t>
            </a:r>
          </a:p>
          <a:p>
            <a:r>
              <a:rPr lang="en-US" baseline="0" dirty="0" smtClean="0"/>
              <a:t>** each and every node</a:t>
            </a:r>
          </a:p>
          <a:p>
            <a:r>
              <a:rPr lang="en-US" baseline="0" dirty="0" smtClean="0"/>
              <a:t>** traversing over every edge</a:t>
            </a:r>
          </a:p>
          <a:p>
            <a:r>
              <a:rPr lang="en-US" baseline="0" dirty="0" smtClean="0"/>
              <a:t>** until we finally</a:t>
            </a:r>
          </a:p>
          <a:p>
            <a:r>
              <a:rPr lang="en-US" baseline="0" dirty="0" smtClean="0"/>
              <a:t>** reach the node we are looking for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5082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is why our O(log n)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 complexity data structure really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isn’t.  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57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** We will start be reviewing </a:t>
            </a:r>
            <a:r>
              <a:rPr lang="en-US" dirty="0" smtClean="0"/>
              <a:t>binary search trees </a:t>
            </a:r>
            <a:r>
              <a:rPr lang="en-US" dirty="0" smtClean="0"/>
              <a:t>and learning the difference between unbalanced and balanced </a:t>
            </a:r>
            <a:r>
              <a:rPr lang="en-US" dirty="0" smtClean="0"/>
              <a:t>search trees.  We</a:t>
            </a:r>
            <a:r>
              <a:rPr lang="en-US" baseline="0" dirty="0" smtClean="0"/>
              <a:t> will also learn about tree height and balance factor.</a:t>
            </a:r>
            <a:endParaRPr lang="en-US" dirty="0" smtClean="0"/>
          </a:p>
          <a:p>
            <a:r>
              <a:rPr lang="en-US" dirty="0" smtClean="0"/>
              <a:t>**</a:t>
            </a:r>
            <a:r>
              <a:rPr lang="en-US" baseline="0" dirty="0" smtClean="0"/>
              <a:t> Next we will get a brief introduction to the AVL Tree – a self-balancing </a:t>
            </a:r>
            <a:r>
              <a:rPr lang="en-US" baseline="0" dirty="0" smtClean="0"/>
              <a:t>binary search tree</a:t>
            </a:r>
            <a:endParaRPr lang="en-US" baseline="0" dirty="0" smtClean="0"/>
          </a:p>
          <a:p>
            <a:r>
              <a:rPr lang="en-US" baseline="0" dirty="0" smtClean="0"/>
              <a:t>** Then we will dive deeper into the AVL Tree looking at the rotations algorithms used during balancing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2025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Rather, it is possible to add nodes in a way that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causes linear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O(n), complexity.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9970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the naïve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binary search tree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implementation we should strive to create a balanced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binary search tree. 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 tree whose height is minimized regardless of what order values are added to the tree.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510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an example of a balanced </a:t>
            </a:r>
            <a:r>
              <a:rPr lang="en-US" baseline="0" dirty="0" smtClean="0"/>
              <a:t>binary search tree.</a:t>
            </a:r>
            <a:endParaRPr lang="en-US" baseline="0" dirty="0" smtClean="0"/>
          </a:p>
          <a:p>
            <a:r>
              <a:rPr lang="en-US" baseline="0" dirty="0" smtClean="0"/>
              <a:t>Each of the leaf nodes have a maximum height of 2</a:t>
            </a:r>
          </a:p>
          <a:p>
            <a:r>
              <a:rPr lang="en-US" baseline="0" dirty="0" smtClean="0"/>
              <a:t>But how did we create a balanced tree?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3948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We started by adding the value one to the tree.</a:t>
            </a:r>
          </a:p>
          <a:p>
            <a:r>
              <a:rPr lang="en-US" baseline="0" dirty="0" smtClean="0"/>
              <a:t>This is now the root node.  Since the tree has no edges, it has a height of 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9455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Next we add the value 2.  Since 2 is greater than 1 it is added as the right child of the root node.</a:t>
            </a:r>
          </a:p>
          <a:p>
            <a:r>
              <a:rPr lang="en-US" baseline="0" dirty="0" smtClean="0"/>
              <a:t>The tree now has a height of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1015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We next add the value 3 – but notice what just happened.</a:t>
            </a:r>
          </a:p>
          <a:p>
            <a:r>
              <a:rPr lang="en-US" baseline="0" dirty="0" smtClean="0"/>
              <a:t>The node with the value two is now the root node and the node with the value one, the previous root, is now it’s left child.</a:t>
            </a:r>
          </a:p>
          <a:p>
            <a:r>
              <a:rPr lang="en-US" baseline="0" dirty="0" smtClean="0"/>
              <a:t>We’ll learn later how this happened- but for now just notice that because it happened we have a tree with three nodes and a height of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411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We now add 4.  Since four is greater than 1 and 3, it is added as the child of three. The left child of the root node has a height of one and the right child has a height or two, so the tree now has a height of 2 – the maximum of the left and right heights.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0829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Next we’ll add the value five.  Notice again that the tree has re-balanced itself.  The 3 node is the root and the 1 and 2 nodes are left children.  This means we now have 5 nodes with a height of 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850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Finally we add the value 6.  This performs one final balancing leaving four as the root.  The tree now has 6 items and a height of 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1774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Because our tree is balanced, with a height of 2, we know that we will always be able to find any </a:t>
            </a:r>
            <a:r>
              <a:rPr lang="en-US" baseline="0" dirty="0" err="1" smtClean="0"/>
              <a:t>valueby</a:t>
            </a:r>
            <a:r>
              <a:rPr lang="en-US" baseline="0" dirty="0" smtClean="0"/>
              <a:t> </a:t>
            </a:r>
            <a:r>
              <a:rPr lang="en-US" baseline="0" dirty="0" smtClean="0"/>
              <a:t>traversing no more than 2 edges.  Let’s look for the value 3.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490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first algorithms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data structures course we were introduced to the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binary search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 data structure.  We learned that a binary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tree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 structure that contains nodes which have 0, 1 or 2 children and exactly one parent.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154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We start at the root.  Since 4 is greater than 3, if the value three exists in the tree, it must be to the left.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3987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We follow the left edge and find a node with the value 2.  Since 3 is greater than 2, we need to look to the right.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1634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Following the right edge we are now on a node with the value 3 – the value we are looking for.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083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means we are now able to insert, delete and search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tree in O(log n) time as desired.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2586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learn how balancing is performed we need to first understand the concept of balance factor.  Balance factor is the difference between the heights of the right and left child nodes.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4463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Shown another way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balance factor is the height of the right child minus he height of the left child.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2772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When there is only a single node in the tree, it has left and right heights of zero – and therefore a balance factor of zero.  This tree is balanced.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4476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When a node has a child on the left but not the right, the node has a balance factor of 0 minus 1, or -1.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1950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When a node has a right child, but no left child, it has a balance factor of 1 minus 0, or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0040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 this example the root node has a balance factor of 2, it’s child node 5 has a balance factor of 1 and the child node 6 has a balance factor of 0.</a:t>
            </a:r>
          </a:p>
          <a:p>
            <a:r>
              <a:rPr lang="en-US" baseline="0" dirty="0" smtClean="0"/>
              <a:t>In this case we say the root node, 4, which has a balance factor of 2, is right heavy.  When a node is heavy it means we have an imbalance.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299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Let’s quickly review some </a:t>
            </a:r>
            <a:r>
              <a:rPr lang="en-US" baseline="0" dirty="0" smtClean="0"/>
              <a:t>binary search tree </a:t>
            </a:r>
            <a:r>
              <a:rPr lang="en-US" baseline="0" dirty="0" smtClean="0"/>
              <a:t>terminology.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** The tree is made up of nodes.  Each node has at most two children.</a:t>
            </a:r>
          </a:p>
          <a:p>
            <a:r>
              <a:rPr lang="en-US" baseline="0" dirty="0" smtClean="0"/>
              <a:t>** The top-most node is the root node</a:t>
            </a:r>
          </a:p>
          <a:p>
            <a:r>
              <a:rPr lang="en-US" baseline="0" dirty="0" smtClean="0"/>
              <a:t>** Nodes are connected by edges</a:t>
            </a:r>
          </a:p>
          <a:p>
            <a:r>
              <a:rPr lang="en-US" baseline="0" dirty="0" smtClean="0"/>
              <a:t>** and nodes that have no children are known as leaf nodes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9397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Conversely, in this example the root node has a balance factor of -2 and is said to be left heavy.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809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It’s not just height thought – notice here that the root nodes left and right children both have a height of 2 – this means it’s balance factor is 2 – 2 or 0.  Since it has a balance factor of 0 it is neither right nor left heavy – rather it is balanced.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87247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Thinking in terms of code – balance factor can be</a:t>
            </a:r>
            <a:r>
              <a:rPr lang="en-US" baseline="0" dirty="0" smtClean="0"/>
              <a:t> simply expressed in as the difference between right and left height.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9647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 balancing can be done in many different ways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In this module we are learning about the AVL tree.  An AVL tree, named after it’s inventors, is a self-balancing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binary search tree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invented in 1962.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63181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what does self-balancing mean?  Well, 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elf balancing means that the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tree balances itself as changes are made – meaning when nodes are added or removed.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339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AVL tree uses four</a:t>
            </a:r>
            <a:r>
              <a:rPr lang="en-US" baseline="0" dirty="0" smtClean="0"/>
              <a:t> different rotation algorithms to balance the tree.</a:t>
            </a:r>
          </a:p>
          <a:p>
            <a:r>
              <a:rPr lang="en-US" baseline="0" dirty="0" smtClean="0"/>
              <a:t>The left and right rotation algorithms are used to balance trees that are respectively right or left heavy.</a:t>
            </a:r>
          </a:p>
          <a:p>
            <a:r>
              <a:rPr lang="en-US" baseline="0" dirty="0" smtClean="0"/>
              <a:t>The left-right and right-left rotation algorithms are combinations of the left and right algorithms used when a single right or left rotation will not successfully balance the tree.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1252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that we’ve seen a high-level overview of what balancing a tree means, let’s look at the actual balancing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algorithms.  We’ll start with the left-rotation algorithm.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77843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left rotation algorithm has three steps.  All of these take place in the context of the subtree being rotated – this means when I say “root” I am referring to the root of the subtree, not the root of the complete tree.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** First the right child replaces the current node as the root of the sub-tree.</a:t>
            </a:r>
          </a:p>
          <a:p>
            <a:r>
              <a:rPr lang="en-US" baseline="0" dirty="0" smtClean="0"/>
              <a:t>** Second, the left child </a:t>
            </a:r>
            <a:r>
              <a:rPr lang="en-US" baseline="0" dirty="0" smtClean="0"/>
              <a:t>of the new </a:t>
            </a:r>
            <a:r>
              <a:rPr lang="en-US" baseline="0" dirty="0" smtClean="0"/>
              <a:t>root is assigned to the right child of the current node</a:t>
            </a:r>
          </a:p>
          <a:p>
            <a:r>
              <a:rPr lang="en-US" baseline="0" dirty="0" smtClean="0"/>
              <a:t>** Finally the current node, the previous root, becomes the new root’s left child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Let’s see an example of this in 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02414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we have a tree with a balance</a:t>
            </a:r>
            <a:r>
              <a:rPr lang="en-US" baseline="0" dirty="0" smtClean="0"/>
              <a:t> factor of 2 – it is right heavy and needs to be rotated to the left.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86942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first step is to swap out the current subtree root with it’s right</a:t>
            </a:r>
            <a:r>
              <a:rPr lang="en-US" baseline="0" dirty="0" smtClean="0"/>
              <a:t> child – the node with the value 3.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460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 a </a:t>
            </a:r>
            <a:r>
              <a:rPr lang="en-US" baseline="0" dirty="0" smtClean="0"/>
              <a:t>binary search tree </a:t>
            </a:r>
            <a:r>
              <a:rPr lang="en-US" baseline="0" dirty="0" smtClean="0"/>
              <a:t>values are stored in a very specific order.  Smaller values are stored on the left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16344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we do this the node with the value 3 is the new root and the node with the value 1 is not part of the tree – but just for a moment.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19977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Next, the left child of the new root is assigned to the right child of the old root.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6362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means the left child, 2, will become the right child of 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42914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now have the 1 and 2 nodes outside of the</a:t>
            </a:r>
            <a:r>
              <a:rPr lang="en-US" baseline="0" dirty="0" smtClean="0"/>
              <a:t> tree – the last step is to add them back 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45383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do this by setting the old root, the 1 node, to be the left child of the new root.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23910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</a:t>
            </a:r>
            <a:r>
              <a:rPr lang="en-US" baseline="0" dirty="0" smtClean="0"/>
              <a:t> now we have a root node with a balance factor of -1 – which is considered balanced.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1713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would the code for left rotation look like?</a:t>
            </a:r>
          </a:p>
          <a:p>
            <a:r>
              <a:rPr lang="en-US" dirty="0" smtClean="0"/>
              <a:t>It’s pretty straight forward</a:t>
            </a:r>
          </a:p>
          <a:p>
            <a:r>
              <a:rPr lang="en-US" dirty="0" smtClean="0"/>
              <a:t>**</a:t>
            </a:r>
            <a:r>
              <a:rPr lang="en-US" baseline="0" dirty="0" smtClean="0"/>
              <a:t> </a:t>
            </a:r>
            <a:r>
              <a:rPr lang="en-US" dirty="0" smtClean="0"/>
              <a:t>we replace the root with the right child.  The </a:t>
            </a:r>
            <a:r>
              <a:rPr lang="en-US" dirty="0" err="1" smtClean="0"/>
              <a:t>replace_root_with</a:t>
            </a:r>
            <a:r>
              <a:rPr lang="en-US" dirty="0" smtClean="0"/>
              <a:t> function simply manages updating</a:t>
            </a:r>
            <a:r>
              <a:rPr lang="en-US" baseline="0" dirty="0" smtClean="0"/>
              <a:t> the current child pointer on the parent node.</a:t>
            </a:r>
          </a:p>
          <a:p>
            <a:r>
              <a:rPr lang="en-US" baseline="0" dirty="0" smtClean="0"/>
              <a:t>** Next we set the right child of the current node to be the left child of the </a:t>
            </a:r>
            <a:r>
              <a:rPr lang="en-US" baseline="0" dirty="0" smtClean="0"/>
              <a:t>new root node</a:t>
            </a:r>
            <a:r>
              <a:rPr lang="en-US" baseline="0" dirty="0" smtClean="0"/>
              <a:t>.  Again, the </a:t>
            </a:r>
            <a:r>
              <a:rPr lang="en-US" baseline="0" dirty="0" err="1" smtClean="0"/>
              <a:t>set_right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set_left</a:t>
            </a:r>
            <a:r>
              <a:rPr lang="en-US" baseline="0" dirty="0" smtClean="0"/>
              <a:t> functions are simply hiding the act of updating the parent node pointers.</a:t>
            </a:r>
          </a:p>
          <a:p>
            <a:r>
              <a:rPr lang="en-US" baseline="0" dirty="0" smtClean="0"/>
              <a:t>** Then we set the left node of the new root to the current node.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25937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 rotation is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complimentary algorithm to left-rotation.  It balances a left-heavy tree using steps that mirror left rotation.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71096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quickly walk through an example that mirrors what we just saw.</a:t>
            </a:r>
            <a:r>
              <a:rPr lang="en-US" baseline="0" dirty="0" smtClean="0"/>
              <a:t>  Here we have a left heavy tree with a balance factor of -2.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61082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start the right rotation process,</a:t>
            </a:r>
            <a:r>
              <a:rPr lang="en-US" baseline="0" dirty="0" smtClean="0"/>
              <a:t> the root node will </a:t>
            </a:r>
            <a:r>
              <a:rPr lang="en-US" baseline="0" dirty="0" smtClean="0"/>
              <a:t>be replaced </a:t>
            </a:r>
            <a:r>
              <a:rPr lang="en-US" baseline="0" dirty="0" smtClean="0"/>
              <a:t>with it’s left child – the 2 node.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532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And larger values are stored on the right.  Storing values in this way means we can find items in the tree quickly because we don’t need to inspect every element – we just need to know if the value we are looking for is greater than, or less than, the current node’s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2061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two node is now the </a:t>
            </a:r>
            <a:r>
              <a:rPr lang="en-US" dirty="0" smtClean="0"/>
              <a:t>root, </a:t>
            </a:r>
            <a:r>
              <a:rPr lang="en-US" dirty="0" smtClean="0"/>
              <a:t>and the four node,</a:t>
            </a:r>
            <a:r>
              <a:rPr lang="en-US" baseline="0" dirty="0" smtClean="0"/>
              <a:t> the former root, is removed from the tree for a moment.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05856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right child of the new root node will</a:t>
            </a:r>
            <a:r>
              <a:rPr lang="en-US" baseline="0" dirty="0" smtClean="0"/>
              <a:t> now become the left child of the previous root.</a:t>
            </a:r>
          </a:p>
          <a:p>
            <a:r>
              <a:rPr lang="en-US" baseline="0" dirty="0" smtClean="0"/>
              <a:t>Let’s stop for a moment to think about why this works. </a:t>
            </a:r>
          </a:p>
          <a:p>
            <a:r>
              <a:rPr lang="en-US" baseline="0" dirty="0" smtClean="0"/>
              <a:t>** The new root was previously the left child of the four node- that means that we know that the new root and all of it’s children are less than, or equal to, </a:t>
            </a:r>
            <a:r>
              <a:rPr lang="en-US" baseline="0" dirty="0" smtClean="0"/>
              <a:t>the old </a:t>
            </a:r>
            <a:r>
              <a:rPr lang="en-US" baseline="0" dirty="0" smtClean="0"/>
              <a:t>root.  This is an invariant of binary search trees – balanced or unbalanced.</a:t>
            </a:r>
          </a:p>
          <a:p>
            <a:r>
              <a:rPr lang="en-US" baseline="0" dirty="0" smtClean="0"/>
              <a:t>** </a:t>
            </a:r>
            <a:r>
              <a:rPr lang="en-US" baseline="0" dirty="0" smtClean="0"/>
              <a:t>Specifically we know that 3</a:t>
            </a:r>
            <a:r>
              <a:rPr lang="en-US" baseline="0" dirty="0" smtClean="0"/>
              <a:t>, </a:t>
            </a:r>
            <a:r>
              <a:rPr lang="en-US" baseline="0" dirty="0" smtClean="0"/>
              <a:t>is equal </a:t>
            </a:r>
            <a:r>
              <a:rPr lang="en-US" baseline="0" dirty="0" smtClean="0"/>
              <a:t>to or lessor than 4 – the previous root’s value.</a:t>
            </a:r>
          </a:p>
          <a:p>
            <a:r>
              <a:rPr lang="en-US" dirty="0" smtClean="0"/>
              <a:t>Since</a:t>
            </a:r>
            <a:r>
              <a:rPr lang="en-US" baseline="0" dirty="0" smtClean="0"/>
              <a:t> the new root used to be the old root’s left child, we know that it does not have a left child.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55272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means that we can safely reassign new root’s right child to be the old root’s left child while maintaining the ordering rules of a </a:t>
            </a:r>
            <a:r>
              <a:rPr lang="en-US" baseline="0" dirty="0" smtClean="0"/>
              <a:t>binary search tree.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99936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now we can assign the old root to be the right child of the new root.</a:t>
            </a:r>
          </a:p>
          <a:p>
            <a:r>
              <a:rPr lang="en-US" dirty="0" smtClean="0"/>
              <a:t>This works because the old root must be </a:t>
            </a:r>
            <a:r>
              <a:rPr lang="en-US" smtClean="0"/>
              <a:t>equal</a:t>
            </a:r>
            <a:r>
              <a:rPr lang="en-US" baseline="0" smtClean="0"/>
              <a:t> </a:t>
            </a:r>
            <a:r>
              <a:rPr lang="en-US" baseline="0" smtClean="0"/>
              <a:t>to </a:t>
            </a:r>
            <a:r>
              <a:rPr lang="en-US" baseline="0" smtClean="0"/>
              <a:t>or </a:t>
            </a:r>
            <a:r>
              <a:rPr lang="en-US" baseline="0" smtClean="0"/>
              <a:t>larger than </a:t>
            </a:r>
            <a:r>
              <a:rPr lang="en-US" baseline="0" dirty="0" smtClean="0"/>
              <a:t>the new root because the new root used to be it’s left child.</a:t>
            </a:r>
          </a:p>
          <a:p>
            <a:r>
              <a:rPr lang="en-US" baseline="0" dirty="0" smtClean="0"/>
              <a:t>With this done we are left with tree with a balance factor of 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77668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code for right rotation looks pretty similar</a:t>
            </a:r>
            <a:r>
              <a:rPr lang="en-US" baseline="0" dirty="0" smtClean="0"/>
              <a:t> to the left rotation code.</a:t>
            </a:r>
          </a:p>
          <a:p>
            <a:r>
              <a:rPr lang="en-US" baseline="0" dirty="0" smtClean="0"/>
              <a:t>** We replace the root node with the left child</a:t>
            </a:r>
          </a:p>
          <a:p>
            <a:r>
              <a:rPr lang="en-US" baseline="0" dirty="0" smtClean="0"/>
              <a:t>** Then set the left child of the current node to the right child of the new root</a:t>
            </a:r>
          </a:p>
          <a:p>
            <a:r>
              <a:rPr lang="en-US" baseline="0" dirty="0" smtClean="0"/>
              <a:t>** And finally we assign the current node to be the new root’s right child.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90734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will rotation always solve our balancing problems?  Well … let’s take a look at this scenario.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96917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we have a tree with a balance factor of -2.</a:t>
            </a:r>
            <a:r>
              <a:rPr lang="en-US" baseline="0" dirty="0" smtClean="0"/>
              <a:t>  So let’s try a right rotation and see what happens.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33629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first make the left child the new root.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61319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</a:t>
            </a:r>
            <a:r>
              <a:rPr lang="en-US" baseline="0" dirty="0" smtClean="0"/>
              <a:t> let’s assign the right child of the new root to the left child of the old root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72451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finally we’ll assign the</a:t>
            </a:r>
            <a:r>
              <a:rPr lang="en-US" baseline="0" dirty="0" smtClean="0"/>
              <a:t> old root to be the right child of the new root.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395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means that a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binary search tree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 O(log n) insert,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delete and search times – unless the tree is unbalanced.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55101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Ok – we’re done … but wait … doesn’t this look familiar?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06408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simply reversed</a:t>
            </a:r>
            <a:r>
              <a:rPr lang="en-US" baseline="0" dirty="0" smtClean="0"/>
              <a:t> the problem.  We went from having left-heavy tree with a balance factor of -2 to a right heavy tree with a balance factor of positive 2.</a:t>
            </a:r>
          </a:p>
          <a:p>
            <a:r>
              <a:rPr lang="en-US" baseline="0" dirty="0" smtClean="0"/>
              <a:t>Care to guess what will happen if we now apply a left rotation?  Yup – we’ll be right back where we started.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what do we do in this case?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5348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type of scenario we need to use a combination of rotations</a:t>
            </a:r>
            <a:r>
              <a:rPr lang="en-US" baseline="0" dirty="0" smtClean="0"/>
              <a:t> – specifically a right-left rotation.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83950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first step</a:t>
            </a:r>
            <a:r>
              <a:rPr lang="en-US" baseline="0" dirty="0" smtClean="0"/>
              <a:t> in a right-left rotation is to left rotate the left child of the root node.  The goal here is to get the tree into a state where a right rotation will be effective.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6082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</a:t>
            </a:r>
            <a:r>
              <a:rPr lang="en-US" baseline="0" dirty="0" smtClean="0"/>
              <a:t> remember-we’re left rotating the left child, not the root.  So we’re going to move the 2 node to be the new sub-tree root.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9061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now we need to get the one node back into the tree.  Since the 2 node has no left child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60700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move to step three and assign</a:t>
            </a:r>
            <a:r>
              <a:rPr lang="en-US" baseline="0" dirty="0" smtClean="0"/>
              <a:t> the one node, the former subtree root, to be the left child of the new root.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64318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With the left rotation done, we now have the tree in a state where we can perform the right rotation to balance it.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28317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do this we promote</a:t>
            </a:r>
            <a:r>
              <a:rPr lang="en-US" baseline="0" dirty="0" smtClean="0"/>
              <a:t> the 2 node to become the new root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38401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the 2 node had a right child, this is where we would assign it to the left child of the three node – but it doesn’t, so we can move 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744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unbalanced tree is one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where the left and right side of the tree have different heights.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3386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Finally we make</a:t>
            </a:r>
            <a:r>
              <a:rPr lang="en-US" baseline="0" dirty="0" smtClean="0"/>
              <a:t> the three node the right child of the new root.  Now we have a perfectly balanced tree with a balance factor of 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86870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implementation of a right-left rotation is exactly what you would expect.</a:t>
            </a:r>
          </a:p>
          <a:p>
            <a:r>
              <a:rPr lang="en-US" dirty="0" smtClean="0"/>
              <a:t>A</a:t>
            </a:r>
            <a:r>
              <a:rPr lang="en-US" baseline="0" dirty="0" smtClean="0"/>
              <a:t> left rotation is applied to the left child and then the current node is right rotated.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01743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you would expect, this problem of mirroring trees occurs</a:t>
            </a:r>
            <a:r>
              <a:rPr lang="en-US" baseline="0" dirty="0" smtClean="0"/>
              <a:t> in both directions- so if we have a right-</a:t>
            </a:r>
            <a:r>
              <a:rPr lang="en-US" baseline="0" dirty="0" err="1" smtClean="0"/>
              <a:t>lef</a:t>
            </a:r>
            <a:r>
              <a:rPr lang="en-US" baseline="0" dirty="0" smtClean="0"/>
              <a:t> rotation, it makes sense that we would also have a left-right rotation.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74465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start with our tree </a:t>
            </a:r>
            <a:r>
              <a:rPr lang="en-US" dirty="0" smtClean="0"/>
              <a:t>in a right-heavy</a:t>
            </a:r>
            <a:r>
              <a:rPr lang="en-US" baseline="0" dirty="0" smtClean="0"/>
              <a:t>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97106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start the process of right rotating the right child.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31025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promotes</a:t>
            </a:r>
            <a:r>
              <a:rPr lang="en-US" baseline="0" dirty="0" smtClean="0"/>
              <a:t> the 2 node as the new root of the subtree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62901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the 3 node finds it’s place as the right child of the 2 node.  The tree is now</a:t>
            </a:r>
            <a:r>
              <a:rPr lang="en-US" baseline="0" dirty="0" smtClean="0"/>
              <a:t> in a state where a left rotation will work as we desire.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34469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left rotation will begin by replacing the root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58963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the right child – the</a:t>
            </a:r>
            <a:r>
              <a:rPr lang="en-US" baseline="0" dirty="0" smtClean="0"/>
              <a:t> two node.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7155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Since the two node does not have a left child we can move to the next 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275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Let’s build an unbalanced </a:t>
            </a:r>
            <a:r>
              <a:rPr lang="en-US" baseline="0" dirty="0" smtClean="0"/>
              <a:t>binary search tree </a:t>
            </a:r>
            <a:r>
              <a:rPr lang="en-US" baseline="0" dirty="0" smtClean="0"/>
              <a:t>using the </a:t>
            </a:r>
            <a:r>
              <a:rPr lang="en-US" baseline="0" dirty="0" smtClean="0"/>
              <a:t>binary search tree </a:t>
            </a:r>
            <a:r>
              <a:rPr lang="en-US" baseline="0" dirty="0" smtClean="0"/>
              <a:t>rules we just reviewed.</a:t>
            </a:r>
          </a:p>
          <a:p>
            <a:r>
              <a:rPr lang="en-US" baseline="0" dirty="0" smtClean="0"/>
              <a:t>** We start by adding the value 1 to the tree – this is our root node.  And since it has no children, it is also a leaf node.</a:t>
            </a:r>
          </a:p>
          <a:p>
            <a:r>
              <a:rPr lang="en-US" baseline="0" dirty="0" smtClean="0"/>
              <a:t>** Next we add the value 2.  Since two is greater than 1 it goes on the right.</a:t>
            </a:r>
          </a:p>
          <a:p>
            <a:r>
              <a:rPr lang="en-US" baseline="0" dirty="0" smtClean="0"/>
              <a:t>** Now we can add 3.  Since 3 is greater than 3 and 2, it is added as the new right-most leaf.</a:t>
            </a:r>
          </a:p>
          <a:p>
            <a:r>
              <a:rPr lang="en-US" baseline="0" dirty="0" smtClean="0"/>
              <a:t>** Four,</a:t>
            </a:r>
          </a:p>
          <a:p>
            <a:r>
              <a:rPr lang="en-US" baseline="0" dirty="0" smtClean="0"/>
              <a:t>** Five and </a:t>
            </a:r>
          </a:p>
          <a:p>
            <a:r>
              <a:rPr lang="en-US" baseline="0" dirty="0" smtClean="0"/>
              <a:t>** Six are all added.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we’ve created here is a </a:t>
            </a:r>
            <a:r>
              <a:rPr lang="en-US" baseline="0" dirty="0" smtClean="0"/>
              <a:t>binary search tree </a:t>
            </a:r>
            <a:r>
              <a:rPr lang="en-US" baseline="0" dirty="0" smtClean="0"/>
              <a:t>that follows all the rules </a:t>
            </a:r>
            <a:r>
              <a:rPr lang="en-US" baseline="0" dirty="0" smtClean="0"/>
              <a:t>but really </a:t>
            </a:r>
            <a:r>
              <a:rPr lang="en-US" baseline="0" dirty="0" smtClean="0"/>
              <a:t>looks more like a linked list – and you may recall that linked lists have O(n), not O(log n), complexity.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287120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Which is completing the rotation by assigning the 1</a:t>
            </a:r>
            <a:r>
              <a:rPr lang="en-US" baseline="0" dirty="0" smtClean="0"/>
              <a:t> node to be the left child of the new root.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64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like the </a:t>
            </a:r>
            <a:r>
              <a:rPr lang="en-US" dirty="0" err="1" smtClean="0"/>
              <a:t>right_left</a:t>
            </a:r>
            <a:r>
              <a:rPr lang="en-US" dirty="0" smtClean="0"/>
              <a:t> rotation, the code is</a:t>
            </a:r>
            <a:r>
              <a:rPr lang="en-US" baseline="0" dirty="0" smtClean="0"/>
              <a:t> very straight forward.</a:t>
            </a:r>
          </a:p>
          <a:p>
            <a:r>
              <a:rPr lang="en-US" baseline="0" dirty="0" smtClean="0"/>
              <a:t>The right child is right rotated and then the </a:t>
            </a:r>
            <a:r>
              <a:rPr lang="en-US" baseline="0" smtClean="0"/>
              <a:t>current node is </a:t>
            </a:r>
            <a:r>
              <a:rPr lang="en-US" baseline="0" dirty="0" smtClean="0"/>
              <a:t>left rotated.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27625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this point we’ve seen 4 different rotation algorithms – so the question is when should each one be used?  It turns out the logic isn’t that complex.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84054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** If the tree</a:t>
            </a:r>
            <a:r>
              <a:rPr lang="en-US" baseline="0" dirty="0" smtClean="0"/>
              <a:t> is right heavy</a:t>
            </a:r>
          </a:p>
          <a:p>
            <a:r>
              <a:rPr lang="en-US" baseline="0" dirty="0" smtClean="0"/>
              <a:t>** and it’s right child is left heavy</a:t>
            </a:r>
          </a:p>
          <a:p>
            <a:r>
              <a:rPr lang="en-US" baseline="0" dirty="0" smtClean="0"/>
              <a:t>** Then perform a left-right rotation.</a:t>
            </a:r>
          </a:p>
          <a:p>
            <a:r>
              <a:rPr lang="en-US" baseline="0" dirty="0" smtClean="0"/>
              <a:t>** Otherwise perform a left rotation.</a:t>
            </a:r>
          </a:p>
          <a:p>
            <a:r>
              <a:rPr lang="en-US" baseline="0" dirty="0" smtClean="0"/>
              <a:t>** But if the tree is left-heavy</a:t>
            </a:r>
          </a:p>
          <a:p>
            <a:r>
              <a:rPr lang="en-US" baseline="0" dirty="0" smtClean="0"/>
              <a:t>** and if the left child is right heavy</a:t>
            </a:r>
          </a:p>
          <a:p>
            <a:r>
              <a:rPr lang="en-US" baseline="0" dirty="0" smtClean="0"/>
              <a:t>** Then perform a right-left rotation</a:t>
            </a:r>
          </a:p>
          <a:p>
            <a:r>
              <a:rPr lang="en-US" baseline="0" dirty="0" smtClean="0"/>
              <a:t>** Otherwise perform a right-rotation.</a:t>
            </a:r>
          </a:p>
          <a:p>
            <a:r>
              <a:rPr lang="en-US" baseline="0" dirty="0" smtClean="0"/>
              <a:t>But if the tree is not right or left heavy then it is balanced – in that case we have nothing to do.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492220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translates pretty cleanly to code.</a:t>
            </a:r>
          </a:p>
          <a:p>
            <a:r>
              <a:rPr lang="en-US" dirty="0" smtClean="0"/>
              <a:t>** We get our node state</a:t>
            </a:r>
          </a:p>
          <a:p>
            <a:r>
              <a:rPr lang="en-US" dirty="0" smtClean="0"/>
              <a:t>** If the tree</a:t>
            </a:r>
            <a:r>
              <a:rPr lang="en-US" baseline="0" dirty="0" smtClean="0"/>
              <a:t> is right heavy</a:t>
            </a:r>
          </a:p>
          <a:p>
            <a:r>
              <a:rPr lang="en-US" baseline="0" dirty="0" smtClean="0"/>
              <a:t>** and it’s right child is left heavy - Then perform a left-right rotation.</a:t>
            </a:r>
          </a:p>
          <a:p>
            <a:r>
              <a:rPr lang="en-US" baseline="0" dirty="0" smtClean="0"/>
              <a:t>** Otherwise perform a left rotation.</a:t>
            </a:r>
          </a:p>
          <a:p>
            <a:r>
              <a:rPr lang="en-US" baseline="0" dirty="0" smtClean="0"/>
              <a:t>** But if the tree is left-heavy</a:t>
            </a:r>
          </a:p>
          <a:p>
            <a:r>
              <a:rPr lang="en-US" baseline="0" dirty="0" smtClean="0"/>
              <a:t>** and if the left child is right heavy - Then perform a right-left rotation</a:t>
            </a:r>
          </a:p>
          <a:p>
            <a:r>
              <a:rPr lang="en-US" baseline="0" dirty="0" smtClean="0"/>
              <a:t>** Otherwise perform a right-rotation.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491190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all that’s left is to hook up our balance function to the existing binary search tree implementation.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316425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Previously our</a:t>
            </a:r>
            <a:r>
              <a:rPr lang="en-US" baseline="0" dirty="0" smtClean="0"/>
              <a:t> code to insert a node under an existing node looked like this – we recursively traversed the tree to find the tree node under which our new value should be inserted.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390874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only change we need to perform now is to balance the node under which we inserted the new value.</a:t>
            </a:r>
            <a:r>
              <a:rPr lang="en-US" baseline="0" dirty="0" smtClean="0"/>
              <a:t>  Since the insert us recursive, we will rotate each node from the node that was added, up through to the root of the tree.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78943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** We will start be reviewing </a:t>
            </a:r>
            <a:r>
              <a:rPr lang="en-US" dirty="0" smtClean="0"/>
              <a:t>binary search trees </a:t>
            </a:r>
            <a:r>
              <a:rPr lang="en-US" dirty="0" smtClean="0"/>
              <a:t>and learning the difference between unbalanced and balanced trees.</a:t>
            </a:r>
          </a:p>
          <a:p>
            <a:r>
              <a:rPr lang="en-US" dirty="0" smtClean="0"/>
              <a:t>**</a:t>
            </a:r>
            <a:r>
              <a:rPr lang="en-US" baseline="0" dirty="0" smtClean="0"/>
              <a:t> Next we will get a brief introduction to the AVL Tree – a self-balancing </a:t>
            </a:r>
            <a:r>
              <a:rPr lang="en-US" baseline="0" dirty="0" smtClean="0"/>
              <a:t>binary search tree</a:t>
            </a:r>
            <a:endParaRPr lang="en-US" baseline="0" dirty="0" smtClean="0"/>
          </a:p>
          <a:p>
            <a:r>
              <a:rPr lang="en-US" baseline="0" dirty="0" smtClean="0"/>
              <a:t>** Then we will dive deeper into the AVL Tree looking at the rotations algorithms used during balancing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635592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11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CED6-335E-4380-AA66-CB844F4A6A5A}" type="datetimeFigureOut">
              <a:rPr lang="en-US" smtClean="0"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EF11-CA6A-41DA-81F0-F1D9DCCDD3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620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CED6-335E-4380-AA66-CB844F4A6A5A}" type="datetimeFigureOut">
              <a:rPr lang="en-US" smtClean="0"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EF11-CA6A-41DA-81F0-F1D9DCCDD3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213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CED6-335E-4380-AA66-CB844F4A6A5A}" type="datetimeFigureOut">
              <a:rPr lang="en-US" smtClean="0"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EF11-CA6A-41DA-81F0-F1D9DCCDD3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101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CED6-335E-4380-AA66-CB844F4A6A5A}" type="datetimeFigureOut">
              <a:rPr lang="en-US" smtClean="0"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EF11-CA6A-41DA-81F0-F1D9DCCDD3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92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CED6-335E-4380-AA66-CB844F4A6A5A}" type="datetimeFigureOut">
              <a:rPr lang="en-US" smtClean="0"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EF11-CA6A-41DA-81F0-F1D9DCCDD3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12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CED6-335E-4380-AA66-CB844F4A6A5A}" type="datetimeFigureOut">
              <a:rPr lang="en-US" smtClean="0"/>
              <a:t>12/4/2015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EF11-CA6A-41DA-81F0-F1D9DCCDD3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75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CED6-335E-4380-AA66-CB844F4A6A5A}" type="datetimeFigureOut">
              <a:rPr lang="en-US" smtClean="0"/>
              <a:t>12/4/2015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EF11-CA6A-41DA-81F0-F1D9DCCDD3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51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CED6-335E-4380-AA66-CB844F4A6A5A}" type="datetimeFigureOut">
              <a:rPr lang="en-US" smtClean="0"/>
              <a:t>12/4/2015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EF11-CA6A-41DA-81F0-F1D9DCCDD3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617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CED6-335E-4380-AA66-CB844F4A6A5A}" type="datetimeFigureOut">
              <a:rPr lang="en-US" smtClean="0"/>
              <a:t>12/4/2015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EF11-CA6A-41DA-81F0-F1D9DCCDD3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072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CED6-335E-4380-AA66-CB844F4A6A5A}" type="datetimeFigureOut">
              <a:rPr lang="en-US" smtClean="0"/>
              <a:t>12/4/2015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EF11-CA6A-41DA-81F0-F1D9DCCDD3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778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CED6-335E-4380-AA66-CB844F4A6A5A}" type="datetimeFigureOut">
              <a:rPr lang="en-US" smtClean="0"/>
              <a:t>12/4/2015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EF11-CA6A-41DA-81F0-F1D9DCCDD3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988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4CED6-335E-4380-AA66-CB844F4A6A5A}" type="datetimeFigureOut">
              <a:rPr lang="en-US" smtClean="0"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3EF11-CA6A-41DA-81F0-F1D9DCCDD3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367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50" dirty="0"/>
              <a:t>Fundamental Algorithms and Data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AVL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92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Height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maximum number of edges between the root and leaf nodes.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23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257672" y="685800"/>
            <a:ext cx="695328" cy="500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4791072" y="1600200"/>
            <a:ext cx="695328" cy="500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5324472" y="2590800"/>
            <a:ext cx="695328" cy="500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cxnSp>
        <p:nvCxnSpPr>
          <p:cNvPr id="24" name="Straight Connector 23"/>
          <p:cNvCxnSpPr>
            <a:stCxn id="9" idx="2"/>
            <a:endCxn id="11" idx="0"/>
          </p:cNvCxnSpPr>
          <p:nvPr/>
        </p:nvCxnSpPr>
        <p:spPr>
          <a:xfrm>
            <a:off x="4605336" y="1186436"/>
            <a:ext cx="533400" cy="413764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7" idx="0"/>
            <a:endCxn id="11" idx="2"/>
          </p:cNvCxnSpPr>
          <p:nvPr/>
        </p:nvCxnSpPr>
        <p:spPr>
          <a:xfrm flipH="1" flipV="1">
            <a:off x="5138736" y="2100836"/>
            <a:ext cx="533400" cy="489964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857872" y="3505200"/>
            <a:ext cx="695328" cy="500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6391272" y="4419600"/>
            <a:ext cx="695328" cy="500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6924672" y="5410200"/>
            <a:ext cx="695328" cy="500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9" name="Straight Connector 18"/>
          <p:cNvCxnSpPr>
            <a:stCxn id="15" idx="2"/>
            <a:endCxn id="16" idx="0"/>
          </p:cNvCxnSpPr>
          <p:nvPr/>
        </p:nvCxnSpPr>
        <p:spPr>
          <a:xfrm>
            <a:off x="6205536" y="4005836"/>
            <a:ext cx="533400" cy="413764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0"/>
            <a:endCxn id="16" idx="2"/>
          </p:cNvCxnSpPr>
          <p:nvPr/>
        </p:nvCxnSpPr>
        <p:spPr>
          <a:xfrm flipH="1" flipV="1">
            <a:off x="6738936" y="4920236"/>
            <a:ext cx="533400" cy="489964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2"/>
            <a:endCxn id="15" idx="0"/>
          </p:cNvCxnSpPr>
          <p:nvPr/>
        </p:nvCxnSpPr>
        <p:spPr>
          <a:xfrm>
            <a:off x="5672136" y="3091436"/>
            <a:ext cx="533400" cy="413764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95400" y="762000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82874" y="5387616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447800" y="1447800"/>
            <a:ext cx="0" cy="373380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88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257672" y="685800"/>
            <a:ext cx="695328" cy="500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4791072" y="1600200"/>
            <a:ext cx="695328" cy="500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5324472" y="2590800"/>
            <a:ext cx="695328" cy="500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cxnSp>
        <p:nvCxnSpPr>
          <p:cNvPr id="24" name="Straight Connector 23"/>
          <p:cNvCxnSpPr>
            <a:stCxn id="9" idx="2"/>
            <a:endCxn id="11" idx="0"/>
          </p:cNvCxnSpPr>
          <p:nvPr/>
        </p:nvCxnSpPr>
        <p:spPr>
          <a:xfrm>
            <a:off x="4605336" y="1186436"/>
            <a:ext cx="533400" cy="413764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7" idx="0"/>
            <a:endCxn id="11" idx="2"/>
          </p:cNvCxnSpPr>
          <p:nvPr/>
        </p:nvCxnSpPr>
        <p:spPr>
          <a:xfrm flipH="1" flipV="1">
            <a:off x="5138736" y="2100836"/>
            <a:ext cx="533400" cy="489964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857872" y="3505200"/>
            <a:ext cx="695328" cy="500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6391272" y="4419600"/>
            <a:ext cx="695328" cy="500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6924672" y="5410200"/>
            <a:ext cx="695328" cy="500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9" name="Straight Connector 18"/>
          <p:cNvCxnSpPr>
            <a:stCxn id="15" idx="2"/>
            <a:endCxn id="16" idx="0"/>
          </p:cNvCxnSpPr>
          <p:nvPr/>
        </p:nvCxnSpPr>
        <p:spPr>
          <a:xfrm>
            <a:off x="6205536" y="4005836"/>
            <a:ext cx="533400" cy="413764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0"/>
            <a:endCxn id="16" idx="2"/>
          </p:cNvCxnSpPr>
          <p:nvPr/>
        </p:nvCxnSpPr>
        <p:spPr>
          <a:xfrm flipH="1" flipV="1">
            <a:off x="6738936" y="4920236"/>
            <a:ext cx="533400" cy="489964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2"/>
            <a:endCxn id="15" idx="0"/>
          </p:cNvCxnSpPr>
          <p:nvPr/>
        </p:nvCxnSpPr>
        <p:spPr>
          <a:xfrm>
            <a:off x="5672136" y="3091436"/>
            <a:ext cx="533400" cy="413764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1828800" y="1371600"/>
            <a:ext cx="64008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828800" y="2362200"/>
            <a:ext cx="64008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828800" y="3276600"/>
            <a:ext cx="64008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828800" y="4191000"/>
            <a:ext cx="64008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828800" y="5105400"/>
            <a:ext cx="64008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295400" y="1112520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95400" y="2102874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82874" y="3017520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95400" y="3953638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282874" y="4846320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434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257672" y="685800"/>
            <a:ext cx="695328" cy="5006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4791072" y="1600200"/>
            <a:ext cx="695328" cy="500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5324472" y="2590800"/>
            <a:ext cx="695328" cy="500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cxnSp>
        <p:nvCxnSpPr>
          <p:cNvPr id="24" name="Straight Connector 23"/>
          <p:cNvCxnSpPr>
            <a:stCxn id="9" idx="2"/>
            <a:endCxn id="11" idx="0"/>
          </p:cNvCxnSpPr>
          <p:nvPr/>
        </p:nvCxnSpPr>
        <p:spPr>
          <a:xfrm>
            <a:off x="4605336" y="1186436"/>
            <a:ext cx="533400" cy="413764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7" idx="0"/>
            <a:endCxn id="11" idx="2"/>
          </p:cNvCxnSpPr>
          <p:nvPr/>
        </p:nvCxnSpPr>
        <p:spPr>
          <a:xfrm flipH="1" flipV="1">
            <a:off x="5138736" y="2100836"/>
            <a:ext cx="533400" cy="489964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857872" y="3505200"/>
            <a:ext cx="695328" cy="500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6391272" y="4419600"/>
            <a:ext cx="695328" cy="500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6924672" y="5410200"/>
            <a:ext cx="695328" cy="500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9" name="Straight Connector 18"/>
          <p:cNvCxnSpPr>
            <a:stCxn id="15" idx="2"/>
            <a:endCxn id="16" idx="0"/>
          </p:cNvCxnSpPr>
          <p:nvPr/>
        </p:nvCxnSpPr>
        <p:spPr>
          <a:xfrm>
            <a:off x="6205536" y="4005836"/>
            <a:ext cx="533400" cy="413764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0"/>
            <a:endCxn id="16" idx="2"/>
          </p:cNvCxnSpPr>
          <p:nvPr/>
        </p:nvCxnSpPr>
        <p:spPr>
          <a:xfrm flipH="1" flipV="1">
            <a:off x="6738936" y="4920236"/>
            <a:ext cx="533400" cy="489964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2"/>
            <a:endCxn id="15" idx="0"/>
          </p:cNvCxnSpPr>
          <p:nvPr/>
        </p:nvCxnSpPr>
        <p:spPr>
          <a:xfrm>
            <a:off x="5672136" y="3091436"/>
            <a:ext cx="533400" cy="413764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1828800" y="1371600"/>
            <a:ext cx="64008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828800" y="2362200"/>
            <a:ext cx="64008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828800" y="3276600"/>
            <a:ext cx="64008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828800" y="4191000"/>
            <a:ext cx="64008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828800" y="5105400"/>
            <a:ext cx="64008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95400" y="1112520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95400" y="2102874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282874" y="3017520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295400" y="3953638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82874" y="4846320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7377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257672" y="685800"/>
            <a:ext cx="695328" cy="500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4791072" y="1600200"/>
            <a:ext cx="695328" cy="5006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5324472" y="2590800"/>
            <a:ext cx="695328" cy="500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cxnSp>
        <p:nvCxnSpPr>
          <p:cNvPr id="24" name="Straight Connector 23"/>
          <p:cNvCxnSpPr>
            <a:stCxn id="9" idx="2"/>
            <a:endCxn id="11" idx="0"/>
          </p:cNvCxnSpPr>
          <p:nvPr/>
        </p:nvCxnSpPr>
        <p:spPr>
          <a:xfrm>
            <a:off x="4605336" y="1186436"/>
            <a:ext cx="533400" cy="413764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7" idx="0"/>
            <a:endCxn id="11" idx="2"/>
          </p:cNvCxnSpPr>
          <p:nvPr/>
        </p:nvCxnSpPr>
        <p:spPr>
          <a:xfrm flipH="1" flipV="1">
            <a:off x="5138736" y="2100836"/>
            <a:ext cx="533400" cy="489964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857872" y="3505200"/>
            <a:ext cx="695328" cy="500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6391272" y="4419600"/>
            <a:ext cx="695328" cy="500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6924672" y="5410200"/>
            <a:ext cx="695328" cy="500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9" name="Straight Connector 18"/>
          <p:cNvCxnSpPr>
            <a:stCxn id="15" idx="2"/>
            <a:endCxn id="16" idx="0"/>
          </p:cNvCxnSpPr>
          <p:nvPr/>
        </p:nvCxnSpPr>
        <p:spPr>
          <a:xfrm>
            <a:off x="6205536" y="4005836"/>
            <a:ext cx="533400" cy="413764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0"/>
            <a:endCxn id="16" idx="2"/>
          </p:cNvCxnSpPr>
          <p:nvPr/>
        </p:nvCxnSpPr>
        <p:spPr>
          <a:xfrm flipH="1" flipV="1">
            <a:off x="6738936" y="4920236"/>
            <a:ext cx="533400" cy="489964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2"/>
            <a:endCxn id="15" idx="0"/>
          </p:cNvCxnSpPr>
          <p:nvPr/>
        </p:nvCxnSpPr>
        <p:spPr>
          <a:xfrm>
            <a:off x="5672136" y="3091436"/>
            <a:ext cx="533400" cy="413764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1828800" y="1371600"/>
            <a:ext cx="64008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828800" y="2362200"/>
            <a:ext cx="64008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828800" y="3276600"/>
            <a:ext cx="64008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828800" y="4191000"/>
            <a:ext cx="64008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828800" y="5105400"/>
            <a:ext cx="64008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95400" y="1112520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95400" y="2102874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282874" y="3017520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295400" y="3953638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82874" y="4846320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1500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257672" y="685800"/>
            <a:ext cx="695328" cy="500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4791072" y="1600200"/>
            <a:ext cx="695328" cy="500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5324472" y="2590800"/>
            <a:ext cx="695328" cy="5006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cxnSp>
        <p:nvCxnSpPr>
          <p:cNvPr id="24" name="Straight Connector 23"/>
          <p:cNvCxnSpPr>
            <a:stCxn id="9" idx="2"/>
            <a:endCxn id="11" idx="0"/>
          </p:cNvCxnSpPr>
          <p:nvPr/>
        </p:nvCxnSpPr>
        <p:spPr>
          <a:xfrm>
            <a:off x="4605336" y="1186436"/>
            <a:ext cx="533400" cy="413764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7" idx="0"/>
            <a:endCxn id="11" idx="2"/>
          </p:cNvCxnSpPr>
          <p:nvPr/>
        </p:nvCxnSpPr>
        <p:spPr>
          <a:xfrm flipH="1" flipV="1">
            <a:off x="5138736" y="2100836"/>
            <a:ext cx="533400" cy="489964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857872" y="3505200"/>
            <a:ext cx="695328" cy="500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6391272" y="4419600"/>
            <a:ext cx="695328" cy="500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6924672" y="5410200"/>
            <a:ext cx="695328" cy="500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9" name="Straight Connector 18"/>
          <p:cNvCxnSpPr>
            <a:stCxn id="15" idx="2"/>
            <a:endCxn id="16" idx="0"/>
          </p:cNvCxnSpPr>
          <p:nvPr/>
        </p:nvCxnSpPr>
        <p:spPr>
          <a:xfrm>
            <a:off x="6205536" y="4005836"/>
            <a:ext cx="533400" cy="413764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0"/>
            <a:endCxn id="16" idx="2"/>
          </p:cNvCxnSpPr>
          <p:nvPr/>
        </p:nvCxnSpPr>
        <p:spPr>
          <a:xfrm flipH="1" flipV="1">
            <a:off x="6738936" y="4920236"/>
            <a:ext cx="533400" cy="489964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2"/>
            <a:endCxn id="15" idx="0"/>
          </p:cNvCxnSpPr>
          <p:nvPr/>
        </p:nvCxnSpPr>
        <p:spPr>
          <a:xfrm>
            <a:off x="5672136" y="3091436"/>
            <a:ext cx="533400" cy="413764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1828800" y="1371600"/>
            <a:ext cx="64008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828800" y="2362200"/>
            <a:ext cx="64008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828800" y="3276600"/>
            <a:ext cx="64008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828800" y="4191000"/>
            <a:ext cx="64008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828800" y="5105400"/>
            <a:ext cx="64008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95400" y="1112520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95400" y="2102874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282874" y="3017520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295400" y="3953638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82874" y="4846320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88492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257672" y="685800"/>
            <a:ext cx="695328" cy="500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4791072" y="1600200"/>
            <a:ext cx="695328" cy="500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5324472" y="2590800"/>
            <a:ext cx="695328" cy="500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cxnSp>
        <p:nvCxnSpPr>
          <p:cNvPr id="24" name="Straight Connector 23"/>
          <p:cNvCxnSpPr>
            <a:stCxn id="9" idx="2"/>
            <a:endCxn id="11" idx="0"/>
          </p:cNvCxnSpPr>
          <p:nvPr/>
        </p:nvCxnSpPr>
        <p:spPr>
          <a:xfrm>
            <a:off x="4605336" y="1186436"/>
            <a:ext cx="533400" cy="413764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7" idx="0"/>
            <a:endCxn id="11" idx="2"/>
          </p:cNvCxnSpPr>
          <p:nvPr/>
        </p:nvCxnSpPr>
        <p:spPr>
          <a:xfrm flipH="1" flipV="1">
            <a:off x="5138736" y="2100836"/>
            <a:ext cx="533400" cy="489964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857872" y="3505200"/>
            <a:ext cx="695328" cy="5006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6391272" y="4419600"/>
            <a:ext cx="695328" cy="500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6924672" y="5410200"/>
            <a:ext cx="695328" cy="500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9" name="Straight Connector 18"/>
          <p:cNvCxnSpPr>
            <a:stCxn id="15" idx="2"/>
            <a:endCxn id="16" idx="0"/>
          </p:cNvCxnSpPr>
          <p:nvPr/>
        </p:nvCxnSpPr>
        <p:spPr>
          <a:xfrm>
            <a:off x="6205536" y="4005836"/>
            <a:ext cx="533400" cy="413764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0"/>
            <a:endCxn id="16" idx="2"/>
          </p:cNvCxnSpPr>
          <p:nvPr/>
        </p:nvCxnSpPr>
        <p:spPr>
          <a:xfrm flipH="1" flipV="1">
            <a:off x="6738936" y="4920236"/>
            <a:ext cx="533400" cy="489964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2"/>
            <a:endCxn id="15" idx="0"/>
          </p:cNvCxnSpPr>
          <p:nvPr/>
        </p:nvCxnSpPr>
        <p:spPr>
          <a:xfrm>
            <a:off x="5672136" y="3091436"/>
            <a:ext cx="533400" cy="413764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1828800" y="1371600"/>
            <a:ext cx="64008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828800" y="2362200"/>
            <a:ext cx="64008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828800" y="3276600"/>
            <a:ext cx="64008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828800" y="4191000"/>
            <a:ext cx="64008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828800" y="5105400"/>
            <a:ext cx="64008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95400" y="1112520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95400" y="2102874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282874" y="3017520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295400" y="3953638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82874" y="4846320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0587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257672" y="685800"/>
            <a:ext cx="695328" cy="500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4791072" y="1600200"/>
            <a:ext cx="695328" cy="500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5324472" y="2590800"/>
            <a:ext cx="695328" cy="500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cxnSp>
        <p:nvCxnSpPr>
          <p:cNvPr id="24" name="Straight Connector 23"/>
          <p:cNvCxnSpPr>
            <a:stCxn id="9" idx="2"/>
            <a:endCxn id="11" idx="0"/>
          </p:cNvCxnSpPr>
          <p:nvPr/>
        </p:nvCxnSpPr>
        <p:spPr>
          <a:xfrm>
            <a:off x="4605336" y="1186436"/>
            <a:ext cx="533400" cy="413764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7" idx="0"/>
            <a:endCxn id="11" idx="2"/>
          </p:cNvCxnSpPr>
          <p:nvPr/>
        </p:nvCxnSpPr>
        <p:spPr>
          <a:xfrm flipH="1" flipV="1">
            <a:off x="5138736" y="2100836"/>
            <a:ext cx="533400" cy="489964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857872" y="3505200"/>
            <a:ext cx="695328" cy="500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6391272" y="4419600"/>
            <a:ext cx="695328" cy="5006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6924672" y="5410200"/>
            <a:ext cx="695328" cy="500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9" name="Straight Connector 18"/>
          <p:cNvCxnSpPr>
            <a:stCxn id="15" idx="2"/>
            <a:endCxn id="16" idx="0"/>
          </p:cNvCxnSpPr>
          <p:nvPr/>
        </p:nvCxnSpPr>
        <p:spPr>
          <a:xfrm>
            <a:off x="6205536" y="4005836"/>
            <a:ext cx="533400" cy="413764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0"/>
            <a:endCxn id="16" idx="2"/>
          </p:cNvCxnSpPr>
          <p:nvPr/>
        </p:nvCxnSpPr>
        <p:spPr>
          <a:xfrm flipH="1" flipV="1">
            <a:off x="6738936" y="4920236"/>
            <a:ext cx="533400" cy="489964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2"/>
            <a:endCxn id="15" idx="0"/>
          </p:cNvCxnSpPr>
          <p:nvPr/>
        </p:nvCxnSpPr>
        <p:spPr>
          <a:xfrm>
            <a:off x="5672136" y="3091436"/>
            <a:ext cx="533400" cy="413764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1828800" y="1371600"/>
            <a:ext cx="64008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828800" y="2362200"/>
            <a:ext cx="64008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828800" y="3276600"/>
            <a:ext cx="64008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828800" y="4191000"/>
            <a:ext cx="64008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828800" y="5105400"/>
            <a:ext cx="64008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95400" y="1112520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95400" y="2102874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282874" y="3017520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295400" y="3953638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82874" y="4846320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26378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257672" y="685800"/>
            <a:ext cx="695328" cy="500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4791072" y="1600200"/>
            <a:ext cx="695328" cy="500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5324472" y="2590800"/>
            <a:ext cx="695328" cy="500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cxnSp>
        <p:nvCxnSpPr>
          <p:cNvPr id="24" name="Straight Connector 23"/>
          <p:cNvCxnSpPr>
            <a:stCxn id="9" idx="2"/>
            <a:endCxn id="11" idx="0"/>
          </p:cNvCxnSpPr>
          <p:nvPr/>
        </p:nvCxnSpPr>
        <p:spPr>
          <a:xfrm>
            <a:off x="4605336" y="1186436"/>
            <a:ext cx="533400" cy="413764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7" idx="0"/>
            <a:endCxn id="11" idx="2"/>
          </p:cNvCxnSpPr>
          <p:nvPr/>
        </p:nvCxnSpPr>
        <p:spPr>
          <a:xfrm flipH="1" flipV="1">
            <a:off x="5138736" y="2100836"/>
            <a:ext cx="533400" cy="489964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857872" y="3505200"/>
            <a:ext cx="695328" cy="500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6391272" y="4419600"/>
            <a:ext cx="695328" cy="500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6924672" y="5410200"/>
            <a:ext cx="695328" cy="5006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9" name="Straight Connector 18"/>
          <p:cNvCxnSpPr>
            <a:stCxn id="15" idx="2"/>
            <a:endCxn id="16" idx="0"/>
          </p:cNvCxnSpPr>
          <p:nvPr/>
        </p:nvCxnSpPr>
        <p:spPr>
          <a:xfrm>
            <a:off x="6205536" y="4005836"/>
            <a:ext cx="533400" cy="413764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0"/>
            <a:endCxn id="16" idx="2"/>
          </p:cNvCxnSpPr>
          <p:nvPr/>
        </p:nvCxnSpPr>
        <p:spPr>
          <a:xfrm flipH="1" flipV="1">
            <a:off x="6738936" y="4920236"/>
            <a:ext cx="533400" cy="489964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2"/>
            <a:endCxn id="15" idx="0"/>
          </p:cNvCxnSpPr>
          <p:nvPr/>
        </p:nvCxnSpPr>
        <p:spPr>
          <a:xfrm>
            <a:off x="5672136" y="3091436"/>
            <a:ext cx="533400" cy="413764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1828800" y="1371600"/>
            <a:ext cx="64008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828800" y="2362200"/>
            <a:ext cx="64008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828800" y="3276600"/>
            <a:ext cx="64008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828800" y="4191000"/>
            <a:ext cx="64008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828800" y="5105400"/>
            <a:ext cx="64008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95400" y="1112520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95400" y="2102874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282874" y="3017520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295400" y="3953638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82874" y="4846320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4059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048000"/>
            <a:ext cx="7886700" cy="99270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7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O(log n)</a:t>
            </a:r>
            <a:endParaRPr lang="en-US" sz="7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&quot;No&quot; Symbol 3"/>
          <p:cNvSpPr/>
          <p:nvPr/>
        </p:nvSpPr>
        <p:spPr>
          <a:xfrm>
            <a:off x="3505200" y="2362200"/>
            <a:ext cx="2438400" cy="2438400"/>
          </a:xfrm>
          <a:prstGeom prst="noSmoking">
            <a:avLst>
              <a:gd name="adj" fmla="val 1511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26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Outline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4000"/>
            <a:ext cx="7886700" cy="4879975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Binary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Search Tree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Unbalanced and Balanced</a:t>
            </a:r>
          </a:p>
          <a:p>
            <a:pPr lvl="1">
              <a:spcBef>
                <a:spcPts val="600"/>
              </a:spcBef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Height and Balance Factor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AVL Tree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Self-balancing Binary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Search Tree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Balancing Algorithms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Right Rotation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Left Rotation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Right-Left Rotation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Right-Left Rotation</a:t>
            </a:r>
          </a:p>
        </p:txBody>
      </p:sp>
    </p:spTree>
    <p:extLst>
      <p:ext uri="{BB962C8B-B14F-4D97-AF65-F5344CB8AC3E}">
        <p14:creationId xmlns:p14="http://schemas.microsoft.com/office/powerpoint/2010/main" val="368067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048000"/>
            <a:ext cx="7886700" cy="99270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7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O(n)</a:t>
            </a:r>
            <a:endParaRPr lang="en-US" sz="7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29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Balanced Tree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/>
              <a:t>binary search tree </a:t>
            </a:r>
            <a:r>
              <a:rPr lang="en-US" dirty="0" smtClean="0"/>
              <a:t>whose maximum height is minimized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08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962400" y="7620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4</a:t>
            </a:r>
            <a:endParaRPr lang="en-US" sz="3600" b="1" dirty="0"/>
          </a:p>
        </p:txBody>
      </p:sp>
      <p:sp>
        <p:nvSpPr>
          <p:cNvPr id="10" name="Rectangle 9"/>
          <p:cNvSpPr/>
          <p:nvPr/>
        </p:nvSpPr>
        <p:spPr>
          <a:xfrm>
            <a:off x="2819400" y="24384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2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5257800" y="24384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5</a:t>
            </a:r>
            <a:endParaRPr lang="en-US" sz="3600" b="1" dirty="0"/>
          </a:p>
        </p:txBody>
      </p:sp>
      <p:sp>
        <p:nvSpPr>
          <p:cNvPr id="13" name="Rectangle 12"/>
          <p:cNvSpPr/>
          <p:nvPr/>
        </p:nvSpPr>
        <p:spPr>
          <a:xfrm>
            <a:off x="1600200" y="43434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1</a:t>
            </a:r>
            <a:endParaRPr lang="en-US" sz="3600" b="1" dirty="0"/>
          </a:p>
        </p:txBody>
      </p:sp>
      <p:sp>
        <p:nvSpPr>
          <p:cNvPr id="14" name="Rectangle 13"/>
          <p:cNvSpPr/>
          <p:nvPr/>
        </p:nvSpPr>
        <p:spPr>
          <a:xfrm>
            <a:off x="4038600" y="43434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3</a:t>
            </a:r>
            <a:endParaRPr lang="en-US" sz="3600" b="1" dirty="0"/>
          </a:p>
        </p:txBody>
      </p:sp>
      <p:sp>
        <p:nvSpPr>
          <p:cNvPr id="17" name="Rectangle 16"/>
          <p:cNvSpPr/>
          <p:nvPr/>
        </p:nvSpPr>
        <p:spPr>
          <a:xfrm>
            <a:off x="6324600" y="43434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6</a:t>
            </a:r>
            <a:endParaRPr lang="en-US" sz="3600" b="1" dirty="0"/>
          </a:p>
        </p:txBody>
      </p:sp>
      <p:cxnSp>
        <p:nvCxnSpPr>
          <p:cNvPr id="21" name="Straight Connector 20"/>
          <p:cNvCxnSpPr>
            <a:stCxn id="9" idx="2"/>
            <a:endCxn id="10" idx="0"/>
          </p:cNvCxnSpPr>
          <p:nvPr/>
        </p:nvCxnSpPr>
        <p:spPr>
          <a:xfrm flipH="1">
            <a:off x="3401291" y="1676400"/>
            <a:ext cx="1143000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2"/>
            <a:endCxn id="11" idx="0"/>
          </p:cNvCxnSpPr>
          <p:nvPr/>
        </p:nvCxnSpPr>
        <p:spPr>
          <a:xfrm>
            <a:off x="4544291" y="1676400"/>
            <a:ext cx="1295400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2"/>
            <a:endCxn id="13" idx="0"/>
          </p:cNvCxnSpPr>
          <p:nvPr/>
        </p:nvCxnSpPr>
        <p:spPr>
          <a:xfrm flipH="1">
            <a:off x="2182091" y="3352800"/>
            <a:ext cx="1219200" cy="9906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0" idx="2"/>
            <a:endCxn id="14" idx="0"/>
          </p:cNvCxnSpPr>
          <p:nvPr/>
        </p:nvCxnSpPr>
        <p:spPr>
          <a:xfrm>
            <a:off x="3401291" y="3352800"/>
            <a:ext cx="1219200" cy="9906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7" idx="0"/>
            <a:endCxn id="11" idx="2"/>
          </p:cNvCxnSpPr>
          <p:nvPr/>
        </p:nvCxnSpPr>
        <p:spPr>
          <a:xfrm flipH="1" flipV="1">
            <a:off x="5839691" y="3352800"/>
            <a:ext cx="1066800" cy="9906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99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962400" y="762000"/>
            <a:ext cx="1163781" cy="914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80779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962400" y="7620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57800" y="2438400"/>
            <a:ext cx="1163781" cy="914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2</a:t>
            </a:r>
          </a:p>
        </p:txBody>
      </p:sp>
      <p:cxnSp>
        <p:nvCxnSpPr>
          <p:cNvPr id="24" name="Straight Connector 23"/>
          <p:cNvCxnSpPr>
            <a:stCxn id="9" idx="2"/>
            <a:endCxn id="11" idx="0"/>
          </p:cNvCxnSpPr>
          <p:nvPr/>
        </p:nvCxnSpPr>
        <p:spPr>
          <a:xfrm>
            <a:off x="4544291" y="1676400"/>
            <a:ext cx="1295400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95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962400" y="7620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2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19400" y="24384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57800" y="2438400"/>
            <a:ext cx="1163781" cy="914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3</a:t>
            </a:r>
          </a:p>
        </p:txBody>
      </p:sp>
      <p:cxnSp>
        <p:nvCxnSpPr>
          <p:cNvPr id="21" name="Straight Connector 20"/>
          <p:cNvCxnSpPr>
            <a:stCxn id="9" idx="2"/>
            <a:endCxn id="10" idx="0"/>
          </p:cNvCxnSpPr>
          <p:nvPr/>
        </p:nvCxnSpPr>
        <p:spPr>
          <a:xfrm flipH="1">
            <a:off x="3401291" y="1676400"/>
            <a:ext cx="1143000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2"/>
            <a:endCxn id="11" idx="0"/>
          </p:cNvCxnSpPr>
          <p:nvPr/>
        </p:nvCxnSpPr>
        <p:spPr>
          <a:xfrm>
            <a:off x="4544291" y="1676400"/>
            <a:ext cx="1295400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40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962400" y="7620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2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19400" y="24384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57800" y="24384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324600" y="4343400"/>
            <a:ext cx="1163781" cy="914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4</a:t>
            </a:r>
          </a:p>
        </p:txBody>
      </p:sp>
      <p:cxnSp>
        <p:nvCxnSpPr>
          <p:cNvPr id="21" name="Straight Connector 20"/>
          <p:cNvCxnSpPr>
            <a:stCxn id="9" idx="2"/>
            <a:endCxn id="10" idx="0"/>
          </p:cNvCxnSpPr>
          <p:nvPr/>
        </p:nvCxnSpPr>
        <p:spPr>
          <a:xfrm flipH="1">
            <a:off x="3401291" y="1676400"/>
            <a:ext cx="1143000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2"/>
            <a:endCxn id="11" idx="0"/>
          </p:cNvCxnSpPr>
          <p:nvPr/>
        </p:nvCxnSpPr>
        <p:spPr>
          <a:xfrm>
            <a:off x="4544291" y="1676400"/>
            <a:ext cx="1295400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7" idx="0"/>
            <a:endCxn id="11" idx="2"/>
          </p:cNvCxnSpPr>
          <p:nvPr/>
        </p:nvCxnSpPr>
        <p:spPr>
          <a:xfrm flipH="1" flipV="1">
            <a:off x="5839691" y="3352800"/>
            <a:ext cx="1066800" cy="9906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94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962400" y="7620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19400" y="24384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2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5257800" y="24384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00200" y="43434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1</a:t>
            </a:r>
            <a:endParaRPr lang="en-US" sz="3600" b="1" dirty="0"/>
          </a:p>
        </p:txBody>
      </p:sp>
      <p:sp>
        <p:nvSpPr>
          <p:cNvPr id="17" name="Rectangle 16"/>
          <p:cNvSpPr/>
          <p:nvPr/>
        </p:nvSpPr>
        <p:spPr>
          <a:xfrm>
            <a:off x="6324600" y="4343400"/>
            <a:ext cx="1163781" cy="914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5</a:t>
            </a:r>
          </a:p>
        </p:txBody>
      </p:sp>
      <p:cxnSp>
        <p:nvCxnSpPr>
          <p:cNvPr id="21" name="Straight Connector 20"/>
          <p:cNvCxnSpPr>
            <a:stCxn id="9" idx="2"/>
            <a:endCxn id="10" idx="0"/>
          </p:cNvCxnSpPr>
          <p:nvPr/>
        </p:nvCxnSpPr>
        <p:spPr>
          <a:xfrm flipH="1">
            <a:off x="3401291" y="1676400"/>
            <a:ext cx="1143000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2"/>
            <a:endCxn id="11" idx="0"/>
          </p:cNvCxnSpPr>
          <p:nvPr/>
        </p:nvCxnSpPr>
        <p:spPr>
          <a:xfrm>
            <a:off x="4544291" y="1676400"/>
            <a:ext cx="1295400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2"/>
            <a:endCxn id="13" idx="0"/>
          </p:cNvCxnSpPr>
          <p:nvPr/>
        </p:nvCxnSpPr>
        <p:spPr>
          <a:xfrm flipH="1">
            <a:off x="2182091" y="3352800"/>
            <a:ext cx="1219200" cy="9906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7" idx="0"/>
            <a:endCxn id="11" idx="2"/>
          </p:cNvCxnSpPr>
          <p:nvPr/>
        </p:nvCxnSpPr>
        <p:spPr>
          <a:xfrm flipH="1" flipV="1">
            <a:off x="5839691" y="3352800"/>
            <a:ext cx="1066800" cy="9906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91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962400" y="7620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4</a:t>
            </a:r>
            <a:endParaRPr lang="en-US" sz="3600" b="1" dirty="0"/>
          </a:p>
        </p:txBody>
      </p:sp>
      <p:sp>
        <p:nvSpPr>
          <p:cNvPr id="10" name="Rectangle 9"/>
          <p:cNvSpPr/>
          <p:nvPr/>
        </p:nvSpPr>
        <p:spPr>
          <a:xfrm>
            <a:off x="2819400" y="24384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2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5257800" y="24384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5</a:t>
            </a:r>
            <a:endParaRPr lang="en-US" sz="3600" b="1" dirty="0"/>
          </a:p>
        </p:txBody>
      </p:sp>
      <p:sp>
        <p:nvSpPr>
          <p:cNvPr id="13" name="Rectangle 12"/>
          <p:cNvSpPr/>
          <p:nvPr/>
        </p:nvSpPr>
        <p:spPr>
          <a:xfrm>
            <a:off x="1600200" y="43434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1</a:t>
            </a:r>
            <a:endParaRPr lang="en-US" sz="3600" b="1" dirty="0"/>
          </a:p>
        </p:txBody>
      </p:sp>
      <p:sp>
        <p:nvSpPr>
          <p:cNvPr id="14" name="Rectangle 13"/>
          <p:cNvSpPr/>
          <p:nvPr/>
        </p:nvSpPr>
        <p:spPr>
          <a:xfrm>
            <a:off x="4038600" y="43434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3</a:t>
            </a:r>
            <a:endParaRPr lang="en-US" sz="3600" b="1" dirty="0"/>
          </a:p>
        </p:txBody>
      </p:sp>
      <p:sp>
        <p:nvSpPr>
          <p:cNvPr id="17" name="Rectangle 16"/>
          <p:cNvSpPr/>
          <p:nvPr/>
        </p:nvSpPr>
        <p:spPr>
          <a:xfrm>
            <a:off x="6324600" y="4343400"/>
            <a:ext cx="1163781" cy="914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6</a:t>
            </a:r>
            <a:endParaRPr lang="en-US" sz="3600" b="1" dirty="0"/>
          </a:p>
        </p:txBody>
      </p:sp>
      <p:cxnSp>
        <p:nvCxnSpPr>
          <p:cNvPr id="21" name="Straight Connector 20"/>
          <p:cNvCxnSpPr>
            <a:stCxn id="9" idx="2"/>
            <a:endCxn id="10" idx="0"/>
          </p:cNvCxnSpPr>
          <p:nvPr/>
        </p:nvCxnSpPr>
        <p:spPr>
          <a:xfrm flipH="1">
            <a:off x="3401291" y="1676400"/>
            <a:ext cx="1143000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2"/>
            <a:endCxn id="11" idx="0"/>
          </p:cNvCxnSpPr>
          <p:nvPr/>
        </p:nvCxnSpPr>
        <p:spPr>
          <a:xfrm>
            <a:off x="4544291" y="1676400"/>
            <a:ext cx="1295400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2"/>
            <a:endCxn id="13" idx="0"/>
          </p:cNvCxnSpPr>
          <p:nvPr/>
        </p:nvCxnSpPr>
        <p:spPr>
          <a:xfrm flipH="1">
            <a:off x="2182091" y="3352800"/>
            <a:ext cx="1219200" cy="9906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0" idx="2"/>
            <a:endCxn id="14" idx="0"/>
          </p:cNvCxnSpPr>
          <p:nvPr/>
        </p:nvCxnSpPr>
        <p:spPr>
          <a:xfrm>
            <a:off x="3401291" y="3352800"/>
            <a:ext cx="1219200" cy="9906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7" idx="0"/>
            <a:endCxn id="11" idx="2"/>
          </p:cNvCxnSpPr>
          <p:nvPr/>
        </p:nvCxnSpPr>
        <p:spPr>
          <a:xfrm flipH="1" flipV="1">
            <a:off x="5839691" y="3352800"/>
            <a:ext cx="1066800" cy="9906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27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962400" y="7620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4</a:t>
            </a:r>
            <a:endParaRPr lang="en-US" sz="3600" b="1" dirty="0"/>
          </a:p>
        </p:txBody>
      </p:sp>
      <p:sp>
        <p:nvSpPr>
          <p:cNvPr id="10" name="Rectangle 9"/>
          <p:cNvSpPr/>
          <p:nvPr/>
        </p:nvSpPr>
        <p:spPr>
          <a:xfrm>
            <a:off x="2819400" y="24384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2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5257800" y="24384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5</a:t>
            </a:r>
            <a:endParaRPr lang="en-US" sz="3600" b="1" dirty="0"/>
          </a:p>
        </p:txBody>
      </p:sp>
      <p:sp>
        <p:nvSpPr>
          <p:cNvPr id="13" name="Rectangle 12"/>
          <p:cNvSpPr/>
          <p:nvPr/>
        </p:nvSpPr>
        <p:spPr>
          <a:xfrm>
            <a:off x="1600200" y="43434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1</a:t>
            </a:r>
            <a:endParaRPr lang="en-US" sz="3600" b="1" dirty="0"/>
          </a:p>
        </p:txBody>
      </p:sp>
      <p:sp>
        <p:nvSpPr>
          <p:cNvPr id="14" name="Rectangle 13"/>
          <p:cNvSpPr/>
          <p:nvPr/>
        </p:nvSpPr>
        <p:spPr>
          <a:xfrm>
            <a:off x="4038600" y="43434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3</a:t>
            </a:r>
            <a:endParaRPr lang="en-US" sz="3600" b="1" dirty="0"/>
          </a:p>
        </p:txBody>
      </p:sp>
      <p:sp>
        <p:nvSpPr>
          <p:cNvPr id="17" name="Rectangle 16"/>
          <p:cNvSpPr/>
          <p:nvPr/>
        </p:nvSpPr>
        <p:spPr>
          <a:xfrm>
            <a:off x="6324600" y="43434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6</a:t>
            </a:r>
            <a:endParaRPr lang="en-US" sz="3600" b="1" dirty="0"/>
          </a:p>
        </p:txBody>
      </p:sp>
      <p:cxnSp>
        <p:nvCxnSpPr>
          <p:cNvPr id="21" name="Straight Connector 20"/>
          <p:cNvCxnSpPr>
            <a:stCxn id="9" idx="2"/>
            <a:endCxn id="10" idx="0"/>
          </p:cNvCxnSpPr>
          <p:nvPr/>
        </p:nvCxnSpPr>
        <p:spPr>
          <a:xfrm flipH="1">
            <a:off x="3401291" y="1676400"/>
            <a:ext cx="1143000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2"/>
            <a:endCxn id="11" idx="0"/>
          </p:cNvCxnSpPr>
          <p:nvPr/>
        </p:nvCxnSpPr>
        <p:spPr>
          <a:xfrm>
            <a:off x="4544291" y="1676400"/>
            <a:ext cx="1295400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2"/>
            <a:endCxn id="13" idx="0"/>
          </p:cNvCxnSpPr>
          <p:nvPr/>
        </p:nvCxnSpPr>
        <p:spPr>
          <a:xfrm flipH="1">
            <a:off x="2182091" y="3352800"/>
            <a:ext cx="1219200" cy="9906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0" idx="2"/>
            <a:endCxn id="14" idx="0"/>
          </p:cNvCxnSpPr>
          <p:nvPr/>
        </p:nvCxnSpPr>
        <p:spPr>
          <a:xfrm>
            <a:off x="3401291" y="3352800"/>
            <a:ext cx="1219200" cy="9906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7" idx="0"/>
            <a:endCxn id="11" idx="2"/>
          </p:cNvCxnSpPr>
          <p:nvPr/>
        </p:nvCxnSpPr>
        <p:spPr>
          <a:xfrm flipH="1" flipV="1">
            <a:off x="5839691" y="3352800"/>
            <a:ext cx="1066800" cy="9906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79326" y="2057400"/>
            <a:ext cx="64008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079326" y="3886200"/>
            <a:ext cx="64008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5926" y="1808500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5926" y="3596640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8562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Binary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Search Tree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sorted data structure where each node can have 0-2 children and each node, except the root, has exactly one parent.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65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962400" y="762000"/>
            <a:ext cx="1163781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4</a:t>
            </a:r>
            <a:endParaRPr lang="en-US" sz="3600" b="1" dirty="0"/>
          </a:p>
        </p:txBody>
      </p:sp>
      <p:sp>
        <p:nvSpPr>
          <p:cNvPr id="10" name="Rectangle 9"/>
          <p:cNvSpPr/>
          <p:nvPr/>
        </p:nvSpPr>
        <p:spPr>
          <a:xfrm>
            <a:off x="2819400" y="24384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2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5257800" y="24384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5</a:t>
            </a:r>
            <a:endParaRPr lang="en-US" sz="3600" b="1" dirty="0"/>
          </a:p>
        </p:txBody>
      </p:sp>
      <p:sp>
        <p:nvSpPr>
          <p:cNvPr id="13" name="Rectangle 12"/>
          <p:cNvSpPr/>
          <p:nvPr/>
        </p:nvSpPr>
        <p:spPr>
          <a:xfrm>
            <a:off x="1600200" y="43434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1</a:t>
            </a:r>
            <a:endParaRPr lang="en-US" sz="3600" b="1" dirty="0"/>
          </a:p>
        </p:txBody>
      </p:sp>
      <p:sp>
        <p:nvSpPr>
          <p:cNvPr id="14" name="Rectangle 13"/>
          <p:cNvSpPr/>
          <p:nvPr/>
        </p:nvSpPr>
        <p:spPr>
          <a:xfrm>
            <a:off x="4038600" y="43434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3</a:t>
            </a:r>
            <a:endParaRPr lang="en-US" sz="3600" b="1" dirty="0"/>
          </a:p>
        </p:txBody>
      </p:sp>
      <p:sp>
        <p:nvSpPr>
          <p:cNvPr id="17" name="Rectangle 16"/>
          <p:cNvSpPr/>
          <p:nvPr/>
        </p:nvSpPr>
        <p:spPr>
          <a:xfrm>
            <a:off x="6324600" y="43434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6</a:t>
            </a:r>
            <a:endParaRPr lang="en-US" sz="3600" b="1" dirty="0"/>
          </a:p>
        </p:txBody>
      </p:sp>
      <p:cxnSp>
        <p:nvCxnSpPr>
          <p:cNvPr id="21" name="Straight Connector 20"/>
          <p:cNvCxnSpPr>
            <a:stCxn id="9" idx="2"/>
            <a:endCxn id="10" idx="0"/>
          </p:cNvCxnSpPr>
          <p:nvPr/>
        </p:nvCxnSpPr>
        <p:spPr>
          <a:xfrm flipH="1">
            <a:off x="3401291" y="1676400"/>
            <a:ext cx="1143000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2"/>
            <a:endCxn id="11" idx="0"/>
          </p:cNvCxnSpPr>
          <p:nvPr/>
        </p:nvCxnSpPr>
        <p:spPr>
          <a:xfrm>
            <a:off x="4544291" y="1676400"/>
            <a:ext cx="1295400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2"/>
            <a:endCxn id="13" idx="0"/>
          </p:cNvCxnSpPr>
          <p:nvPr/>
        </p:nvCxnSpPr>
        <p:spPr>
          <a:xfrm flipH="1">
            <a:off x="2182091" y="3352800"/>
            <a:ext cx="1219200" cy="9906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0" idx="2"/>
            <a:endCxn id="14" idx="0"/>
          </p:cNvCxnSpPr>
          <p:nvPr/>
        </p:nvCxnSpPr>
        <p:spPr>
          <a:xfrm>
            <a:off x="3401291" y="3352800"/>
            <a:ext cx="1219200" cy="9906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7" idx="0"/>
            <a:endCxn id="11" idx="2"/>
          </p:cNvCxnSpPr>
          <p:nvPr/>
        </p:nvCxnSpPr>
        <p:spPr>
          <a:xfrm flipH="1" flipV="1">
            <a:off x="5839691" y="3352800"/>
            <a:ext cx="1066800" cy="9906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79326" y="2057400"/>
            <a:ext cx="64008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079326" y="3886200"/>
            <a:ext cx="64008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5926" y="1808500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5926" y="3596640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5708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962400" y="7620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4</a:t>
            </a:r>
            <a:endParaRPr lang="en-US" sz="3600" b="1" dirty="0"/>
          </a:p>
        </p:txBody>
      </p:sp>
      <p:sp>
        <p:nvSpPr>
          <p:cNvPr id="10" name="Rectangle 9"/>
          <p:cNvSpPr/>
          <p:nvPr/>
        </p:nvSpPr>
        <p:spPr>
          <a:xfrm>
            <a:off x="2819400" y="2438400"/>
            <a:ext cx="1163781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2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5257800" y="24384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5</a:t>
            </a:r>
            <a:endParaRPr lang="en-US" sz="3600" b="1" dirty="0"/>
          </a:p>
        </p:txBody>
      </p:sp>
      <p:sp>
        <p:nvSpPr>
          <p:cNvPr id="13" name="Rectangle 12"/>
          <p:cNvSpPr/>
          <p:nvPr/>
        </p:nvSpPr>
        <p:spPr>
          <a:xfrm>
            <a:off x="1600200" y="43434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1</a:t>
            </a:r>
            <a:endParaRPr lang="en-US" sz="3600" b="1" dirty="0"/>
          </a:p>
        </p:txBody>
      </p:sp>
      <p:sp>
        <p:nvSpPr>
          <p:cNvPr id="14" name="Rectangle 13"/>
          <p:cNvSpPr/>
          <p:nvPr/>
        </p:nvSpPr>
        <p:spPr>
          <a:xfrm>
            <a:off x="4038600" y="43434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3</a:t>
            </a:r>
            <a:endParaRPr lang="en-US" sz="3600" b="1" dirty="0"/>
          </a:p>
        </p:txBody>
      </p:sp>
      <p:sp>
        <p:nvSpPr>
          <p:cNvPr id="17" name="Rectangle 16"/>
          <p:cNvSpPr/>
          <p:nvPr/>
        </p:nvSpPr>
        <p:spPr>
          <a:xfrm>
            <a:off x="6324600" y="43434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6</a:t>
            </a:r>
            <a:endParaRPr lang="en-US" sz="3600" b="1" dirty="0"/>
          </a:p>
        </p:txBody>
      </p:sp>
      <p:cxnSp>
        <p:nvCxnSpPr>
          <p:cNvPr id="21" name="Straight Connector 20"/>
          <p:cNvCxnSpPr>
            <a:stCxn id="9" idx="2"/>
            <a:endCxn id="10" idx="0"/>
          </p:cNvCxnSpPr>
          <p:nvPr/>
        </p:nvCxnSpPr>
        <p:spPr>
          <a:xfrm flipH="1">
            <a:off x="3401291" y="1676400"/>
            <a:ext cx="1143000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2"/>
            <a:endCxn id="11" idx="0"/>
          </p:cNvCxnSpPr>
          <p:nvPr/>
        </p:nvCxnSpPr>
        <p:spPr>
          <a:xfrm>
            <a:off x="4544291" y="1676400"/>
            <a:ext cx="1295400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2"/>
            <a:endCxn id="13" idx="0"/>
          </p:cNvCxnSpPr>
          <p:nvPr/>
        </p:nvCxnSpPr>
        <p:spPr>
          <a:xfrm flipH="1">
            <a:off x="2182091" y="3352800"/>
            <a:ext cx="1219200" cy="9906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0" idx="2"/>
            <a:endCxn id="14" idx="0"/>
          </p:cNvCxnSpPr>
          <p:nvPr/>
        </p:nvCxnSpPr>
        <p:spPr>
          <a:xfrm>
            <a:off x="3401291" y="3352800"/>
            <a:ext cx="1219200" cy="9906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7" idx="0"/>
            <a:endCxn id="11" idx="2"/>
          </p:cNvCxnSpPr>
          <p:nvPr/>
        </p:nvCxnSpPr>
        <p:spPr>
          <a:xfrm flipH="1" flipV="1">
            <a:off x="5839691" y="3352800"/>
            <a:ext cx="1066800" cy="9906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79326" y="2057400"/>
            <a:ext cx="64008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079326" y="3886200"/>
            <a:ext cx="64008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5926" y="1808500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5926" y="3596640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1416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962400" y="7620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4</a:t>
            </a:r>
            <a:endParaRPr lang="en-US" sz="3600" b="1" dirty="0"/>
          </a:p>
        </p:txBody>
      </p:sp>
      <p:sp>
        <p:nvSpPr>
          <p:cNvPr id="10" name="Rectangle 9"/>
          <p:cNvSpPr/>
          <p:nvPr/>
        </p:nvSpPr>
        <p:spPr>
          <a:xfrm>
            <a:off x="2819400" y="24384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2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5257800" y="24384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5</a:t>
            </a:r>
            <a:endParaRPr lang="en-US" sz="3600" b="1" dirty="0"/>
          </a:p>
        </p:txBody>
      </p:sp>
      <p:sp>
        <p:nvSpPr>
          <p:cNvPr id="13" name="Rectangle 12"/>
          <p:cNvSpPr/>
          <p:nvPr/>
        </p:nvSpPr>
        <p:spPr>
          <a:xfrm>
            <a:off x="1600200" y="43434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1</a:t>
            </a:r>
            <a:endParaRPr lang="en-US" sz="3600" b="1" dirty="0"/>
          </a:p>
        </p:txBody>
      </p:sp>
      <p:sp>
        <p:nvSpPr>
          <p:cNvPr id="14" name="Rectangle 13"/>
          <p:cNvSpPr/>
          <p:nvPr/>
        </p:nvSpPr>
        <p:spPr>
          <a:xfrm>
            <a:off x="4038600" y="4343400"/>
            <a:ext cx="1163781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3</a:t>
            </a:r>
            <a:endParaRPr lang="en-US" sz="3600" b="1" dirty="0"/>
          </a:p>
        </p:txBody>
      </p:sp>
      <p:sp>
        <p:nvSpPr>
          <p:cNvPr id="17" name="Rectangle 16"/>
          <p:cNvSpPr/>
          <p:nvPr/>
        </p:nvSpPr>
        <p:spPr>
          <a:xfrm>
            <a:off x="6324600" y="43434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6</a:t>
            </a:r>
            <a:endParaRPr lang="en-US" sz="3600" b="1" dirty="0"/>
          </a:p>
        </p:txBody>
      </p:sp>
      <p:cxnSp>
        <p:nvCxnSpPr>
          <p:cNvPr id="21" name="Straight Connector 20"/>
          <p:cNvCxnSpPr>
            <a:stCxn id="9" idx="2"/>
            <a:endCxn id="10" idx="0"/>
          </p:cNvCxnSpPr>
          <p:nvPr/>
        </p:nvCxnSpPr>
        <p:spPr>
          <a:xfrm flipH="1">
            <a:off x="3401291" y="1676400"/>
            <a:ext cx="1143000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2"/>
            <a:endCxn id="11" idx="0"/>
          </p:cNvCxnSpPr>
          <p:nvPr/>
        </p:nvCxnSpPr>
        <p:spPr>
          <a:xfrm>
            <a:off x="4544291" y="1676400"/>
            <a:ext cx="1295400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2"/>
            <a:endCxn id="13" idx="0"/>
          </p:cNvCxnSpPr>
          <p:nvPr/>
        </p:nvCxnSpPr>
        <p:spPr>
          <a:xfrm flipH="1">
            <a:off x="2182091" y="3352800"/>
            <a:ext cx="1219200" cy="9906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0" idx="2"/>
            <a:endCxn id="14" idx="0"/>
          </p:cNvCxnSpPr>
          <p:nvPr/>
        </p:nvCxnSpPr>
        <p:spPr>
          <a:xfrm>
            <a:off x="3401291" y="3352800"/>
            <a:ext cx="1219200" cy="9906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7" idx="0"/>
            <a:endCxn id="11" idx="2"/>
          </p:cNvCxnSpPr>
          <p:nvPr/>
        </p:nvCxnSpPr>
        <p:spPr>
          <a:xfrm flipH="1" flipV="1">
            <a:off x="5839691" y="3352800"/>
            <a:ext cx="1066800" cy="9906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79326" y="2057400"/>
            <a:ext cx="64008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079326" y="3886200"/>
            <a:ext cx="64008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5926" y="1808500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5926" y="3596640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9815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048000"/>
            <a:ext cx="7886700" cy="99270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7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O(log n)</a:t>
            </a:r>
            <a:endParaRPr lang="en-US" sz="7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62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Balance Factor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difference between the height of the left and right sub-trees.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88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048000"/>
            <a:ext cx="7886700" cy="99270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7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bf = h(right) – h(left)</a:t>
            </a:r>
            <a:endParaRPr lang="en-US" sz="7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84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962400" y="762000"/>
            <a:ext cx="1163781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4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6888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962400" y="762000"/>
            <a:ext cx="1163781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4</a:t>
            </a:r>
            <a:endParaRPr lang="en-US" sz="3600" b="1" dirty="0"/>
          </a:p>
        </p:txBody>
      </p:sp>
      <p:sp>
        <p:nvSpPr>
          <p:cNvPr id="10" name="Rectangle 9"/>
          <p:cNvSpPr/>
          <p:nvPr/>
        </p:nvSpPr>
        <p:spPr>
          <a:xfrm>
            <a:off x="2819400" y="24384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2</a:t>
            </a:r>
            <a:endParaRPr lang="en-US" sz="3600" b="1" dirty="0"/>
          </a:p>
        </p:txBody>
      </p:sp>
      <p:cxnSp>
        <p:nvCxnSpPr>
          <p:cNvPr id="21" name="Straight Connector 20"/>
          <p:cNvCxnSpPr>
            <a:stCxn id="9" idx="2"/>
            <a:endCxn id="10" idx="0"/>
          </p:cNvCxnSpPr>
          <p:nvPr/>
        </p:nvCxnSpPr>
        <p:spPr>
          <a:xfrm flipH="1">
            <a:off x="3401291" y="1676400"/>
            <a:ext cx="1143000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46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962400" y="762000"/>
            <a:ext cx="1163781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4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5257800" y="24384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5</a:t>
            </a:r>
            <a:endParaRPr lang="en-US" sz="3600" b="1" dirty="0"/>
          </a:p>
        </p:txBody>
      </p:sp>
      <p:cxnSp>
        <p:nvCxnSpPr>
          <p:cNvPr id="24" name="Straight Connector 23"/>
          <p:cNvCxnSpPr>
            <a:stCxn id="9" idx="2"/>
            <a:endCxn id="11" idx="0"/>
          </p:cNvCxnSpPr>
          <p:nvPr/>
        </p:nvCxnSpPr>
        <p:spPr>
          <a:xfrm>
            <a:off x="4544291" y="1676400"/>
            <a:ext cx="1295400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63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962400" y="762000"/>
            <a:ext cx="1163781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4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5257800" y="24384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5</a:t>
            </a:r>
            <a:endParaRPr lang="en-US" sz="3600" b="1" dirty="0"/>
          </a:p>
        </p:txBody>
      </p:sp>
      <p:sp>
        <p:nvSpPr>
          <p:cNvPr id="17" name="Rectangle 16"/>
          <p:cNvSpPr/>
          <p:nvPr/>
        </p:nvSpPr>
        <p:spPr>
          <a:xfrm>
            <a:off x="6324600" y="43434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6</a:t>
            </a:r>
            <a:endParaRPr lang="en-US" sz="3600" b="1" dirty="0"/>
          </a:p>
        </p:txBody>
      </p:sp>
      <p:cxnSp>
        <p:nvCxnSpPr>
          <p:cNvPr id="24" name="Straight Connector 23"/>
          <p:cNvCxnSpPr>
            <a:stCxn id="9" idx="2"/>
            <a:endCxn id="11" idx="0"/>
          </p:cNvCxnSpPr>
          <p:nvPr/>
        </p:nvCxnSpPr>
        <p:spPr>
          <a:xfrm>
            <a:off x="4544291" y="1676400"/>
            <a:ext cx="1295400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7" idx="0"/>
            <a:endCxn id="11" idx="2"/>
          </p:cNvCxnSpPr>
          <p:nvPr/>
        </p:nvCxnSpPr>
        <p:spPr>
          <a:xfrm flipH="1" flipV="1">
            <a:off x="5839691" y="3352800"/>
            <a:ext cx="1066800" cy="9906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91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962400" y="7620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4</a:t>
            </a:r>
            <a:endParaRPr lang="en-US" sz="3600" b="1" dirty="0"/>
          </a:p>
        </p:txBody>
      </p:sp>
      <p:sp>
        <p:nvSpPr>
          <p:cNvPr id="10" name="Rectangle 9"/>
          <p:cNvSpPr/>
          <p:nvPr/>
        </p:nvSpPr>
        <p:spPr>
          <a:xfrm>
            <a:off x="2819400" y="24384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2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5257800" y="24384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5</a:t>
            </a:r>
            <a:endParaRPr lang="en-US" sz="3600" b="1" dirty="0"/>
          </a:p>
        </p:txBody>
      </p:sp>
      <p:sp>
        <p:nvSpPr>
          <p:cNvPr id="13" name="Rectangle 12"/>
          <p:cNvSpPr/>
          <p:nvPr/>
        </p:nvSpPr>
        <p:spPr>
          <a:xfrm>
            <a:off x="1600200" y="43434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1</a:t>
            </a:r>
            <a:endParaRPr lang="en-US" sz="3600" b="1" dirty="0"/>
          </a:p>
        </p:txBody>
      </p:sp>
      <p:sp>
        <p:nvSpPr>
          <p:cNvPr id="14" name="Rectangle 13"/>
          <p:cNvSpPr/>
          <p:nvPr/>
        </p:nvSpPr>
        <p:spPr>
          <a:xfrm>
            <a:off x="4038600" y="43434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3</a:t>
            </a:r>
            <a:endParaRPr lang="en-US" sz="3600" b="1" dirty="0"/>
          </a:p>
        </p:txBody>
      </p:sp>
      <p:sp>
        <p:nvSpPr>
          <p:cNvPr id="17" name="Rectangle 16"/>
          <p:cNvSpPr/>
          <p:nvPr/>
        </p:nvSpPr>
        <p:spPr>
          <a:xfrm>
            <a:off x="6324600" y="43434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6</a:t>
            </a:r>
            <a:endParaRPr lang="en-US" sz="3600" b="1" dirty="0"/>
          </a:p>
        </p:txBody>
      </p:sp>
      <p:cxnSp>
        <p:nvCxnSpPr>
          <p:cNvPr id="21" name="Straight Connector 20"/>
          <p:cNvCxnSpPr>
            <a:stCxn id="9" idx="2"/>
            <a:endCxn id="10" idx="0"/>
          </p:cNvCxnSpPr>
          <p:nvPr/>
        </p:nvCxnSpPr>
        <p:spPr>
          <a:xfrm flipH="1">
            <a:off x="3401291" y="1676400"/>
            <a:ext cx="1143000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2"/>
            <a:endCxn id="11" idx="0"/>
          </p:cNvCxnSpPr>
          <p:nvPr/>
        </p:nvCxnSpPr>
        <p:spPr>
          <a:xfrm>
            <a:off x="4544291" y="1676400"/>
            <a:ext cx="1295400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2"/>
            <a:endCxn id="13" idx="0"/>
          </p:cNvCxnSpPr>
          <p:nvPr/>
        </p:nvCxnSpPr>
        <p:spPr>
          <a:xfrm flipH="1">
            <a:off x="2182091" y="3352800"/>
            <a:ext cx="1219200" cy="9906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0" idx="2"/>
            <a:endCxn id="14" idx="0"/>
          </p:cNvCxnSpPr>
          <p:nvPr/>
        </p:nvCxnSpPr>
        <p:spPr>
          <a:xfrm>
            <a:off x="3401291" y="3352800"/>
            <a:ext cx="1219200" cy="9906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7" idx="0"/>
            <a:endCxn id="11" idx="2"/>
          </p:cNvCxnSpPr>
          <p:nvPr/>
        </p:nvCxnSpPr>
        <p:spPr>
          <a:xfrm flipH="1" flipV="1">
            <a:off x="5839691" y="3352800"/>
            <a:ext cx="1066800" cy="9906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90600" y="609600"/>
            <a:ext cx="1191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Node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06490" y="609600"/>
            <a:ext cx="1191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Root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0450" y="3309640"/>
            <a:ext cx="1191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Edge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19400" y="5715000"/>
            <a:ext cx="1191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Leaf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" name="Straight Arrow Connector 3"/>
          <p:cNvCxnSpPr>
            <a:stCxn id="2" idx="2"/>
          </p:cNvCxnSpPr>
          <p:nvPr/>
        </p:nvCxnSpPr>
        <p:spPr>
          <a:xfrm>
            <a:off x="1586346" y="1132820"/>
            <a:ext cx="1233054" cy="1305580"/>
          </a:xfrm>
          <a:prstGeom prst="straightConnector1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1"/>
            <a:endCxn id="9" idx="3"/>
          </p:cNvCxnSpPr>
          <p:nvPr/>
        </p:nvCxnSpPr>
        <p:spPr>
          <a:xfrm flipH="1">
            <a:off x="5126181" y="871210"/>
            <a:ext cx="1780309" cy="347990"/>
          </a:xfrm>
          <a:prstGeom prst="straightConnector1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</p:cNvCxnSpPr>
          <p:nvPr/>
        </p:nvCxnSpPr>
        <p:spPr>
          <a:xfrm>
            <a:off x="1681941" y="3571250"/>
            <a:ext cx="1082040" cy="261610"/>
          </a:xfrm>
          <a:prstGeom prst="straightConnector1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0"/>
          </p:cNvCxnSpPr>
          <p:nvPr/>
        </p:nvCxnSpPr>
        <p:spPr>
          <a:xfrm flipV="1">
            <a:off x="3415146" y="5334000"/>
            <a:ext cx="1129144" cy="381000"/>
          </a:xfrm>
          <a:prstGeom prst="straightConnector1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18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16" grpId="0"/>
      <p:bldP spid="1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962400" y="762000"/>
            <a:ext cx="1163781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4</a:t>
            </a:r>
            <a:endParaRPr lang="en-US" sz="3600" b="1" dirty="0"/>
          </a:p>
        </p:txBody>
      </p:sp>
      <p:sp>
        <p:nvSpPr>
          <p:cNvPr id="10" name="Rectangle 9"/>
          <p:cNvSpPr/>
          <p:nvPr/>
        </p:nvSpPr>
        <p:spPr>
          <a:xfrm>
            <a:off x="2819400" y="24384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2</a:t>
            </a:r>
            <a:endParaRPr lang="en-US" sz="3600" b="1" dirty="0"/>
          </a:p>
        </p:txBody>
      </p:sp>
      <p:cxnSp>
        <p:nvCxnSpPr>
          <p:cNvPr id="21" name="Straight Connector 20"/>
          <p:cNvCxnSpPr>
            <a:stCxn id="9" idx="2"/>
            <a:endCxn id="10" idx="0"/>
          </p:cNvCxnSpPr>
          <p:nvPr/>
        </p:nvCxnSpPr>
        <p:spPr>
          <a:xfrm flipH="1">
            <a:off x="3401291" y="1676400"/>
            <a:ext cx="1143000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655619" y="41148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1</a:t>
            </a:r>
          </a:p>
        </p:txBody>
      </p:sp>
      <p:cxnSp>
        <p:nvCxnSpPr>
          <p:cNvPr id="6" name="Straight Connector 5"/>
          <p:cNvCxnSpPr>
            <a:endCxn id="5" idx="0"/>
          </p:cNvCxnSpPr>
          <p:nvPr/>
        </p:nvCxnSpPr>
        <p:spPr>
          <a:xfrm flipH="1">
            <a:off x="2237510" y="3352800"/>
            <a:ext cx="1143000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37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962400" y="762000"/>
            <a:ext cx="1163781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4</a:t>
            </a:r>
            <a:endParaRPr lang="en-US" sz="3600" b="1" dirty="0"/>
          </a:p>
        </p:txBody>
      </p:sp>
      <p:sp>
        <p:nvSpPr>
          <p:cNvPr id="10" name="Rectangle 9"/>
          <p:cNvSpPr/>
          <p:nvPr/>
        </p:nvSpPr>
        <p:spPr>
          <a:xfrm>
            <a:off x="2819400" y="24384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2</a:t>
            </a:r>
            <a:endParaRPr lang="en-US" sz="3600" b="1" dirty="0"/>
          </a:p>
        </p:txBody>
      </p:sp>
      <p:cxnSp>
        <p:nvCxnSpPr>
          <p:cNvPr id="21" name="Straight Connector 20"/>
          <p:cNvCxnSpPr>
            <a:stCxn id="9" idx="2"/>
            <a:endCxn id="10" idx="0"/>
          </p:cNvCxnSpPr>
          <p:nvPr/>
        </p:nvCxnSpPr>
        <p:spPr>
          <a:xfrm flipH="1">
            <a:off x="3401291" y="1676400"/>
            <a:ext cx="1143000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655619" y="41148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1</a:t>
            </a:r>
          </a:p>
        </p:txBody>
      </p:sp>
      <p:cxnSp>
        <p:nvCxnSpPr>
          <p:cNvPr id="6" name="Straight Connector 5"/>
          <p:cNvCxnSpPr>
            <a:endCxn id="5" idx="0"/>
          </p:cNvCxnSpPr>
          <p:nvPr/>
        </p:nvCxnSpPr>
        <p:spPr>
          <a:xfrm flipH="1">
            <a:off x="2237510" y="3352800"/>
            <a:ext cx="1143000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257800" y="24384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5</a:t>
            </a:r>
            <a:endParaRPr lang="en-US" sz="3600" b="1" dirty="0"/>
          </a:p>
        </p:txBody>
      </p:sp>
      <p:sp>
        <p:nvSpPr>
          <p:cNvPr id="8" name="Rectangle 7"/>
          <p:cNvSpPr/>
          <p:nvPr/>
        </p:nvSpPr>
        <p:spPr>
          <a:xfrm>
            <a:off x="6324600" y="43434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6</a:t>
            </a:r>
            <a:endParaRPr lang="en-US" sz="3600" b="1" dirty="0"/>
          </a:p>
        </p:txBody>
      </p:sp>
      <p:cxnSp>
        <p:nvCxnSpPr>
          <p:cNvPr id="11" name="Straight Connector 10"/>
          <p:cNvCxnSpPr>
            <a:endCxn id="7" idx="0"/>
          </p:cNvCxnSpPr>
          <p:nvPr/>
        </p:nvCxnSpPr>
        <p:spPr>
          <a:xfrm>
            <a:off x="4544291" y="1676400"/>
            <a:ext cx="1295400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0"/>
            <a:endCxn id="7" idx="2"/>
          </p:cNvCxnSpPr>
          <p:nvPr/>
        </p:nvCxnSpPr>
        <p:spPr>
          <a:xfrm flipH="1" flipV="1">
            <a:off x="5839691" y="3352800"/>
            <a:ext cx="1066800" cy="9906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74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882908"/>
            <a:ext cx="85344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left_height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max_height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(left);</a:t>
            </a:r>
          </a:p>
          <a:p>
            <a:r>
              <a:rPr lang="en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right_height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max_height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(right);</a:t>
            </a:r>
          </a:p>
          <a:p>
            <a:r>
              <a:rPr lang="en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28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balance_factor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right_height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-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left_height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" sz="2000" dirty="0">
              <a:solidFill>
                <a:prstClr val="black"/>
              </a:solidFill>
              <a:highlight>
                <a:srgbClr val="FFFFFF"/>
              </a:highlight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15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AVL Tree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self-balancing binary search tree.  Named after </a:t>
            </a:r>
            <a:r>
              <a:rPr lang="en-US" dirty="0"/>
              <a:t>it’s inventors Georgy Adelson-</a:t>
            </a:r>
            <a:r>
              <a:rPr lang="en-US" dirty="0" err="1"/>
              <a:t>Velsky</a:t>
            </a:r>
            <a:r>
              <a:rPr lang="en-US" dirty="0"/>
              <a:t> and </a:t>
            </a:r>
            <a:r>
              <a:rPr lang="en-US" dirty="0" err="1"/>
              <a:t>Evgenii</a:t>
            </a:r>
            <a:r>
              <a:rPr lang="en-US" dirty="0"/>
              <a:t> </a:t>
            </a:r>
            <a:r>
              <a:rPr lang="en-US" dirty="0" smtClean="0"/>
              <a:t>Landis.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9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Self Balancing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tree is balanced as nodes are added or removed from the tree.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51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Rotation Algorithms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Left Rotation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Right Rotation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Left-Right Rotation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Right-Left Rotation</a:t>
            </a:r>
            <a:endParaRPr lang="en-US" sz="3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30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Left Rotation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Algorithm to balance a right-heavy tree by rotating nodes to the left.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48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Left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5143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dirty="0"/>
              <a:t>Right child becomes the new root</a:t>
            </a:r>
          </a:p>
          <a:p>
            <a:pPr marL="457200" indent="-5143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dirty="0"/>
              <a:t>Left child of new root is assigned to right child of old root</a:t>
            </a:r>
          </a:p>
          <a:p>
            <a:pPr marL="457200" indent="-5143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dirty="0"/>
              <a:t>Previous root becomes the new root’s left </a:t>
            </a:r>
            <a:r>
              <a:rPr lang="en-US" dirty="0" smtClean="0"/>
              <a:t>child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8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Right child becomes the new root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54779" y="33528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3</a:t>
            </a:r>
          </a:p>
        </p:txBody>
      </p:sp>
      <p:sp>
        <p:nvSpPr>
          <p:cNvPr id="6" name="Rectangle 5"/>
          <p:cNvSpPr/>
          <p:nvPr/>
        </p:nvSpPr>
        <p:spPr>
          <a:xfrm>
            <a:off x="5250179" y="50292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4</a:t>
            </a:r>
            <a:endParaRPr lang="en-US" sz="3600" b="1" dirty="0"/>
          </a:p>
        </p:txBody>
      </p:sp>
      <p:cxnSp>
        <p:nvCxnSpPr>
          <p:cNvPr id="8" name="Straight Connector 7"/>
          <p:cNvCxnSpPr>
            <a:stCxn id="5" idx="2"/>
            <a:endCxn id="6" idx="0"/>
          </p:cNvCxnSpPr>
          <p:nvPr/>
        </p:nvCxnSpPr>
        <p:spPr>
          <a:xfrm>
            <a:off x="4536670" y="4267200"/>
            <a:ext cx="1295400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 flipH="1">
            <a:off x="2682242" y="50292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2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3248892" y="4267200"/>
            <a:ext cx="1295399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667000" y="16764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1</a:t>
            </a:r>
          </a:p>
        </p:txBody>
      </p:sp>
      <p:cxnSp>
        <p:nvCxnSpPr>
          <p:cNvPr id="19" name="Straight Connector 18"/>
          <p:cNvCxnSpPr>
            <a:stCxn id="17" idx="2"/>
          </p:cNvCxnSpPr>
          <p:nvPr/>
        </p:nvCxnSpPr>
        <p:spPr>
          <a:xfrm>
            <a:off x="3248891" y="2590800"/>
            <a:ext cx="1295400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15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Right child becomes the new root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54779" y="3352800"/>
            <a:ext cx="1163781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50179" y="50292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4</a:t>
            </a:r>
            <a:endParaRPr lang="en-US" sz="3600" b="1" dirty="0"/>
          </a:p>
        </p:txBody>
      </p:sp>
      <p:cxnSp>
        <p:nvCxnSpPr>
          <p:cNvPr id="12" name="Straight Connector 11"/>
          <p:cNvCxnSpPr>
            <a:stCxn id="10" idx="2"/>
            <a:endCxn id="11" idx="0"/>
          </p:cNvCxnSpPr>
          <p:nvPr/>
        </p:nvCxnSpPr>
        <p:spPr>
          <a:xfrm>
            <a:off x="4536670" y="4267200"/>
            <a:ext cx="1295400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flipH="1">
            <a:off x="2682242" y="50292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2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3248892" y="4267200"/>
            <a:ext cx="1295399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667000" y="16764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1</a:t>
            </a:r>
          </a:p>
        </p:txBody>
      </p:sp>
      <p:cxnSp>
        <p:nvCxnSpPr>
          <p:cNvPr id="20" name="Straight Connector 19"/>
          <p:cNvCxnSpPr>
            <a:stCxn id="19" idx="2"/>
          </p:cNvCxnSpPr>
          <p:nvPr/>
        </p:nvCxnSpPr>
        <p:spPr>
          <a:xfrm>
            <a:off x="3248891" y="2590800"/>
            <a:ext cx="1295400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69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962400" y="7620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4</a:t>
            </a:r>
            <a:endParaRPr lang="en-US" sz="3600" b="1" dirty="0"/>
          </a:p>
        </p:txBody>
      </p:sp>
      <p:sp>
        <p:nvSpPr>
          <p:cNvPr id="10" name="Rectangle 9"/>
          <p:cNvSpPr/>
          <p:nvPr/>
        </p:nvSpPr>
        <p:spPr>
          <a:xfrm>
            <a:off x="2819400" y="24384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2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5257800" y="24384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5</a:t>
            </a:r>
            <a:endParaRPr lang="en-US" sz="3600" b="1" dirty="0"/>
          </a:p>
        </p:txBody>
      </p:sp>
      <p:sp>
        <p:nvSpPr>
          <p:cNvPr id="13" name="Rectangle 12"/>
          <p:cNvSpPr/>
          <p:nvPr/>
        </p:nvSpPr>
        <p:spPr>
          <a:xfrm>
            <a:off x="1600200" y="4343400"/>
            <a:ext cx="1163781" cy="914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1</a:t>
            </a:r>
            <a:endParaRPr lang="en-US" sz="3600" b="1" dirty="0"/>
          </a:p>
        </p:txBody>
      </p:sp>
      <p:sp>
        <p:nvSpPr>
          <p:cNvPr id="14" name="Rectangle 13"/>
          <p:cNvSpPr/>
          <p:nvPr/>
        </p:nvSpPr>
        <p:spPr>
          <a:xfrm>
            <a:off x="4038600" y="43434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3</a:t>
            </a:r>
            <a:endParaRPr lang="en-US" sz="3600" b="1" dirty="0"/>
          </a:p>
        </p:txBody>
      </p:sp>
      <p:sp>
        <p:nvSpPr>
          <p:cNvPr id="17" name="Rectangle 16"/>
          <p:cNvSpPr/>
          <p:nvPr/>
        </p:nvSpPr>
        <p:spPr>
          <a:xfrm>
            <a:off x="6324600" y="43434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6</a:t>
            </a:r>
            <a:endParaRPr lang="en-US" sz="3600" b="1" dirty="0"/>
          </a:p>
        </p:txBody>
      </p:sp>
      <p:cxnSp>
        <p:nvCxnSpPr>
          <p:cNvPr id="21" name="Straight Connector 20"/>
          <p:cNvCxnSpPr>
            <a:stCxn id="9" idx="2"/>
            <a:endCxn id="10" idx="0"/>
          </p:cNvCxnSpPr>
          <p:nvPr/>
        </p:nvCxnSpPr>
        <p:spPr>
          <a:xfrm flipH="1">
            <a:off x="3401291" y="1676400"/>
            <a:ext cx="1143000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2"/>
            <a:endCxn id="11" idx="0"/>
          </p:cNvCxnSpPr>
          <p:nvPr/>
        </p:nvCxnSpPr>
        <p:spPr>
          <a:xfrm>
            <a:off x="4544291" y="1676400"/>
            <a:ext cx="1295400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2"/>
            <a:endCxn id="13" idx="0"/>
          </p:cNvCxnSpPr>
          <p:nvPr/>
        </p:nvCxnSpPr>
        <p:spPr>
          <a:xfrm flipH="1">
            <a:off x="2182091" y="3352800"/>
            <a:ext cx="1219200" cy="9906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0" idx="2"/>
            <a:endCxn id="14" idx="0"/>
          </p:cNvCxnSpPr>
          <p:nvPr/>
        </p:nvCxnSpPr>
        <p:spPr>
          <a:xfrm>
            <a:off x="3401291" y="3352800"/>
            <a:ext cx="1219200" cy="9906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7" idx="0"/>
            <a:endCxn id="11" idx="2"/>
          </p:cNvCxnSpPr>
          <p:nvPr/>
        </p:nvCxnSpPr>
        <p:spPr>
          <a:xfrm flipH="1" flipV="1">
            <a:off x="5839691" y="3352800"/>
            <a:ext cx="1066800" cy="9906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05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Right child becomes the new root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015737" y="1981200"/>
            <a:ext cx="1163781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11137" y="36576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4</a:t>
            </a:r>
            <a:endParaRPr lang="en-US" sz="3600" b="1" dirty="0"/>
          </a:p>
        </p:txBody>
      </p:sp>
      <p:cxnSp>
        <p:nvCxnSpPr>
          <p:cNvPr id="12" name="Straight Connector 11"/>
          <p:cNvCxnSpPr>
            <a:stCxn id="10" idx="2"/>
            <a:endCxn id="11" idx="0"/>
          </p:cNvCxnSpPr>
          <p:nvPr/>
        </p:nvCxnSpPr>
        <p:spPr>
          <a:xfrm>
            <a:off x="4597628" y="2895600"/>
            <a:ext cx="1295400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flipH="1">
            <a:off x="2743200" y="36576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2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3309850" y="2895600"/>
            <a:ext cx="1295399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143000" y="19812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3153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Left child of new root is assigned to right child of old root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15737" y="1981200"/>
            <a:ext cx="1163781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11137" y="36576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4</a:t>
            </a:r>
            <a:endParaRPr lang="en-US" sz="3600" b="1" dirty="0"/>
          </a:p>
        </p:txBody>
      </p:sp>
      <p:cxnSp>
        <p:nvCxnSpPr>
          <p:cNvPr id="19" name="Straight Connector 18"/>
          <p:cNvCxnSpPr>
            <a:stCxn id="17" idx="2"/>
            <a:endCxn id="18" idx="0"/>
          </p:cNvCxnSpPr>
          <p:nvPr/>
        </p:nvCxnSpPr>
        <p:spPr>
          <a:xfrm>
            <a:off x="4597628" y="2895600"/>
            <a:ext cx="1295400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flipH="1">
            <a:off x="2743200" y="36576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2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3309850" y="2895600"/>
            <a:ext cx="1295399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143000" y="19812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30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Left child of new root is assigned to right child of old root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15737" y="1981200"/>
            <a:ext cx="1163781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11137" y="36576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4</a:t>
            </a:r>
            <a:endParaRPr lang="en-US" sz="3600" b="1" dirty="0"/>
          </a:p>
        </p:txBody>
      </p:sp>
      <p:cxnSp>
        <p:nvCxnSpPr>
          <p:cNvPr id="19" name="Straight Connector 18"/>
          <p:cNvCxnSpPr>
            <a:stCxn id="17" idx="2"/>
            <a:endCxn id="18" idx="0"/>
          </p:cNvCxnSpPr>
          <p:nvPr/>
        </p:nvCxnSpPr>
        <p:spPr>
          <a:xfrm>
            <a:off x="4597628" y="2895600"/>
            <a:ext cx="1295400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flipH="1">
            <a:off x="2743200" y="3657600"/>
            <a:ext cx="1163781" cy="914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2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3309850" y="2895600"/>
            <a:ext cx="1295399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143000" y="19812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4507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Left child of new root is assigned to right child of old root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17819" y="1981200"/>
            <a:ext cx="1163781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13219" y="36576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4</a:t>
            </a:r>
            <a:endParaRPr lang="en-US" sz="3600" b="1" dirty="0"/>
          </a:p>
        </p:txBody>
      </p:sp>
      <p:cxnSp>
        <p:nvCxnSpPr>
          <p:cNvPr id="19" name="Straight Connector 18"/>
          <p:cNvCxnSpPr>
            <a:stCxn id="17" idx="2"/>
            <a:endCxn id="18" idx="0"/>
          </p:cNvCxnSpPr>
          <p:nvPr/>
        </p:nvCxnSpPr>
        <p:spPr>
          <a:xfrm>
            <a:off x="4599710" y="2895600"/>
            <a:ext cx="1295400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flipH="1">
            <a:off x="2449837" y="3657600"/>
            <a:ext cx="1163781" cy="914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143000" y="19812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1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725937" y="2895600"/>
            <a:ext cx="1295400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69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Previous root becomes the new root’s left child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17819" y="1981200"/>
            <a:ext cx="1163781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13219" y="36576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4</a:t>
            </a:r>
            <a:endParaRPr lang="en-US" sz="3600" b="1" dirty="0"/>
          </a:p>
        </p:txBody>
      </p:sp>
      <p:cxnSp>
        <p:nvCxnSpPr>
          <p:cNvPr id="19" name="Straight Connector 18"/>
          <p:cNvCxnSpPr>
            <a:stCxn id="17" idx="2"/>
            <a:endCxn id="18" idx="0"/>
          </p:cNvCxnSpPr>
          <p:nvPr/>
        </p:nvCxnSpPr>
        <p:spPr>
          <a:xfrm>
            <a:off x="4599710" y="2895600"/>
            <a:ext cx="1295400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flipH="1">
            <a:off x="2449837" y="3657600"/>
            <a:ext cx="1163781" cy="914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143000" y="19812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1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725937" y="2895600"/>
            <a:ext cx="1295400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17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Previous root becomes the new root’s left child</a:t>
            </a:r>
          </a:p>
        </p:txBody>
      </p:sp>
      <p:sp>
        <p:nvSpPr>
          <p:cNvPr id="5" name="Rectangle 4"/>
          <p:cNvSpPr/>
          <p:nvPr/>
        </p:nvSpPr>
        <p:spPr>
          <a:xfrm>
            <a:off x="4030978" y="1981200"/>
            <a:ext cx="1163781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3</a:t>
            </a:r>
          </a:p>
        </p:txBody>
      </p:sp>
      <p:sp>
        <p:nvSpPr>
          <p:cNvPr id="6" name="Rectangle 5"/>
          <p:cNvSpPr/>
          <p:nvPr/>
        </p:nvSpPr>
        <p:spPr>
          <a:xfrm>
            <a:off x="5326378" y="36576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4</a:t>
            </a:r>
            <a:endParaRPr lang="en-US" sz="3600" b="1" dirty="0"/>
          </a:p>
        </p:txBody>
      </p:sp>
      <p:cxnSp>
        <p:nvCxnSpPr>
          <p:cNvPr id="7" name="Straight Connector 6"/>
          <p:cNvCxnSpPr>
            <a:stCxn id="5" idx="2"/>
            <a:endCxn id="6" idx="0"/>
          </p:cNvCxnSpPr>
          <p:nvPr/>
        </p:nvCxnSpPr>
        <p:spPr>
          <a:xfrm>
            <a:off x="4612869" y="2895600"/>
            <a:ext cx="1295400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 flipH="1">
            <a:off x="4050037" y="5334000"/>
            <a:ext cx="1163781" cy="914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2743200" y="36576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1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326137" y="4572000"/>
            <a:ext cx="1295400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325091" y="2895600"/>
            <a:ext cx="1295399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17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978217"/>
            <a:ext cx="845820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left_rotation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   a (this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 ----&gt;    b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    </a:t>
            </a:r>
            <a:r>
              <a:rPr lang="en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                / \</a:t>
            </a:r>
            <a:endParaRPr lang="e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     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              a   c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      \</a:t>
            </a:r>
            <a:endParaRPr lang="e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        c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node_t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new_root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replace_root_with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(right);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set_right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new_root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-&gt;left);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new_root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set_left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" dirty="0">
              <a:solidFill>
                <a:prstClr val="black"/>
              </a:solidFill>
              <a:highlight>
                <a:srgbClr val="FFFFFF"/>
              </a:highlight>
              <a:latin typeface="Calibri" panose="020F0502020204030204" pitchFamily="34" charset="0"/>
            </a:endParaRPr>
          </a:p>
        </p:txBody>
      </p:sp>
      <p:sp>
        <p:nvSpPr>
          <p:cNvPr id="3" name="Up Arrow 2"/>
          <p:cNvSpPr/>
          <p:nvPr/>
        </p:nvSpPr>
        <p:spPr>
          <a:xfrm rot="5400000">
            <a:off x="438150" y="3371850"/>
            <a:ext cx="380998" cy="80009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Up Arrow 4"/>
          <p:cNvSpPr/>
          <p:nvPr/>
        </p:nvSpPr>
        <p:spPr>
          <a:xfrm rot="5400000">
            <a:off x="438150" y="3773443"/>
            <a:ext cx="380998" cy="80009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 rot="5400000">
            <a:off x="438150" y="4137965"/>
            <a:ext cx="380998" cy="80009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5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Right Rotation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Algorithm to balance a </a:t>
            </a:r>
            <a:r>
              <a:rPr lang="en-US" dirty="0" smtClean="0"/>
              <a:t>left-heavy </a:t>
            </a:r>
            <a:r>
              <a:rPr lang="en-US" dirty="0"/>
              <a:t>tree by rotating nodes to the </a:t>
            </a:r>
            <a:r>
              <a:rPr lang="en-US" dirty="0" smtClean="0"/>
              <a:t>right.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2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Left child becomes the new root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54779" y="35814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2</a:t>
            </a:r>
            <a:endParaRPr lang="en-US" sz="3600" b="1" dirty="0"/>
          </a:p>
        </p:txBody>
      </p:sp>
      <p:sp>
        <p:nvSpPr>
          <p:cNvPr id="13" name="Rectangle 12"/>
          <p:cNvSpPr/>
          <p:nvPr/>
        </p:nvSpPr>
        <p:spPr>
          <a:xfrm>
            <a:off x="5250179" y="52578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3</a:t>
            </a:r>
          </a:p>
        </p:txBody>
      </p:sp>
      <p:cxnSp>
        <p:nvCxnSpPr>
          <p:cNvPr id="14" name="Straight Connector 13"/>
          <p:cNvCxnSpPr>
            <a:stCxn id="12" idx="2"/>
            <a:endCxn id="13" idx="0"/>
          </p:cNvCxnSpPr>
          <p:nvPr/>
        </p:nvCxnSpPr>
        <p:spPr>
          <a:xfrm>
            <a:off x="4536670" y="4495800"/>
            <a:ext cx="1295400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 flipH="1">
            <a:off x="2682242" y="52578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1</a:t>
            </a:r>
            <a:endParaRPr lang="en-US" sz="3600" b="1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3248892" y="4495800"/>
            <a:ext cx="1295399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181943" y="19050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4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4498568" y="2819400"/>
            <a:ext cx="1295399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87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Left child becomes the new root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54779" y="3581400"/>
            <a:ext cx="1163781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2</a:t>
            </a:r>
            <a:endParaRPr lang="en-US" sz="3600" b="1" dirty="0"/>
          </a:p>
        </p:txBody>
      </p:sp>
      <p:sp>
        <p:nvSpPr>
          <p:cNvPr id="13" name="Rectangle 12"/>
          <p:cNvSpPr/>
          <p:nvPr/>
        </p:nvSpPr>
        <p:spPr>
          <a:xfrm>
            <a:off x="5250179" y="52578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3</a:t>
            </a:r>
          </a:p>
        </p:txBody>
      </p:sp>
      <p:cxnSp>
        <p:nvCxnSpPr>
          <p:cNvPr id="14" name="Straight Connector 13"/>
          <p:cNvCxnSpPr>
            <a:stCxn id="12" idx="2"/>
            <a:endCxn id="13" idx="0"/>
          </p:cNvCxnSpPr>
          <p:nvPr/>
        </p:nvCxnSpPr>
        <p:spPr>
          <a:xfrm>
            <a:off x="4536670" y="4495800"/>
            <a:ext cx="1295400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 flipH="1">
            <a:off x="2682242" y="52578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1</a:t>
            </a:r>
            <a:endParaRPr lang="en-US" sz="3600" b="1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3248892" y="4495800"/>
            <a:ext cx="1295399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181943" y="19050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4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4498568" y="2819400"/>
            <a:ext cx="1295399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49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962400" y="7620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4</a:t>
            </a:r>
            <a:endParaRPr lang="en-US" sz="3600" b="1" dirty="0"/>
          </a:p>
        </p:txBody>
      </p:sp>
      <p:sp>
        <p:nvSpPr>
          <p:cNvPr id="10" name="Rectangle 9"/>
          <p:cNvSpPr/>
          <p:nvPr/>
        </p:nvSpPr>
        <p:spPr>
          <a:xfrm>
            <a:off x="2819400" y="24384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2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5257800" y="24384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5</a:t>
            </a:r>
            <a:endParaRPr lang="en-US" sz="3600" b="1" dirty="0"/>
          </a:p>
        </p:txBody>
      </p:sp>
      <p:sp>
        <p:nvSpPr>
          <p:cNvPr id="13" name="Rectangle 12"/>
          <p:cNvSpPr/>
          <p:nvPr/>
        </p:nvSpPr>
        <p:spPr>
          <a:xfrm>
            <a:off x="1600200" y="43434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1</a:t>
            </a:r>
            <a:endParaRPr lang="en-US" sz="3600" b="1" dirty="0"/>
          </a:p>
        </p:txBody>
      </p:sp>
      <p:sp>
        <p:nvSpPr>
          <p:cNvPr id="14" name="Rectangle 13"/>
          <p:cNvSpPr/>
          <p:nvPr/>
        </p:nvSpPr>
        <p:spPr>
          <a:xfrm>
            <a:off x="4038600" y="43434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3</a:t>
            </a:r>
            <a:endParaRPr lang="en-US" sz="3600" b="1" dirty="0"/>
          </a:p>
        </p:txBody>
      </p:sp>
      <p:sp>
        <p:nvSpPr>
          <p:cNvPr id="17" name="Rectangle 16"/>
          <p:cNvSpPr/>
          <p:nvPr/>
        </p:nvSpPr>
        <p:spPr>
          <a:xfrm>
            <a:off x="6324600" y="4343400"/>
            <a:ext cx="1163781" cy="914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6</a:t>
            </a:r>
            <a:endParaRPr lang="en-US" sz="3600" b="1" dirty="0"/>
          </a:p>
        </p:txBody>
      </p:sp>
      <p:cxnSp>
        <p:nvCxnSpPr>
          <p:cNvPr id="21" name="Straight Connector 20"/>
          <p:cNvCxnSpPr>
            <a:stCxn id="9" idx="2"/>
            <a:endCxn id="10" idx="0"/>
          </p:cNvCxnSpPr>
          <p:nvPr/>
        </p:nvCxnSpPr>
        <p:spPr>
          <a:xfrm flipH="1">
            <a:off x="3401291" y="1676400"/>
            <a:ext cx="1143000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2"/>
            <a:endCxn id="11" idx="0"/>
          </p:cNvCxnSpPr>
          <p:nvPr/>
        </p:nvCxnSpPr>
        <p:spPr>
          <a:xfrm>
            <a:off x="4544291" y="1676400"/>
            <a:ext cx="1295400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2"/>
            <a:endCxn id="13" idx="0"/>
          </p:cNvCxnSpPr>
          <p:nvPr/>
        </p:nvCxnSpPr>
        <p:spPr>
          <a:xfrm flipH="1">
            <a:off x="2182091" y="3352800"/>
            <a:ext cx="1219200" cy="9906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0" idx="2"/>
            <a:endCxn id="14" idx="0"/>
          </p:cNvCxnSpPr>
          <p:nvPr/>
        </p:nvCxnSpPr>
        <p:spPr>
          <a:xfrm>
            <a:off x="3401291" y="3352800"/>
            <a:ext cx="1219200" cy="9906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7" idx="0"/>
            <a:endCxn id="11" idx="2"/>
          </p:cNvCxnSpPr>
          <p:nvPr/>
        </p:nvCxnSpPr>
        <p:spPr>
          <a:xfrm flipH="1" flipV="1">
            <a:off x="5839691" y="3352800"/>
            <a:ext cx="1066800" cy="9906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39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Left child becomes the new root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71303" y="1905000"/>
            <a:ext cx="1163781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2</a:t>
            </a:r>
            <a:endParaRPr lang="en-US" sz="3600" b="1" dirty="0"/>
          </a:p>
        </p:txBody>
      </p:sp>
      <p:sp>
        <p:nvSpPr>
          <p:cNvPr id="13" name="Rectangle 12"/>
          <p:cNvSpPr/>
          <p:nvPr/>
        </p:nvSpPr>
        <p:spPr>
          <a:xfrm>
            <a:off x="5166703" y="35814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3</a:t>
            </a:r>
          </a:p>
        </p:txBody>
      </p:sp>
      <p:cxnSp>
        <p:nvCxnSpPr>
          <p:cNvPr id="14" name="Straight Connector 13"/>
          <p:cNvCxnSpPr>
            <a:stCxn id="12" idx="2"/>
            <a:endCxn id="13" idx="0"/>
          </p:cNvCxnSpPr>
          <p:nvPr/>
        </p:nvCxnSpPr>
        <p:spPr>
          <a:xfrm>
            <a:off x="4453194" y="2819400"/>
            <a:ext cx="1295400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 flipH="1">
            <a:off x="2598766" y="35814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1</a:t>
            </a:r>
            <a:endParaRPr lang="en-US" sz="3600" b="1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3165416" y="2819400"/>
            <a:ext cx="1295399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705600" y="1890711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2502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Right child of new root is assigned to left child of old root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71303" y="1905000"/>
            <a:ext cx="1163781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2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5166703" y="3581400"/>
            <a:ext cx="1163781" cy="914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3</a:t>
            </a:r>
          </a:p>
        </p:txBody>
      </p:sp>
      <p:cxnSp>
        <p:nvCxnSpPr>
          <p:cNvPr id="12" name="Straight Connector 11"/>
          <p:cNvCxnSpPr>
            <a:stCxn id="10" idx="2"/>
            <a:endCxn id="11" idx="0"/>
          </p:cNvCxnSpPr>
          <p:nvPr/>
        </p:nvCxnSpPr>
        <p:spPr>
          <a:xfrm>
            <a:off x="4453194" y="2819400"/>
            <a:ext cx="1295400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 flipH="1">
            <a:off x="2598766" y="35814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1</a:t>
            </a:r>
            <a:endParaRPr lang="en-US" sz="3600" b="1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3165416" y="2819400"/>
            <a:ext cx="1295399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705600" y="1890711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4</a:t>
            </a:r>
          </a:p>
        </p:txBody>
      </p:sp>
      <p:sp>
        <p:nvSpPr>
          <p:cNvPr id="9" name="Up Arrow 8"/>
          <p:cNvSpPr/>
          <p:nvPr/>
        </p:nvSpPr>
        <p:spPr>
          <a:xfrm rot="5400000">
            <a:off x="2930499" y="1978627"/>
            <a:ext cx="380998" cy="80009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5"/>
          <p:cNvSpPr/>
          <p:nvPr/>
        </p:nvSpPr>
        <p:spPr>
          <a:xfrm rot="16200000">
            <a:off x="6725774" y="3638551"/>
            <a:ext cx="380998" cy="80009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0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Right child of new root is assigned to left child of old root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71303" y="1905000"/>
            <a:ext cx="1163781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2</a:t>
            </a:r>
            <a:endParaRPr lang="en-US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5465619" y="3581400"/>
            <a:ext cx="1163781" cy="914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3</a:t>
            </a:r>
          </a:p>
        </p:txBody>
      </p:sp>
      <p:sp>
        <p:nvSpPr>
          <p:cNvPr id="6" name="Rectangle 5"/>
          <p:cNvSpPr/>
          <p:nvPr/>
        </p:nvSpPr>
        <p:spPr>
          <a:xfrm flipH="1">
            <a:off x="2598766" y="35814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1</a:t>
            </a:r>
            <a:endParaRPr lang="en-US" sz="3600" b="1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3165416" y="2819400"/>
            <a:ext cx="1295399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705600" y="1890711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4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6057900" y="2805111"/>
            <a:ext cx="1295399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64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Previous root becomes the new root’s right child</a:t>
            </a:r>
          </a:p>
        </p:txBody>
      </p:sp>
      <p:sp>
        <p:nvSpPr>
          <p:cNvPr id="4" name="Rectangle 3"/>
          <p:cNvSpPr/>
          <p:nvPr/>
        </p:nvSpPr>
        <p:spPr>
          <a:xfrm>
            <a:off x="3871303" y="1905000"/>
            <a:ext cx="1163781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2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3872344" y="5272089"/>
            <a:ext cx="1163781" cy="914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3</a:t>
            </a:r>
          </a:p>
        </p:txBody>
      </p:sp>
      <p:sp>
        <p:nvSpPr>
          <p:cNvPr id="6" name="Rectangle 5"/>
          <p:cNvSpPr/>
          <p:nvPr/>
        </p:nvSpPr>
        <p:spPr>
          <a:xfrm flipH="1">
            <a:off x="2598766" y="35814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1</a:t>
            </a:r>
            <a:endParaRPr lang="en-US" sz="3600" b="1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3165416" y="2819400"/>
            <a:ext cx="1295399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112325" y="35814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4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464625" y="4495800"/>
            <a:ext cx="1295399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453194" y="2819400"/>
            <a:ext cx="1295400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56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7680" y="914400"/>
            <a:ext cx="865632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right_rotation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   c (this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 ----&gt;   b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  </a:t>
            </a:r>
            <a:r>
              <a:rPr lang="en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                 / \</a:t>
            </a:r>
            <a:endParaRPr lang="e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                 a   c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/</a:t>
            </a:r>
            <a:endParaRPr lang="e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endParaRPr lang="e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new_root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replace_root_with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(left);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set_left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new_root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-&gt;right);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new_root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set_right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Up Arrow 2"/>
          <p:cNvSpPr/>
          <p:nvPr/>
        </p:nvSpPr>
        <p:spPr>
          <a:xfrm rot="5400000">
            <a:off x="552452" y="3332721"/>
            <a:ext cx="380998" cy="80009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Up Arrow 4"/>
          <p:cNvSpPr/>
          <p:nvPr/>
        </p:nvSpPr>
        <p:spPr>
          <a:xfrm rot="5400000">
            <a:off x="552452" y="3734314"/>
            <a:ext cx="380998" cy="80009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 rot="5400000">
            <a:off x="552452" y="4098836"/>
            <a:ext cx="380998" cy="80009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5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Right Rotation: Flip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19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Example: Unbalanced Rotation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35236" y="36576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030636" y="53340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2</a:t>
            </a:r>
            <a:endParaRPr lang="en-US" sz="3600" b="1" dirty="0"/>
          </a:p>
        </p:txBody>
      </p:sp>
      <p:cxnSp>
        <p:nvCxnSpPr>
          <p:cNvPr id="14" name="Straight Connector 13"/>
          <p:cNvCxnSpPr>
            <a:stCxn id="12" idx="2"/>
            <a:endCxn id="13" idx="0"/>
          </p:cNvCxnSpPr>
          <p:nvPr/>
        </p:nvCxnSpPr>
        <p:spPr>
          <a:xfrm>
            <a:off x="3317127" y="4572000"/>
            <a:ext cx="1295400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962400" y="19812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3</a:t>
            </a:r>
            <a:endParaRPr lang="en-US" sz="3600" b="1" dirty="0"/>
          </a:p>
        </p:txBody>
      </p:sp>
      <p:cxnSp>
        <p:nvCxnSpPr>
          <p:cNvPr id="19" name="Straight Connector 18"/>
          <p:cNvCxnSpPr>
            <a:stCxn id="17" idx="2"/>
            <a:endCxn id="12" idx="0"/>
          </p:cNvCxnSpPr>
          <p:nvPr/>
        </p:nvCxnSpPr>
        <p:spPr>
          <a:xfrm flipH="1">
            <a:off x="3317127" y="2895600"/>
            <a:ext cx="1227164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91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Left child becomes the new root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35236" y="3657600"/>
            <a:ext cx="1163781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30636" y="53340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2</a:t>
            </a:r>
            <a:endParaRPr lang="en-US" sz="3600" b="1" dirty="0"/>
          </a:p>
        </p:txBody>
      </p:sp>
      <p:cxnSp>
        <p:nvCxnSpPr>
          <p:cNvPr id="18" name="Straight Connector 17"/>
          <p:cNvCxnSpPr>
            <a:stCxn id="10" idx="2"/>
            <a:endCxn id="11" idx="0"/>
          </p:cNvCxnSpPr>
          <p:nvPr/>
        </p:nvCxnSpPr>
        <p:spPr>
          <a:xfrm>
            <a:off x="3317127" y="4572000"/>
            <a:ext cx="1295400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962400" y="19812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3</a:t>
            </a:r>
            <a:endParaRPr lang="en-US" sz="3600" b="1" dirty="0"/>
          </a:p>
        </p:txBody>
      </p:sp>
      <p:cxnSp>
        <p:nvCxnSpPr>
          <p:cNvPr id="21" name="Straight Connector 20"/>
          <p:cNvCxnSpPr>
            <a:stCxn id="20" idx="2"/>
            <a:endCxn id="10" idx="0"/>
          </p:cNvCxnSpPr>
          <p:nvPr/>
        </p:nvCxnSpPr>
        <p:spPr>
          <a:xfrm flipH="1">
            <a:off x="3317127" y="2895600"/>
            <a:ext cx="1227164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Left child becomes the new root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62400" y="1981200"/>
            <a:ext cx="1163781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57800" y="36576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2</a:t>
            </a:r>
            <a:endParaRPr lang="en-US" sz="3600" b="1" dirty="0"/>
          </a:p>
        </p:txBody>
      </p:sp>
      <p:cxnSp>
        <p:nvCxnSpPr>
          <p:cNvPr id="18" name="Straight Connector 17"/>
          <p:cNvCxnSpPr>
            <a:stCxn id="10" idx="2"/>
            <a:endCxn id="11" idx="0"/>
          </p:cNvCxnSpPr>
          <p:nvPr/>
        </p:nvCxnSpPr>
        <p:spPr>
          <a:xfrm>
            <a:off x="4544291" y="2895600"/>
            <a:ext cx="1295400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781800" y="19812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3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22650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Right child of new root is assigned to left child of old root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962400" y="1981200"/>
            <a:ext cx="1163781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541819" y="36576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2</a:t>
            </a:r>
            <a:endParaRPr lang="en-US" sz="3600" b="1" dirty="0"/>
          </a:p>
        </p:txBody>
      </p:sp>
      <p:sp>
        <p:nvSpPr>
          <p:cNvPr id="22" name="Rectangle 21"/>
          <p:cNvSpPr/>
          <p:nvPr/>
        </p:nvSpPr>
        <p:spPr>
          <a:xfrm>
            <a:off x="6781800" y="19812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3</a:t>
            </a:r>
            <a:endParaRPr lang="en-US" sz="3600" b="1" dirty="0"/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6129250" y="2895600"/>
            <a:ext cx="1227164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40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048000"/>
            <a:ext cx="7886700" cy="99270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7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O(log n)</a:t>
            </a:r>
            <a:endParaRPr lang="en-US" sz="7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23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Previous root becomes the new root’s right child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962400" y="1981200"/>
            <a:ext cx="1163781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80412" y="53340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2</a:t>
            </a:r>
            <a:endParaRPr lang="en-US" sz="3600" b="1" dirty="0"/>
          </a:p>
        </p:txBody>
      </p:sp>
      <p:sp>
        <p:nvSpPr>
          <p:cNvPr id="13" name="Rectangle 12"/>
          <p:cNvSpPr/>
          <p:nvPr/>
        </p:nvSpPr>
        <p:spPr>
          <a:xfrm>
            <a:off x="5220393" y="36576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3</a:t>
            </a:r>
            <a:endParaRPr lang="en-US" sz="3600" b="1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4567843" y="4572000"/>
            <a:ext cx="1227164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67844" y="2895600"/>
            <a:ext cx="1295400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10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 Just Flipped the Problem!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07826" y="19812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825838" y="53340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2</a:t>
            </a:r>
            <a:endParaRPr lang="en-US" sz="3600" b="1" dirty="0"/>
          </a:p>
        </p:txBody>
      </p:sp>
      <p:sp>
        <p:nvSpPr>
          <p:cNvPr id="13" name="Rectangle 12"/>
          <p:cNvSpPr/>
          <p:nvPr/>
        </p:nvSpPr>
        <p:spPr>
          <a:xfrm>
            <a:off x="7065819" y="36576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3</a:t>
            </a:r>
            <a:endParaRPr lang="en-US" sz="3600" b="1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6413269" y="4572000"/>
            <a:ext cx="1227164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413270" y="2895600"/>
            <a:ext cx="1295400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14400" y="36576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2209800" y="53340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2</a:t>
            </a:r>
            <a:endParaRPr lang="en-US" sz="3600" b="1" dirty="0"/>
          </a:p>
        </p:txBody>
      </p:sp>
      <p:cxnSp>
        <p:nvCxnSpPr>
          <p:cNvPr id="10" name="Straight Connector 9"/>
          <p:cNvCxnSpPr>
            <a:stCxn id="8" idx="2"/>
            <a:endCxn id="9" idx="0"/>
          </p:cNvCxnSpPr>
          <p:nvPr/>
        </p:nvCxnSpPr>
        <p:spPr>
          <a:xfrm>
            <a:off x="1496291" y="4572000"/>
            <a:ext cx="1295400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141564" y="19812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3</a:t>
            </a:r>
            <a:endParaRPr lang="en-US" sz="3600" b="1" dirty="0"/>
          </a:p>
        </p:txBody>
      </p:sp>
      <p:cxnSp>
        <p:nvCxnSpPr>
          <p:cNvPr id="17" name="Straight Connector 16"/>
          <p:cNvCxnSpPr>
            <a:stCxn id="16" idx="2"/>
            <a:endCxn id="8" idx="0"/>
          </p:cNvCxnSpPr>
          <p:nvPr/>
        </p:nvCxnSpPr>
        <p:spPr>
          <a:xfrm flipH="1">
            <a:off x="1496291" y="2895600"/>
            <a:ext cx="1227164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ight Arrow 2"/>
          <p:cNvSpPr/>
          <p:nvPr/>
        </p:nvSpPr>
        <p:spPr>
          <a:xfrm>
            <a:off x="3655177" y="3657600"/>
            <a:ext cx="1895302" cy="76200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8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Right-Left Rotation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right-rotation of a left-rotated tree.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53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Left Rotate the Left Child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35236" y="36576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030636" y="53340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2</a:t>
            </a:r>
            <a:endParaRPr lang="en-US" sz="3600" b="1" dirty="0"/>
          </a:p>
        </p:txBody>
      </p:sp>
      <p:cxnSp>
        <p:nvCxnSpPr>
          <p:cNvPr id="14" name="Straight Connector 13"/>
          <p:cNvCxnSpPr>
            <a:stCxn id="12" idx="2"/>
            <a:endCxn id="13" idx="0"/>
          </p:cNvCxnSpPr>
          <p:nvPr/>
        </p:nvCxnSpPr>
        <p:spPr>
          <a:xfrm>
            <a:off x="3317127" y="4572000"/>
            <a:ext cx="1295400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962400" y="19812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3</a:t>
            </a:r>
            <a:endParaRPr lang="en-US" sz="3600" b="1" dirty="0"/>
          </a:p>
        </p:txBody>
      </p:sp>
      <p:cxnSp>
        <p:nvCxnSpPr>
          <p:cNvPr id="19" name="Straight Connector 18"/>
          <p:cNvCxnSpPr>
            <a:stCxn id="17" idx="2"/>
            <a:endCxn id="12" idx="0"/>
          </p:cNvCxnSpPr>
          <p:nvPr/>
        </p:nvCxnSpPr>
        <p:spPr>
          <a:xfrm flipH="1">
            <a:off x="3317127" y="2895600"/>
            <a:ext cx="1227164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0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Left Rotate the Left Child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35236" y="3657600"/>
            <a:ext cx="1163781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030636" y="53340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2</a:t>
            </a:r>
            <a:endParaRPr lang="en-US" sz="3600" b="1" dirty="0"/>
          </a:p>
        </p:txBody>
      </p:sp>
      <p:cxnSp>
        <p:nvCxnSpPr>
          <p:cNvPr id="14" name="Straight Connector 13"/>
          <p:cNvCxnSpPr>
            <a:stCxn id="12" idx="2"/>
            <a:endCxn id="13" idx="0"/>
          </p:cNvCxnSpPr>
          <p:nvPr/>
        </p:nvCxnSpPr>
        <p:spPr>
          <a:xfrm>
            <a:off x="3317127" y="4572000"/>
            <a:ext cx="1295400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962400" y="19812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3</a:t>
            </a:r>
            <a:endParaRPr lang="en-US" sz="3600" b="1" dirty="0"/>
          </a:p>
        </p:txBody>
      </p:sp>
      <p:cxnSp>
        <p:nvCxnSpPr>
          <p:cNvPr id="19" name="Straight Connector 18"/>
          <p:cNvCxnSpPr>
            <a:stCxn id="17" idx="2"/>
            <a:endCxn id="12" idx="0"/>
          </p:cNvCxnSpPr>
          <p:nvPr/>
        </p:nvCxnSpPr>
        <p:spPr>
          <a:xfrm flipH="1">
            <a:off x="3317127" y="2895600"/>
            <a:ext cx="1227164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87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735235" y="36576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2</a:t>
            </a:r>
            <a:endParaRPr lang="en-US" sz="36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Left Rotate the Left Child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1219" y="3657600"/>
            <a:ext cx="1163781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962400" y="19812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3</a:t>
            </a:r>
            <a:endParaRPr lang="en-US" sz="3600" b="1" dirty="0"/>
          </a:p>
        </p:txBody>
      </p:sp>
      <p:cxnSp>
        <p:nvCxnSpPr>
          <p:cNvPr id="19" name="Straight Connector 18"/>
          <p:cNvCxnSpPr>
            <a:stCxn id="17" idx="2"/>
            <a:endCxn id="13" idx="0"/>
          </p:cNvCxnSpPr>
          <p:nvPr/>
        </p:nvCxnSpPr>
        <p:spPr>
          <a:xfrm flipH="1">
            <a:off x="3317126" y="2895600"/>
            <a:ext cx="1227165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06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735235" y="36576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2</a:t>
            </a:r>
            <a:endParaRPr lang="en-US" sz="36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Left Rotate the Left Child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39761" y="5334000"/>
            <a:ext cx="1163781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962400" y="19812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3</a:t>
            </a:r>
            <a:endParaRPr lang="en-US" sz="3600" b="1" dirty="0"/>
          </a:p>
        </p:txBody>
      </p:sp>
      <p:cxnSp>
        <p:nvCxnSpPr>
          <p:cNvPr id="19" name="Straight Connector 18"/>
          <p:cNvCxnSpPr>
            <a:stCxn id="17" idx="2"/>
            <a:endCxn id="13" idx="0"/>
          </p:cNvCxnSpPr>
          <p:nvPr/>
        </p:nvCxnSpPr>
        <p:spPr>
          <a:xfrm flipH="1">
            <a:off x="3317126" y="2895600"/>
            <a:ext cx="1227165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2121652" y="4572000"/>
            <a:ext cx="1227165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42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735235" y="36576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2</a:t>
            </a:r>
            <a:endParaRPr lang="en-US" sz="36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Right Rotate the Root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39761" y="53340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962400" y="19812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3</a:t>
            </a:r>
            <a:endParaRPr lang="en-US" sz="3600" b="1" dirty="0"/>
          </a:p>
        </p:txBody>
      </p:sp>
      <p:cxnSp>
        <p:nvCxnSpPr>
          <p:cNvPr id="19" name="Straight Connector 18"/>
          <p:cNvCxnSpPr>
            <a:stCxn id="17" idx="2"/>
            <a:endCxn id="13" idx="0"/>
          </p:cNvCxnSpPr>
          <p:nvPr/>
        </p:nvCxnSpPr>
        <p:spPr>
          <a:xfrm flipH="1">
            <a:off x="3317126" y="2895600"/>
            <a:ext cx="1227165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2121652" y="4572000"/>
            <a:ext cx="1227165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92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735235" y="3657600"/>
            <a:ext cx="1163781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2</a:t>
            </a:r>
            <a:endParaRPr lang="en-US" sz="36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Right Rotate the Root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39761" y="53340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962400" y="19812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3</a:t>
            </a:r>
            <a:endParaRPr lang="en-US" sz="3600" b="1" dirty="0"/>
          </a:p>
        </p:txBody>
      </p:sp>
      <p:cxnSp>
        <p:nvCxnSpPr>
          <p:cNvPr id="19" name="Straight Connector 18"/>
          <p:cNvCxnSpPr>
            <a:stCxn id="17" idx="2"/>
            <a:endCxn id="13" idx="0"/>
          </p:cNvCxnSpPr>
          <p:nvPr/>
        </p:nvCxnSpPr>
        <p:spPr>
          <a:xfrm flipH="1">
            <a:off x="3317126" y="2895600"/>
            <a:ext cx="1227165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2121652" y="4572000"/>
            <a:ext cx="1227165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17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962400" y="1981200"/>
            <a:ext cx="1163781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2</a:t>
            </a:r>
            <a:endParaRPr lang="en-US" sz="36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Right Rotate the Root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66926" y="36576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324600" y="19812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3</a:t>
            </a:r>
            <a:endParaRPr lang="en-US" sz="3600" b="1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3348817" y="2895600"/>
            <a:ext cx="1227165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75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Unbalanced Tree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tree whose left and right children have uneven heights.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15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962400" y="1981200"/>
            <a:ext cx="1163781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2</a:t>
            </a:r>
            <a:endParaRPr lang="en-US" sz="36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Right Rotate the Root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66926" y="36576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13219" y="36576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3</a:t>
            </a:r>
            <a:endParaRPr lang="en-US" sz="3600" b="1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3348817" y="2895600"/>
            <a:ext cx="1227165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72000" y="2895600"/>
            <a:ext cx="1295400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55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0200" y="2514600"/>
            <a:ext cx="60198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right_left_rotation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left-&gt;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left_rotation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right_rotation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" sz="2000" dirty="0">
              <a:solidFill>
                <a:prstClr val="black"/>
              </a:solidFill>
              <a:highlight>
                <a:srgbClr val="FFFFFF"/>
              </a:highlight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03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Left-Right Rotation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Left rotation of a right-rotated tree.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10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Right Rotate the Right Child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57800" y="36576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3</a:t>
            </a:r>
            <a:endParaRPr lang="en-US" sz="3600" b="1" dirty="0"/>
          </a:p>
        </p:txBody>
      </p:sp>
      <p:sp>
        <p:nvSpPr>
          <p:cNvPr id="13" name="Rectangle 12"/>
          <p:cNvSpPr/>
          <p:nvPr/>
        </p:nvSpPr>
        <p:spPr>
          <a:xfrm>
            <a:off x="4030636" y="53340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2</a:t>
            </a:r>
            <a:endParaRPr lang="en-US" sz="3600" b="1" dirty="0"/>
          </a:p>
        </p:txBody>
      </p:sp>
      <p:cxnSp>
        <p:nvCxnSpPr>
          <p:cNvPr id="14" name="Straight Connector 13"/>
          <p:cNvCxnSpPr>
            <a:stCxn id="12" idx="2"/>
            <a:endCxn id="13" idx="0"/>
          </p:cNvCxnSpPr>
          <p:nvPr/>
        </p:nvCxnSpPr>
        <p:spPr>
          <a:xfrm flipH="1">
            <a:off x="4612527" y="4572000"/>
            <a:ext cx="1227164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962400" y="19812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1</a:t>
            </a:r>
          </a:p>
        </p:txBody>
      </p:sp>
      <p:cxnSp>
        <p:nvCxnSpPr>
          <p:cNvPr id="19" name="Straight Connector 18"/>
          <p:cNvCxnSpPr>
            <a:stCxn id="17" idx="2"/>
            <a:endCxn id="12" idx="0"/>
          </p:cNvCxnSpPr>
          <p:nvPr/>
        </p:nvCxnSpPr>
        <p:spPr>
          <a:xfrm>
            <a:off x="4544291" y="2895600"/>
            <a:ext cx="1295400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43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Right Rotate the Right Child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37019" y="3657600"/>
            <a:ext cx="1163781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030636" y="53340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2</a:t>
            </a:r>
            <a:endParaRPr lang="en-US" sz="3600" b="1" dirty="0"/>
          </a:p>
        </p:txBody>
      </p:sp>
      <p:cxnSp>
        <p:nvCxnSpPr>
          <p:cNvPr id="14" name="Straight Connector 13"/>
          <p:cNvCxnSpPr>
            <a:stCxn id="12" idx="2"/>
            <a:endCxn id="13" idx="0"/>
          </p:cNvCxnSpPr>
          <p:nvPr/>
        </p:nvCxnSpPr>
        <p:spPr>
          <a:xfrm flipH="1">
            <a:off x="4612527" y="4572000"/>
            <a:ext cx="1206383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962400" y="19812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1</a:t>
            </a:r>
          </a:p>
        </p:txBody>
      </p:sp>
      <p:cxnSp>
        <p:nvCxnSpPr>
          <p:cNvPr id="19" name="Straight Connector 18"/>
          <p:cNvCxnSpPr>
            <a:stCxn id="17" idx="2"/>
            <a:endCxn id="12" idx="0"/>
          </p:cNvCxnSpPr>
          <p:nvPr/>
        </p:nvCxnSpPr>
        <p:spPr>
          <a:xfrm>
            <a:off x="4544291" y="2895600"/>
            <a:ext cx="1274619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73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237019" y="36576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2</a:t>
            </a:r>
            <a:endParaRPr lang="en-US" sz="36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Right Rotate the Right Child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86600" y="3657600"/>
            <a:ext cx="1163781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3</a:t>
            </a:r>
            <a:endParaRPr lang="en-US" sz="3600" b="1" dirty="0"/>
          </a:p>
        </p:txBody>
      </p:sp>
      <p:sp>
        <p:nvSpPr>
          <p:cNvPr id="17" name="Rectangle 16"/>
          <p:cNvSpPr/>
          <p:nvPr/>
        </p:nvSpPr>
        <p:spPr>
          <a:xfrm>
            <a:off x="3962400" y="19812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1</a:t>
            </a:r>
          </a:p>
        </p:txBody>
      </p:sp>
      <p:cxnSp>
        <p:nvCxnSpPr>
          <p:cNvPr id="19" name="Straight Connector 18"/>
          <p:cNvCxnSpPr>
            <a:stCxn id="17" idx="2"/>
            <a:endCxn id="13" idx="0"/>
          </p:cNvCxnSpPr>
          <p:nvPr/>
        </p:nvCxnSpPr>
        <p:spPr>
          <a:xfrm>
            <a:off x="4544291" y="2895600"/>
            <a:ext cx="1274619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0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237019" y="36576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2</a:t>
            </a:r>
            <a:endParaRPr lang="en-US" sz="36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Right Rotate the Right Child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42117" y="5334000"/>
            <a:ext cx="1163781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3</a:t>
            </a:r>
            <a:endParaRPr lang="en-US" sz="3600" b="1" dirty="0"/>
          </a:p>
        </p:txBody>
      </p:sp>
      <p:sp>
        <p:nvSpPr>
          <p:cNvPr id="17" name="Rectangle 16"/>
          <p:cNvSpPr/>
          <p:nvPr/>
        </p:nvSpPr>
        <p:spPr>
          <a:xfrm>
            <a:off x="3962400" y="19812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1</a:t>
            </a:r>
          </a:p>
        </p:txBody>
      </p:sp>
      <p:cxnSp>
        <p:nvCxnSpPr>
          <p:cNvPr id="19" name="Straight Connector 18"/>
          <p:cNvCxnSpPr>
            <a:stCxn id="17" idx="2"/>
            <a:endCxn id="13" idx="0"/>
          </p:cNvCxnSpPr>
          <p:nvPr/>
        </p:nvCxnSpPr>
        <p:spPr>
          <a:xfrm>
            <a:off x="4544291" y="2895600"/>
            <a:ext cx="1274619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818909" y="4572000"/>
            <a:ext cx="1274619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81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237019" y="36576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2</a:t>
            </a:r>
            <a:endParaRPr lang="en-US" sz="36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Left Rotate the Root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42117" y="53340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3</a:t>
            </a:r>
            <a:endParaRPr lang="en-US" sz="3600" b="1" dirty="0"/>
          </a:p>
        </p:txBody>
      </p:sp>
      <p:sp>
        <p:nvSpPr>
          <p:cNvPr id="17" name="Rectangle 16"/>
          <p:cNvSpPr/>
          <p:nvPr/>
        </p:nvSpPr>
        <p:spPr>
          <a:xfrm>
            <a:off x="3962400" y="19812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1</a:t>
            </a:r>
          </a:p>
        </p:txBody>
      </p:sp>
      <p:cxnSp>
        <p:nvCxnSpPr>
          <p:cNvPr id="19" name="Straight Connector 18"/>
          <p:cNvCxnSpPr>
            <a:stCxn id="17" idx="2"/>
            <a:endCxn id="13" idx="0"/>
          </p:cNvCxnSpPr>
          <p:nvPr/>
        </p:nvCxnSpPr>
        <p:spPr>
          <a:xfrm>
            <a:off x="4544291" y="2895600"/>
            <a:ext cx="1274619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818909" y="4572000"/>
            <a:ext cx="1274619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39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237019" y="3657600"/>
            <a:ext cx="1163781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2</a:t>
            </a:r>
            <a:endParaRPr lang="en-US" sz="36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Left Rotate the Root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42117" y="53340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3</a:t>
            </a:r>
            <a:endParaRPr lang="en-US" sz="3600" b="1" dirty="0"/>
          </a:p>
        </p:txBody>
      </p:sp>
      <p:sp>
        <p:nvSpPr>
          <p:cNvPr id="17" name="Rectangle 16"/>
          <p:cNvSpPr/>
          <p:nvPr/>
        </p:nvSpPr>
        <p:spPr>
          <a:xfrm>
            <a:off x="3962400" y="19812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1</a:t>
            </a:r>
          </a:p>
        </p:txBody>
      </p:sp>
      <p:cxnSp>
        <p:nvCxnSpPr>
          <p:cNvPr id="19" name="Straight Connector 18"/>
          <p:cNvCxnSpPr>
            <a:stCxn id="17" idx="2"/>
            <a:endCxn id="13" idx="0"/>
          </p:cNvCxnSpPr>
          <p:nvPr/>
        </p:nvCxnSpPr>
        <p:spPr>
          <a:xfrm>
            <a:off x="4544291" y="2895600"/>
            <a:ext cx="1274619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818909" y="4572000"/>
            <a:ext cx="1274619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61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962400" y="1981200"/>
            <a:ext cx="1163781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2</a:t>
            </a:r>
            <a:endParaRPr lang="en-US" sz="36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Left Rotate the Root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67498" y="36576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3</a:t>
            </a:r>
            <a:endParaRPr lang="en-US" sz="3600" b="1" dirty="0"/>
          </a:p>
        </p:txBody>
      </p:sp>
      <p:sp>
        <p:nvSpPr>
          <p:cNvPr id="17" name="Rectangle 16"/>
          <p:cNvSpPr/>
          <p:nvPr/>
        </p:nvSpPr>
        <p:spPr>
          <a:xfrm>
            <a:off x="2133600" y="19812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1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544290" y="2895600"/>
            <a:ext cx="1274619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2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257672" y="685800"/>
            <a:ext cx="695328" cy="500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4791072" y="1600200"/>
            <a:ext cx="695328" cy="500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5324472" y="2590800"/>
            <a:ext cx="695328" cy="500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cxnSp>
        <p:nvCxnSpPr>
          <p:cNvPr id="24" name="Straight Connector 23"/>
          <p:cNvCxnSpPr>
            <a:stCxn id="9" idx="2"/>
            <a:endCxn id="11" idx="0"/>
          </p:cNvCxnSpPr>
          <p:nvPr/>
        </p:nvCxnSpPr>
        <p:spPr>
          <a:xfrm>
            <a:off x="4605336" y="1186436"/>
            <a:ext cx="533400" cy="413764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7" idx="0"/>
            <a:endCxn id="11" idx="2"/>
          </p:cNvCxnSpPr>
          <p:nvPr/>
        </p:nvCxnSpPr>
        <p:spPr>
          <a:xfrm flipH="1" flipV="1">
            <a:off x="5138736" y="2100836"/>
            <a:ext cx="533400" cy="489964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857872" y="3505200"/>
            <a:ext cx="695328" cy="500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6391272" y="4419600"/>
            <a:ext cx="695328" cy="500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6924672" y="5410200"/>
            <a:ext cx="695328" cy="500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9" name="Straight Connector 18"/>
          <p:cNvCxnSpPr>
            <a:stCxn id="15" idx="2"/>
            <a:endCxn id="16" idx="0"/>
          </p:cNvCxnSpPr>
          <p:nvPr/>
        </p:nvCxnSpPr>
        <p:spPr>
          <a:xfrm>
            <a:off x="6205536" y="4005836"/>
            <a:ext cx="533400" cy="413764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0"/>
            <a:endCxn id="16" idx="2"/>
          </p:cNvCxnSpPr>
          <p:nvPr/>
        </p:nvCxnSpPr>
        <p:spPr>
          <a:xfrm flipH="1" flipV="1">
            <a:off x="6738936" y="4920236"/>
            <a:ext cx="533400" cy="489964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2"/>
            <a:endCxn id="15" idx="0"/>
          </p:cNvCxnSpPr>
          <p:nvPr/>
        </p:nvCxnSpPr>
        <p:spPr>
          <a:xfrm>
            <a:off x="5672136" y="3091436"/>
            <a:ext cx="533400" cy="413764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8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  <p:bldP spid="15" grpId="0" animBg="1"/>
      <p:bldP spid="16" grpId="0" animBg="1"/>
      <p:bldP spid="18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962400" y="1981200"/>
            <a:ext cx="1163781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2</a:t>
            </a:r>
            <a:endParaRPr lang="en-US" sz="36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Left Rotate the Root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67498" y="36576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3</a:t>
            </a:r>
            <a:endParaRPr lang="en-US" sz="3600" b="1" dirty="0"/>
          </a:p>
        </p:txBody>
      </p:sp>
      <p:sp>
        <p:nvSpPr>
          <p:cNvPr id="17" name="Rectangle 16"/>
          <p:cNvSpPr/>
          <p:nvPr/>
        </p:nvSpPr>
        <p:spPr>
          <a:xfrm>
            <a:off x="2690205" y="3657600"/>
            <a:ext cx="116378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1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544290" y="2895600"/>
            <a:ext cx="1274619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350030" y="2895600"/>
            <a:ext cx="1227164" cy="762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65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2514600"/>
            <a:ext cx="6019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left_right_rotation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right-&gt;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right_rotation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left_rotation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" sz="2000" dirty="0">
              <a:solidFill>
                <a:prstClr val="black"/>
              </a:solidFill>
              <a:highlight>
                <a:srgbClr val="FFFFFF"/>
              </a:highlight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84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048000"/>
            <a:ext cx="7886700" cy="99270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7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Which Rotation?</a:t>
            </a:r>
            <a:endParaRPr lang="en-US" sz="7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5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Which Rotation?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Right Heavy Tree (balance factor &gt; 1)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If right child is left-heavy</a:t>
            </a:r>
          </a:p>
          <a:p>
            <a:pPr lvl="2">
              <a:spcBef>
                <a:spcPts val="1200"/>
              </a:spcBef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Left-right-rotation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Else, left-rotation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Left Heavy Tree (balance factor &lt; -1)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If left child is right-heavy</a:t>
            </a:r>
          </a:p>
          <a:p>
            <a:pPr lvl="2">
              <a:spcBef>
                <a:spcPts val="1200"/>
              </a:spcBef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Right-left-rotation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Else, right-rotation</a:t>
            </a:r>
          </a:p>
        </p:txBody>
      </p:sp>
    </p:spTree>
    <p:extLst>
      <p:ext uri="{BB962C8B-B14F-4D97-AF65-F5344CB8AC3E}">
        <p14:creationId xmlns:p14="http://schemas.microsoft.com/office/powerpoint/2010/main" val="19714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0600" y="304800"/>
            <a:ext cx="71628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balance() {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node_state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get_state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node_state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right_heavy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(right !=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right-&gt;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balance_factor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&gt; 1)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left_right_rotation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left_rotation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node_state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left_heavy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(left !=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left-&gt;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balance_factor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&lt; -1)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right_left_rotation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right_rotation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Up Arrow 6"/>
          <p:cNvSpPr/>
          <p:nvPr/>
        </p:nvSpPr>
        <p:spPr>
          <a:xfrm rot="5400000">
            <a:off x="857252" y="369572"/>
            <a:ext cx="380998" cy="80009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/>
          <p:cNvSpPr/>
          <p:nvPr/>
        </p:nvSpPr>
        <p:spPr>
          <a:xfrm rot="5400000">
            <a:off x="857252" y="933452"/>
            <a:ext cx="380998" cy="80009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 rot="5400000">
            <a:off x="1771652" y="1619252"/>
            <a:ext cx="380998" cy="80009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 rot="5400000">
            <a:off x="1771652" y="2579372"/>
            <a:ext cx="380998" cy="80009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/>
          <p:cNvSpPr/>
          <p:nvPr/>
        </p:nvSpPr>
        <p:spPr>
          <a:xfrm rot="5400000">
            <a:off x="857252" y="3371850"/>
            <a:ext cx="380998" cy="80009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/>
          <p:cNvSpPr/>
          <p:nvPr/>
        </p:nvSpPr>
        <p:spPr>
          <a:xfrm rot="5400000">
            <a:off x="1771652" y="4057650"/>
            <a:ext cx="380998" cy="80009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 rot="5400000">
            <a:off x="1771652" y="5017770"/>
            <a:ext cx="380998" cy="80009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9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048000"/>
            <a:ext cx="7886700" cy="992707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7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Updating the Binary Tree</a:t>
            </a:r>
            <a:endParaRPr lang="en-US" sz="7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78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457200"/>
            <a:ext cx="8077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insert_under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-&gt;data)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go to the left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-&gt;left ==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-&gt;left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insert_under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-&gt;left,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go to the right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-&gt;right ==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-&gt;right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insert_under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-&gt;right,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342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457200"/>
            <a:ext cx="80772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insert_under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-&gt;data)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go to the left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-&gt;left ==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-&gt;left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insert_under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-&gt;left,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go to the right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-&gt;right ==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-&gt;right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insert_under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-&gt;right,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-&gt;balance();</a:t>
            </a:r>
          </a:p>
          <a:p>
            <a:r>
              <a:rPr lang="e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Up Arrow 4"/>
          <p:cNvSpPr/>
          <p:nvPr/>
        </p:nvSpPr>
        <p:spPr>
          <a:xfrm rot="5400000">
            <a:off x="933452" y="5734050"/>
            <a:ext cx="380998" cy="80009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7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Summary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4000"/>
            <a:ext cx="7886700" cy="4879975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Binary Trees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Unbalanced and Balanced</a:t>
            </a:r>
          </a:p>
          <a:p>
            <a:pPr lvl="1">
              <a:spcBef>
                <a:spcPts val="600"/>
              </a:spcBef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Height and Balance Factor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AVL Tree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Self-balancing Binary Tree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Balancing Algorithms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Right Rotation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Left Rotation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Right-Left Rotation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Right-Left Rotation</a:t>
            </a:r>
          </a:p>
        </p:txBody>
      </p:sp>
    </p:spTree>
    <p:extLst>
      <p:ext uri="{BB962C8B-B14F-4D97-AF65-F5344CB8AC3E}">
        <p14:creationId xmlns:p14="http://schemas.microsoft.com/office/powerpoint/2010/main" val="294816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Show Height with 100, 1000, 10000, </a:t>
            </a:r>
            <a:r>
              <a:rPr lang="en-US" dirty="0" err="1" smtClean="0"/>
              <a:t>etc</a:t>
            </a:r>
            <a:r>
              <a:rPr lang="en-US" dirty="0" smtClean="0"/>
              <a:t>…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a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5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3384</TotalTime>
  <Words>4950</Words>
  <Application>Microsoft Office PowerPoint</Application>
  <PresentationFormat>On-screen Show (4:3)</PresentationFormat>
  <Paragraphs>821</Paragraphs>
  <Slides>99</Slides>
  <Notes>99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4" baseType="lpstr">
      <vt:lpstr>Arial</vt:lpstr>
      <vt:lpstr>Calibri</vt:lpstr>
      <vt:lpstr>Calibri Light</vt:lpstr>
      <vt:lpstr>Consolas</vt:lpstr>
      <vt:lpstr>Office Theme</vt:lpstr>
      <vt:lpstr>Fundamental Algorithms and Data Structures</vt:lpstr>
      <vt:lpstr>Outline</vt:lpstr>
      <vt:lpstr>Binary Search Tree</vt:lpstr>
      <vt:lpstr>PowerPoint Presentation</vt:lpstr>
      <vt:lpstr>PowerPoint Presentation</vt:lpstr>
      <vt:lpstr>PowerPoint Presentation</vt:lpstr>
      <vt:lpstr>PowerPoint Presentation</vt:lpstr>
      <vt:lpstr>Unbalanced Tree</vt:lpstr>
      <vt:lpstr>PowerPoint Presentation</vt:lpstr>
      <vt:lpstr>Height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Balanced 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Balance Factor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AVL Tree</vt:lpstr>
      <vt:lpstr>Self Balancing</vt:lpstr>
      <vt:lpstr>Rotation Algorithms</vt:lpstr>
      <vt:lpstr>Left Rotation</vt:lpstr>
      <vt:lpstr>Left Rotation</vt:lpstr>
      <vt:lpstr>Right child becomes the new root</vt:lpstr>
      <vt:lpstr>Right child becomes the new root</vt:lpstr>
      <vt:lpstr>Right child becomes the new root</vt:lpstr>
      <vt:lpstr>Left child of new root is assigned to right child of old root</vt:lpstr>
      <vt:lpstr>Left child of new root is assigned to right child of old root</vt:lpstr>
      <vt:lpstr>Left child of new root is assigned to right child of old root</vt:lpstr>
      <vt:lpstr>Previous root becomes the new root’s left child</vt:lpstr>
      <vt:lpstr>Previous root becomes the new root’s left child</vt:lpstr>
      <vt:lpstr>PowerPoint Presentation</vt:lpstr>
      <vt:lpstr>Right Rotation</vt:lpstr>
      <vt:lpstr>Left child becomes the new root</vt:lpstr>
      <vt:lpstr>Left child becomes the new root</vt:lpstr>
      <vt:lpstr>Left child becomes the new root</vt:lpstr>
      <vt:lpstr>Right child of new root is assigned to left child of old root</vt:lpstr>
      <vt:lpstr>Right child of new root is assigned to left child of old root</vt:lpstr>
      <vt:lpstr>Previous root becomes the new root’s right child</vt:lpstr>
      <vt:lpstr>PowerPoint Presentation</vt:lpstr>
      <vt:lpstr>Right Rotation: Flip</vt:lpstr>
      <vt:lpstr>Example: Unbalanced Rotation</vt:lpstr>
      <vt:lpstr>Left child becomes the new root</vt:lpstr>
      <vt:lpstr>Left child becomes the new root</vt:lpstr>
      <vt:lpstr>Right child of new root is assigned to left child of old root</vt:lpstr>
      <vt:lpstr>Previous root becomes the new root’s right child</vt:lpstr>
      <vt:lpstr>We Just Flipped the Problem!</vt:lpstr>
      <vt:lpstr>Right-Left Rotation</vt:lpstr>
      <vt:lpstr>Left Rotate the Left Child</vt:lpstr>
      <vt:lpstr>Left Rotate the Left Child</vt:lpstr>
      <vt:lpstr>Left Rotate the Left Child</vt:lpstr>
      <vt:lpstr>Left Rotate the Left Child</vt:lpstr>
      <vt:lpstr>Right Rotate the Root</vt:lpstr>
      <vt:lpstr>Right Rotate the Root</vt:lpstr>
      <vt:lpstr>Right Rotate the Root</vt:lpstr>
      <vt:lpstr>Right Rotate the Root</vt:lpstr>
      <vt:lpstr>PowerPoint Presentation</vt:lpstr>
      <vt:lpstr>Left-Right Rotation</vt:lpstr>
      <vt:lpstr>Right Rotate the Right Child</vt:lpstr>
      <vt:lpstr>Right Rotate the Right Child</vt:lpstr>
      <vt:lpstr>Right Rotate the Right Child</vt:lpstr>
      <vt:lpstr>Right Rotate the Right Child</vt:lpstr>
      <vt:lpstr>Left Rotate the Root</vt:lpstr>
      <vt:lpstr>Left Rotate the Root</vt:lpstr>
      <vt:lpstr>Left Rotate the Root</vt:lpstr>
      <vt:lpstr>Left Rotate the Root</vt:lpstr>
      <vt:lpstr>PowerPoint Presentation</vt:lpstr>
      <vt:lpstr>PowerPoint Presentation</vt:lpstr>
      <vt:lpstr>Which Rotation?</vt:lpstr>
      <vt:lpstr>PowerPoint Presentation</vt:lpstr>
      <vt:lpstr>PowerPoint Presentation</vt:lpstr>
      <vt:lpstr>PowerPoint Presentation</vt:lpstr>
      <vt:lpstr>PowerPoint Presentation</vt:lpstr>
      <vt:lpstr>Summary</vt:lpstr>
      <vt:lpstr>DEMO: Show Height with 100, 1000, 10000, etc… nodes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Horvick</dc:creator>
  <cp:lastModifiedBy>Robert Horvick</cp:lastModifiedBy>
  <cp:revision>220</cp:revision>
  <dcterms:created xsi:type="dcterms:W3CDTF">2013-11-20T18:16:21Z</dcterms:created>
  <dcterms:modified xsi:type="dcterms:W3CDTF">2015-12-04T15:51:50Z</dcterms:modified>
</cp:coreProperties>
</file>