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367" r:id="rId3"/>
    <p:sldId id="317" r:id="rId4"/>
    <p:sldId id="329" r:id="rId5"/>
    <p:sldId id="331" r:id="rId6"/>
    <p:sldId id="332" r:id="rId7"/>
    <p:sldId id="333" r:id="rId8"/>
    <p:sldId id="330" r:id="rId9"/>
    <p:sldId id="334" r:id="rId10"/>
    <p:sldId id="335" r:id="rId11"/>
    <p:sldId id="336" r:id="rId12"/>
    <p:sldId id="337" r:id="rId13"/>
    <p:sldId id="352" r:id="rId14"/>
    <p:sldId id="257" r:id="rId15"/>
    <p:sldId id="319" r:id="rId16"/>
    <p:sldId id="320" r:id="rId17"/>
    <p:sldId id="321" r:id="rId18"/>
    <p:sldId id="323" r:id="rId19"/>
    <p:sldId id="324" r:id="rId20"/>
    <p:sldId id="325" r:id="rId21"/>
    <p:sldId id="326" r:id="rId22"/>
    <p:sldId id="328" r:id="rId23"/>
    <p:sldId id="351" r:id="rId24"/>
    <p:sldId id="365" r:id="rId25"/>
    <p:sldId id="366" r:id="rId26"/>
    <p:sldId id="316" r:id="rId27"/>
    <p:sldId id="346" r:id="rId28"/>
    <p:sldId id="341" r:id="rId29"/>
    <p:sldId id="345" r:id="rId30"/>
    <p:sldId id="342" r:id="rId31"/>
    <p:sldId id="343" r:id="rId32"/>
    <p:sldId id="347" r:id="rId33"/>
    <p:sldId id="348" r:id="rId34"/>
    <p:sldId id="349" r:id="rId35"/>
    <p:sldId id="350" r:id="rId36"/>
    <p:sldId id="287" r:id="rId37"/>
    <p:sldId id="353" r:id="rId38"/>
    <p:sldId id="354" r:id="rId39"/>
    <p:sldId id="364" r:id="rId40"/>
    <p:sldId id="355" r:id="rId41"/>
    <p:sldId id="356" r:id="rId42"/>
    <p:sldId id="357" r:id="rId43"/>
    <p:sldId id="358" r:id="rId44"/>
    <p:sldId id="359" r:id="rId45"/>
    <p:sldId id="360" r:id="rId46"/>
    <p:sldId id="361" r:id="rId47"/>
    <p:sldId id="362" r:id="rId48"/>
    <p:sldId id="363" r:id="rId49"/>
    <p:sldId id="291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8" autoAdjust="0"/>
    <p:restoredTop sz="80497" autoAdjust="0"/>
  </p:normalViewPr>
  <p:slideViewPr>
    <p:cSldViewPr snapToGrid="0">
      <p:cViewPr varScale="1">
        <p:scale>
          <a:sx n="66" d="100"/>
          <a:sy n="66" d="100"/>
        </p:scale>
        <p:origin x="1882" y="58"/>
      </p:cViewPr>
      <p:guideLst>
        <p:guide orient="horz" pos="21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B2D91-E76C-4167-895D-5BE8A67ACFF2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EA4C1-1369-497F-A4CC-0EEBC5C7F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64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the “Fundamental Algorithms and Data Structures” course.  In this module we will be learning about the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stack and queue container types.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44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Removing</a:t>
            </a:r>
            <a:r>
              <a:rPr lang="en-US" baseline="0" dirty="0"/>
              <a:t> plates like this is known as popping them from the stack.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96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Eventually we end up at the last item in the stack – in this case the top of</a:t>
            </a:r>
            <a:r>
              <a:rPr lang="en-US" baseline="0" dirty="0"/>
              <a:t> the stack is also the bottom of the stack.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28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when that plate is removed the stack is</a:t>
            </a:r>
            <a:r>
              <a:rPr lang="en-US" baseline="0" dirty="0"/>
              <a:t> again empty.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43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Stacks are a simple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concept and, not surprisingly, also a pretty simple class.  There are really only 5 operations a stack needs to implement.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 adds and item to the stack – when we added a plate to our stack we were pushing it to the top of the stack.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 removes the most recently added item from the stack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returns the item that is currently at the top of the stack.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returns the number of items currently in the stack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empty returns true if the stack is empty, or false otherwise.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53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queue is like a stack except that it is a first-in-first-out container whereas a stack was a last-in-first-out container.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5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queue is something we’re all familiar with – most of us have spent way too much time experiencing them first-hand.</a:t>
            </a:r>
          </a:p>
          <a:p>
            <a:r>
              <a:rPr lang="en-US" dirty="0"/>
              <a:t>** We get into a line and wait.  We</a:t>
            </a:r>
            <a:r>
              <a:rPr lang="en-US" baseline="0" dirty="0"/>
              <a:t> are now in a queue.</a:t>
            </a:r>
            <a:endParaRPr lang="en-US" dirty="0"/>
          </a:p>
          <a:p>
            <a:r>
              <a:rPr lang="en-US" dirty="0"/>
              <a:t>** Then others enter the line behind us</a:t>
            </a:r>
          </a:p>
          <a:p>
            <a:r>
              <a:rPr lang="en-US" dirty="0"/>
              <a:t>**</a:t>
            </a:r>
            <a:r>
              <a:rPr lang="en-US" baseline="0" dirty="0"/>
              <a:t> As more people enter the line </a:t>
            </a:r>
          </a:p>
          <a:p>
            <a:r>
              <a:rPr lang="en-US" baseline="0" dirty="0"/>
              <a:t>** the queue gets longer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http://www.clipartbest.com/clipart-MiL78peia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06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person at the front of the queue is said to be the head of the queue- the person at the end is the tail.  They are all waiting for an available cashier.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68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a queue is a first-in-first-out container, when the cashier is ready to help the next person, the</a:t>
            </a:r>
            <a:r>
              <a:rPr lang="en-US" baseline="0" dirty="0"/>
              <a:t> head of the queue will be helped</a:t>
            </a:r>
            <a:endParaRPr lang="en-US" dirty="0"/>
          </a:p>
          <a:p>
            <a:r>
              <a:rPr lang="en-US" dirty="0"/>
              <a:t>**</a:t>
            </a:r>
            <a:r>
              <a:rPr lang="en-US" baseline="0" dirty="0"/>
              <a:t> Since they are no longer waiting in the queue, the next person in line moves to the head of the queue.  The queue now contains only three people.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32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a new person enters the queue</a:t>
            </a:r>
            <a:endParaRPr lang="en-US" dirty="0"/>
          </a:p>
          <a:p>
            <a:r>
              <a:rPr lang="en-US" dirty="0"/>
              <a:t>** They become the end of the queue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33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each person in the queue is handled the queue gets shorter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05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start our</a:t>
            </a:r>
            <a:r>
              <a:rPr lang="en-US" baseline="0" dirty="0"/>
              <a:t> module out by learning about the </a:t>
            </a:r>
            <a:br>
              <a:rPr lang="en-US" dirty="0"/>
            </a:br>
            <a:r>
              <a:rPr lang="en-US" dirty="0"/>
              <a:t>** Stack container type.</a:t>
            </a:r>
          </a:p>
          <a:p>
            <a:r>
              <a:rPr lang="en-US" dirty="0"/>
              <a:t>**</a:t>
            </a:r>
            <a:r>
              <a:rPr lang="en-US" baseline="0" dirty="0"/>
              <a:t> Next we will learn what a queue is</a:t>
            </a:r>
          </a:p>
          <a:p>
            <a:r>
              <a:rPr lang="en-US" baseline="0" dirty="0"/>
              <a:t>** And then we’ll learn about the </a:t>
            </a:r>
            <a:r>
              <a:rPr lang="en-US" baseline="0" dirty="0" err="1"/>
              <a:t>deque</a:t>
            </a:r>
            <a:r>
              <a:rPr lang="en-US" baseline="0" dirty="0"/>
              <a:t> type.</a:t>
            </a:r>
          </a:p>
          <a:p>
            <a:endParaRPr lang="en-US" baseline="0" dirty="0"/>
          </a:p>
          <a:p>
            <a:r>
              <a:rPr lang="en-US" baseline="0" dirty="0"/>
              <a:t>We’ll see how a </a:t>
            </a:r>
            <a:r>
              <a:rPr lang="en-US" baseline="0" dirty="0" err="1"/>
              <a:t>deque</a:t>
            </a:r>
            <a:r>
              <a:rPr lang="en-US" baseline="0" dirty="0"/>
              <a:t> class can be implemented as either a linked list or an array and we’ll see that a </a:t>
            </a:r>
            <a:r>
              <a:rPr lang="en-US" baseline="0" dirty="0" err="1"/>
              <a:t>deque</a:t>
            </a:r>
            <a:r>
              <a:rPr lang="en-US" baseline="0" dirty="0"/>
              <a:t> can be the underlying container for both the stack and queue container types.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496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shorter until eventually</a:t>
            </a:r>
            <a:r>
              <a:rPr lang="en-US" baseline="0" dirty="0"/>
              <a:t> there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14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a single person in the queue – and then finally when they are helped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5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queue is empty.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299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the stack, the queue has only a few basic operations.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enqueuer function adds an item to the back of the queue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dequeuer function removes the item at the front of the queue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front function returns the item at the front of the queue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size function returns the size of the queue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empty function returns the true if the queue is empty and false otherwise.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1612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third data container we’ll look at is a doubly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ended queue, or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deque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This type is a sort of hybrid between a stack and queue in that you can add and remove items from the beginning or the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920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have our </a:t>
            </a:r>
            <a:r>
              <a:rPr lang="en-US" dirty="0" err="1"/>
              <a:t>deque</a:t>
            </a:r>
            <a:r>
              <a:rPr lang="en-US" dirty="0"/>
              <a:t>.  </a:t>
            </a:r>
          </a:p>
          <a:p>
            <a:r>
              <a:rPr lang="en-US" dirty="0"/>
              <a:t>** On the left is the front and on the right is the back</a:t>
            </a:r>
          </a:p>
          <a:p>
            <a:r>
              <a:rPr lang="en-US" dirty="0"/>
              <a:t>** We’ll add the item four to the front of the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389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let’s add the item 3</a:t>
            </a:r>
            <a:r>
              <a:rPr lang="en-US" baseline="0" dirty="0"/>
              <a:t> to the front</a:t>
            </a:r>
          </a:p>
          <a:p>
            <a:r>
              <a:rPr lang="en-US" baseline="0" dirty="0"/>
              <a:t>** You can see that it is added before the four.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928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add an item to the back of the </a:t>
            </a:r>
            <a:r>
              <a:rPr lang="en-US" dirty="0" err="1"/>
              <a:t>deque</a:t>
            </a:r>
            <a:endParaRPr lang="en-US" dirty="0"/>
          </a:p>
          <a:p>
            <a:r>
              <a:rPr lang="en-US" dirty="0"/>
              <a:t>**</a:t>
            </a:r>
            <a:r>
              <a:rPr lang="en-US" baseline="0" dirty="0"/>
              <a:t> </a:t>
            </a:r>
            <a:r>
              <a:rPr lang="en-US" dirty="0"/>
              <a:t>the value 5</a:t>
            </a:r>
            <a:r>
              <a:rPr lang="en-US" baseline="0" dirty="0"/>
              <a:t>.  So you can see how the values are able to be added both in the front and the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56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 We can keep adding</a:t>
            </a:r>
            <a:r>
              <a:rPr lang="en-US" baseline="0" dirty="0"/>
              <a:t> additional 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19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 Over and over</a:t>
            </a:r>
          </a:p>
          <a:p>
            <a:r>
              <a:rPr lang="en-US" dirty="0"/>
              <a:t>** both</a:t>
            </a:r>
            <a:r>
              <a:rPr lang="en-US" baseline="0" dirty="0"/>
              <a:t> to the front</a:t>
            </a:r>
          </a:p>
          <a:p>
            <a:r>
              <a:rPr lang="en-US" baseline="0" dirty="0"/>
              <a:t>** And the back</a:t>
            </a:r>
          </a:p>
          <a:p>
            <a:r>
              <a:rPr lang="en-US" baseline="0" dirty="0"/>
              <a:t>** However we desire.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80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data structure we’re going to look at is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stack.  A stack is a last-in-first out container.  Let’s see what we mean by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180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deque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is a super-set of stack and queue classes, it makes sense that is has a few more member functions.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Push_front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push_back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items to the front or back of the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deque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Pop_front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pop_back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remove items from the front or back, respectively.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 returns the first item in the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deque</a:t>
            </a: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back returns the last item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returns the number of items in the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deque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empty returns the true if the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deque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empty or false otherwise.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912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you might be thinking that this looks a lot like a vector or a list or some other container – why not just use one of them?  Well – we could.  We’ll see how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deque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be implemented using a list and then we’ll see how to create one with a backing array – but we won’t be using a vector.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160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notice that there are no functions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iteration – we don’t iterate over the contents of a stack or queue.  We just add and remove items.  Most of the time we just need to know if there is something in the stack or queue – we often don’t even need size but it can be helpful in some cases to know the number of items in the container.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take a look at what a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deque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implemented using a linked list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419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we have the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shell of our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deque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 It is a template class that takes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type being contained in the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deque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the template argument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 And it has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doubly linked list to hold the items.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243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we have a doubly linked list backing our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deque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 our functions to add and remove items from the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deque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simply pass through the call from the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deque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underlying list.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051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Likewise, the informational functions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 front, back,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empty and size, simply return the underlying lists result for those same functions.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fact – this is pretty much exactly what our stack and queue class will do only they will be using the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deque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their backing store.  Let’s go take a look at that.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205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thing we need to look at is how to use an array as the backing store</a:t>
            </a:r>
            <a:r>
              <a:rPr lang="en-US" baseline="0" dirty="0"/>
              <a:t> for a </a:t>
            </a:r>
            <a:r>
              <a:rPr lang="en-US" baseline="0" dirty="0" err="1"/>
              <a:t>deque</a:t>
            </a:r>
            <a:r>
              <a:rPr lang="en-US" baseline="0" dirty="0"/>
              <a:t>.  Using a list is good but comes with per-item overhead and it can have poor data locality which can be a problem in some high performance situations.</a:t>
            </a:r>
          </a:p>
          <a:p>
            <a:r>
              <a:rPr lang="en-US" baseline="0" dirty="0"/>
              <a:t>Here is an array with an allocated size of 8.  The </a:t>
            </a:r>
            <a:r>
              <a:rPr lang="en-US" baseline="0" dirty="0" err="1"/>
              <a:t>deque</a:t>
            </a:r>
            <a:r>
              <a:rPr lang="en-US" baseline="0" dirty="0"/>
              <a:t> is empty so the array has no items in it.</a:t>
            </a:r>
          </a:p>
          <a:p>
            <a:r>
              <a:rPr lang="en-US" baseline="0" dirty="0"/>
              <a:t>** The head of the </a:t>
            </a:r>
            <a:r>
              <a:rPr lang="en-US" baseline="0" dirty="0" err="1"/>
              <a:t>deque</a:t>
            </a:r>
            <a:r>
              <a:rPr lang="en-US" baseline="0" dirty="0"/>
              <a:t> is pointing to the first entry in the array – index 0</a:t>
            </a:r>
          </a:p>
          <a:p>
            <a:r>
              <a:rPr lang="en-US" baseline="0" dirty="0"/>
              <a:t>** Since there is no items in the </a:t>
            </a:r>
            <a:r>
              <a:rPr lang="en-US" baseline="0" dirty="0" err="1"/>
              <a:t>deque</a:t>
            </a:r>
            <a:r>
              <a:rPr lang="en-US" baseline="0" dirty="0"/>
              <a:t>, the tail is also pointing there.</a:t>
            </a:r>
          </a:p>
          <a:p>
            <a:r>
              <a:rPr lang="en-US" baseline="0" dirty="0"/>
              <a:t>** If we call </a:t>
            </a:r>
            <a:r>
              <a:rPr lang="en-US" baseline="0" dirty="0" err="1"/>
              <a:t>push_front</a:t>
            </a:r>
            <a:r>
              <a:rPr lang="en-US" baseline="0" dirty="0"/>
              <a:t> with an argument of 1</a:t>
            </a:r>
          </a:p>
          <a:p>
            <a:r>
              <a:rPr lang="en-US" baseline="0" dirty="0"/>
              <a:t>** We will add the value one at the head location.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775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we’ll call </a:t>
            </a:r>
            <a:r>
              <a:rPr lang="en-US" dirty="0" err="1"/>
              <a:t>push_front</a:t>
            </a:r>
            <a:r>
              <a:rPr lang="en-US" dirty="0"/>
              <a:t> with the value 2.  The problem we have here is that one is already</a:t>
            </a:r>
            <a:r>
              <a:rPr lang="en-US" baseline="0" dirty="0"/>
              <a:t> in index 0.  So what should we do?  Should we shift the current contents over by one index to make room for the two?  That would mean that </a:t>
            </a:r>
            <a:r>
              <a:rPr lang="en-US" baseline="0" dirty="0" err="1"/>
              <a:t>push_front</a:t>
            </a:r>
            <a:r>
              <a:rPr lang="en-US" baseline="0" dirty="0"/>
              <a:t> could be an O(n) operation – we probably don’t want to do that.</a:t>
            </a:r>
          </a:p>
          <a:p>
            <a:r>
              <a:rPr lang="en-US" baseline="0" dirty="0"/>
              <a:t>** Instead, we can move the head of the list to the end of the array</a:t>
            </a:r>
          </a:p>
          <a:p>
            <a:r>
              <a:rPr lang="en-US" baseline="0" dirty="0"/>
              <a:t>** and add the value 2 to the end of the array</a:t>
            </a:r>
          </a:p>
          <a:p>
            <a:r>
              <a:rPr lang="en-US" baseline="0" dirty="0"/>
              <a:t>Now two is at the head of the </a:t>
            </a:r>
            <a:r>
              <a:rPr lang="en-US" baseline="0" dirty="0" err="1"/>
              <a:t>deque</a:t>
            </a:r>
            <a:r>
              <a:rPr lang="en-US" baseline="0" dirty="0"/>
              <a:t> and 1 is at the tail even though 1 precedes the 2 with respect to array index.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2458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dirty="0" err="1"/>
              <a:t>push_back</a:t>
            </a:r>
            <a:r>
              <a:rPr lang="en-US" baseline="0" dirty="0"/>
              <a:t> 3 will add an item after the tail position.</a:t>
            </a:r>
          </a:p>
          <a:p>
            <a:r>
              <a:rPr lang="en-US" baseline="0" dirty="0"/>
              <a:t>** We’ll move the tail index to index 1 of the array</a:t>
            </a:r>
          </a:p>
          <a:p>
            <a:r>
              <a:rPr lang="en-US" baseline="0" dirty="0"/>
              <a:t>** and add the value 3 at that position.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515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dirty="0" err="1"/>
              <a:t>push_front</a:t>
            </a:r>
            <a:r>
              <a:rPr lang="en-US" dirty="0"/>
              <a:t> 4 will</a:t>
            </a:r>
          </a:p>
          <a:p>
            <a:r>
              <a:rPr lang="en-US" dirty="0"/>
              <a:t>**</a:t>
            </a:r>
            <a:r>
              <a:rPr lang="en-US" baseline="0" dirty="0"/>
              <a:t> slide the head pointer back one index</a:t>
            </a:r>
          </a:p>
          <a:p>
            <a:r>
              <a:rPr lang="en-US" baseline="0" dirty="0"/>
              <a:t>** and add the value 4 to that 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25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you ever been to a restaurant where you had to get your own</a:t>
            </a:r>
            <a:r>
              <a:rPr lang="en-US" baseline="0" dirty="0"/>
              <a:t> plate?  A stack is a lot like that pile of plates.  At first the pile is empty</a:t>
            </a:r>
          </a:p>
          <a:p>
            <a:r>
              <a:rPr lang="en-US" baseline="0" dirty="0"/>
              <a:t>** But eventually a plate is added to the pile.  This is now a stack of plates.  Sure it only has one plate in it, but it’s still a stack.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839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if</a:t>
            </a:r>
            <a:r>
              <a:rPr lang="en-US" baseline="0" dirty="0"/>
              <a:t> we call the front function to get the value at the front of the </a:t>
            </a:r>
            <a:r>
              <a:rPr lang="en-US" baseline="0" dirty="0" err="1"/>
              <a:t>deque</a:t>
            </a:r>
            <a:endParaRPr lang="en-US" baseline="0" dirty="0"/>
          </a:p>
          <a:p>
            <a:r>
              <a:rPr lang="en-US" baseline="0" dirty="0"/>
              <a:t>** We’ll get the value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988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</a:t>
            </a:r>
            <a:r>
              <a:rPr lang="en-US" baseline="0" dirty="0"/>
              <a:t> if we call the back function</a:t>
            </a:r>
          </a:p>
          <a:p>
            <a:r>
              <a:rPr lang="en-US" baseline="0" dirty="0"/>
              <a:t>** We’ll get the value 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368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if</a:t>
            </a:r>
            <a:r>
              <a:rPr lang="en-US" baseline="0" dirty="0"/>
              <a:t> we call </a:t>
            </a:r>
            <a:r>
              <a:rPr lang="en-US" baseline="0" dirty="0" err="1"/>
              <a:t>pop_front</a:t>
            </a:r>
            <a:r>
              <a:rPr lang="en-US" baseline="0" dirty="0"/>
              <a:t> we will </a:t>
            </a:r>
          </a:p>
          <a:p>
            <a:r>
              <a:rPr lang="en-US" baseline="0" dirty="0"/>
              <a:t>** increment the head index so that the entry with the value 2 is now the head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4581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if we call </a:t>
            </a:r>
            <a:r>
              <a:rPr lang="en-US" dirty="0" err="1"/>
              <a:t>pop_back</a:t>
            </a:r>
            <a:r>
              <a:rPr lang="en-US" dirty="0"/>
              <a:t> we’ll decrement the tail index</a:t>
            </a:r>
          </a:p>
          <a:p>
            <a:r>
              <a:rPr lang="en-US" dirty="0"/>
              <a:t>** so that the entry with the value 1 is now the tail entry.</a:t>
            </a:r>
          </a:p>
          <a:p>
            <a:endParaRPr lang="en-US" dirty="0"/>
          </a:p>
          <a:p>
            <a:r>
              <a:rPr lang="en-US" dirty="0"/>
              <a:t>As you can see we are using an array as our backing store but we are doing it in a way that does not require shifting</a:t>
            </a:r>
            <a:r>
              <a:rPr lang="en-US" baseline="0" dirty="0"/>
              <a:t> values – rather it wraps the index around the beginning or end of the array in order to add or remove items from the </a:t>
            </a:r>
            <a:r>
              <a:rPr lang="en-US" baseline="0" dirty="0" err="1"/>
              <a:t>deque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This behavior gives us the same O(1) performance for adding and removing items while also giving us better data locality and less memory overhead than using a linked list.</a:t>
            </a:r>
          </a:p>
          <a:p>
            <a:endParaRPr lang="en-US" baseline="0" dirty="0"/>
          </a:p>
          <a:p>
            <a:r>
              <a:rPr lang="en-US" baseline="0" dirty="0"/>
              <a:t>And because our stack and queue classes are built using the </a:t>
            </a:r>
            <a:r>
              <a:rPr lang="en-US" baseline="0" dirty="0" err="1"/>
              <a:t>deque</a:t>
            </a:r>
            <a:r>
              <a:rPr lang="en-US" baseline="0" dirty="0"/>
              <a:t> class, they will also get these benefits without any additional work.</a:t>
            </a:r>
          </a:p>
          <a:p>
            <a:endParaRPr lang="en-US" baseline="0" dirty="0"/>
          </a:p>
          <a:p>
            <a:r>
              <a:rPr lang="en-US" baseline="0" dirty="0"/>
              <a:t>Let’s take a look at this implementation.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668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module we learned about the </a:t>
            </a:r>
            <a:br>
              <a:rPr lang="en-US" dirty="0"/>
            </a:br>
            <a:r>
              <a:rPr lang="en-US" dirty="0"/>
              <a:t>** Stack</a:t>
            </a:r>
          </a:p>
          <a:p>
            <a:r>
              <a:rPr lang="en-US" dirty="0"/>
              <a:t>**</a:t>
            </a:r>
            <a:r>
              <a:rPr lang="en-US" baseline="0" dirty="0"/>
              <a:t> Queue and</a:t>
            </a:r>
          </a:p>
          <a:p>
            <a:r>
              <a:rPr lang="en-US" baseline="0" dirty="0"/>
              <a:t>** </a:t>
            </a:r>
            <a:r>
              <a:rPr lang="en-US" baseline="0" dirty="0" err="1"/>
              <a:t>Deque</a:t>
            </a:r>
            <a:r>
              <a:rPr lang="en-US" baseline="0" dirty="0"/>
              <a:t> classes and we say how the </a:t>
            </a:r>
            <a:r>
              <a:rPr lang="en-US" baseline="0" dirty="0" err="1"/>
              <a:t>deque</a:t>
            </a:r>
            <a:r>
              <a:rPr lang="en-US" baseline="0" dirty="0"/>
              <a:t> class could be implemented as either a linked list or using an array.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54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plate can now be added.  This plate is now the top of the stack.  It would be difficult to get to the bottom plate without removing the top plate.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6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is to say, when</a:t>
            </a:r>
            <a:r>
              <a:rPr lang="en-US" baseline="0" dirty="0"/>
              <a:t> we take a plate off the stack, we’re always taking the most recently added plate – the last plate in, is the first plate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068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Eventually</a:t>
            </a:r>
            <a:r>
              <a:rPr lang="en-US" baseline="0" dirty="0"/>
              <a:t> the stack has a height of four plates.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17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stack has a plate on a top and a plate on the bottom. </a:t>
            </a:r>
            <a:r>
              <a:rPr lang="en-US" baseline="0" dirty="0"/>
              <a:t>  When we get something from a stack we are taking it from the top of the stack.  Really we don’t even need to know about the bottom or even anything below the top.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93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plates are removed the next plate</a:t>
            </a:r>
            <a:r>
              <a:rPr lang="en-US" baseline="0" dirty="0"/>
              <a:t> from the top becomes the new top.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15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ED6-335E-4380-AA66-CB844F4A6A5A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EF11-CA6A-41DA-81F0-F1D9DCCDD3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2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ED6-335E-4380-AA66-CB844F4A6A5A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EF11-CA6A-41DA-81F0-F1D9DCCDD3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1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ED6-335E-4380-AA66-CB844F4A6A5A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EF11-CA6A-41DA-81F0-F1D9DCCDD3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10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ED6-335E-4380-AA66-CB844F4A6A5A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EF11-CA6A-41DA-81F0-F1D9DCCDD3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2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ED6-335E-4380-AA66-CB844F4A6A5A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EF11-CA6A-41DA-81F0-F1D9DCCDD3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1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ED6-335E-4380-AA66-CB844F4A6A5A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EF11-CA6A-41DA-81F0-F1D9DCCDD3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5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ED6-335E-4380-AA66-CB844F4A6A5A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EF11-CA6A-41DA-81F0-F1D9DCCDD3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ED6-335E-4380-AA66-CB844F4A6A5A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EF11-CA6A-41DA-81F0-F1D9DCCDD3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1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ED6-335E-4380-AA66-CB844F4A6A5A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EF11-CA6A-41DA-81F0-F1D9DCCDD3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7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ED6-335E-4380-AA66-CB844F4A6A5A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EF11-CA6A-41DA-81F0-F1D9DCCDD3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7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ED6-335E-4380-AA66-CB844F4A6A5A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EF11-CA6A-41DA-81F0-F1D9DCCDD3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8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CED6-335E-4380-AA66-CB844F4A6A5A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3EF11-CA6A-41DA-81F0-F1D9DCCDD3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6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50" dirty="0"/>
              <a:t>Fundamental Algorithms and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Stacks and Queues</a:t>
            </a:r>
          </a:p>
        </p:txBody>
      </p:sp>
    </p:spTree>
    <p:extLst>
      <p:ext uri="{BB962C8B-B14F-4D97-AF65-F5344CB8AC3E}">
        <p14:creationId xmlns:p14="http://schemas.microsoft.com/office/powerpoint/2010/main" val="4284929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90600" y="2743200"/>
            <a:ext cx="1752600" cy="2895600"/>
            <a:chOff x="3429000" y="2514600"/>
            <a:chExt cx="1752600" cy="2895600"/>
          </a:xfrm>
        </p:grpSpPr>
        <p:cxnSp>
          <p:nvCxnSpPr>
            <p:cNvPr id="5" name="Straight Connector 4"/>
            <p:cNvCxnSpPr/>
            <p:nvPr/>
          </p:nvCxnSpPr>
          <p:spPr bwMode="auto">
            <a:xfrm>
              <a:off x="3429000" y="2514600"/>
              <a:ext cx="0" cy="2895600"/>
            </a:xfrm>
            <a:prstGeom prst="line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5181600" y="2514600"/>
              <a:ext cx="0" cy="2895600"/>
            </a:xfrm>
            <a:prstGeom prst="line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3429000" y="5410200"/>
              <a:ext cx="1752600" cy="0"/>
            </a:xfrm>
            <a:prstGeom prst="line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257800"/>
            <a:ext cx="1600200" cy="256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" y="4876800"/>
            <a:ext cx="1600200" cy="218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67066"/>
            <a:ext cx="1600200" cy="21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Up Arrow 23"/>
          <p:cNvSpPr/>
          <p:nvPr/>
        </p:nvSpPr>
        <p:spPr>
          <a:xfrm rot="16200000">
            <a:off x="3209797" y="4019126"/>
            <a:ext cx="471287" cy="103392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top</a:t>
            </a:r>
          </a:p>
        </p:txBody>
      </p:sp>
      <p:sp>
        <p:nvSpPr>
          <p:cNvPr id="12" name="Up Arrow 11"/>
          <p:cNvSpPr/>
          <p:nvPr/>
        </p:nvSpPr>
        <p:spPr>
          <a:xfrm rot="16200000">
            <a:off x="3209796" y="4855939"/>
            <a:ext cx="471287" cy="103392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bottom</a:t>
            </a:r>
          </a:p>
        </p:txBody>
      </p:sp>
      <p:sp>
        <p:nvSpPr>
          <p:cNvPr id="13" name="Up Arrow 12"/>
          <p:cNvSpPr/>
          <p:nvPr/>
        </p:nvSpPr>
        <p:spPr>
          <a:xfrm rot="16200000">
            <a:off x="3209797" y="4427717"/>
            <a:ext cx="471287" cy="103392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175771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3.33333E-6 -0.502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90600" y="2743200"/>
            <a:ext cx="1752600" cy="2895600"/>
            <a:chOff x="3429000" y="2514600"/>
            <a:chExt cx="1752600" cy="2895600"/>
          </a:xfrm>
        </p:grpSpPr>
        <p:cxnSp>
          <p:nvCxnSpPr>
            <p:cNvPr id="5" name="Straight Connector 4"/>
            <p:cNvCxnSpPr/>
            <p:nvPr/>
          </p:nvCxnSpPr>
          <p:spPr bwMode="auto">
            <a:xfrm>
              <a:off x="3429000" y="2514600"/>
              <a:ext cx="0" cy="2895600"/>
            </a:xfrm>
            <a:prstGeom prst="line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5181600" y="2514600"/>
              <a:ext cx="0" cy="2895600"/>
            </a:xfrm>
            <a:prstGeom prst="line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3429000" y="5410200"/>
              <a:ext cx="1752600" cy="0"/>
            </a:xfrm>
            <a:prstGeom prst="line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257800"/>
            <a:ext cx="1600200" cy="256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" y="4876800"/>
            <a:ext cx="1600200" cy="218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Up Arrow 11"/>
          <p:cNvSpPr/>
          <p:nvPr/>
        </p:nvSpPr>
        <p:spPr>
          <a:xfrm rot="16200000">
            <a:off x="3209796" y="4855939"/>
            <a:ext cx="471287" cy="103392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bottom</a:t>
            </a:r>
          </a:p>
        </p:txBody>
      </p:sp>
      <p:sp>
        <p:nvSpPr>
          <p:cNvPr id="13" name="Up Arrow 12"/>
          <p:cNvSpPr/>
          <p:nvPr/>
        </p:nvSpPr>
        <p:spPr>
          <a:xfrm rot="16200000">
            <a:off x="3209797" y="4427717"/>
            <a:ext cx="471287" cy="103392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top</a:t>
            </a:r>
          </a:p>
        </p:txBody>
      </p:sp>
      <p:sp>
        <p:nvSpPr>
          <p:cNvPr id="14" name="Up Arrow 13"/>
          <p:cNvSpPr/>
          <p:nvPr/>
        </p:nvSpPr>
        <p:spPr>
          <a:xfrm rot="16200000">
            <a:off x="4467095" y="4855939"/>
            <a:ext cx="471287" cy="103392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185575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33333E-6 L -5.55556E-7 -0.619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90600" y="2743200"/>
            <a:ext cx="1752600" cy="2895600"/>
            <a:chOff x="3429000" y="2514600"/>
            <a:chExt cx="1752600" cy="2895600"/>
          </a:xfrm>
        </p:grpSpPr>
        <p:cxnSp>
          <p:nvCxnSpPr>
            <p:cNvPr id="5" name="Straight Connector 4"/>
            <p:cNvCxnSpPr/>
            <p:nvPr/>
          </p:nvCxnSpPr>
          <p:spPr bwMode="auto">
            <a:xfrm>
              <a:off x="3429000" y="2514600"/>
              <a:ext cx="0" cy="2895600"/>
            </a:xfrm>
            <a:prstGeom prst="line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5181600" y="2514600"/>
              <a:ext cx="0" cy="2895600"/>
            </a:xfrm>
            <a:prstGeom prst="line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3429000" y="5410200"/>
              <a:ext cx="1752600" cy="0"/>
            </a:xfrm>
            <a:prstGeom prst="line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257800"/>
            <a:ext cx="1600200" cy="256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Up Arrow 11"/>
          <p:cNvSpPr/>
          <p:nvPr/>
        </p:nvSpPr>
        <p:spPr>
          <a:xfrm rot="16200000">
            <a:off x="3209796" y="4855939"/>
            <a:ext cx="471287" cy="103392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bottom</a:t>
            </a:r>
          </a:p>
        </p:txBody>
      </p:sp>
      <p:sp>
        <p:nvSpPr>
          <p:cNvPr id="14" name="Up Arrow 13"/>
          <p:cNvSpPr/>
          <p:nvPr/>
        </p:nvSpPr>
        <p:spPr>
          <a:xfrm rot="16200000">
            <a:off x="4467095" y="4855939"/>
            <a:ext cx="471287" cy="103392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top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0" y="5185458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381152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3.33333E-6 -0.67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7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265" y="452706"/>
            <a:ext cx="4528595" cy="107601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48118" y="3007452"/>
            <a:ext cx="56477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7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870950"/>
              </p:ext>
            </p:extLst>
          </p:nvPr>
        </p:nvGraphicFramePr>
        <p:xfrm>
          <a:off x="937548" y="1484646"/>
          <a:ext cx="7292052" cy="2971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64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7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  <a:endParaRPr 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push</a:t>
                      </a:r>
                      <a:endParaRPr 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Add item to the stack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2400" dirty="0"/>
                        <a:t>pop</a:t>
                      </a:r>
                      <a:endParaRPr 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Pop item from the stack (LIFO)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2400" dirty="0"/>
                        <a:t>top</a:t>
                      </a:r>
                      <a:endParaRPr lang="en-US" sz="2400" baseline="30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Returns the first item in the</a:t>
                      </a:r>
                      <a:r>
                        <a:rPr lang="en-US" sz="2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stack</a:t>
                      </a:r>
                      <a:endParaRPr 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2400" dirty="0"/>
                        <a:t>size</a:t>
                      </a:r>
                      <a:endParaRPr lang="en-US" sz="2400" baseline="30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 number of items in the stack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494370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2400" dirty="0"/>
                        <a:t>empty</a:t>
                      </a:r>
                      <a:endParaRPr lang="en-US" sz="2400" baseline="30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if the stack is empty, false otherwise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72480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924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First-In-First-Out (FIFO) container.</a:t>
            </a:r>
          </a:p>
        </p:txBody>
      </p:sp>
    </p:spTree>
    <p:extLst>
      <p:ext uri="{BB962C8B-B14F-4D97-AF65-F5344CB8AC3E}">
        <p14:creationId xmlns:p14="http://schemas.microsoft.com/office/powerpoint/2010/main" val="3423657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938" y="988532"/>
            <a:ext cx="2263891" cy="44407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632" y="988532"/>
            <a:ext cx="2176818" cy="44407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8377" y="1000889"/>
            <a:ext cx="1596333" cy="44407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86" y="1000889"/>
            <a:ext cx="2263891" cy="444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1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938" y="988532"/>
            <a:ext cx="2263891" cy="44407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632" y="988532"/>
            <a:ext cx="2176818" cy="44407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8377" y="1000889"/>
            <a:ext cx="1596333" cy="44407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86" y="1000889"/>
            <a:ext cx="2263891" cy="44407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18834" y="5441598"/>
            <a:ext cx="1458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front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2416" y="5441598"/>
            <a:ext cx="1458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2582638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938" y="988532"/>
            <a:ext cx="2263891" cy="44407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18834" y="5441598"/>
            <a:ext cx="1458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front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84486" y="988532"/>
            <a:ext cx="5859964" cy="4914731"/>
            <a:chOff x="684486" y="988532"/>
            <a:chExt cx="5859964" cy="49147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7632" y="988532"/>
              <a:ext cx="2176818" cy="444070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48377" y="1000889"/>
              <a:ext cx="1596333" cy="444070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486" y="1000889"/>
              <a:ext cx="2263891" cy="444070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132416" y="5441598"/>
              <a:ext cx="1458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back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5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6 L 0.21979 -0.0016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938" y="988532"/>
            <a:ext cx="2263891" cy="44407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18834" y="5441598"/>
            <a:ext cx="1458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front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95" y="976175"/>
            <a:ext cx="2176818" cy="44407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2540" y="988532"/>
            <a:ext cx="1596333" cy="44407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649" y="988532"/>
            <a:ext cx="2263891" cy="44407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42489" y="5429241"/>
            <a:ext cx="1458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back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35" y="988532"/>
            <a:ext cx="2176818" cy="444070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46579" y="5429241"/>
            <a:ext cx="1458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46619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37166" y="5441598"/>
            <a:ext cx="1458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front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540" y="988532"/>
            <a:ext cx="1596333" cy="44407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649" y="988532"/>
            <a:ext cx="2263891" cy="44407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42489" y="5429241"/>
            <a:ext cx="1458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back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35" y="988532"/>
            <a:ext cx="2176818" cy="444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7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90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Queue</a:t>
            </a:r>
          </a:p>
          <a:p>
            <a:pPr>
              <a:spcBef>
                <a:spcPts val="900"/>
              </a:spcBef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Deque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900"/>
              </a:spcBef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List</a:t>
            </a:r>
          </a:p>
          <a:p>
            <a:pPr lvl="1">
              <a:spcBef>
                <a:spcPts val="900"/>
              </a:spcBef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Array</a:t>
            </a:r>
          </a:p>
        </p:txBody>
      </p:sp>
    </p:spTree>
    <p:extLst>
      <p:ext uri="{BB962C8B-B14F-4D97-AF65-F5344CB8AC3E}">
        <p14:creationId xmlns:p14="http://schemas.microsoft.com/office/powerpoint/2010/main" val="252371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57788" y="5441598"/>
            <a:ext cx="1458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front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649" y="988532"/>
            <a:ext cx="2263891" cy="44407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42489" y="5429241"/>
            <a:ext cx="1458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back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35" y="988532"/>
            <a:ext cx="2176818" cy="444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53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7134" y="5441598"/>
            <a:ext cx="1458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front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57134" y="5915620"/>
            <a:ext cx="1458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back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35" y="988532"/>
            <a:ext cx="2176818" cy="444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35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927841"/>
            <a:ext cx="7886700" cy="99270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1493040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265" y="452706"/>
            <a:ext cx="4528595" cy="107601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Queue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48118" y="3007452"/>
            <a:ext cx="56477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7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837904"/>
              </p:ext>
            </p:extLst>
          </p:nvPr>
        </p:nvGraphicFramePr>
        <p:xfrm>
          <a:off x="937548" y="1484646"/>
          <a:ext cx="7292052" cy="2971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64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7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  <a:endParaRPr 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enqueue</a:t>
                      </a:r>
                      <a:endParaRPr 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Add item to the queue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dequeue</a:t>
                      </a:r>
                      <a:endParaRPr 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Remove item from the queue (FIFO)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2400" dirty="0"/>
                        <a:t>front</a:t>
                      </a:r>
                      <a:endParaRPr lang="en-US" sz="2400" baseline="30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Returns the first item in the</a:t>
                      </a:r>
                      <a:r>
                        <a:rPr lang="en-US" sz="2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deque</a:t>
                      </a:r>
                      <a:endParaRPr 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2400" dirty="0"/>
                        <a:t>size</a:t>
                      </a:r>
                      <a:endParaRPr lang="en-US" sz="2400" baseline="30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 number of items in the </a:t>
                      </a:r>
                      <a:r>
                        <a:rPr lang="en-US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deque</a:t>
                      </a:r>
                      <a:endParaRPr 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494370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2400" dirty="0"/>
                        <a:t>empty</a:t>
                      </a:r>
                      <a:endParaRPr lang="en-US" sz="2400" baseline="30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if the </a:t>
                      </a:r>
                      <a:r>
                        <a:rPr lang="en-US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deque</a:t>
                      </a:r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is empty, false otherwise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72480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809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7063" y="834282"/>
            <a:ext cx="574104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que;</a:t>
            </a:r>
          </a:p>
          <a:p>
            <a:endParaRPr lang="e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10; i++)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stk.push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que.enque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 q\n---"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stk.empty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stk.front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que.front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stk.pop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que.deque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" sz="1400" dirty="0">
              <a:solidFill>
                <a:prstClr val="black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</p:txBody>
      </p:sp>
      <p:sp>
        <p:nvSpPr>
          <p:cNvPr id="5" name="Up Arrow 4"/>
          <p:cNvSpPr/>
          <p:nvPr/>
        </p:nvSpPr>
        <p:spPr>
          <a:xfrm rot="5400000">
            <a:off x="2601623" y="2132455"/>
            <a:ext cx="372292" cy="756615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6" name="Up Arrow 5"/>
          <p:cNvSpPr/>
          <p:nvPr/>
        </p:nvSpPr>
        <p:spPr>
          <a:xfrm rot="5400000">
            <a:off x="2601623" y="4611367"/>
            <a:ext cx="372292" cy="756615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7" name="Up Arrow 6"/>
          <p:cNvSpPr/>
          <p:nvPr/>
        </p:nvSpPr>
        <p:spPr>
          <a:xfrm rot="5400000">
            <a:off x="2070916" y="998135"/>
            <a:ext cx="372292" cy="756615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6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1300162"/>
            <a:ext cx="65627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68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Doubly Ended Queue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queue-like container which is both FIFO and LIFO.</a:t>
            </a:r>
          </a:p>
        </p:txBody>
      </p:sp>
    </p:spTree>
    <p:extLst>
      <p:ext uri="{BB962C8B-B14F-4D97-AF65-F5344CB8AC3E}">
        <p14:creationId xmlns:p14="http://schemas.microsoft.com/office/powerpoint/2010/main" val="1725571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0504" y="2397887"/>
            <a:ext cx="8104209" cy="11092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3" name="Rectangle 12"/>
          <p:cNvSpPr/>
          <p:nvPr/>
        </p:nvSpPr>
        <p:spPr>
          <a:xfrm>
            <a:off x="-1670610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3458" y="3935392"/>
            <a:ext cx="125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Front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84647" y="3935392"/>
            <a:ext cx="125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67518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7 L 0.5908 0.000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3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0504" y="2397887"/>
            <a:ext cx="8104209" cy="11092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7" name="Rectangle 6"/>
          <p:cNvSpPr/>
          <p:nvPr/>
        </p:nvSpPr>
        <p:spPr>
          <a:xfrm>
            <a:off x="3721263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1506639" y="2576330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3458" y="3935392"/>
            <a:ext cx="125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Front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84647" y="3935392"/>
            <a:ext cx="125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21406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4444E-6 L 0.46285 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4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0504" y="2397887"/>
            <a:ext cx="8104209" cy="11092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6" name="Rectangle 5"/>
          <p:cNvSpPr/>
          <p:nvPr/>
        </p:nvSpPr>
        <p:spPr>
          <a:xfrm>
            <a:off x="2735485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3721263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06995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3458" y="3935392"/>
            <a:ext cx="125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Front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84647" y="3935392"/>
            <a:ext cx="125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7095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-0.53611 -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0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Last-In-First-Out (LIFO</a:t>
            </a:r>
            <a:r>
              <a:rPr lang="en-US"/>
              <a:t>) container.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65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0504" y="2397887"/>
            <a:ext cx="8104209" cy="11092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6" name="Rectangle 5"/>
          <p:cNvSpPr/>
          <p:nvPr/>
        </p:nvSpPr>
        <p:spPr>
          <a:xfrm>
            <a:off x="2735485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3721263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4707041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397930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3458" y="3935392"/>
            <a:ext cx="125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Front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84647" y="3935392"/>
            <a:ext cx="125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6483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-0.5125 0.00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25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0504" y="2397887"/>
            <a:ext cx="8104209" cy="11092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6" name="Rectangle 5"/>
          <p:cNvSpPr/>
          <p:nvPr/>
        </p:nvSpPr>
        <p:spPr>
          <a:xfrm>
            <a:off x="2735485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3721263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4707041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692819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527899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513677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2523288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537510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3458" y="3935392"/>
            <a:ext cx="125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Front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84647" y="3935392"/>
            <a:ext cx="125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218302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037E-7 L -0.31233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2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35746 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6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7 L -0.31371 -0.000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9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7 L 0.36128 -0.000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7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0504" y="2397887"/>
            <a:ext cx="8104209" cy="11092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4" name="Rectangle 3"/>
          <p:cNvSpPr/>
          <p:nvPr/>
        </p:nvSpPr>
        <p:spPr>
          <a:xfrm>
            <a:off x="763929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9707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2735485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3721263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4707041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692819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78597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64375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3458" y="3935392"/>
            <a:ext cx="125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Front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84647" y="3935392"/>
            <a:ext cx="125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4208541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265" y="452706"/>
            <a:ext cx="4528595" cy="107601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7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Deque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48118" y="3007452"/>
            <a:ext cx="56477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7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007169"/>
              </p:ext>
            </p:extLst>
          </p:nvPr>
        </p:nvGraphicFramePr>
        <p:xfrm>
          <a:off x="937548" y="1484646"/>
          <a:ext cx="7292052" cy="42748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64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7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  <a:endParaRPr 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push_front</a:t>
                      </a:r>
                      <a:endParaRPr 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Add item to the front of the </a:t>
                      </a:r>
                      <a:r>
                        <a:rPr lang="en-US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deque</a:t>
                      </a:r>
                      <a:endParaRPr 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push_back</a:t>
                      </a:r>
                      <a:endParaRPr 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Add </a:t>
                      </a:r>
                      <a:r>
                        <a:rPr lang="en-US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iem</a:t>
                      </a:r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to the back of the </a:t>
                      </a:r>
                      <a:r>
                        <a:rPr lang="en-US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deque</a:t>
                      </a:r>
                      <a:endParaRPr 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pop_front</a:t>
                      </a:r>
                      <a:endParaRPr 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Remove</a:t>
                      </a:r>
                      <a:r>
                        <a:rPr lang="en-US" sz="2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item from the front</a:t>
                      </a:r>
                      <a:endParaRPr 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pop_back</a:t>
                      </a:r>
                      <a:endParaRPr lang="en-US" sz="2400" baseline="30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Remove item from the back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2400" dirty="0"/>
                        <a:t>front</a:t>
                      </a:r>
                      <a:endParaRPr lang="en-US" sz="2400" baseline="30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Returns the first item in the</a:t>
                      </a:r>
                      <a:r>
                        <a:rPr lang="en-US" sz="2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deque</a:t>
                      </a:r>
                      <a:endParaRPr 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2400" dirty="0"/>
                        <a:t>back</a:t>
                      </a:r>
                      <a:endParaRPr lang="en-US" sz="2400" baseline="30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Returns the last item in the </a:t>
                      </a:r>
                      <a:r>
                        <a:rPr lang="en-US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deque</a:t>
                      </a:r>
                      <a:endParaRPr 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2400" dirty="0"/>
                        <a:t>size</a:t>
                      </a:r>
                      <a:endParaRPr lang="en-US" sz="2400" baseline="30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 number of items in the </a:t>
                      </a:r>
                      <a:r>
                        <a:rPr lang="en-US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deque</a:t>
                      </a:r>
                      <a:endParaRPr 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494370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2400" dirty="0"/>
                        <a:t>empty</a:t>
                      </a:r>
                      <a:endParaRPr lang="en-US" sz="2400" baseline="30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if the </a:t>
                      </a:r>
                      <a:r>
                        <a:rPr lang="en-US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deque</a:t>
                      </a:r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is empty, false otherwise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72480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460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927841"/>
            <a:ext cx="7886700" cy="99270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Looks Like a Vector</a:t>
            </a:r>
          </a:p>
        </p:txBody>
      </p:sp>
    </p:spTree>
    <p:extLst>
      <p:ext uri="{BB962C8B-B14F-4D97-AF65-F5344CB8AC3E}">
        <p14:creationId xmlns:p14="http://schemas.microsoft.com/office/powerpoint/2010/main" val="3113573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265" y="452706"/>
            <a:ext cx="4528595" cy="107601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7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Deque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48118" y="3007452"/>
            <a:ext cx="56477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7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937548" y="1484646"/>
          <a:ext cx="7292052" cy="42748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64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7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  <a:endParaRPr 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push_front</a:t>
                      </a:r>
                      <a:endParaRPr 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Add item to the front of the </a:t>
                      </a:r>
                      <a:r>
                        <a:rPr lang="en-US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deque</a:t>
                      </a:r>
                      <a:endParaRPr 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push_back</a:t>
                      </a:r>
                      <a:endParaRPr 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Add </a:t>
                      </a:r>
                      <a:r>
                        <a:rPr lang="en-US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iem</a:t>
                      </a:r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to the back of the </a:t>
                      </a:r>
                      <a:r>
                        <a:rPr lang="en-US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deque</a:t>
                      </a:r>
                      <a:endParaRPr 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pop_front</a:t>
                      </a:r>
                      <a:endParaRPr 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Remove</a:t>
                      </a:r>
                      <a:r>
                        <a:rPr lang="en-US" sz="2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item from the front</a:t>
                      </a:r>
                      <a:endParaRPr 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pop_back</a:t>
                      </a:r>
                      <a:endParaRPr lang="en-US" sz="2400" baseline="30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Remove item from the back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2400" dirty="0"/>
                        <a:t>front</a:t>
                      </a:r>
                      <a:endParaRPr lang="en-US" sz="2400" baseline="30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Returns the first item in the</a:t>
                      </a:r>
                      <a:r>
                        <a:rPr lang="en-US" sz="2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deque</a:t>
                      </a:r>
                      <a:endParaRPr 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2400" dirty="0"/>
                        <a:t>back</a:t>
                      </a:r>
                      <a:endParaRPr lang="en-US" sz="2400" baseline="30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Returns the last item in the </a:t>
                      </a:r>
                      <a:r>
                        <a:rPr lang="en-US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deque</a:t>
                      </a:r>
                      <a:endParaRPr 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2400" dirty="0"/>
                        <a:t>size</a:t>
                      </a:r>
                      <a:endParaRPr lang="en-US" sz="2400" baseline="30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 number of items in the </a:t>
                      </a:r>
                      <a:r>
                        <a:rPr lang="en-US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deque</a:t>
                      </a:r>
                      <a:endParaRPr 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494370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2400" dirty="0"/>
                        <a:t>empty</a:t>
                      </a:r>
                      <a:endParaRPr lang="en-US" sz="2400" baseline="30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if the </a:t>
                      </a:r>
                      <a:r>
                        <a:rPr lang="en-US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deque</a:t>
                      </a:r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is empty, false otherwise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72480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530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7777" y="1484845"/>
            <a:ext cx="49192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deque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doubly linked list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container;</a:t>
            </a:r>
          </a:p>
          <a:p>
            <a:endParaRPr lang="e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 public functions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" sz="1400" dirty="0">
              <a:solidFill>
                <a:prstClr val="black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</p:txBody>
      </p:sp>
      <p:sp>
        <p:nvSpPr>
          <p:cNvPr id="6" name="Up Arrow 5"/>
          <p:cNvSpPr/>
          <p:nvPr/>
        </p:nvSpPr>
        <p:spPr>
          <a:xfrm rot="5400000">
            <a:off x="963406" y="1542144"/>
            <a:ext cx="372292" cy="756615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7" name="Up Arrow 6"/>
          <p:cNvSpPr/>
          <p:nvPr/>
        </p:nvSpPr>
        <p:spPr>
          <a:xfrm rot="5400000">
            <a:off x="1561630" y="2399199"/>
            <a:ext cx="372292" cy="756615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1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7860" y="808207"/>
            <a:ext cx="649339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add item to the front of the queue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push_front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container.push_front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add item to the back of the queue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push_back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container.push_back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remove item from the front of the queue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pop_front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container.pop_front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remove item from the back of the queue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pop_back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container.pop_back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 rot="5400000">
            <a:off x="1854657" y="1135331"/>
            <a:ext cx="372292" cy="756615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8" name="Up Arrow 7"/>
          <p:cNvSpPr/>
          <p:nvPr/>
        </p:nvSpPr>
        <p:spPr>
          <a:xfrm rot="5400000">
            <a:off x="1858315" y="2503074"/>
            <a:ext cx="372292" cy="756615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9" name="Up Arrow 8"/>
          <p:cNvSpPr/>
          <p:nvPr/>
        </p:nvSpPr>
        <p:spPr>
          <a:xfrm rot="5400000">
            <a:off x="1854657" y="3921104"/>
            <a:ext cx="372292" cy="756615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0" name="Up Arrow 9"/>
          <p:cNvSpPr/>
          <p:nvPr/>
        </p:nvSpPr>
        <p:spPr>
          <a:xfrm rot="5400000">
            <a:off x="1854657" y="5288847"/>
            <a:ext cx="372292" cy="756615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9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35170" y="808207"/>
            <a:ext cx="711264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retrieve the front item in the queue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front()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container.front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retrieve the back item in the queue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back()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container.back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True if the queue is empty, false otherwise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empty()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container.empty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the number of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enqueued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size()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container.size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 rot="5400000">
            <a:off x="1854657" y="1135331"/>
            <a:ext cx="372292" cy="756615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8" name="Up Arrow 7"/>
          <p:cNvSpPr/>
          <p:nvPr/>
        </p:nvSpPr>
        <p:spPr>
          <a:xfrm rot="5400000">
            <a:off x="1858315" y="2503074"/>
            <a:ext cx="372292" cy="756615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9" name="Up Arrow 8"/>
          <p:cNvSpPr/>
          <p:nvPr/>
        </p:nvSpPr>
        <p:spPr>
          <a:xfrm rot="5400000">
            <a:off x="1854657" y="3921104"/>
            <a:ext cx="372292" cy="756615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0" name="Up Arrow 9"/>
          <p:cNvSpPr/>
          <p:nvPr/>
        </p:nvSpPr>
        <p:spPr>
          <a:xfrm rot="5400000">
            <a:off x="1854657" y="5288847"/>
            <a:ext cx="372292" cy="756615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5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stack and queue as </a:t>
            </a:r>
            <a:r>
              <a:rPr lang="en-US" dirty="0" err="1"/>
              <a:t>deque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2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90600" y="2743200"/>
            <a:ext cx="1752600" cy="2895600"/>
            <a:chOff x="3429000" y="2514600"/>
            <a:chExt cx="1752600" cy="2895600"/>
          </a:xfrm>
        </p:grpSpPr>
        <p:cxnSp>
          <p:nvCxnSpPr>
            <p:cNvPr id="5" name="Straight Connector 4"/>
            <p:cNvCxnSpPr/>
            <p:nvPr/>
          </p:nvCxnSpPr>
          <p:spPr bwMode="auto">
            <a:xfrm>
              <a:off x="3429000" y="2514600"/>
              <a:ext cx="0" cy="2895600"/>
            </a:xfrm>
            <a:prstGeom prst="line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5181600" y="2514600"/>
              <a:ext cx="0" cy="2895600"/>
            </a:xfrm>
            <a:prstGeom prst="line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3429000" y="5410200"/>
              <a:ext cx="1752600" cy="0"/>
            </a:xfrm>
            <a:prstGeom prst="line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93800"/>
            <a:ext cx="1600200" cy="256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990600" y="5185458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252953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3.33333E-6 0.5942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0504" y="2397887"/>
            <a:ext cx="8104209" cy="11092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4" name="Rectangle 3"/>
          <p:cNvSpPr/>
          <p:nvPr/>
        </p:nvSpPr>
        <p:spPr>
          <a:xfrm>
            <a:off x="763929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749707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2735485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3721263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4707041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5692819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6678597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7664375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3" name="Up Arrow 12"/>
          <p:cNvSpPr/>
          <p:nvPr/>
        </p:nvSpPr>
        <p:spPr>
          <a:xfrm>
            <a:off x="909966" y="3701969"/>
            <a:ext cx="460280" cy="935434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4" name="Up Arrow 13"/>
          <p:cNvSpPr/>
          <p:nvPr/>
        </p:nvSpPr>
        <p:spPr>
          <a:xfrm>
            <a:off x="909966" y="4719757"/>
            <a:ext cx="460280" cy="935434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3929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3929" y="923648"/>
            <a:ext cx="4205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push_front</a:t>
            </a:r>
            <a:r>
              <a:rPr lang="en-US" sz="2800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52659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0504" y="2397887"/>
            <a:ext cx="8104209" cy="11092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4" name="Rectangle 3"/>
          <p:cNvSpPr/>
          <p:nvPr/>
        </p:nvSpPr>
        <p:spPr>
          <a:xfrm>
            <a:off x="763929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9707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2735485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3721263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4707041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5692819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6678597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7664375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3" name="Up Arrow 12"/>
          <p:cNvSpPr/>
          <p:nvPr/>
        </p:nvSpPr>
        <p:spPr>
          <a:xfrm>
            <a:off x="909966" y="3701969"/>
            <a:ext cx="460280" cy="935434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4" name="Up Arrow 13"/>
          <p:cNvSpPr/>
          <p:nvPr/>
        </p:nvSpPr>
        <p:spPr>
          <a:xfrm>
            <a:off x="909966" y="4719757"/>
            <a:ext cx="460280" cy="935434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3929" y="923648"/>
            <a:ext cx="4205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push_front</a:t>
            </a:r>
            <a:r>
              <a:rPr lang="en-US" sz="2800" dirty="0"/>
              <a:t>(2)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64375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9045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7037E-7 L 0.75469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78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022E-16 L -1.94444E-6 -0.1483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Up Arrow 13"/>
          <p:cNvSpPr/>
          <p:nvPr/>
        </p:nvSpPr>
        <p:spPr>
          <a:xfrm>
            <a:off x="909966" y="3701969"/>
            <a:ext cx="460280" cy="935434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0504" y="2397887"/>
            <a:ext cx="8104209" cy="11092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4" name="Rectangle 3"/>
          <p:cNvSpPr/>
          <p:nvPr/>
        </p:nvSpPr>
        <p:spPr>
          <a:xfrm>
            <a:off x="763929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9707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2735485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3721263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4707041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5692819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6678597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7664375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763929" y="923648"/>
            <a:ext cx="4205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push_back</a:t>
            </a:r>
            <a:r>
              <a:rPr lang="en-US" sz="2800" dirty="0"/>
              <a:t>(3)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64375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15" name="Up Arrow 14"/>
          <p:cNvSpPr/>
          <p:nvPr/>
        </p:nvSpPr>
        <p:spPr>
          <a:xfrm>
            <a:off x="7810412" y="3701969"/>
            <a:ext cx="460280" cy="935434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49707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0777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7037E-7 L 0.10955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Up Arrow 13"/>
          <p:cNvSpPr/>
          <p:nvPr/>
        </p:nvSpPr>
        <p:spPr>
          <a:xfrm>
            <a:off x="1895744" y="3701969"/>
            <a:ext cx="460280" cy="935434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0504" y="2397887"/>
            <a:ext cx="8104209" cy="11092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4" name="Rectangle 3"/>
          <p:cNvSpPr/>
          <p:nvPr/>
        </p:nvSpPr>
        <p:spPr>
          <a:xfrm>
            <a:off x="763929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9707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2735485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3721263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4707041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5692819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6678597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7664375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763929" y="923648"/>
            <a:ext cx="4205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push_front</a:t>
            </a:r>
            <a:r>
              <a:rPr lang="en-US" sz="2800" dirty="0"/>
              <a:t>(4)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64375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15" name="Up Arrow 14"/>
          <p:cNvSpPr/>
          <p:nvPr/>
        </p:nvSpPr>
        <p:spPr>
          <a:xfrm>
            <a:off x="7810412" y="3701969"/>
            <a:ext cx="460280" cy="935434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78597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5374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-0.10712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6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Up Arrow 13"/>
          <p:cNvSpPr/>
          <p:nvPr/>
        </p:nvSpPr>
        <p:spPr>
          <a:xfrm>
            <a:off x="1895744" y="3701969"/>
            <a:ext cx="460280" cy="935434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0504" y="2397887"/>
            <a:ext cx="8104209" cy="11092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4" name="Rectangle 3"/>
          <p:cNvSpPr/>
          <p:nvPr/>
        </p:nvSpPr>
        <p:spPr>
          <a:xfrm>
            <a:off x="763929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9707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2735485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3721263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4707041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5692819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6678597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7664375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763929" y="923648"/>
            <a:ext cx="4205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front()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64375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15" name="Up Arrow 14"/>
          <p:cNvSpPr/>
          <p:nvPr/>
        </p:nvSpPr>
        <p:spPr>
          <a:xfrm>
            <a:off x="6824634" y="3701969"/>
            <a:ext cx="460280" cy="935434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78597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2633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Up Arrow 13"/>
          <p:cNvSpPr/>
          <p:nvPr/>
        </p:nvSpPr>
        <p:spPr>
          <a:xfrm>
            <a:off x="1895744" y="3701969"/>
            <a:ext cx="460280" cy="935434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0504" y="2397887"/>
            <a:ext cx="8104209" cy="11092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4" name="Rectangle 3"/>
          <p:cNvSpPr/>
          <p:nvPr/>
        </p:nvSpPr>
        <p:spPr>
          <a:xfrm>
            <a:off x="763929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9707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2735485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3721263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4707041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5692819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6678597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7664375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763929" y="923648"/>
            <a:ext cx="4205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back()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64375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15" name="Up Arrow 14"/>
          <p:cNvSpPr/>
          <p:nvPr/>
        </p:nvSpPr>
        <p:spPr>
          <a:xfrm>
            <a:off x="6824634" y="3701969"/>
            <a:ext cx="460280" cy="935434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78597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6471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Up Arrow 13"/>
          <p:cNvSpPr/>
          <p:nvPr/>
        </p:nvSpPr>
        <p:spPr>
          <a:xfrm>
            <a:off x="1895744" y="3701969"/>
            <a:ext cx="460280" cy="935434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0504" y="2397887"/>
            <a:ext cx="8104209" cy="11092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4" name="Rectangle 3"/>
          <p:cNvSpPr/>
          <p:nvPr/>
        </p:nvSpPr>
        <p:spPr>
          <a:xfrm>
            <a:off x="763929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9707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2735485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3721263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4707041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5692819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6678597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7664375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763929" y="923648"/>
            <a:ext cx="4205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pop_front</a:t>
            </a:r>
            <a:r>
              <a:rPr lang="en-US" sz="2800" dirty="0"/>
              <a:t>()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64375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15" name="Up Arrow 14"/>
          <p:cNvSpPr/>
          <p:nvPr/>
        </p:nvSpPr>
        <p:spPr>
          <a:xfrm>
            <a:off x="6824634" y="3701969"/>
            <a:ext cx="460280" cy="935434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78597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9236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7 L 0.10312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0504" y="2397887"/>
            <a:ext cx="8104209" cy="11092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7" name="Rectangle 16"/>
          <p:cNvSpPr/>
          <p:nvPr/>
        </p:nvSpPr>
        <p:spPr>
          <a:xfrm>
            <a:off x="1749707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4" name="Up Arrow 13"/>
          <p:cNvSpPr/>
          <p:nvPr/>
        </p:nvSpPr>
        <p:spPr>
          <a:xfrm>
            <a:off x="1895744" y="3701969"/>
            <a:ext cx="460280" cy="935434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4" name="Rectangle 3"/>
          <p:cNvSpPr/>
          <p:nvPr/>
        </p:nvSpPr>
        <p:spPr>
          <a:xfrm>
            <a:off x="763929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9707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2735485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3721263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4707041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5692819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6678597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7664375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763929" y="923648"/>
            <a:ext cx="4205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pop_back</a:t>
            </a:r>
            <a:r>
              <a:rPr lang="en-US" sz="2800" dirty="0"/>
              <a:t>()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64375" y="2592728"/>
            <a:ext cx="752354" cy="752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15" name="Up Arrow 14"/>
          <p:cNvSpPr/>
          <p:nvPr/>
        </p:nvSpPr>
        <p:spPr>
          <a:xfrm>
            <a:off x="7810412" y="3701969"/>
            <a:ext cx="460280" cy="935434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290989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7 L -0.10834 -0.0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7" y="-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</a:t>
            </a:r>
            <a:r>
              <a:rPr lang="en-US" dirty="0" err="1"/>
              <a:t>deque</a:t>
            </a:r>
            <a:r>
              <a:rPr lang="en-US" dirty="0"/>
              <a:t> array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458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90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Queue</a:t>
            </a:r>
          </a:p>
          <a:p>
            <a:pPr>
              <a:spcBef>
                <a:spcPts val="900"/>
              </a:spcBef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Deque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900"/>
              </a:spcBef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List</a:t>
            </a:r>
          </a:p>
          <a:p>
            <a:pPr lvl="1">
              <a:spcBef>
                <a:spcPts val="900"/>
              </a:spcBef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Array</a:t>
            </a:r>
          </a:p>
        </p:txBody>
      </p:sp>
    </p:spTree>
    <p:extLst>
      <p:ext uri="{BB962C8B-B14F-4D97-AF65-F5344CB8AC3E}">
        <p14:creationId xmlns:p14="http://schemas.microsoft.com/office/powerpoint/2010/main" val="323341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808"/>
            <a:ext cx="1600200" cy="218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90600" y="2743200"/>
            <a:ext cx="1752600" cy="2895600"/>
            <a:chOff x="3429000" y="2514600"/>
            <a:chExt cx="1752600" cy="2895600"/>
          </a:xfrm>
        </p:grpSpPr>
        <p:cxnSp>
          <p:nvCxnSpPr>
            <p:cNvPr id="5" name="Straight Connector 4"/>
            <p:cNvCxnSpPr/>
            <p:nvPr/>
          </p:nvCxnSpPr>
          <p:spPr bwMode="auto">
            <a:xfrm>
              <a:off x="3429000" y="2514600"/>
              <a:ext cx="0" cy="2895600"/>
            </a:xfrm>
            <a:prstGeom prst="line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5181600" y="2514600"/>
              <a:ext cx="0" cy="2895600"/>
            </a:xfrm>
            <a:prstGeom prst="line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3429000" y="5410200"/>
              <a:ext cx="1752600" cy="0"/>
            </a:xfrm>
            <a:prstGeom prst="line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257800"/>
            <a:ext cx="1600200" cy="256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37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77556E-17 L 3.33333E-6 0.5333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09955"/>
            <a:ext cx="1600200" cy="21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90600" y="2743200"/>
            <a:ext cx="1752600" cy="2895600"/>
            <a:chOff x="3429000" y="2514600"/>
            <a:chExt cx="1752600" cy="2895600"/>
          </a:xfrm>
        </p:grpSpPr>
        <p:cxnSp>
          <p:nvCxnSpPr>
            <p:cNvPr id="5" name="Straight Connector 4"/>
            <p:cNvCxnSpPr/>
            <p:nvPr/>
          </p:nvCxnSpPr>
          <p:spPr bwMode="auto">
            <a:xfrm>
              <a:off x="3429000" y="2514600"/>
              <a:ext cx="0" cy="2895600"/>
            </a:xfrm>
            <a:prstGeom prst="line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5181600" y="2514600"/>
              <a:ext cx="0" cy="2895600"/>
            </a:xfrm>
            <a:prstGeom prst="line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3429000" y="5410200"/>
              <a:ext cx="1752600" cy="0"/>
            </a:xfrm>
            <a:prstGeom prst="line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257800"/>
            <a:ext cx="1600200" cy="256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" y="4876800"/>
            <a:ext cx="1600200" cy="218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688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3.33333E-6 0.47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2689"/>
            <a:ext cx="1600200" cy="218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90600" y="2743200"/>
            <a:ext cx="1752600" cy="2895600"/>
            <a:chOff x="3429000" y="2514600"/>
            <a:chExt cx="1752600" cy="2895600"/>
          </a:xfrm>
        </p:grpSpPr>
        <p:cxnSp>
          <p:nvCxnSpPr>
            <p:cNvPr id="5" name="Straight Connector 4"/>
            <p:cNvCxnSpPr/>
            <p:nvPr/>
          </p:nvCxnSpPr>
          <p:spPr bwMode="auto">
            <a:xfrm>
              <a:off x="3429000" y="2514600"/>
              <a:ext cx="0" cy="2895600"/>
            </a:xfrm>
            <a:prstGeom prst="line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5181600" y="2514600"/>
              <a:ext cx="0" cy="2895600"/>
            </a:xfrm>
            <a:prstGeom prst="line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3429000" y="5410200"/>
              <a:ext cx="1752600" cy="0"/>
            </a:xfrm>
            <a:prstGeom prst="line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257800"/>
            <a:ext cx="1600200" cy="256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" y="4876800"/>
            <a:ext cx="1600200" cy="218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67066"/>
            <a:ext cx="1600200" cy="21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93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3.33333E-6 0.4182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90600" y="2743200"/>
            <a:ext cx="1752600" cy="2895600"/>
            <a:chOff x="3429000" y="2514600"/>
            <a:chExt cx="1752600" cy="2895600"/>
          </a:xfrm>
        </p:grpSpPr>
        <p:cxnSp>
          <p:nvCxnSpPr>
            <p:cNvPr id="5" name="Straight Connector 4"/>
            <p:cNvCxnSpPr/>
            <p:nvPr/>
          </p:nvCxnSpPr>
          <p:spPr bwMode="auto">
            <a:xfrm>
              <a:off x="3429000" y="2514600"/>
              <a:ext cx="0" cy="2895600"/>
            </a:xfrm>
            <a:prstGeom prst="line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5181600" y="2514600"/>
              <a:ext cx="0" cy="2895600"/>
            </a:xfrm>
            <a:prstGeom prst="line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3429000" y="5410200"/>
              <a:ext cx="1752600" cy="0"/>
            </a:xfrm>
            <a:prstGeom prst="line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257800"/>
            <a:ext cx="1600200" cy="256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" y="4876800"/>
            <a:ext cx="1600200" cy="218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081552"/>
            <a:ext cx="1600200" cy="218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67066"/>
            <a:ext cx="1600200" cy="21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Up Arrow 23"/>
          <p:cNvSpPr/>
          <p:nvPr/>
        </p:nvSpPr>
        <p:spPr>
          <a:xfrm rot="16200000">
            <a:off x="3209795" y="3610535"/>
            <a:ext cx="471287" cy="103392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top</a:t>
            </a:r>
          </a:p>
        </p:txBody>
      </p:sp>
      <p:sp>
        <p:nvSpPr>
          <p:cNvPr id="12" name="Up Arrow 11"/>
          <p:cNvSpPr/>
          <p:nvPr/>
        </p:nvSpPr>
        <p:spPr>
          <a:xfrm rot="16200000">
            <a:off x="3209796" y="4855939"/>
            <a:ext cx="471287" cy="103392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bottom</a:t>
            </a:r>
          </a:p>
        </p:txBody>
      </p:sp>
    </p:spTree>
    <p:extLst>
      <p:ext uri="{BB962C8B-B14F-4D97-AF65-F5344CB8AC3E}">
        <p14:creationId xmlns:p14="http://schemas.microsoft.com/office/powerpoint/2010/main" val="1721758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90600" y="2743200"/>
            <a:ext cx="1752600" cy="2895600"/>
            <a:chOff x="3429000" y="2514600"/>
            <a:chExt cx="1752600" cy="2895600"/>
          </a:xfrm>
        </p:grpSpPr>
        <p:cxnSp>
          <p:nvCxnSpPr>
            <p:cNvPr id="5" name="Straight Connector 4"/>
            <p:cNvCxnSpPr/>
            <p:nvPr/>
          </p:nvCxnSpPr>
          <p:spPr bwMode="auto">
            <a:xfrm>
              <a:off x="3429000" y="2514600"/>
              <a:ext cx="0" cy="2895600"/>
            </a:xfrm>
            <a:prstGeom prst="line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5181600" y="2514600"/>
              <a:ext cx="0" cy="2895600"/>
            </a:xfrm>
            <a:prstGeom prst="line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3429000" y="5410200"/>
              <a:ext cx="1752600" cy="0"/>
            </a:xfrm>
            <a:prstGeom prst="line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257800"/>
            <a:ext cx="1600200" cy="256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" y="4876800"/>
            <a:ext cx="1600200" cy="218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081552"/>
            <a:ext cx="1600200" cy="218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67066"/>
            <a:ext cx="1600200" cy="21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Up Arrow 23"/>
          <p:cNvSpPr/>
          <p:nvPr/>
        </p:nvSpPr>
        <p:spPr>
          <a:xfrm rot="16200000">
            <a:off x="3209795" y="3610535"/>
            <a:ext cx="471287" cy="103392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top</a:t>
            </a:r>
          </a:p>
        </p:txBody>
      </p:sp>
      <p:sp>
        <p:nvSpPr>
          <p:cNvPr id="12" name="Up Arrow 11"/>
          <p:cNvSpPr/>
          <p:nvPr/>
        </p:nvSpPr>
        <p:spPr>
          <a:xfrm rot="16200000">
            <a:off x="3209796" y="4855939"/>
            <a:ext cx="471287" cy="103392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bottom</a:t>
            </a:r>
          </a:p>
        </p:txBody>
      </p:sp>
      <p:sp>
        <p:nvSpPr>
          <p:cNvPr id="13" name="Up Arrow 12"/>
          <p:cNvSpPr/>
          <p:nvPr/>
        </p:nvSpPr>
        <p:spPr>
          <a:xfrm rot="16200000">
            <a:off x="3209795" y="4019126"/>
            <a:ext cx="471287" cy="103392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82227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3.33333E-6 -0.42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4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5433</TotalTime>
  <Words>2523</Words>
  <Application>Microsoft Office PowerPoint</Application>
  <PresentationFormat>On-screen Show (4:3)</PresentationFormat>
  <Paragraphs>425</Paragraphs>
  <Slides>49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Consolas</vt:lpstr>
      <vt:lpstr>Office Theme</vt:lpstr>
      <vt:lpstr>Fundamental Algorithms and Data Structures</vt:lpstr>
      <vt:lpstr>Overview</vt:lpstr>
      <vt:lpstr>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Doubly Ended 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CODE: stack and queue as deque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CODE: deque array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Horvick</dc:creator>
  <cp:lastModifiedBy>Robert Horvick</cp:lastModifiedBy>
  <cp:revision>103</cp:revision>
  <dcterms:created xsi:type="dcterms:W3CDTF">2013-11-20T18:16:21Z</dcterms:created>
  <dcterms:modified xsi:type="dcterms:W3CDTF">2016-09-13T00:41:53Z</dcterms:modified>
</cp:coreProperties>
</file>