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29" r:id="rId3"/>
    <p:sldId id="470" r:id="rId4"/>
    <p:sldId id="472" r:id="rId5"/>
    <p:sldId id="473" r:id="rId6"/>
    <p:sldId id="474" r:id="rId7"/>
    <p:sldId id="476" r:id="rId8"/>
    <p:sldId id="477" r:id="rId9"/>
    <p:sldId id="478" r:id="rId10"/>
    <p:sldId id="479" r:id="rId11"/>
    <p:sldId id="480" r:id="rId12"/>
    <p:sldId id="481" r:id="rId13"/>
    <p:sldId id="482" r:id="rId14"/>
    <p:sldId id="483" r:id="rId15"/>
    <p:sldId id="465" r:id="rId16"/>
    <p:sldId id="484" r:id="rId17"/>
    <p:sldId id="320" r:id="rId18"/>
    <p:sldId id="485" r:id="rId19"/>
    <p:sldId id="487" r:id="rId20"/>
    <p:sldId id="488" r:id="rId21"/>
    <p:sldId id="489" r:id="rId22"/>
    <p:sldId id="486" r:id="rId23"/>
    <p:sldId id="490" r:id="rId24"/>
    <p:sldId id="491" r:id="rId25"/>
    <p:sldId id="498" r:id="rId26"/>
    <p:sldId id="499" r:id="rId27"/>
    <p:sldId id="500" r:id="rId28"/>
    <p:sldId id="501" r:id="rId29"/>
    <p:sldId id="502" r:id="rId30"/>
    <p:sldId id="503" r:id="rId31"/>
    <p:sldId id="504" r:id="rId32"/>
    <p:sldId id="467" r:id="rId33"/>
    <p:sldId id="492" r:id="rId34"/>
    <p:sldId id="495" r:id="rId35"/>
    <p:sldId id="493" r:id="rId36"/>
    <p:sldId id="494" r:id="rId37"/>
    <p:sldId id="496" r:id="rId38"/>
    <p:sldId id="497" r:id="rId39"/>
    <p:sldId id="505" r:id="rId40"/>
    <p:sldId id="506" r:id="rId41"/>
    <p:sldId id="468" r:id="rId42"/>
    <p:sldId id="507" r:id="rId43"/>
    <p:sldId id="511" r:id="rId44"/>
    <p:sldId id="508" r:id="rId45"/>
    <p:sldId id="509" r:id="rId46"/>
    <p:sldId id="510" r:id="rId47"/>
    <p:sldId id="512" r:id="rId48"/>
    <p:sldId id="513" r:id="rId49"/>
    <p:sldId id="514" r:id="rId50"/>
    <p:sldId id="469" r:id="rId51"/>
    <p:sldId id="515" r:id="rId52"/>
    <p:sldId id="516" r:id="rId53"/>
    <p:sldId id="517" r:id="rId54"/>
    <p:sldId id="518" r:id="rId55"/>
    <p:sldId id="519" r:id="rId56"/>
    <p:sldId id="520" r:id="rId57"/>
    <p:sldId id="52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3788" autoAdjust="0"/>
  </p:normalViewPr>
  <p:slideViewPr>
    <p:cSldViewPr>
      <p:cViewPr varScale="1">
        <p:scale>
          <a:sx n="51" d="100"/>
          <a:sy n="51" d="100"/>
        </p:scale>
        <p:origin x="1114" y="38"/>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4/10/2017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the concurrent containers module of the Threading Building Blocks programming course.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both threads</a:t>
            </a:r>
          </a:p>
          <a:p>
            <a:r>
              <a:rPr lang="en-US" dirty="0"/>
              <a:t>** are concurrently adding items into their </a:t>
            </a:r>
          </a:p>
          <a:p>
            <a:r>
              <a:rPr lang="en-US" dirty="0"/>
              <a:t>** respective backing arrays</a:t>
            </a:r>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2544923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1 finishes updating it’s backing array before thread 2 – so it starts to replace the old array with the new one.</a:t>
            </a:r>
            <a:r>
              <a:rPr lang="en-US" baseline="0" dirty="0"/>
              <a:t>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721773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The first step is to free the memory held by the old backing array.  The old array, the one that thread 2 is still reading from, is no longer valid.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71434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when thread 2</a:t>
            </a:r>
          </a:p>
          <a:p>
            <a:r>
              <a:rPr lang="en-US" baseline="0" dirty="0"/>
              <a:t>** attempts to read another value from the old array it is accessing </a:t>
            </a:r>
          </a:p>
          <a:p>
            <a:r>
              <a:rPr lang="en-US" baseline="0" dirty="0"/>
              <a:t>** memory that is no longer valid to access.  This will result in undefined behavior.</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3404108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this example we saw three different problems resulting from concurrent access of an STL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saw data loss when both threads wrote to the same index.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Data corruption occurred when the vector size and the vector’s contents were out of sync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we access invalid memory when thread 2 attempted to access the backing store after thread 1 had deleted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371108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would an example of this look like?</a:t>
            </a:r>
          </a:p>
          <a:p>
            <a:r>
              <a:rPr lang="en-US" baseline="0" dirty="0"/>
              <a:t>** First we’d create our vector that will be shared between both threads.</a:t>
            </a:r>
          </a:p>
          <a:p>
            <a:r>
              <a:rPr lang="en-US" baseline="0" dirty="0"/>
              <a:t>** We’ll be accessing this vector from our thread function – which in this case is a lambda function</a:t>
            </a:r>
          </a:p>
          <a:p>
            <a:r>
              <a:rPr lang="en-US" baseline="0" dirty="0"/>
              <a:t>** We create our threads which starts them executing the lambda function</a:t>
            </a:r>
          </a:p>
          <a:p>
            <a:r>
              <a:rPr lang="en-US" baseline="0" dirty="0"/>
              <a:t>** And then within the lambda function we call </a:t>
            </a:r>
            <a:r>
              <a:rPr lang="en-US" baseline="0" dirty="0" err="1"/>
              <a:t>push_back</a:t>
            </a:r>
            <a:r>
              <a:rPr lang="en-US" baseline="0" dirty="0"/>
              <a:t> on the vector – this is where our example hits the various bugs we just saw.</a:t>
            </a:r>
          </a:p>
          <a:p>
            <a:r>
              <a:rPr lang="en-US" baseline="0" dirty="0"/>
              <a:t>Running this code on my machine results in an access violation, or </a:t>
            </a:r>
            <a:r>
              <a:rPr lang="en-US" baseline="0" dirty="0" err="1"/>
              <a:t>segfault</a:t>
            </a:r>
            <a:r>
              <a:rPr lang="en-US" baseline="0" dirty="0"/>
              <a:t>, pretty much every time.</a:t>
            </a: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1890747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C+ way to address this would be to use a locking mechanism</a:t>
            </a:r>
            <a:r>
              <a:rPr lang="en-US" baseline="0" dirty="0"/>
              <a:t> to serialize access to the vector.</a:t>
            </a:r>
          </a:p>
          <a:p>
            <a:r>
              <a:rPr lang="en-US" baseline="0" dirty="0"/>
              <a:t>** We’d create a </a:t>
            </a:r>
            <a:r>
              <a:rPr lang="en-US" baseline="0" dirty="0" err="1"/>
              <a:t>mutex</a:t>
            </a:r>
            <a:r>
              <a:rPr lang="en-US" baseline="0" dirty="0"/>
              <a:t> at the same scope as the vector</a:t>
            </a:r>
          </a:p>
          <a:p>
            <a:r>
              <a:rPr lang="en-US" baseline="0" dirty="0"/>
              <a:t>** And then use a </a:t>
            </a:r>
            <a:r>
              <a:rPr lang="en-US" baseline="0" dirty="0" err="1"/>
              <a:t>lock_guard</a:t>
            </a:r>
            <a:r>
              <a:rPr lang="en-US" baseline="0" dirty="0"/>
              <a:t> to ensure that only one thread calls </a:t>
            </a:r>
            <a:r>
              <a:rPr lang="en-US" baseline="0" dirty="0" err="1"/>
              <a:t>push_back</a:t>
            </a:r>
            <a:r>
              <a:rPr lang="en-US" baseline="0" dirty="0"/>
              <a:t> at any given time.</a:t>
            </a:r>
          </a:p>
          <a:p>
            <a:endParaRPr lang="en-US" baseline="0" dirty="0"/>
          </a:p>
          <a:p>
            <a:r>
              <a:rPr lang="en-US" baseline="0" dirty="0"/>
              <a:t>This fixes our problem but it does so at the expense of creating a point of serialization in our code and it requires that anyone who ever uses that vector know that they need to protect access using the </a:t>
            </a:r>
            <a:r>
              <a:rPr lang="en-US" baseline="0" dirty="0" err="1"/>
              <a:t>mutex</a:t>
            </a:r>
            <a:r>
              <a:rPr lang="en-US" baseline="0" dirty="0"/>
              <a:t>.  Both of which are a good recipe for performance problems and bugs.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81144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start by looking</a:t>
            </a:r>
            <a:r>
              <a:rPr lang="en-US" sz="1200" kern="1200" baseline="0" dirty="0">
                <a:solidFill>
                  <a:schemeClr val="tx1"/>
                </a:solidFill>
                <a:effectLst/>
                <a:latin typeface="+mn-lt"/>
                <a:ea typeface="+mn-ea"/>
                <a:cs typeface="+mn-cs"/>
              </a:rPr>
              <a:t> the TBB concurrent vector class.  This is a vector class that is very similar to the STL vector class but which safely supports concurrent growth and access.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553653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concurrent vector class has </a:t>
            </a:r>
            <a:r>
              <a:rPr lang="en-US" baseline="0" dirty="0"/>
              <a:t>four member functions that are thread-safe – two of which do not exist in the STL vector class.</a:t>
            </a:r>
          </a:p>
          <a:p>
            <a:r>
              <a:rPr lang="en-US" baseline="0" dirty="0"/>
              <a:t>Grow by atomically grows the vector size by the specified amount – creating default initialized values in the new indexes.</a:t>
            </a:r>
          </a:p>
          <a:p>
            <a:r>
              <a:rPr lang="en-US" baseline="0" dirty="0"/>
              <a:t>Grow to at least atomically adds items to the vector to ensure the size is at least the amount specified – again it adds default initialized values to any created indexes.</a:t>
            </a:r>
          </a:p>
          <a:p>
            <a:r>
              <a:rPr lang="en-US" dirty="0"/>
              <a:t>Pay special attention to the note – when you call one</a:t>
            </a:r>
            <a:r>
              <a:rPr lang="en-US" baseline="0" dirty="0"/>
              <a:t> of the grow functions it is possible that the vector size will be reported to include the items being created before those items are fully constructed.</a:t>
            </a:r>
            <a:endParaRPr lang="en-US" dirty="0"/>
          </a:p>
          <a:p>
            <a:r>
              <a:rPr lang="en-US" dirty="0"/>
              <a:t>The</a:t>
            </a:r>
            <a:r>
              <a:rPr lang="en-US" baseline="0" dirty="0"/>
              <a:t> next two member functions are ones that should be familiar.  Push back atomically appends a single value to the vector.</a:t>
            </a:r>
          </a:p>
          <a:p>
            <a:r>
              <a:rPr lang="en-US" baseline="0" dirty="0"/>
              <a:t>The brackets, or index, operator provides thread-safe direct read and write access to individual items.</a:t>
            </a:r>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1966017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fix our earlier example where we performed non-thread-safe STL vector access.</a:t>
            </a:r>
          </a:p>
          <a:p>
            <a:r>
              <a:rPr lang="en-US" dirty="0"/>
              <a:t>** We’ll start by replacing the </a:t>
            </a:r>
            <a:r>
              <a:rPr lang="en-US" dirty="0" err="1"/>
              <a:t>stl</a:t>
            </a:r>
            <a:r>
              <a:rPr lang="en-US" dirty="0"/>
              <a:t> vector with a </a:t>
            </a:r>
            <a:r>
              <a:rPr lang="en-US" dirty="0" err="1"/>
              <a:t>tbb</a:t>
            </a:r>
            <a:r>
              <a:rPr lang="en-US" dirty="0"/>
              <a:t>::concurrent vector</a:t>
            </a:r>
          </a:p>
          <a:p>
            <a:r>
              <a:rPr lang="en-US" dirty="0"/>
              <a:t>** Our lambda function no longer needs to use</a:t>
            </a:r>
            <a:r>
              <a:rPr lang="en-US" baseline="0" dirty="0"/>
              <a:t> a </a:t>
            </a:r>
            <a:r>
              <a:rPr lang="en-US" baseline="0" dirty="0" err="1"/>
              <a:t>lock_guard</a:t>
            </a:r>
            <a:r>
              <a:rPr lang="en-US" baseline="0" dirty="0"/>
              <a:t> to protect access to the vector</a:t>
            </a:r>
          </a:p>
          <a:p>
            <a:r>
              <a:rPr lang="en-US" baseline="0" dirty="0"/>
              <a:t>** So when we create our threads</a:t>
            </a:r>
          </a:p>
          <a:p>
            <a:r>
              <a:rPr lang="en-US" baseline="0" dirty="0"/>
              <a:t>** and call </a:t>
            </a:r>
            <a:r>
              <a:rPr lang="en-US" baseline="0" dirty="0" err="1"/>
              <a:t>push_back</a:t>
            </a:r>
            <a:r>
              <a:rPr lang="en-US" baseline="0" dirty="0"/>
              <a:t>, our access is thread-safe and we no longer experience any of the bugs we saw previously.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90417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During this module we are going to learn about the concurrent contain types provided by TBB.  This will include concurrent vectors, queues, maps and sets.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It is assumed that you are familiar with the analogous STL containers so we won’t spend time learning the basics of the containers.  Rather we will focus on the differences between the STL and TBB containers.</a:t>
            </a:r>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83249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a:t>
            </a:r>
            <a:r>
              <a:rPr lang="en-US" baseline="0" dirty="0" err="1"/>
              <a:t>grow_by</a:t>
            </a:r>
            <a:r>
              <a:rPr lang="en-US" baseline="0" dirty="0"/>
              <a:t> is equally easy.</a:t>
            </a:r>
          </a:p>
          <a:p>
            <a:r>
              <a:rPr lang="en-US" baseline="0" dirty="0"/>
              <a:t>** We create our concurrent vector</a:t>
            </a:r>
          </a:p>
          <a:p>
            <a:r>
              <a:rPr lang="en-US" baseline="0" dirty="0"/>
              <a:t>** an define a lambda function which calls </a:t>
            </a:r>
            <a:r>
              <a:rPr lang="en-US" baseline="0" dirty="0" err="1"/>
              <a:t>grow_by</a:t>
            </a:r>
            <a:r>
              <a:rPr lang="en-US" baseline="0" dirty="0"/>
              <a:t> passing a specified amount to grow.</a:t>
            </a:r>
          </a:p>
          <a:p>
            <a:r>
              <a:rPr lang="en-US" baseline="0" dirty="0"/>
              <a:t>** Next we create two threads each of which is growing the vector by 100.</a:t>
            </a:r>
          </a:p>
          <a:p>
            <a:r>
              <a:rPr lang="en-US" baseline="0" dirty="0"/>
              <a:t>In a non-thread-safe world this is where might go wrong.  For example, both threads might try to grow the vector from a size of 0 to a size of 100.</a:t>
            </a:r>
          </a:p>
          <a:p>
            <a:r>
              <a:rPr lang="en-US" baseline="0" dirty="0"/>
              <a:t>But because </a:t>
            </a:r>
            <a:r>
              <a:rPr lang="en-US" baseline="0" dirty="0" err="1"/>
              <a:t>grow_by</a:t>
            </a:r>
            <a:r>
              <a:rPr lang="en-US" baseline="0" dirty="0"/>
              <a:t> is an atomic, thread-safe, operation we know that after the threads completed, regardless of what order they executed in,</a:t>
            </a:r>
          </a:p>
          <a:p>
            <a:r>
              <a:rPr lang="en-US" baseline="0" dirty="0"/>
              <a:t>** when we check the size of the vector that the result will be 200.  </a:t>
            </a: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4166879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Grow to at least works</a:t>
            </a:r>
            <a:r>
              <a:rPr lang="en-US" baseline="0" dirty="0"/>
              <a:t> similarly.</a:t>
            </a:r>
          </a:p>
          <a:p>
            <a:r>
              <a:rPr lang="en-US" baseline="0" dirty="0"/>
              <a:t>** We first create our concurrent vector </a:t>
            </a:r>
          </a:p>
          <a:p>
            <a:r>
              <a:rPr lang="en-US" baseline="0" dirty="0"/>
              <a:t>** and define our thread callback which calls </a:t>
            </a:r>
            <a:r>
              <a:rPr lang="en-US" baseline="0" dirty="0" err="1"/>
              <a:t>grow_to_at_least</a:t>
            </a:r>
            <a:r>
              <a:rPr lang="en-US" baseline="0" dirty="0"/>
              <a:t> with the specified minimum size.</a:t>
            </a:r>
          </a:p>
          <a:p>
            <a:r>
              <a:rPr lang="en-US" baseline="0" dirty="0"/>
              <a:t>** Next we create two threads – one of which grows to at least 250 and one of which grows to at least 500.</a:t>
            </a:r>
          </a:p>
          <a:p>
            <a:endParaRPr lang="en-US" baseline="0" dirty="0"/>
          </a:p>
          <a:p>
            <a:r>
              <a:rPr lang="en-US" baseline="0" dirty="0"/>
              <a:t>Again, this is where non-thread safe code might have problems.  If both threads tried to grow from 0 to a larger size, it is possible that the changes made by the smaller growth amount, 250, would over-write the changes made by the larger, 500, resulting in the ending vector size being 250 – and the potential memory leak of 500 items.</a:t>
            </a:r>
          </a:p>
          <a:p>
            <a:endParaRPr lang="en-US" baseline="0" dirty="0"/>
          </a:p>
          <a:p>
            <a:r>
              <a:rPr lang="en-US" baseline="0" dirty="0"/>
              <a:t>** But because this is a thread-safe, atomic, operation, we know that then the threads are complete that the resulting vector size will be 500.</a:t>
            </a:r>
          </a:p>
          <a:p>
            <a:endParaRPr lang="en-US" baseline="0" dirty="0"/>
          </a:p>
          <a:p>
            <a:r>
              <a:rPr lang="en-US" baseline="0" dirty="0"/>
              <a:t>What we don’t know is how exactly it got there.</a:t>
            </a:r>
          </a:p>
          <a:p>
            <a:endParaRPr lang="en-US" baseline="0" dirty="0"/>
          </a:p>
          <a:p>
            <a:r>
              <a:rPr lang="en-US" baseline="0" dirty="0"/>
              <a:t>If the 250 thread called </a:t>
            </a:r>
            <a:r>
              <a:rPr lang="en-US" baseline="0" dirty="0" err="1"/>
              <a:t>grow_to_at_least</a:t>
            </a:r>
            <a:r>
              <a:rPr lang="en-US" baseline="0" dirty="0"/>
              <a:t> first, then it would have grown the array from 0 to 250.  Then the 500 thread would have grown it from 250 to 500.</a:t>
            </a:r>
          </a:p>
          <a:p>
            <a:r>
              <a:rPr lang="en-US" baseline="0" dirty="0"/>
              <a:t>But if the 500 thread started called </a:t>
            </a:r>
            <a:r>
              <a:rPr lang="en-US" baseline="0" dirty="0" err="1"/>
              <a:t>grow_to_at_least</a:t>
            </a:r>
            <a:r>
              <a:rPr lang="en-US" baseline="0" dirty="0"/>
              <a:t> first, then it would have grown the vector from 0 to 500.  When the 250 thread was called, the size would already exceed 250 and nothing would be done.  The same result in the end, but different paths to get there.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1455003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area where concurrent vector differs from the STL</a:t>
            </a:r>
            <a:r>
              <a:rPr lang="en-US" baseline="0" dirty="0"/>
              <a:t> vector, is that it provides members for ranged iteration using the TBB </a:t>
            </a:r>
            <a:r>
              <a:rPr lang="en-US" baseline="0" dirty="0" err="1"/>
              <a:t>parallel_for</a:t>
            </a:r>
            <a:r>
              <a:rPr lang="en-US" baseline="0" dirty="0"/>
              <a:t>, </a:t>
            </a:r>
            <a:r>
              <a:rPr lang="en-US" baseline="0" dirty="0" err="1"/>
              <a:t>parallel_scan</a:t>
            </a:r>
            <a:r>
              <a:rPr lang="en-US" baseline="0" dirty="0"/>
              <a:t> and </a:t>
            </a:r>
            <a:r>
              <a:rPr lang="en-US" baseline="0" dirty="0" err="1"/>
              <a:t>parallel_reduce</a:t>
            </a:r>
            <a:r>
              <a:rPr lang="en-US" baseline="0" dirty="0"/>
              <a:t> algorithms.  Since </a:t>
            </a:r>
            <a:r>
              <a:rPr lang="en-US" baseline="0" dirty="0" err="1"/>
              <a:t>concurrent_vector</a:t>
            </a:r>
            <a:r>
              <a:rPr lang="en-US" baseline="0" dirty="0"/>
              <a:t> is a TBB container, it makes sense that it would provide functions to make it easier to work with other parts of the TBB library.</a:t>
            </a:r>
          </a:p>
          <a:p>
            <a:r>
              <a:rPr lang="en-US" baseline="0" dirty="0"/>
              <a:t>The </a:t>
            </a:r>
            <a:r>
              <a:rPr lang="en-US" baseline="0" dirty="0" err="1"/>
              <a:t>range_type</a:t>
            </a:r>
            <a:r>
              <a:rPr lang="en-US" baseline="0" dirty="0"/>
              <a:t> and </a:t>
            </a:r>
            <a:r>
              <a:rPr lang="en-US" baseline="0" dirty="0" err="1"/>
              <a:t>const_range_type</a:t>
            </a:r>
            <a:r>
              <a:rPr lang="en-US" baseline="0" dirty="0"/>
              <a:t> members expose the types of the respective ranges, and the range and </a:t>
            </a:r>
            <a:r>
              <a:rPr lang="en-US" baseline="0" dirty="0" err="1"/>
              <a:t>const</a:t>
            </a:r>
            <a:r>
              <a:rPr lang="en-US" baseline="0" dirty="0"/>
              <a:t> range member functions return an instance of a range with the specified grain size.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3036595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a:t>
            </a:r>
            <a:r>
              <a:rPr lang="en-US" baseline="0" dirty="0"/>
              <a:t> example of using a concurrent vector with parallel for.</a:t>
            </a:r>
          </a:p>
          <a:p>
            <a:r>
              <a:rPr lang="en-US" baseline="0" dirty="0"/>
              <a:t>** First we </a:t>
            </a:r>
            <a:r>
              <a:rPr lang="en-US" baseline="0" dirty="0" err="1"/>
              <a:t>typedef</a:t>
            </a:r>
            <a:r>
              <a:rPr lang="en-US" baseline="0" dirty="0"/>
              <a:t> a local range type to be the vector’s </a:t>
            </a:r>
            <a:r>
              <a:rPr lang="en-US" baseline="0" dirty="0" err="1"/>
              <a:t>const</a:t>
            </a:r>
            <a:r>
              <a:rPr lang="en-US" baseline="0" dirty="0"/>
              <a:t> range type.</a:t>
            </a:r>
          </a:p>
          <a:p>
            <a:r>
              <a:rPr lang="en-US" baseline="0" dirty="0"/>
              <a:t>** We need add 10,000 items to our concurrent vector.</a:t>
            </a:r>
          </a:p>
          <a:p>
            <a:r>
              <a:rPr lang="en-US" baseline="0" dirty="0"/>
              <a:t>** We call </a:t>
            </a:r>
            <a:r>
              <a:rPr lang="en-US" baseline="0" dirty="0" err="1"/>
              <a:t>parallel_for</a:t>
            </a:r>
            <a:r>
              <a:rPr lang="en-US" baseline="0" dirty="0"/>
              <a:t>, passing in a range from our vector with a grain size of 1000.</a:t>
            </a:r>
          </a:p>
          <a:p>
            <a:r>
              <a:rPr lang="en-US" baseline="0" dirty="0"/>
              <a:t>** Finally, ever time the </a:t>
            </a:r>
            <a:r>
              <a:rPr lang="en-US" baseline="0" dirty="0" err="1"/>
              <a:t>parallel_for</a:t>
            </a:r>
            <a:r>
              <a:rPr lang="en-US" baseline="0" dirty="0"/>
              <a:t> block is called, we print out the size of the provided range to see how the partitioning was actually done.  Since we provided a grain size of 1000, we can be sure that the range size will never exceed that.</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520072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the actual range size ended up being 625.  It might seem odd that it</a:t>
            </a:r>
            <a:r>
              <a:rPr lang="en-US" baseline="0" dirty="0"/>
              <a:t> wasn’t 1000 since that is the grain size we asked for.</a:t>
            </a:r>
          </a:p>
          <a:p>
            <a:r>
              <a:rPr lang="en-US" baseline="0" dirty="0"/>
              <a:t>Let’s think about why for a minute.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2757232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we have 10,000 items</a:t>
            </a:r>
            <a:r>
              <a:rPr lang="en-US" baseline="0" dirty="0"/>
              <a:t> which have been put into 10 blocks of 1000.</a:t>
            </a:r>
          </a:p>
          <a:p>
            <a:r>
              <a:rPr lang="en-US" baseline="0" dirty="0"/>
              <a:t>And let’s assume the length of the block is indicative of the amount of time that processing will take in milliseconds.  So 1000 items is 1000 milliseconds.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4274954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an 8 core machine which means that TBB could</a:t>
            </a:r>
            <a:r>
              <a:rPr lang="en-US" baseline="0" dirty="0"/>
              <a:t> process 8 of the blocks in parallel.  So after 1000 milliseconds 80% of the operation is complete.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3959927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last two blocks</a:t>
            </a:r>
            <a:r>
              <a:rPr lang="en-US" baseline="0" dirty="0"/>
              <a:t> can run – taking another 1000 milliseconds.  So our total runtime is 2000 milliseconds.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785798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this again using the block size that TBB picked</a:t>
            </a:r>
            <a:r>
              <a:rPr lang="en-US" baseline="0" dirty="0"/>
              <a:t> – 625.  This leaves us with 16 blocks that will take 625 milliseconds each to execute.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1744812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round of execution begins with 8 threads running</a:t>
            </a:r>
            <a:r>
              <a:rPr lang="en-US" baseline="0" dirty="0"/>
              <a:t> for a total over 625 milliseconds.  When they finish 50% of the work has been completed.</a:t>
            </a: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398198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Concurrent containers are thread-safe alternatives to the STL containers.</a:t>
            </a:r>
            <a:r>
              <a:rPr lang="en-US" sz="1200" kern="1200" baseline="0" dirty="0">
                <a:solidFill>
                  <a:schemeClr val="tx1"/>
                </a:solidFill>
                <a:effectLst/>
                <a:latin typeface="+mn-lt"/>
                <a:ea typeface="+mn-ea"/>
                <a:cs typeface="+mn-cs"/>
              </a:rPr>
              <a:t>  But why do we need thread safe alternatives?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464851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next 8 run</a:t>
            </a:r>
            <a:r>
              <a:rPr lang="en-US" baseline="0" dirty="0"/>
              <a:t> – this takes another 625 milliseconds.</a:t>
            </a: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1055347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using blocks of size 625 instead of 1000,</a:t>
            </a:r>
            <a:r>
              <a:rPr lang="en-US" baseline="0" dirty="0"/>
              <a:t> results in executing in 1250 milliseconds rather than 2000 – or 37.5% faster.</a:t>
            </a:r>
          </a:p>
          <a:p>
            <a:r>
              <a:rPr lang="en-US" baseline="0" dirty="0"/>
              <a:t>So we can see that even though we asked for a grainsize of 1000, TBB respected our upper limit but choose a more efficient number for us.</a:t>
            </a: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081048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TBB provides concurrent</a:t>
            </a:r>
            <a:r>
              <a:rPr lang="en-US" sz="1200" kern="1200" baseline="0" dirty="0">
                <a:solidFill>
                  <a:schemeClr val="tx1"/>
                </a:solidFill>
                <a:effectLst/>
                <a:latin typeface="+mn-lt"/>
                <a:ea typeface="+mn-ea"/>
                <a:cs typeface="+mn-cs"/>
              </a:rPr>
              <a:t> queues as well = several, in fact.  These are First-In-First-Out containers that support concurrent push and pop operations.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581890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TBB provides three different concurrent queue types.</a:t>
            </a:r>
          </a:p>
          <a:p>
            <a:r>
              <a:rPr lang="en-US" dirty="0"/>
              <a:t>Concurrent_queue</a:t>
            </a:r>
            <a:r>
              <a:rPr lang="en-US" baseline="0" dirty="0"/>
              <a:t> is a basic FIFO queue that support concurrent push and pop operations.</a:t>
            </a:r>
          </a:p>
          <a:p>
            <a:r>
              <a:rPr lang="en-US" baseline="0" dirty="0"/>
              <a:t>Concurrent priority queue adds priority based popping – so no matter what order you add items, you can be assured that the next pop will get the highest priority item.</a:t>
            </a:r>
          </a:p>
          <a:p>
            <a:r>
              <a:rPr lang="en-US" baseline="0" dirty="0"/>
              <a:t>Concurrent bounded queue adds the ability to define a maximum queue size - the explanation doesn’t sound that interesting, but I think you’ll agree that it’s actually pretty neat when you start to look at the details.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2055647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We’ll start with concurrent queue – a basic first-in-first-out container.</a:t>
            </a: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1351274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earlier, the focus of this module is on the difference</a:t>
            </a:r>
            <a:r>
              <a:rPr lang="en-US" baseline="0" dirty="0"/>
              <a:t>s between the STL and TBB containers – so let’s start with those.</a:t>
            </a:r>
          </a:p>
          <a:p>
            <a:r>
              <a:rPr lang="en-US" baseline="0" dirty="0"/>
              <a:t>In the TBB concurrent queue, the template type parameter must be default </a:t>
            </a:r>
            <a:r>
              <a:rPr lang="en-US" baseline="0" dirty="0" err="1"/>
              <a:t>construcutable</a:t>
            </a:r>
            <a:r>
              <a:rPr lang="en-US" baseline="0" dirty="0"/>
              <a:t>.  The STL queue does not have this requirement.</a:t>
            </a:r>
          </a:p>
          <a:p>
            <a:r>
              <a:rPr lang="en-US" baseline="0" dirty="0"/>
              <a:t>Also, the concurrent queue does not have front or back members.  Those operation’s are not thread-safe in a queue that supports concurrent push and pop.</a:t>
            </a:r>
          </a:p>
          <a:p>
            <a:r>
              <a:rPr lang="en-US" baseline="0" dirty="0"/>
              <a:t>Instead of a size member function, concurrent_queue has an </a:t>
            </a:r>
            <a:r>
              <a:rPr lang="en-US" baseline="0" dirty="0" err="1"/>
              <a:t>unsafe_size</a:t>
            </a:r>
            <a:r>
              <a:rPr lang="en-US" baseline="0" dirty="0"/>
              <a:t> member function.  The name is to remind you that calling size is unsafe because the result could be incorrect if there were any concurrent push or </a:t>
            </a:r>
            <a:r>
              <a:rPr lang="en-US" baseline="0" dirty="0" err="1"/>
              <a:t>try_pop</a:t>
            </a:r>
            <a:r>
              <a:rPr lang="en-US" baseline="0" dirty="0"/>
              <a:t> operations.</a:t>
            </a:r>
          </a:p>
          <a:p>
            <a:r>
              <a:rPr lang="en-US" baseline="0" dirty="0"/>
              <a:t>Finally we have </a:t>
            </a:r>
            <a:r>
              <a:rPr lang="en-US" baseline="0" dirty="0" err="1"/>
              <a:t>try_pop</a:t>
            </a:r>
            <a:r>
              <a:rPr lang="en-US" baseline="0" dirty="0"/>
              <a:t>.  The concurrent_queue class does not have a pop function – I has an atomic </a:t>
            </a:r>
            <a:r>
              <a:rPr lang="en-US" baseline="0" dirty="0" err="1"/>
              <a:t>try_pop</a:t>
            </a:r>
            <a:r>
              <a:rPr lang="en-US" baseline="0" dirty="0"/>
              <a:t> which takes a reference to set the returned element too and it returns a Boolean indicating if a value was popped or not.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82627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basic usage.</a:t>
            </a:r>
          </a:p>
          <a:p>
            <a:r>
              <a:rPr lang="en-US" dirty="0"/>
              <a:t>** We start</a:t>
            </a:r>
            <a:r>
              <a:rPr lang="en-US" baseline="0" dirty="0"/>
              <a:t> by creating our concurrent queue</a:t>
            </a:r>
          </a:p>
          <a:p>
            <a:r>
              <a:rPr lang="en-US" baseline="0" dirty="0"/>
              <a:t>** Next we define a lambda function which pushes items onto the queue – this function will be executed on a background thread – pushing 10,000 values onto the queue.</a:t>
            </a:r>
          </a:p>
          <a:p>
            <a:r>
              <a:rPr lang="en-US" baseline="0" dirty="0"/>
              <a:t>** While the background thread is pushing items, the foreground thread is popping them off</a:t>
            </a:r>
          </a:p>
          <a:p>
            <a:r>
              <a:rPr lang="en-US" baseline="0" dirty="0"/>
              <a:t>** using the </a:t>
            </a:r>
            <a:r>
              <a:rPr lang="en-US" baseline="0" dirty="0" err="1"/>
              <a:t>try_pop</a:t>
            </a:r>
            <a:r>
              <a:rPr lang="en-US" baseline="0" dirty="0"/>
              <a:t> member function.  If an item was popped, the counter is increment, otherwise it is not.  This continues until 10,000 items have been popped.</a:t>
            </a:r>
          </a:p>
          <a:p>
            <a:endParaRPr lang="en-US" baseline="0" dirty="0"/>
          </a:p>
          <a:p>
            <a:r>
              <a:rPr lang="en-US" baseline="0" dirty="0"/>
              <a:t>The importance of </a:t>
            </a:r>
            <a:r>
              <a:rPr lang="en-US" baseline="0" dirty="0" err="1"/>
              <a:t>try_pop</a:t>
            </a:r>
            <a:r>
              <a:rPr lang="en-US" baseline="0" dirty="0"/>
              <a:t> instead of pop, front or back should now be clearer.  It is possible that the main thread will pop items faster than they are pushed – eventually it </a:t>
            </a:r>
            <a:r>
              <a:rPr lang="en-US" baseline="0" dirty="0" err="1"/>
              <a:t>migh</a:t>
            </a:r>
            <a:r>
              <a:rPr lang="en-US" baseline="0" dirty="0"/>
              <a:t> empty the queue and try to access the next element before it has been pushed.  What would pop, front or back do in that case?  They have no way to communicate that the queue is empty other than to throw an exception.</a:t>
            </a:r>
          </a:p>
          <a:p>
            <a:endParaRPr lang="en-US" baseline="0" dirty="0"/>
          </a:p>
          <a:p>
            <a:r>
              <a:rPr lang="en-US" baseline="0" dirty="0" err="1"/>
              <a:t>Try_pop</a:t>
            </a:r>
            <a:r>
              <a:rPr lang="en-US" baseline="0" dirty="0"/>
              <a:t>, though, allows the queue to communicate that nothing could be popped but to try later.</a:t>
            </a:r>
          </a:p>
          <a:p>
            <a:endParaRPr lang="en-US" baseline="0" dirty="0"/>
          </a:p>
          <a:p>
            <a:r>
              <a:rPr lang="en-US" baseline="0" dirty="0"/>
              <a:t>In fact, </a:t>
            </a:r>
            <a:r>
              <a:rPr lang="en-US" baseline="0" dirty="0" err="1"/>
              <a:t>try_pop</a:t>
            </a:r>
            <a:r>
              <a:rPr lang="en-US" baseline="0" dirty="0"/>
              <a:t> returning false might not even mean the queue is empty – it might just mean that it was unable to pop something because another operation was occurring that conflicted with the attempt to pop.  We’ll see this pattern of trying an operation in other concurrent container types.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222319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have the concurrent priority</a:t>
            </a:r>
            <a:r>
              <a:rPr lang="en-US" sz="1200" kern="1200" baseline="0" dirty="0">
                <a:solidFill>
                  <a:schemeClr val="tx1"/>
                </a:solidFill>
                <a:effectLst/>
                <a:latin typeface="+mn-lt"/>
                <a:ea typeface="+mn-ea"/>
                <a:cs typeface="+mn-cs"/>
              </a:rPr>
              <a:t> queue.  While this is a queue, it is not a first-in-first-out container.  In a priority queue, items are popped in a priority order – for example you could be sure that the largest integer in the queue is the next one popped regardless of the order it was pushed.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2407740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FAIL</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3260560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basic usage.</a:t>
            </a:r>
          </a:p>
          <a:p>
            <a:r>
              <a:rPr lang="en-US" dirty="0"/>
              <a:t>** We start</a:t>
            </a:r>
            <a:r>
              <a:rPr lang="en-US" baseline="0" dirty="0"/>
              <a:t> by creating </a:t>
            </a:r>
            <a:r>
              <a:rPr lang="en-US" baseline="0" dirty="0" err="1"/>
              <a:t>creating</a:t>
            </a:r>
            <a:r>
              <a:rPr lang="en-US" baseline="0" dirty="0"/>
              <a:t> an array of integers with the values 1 through 10 and shuffling them randomly – we’ll print them out to see they are shuffled</a:t>
            </a:r>
          </a:p>
          <a:p>
            <a:r>
              <a:rPr lang="en-US" baseline="0" dirty="0"/>
              <a:t>** Next we’ll create a pair of concurrent priority queues.  One is ordered with standard greater and one with standard less – this means that the queues will prioritize the values using these functions.</a:t>
            </a:r>
          </a:p>
          <a:p>
            <a:r>
              <a:rPr lang="en-US" baseline="0" dirty="0"/>
              <a:t>** The randomly shuffled values are now added to both queues</a:t>
            </a:r>
          </a:p>
          <a:p>
            <a:r>
              <a:rPr lang="en-US" baseline="0" dirty="0"/>
              <a:t>** And finally we’ll print out the values from both priorities queues in priority order.  The </a:t>
            </a:r>
            <a:r>
              <a:rPr lang="en-US" baseline="0" dirty="0" err="1"/>
              <a:t>print_eq</a:t>
            </a:r>
            <a:r>
              <a:rPr lang="en-US" baseline="0" dirty="0"/>
              <a:t> function is a simple helper function that pops each item it the queue and prints space-separated values.</a:t>
            </a:r>
          </a:p>
          <a:p>
            <a:endParaRPr lang="en-US" baseline="0" dirty="0"/>
          </a:p>
          <a:p>
            <a:r>
              <a:rPr lang="en-US" baseline="0" dirty="0"/>
              <a:t>Let’s take a look at what gets printed.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28197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think about a scenario where two threads are concurrently adding items </a:t>
            </a:r>
          </a:p>
          <a:p>
            <a:r>
              <a:rPr lang="en-US" dirty="0"/>
              <a:t>** to</a:t>
            </a:r>
            <a:r>
              <a:rPr lang="en-US" baseline="0" dirty="0"/>
              <a:t> a single STL vector</a:t>
            </a:r>
          </a:p>
          <a:p>
            <a:r>
              <a:rPr lang="en-US" dirty="0"/>
              <a:t>**  The vector</a:t>
            </a:r>
            <a:r>
              <a:rPr lang="en-US" baseline="0" dirty="0"/>
              <a:t> has an initial capacity of 4 and a size of 0.</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627596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three lines of data were printed.</a:t>
            </a:r>
          </a:p>
          <a:p>
            <a:r>
              <a:rPr lang="en-US" baseline="0" dirty="0"/>
              <a:t>The first line is the randomly shuffled values.</a:t>
            </a:r>
          </a:p>
          <a:p>
            <a:r>
              <a:rPr lang="en-US" baseline="0" dirty="0"/>
              <a:t>The second line is the priority queue sorted by standard greater – the values were popped in ascending order.</a:t>
            </a:r>
          </a:p>
          <a:p>
            <a:r>
              <a:rPr lang="en-US" baseline="0" dirty="0"/>
              <a:t>The third line is the priority queue sorted by standard less – the values were popped in descending order.</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2250682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Hash maps are an associative container that support concurrent operations.  </a:t>
            </a:r>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1570196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concurrent operations on TBB hash maps we have to start by looking at accessors.  Accessors allow multiple threads to access the key/value pairs in a shared concurrent hash map.</a:t>
            </a:r>
          </a:p>
          <a:p>
            <a:r>
              <a:rPr lang="en-US" dirty="0"/>
              <a:t>The accessor type provides writer lock </a:t>
            </a:r>
            <a:r>
              <a:rPr lang="en-US" dirty="0" err="1"/>
              <a:t>semanatics</a:t>
            </a:r>
            <a:r>
              <a:rPr lang="en-US" dirty="0"/>
              <a:t> over the concurrent hash map key/value pairs.  This accessor allows both reading and updating the value of the hash map pair.</a:t>
            </a:r>
          </a:p>
          <a:p>
            <a:r>
              <a:rPr lang="en-US" dirty="0"/>
              <a:t>The </a:t>
            </a:r>
            <a:r>
              <a:rPr lang="en-US" dirty="0" err="1"/>
              <a:t>const_accessor</a:t>
            </a:r>
            <a:r>
              <a:rPr lang="en-US" dirty="0"/>
              <a:t> type provides reader lock semantics over the concurrent hash map key/value pairs.  The </a:t>
            </a:r>
            <a:r>
              <a:rPr lang="en-US" dirty="0" err="1"/>
              <a:t>const_accessor</a:t>
            </a:r>
            <a:r>
              <a:rPr lang="en-US" dirty="0"/>
              <a:t> allows concurrent reading of the key/value pairs in the hash map.</a:t>
            </a:r>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3684976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accessors and </a:t>
            </a:r>
            <a:r>
              <a:rPr lang="en-US" dirty="0" err="1"/>
              <a:t>const_accessors</a:t>
            </a:r>
            <a:r>
              <a:rPr lang="en-US" dirty="0"/>
              <a:t> have access to several member functions which we will see in use shortly.</a:t>
            </a:r>
          </a:p>
          <a:p>
            <a:r>
              <a:rPr lang="en-US" dirty="0"/>
              <a:t>Empty returns true if the accessor references a key/value pair, and false otherwise.  When an accessor is first created it is empty.  An accessor could also be empty, for example, when the hash map find function is called but the key was not found.</a:t>
            </a:r>
          </a:p>
          <a:p>
            <a:r>
              <a:rPr lang="en-US" dirty="0"/>
              <a:t>Release is used to release any lock currently held. This could be either a reader or writer lock depending on the accessor type and how the lock was acquired.  If release is called when no lock is held, no action occurs.</a:t>
            </a:r>
          </a:p>
          <a:p>
            <a:r>
              <a:rPr lang="en-US" dirty="0"/>
              <a:t>The indirection operator, or </a:t>
            </a:r>
            <a:r>
              <a:rPr lang="en-US" dirty="0" err="1"/>
              <a:t>asterick</a:t>
            </a:r>
            <a:r>
              <a:rPr lang="en-US" dirty="0"/>
              <a:t>, returns a reference to the key/value pair.  If the accessor is empty an assertion is raised.</a:t>
            </a:r>
          </a:p>
          <a:p>
            <a:r>
              <a:rPr lang="en-US" dirty="0"/>
              <a:t>The dereference operator, or arrow, returns a reference to the return value of the indirection operator.</a:t>
            </a:r>
          </a:p>
          <a:p>
            <a:r>
              <a:rPr lang="en-US" dirty="0"/>
              <a:t>Finally the destructor releases any lock held by the accessor before the object is destroyed.</a:t>
            </a:r>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3369422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example of using an accessor to add a value to a hash map.</a:t>
            </a:r>
          </a:p>
          <a:p>
            <a:r>
              <a:rPr lang="en-US" dirty="0"/>
              <a:t>** This function accepts a hash map and a range of integers – the values from min to max will be added to the hash map using the string representation of the integer as the key and the integer as the value.</a:t>
            </a:r>
          </a:p>
          <a:p>
            <a:r>
              <a:rPr lang="en-US" dirty="0"/>
              <a:t>** Inside the for loop we first create the accessor instance.  Notice there is no connection between the accessor and the hash map it is providing concurrent access to.</a:t>
            </a:r>
          </a:p>
          <a:p>
            <a:r>
              <a:rPr lang="en-US" dirty="0"/>
              <a:t>** The association happens when insert is called.  The accessor is provided as well as the key being inserted.  If the insert function returns true the accessor is now holding a writer lock on the map </a:t>
            </a:r>
          </a:p>
          <a:p>
            <a:r>
              <a:rPr lang="en-US" dirty="0"/>
              <a:t>** and the value of the key/value pair can be set.</a:t>
            </a:r>
          </a:p>
          <a:p>
            <a:endParaRPr lang="en-US" dirty="0"/>
          </a:p>
          <a:p>
            <a:r>
              <a:rPr lang="en-US" dirty="0"/>
              <a:t>When the for loop continues the destructor for the accessor is called and the lock is released.  </a:t>
            </a:r>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38120900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the repeated creation of an accessor object</a:t>
            </a:r>
          </a:p>
          <a:p>
            <a:r>
              <a:rPr lang="en-US" dirty="0"/>
              <a:t>** The creation can be moved outside the loop – so the same accessor instance will be reused repeatedly</a:t>
            </a:r>
          </a:p>
          <a:p>
            <a:r>
              <a:rPr lang="en-US" dirty="0"/>
              <a:t>** And lock can be released explicitly using the release accessor member function.</a:t>
            </a:r>
          </a:p>
          <a:p>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4055847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example of using a </a:t>
            </a:r>
            <a:r>
              <a:rPr lang="en-US" dirty="0" err="1"/>
              <a:t>const_accessor</a:t>
            </a:r>
            <a:r>
              <a:rPr lang="en-US" dirty="0"/>
              <a:t> to find a value to a hash map.</a:t>
            </a:r>
          </a:p>
          <a:p>
            <a:r>
              <a:rPr lang="en-US" dirty="0"/>
              <a:t>** This function accepts a hash map and a range of integers to search for.  The integers will be searched for in order from min to max.</a:t>
            </a:r>
          </a:p>
          <a:p>
            <a:r>
              <a:rPr lang="en-US" dirty="0"/>
              <a:t>** Inside the for loop we first create the </a:t>
            </a:r>
            <a:r>
              <a:rPr lang="en-US" dirty="0" err="1"/>
              <a:t>const_accessor</a:t>
            </a:r>
            <a:r>
              <a:rPr lang="en-US" dirty="0"/>
              <a:t> instance.  </a:t>
            </a:r>
          </a:p>
          <a:p>
            <a:r>
              <a:rPr lang="en-US" dirty="0"/>
              <a:t>** The </a:t>
            </a:r>
            <a:r>
              <a:rPr lang="en-US" dirty="0" err="1"/>
              <a:t>const_accessor</a:t>
            </a:r>
            <a:r>
              <a:rPr lang="en-US" dirty="0"/>
              <a:t> instance is passed to the hash map’s find member function.</a:t>
            </a:r>
          </a:p>
          <a:p>
            <a:r>
              <a:rPr lang="en-US" dirty="0"/>
              <a:t>** If find returns true, the </a:t>
            </a:r>
            <a:r>
              <a:rPr lang="en-US" dirty="0" err="1"/>
              <a:t>const_accessor</a:t>
            </a:r>
            <a:r>
              <a:rPr lang="en-US" dirty="0"/>
              <a:t> instance is holding a reader lock so that the value can be safely accessed.</a:t>
            </a:r>
          </a:p>
          <a:p>
            <a:endParaRPr lang="en-US" dirty="0"/>
          </a:p>
          <a:p>
            <a:r>
              <a:rPr lang="en-US" dirty="0"/>
              <a:t>Like with the accessor, when the </a:t>
            </a:r>
            <a:r>
              <a:rPr lang="en-US" dirty="0" err="1"/>
              <a:t>const_accessor</a:t>
            </a:r>
            <a:r>
              <a:rPr lang="en-US" dirty="0"/>
              <a:t> is destructed the reader lock is released.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891897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previous few slides we saw example of how to add values and find values in a hash map.  Let’s assume those functions exist and are named </a:t>
            </a:r>
            <a:r>
              <a:rPr lang="en-US" baseline="0" dirty="0" err="1"/>
              <a:t>add_values</a:t>
            </a:r>
            <a:r>
              <a:rPr lang="en-US" baseline="0" dirty="0"/>
              <a:t> and </a:t>
            </a:r>
            <a:r>
              <a:rPr lang="en-US" baseline="0" dirty="0" err="1"/>
              <a:t>find_values</a:t>
            </a:r>
            <a:r>
              <a:rPr lang="en-US" baseline="0" dirty="0"/>
              <a:t> respectively.</a:t>
            </a:r>
          </a:p>
          <a:p>
            <a:r>
              <a:rPr lang="en-US" baseline="0" dirty="0"/>
              <a:t>** We start by creating our hash map – the key type is a string and the value is an integer.</a:t>
            </a:r>
          </a:p>
          <a:p>
            <a:r>
              <a:rPr lang="en-US" baseline="0" dirty="0"/>
              <a:t>** Next we’ll create four threads – each adding one hundred thousand values to the hash map.  Each thread will be adding one forth of the values concurrently.</a:t>
            </a:r>
          </a:p>
          <a:p>
            <a:r>
              <a:rPr lang="en-US" baseline="0" dirty="0"/>
              <a:t>** We’ll now create three reader threads – each one check for a range of values.  Some of the values, like 1 to 1000 could be in the hash map because they are being added by an </a:t>
            </a:r>
            <a:r>
              <a:rPr lang="en-US" baseline="0" dirty="0" err="1"/>
              <a:t>add_values</a:t>
            </a:r>
            <a:r>
              <a:rPr lang="en-US" baseline="0" dirty="0"/>
              <a:t> thread.  But some, like as those from one million and up, will never be found.</a:t>
            </a:r>
          </a:p>
          <a:p>
            <a:r>
              <a:rPr lang="en-US" baseline="0" dirty="0"/>
              <a:t>** Finally we wait for all the threads to finish by calling join on each of the threads</a:t>
            </a:r>
          </a:p>
          <a:p>
            <a:r>
              <a:rPr lang="en-US" baseline="0" dirty="0"/>
              <a:t>So what happens when this runs?</a:t>
            </a:r>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741098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see that as this runs, at the beginning we see that a value is not found – this means that the </a:t>
            </a:r>
            <a:r>
              <a:rPr lang="en-US" baseline="0" dirty="0" err="1"/>
              <a:t>find_values</a:t>
            </a:r>
            <a:r>
              <a:rPr lang="en-US" baseline="0" dirty="0"/>
              <a:t> thread got ahead of the </a:t>
            </a:r>
            <a:r>
              <a:rPr lang="en-US" baseline="0" dirty="0" err="1"/>
              <a:t>add_values</a:t>
            </a:r>
            <a:r>
              <a:rPr lang="en-US" baseline="0" dirty="0"/>
              <a:t> thread for that range.  And wee see a bunch of found values.  This says those </a:t>
            </a:r>
            <a:r>
              <a:rPr lang="en-US" baseline="0" dirty="0" err="1"/>
              <a:t>find_values</a:t>
            </a:r>
            <a:r>
              <a:rPr lang="en-US" baseline="0" dirty="0"/>
              <a:t> threads were trailing the </a:t>
            </a:r>
            <a:r>
              <a:rPr lang="en-US" baseline="0" dirty="0" err="1"/>
              <a:t>add_values</a:t>
            </a:r>
            <a:r>
              <a:rPr lang="en-US" baseline="0" dirty="0"/>
              <a:t> thread for that range.  You can also see some of the console printing issues we encounter when multiple threads are printing to the console at the same time.</a:t>
            </a:r>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8869294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go further, we start to see the range that includes values that were never added to the hash map.  As expected, these values are not found.</a:t>
            </a:r>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26533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1 starts</a:t>
            </a:r>
          </a:p>
          <a:p>
            <a:r>
              <a:rPr lang="en-US" dirty="0"/>
              <a:t>** by adding an item to the vector.</a:t>
            </a:r>
            <a:r>
              <a:rPr lang="en-US" baseline="0" dirty="0"/>
              <a:t>  This changes the size of the vector to 1.</a:t>
            </a:r>
          </a:p>
          <a:p>
            <a:r>
              <a:rPr lang="en-US" baseline="0" dirty="0"/>
              <a:t>** Next, thread 2 adds an item to the vector.  The vector size is now 2.</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2419512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TBB library includes support for set containers such as the </a:t>
            </a:r>
            <a:r>
              <a:rPr lang="en-US" sz="1200" kern="1200" dirty="0" err="1">
                <a:solidFill>
                  <a:schemeClr val="tx1"/>
                </a:solidFill>
                <a:effectLst/>
                <a:latin typeface="+mn-lt"/>
                <a:ea typeface="+mn-ea"/>
                <a:cs typeface="+mn-cs"/>
              </a:rPr>
              <a:t>concurrent_unordered_set</a:t>
            </a:r>
            <a:r>
              <a:rPr lang="en-US" sz="1200" kern="1200" dirty="0">
                <a:solidFill>
                  <a:schemeClr val="tx1"/>
                </a:solidFill>
                <a:effectLst/>
                <a:latin typeface="+mn-lt"/>
                <a:ea typeface="+mn-ea"/>
                <a:cs typeface="+mn-cs"/>
              </a:rPr>
              <a:t>.  These sets are comparable to the STL set classes but have concurrent-safe operations.</a:t>
            </a:r>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23912638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set classes have several members that are useful for modify and querying the set and it’s members.  Unlike the map types, there are no concurrency-specific types or operations – for example there is not an accessor class.  Instead the set retains internal consistency using various techniques.  We’ll see that not all operations are concurrency-safe, however.</a:t>
            </a:r>
          </a:p>
          <a:p>
            <a:r>
              <a:rPr lang="en-US" dirty="0"/>
              <a:t>The insert and emplace functions are used to add items to the set.  Similar to the STL, insert creates a copy of the item and adds it to the set whereas emplace constructs the item to avoid the copy operation.  They both behave the same way if the value already exists in the set, leaving the set unchanged.</a:t>
            </a:r>
          </a:p>
          <a:p>
            <a:r>
              <a:rPr lang="en-US" dirty="0"/>
              <a:t>Find returns an iterator to the item that was being searched for.  If the item was not found, the end() iterator is returned.  Iterators are not invalidated by other concurrent operations.</a:t>
            </a:r>
          </a:p>
          <a:p>
            <a:r>
              <a:rPr lang="en-US" dirty="0" err="1"/>
              <a:t>Unsafe_erase</a:t>
            </a:r>
            <a:r>
              <a:rPr lang="en-US" dirty="0"/>
              <a:t> removes the value from the set if it exists.  Notice that the function is named </a:t>
            </a:r>
            <a:r>
              <a:rPr lang="en-US" dirty="0" err="1"/>
              <a:t>unsafe_erase</a:t>
            </a:r>
            <a:r>
              <a:rPr lang="en-US" dirty="0"/>
              <a:t>, not erase.  This follows the TBB convention of prefixing non-concurrency safe operations, or unsafe operations, with the word unsafe.  To safely erase something from a set you must provide your own synchronization to ensure safe concurrency safe operation.</a:t>
            </a:r>
          </a:p>
          <a:p>
            <a:r>
              <a:rPr lang="en-US" dirty="0"/>
              <a:t>Empty returns true if the set is empty and false otherwise.</a:t>
            </a:r>
          </a:p>
          <a:p>
            <a:r>
              <a:rPr lang="en-US" dirty="0"/>
              <a:t>Size returns the number of items in the set.</a:t>
            </a:r>
          </a:p>
          <a:p>
            <a:endParaRPr lang="en-US" dirty="0"/>
          </a:p>
          <a:p>
            <a:r>
              <a:rPr lang="en-US" dirty="0"/>
              <a:t>As you can see, the set operations are nearly identical to the STL set operations with the exception being that erase is now named </a:t>
            </a:r>
            <a:r>
              <a:rPr lang="en-US" dirty="0" err="1"/>
              <a:t>unsafe_erase</a:t>
            </a:r>
            <a:r>
              <a:rPr lang="en-US" dirty="0"/>
              <a:t>.</a:t>
            </a:r>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1554835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insert function behaves the same as in the STL set classes.  In our example function</a:t>
            </a:r>
          </a:p>
          <a:p>
            <a:r>
              <a:rPr lang="en-US" dirty="0"/>
              <a:t>** we accept a pointer to a concurrent set as well as a range of values to insert</a:t>
            </a:r>
          </a:p>
          <a:p>
            <a:r>
              <a:rPr lang="en-US" dirty="0"/>
              <a:t>** The function then executes a for-loop</a:t>
            </a:r>
          </a:p>
          <a:p>
            <a:r>
              <a:rPr lang="en-US" dirty="0"/>
              <a:t>** adding each value in the range from min to max into the set</a:t>
            </a:r>
          </a:p>
          <a:p>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37294426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function, we’re searching for values within the set.</a:t>
            </a:r>
          </a:p>
          <a:p>
            <a:r>
              <a:rPr lang="en-US" dirty="0"/>
              <a:t>** Our function accepts a pointer to the set instance as well as a range of values to search.</a:t>
            </a:r>
          </a:p>
          <a:p>
            <a:r>
              <a:rPr lang="en-US" dirty="0"/>
              <a:t>** We begin by creating an iterator named found </a:t>
            </a:r>
          </a:p>
          <a:p>
            <a:r>
              <a:rPr lang="en-US" dirty="0"/>
              <a:t>** which is set to the return value of the set find member function.</a:t>
            </a:r>
          </a:p>
          <a:p>
            <a:r>
              <a:rPr lang="en-US" dirty="0"/>
              <a:t>** If find does not return the set end iterator then the value was found, otherwise the value was not found.</a:t>
            </a:r>
          </a:p>
          <a:p>
            <a:endParaRPr lang="en-US" dirty="0"/>
          </a:p>
          <a:p>
            <a:r>
              <a:rPr lang="en-US" dirty="0"/>
              <a:t>All of this is just like how the STL works.</a:t>
            </a:r>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27462953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t>
            </a:r>
            <a:r>
              <a:rPr lang="en-US" dirty="0" err="1"/>
              <a:t>unsafe_erase</a:t>
            </a:r>
            <a:r>
              <a:rPr lang="en-US" dirty="0"/>
              <a:t> function.  It’s important to remember that this function is not concurrency safe meaning we cannot be removing items from the collection while performing concurrency safe operations such as insert and find.</a:t>
            </a:r>
          </a:p>
          <a:p>
            <a:r>
              <a:rPr lang="en-US" dirty="0"/>
              <a:t>** This sample function will remove all of the items in the set</a:t>
            </a:r>
          </a:p>
          <a:p>
            <a:r>
              <a:rPr lang="en-US" dirty="0"/>
              <a:t>** If you actually want to perform this action, you should use the set clear function – this is a very </a:t>
            </a:r>
            <a:r>
              <a:rPr lang="en-US" dirty="0" err="1"/>
              <a:t>inefficent</a:t>
            </a:r>
            <a:r>
              <a:rPr lang="en-US" dirty="0"/>
              <a:t> way to perform this operation.</a:t>
            </a:r>
          </a:p>
          <a:p>
            <a:r>
              <a:rPr lang="en-US" dirty="0"/>
              <a:t>** Our logic is simple – while the set is not empty</a:t>
            </a:r>
          </a:p>
          <a:p>
            <a:r>
              <a:rPr lang="en-US" dirty="0"/>
              <a:t>** get the iterator to the first item in the set and pass it to </a:t>
            </a:r>
            <a:r>
              <a:rPr lang="en-US" dirty="0" err="1"/>
              <a:t>unsafe_erase</a:t>
            </a:r>
            <a:r>
              <a:rPr lang="en-US" dirty="0"/>
              <a:t> removing it from the set.</a:t>
            </a:r>
          </a:p>
          <a:p>
            <a:endParaRPr lang="en-US" dirty="0"/>
          </a:p>
          <a:p>
            <a:r>
              <a:rPr lang="en-US" dirty="0"/>
              <a:t>If you run this code you will notice that it executes very, very, slowly.  On my machine, a relatively modern computer with Intel i7 processors, it takes more 4 minutes to remove all the items from a set with 200,000 items.  As opposed to clear, which executes in about one millisecond.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14153566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now tie those three functions together into a series of concurrently executed operations.</a:t>
            </a:r>
          </a:p>
          <a:p>
            <a:r>
              <a:rPr lang="en-US" baseline="0" dirty="0"/>
              <a:t>** We start with our set – it’s an unordered set of integers.</a:t>
            </a:r>
          </a:p>
          <a:p>
            <a:r>
              <a:rPr lang="en-US" baseline="0" dirty="0"/>
              <a:t>** We next create multiple threads to add a few hundred thousand items to the set</a:t>
            </a:r>
          </a:p>
          <a:p>
            <a:r>
              <a:rPr lang="en-US" baseline="0" dirty="0"/>
              <a:t>** And a pair of threads to search for some items within the set.  Depending on the thread ordering items may or may not be found.</a:t>
            </a:r>
          </a:p>
          <a:p>
            <a:r>
              <a:rPr lang="en-US" baseline="0" dirty="0"/>
              <a:t>** finally, once all the threads are complete, we remove all of the threads using the </a:t>
            </a:r>
            <a:r>
              <a:rPr lang="en-US" baseline="0" dirty="0" err="1"/>
              <a:t>remove_all</a:t>
            </a:r>
            <a:r>
              <a:rPr lang="en-US" baseline="0" dirty="0"/>
              <a:t> function which calls </a:t>
            </a:r>
            <a:r>
              <a:rPr lang="en-US" baseline="0" dirty="0" err="1"/>
              <a:t>unsafe_erase</a:t>
            </a:r>
            <a:r>
              <a:rPr lang="en-US" baseline="0" dirty="0"/>
              <a:t>. Because </a:t>
            </a:r>
            <a:r>
              <a:rPr lang="en-US" baseline="0" dirty="0" err="1"/>
              <a:t>unsafe_erase</a:t>
            </a:r>
            <a:r>
              <a:rPr lang="en-US" baseline="0" dirty="0"/>
              <a:t> is used, we need to ensure that the insertion and find threads are all complete before we begin.</a:t>
            </a:r>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7531501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see, like with the map example, we start with the find thread not finding the values it is looking for but then eventually the insertion thread gets ahead of the find thread and the values are all found.</a:t>
            </a:r>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16221173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this module we looked at several types of concurrent containers that the TBB library provides.  We saw concurrent vectors, queues, priority queues, hash maps and sets.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We saw how the container types are generally very similar to the STL types but have a few changes to support concurrent operations.  Hopefully this makes it clear that the path for porting existing STL-based code to the TBB library can be made easier by using the TBB container types.</a:t>
            </a:r>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187604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a:t>
            </a:r>
            <a:r>
              <a:rPr lang="en-US" baseline="0" dirty="0"/>
              <a:t> so good, right?  But what would happen if both threads tried to concurrently add items to the vector?  Both threads look at the vector and see a size of 2.</a:t>
            </a:r>
          </a:p>
          <a:p>
            <a:r>
              <a:rPr lang="en-US" baseline="0" dirty="0"/>
              <a:t>** So they both attempt to add an item to the third index.  Now this is a problem – two threads wrote to the same location resulting in the vector, </a:t>
            </a:r>
          </a:p>
          <a:p>
            <a:r>
              <a:rPr lang="en-US" baseline="0" dirty="0"/>
              <a:t>** in the best case, storing only one of the values – but we really don’t know.  The value is undefined.</a:t>
            </a:r>
          </a:p>
          <a:p>
            <a:r>
              <a:rPr lang="en-US" baseline="0" dirty="0"/>
              <a:t>** Each thread also increased the size of the vector – this results in the size going from 2 to 4.  So we have a vector with three items in it, one of which is undefined, and a size indicating four items.</a:t>
            </a:r>
          </a:p>
          <a:p>
            <a:r>
              <a:rPr lang="en-US" baseline="0" dirty="0"/>
              <a:t>** This means or forth index is totally unknown.  This is just as bad as undefined value in the third index.</a:t>
            </a:r>
          </a:p>
          <a:p>
            <a:r>
              <a:rPr lang="en-US" baseline="0" dirty="0"/>
              <a:t>Our application is still running, though.  So let’s keep going.</a:t>
            </a:r>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99208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1 is now going to add another item to the vector. The</a:t>
            </a:r>
            <a:r>
              <a:rPr lang="en-US" baseline="0" dirty="0"/>
              <a:t> problem is that the vector is full – so</a:t>
            </a:r>
          </a:p>
          <a:p>
            <a:r>
              <a:rPr lang="en-US" baseline="0" dirty="0"/>
              <a:t>** it first needs to allocate a new, larger, backing array for the vector.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727772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part of the growing process the vector</a:t>
            </a:r>
          </a:p>
          <a:p>
            <a:r>
              <a:rPr lang="en-US" baseline="0" dirty="0"/>
              <a:t>** begins copying the values from the original vector backing array</a:t>
            </a:r>
          </a:p>
          <a:p>
            <a:r>
              <a:rPr lang="en-US" baseline="0" dirty="0"/>
              <a:t>** to the new, larger, backing array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402624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it</a:t>
            </a:r>
            <a:r>
              <a:rPr lang="en-US" baseline="0" dirty="0"/>
              <a:t> finishes, thread 2 tries to add an item.  Since thread 1 has not finished updating the backing store, it still sees the old, smaller, backing array.  </a:t>
            </a:r>
          </a:p>
          <a:p>
            <a:r>
              <a:rPr lang="en-US" baseline="0" dirty="0"/>
              <a:t>** Because of this it also tries to create a new, larger, backing array.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307250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4/10/2017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Threading Building Blocks Programming</a:t>
            </a:r>
          </a:p>
        </p:txBody>
      </p:sp>
      <p:sp>
        <p:nvSpPr>
          <p:cNvPr id="3" name="Subtitle 2"/>
          <p:cNvSpPr>
            <a:spLocks noGrp="1"/>
          </p:cNvSpPr>
          <p:nvPr>
            <p:ph type="subTitle" idx="1"/>
          </p:nvPr>
        </p:nvSpPr>
        <p:spPr/>
        <p:txBody>
          <a:bodyPr/>
          <a:lstStyle/>
          <a:p>
            <a:r>
              <a:rPr lang="en-US" dirty="0"/>
              <a:t>Concurrent Containers</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12" name="Rectangle 11"/>
          <p:cNvSpPr/>
          <p:nvPr/>
        </p:nvSpPr>
        <p:spPr>
          <a:xfrm>
            <a:off x="4038600" y="1485900"/>
            <a:ext cx="47244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4" name="Rectangle 13"/>
          <p:cNvSpPr/>
          <p:nvPr/>
        </p:nvSpPr>
        <p:spPr>
          <a:xfrm>
            <a:off x="5334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717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86022" y="2545497"/>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03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146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17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860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03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198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158133"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72422"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867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0010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581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724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867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010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13759"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7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00017 0.00023 L -0.10399 0.13866 C -0.15069 0.20069 -0.23316 0.24375 -0.25382 0.2162 L -0.29965 0.15509 " pathEditMode="relative" rAng="8100000" ptsTypes="AAAA">
                                      <p:cBhvr>
                                        <p:cTn id="6" dur="2000" fill="hold"/>
                                        <p:tgtEl>
                                          <p:spTgt spid="16"/>
                                        </p:tgtEl>
                                        <p:attrNameLst>
                                          <p:attrName>ppt_x</p:attrName>
                                          <p:attrName>ppt_y</p:attrName>
                                        </p:attrNameLst>
                                      </p:cBhvr>
                                      <p:rCtr x="-14965" y="7731"/>
                                    </p:animMotion>
                                  </p:childTnLst>
                                </p:cTn>
                              </p:par>
                              <p:par>
                                <p:cTn id="7" presetID="50" presetClass="path" presetSubtype="0" accel="50000" decel="50000" fill="hold" grpId="0" nodeType="withEffect">
                                  <p:stCondLst>
                                    <p:cond delay="0"/>
                                  </p:stCondLst>
                                  <p:childTnLst>
                                    <p:animMotion origin="layout" path="M 0.00035 -0.00093 L 0.10313 0.13727 C 0.14965 0.19861 0.23195 0.24097 0.25243 0.21412 L 0.29809 0.15347 " pathEditMode="relative" rAng="2700000" ptsTypes="AAAA">
                                      <p:cBhvr>
                                        <p:cTn id="8" dur="2000" fill="hold"/>
                                        <p:tgtEl>
                                          <p:spTgt spid="9"/>
                                        </p:tgtEl>
                                        <p:attrNameLst>
                                          <p:attrName>ppt_x</p:attrName>
                                          <p:attrName>ppt_y</p:attrName>
                                        </p:attrNameLst>
                                      </p:cBhvr>
                                      <p:rCtr x="14861" y="7731"/>
                                    </p:animMotion>
                                  </p:childTnLst>
                                </p:cTn>
                              </p:par>
                            </p:childTnLst>
                          </p:cTn>
                        </p:par>
                      </p:childTnLst>
                    </p:cTn>
                  </p:par>
                  <p:par>
                    <p:cTn id="9" fill="hold">
                      <p:stCondLst>
                        <p:cond delay="indefinite"/>
                      </p:stCondLst>
                      <p:childTnLst>
                        <p:par>
                          <p:cTn id="10" fill="hold">
                            <p:stCondLst>
                              <p:cond delay="0"/>
                            </p:stCondLst>
                            <p:childTnLst>
                              <p:par>
                                <p:cTn id="11" presetID="50" presetClass="path" presetSubtype="0" accel="50000" decel="50000" fill="hold" grpId="0" nodeType="clickEffect">
                                  <p:stCondLst>
                                    <p:cond delay="0"/>
                                  </p:stCondLst>
                                  <p:childTnLst>
                                    <p:animMotion origin="layout" path="M 1.11022E-16 -0.00069 L -0.02448 0.1213 C -0.03524 0.17569 -0.11823 0.21852 -0.17448 0.19792 L -0.30017 0.1537 " pathEditMode="relative" rAng="6300000" ptsTypes="AAAA">
                                      <p:cBhvr>
                                        <p:cTn id="12" dur="2000" fill="hold"/>
                                        <p:tgtEl>
                                          <p:spTgt spid="24"/>
                                        </p:tgtEl>
                                        <p:attrNameLst>
                                          <p:attrName>ppt_x</p:attrName>
                                          <p:attrName>ppt_y</p:attrName>
                                        </p:attrNameLst>
                                      </p:cBhvr>
                                      <p:rCtr x="-15000" y="7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12" name="Rectangle 11"/>
          <p:cNvSpPr/>
          <p:nvPr/>
        </p:nvSpPr>
        <p:spPr>
          <a:xfrm>
            <a:off x="4038600" y="1485900"/>
            <a:ext cx="47244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4" name="Rectangle 13"/>
          <p:cNvSpPr/>
          <p:nvPr/>
        </p:nvSpPr>
        <p:spPr>
          <a:xfrm>
            <a:off x="5334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717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86022" y="2545497"/>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0311" y="2545497"/>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14600" y="2545497"/>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17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860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03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198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1581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72422"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867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0010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581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724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867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010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13759"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p:cNvSpPr/>
          <p:nvPr/>
        </p:nvSpPr>
        <p:spPr>
          <a:xfrm>
            <a:off x="5257800"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80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12" name="Rectangle 11"/>
          <p:cNvSpPr/>
          <p:nvPr/>
        </p:nvSpPr>
        <p:spPr>
          <a:xfrm>
            <a:off x="4038600" y="1485900"/>
            <a:ext cx="472441"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4" name="Rectangle 13"/>
          <p:cNvSpPr/>
          <p:nvPr/>
        </p:nvSpPr>
        <p:spPr>
          <a:xfrm>
            <a:off x="5334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717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86022" y="2545497"/>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0311" y="2545497"/>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14600" y="2545497"/>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17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860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03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198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1581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72422"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867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0010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581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724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867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010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3511"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13759" y="1485900"/>
            <a:ext cx="472441"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48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14" name="Rectangle 13"/>
          <p:cNvSpPr/>
          <p:nvPr/>
        </p:nvSpPr>
        <p:spPr>
          <a:xfrm>
            <a:off x="5334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717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86022" y="2545497"/>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0311" y="2545497"/>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14600" y="2545497"/>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17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860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03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198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1581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72422"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867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0010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581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724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867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010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3511"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13759" y="1485900"/>
            <a:ext cx="472441"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38600" y="1485900"/>
            <a:ext cx="472441"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2" name="&quot;No&quot; Symbol 1"/>
          <p:cNvSpPr/>
          <p:nvPr/>
        </p:nvSpPr>
        <p:spPr>
          <a:xfrm>
            <a:off x="3505200" y="663943"/>
            <a:ext cx="2133600" cy="2133600"/>
          </a:xfrm>
          <a:prstGeom prst="noSmoking">
            <a:avLst>
              <a:gd name="adj" fmla="val 94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066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00017 0.00023 L 0.06216 0.14375 C 0.09011 0.20833 0.17292 0.25046 0.21181 0.2206 L 0.29896 0.15347 " pathEditMode="relative" rAng="3600000" ptsTypes="AAAA">
                                      <p:cBhvr>
                                        <p:cTn id="6" dur="2000" fill="hold"/>
                                        <p:tgtEl>
                                          <p:spTgt spid="12"/>
                                        </p:tgtEl>
                                        <p:attrNameLst>
                                          <p:attrName>ppt_x</p:attrName>
                                          <p:attrName>ppt_y</p:attrName>
                                        </p:attrNameLst>
                                      </p:cBhvr>
                                      <p:rCtr x="14965" y="763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Concurrent Access Problems</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Data Loss</a:t>
            </a:r>
          </a:p>
          <a:p>
            <a:pPr lvl="1">
              <a:spcBef>
                <a:spcPts val="1200"/>
              </a:spcBef>
            </a:pPr>
            <a:r>
              <a:rPr lang="en-US" dirty="0">
                <a:solidFill>
                  <a:schemeClr val="tx1">
                    <a:lumMod val="75000"/>
                    <a:lumOff val="25000"/>
                  </a:schemeClr>
                </a:solidFill>
              </a:rPr>
              <a:t>Two threads writing to the same location.</a:t>
            </a:r>
          </a:p>
          <a:p>
            <a:pPr>
              <a:spcBef>
                <a:spcPts val="1200"/>
              </a:spcBef>
            </a:pPr>
            <a:r>
              <a:rPr lang="en-US" dirty="0">
                <a:solidFill>
                  <a:schemeClr val="tx1">
                    <a:lumMod val="75000"/>
                    <a:lumOff val="25000"/>
                  </a:schemeClr>
                </a:solidFill>
              </a:rPr>
              <a:t>Data Corruption</a:t>
            </a:r>
          </a:p>
          <a:p>
            <a:pPr lvl="1">
              <a:spcBef>
                <a:spcPts val="1200"/>
              </a:spcBef>
            </a:pPr>
            <a:r>
              <a:rPr lang="en-US" dirty="0">
                <a:solidFill>
                  <a:schemeClr val="tx1">
                    <a:lumMod val="75000"/>
                    <a:lumOff val="25000"/>
                  </a:schemeClr>
                </a:solidFill>
              </a:rPr>
              <a:t>The vector size was not consistent with the vector indexes that had actual data.</a:t>
            </a:r>
          </a:p>
          <a:p>
            <a:pPr>
              <a:spcBef>
                <a:spcPts val="1200"/>
              </a:spcBef>
            </a:pPr>
            <a:r>
              <a:rPr lang="en-US" dirty="0">
                <a:solidFill>
                  <a:schemeClr val="tx1">
                    <a:lumMod val="75000"/>
                    <a:lumOff val="25000"/>
                  </a:schemeClr>
                </a:solidFill>
              </a:rPr>
              <a:t>Access Violation</a:t>
            </a:r>
          </a:p>
          <a:p>
            <a:pPr lvl="1">
              <a:spcBef>
                <a:spcPts val="1200"/>
              </a:spcBef>
            </a:pPr>
            <a:r>
              <a:rPr lang="en-US" dirty="0">
                <a:solidFill>
                  <a:schemeClr val="tx1">
                    <a:lumMod val="75000"/>
                    <a:lumOff val="25000"/>
                  </a:schemeClr>
                </a:solidFill>
              </a:rPr>
              <a:t>Thread 1 deleted the backing array while Thread 2 was still accessing it causing an access violation.</a:t>
            </a:r>
          </a:p>
          <a:p>
            <a:pPr lvl="1">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121299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914400"/>
            <a:ext cx="6172200" cy="4524315"/>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values;</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 [&amp;values](</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min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max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min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808080"/>
                </a:solidFill>
                <a:highlight>
                  <a:srgbClr val="FFFFFF"/>
                </a:highlight>
                <a:latin typeface="Consolas" panose="020B0609020204030204" pitchFamily="49" charset="0"/>
              </a:rPr>
              <a:t>max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values.push_back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threads[]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1, 100000),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100001, 200000)</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&amp; t : threads)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914023" y="837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914023" y="137524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914023" y="3050911"/>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867988" y="1943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409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908538"/>
            <a:ext cx="7162800" cy="5078313"/>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values;</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 [&amp;](</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min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max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min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808080"/>
                </a:solidFill>
                <a:highlight>
                  <a:srgbClr val="FFFFFF"/>
                </a:highlight>
                <a:latin typeface="Consolas" panose="020B0609020204030204" pitchFamily="49" charset="0"/>
              </a:rPr>
              <a:t>max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lock_guard</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lock(</a:t>
            </a:r>
            <a:r>
              <a:rPr lang="en-US" dirty="0" err="1">
                <a:solidFill>
                  <a:srgbClr val="000000"/>
                </a:solidFill>
                <a:highlight>
                  <a:srgbClr val="FFFFFF"/>
                </a:highlight>
                <a:latin typeface="Consolas" panose="020B0609020204030204" pitchFamily="49" charset="0"/>
              </a:rPr>
              <a:t>values_mutex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values.push_back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threads[]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1, 100000),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100001, 200000)</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&amp; t : threads)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914023" y="1105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942723" y="2172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51424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tbb</a:t>
            </a:r>
            <a:r>
              <a:rPr lang="en-US" dirty="0">
                <a:solidFill>
                  <a:schemeClr val="tx1">
                    <a:lumMod val="75000"/>
                    <a:lumOff val="25000"/>
                  </a:schemeClr>
                </a:solidFill>
              </a:rPr>
              <a:t>::</a:t>
            </a:r>
            <a:r>
              <a:rPr lang="en-US" dirty="0" err="1">
                <a:solidFill>
                  <a:schemeClr val="tx1">
                    <a:lumMod val="75000"/>
                    <a:lumOff val="25000"/>
                  </a:schemeClr>
                </a:solidFill>
              </a:rPr>
              <a:t>concurrent_vector</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Vector class that can be concurrently grown and accessed.</a:t>
            </a:r>
          </a:p>
        </p:txBody>
      </p:sp>
    </p:spTree>
    <p:extLst>
      <p:ext uri="{BB962C8B-B14F-4D97-AF65-F5344CB8AC3E}">
        <p14:creationId xmlns:p14="http://schemas.microsoft.com/office/powerpoint/2010/main" val="251265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26581472"/>
              </p:ext>
            </p:extLst>
          </p:nvPr>
        </p:nvGraphicFramePr>
        <p:xfrm>
          <a:off x="914400" y="1905000"/>
          <a:ext cx="7315200" cy="4114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46732">
                <a:tc>
                  <a:txBody>
                    <a:bodyPr/>
                    <a:lstStyle/>
                    <a:p>
                      <a:r>
                        <a:rPr lang="en-US" dirty="0"/>
                        <a:t>Member</a:t>
                      </a:r>
                    </a:p>
                  </a:txBody>
                  <a:tcPr/>
                </a:tc>
                <a:tc>
                  <a:txBody>
                    <a:bodyPr/>
                    <a:lstStyle/>
                    <a:p>
                      <a:r>
                        <a:rPr lang="en-US" dirty="0"/>
                        <a:t>Note</a:t>
                      </a:r>
                    </a:p>
                  </a:txBody>
                  <a:tcPr/>
                </a:tc>
                <a:extLst>
                  <a:ext uri="{0D108BD9-81ED-4DB2-BD59-A6C34878D82A}">
                    <a16:rowId xmlns:a16="http://schemas.microsoft.com/office/drawing/2014/main" val="10000"/>
                  </a:ext>
                </a:extLst>
              </a:tr>
              <a:tr h="619713">
                <a:tc>
                  <a:txBody>
                    <a:bodyPr/>
                    <a:lstStyle/>
                    <a:p>
                      <a:r>
                        <a:rPr lang="en-US" dirty="0" err="1"/>
                        <a:t>grow_by</a:t>
                      </a:r>
                      <a:endParaRPr lang="en-US" dirty="0"/>
                    </a:p>
                  </a:txBody>
                  <a:tcPr/>
                </a:tc>
                <a:tc>
                  <a:txBody>
                    <a:bodyPr/>
                    <a:lstStyle/>
                    <a:p>
                      <a:r>
                        <a:rPr lang="en-US" dirty="0"/>
                        <a:t>Atomically grows the vector</a:t>
                      </a:r>
                      <a:r>
                        <a:rPr lang="en-US" baseline="0" dirty="0"/>
                        <a:t> size by the specified amount.  Returns the previous size.  New elements are created as T().</a:t>
                      </a:r>
                    </a:p>
                  </a:txBody>
                  <a:tcPr/>
                </a:tc>
                <a:extLst>
                  <a:ext uri="{0D108BD9-81ED-4DB2-BD59-A6C34878D82A}">
                    <a16:rowId xmlns:a16="http://schemas.microsoft.com/office/drawing/2014/main" val="10001"/>
                  </a:ext>
                </a:extLst>
              </a:tr>
              <a:tr h="433799">
                <a:tc>
                  <a:txBody>
                    <a:bodyPr/>
                    <a:lstStyle/>
                    <a:p>
                      <a:r>
                        <a:rPr lang="en-US" dirty="0" err="1"/>
                        <a:t>grow_to_at_least</a:t>
                      </a:r>
                      <a:endParaRPr lang="en-US" dirty="0"/>
                    </a:p>
                  </a:txBody>
                  <a:tcPr/>
                </a:tc>
                <a:tc>
                  <a:txBody>
                    <a:bodyPr/>
                    <a:lstStyle/>
                    <a:p>
                      <a:r>
                        <a:rPr lang="en-US" dirty="0"/>
                        <a:t>Atomically</a:t>
                      </a:r>
                      <a:r>
                        <a:rPr lang="en-US" baseline="0" dirty="0"/>
                        <a:t> g</a:t>
                      </a:r>
                      <a:r>
                        <a:rPr lang="en-US" dirty="0"/>
                        <a:t>rows the vector</a:t>
                      </a:r>
                      <a:r>
                        <a:rPr lang="en-US" baseline="0" dirty="0"/>
                        <a:t> to at least the specified capacity.  New elements are created as 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t>Calls to size() include the number of items that are currently being constructed as a result of calling </a:t>
                      </a:r>
                      <a:r>
                        <a:rPr lang="en-US" i="1" baseline="0" dirty="0" err="1"/>
                        <a:t>grow_by</a:t>
                      </a:r>
                      <a:r>
                        <a:rPr lang="en-US" i="1" baseline="0" dirty="0"/>
                        <a:t> and </a:t>
                      </a:r>
                      <a:r>
                        <a:rPr lang="en-US" i="1" baseline="0" dirty="0" err="1"/>
                        <a:t>grow_to_at_least</a:t>
                      </a:r>
                      <a:r>
                        <a:rPr lang="en-US" i="1" baseline="0" dirty="0"/>
                        <a:t>.</a:t>
                      </a:r>
                      <a:endParaRPr lang="en-US" i="1" dirty="0"/>
                    </a:p>
                  </a:txBody>
                  <a:tcPr/>
                </a:tc>
                <a:extLst>
                  <a:ext uri="{0D108BD9-81ED-4DB2-BD59-A6C34878D82A}">
                    <a16:rowId xmlns:a16="http://schemas.microsoft.com/office/drawing/2014/main" val="10002"/>
                  </a:ext>
                </a:extLst>
              </a:tr>
              <a:tr h="598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push_back</a:t>
                      </a:r>
                      <a:endParaRPr lang="en-US" dirty="0"/>
                    </a:p>
                  </a:txBody>
                  <a:tcPr/>
                </a:tc>
                <a:tc>
                  <a:txBody>
                    <a:bodyPr/>
                    <a:lstStyle/>
                    <a:p>
                      <a:r>
                        <a:rPr lang="en-US" dirty="0"/>
                        <a:t>Atomically appends</a:t>
                      </a:r>
                      <a:r>
                        <a:rPr lang="en-US" baseline="0" dirty="0"/>
                        <a:t> a copy of the specified value to the back of the vector.  Returns the index of the copy.</a:t>
                      </a:r>
                      <a:endParaRPr lang="en-US" dirty="0"/>
                    </a:p>
                  </a:txBody>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operator[]</a:t>
                      </a:r>
                    </a:p>
                  </a:txBody>
                  <a:tcPr/>
                </a:tc>
                <a:tc>
                  <a:txBody>
                    <a:bodyPr/>
                    <a:lstStyle/>
                    <a:p>
                      <a:r>
                        <a:rPr lang="en-US" dirty="0"/>
                        <a:t>Returns reference to the element</a:t>
                      </a:r>
                      <a:r>
                        <a:rPr lang="en-US" baseline="0" dirty="0"/>
                        <a:t> at the specified index.</a:t>
                      </a:r>
                      <a:endParaRPr lang="en-US" dirty="0"/>
                    </a:p>
                  </a:txBody>
                  <a:tcPr/>
                </a:tc>
                <a:extLst>
                  <a:ext uri="{0D108BD9-81ED-4DB2-BD59-A6C34878D82A}">
                    <a16:rowId xmlns:a16="http://schemas.microsoft.com/office/drawing/2014/main" val="10004"/>
                  </a:ext>
                </a:extLst>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tbb</a:t>
            </a:r>
            <a:r>
              <a:rPr lang="en-US" dirty="0"/>
              <a:t>::</a:t>
            </a:r>
            <a:r>
              <a:rPr lang="en-US" dirty="0" err="1"/>
              <a:t>concurrent_vector</a:t>
            </a:r>
            <a:endParaRPr lang="en-US" dirty="0"/>
          </a:p>
        </p:txBody>
      </p:sp>
    </p:spTree>
    <p:extLst>
      <p:ext uri="{BB962C8B-B14F-4D97-AF65-F5344CB8AC3E}">
        <p14:creationId xmlns:p14="http://schemas.microsoft.com/office/powerpoint/2010/main" val="93208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914400"/>
            <a:ext cx="6172200" cy="4524315"/>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concurrent_vector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values;</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 [&amp;values](</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min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max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min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808080"/>
                </a:solidFill>
                <a:highlight>
                  <a:srgbClr val="FFFFFF"/>
                </a:highlight>
                <a:latin typeface="Consolas" panose="020B0609020204030204" pitchFamily="49" charset="0"/>
              </a:rPr>
              <a:t>max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values.push_back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threads[]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1, 100000),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add_values</a:t>
            </a:r>
            <a:r>
              <a:rPr lang="en-US" dirty="0">
                <a:solidFill>
                  <a:srgbClr val="000000"/>
                </a:solidFill>
                <a:highlight>
                  <a:srgbClr val="FFFFFF"/>
                </a:highlight>
                <a:latin typeface="Consolas" panose="020B0609020204030204" pitchFamily="49" charset="0"/>
              </a:rPr>
              <a:t>, 100001, 200000)</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&amp; t : threads)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914023" y="837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914023" y="137524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914023" y="3050911"/>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867988" y="1943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6562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Concurrent Containers</a:t>
            </a:r>
          </a:p>
          <a:p>
            <a:pPr lvl="1">
              <a:spcBef>
                <a:spcPts val="1200"/>
              </a:spcBef>
            </a:pPr>
            <a:r>
              <a:rPr lang="en-US" dirty="0">
                <a:solidFill>
                  <a:schemeClr val="tx1">
                    <a:lumMod val="75000"/>
                    <a:lumOff val="25000"/>
                  </a:schemeClr>
                </a:solidFill>
              </a:rPr>
              <a:t>Vector</a:t>
            </a:r>
          </a:p>
          <a:p>
            <a:pPr lvl="1">
              <a:spcBef>
                <a:spcPts val="1200"/>
              </a:spcBef>
            </a:pPr>
            <a:r>
              <a:rPr lang="en-US" dirty="0">
                <a:solidFill>
                  <a:schemeClr val="tx1">
                    <a:lumMod val="75000"/>
                    <a:lumOff val="25000"/>
                  </a:schemeClr>
                </a:solidFill>
              </a:rPr>
              <a:t>Queues</a:t>
            </a:r>
          </a:p>
          <a:p>
            <a:pPr lvl="1">
              <a:spcBef>
                <a:spcPts val="1200"/>
              </a:spcBef>
            </a:pPr>
            <a:r>
              <a:rPr lang="en-US" dirty="0">
                <a:solidFill>
                  <a:schemeClr val="tx1">
                    <a:lumMod val="75000"/>
                    <a:lumOff val="25000"/>
                  </a:schemeClr>
                </a:solidFill>
              </a:rPr>
              <a:t>Map</a:t>
            </a:r>
          </a:p>
          <a:p>
            <a:pPr lvl="1">
              <a:spcBef>
                <a:spcPts val="1200"/>
              </a:spcBef>
            </a:pPr>
            <a:r>
              <a:rPr lang="en-US" dirty="0">
                <a:solidFill>
                  <a:schemeClr val="tx1">
                    <a:lumMod val="75000"/>
                    <a:lumOff val="25000"/>
                  </a:schemeClr>
                </a:solidFill>
              </a:rPr>
              <a:t>Set</a:t>
            </a:r>
          </a:p>
          <a:p>
            <a:pPr>
              <a:spcBef>
                <a:spcPts val="1200"/>
              </a:spcBef>
            </a:pPr>
            <a:r>
              <a:rPr lang="en-US" dirty="0">
                <a:solidFill>
                  <a:schemeClr val="tx1">
                    <a:lumMod val="75000"/>
                    <a:lumOff val="25000"/>
                  </a:schemeClr>
                </a:solidFill>
              </a:rPr>
              <a:t>STL Differences</a:t>
            </a:r>
          </a:p>
          <a:p>
            <a:pPr lvl="1">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18054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914400"/>
            <a:ext cx="5334000" cy="5016758"/>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concurrent_vector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values;</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grow_by</a:t>
            </a:r>
            <a:r>
              <a:rPr lang="en-US" dirty="0">
                <a:solidFill>
                  <a:srgbClr val="000000"/>
                </a:solidFill>
                <a:highlight>
                  <a:srgbClr val="FFFFFF"/>
                </a:highlight>
                <a:latin typeface="Consolas" panose="020B0609020204030204" pitchFamily="49" charset="0"/>
              </a:rPr>
              <a:t> = [&amp;values](</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growth</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values.grow_by</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growth</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threads[]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grow_by</a:t>
            </a:r>
            <a:r>
              <a:rPr lang="en-US" dirty="0">
                <a:solidFill>
                  <a:srgbClr val="000000"/>
                </a:solidFill>
                <a:highlight>
                  <a:srgbClr val="FFFFFF"/>
                </a:highlight>
                <a:latin typeface="Consolas" panose="020B0609020204030204" pitchFamily="49" charset="0"/>
              </a:rPr>
              <a:t>, 100),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grow_by</a:t>
            </a:r>
            <a:r>
              <a:rPr lang="en-US" dirty="0">
                <a:solidFill>
                  <a:srgbClr val="000000"/>
                </a:solidFill>
                <a:highlight>
                  <a:srgbClr val="FFFFFF"/>
                </a:highlight>
                <a:latin typeface="Consolas" panose="020B0609020204030204" pitchFamily="49" charset="0"/>
              </a:rPr>
              <a:t>, 100),</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&amp; t : threads)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 dirty="0">
                <a:solidFill>
                  <a:srgbClr val="008000"/>
                </a:solidFill>
                <a:highlight>
                  <a:srgbClr val="FFFFFF"/>
                </a:highlight>
                <a:latin typeface="Consolas" panose="020B0609020204030204" pitchFamily="49" charset="0"/>
              </a:rPr>
              <a:t>// 200</a:t>
            </a:r>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values.size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914023" y="837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914023" y="137524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485523" y="2742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996085" y="5220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31786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914400"/>
            <a:ext cx="6248400" cy="4801314"/>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concurrent_vector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values;</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grow_to_at_least</a:t>
            </a:r>
            <a:r>
              <a:rPr lang="en-US" dirty="0">
                <a:solidFill>
                  <a:srgbClr val="000000"/>
                </a:solidFill>
                <a:highlight>
                  <a:srgbClr val="FFFFFF"/>
                </a:highlight>
                <a:latin typeface="Consolas" panose="020B0609020204030204" pitchFamily="49" charset="0"/>
              </a:rPr>
              <a:t> = [&amp;values](</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growth</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values.grow_to_at_least</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growth</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threads[]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grow_to_at_least</a:t>
            </a:r>
            <a:r>
              <a:rPr lang="en-US" dirty="0">
                <a:solidFill>
                  <a:srgbClr val="000000"/>
                </a:solidFill>
                <a:highlight>
                  <a:srgbClr val="FFFFFF"/>
                </a:highlight>
                <a:latin typeface="Consolas" panose="020B0609020204030204" pitchFamily="49" charset="0"/>
              </a:rPr>
              <a:t>, 250),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grow_to_at_least</a:t>
            </a:r>
            <a:r>
              <a:rPr lang="en-US" dirty="0">
                <a:solidFill>
                  <a:srgbClr val="000000"/>
                </a:solidFill>
                <a:highlight>
                  <a:srgbClr val="FFFFFF"/>
                </a:highlight>
                <a:latin typeface="Consolas" panose="020B0609020204030204" pitchFamily="49" charset="0"/>
              </a:rPr>
              <a:t>, 500),</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&amp; t : threads)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t.join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500</a:t>
            </a:r>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values.size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914023" y="837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914023" y="137524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485523" y="2742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996085" y="5220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29141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4845051"/>
              </p:ext>
            </p:extLst>
          </p:nvPr>
        </p:nvGraphicFramePr>
        <p:xfrm>
          <a:off x="914400" y="1905000"/>
          <a:ext cx="7315200" cy="25146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46732">
                <a:tc>
                  <a:txBody>
                    <a:bodyPr/>
                    <a:lstStyle/>
                    <a:p>
                      <a:r>
                        <a:rPr lang="en-US" dirty="0"/>
                        <a:t>Member</a:t>
                      </a:r>
                    </a:p>
                  </a:txBody>
                  <a:tcPr/>
                </a:tc>
                <a:tc>
                  <a:txBody>
                    <a:bodyPr/>
                    <a:lstStyle/>
                    <a:p>
                      <a:r>
                        <a:rPr lang="en-US" dirty="0"/>
                        <a:t>Note</a:t>
                      </a:r>
                    </a:p>
                  </a:txBody>
                  <a:tcPr/>
                </a:tc>
                <a:extLst>
                  <a:ext uri="{0D108BD9-81ED-4DB2-BD59-A6C34878D82A}">
                    <a16:rowId xmlns:a16="http://schemas.microsoft.com/office/drawing/2014/main" val="10000"/>
                  </a:ext>
                </a:extLst>
              </a:tr>
              <a:tr h="396240">
                <a:tc>
                  <a:txBody>
                    <a:bodyPr/>
                    <a:lstStyle/>
                    <a:p>
                      <a:r>
                        <a:rPr lang="en-US" dirty="0" err="1"/>
                        <a:t>range_type</a:t>
                      </a:r>
                      <a:endParaRPr lang="en-US" dirty="0"/>
                    </a:p>
                  </a:txBody>
                  <a:tcPr/>
                </a:tc>
                <a:tc>
                  <a:txBody>
                    <a:bodyPr/>
                    <a:lstStyle/>
                    <a:p>
                      <a:r>
                        <a:rPr lang="en-US" baseline="0" dirty="0"/>
                        <a:t>A range type compatible with </a:t>
                      </a:r>
                      <a:r>
                        <a:rPr lang="en-US" baseline="0" dirty="0" err="1"/>
                        <a:t>parallel_for</a:t>
                      </a:r>
                      <a:r>
                        <a:rPr lang="en-US" baseline="0" dirty="0"/>
                        <a:t>, </a:t>
                      </a:r>
                      <a:r>
                        <a:rPr lang="en-US" baseline="0" dirty="0" err="1"/>
                        <a:t>parallel_scan</a:t>
                      </a:r>
                      <a:r>
                        <a:rPr lang="en-US" baseline="0" dirty="0"/>
                        <a:t> and </a:t>
                      </a:r>
                      <a:r>
                        <a:rPr lang="en-US" baseline="0" dirty="0" err="1"/>
                        <a:t>parallel_reduce</a:t>
                      </a:r>
                      <a:r>
                        <a:rPr lang="en-US" baseline="0" dirty="0"/>
                        <a:t>.</a:t>
                      </a:r>
                    </a:p>
                  </a:txBody>
                  <a:tcPr/>
                </a:tc>
                <a:extLst>
                  <a:ext uri="{0D108BD9-81ED-4DB2-BD59-A6C34878D82A}">
                    <a16:rowId xmlns:a16="http://schemas.microsoft.com/office/drawing/2014/main" val="10001"/>
                  </a:ext>
                </a:extLst>
              </a:tr>
              <a:tr h="433799">
                <a:tc>
                  <a:txBody>
                    <a:bodyPr/>
                    <a:lstStyle/>
                    <a:p>
                      <a:r>
                        <a:rPr lang="en-US" dirty="0" err="1"/>
                        <a:t>const_range_type</a:t>
                      </a:r>
                      <a:endParaRPr lang="en-US" dirty="0"/>
                    </a:p>
                  </a:txBody>
                  <a:tcPr/>
                </a:tc>
                <a:tc>
                  <a:txBody>
                    <a:bodyPr/>
                    <a:lstStyle/>
                    <a:p>
                      <a:r>
                        <a:rPr lang="en-US" baseline="0" dirty="0"/>
                        <a:t>A </a:t>
                      </a:r>
                      <a:r>
                        <a:rPr lang="en-US" baseline="0" dirty="0" err="1"/>
                        <a:t>const</a:t>
                      </a:r>
                      <a:r>
                        <a:rPr lang="en-US" baseline="0" dirty="0"/>
                        <a:t> range type compatible with </a:t>
                      </a:r>
                      <a:r>
                        <a:rPr lang="en-US" baseline="0" dirty="0" err="1"/>
                        <a:t>parallel_for</a:t>
                      </a:r>
                      <a:r>
                        <a:rPr lang="en-US" baseline="0" dirty="0"/>
                        <a:t>, </a:t>
                      </a:r>
                      <a:r>
                        <a:rPr lang="en-US" baseline="0" dirty="0" err="1"/>
                        <a:t>parallel_scan</a:t>
                      </a:r>
                      <a:r>
                        <a:rPr lang="en-US" baseline="0" dirty="0"/>
                        <a:t> and </a:t>
                      </a:r>
                      <a:r>
                        <a:rPr lang="en-US" baseline="0" dirty="0" err="1"/>
                        <a:t>parallel_reduce</a:t>
                      </a:r>
                      <a:r>
                        <a:rPr lang="en-US" baseline="0" dirty="0"/>
                        <a:t>.</a:t>
                      </a:r>
                      <a:endParaRPr lang="en-US" i="1" dirty="0"/>
                    </a:p>
                  </a:txBody>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range()</a:t>
                      </a:r>
                    </a:p>
                  </a:txBody>
                  <a:tcPr/>
                </a:tc>
                <a:tc>
                  <a:txBody>
                    <a:bodyPr/>
                    <a:lstStyle/>
                    <a:p>
                      <a:r>
                        <a:rPr lang="en-US" dirty="0"/>
                        <a:t>Returns a range with the specified</a:t>
                      </a:r>
                      <a:r>
                        <a:rPr lang="en-US" baseline="0" dirty="0"/>
                        <a:t> grain size.</a:t>
                      </a:r>
                      <a:endParaRPr lang="en-US" dirty="0"/>
                    </a:p>
                  </a:txBody>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range() </a:t>
                      </a:r>
                      <a:r>
                        <a:rPr lang="en-US" dirty="0" err="1"/>
                        <a:t>const</a:t>
                      </a:r>
                      <a:endParaRPr lang="en-US" dirty="0"/>
                    </a:p>
                  </a:txBody>
                  <a:tcPr/>
                </a:tc>
                <a:tc>
                  <a:txBody>
                    <a:bodyPr/>
                    <a:lstStyle/>
                    <a:p>
                      <a:r>
                        <a:rPr lang="en-US" dirty="0"/>
                        <a:t>Returns a </a:t>
                      </a:r>
                      <a:r>
                        <a:rPr lang="en-US" dirty="0" err="1"/>
                        <a:t>const</a:t>
                      </a:r>
                      <a:r>
                        <a:rPr lang="en-US" dirty="0"/>
                        <a:t> range with the specified</a:t>
                      </a:r>
                      <a:r>
                        <a:rPr lang="en-US" baseline="0" dirty="0"/>
                        <a:t> grain size.</a:t>
                      </a:r>
                      <a:endParaRPr lang="en-US" dirty="0"/>
                    </a:p>
                  </a:txBody>
                  <a:tcPr/>
                </a:tc>
                <a:extLst>
                  <a:ext uri="{0D108BD9-81ED-4DB2-BD59-A6C34878D82A}">
                    <a16:rowId xmlns:a16="http://schemas.microsoft.com/office/drawing/2014/main" val="10004"/>
                  </a:ext>
                </a:extLst>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tbb</a:t>
            </a:r>
            <a:r>
              <a:rPr lang="en-US" dirty="0"/>
              <a:t>::</a:t>
            </a:r>
            <a:r>
              <a:rPr lang="en-US" dirty="0" err="1"/>
              <a:t>concurrent_vector</a:t>
            </a:r>
            <a:endParaRPr lang="en-US" dirty="0"/>
          </a:p>
        </p:txBody>
      </p:sp>
    </p:spTree>
    <p:extLst>
      <p:ext uri="{BB962C8B-B14F-4D97-AF65-F5344CB8AC3E}">
        <p14:creationId xmlns:p14="http://schemas.microsoft.com/office/powerpoint/2010/main" val="446390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914400"/>
            <a:ext cx="7924800" cy="4524315"/>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typedef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concurrent_vector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r>
              <a:rPr lang="en-US" dirty="0" err="1">
                <a:solidFill>
                  <a:srgbClr val="2B91AF"/>
                </a:solidFill>
                <a:highlight>
                  <a:srgbClr val="FFFFFF"/>
                </a:highlight>
                <a:latin typeface="Consolas" panose="020B0609020204030204" pitchFamily="49" charset="0"/>
              </a:rPr>
              <a:t>const_range_type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concurrent_vector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values;</a:t>
            </a:r>
          </a:p>
          <a:p>
            <a:endParaRPr lang="en" dirty="0">
              <a:solidFill>
                <a:srgbClr val="000000"/>
              </a:solidFill>
              <a:highlight>
                <a:srgbClr val="FFFFFF"/>
              </a:highlight>
              <a:latin typeface="Consolas" panose="020B0609020204030204" pitchFamily="49" charset="0"/>
            </a:endParaRPr>
          </a:p>
          <a:p>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10000; i++)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values.push_back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values.range</a:t>
            </a:r>
            <a:r>
              <a:rPr lang="en-US" dirty="0">
                <a:solidFill>
                  <a:srgbClr val="000000"/>
                </a:solidFill>
                <a:highlight>
                  <a:srgbClr val="FFFFFF"/>
                </a:highlight>
                <a:latin typeface="Consolas" panose="020B0609020204030204" pitchFamily="49" charset="0"/>
              </a:rPr>
              <a:t>(1000),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parallel_for</a:t>
            </a:r>
            <a:r>
              <a:rPr lang="en-US" dirty="0">
                <a:solidFill>
                  <a:srgbClr val="A31515"/>
                </a:solidFill>
                <a:highlight>
                  <a:srgbClr val="FFFFFF"/>
                </a:highlight>
                <a:latin typeface="Consolas" panose="020B0609020204030204" pitchFamily="49" charset="0"/>
              </a:rPr>
              <a:t> range size "</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&lt;&lt; </a:t>
            </a:r>
            <a:r>
              <a:rPr lang="en-US" dirty="0" err="1">
                <a:solidFill>
                  <a:srgbClr val="808080"/>
                </a:solidFill>
                <a:highlight>
                  <a:srgbClr val="FFFFFF"/>
                </a:highlight>
                <a:latin typeface="Consolas" panose="020B0609020204030204" pitchFamily="49" charset="0"/>
              </a:rPr>
              <a:t>range</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range</a:t>
            </a:r>
            <a:r>
              <a:rPr lang="en-US" dirty="0" err="1">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533023" y="837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538885" y="1943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533023" y="326558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4495800" y="487680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349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47787" y="1795462"/>
            <a:ext cx="6448425" cy="3267075"/>
          </a:xfrm>
          <a:prstGeom prst="rect">
            <a:avLst/>
          </a:prstGeom>
        </p:spPr>
      </p:pic>
    </p:spTree>
    <p:extLst>
      <p:ext uri="{BB962C8B-B14F-4D97-AF65-F5344CB8AC3E}">
        <p14:creationId xmlns:p14="http://schemas.microsoft.com/office/powerpoint/2010/main" val="100723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659466"/>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3" name="Rectangle 12"/>
          <p:cNvSpPr/>
          <p:nvPr/>
        </p:nvSpPr>
        <p:spPr>
          <a:xfrm>
            <a:off x="914400" y="2260599"/>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4" name="Rectangle 13"/>
          <p:cNvSpPr/>
          <p:nvPr/>
        </p:nvSpPr>
        <p:spPr>
          <a:xfrm>
            <a:off x="914400" y="2861732"/>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5" name="Rectangle 14"/>
          <p:cNvSpPr/>
          <p:nvPr/>
        </p:nvSpPr>
        <p:spPr>
          <a:xfrm>
            <a:off x="914400" y="3462865"/>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6" name="Rectangle 15"/>
          <p:cNvSpPr/>
          <p:nvPr/>
        </p:nvSpPr>
        <p:spPr>
          <a:xfrm>
            <a:off x="914400" y="4063998"/>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7" name="Rectangle 16"/>
          <p:cNvSpPr/>
          <p:nvPr/>
        </p:nvSpPr>
        <p:spPr>
          <a:xfrm>
            <a:off x="914400" y="4665131"/>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8" name="Rectangle 17"/>
          <p:cNvSpPr/>
          <p:nvPr/>
        </p:nvSpPr>
        <p:spPr>
          <a:xfrm>
            <a:off x="914400" y="5266264"/>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9" name="Rectangle 18"/>
          <p:cNvSpPr/>
          <p:nvPr/>
        </p:nvSpPr>
        <p:spPr>
          <a:xfrm>
            <a:off x="914400" y="5867400"/>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20" name="Rectangle 19"/>
          <p:cNvSpPr/>
          <p:nvPr/>
        </p:nvSpPr>
        <p:spPr>
          <a:xfrm>
            <a:off x="914400" y="457200"/>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21" name="Rectangle 20"/>
          <p:cNvSpPr/>
          <p:nvPr/>
        </p:nvSpPr>
        <p:spPr>
          <a:xfrm>
            <a:off x="914400" y="1058333"/>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Tree>
    <p:extLst>
      <p:ext uri="{BB962C8B-B14F-4D97-AF65-F5344CB8AC3E}">
        <p14:creationId xmlns:p14="http://schemas.microsoft.com/office/powerpoint/2010/main" val="193431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659466"/>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3" name="Rectangle 12"/>
          <p:cNvSpPr/>
          <p:nvPr/>
        </p:nvSpPr>
        <p:spPr>
          <a:xfrm>
            <a:off x="914400" y="2260599"/>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4" name="Rectangle 13"/>
          <p:cNvSpPr/>
          <p:nvPr/>
        </p:nvSpPr>
        <p:spPr>
          <a:xfrm>
            <a:off x="914400" y="2861732"/>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5" name="Rectangle 14"/>
          <p:cNvSpPr/>
          <p:nvPr/>
        </p:nvSpPr>
        <p:spPr>
          <a:xfrm>
            <a:off x="914400" y="3462865"/>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6" name="Rectangle 15"/>
          <p:cNvSpPr/>
          <p:nvPr/>
        </p:nvSpPr>
        <p:spPr>
          <a:xfrm>
            <a:off x="914400" y="4063998"/>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7" name="Rectangle 16"/>
          <p:cNvSpPr/>
          <p:nvPr/>
        </p:nvSpPr>
        <p:spPr>
          <a:xfrm>
            <a:off x="914400" y="4665131"/>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8" name="Rectangle 17"/>
          <p:cNvSpPr/>
          <p:nvPr/>
        </p:nvSpPr>
        <p:spPr>
          <a:xfrm>
            <a:off x="914400" y="5266264"/>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9" name="Rectangle 18"/>
          <p:cNvSpPr/>
          <p:nvPr/>
        </p:nvSpPr>
        <p:spPr>
          <a:xfrm>
            <a:off x="914400" y="5867400"/>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20" name="Rectangle 19"/>
          <p:cNvSpPr/>
          <p:nvPr/>
        </p:nvSpPr>
        <p:spPr>
          <a:xfrm>
            <a:off x="914400" y="457200"/>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21" name="Rectangle 20"/>
          <p:cNvSpPr/>
          <p:nvPr/>
        </p:nvSpPr>
        <p:spPr>
          <a:xfrm>
            <a:off x="914400" y="1058333"/>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Tree>
    <p:extLst>
      <p:ext uri="{BB962C8B-B14F-4D97-AF65-F5344CB8AC3E}">
        <p14:creationId xmlns:p14="http://schemas.microsoft.com/office/powerpoint/2010/main" val="1619010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659466"/>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3" name="Rectangle 12"/>
          <p:cNvSpPr/>
          <p:nvPr/>
        </p:nvSpPr>
        <p:spPr>
          <a:xfrm>
            <a:off x="914400" y="2260599"/>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4" name="Rectangle 13"/>
          <p:cNvSpPr/>
          <p:nvPr/>
        </p:nvSpPr>
        <p:spPr>
          <a:xfrm>
            <a:off x="914400" y="2861732"/>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5" name="Rectangle 14"/>
          <p:cNvSpPr/>
          <p:nvPr/>
        </p:nvSpPr>
        <p:spPr>
          <a:xfrm>
            <a:off x="914400" y="3462865"/>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6" name="Rectangle 15"/>
          <p:cNvSpPr/>
          <p:nvPr/>
        </p:nvSpPr>
        <p:spPr>
          <a:xfrm>
            <a:off x="914400" y="4063998"/>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7" name="Rectangle 16"/>
          <p:cNvSpPr/>
          <p:nvPr/>
        </p:nvSpPr>
        <p:spPr>
          <a:xfrm>
            <a:off x="914400" y="4665131"/>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8" name="Rectangle 17"/>
          <p:cNvSpPr/>
          <p:nvPr/>
        </p:nvSpPr>
        <p:spPr>
          <a:xfrm>
            <a:off x="2743200" y="5266264"/>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9" name="Rectangle 18"/>
          <p:cNvSpPr/>
          <p:nvPr/>
        </p:nvSpPr>
        <p:spPr>
          <a:xfrm>
            <a:off x="2743200" y="5867400"/>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20" name="Rectangle 19"/>
          <p:cNvSpPr/>
          <p:nvPr/>
        </p:nvSpPr>
        <p:spPr>
          <a:xfrm>
            <a:off x="914400" y="457200"/>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21" name="Rectangle 20"/>
          <p:cNvSpPr/>
          <p:nvPr/>
        </p:nvSpPr>
        <p:spPr>
          <a:xfrm>
            <a:off x="914400" y="1058333"/>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Tree>
    <p:extLst>
      <p:ext uri="{BB962C8B-B14F-4D97-AF65-F5344CB8AC3E}">
        <p14:creationId xmlns:p14="http://schemas.microsoft.com/office/powerpoint/2010/main" val="187165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91440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1" name="Rectangle 20"/>
          <p:cNvSpPr/>
          <p:nvPr/>
        </p:nvSpPr>
        <p:spPr>
          <a:xfrm>
            <a:off x="914400" y="152493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12" name="Rectangle 11"/>
          <p:cNvSpPr/>
          <p:nvPr/>
        </p:nvSpPr>
        <p:spPr>
          <a:xfrm>
            <a:off x="914400" y="213546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2" name="Rectangle 21"/>
          <p:cNvSpPr/>
          <p:nvPr/>
        </p:nvSpPr>
        <p:spPr>
          <a:xfrm>
            <a:off x="914400" y="274599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3" name="Rectangle 22"/>
          <p:cNvSpPr/>
          <p:nvPr/>
        </p:nvSpPr>
        <p:spPr>
          <a:xfrm>
            <a:off x="914400" y="335652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4" name="Rectangle 23"/>
          <p:cNvSpPr/>
          <p:nvPr/>
        </p:nvSpPr>
        <p:spPr>
          <a:xfrm>
            <a:off x="914400" y="396705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5" name="Rectangle 24"/>
          <p:cNvSpPr/>
          <p:nvPr/>
        </p:nvSpPr>
        <p:spPr>
          <a:xfrm>
            <a:off x="914400" y="457758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6" name="Rectangle 25"/>
          <p:cNvSpPr/>
          <p:nvPr/>
        </p:nvSpPr>
        <p:spPr>
          <a:xfrm>
            <a:off x="914400" y="5188112"/>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7" name="Rectangle 26"/>
          <p:cNvSpPr/>
          <p:nvPr/>
        </p:nvSpPr>
        <p:spPr>
          <a:xfrm>
            <a:off x="2209800" y="91440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8" name="Rectangle 27"/>
          <p:cNvSpPr/>
          <p:nvPr/>
        </p:nvSpPr>
        <p:spPr>
          <a:xfrm>
            <a:off x="2209800" y="152493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9" name="Rectangle 28"/>
          <p:cNvSpPr/>
          <p:nvPr/>
        </p:nvSpPr>
        <p:spPr>
          <a:xfrm>
            <a:off x="2209800" y="213546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0" name="Rectangle 29"/>
          <p:cNvSpPr/>
          <p:nvPr/>
        </p:nvSpPr>
        <p:spPr>
          <a:xfrm>
            <a:off x="2209800" y="274599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1" name="Rectangle 30"/>
          <p:cNvSpPr/>
          <p:nvPr/>
        </p:nvSpPr>
        <p:spPr>
          <a:xfrm>
            <a:off x="2209800" y="335652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2" name="Rectangle 31"/>
          <p:cNvSpPr/>
          <p:nvPr/>
        </p:nvSpPr>
        <p:spPr>
          <a:xfrm>
            <a:off x="2209800" y="396705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3" name="Rectangle 32"/>
          <p:cNvSpPr/>
          <p:nvPr/>
        </p:nvSpPr>
        <p:spPr>
          <a:xfrm>
            <a:off x="2209800" y="457758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4" name="Rectangle 33"/>
          <p:cNvSpPr/>
          <p:nvPr/>
        </p:nvSpPr>
        <p:spPr>
          <a:xfrm>
            <a:off x="2209800" y="5188112"/>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Tree>
    <p:extLst>
      <p:ext uri="{BB962C8B-B14F-4D97-AF65-F5344CB8AC3E}">
        <p14:creationId xmlns:p14="http://schemas.microsoft.com/office/powerpoint/2010/main" val="3838085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91440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1" name="Rectangle 20"/>
          <p:cNvSpPr/>
          <p:nvPr/>
        </p:nvSpPr>
        <p:spPr>
          <a:xfrm>
            <a:off x="914400" y="152493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12" name="Rectangle 11"/>
          <p:cNvSpPr/>
          <p:nvPr/>
        </p:nvSpPr>
        <p:spPr>
          <a:xfrm>
            <a:off x="914400" y="213546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2" name="Rectangle 21"/>
          <p:cNvSpPr/>
          <p:nvPr/>
        </p:nvSpPr>
        <p:spPr>
          <a:xfrm>
            <a:off x="914400" y="274599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3" name="Rectangle 22"/>
          <p:cNvSpPr/>
          <p:nvPr/>
        </p:nvSpPr>
        <p:spPr>
          <a:xfrm>
            <a:off x="914400" y="335652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4" name="Rectangle 23"/>
          <p:cNvSpPr/>
          <p:nvPr/>
        </p:nvSpPr>
        <p:spPr>
          <a:xfrm>
            <a:off x="914400" y="396705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5" name="Rectangle 24"/>
          <p:cNvSpPr/>
          <p:nvPr/>
        </p:nvSpPr>
        <p:spPr>
          <a:xfrm>
            <a:off x="914400" y="457758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6" name="Rectangle 25"/>
          <p:cNvSpPr/>
          <p:nvPr/>
        </p:nvSpPr>
        <p:spPr>
          <a:xfrm>
            <a:off x="914400" y="5188112"/>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7" name="Rectangle 26"/>
          <p:cNvSpPr/>
          <p:nvPr/>
        </p:nvSpPr>
        <p:spPr>
          <a:xfrm>
            <a:off x="2209800" y="91440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8" name="Rectangle 27"/>
          <p:cNvSpPr/>
          <p:nvPr/>
        </p:nvSpPr>
        <p:spPr>
          <a:xfrm>
            <a:off x="2209800" y="152493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9" name="Rectangle 28"/>
          <p:cNvSpPr/>
          <p:nvPr/>
        </p:nvSpPr>
        <p:spPr>
          <a:xfrm>
            <a:off x="2209800" y="213546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0" name="Rectangle 29"/>
          <p:cNvSpPr/>
          <p:nvPr/>
        </p:nvSpPr>
        <p:spPr>
          <a:xfrm>
            <a:off x="2209800" y="274599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1" name="Rectangle 30"/>
          <p:cNvSpPr/>
          <p:nvPr/>
        </p:nvSpPr>
        <p:spPr>
          <a:xfrm>
            <a:off x="2209800" y="335652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2" name="Rectangle 31"/>
          <p:cNvSpPr/>
          <p:nvPr/>
        </p:nvSpPr>
        <p:spPr>
          <a:xfrm>
            <a:off x="2209800" y="396705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3" name="Rectangle 32"/>
          <p:cNvSpPr/>
          <p:nvPr/>
        </p:nvSpPr>
        <p:spPr>
          <a:xfrm>
            <a:off x="2209800" y="4577580"/>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4" name="Rectangle 33"/>
          <p:cNvSpPr/>
          <p:nvPr/>
        </p:nvSpPr>
        <p:spPr>
          <a:xfrm>
            <a:off x="2209800" y="5188112"/>
            <a:ext cx="1143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Tree>
    <p:extLst>
      <p:ext uri="{BB962C8B-B14F-4D97-AF65-F5344CB8AC3E}">
        <p14:creationId xmlns:p14="http://schemas.microsoft.com/office/powerpoint/2010/main" val="368189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Concurrent Containers</a:t>
            </a:r>
          </a:p>
        </p:txBody>
      </p:sp>
      <p:sp>
        <p:nvSpPr>
          <p:cNvPr id="3" name="Text Placeholder 2"/>
          <p:cNvSpPr>
            <a:spLocks noGrp="1"/>
          </p:cNvSpPr>
          <p:nvPr>
            <p:ph type="body" idx="1"/>
          </p:nvPr>
        </p:nvSpPr>
        <p:spPr/>
        <p:txBody>
          <a:bodyPr/>
          <a:lstStyle/>
          <a:p>
            <a:r>
              <a:rPr lang="en-US" dirty="0"/>
              <a:t>Concurrent containers provide thread-safe alternatives to the STL containers.</a:t>
            </a:r>
          </a:p>
        </p:txBody>
      </p:sp>
    </p:spTree>
    <p:extLst>
      <p:ext uri="{BB962C8B-B14F-4D97-AF65-F5344CB8AC3E}">
        <p14:creationId xmlns:p14="http://schemas.microsoft.com/office/powerpoint/2010/main" val="2670672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91440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1" name="Rectangle 20"/>
          <p:cNvSpPr/>
          <p:nvPr/>
        </p:nvSpPr>
        <p:spPr>
          <a:xfrm>
            <a:off x="914400" y="152493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12" name="Rectangle 11"/>
          <p:cNvSpPr/>
          <p:nvPr/>
        </p:nvSpPr>
        <p:spPr>
          <a:xfrm>
            <a:off x="914400" y="213546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2" name="Rectangle 21"/>
          <p:cNvSpPr/>
          <p:nvPr/>
        </p:nvSpPr>
        <p:spPr>
          <a:xfrm>
            <a:off x="914400" y="274599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3" name="Rectangle 22"/>
          <p:cNvSpPr/>
          <p:nvPr/>
        </p:nvSpPr>
        <p:spPr>
          <a:xfrm>
            <a:off x="914400" y="335652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4" name="Rectangle 23"/>
          <p:cNvSpPr/>
          <p:nvPr/>
        </p:nvSpPr>
        <p:spPr>
          <a:xfrm>
            <a:off x="914400" y="396705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5" name="Rectangle 24"/>
          <p:cNvSpPr/>
          <p:nvPr/>
        </p:nvSpPr>
        <p:spPr>
          <a:xfrm>
            <a:off x="914400" y="457758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6" name="Rectangle 25"/>
          <p:cNvSpPr/>
          <p:nvPr/>
        </p:nvSpPr>
        <p:spPr>
          <a:xfrm>
            <a:off x="914400" y="5188112"/>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7" name="Rectangle 26"/>
          <p:cNvSpPr/>
          <p:nvPr/>
        </p:nvSpPr>
        <p:spPr>
          <a:xfrm>
            <a:off x="2209800" y="91440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8" name="Rectangle 27"/>
          <p:cNvSpPr/>
          <p:nvPr/>
        </p:nvSpPr>
        <p:spPr>
          <a:xfrm>
            <a:off x="2209800" y="152493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9" name="Rectangle 28"/>
          <p:cNvSpPr/>
          <p:nvPr/>
        </p:nvSpPr>
        <p:spPr>
          <a:xfrm>
            <a:off x="2209800" y="213546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0" name="Rectangle 29"/>
          <p:cNvSpPr/>
          <p:nvPr/>
        </p:nvSpPr>
        <p:spPr>
          <a:xfrm>
            <a:off x="2209800" y="274599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1" name="Rectangle 30"/>
          <p:cNvSpPr/>
          <p:nvPr/>
        </p:nvSpPr>
        <p:spPr>
          <a:xfrm>
            <a:off x="2209800" y="335652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2" name="Rectangle 31"/>
          <p:cNvSpPr/>
          <p:nvPr/>
        </p:nvSpPr>
        <p:spPr>
          <a:xfrm>
            <a:off x="2209800" y="396705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3" name="Rectangle 32"/>
          <p:cNvSpPr/>
          <p:nvPr/>
        </p:nvSpPr>
        <p:spPr>
          <a:xfrm>
            <a:off x="2209800" y="457758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34" name="Rectangle 33"/>
          <p:cNvSpPr/>
          <p:nvPr/>
        </p:nvSpPr>
        <p:spPr>
          <a:xfrm>
            <a:off x="2209800" y="5188112"/>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Tree>
    <p:extLst>
      <p:ext uri="{BB962C8B-B14F-4D97-AF65-F5344CB8AC3E}">
        <p14:creationId xmlns:p14="http://schemas.microsoft.com/office/powerpoint/2010/main" val="639929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743200" y="2974590"/>
            <a:ext cx="11430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p>
        </p:txBody>
      </p:sp>
      <p:sp>
        <p:nvSpPr>
          <p:cNvPr id="27" name="Rectangle 26"/>
          <p:cNvSpPr/>
          <p:nvPr/>
        </p:nvSpPr>
        <p:spPr>
          <a:xfrm>
            <a:off x="3886200" y="2974590"/>
            <a:ext cx="11430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625</a:t>
            </a:r>
            <a:endParaRPr lang="en-US" b="1" dirty="0"/>
          </a:p>
        </p:txBody>
      </p:sp>
      <p:sp>
        <p:nvSpPr>
          <p:cNvPr id="18" name="Rectangle 17"/>
          <p:cNvSpPr/>
          <p:nvPr/>
        </p:nvSpPr>
        <p:spPr>
          <a:xfrm>
            <a:off x="2743200" y="2438400"/>
            <a:ext cx="1828800" cy="457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19" name="Rectangle 18"/>
          <p:cNvSpPr/>
          <p:nvPr/>
        </p:nvSpPr>
        <p:spPr>
          <a:xfrm>
            <a:off x="4572000" y="2438400"/>
            <a:ext cx="1828800" cy="457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a:t>
            </a:r>
          </a:p>
        </p:txBody>
      </p:sp>
      <p:sp>
        <p:nvSpPr>
          <p:cNvPr id="2" name="TextBox 1"/>
          <p:cNvSpPr txBox="1"/>
          <p:nvPr/>
        </p:nvSpPr>
        <p:spPr>
          <a:xfrm>
            <a:off x="1811214" y="3733800"/>
            <a:ext cx="5503985" cy="830997"/>
          </a:xfrm>
          <a:prstGeom prst="rect">
            <a:avLst/>
          </a:prstGeom>
          <a:noFill/>
        </p:spPr>
        <p:txBody>
          <a:bodyPr wrap="square" rtlCol="0">
            <a:spAutoFit/>
          </a:bodyPr>
          <a:lstStyle/>
          <a:p>
            <a:pPr algn="ctr"/>
            <a:r>
              <a:rPr lang="en-US" sz="4800" dirty="0">
                <a:solidFill>
                  <a:schemeClr val="tx1">
                    <a:lumMod val="85000"/>
                    <a:lumOff val="15000"/>
                  </a:schemeClr>
                </a:solidFill>
              </a:rPr>
              <a:t>37.5% Faster</a:t>
            </a:r>
          </a:p>
        </p:txBody>
      </p:sp>
    </p:spTree>
    <p:extLst>
      <p:ext uri="{BB962C8B-B14F-4D97-AF65-F5344CB8AC3E}">
        <p14:creationId xmlns:p14="http://schemas.microsoft.com/office/powerpoint/2010/main" val="2566350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Queues</a:t>
            </a:r>
          </a:p>
        </p:txBody>
      </p:sp>
      <p:sp>
        <p:nvSpPr>
          <p:cNvPr id="3" name="Text Placeholder 2"/>
          <p:cNvSpPr>
            <a:spLocks noGrp="1"/>
          </p:cNvSpPr>
          <p:nvPr>
            <p:ph type="body" idx="1"/>
          </p:nvPr>
        </p:nvSpPr>
        <p:spPr/>
        <p:txBody>
          <a:bodyPr/>
          <a:lstStyle/>
          <a:p>
            <a:r>
              <a:rPr lang="en-US" dirty="0"/>
              <a:t>First-In-First-Out (FIFO) containers that support concurrent push and pop operations.</a:t>
            </a:r>
          </a:p>
        </p:txBody>
      </p:sp>
    </p:spTree>
    <p:extLst>
      <p:ext uri="{BB962C8B-B14F-4D97-AF65-F5344CB8AC3E}">
        <p14:creationId xmlns:p14="http://schemas.microsoft.com/office/powerpoint/2010/main" val="3565533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6230210"/>
              </p:ext>
            </p:extLst>
          </p:nvPr>
        </p:nvGraphicFramePr>
        <p:xfrm>
          <a:off x="914400" y="1905000"/>
          <a:ext cx="7315200" cy="3657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46732">
                <a:tc>
                  <a:txBody>
                    <a:bodyPr/>
                    <a:lstStyle/>
                    <a:p>
                      <a:r>
                        <a:rPr lang="en-US" dirty="0"/>
                        <a:t>Type</a:t>
                      </a:r>
                    </a:p>
                  </a:txBody>
                  <a:tcPr/>
                </a:tc>
                <a:tc>
                  <a:txBody>
                    <a:bodyPr/>
                    <a:lstStyle/>
                    <a:p>
                      <a:r>
                        <a:rPr lang="en-US" dirty="0"/>
                        <a:t>Description</a:t>
                      </a:r>
                    </a:p>
                  </a:txBody>
                  <a:tcPr/>
                </a:tc>
                <a:extLst>
                  <a:ext uri="{0D108BD9-81ED-4DB2-BD59-A6C34878D82A}">
                    <a16:rowId xmlns:a16="http://schemas.microsoft.com/office/drawing/2014/main" val="10000"/>
                  </a:ext>
                </a:extLst>
              </a:tr>
              <a:tr h="619713">
                <a:tc>
                  <a:txBody>
                    <a:bodyPr/>
                    <a:lstStyle/>
                    <a:p>
                      <a:r>
                        <a:rPr lang="en-US" dirty="0"/>
                        <a:t>concurrent_queue</a:t>
                      </a:r>
                    </a:p>
                  </a:txBody>
                  <a:tcPr/>
                </a:tc>
                <a:tc>
                  <a:txBody>
                    <a:bodyPr/>
                    <a:lstStyle/>
                    <a:p>
                      <a:r>
                        <a:rPr lang="en-US" dirty="0"/>
                        <a:t>A first-in-first-out (FIFO) container supporting concurrent push and pop operations.</a:t>
                      </a:r>
                      <a:endParaRPr lang="en-US" baseline="0" dirty="0"/>
                    </a:p>
                  </a:txBody>
                  <a:tcPr/>
                </a:tc>
                <a:extLst>
                  <a:ext uri="{0D108BD9-81ED-4DB2-BD59-A6C34878D82A}">
                    <a16:rowId xmlns:a16="http://schemas.microsoft.com/office/drawing/2014/main" val="10001"/>
                  </a:ext>
                </a:extLst>
              </a:tr>
              <a:tr h="433799">
                <a:tc>
                  <a:txBody>
                    <a:bodyPr/>
                    <a:lstStyle/>
                    <a:p>
                      <a:r>
                        <a:rPr lang="en-US" dirty="0" err="1"/>
                        <a:t>concurrent_priority_queue</a:t>
                      </a:r>
                      <a:endParaRPr lang="en-US" dirty="0"/>
                    </a:p>
                  </a:txBody>
                  <a:tcPr/>
                </a:tc>
                <a:tc>
                  <a:txBody>
                    <a:bodyPr/>
                    <a:lstStyle/>
                    <a:p>
                      <a:r>
                        <a:rPr lang="en-US" dirty="0"/>
                        <a:t>A concurrent queue whose i</a:t>
                      </a:r>
                      <a:r>
                        <a:rPr lang="en-US" baseline="0" dirty="0"/>
                        <a:t>tems are popped in priority order according to a template parameter.</a:t>
                      </a:r>
                      <a:endParaRPr lang="en-US" i="1" dirty="0"/>
                    </a:p>
                  </a:txBody>
                  <a:tcPr/>
                </a:tc>
                <a:extLst>
                  <a:ext uri="{0D108BD9-81ED-4DB2-BD59-A6C34878D82A}">
                    <a16:rowId xmlns:a16="http://schemas.microsoft.com/office/drawing/2014/main" val="10002"/>
                  </a:ext>
                </a:extLst>
              </a:tr>
              <a:tr h="598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concurrent_bounded_queue</a:t>
                      </a:r>
                      <a:endParaRPr lang="en-US" dirty="0"/>
                    </a:p>
                  </a:txBody>
                  <a:tcPr/>
                </a:tc>
                <a:tc>
                  <a:txBody>
                    <a:bodyPr/>
                    <a:lstStyle/>
                    <a:p>
                      <a:r>
                        <a:rPr lang="en-US" dirty="0"/>
                        <a:t>A concurrent queue whose maximum size is bounded by a constructor parameter.  Push</a:t>
                      </a:r>
                      <a:r>
                        <a:rPr lang="en-US" baseline="0" dirty="0"/>
                        <a:t> and pop operations will block when the queue is full (at bounds limit) or empty, respectively.</a:t>
                      </a:r>
                      <a:endParaRPr lang="en-US" dirty="0"/>
                    </a:p>
                  </a:txBody>
                  <a:tcPr/>
                </a:tc>
                <a:extLst>
                  <a:ext uri="{0D108BD9-81ED-4DB2-BD59-A6C34878D82A}">
                    <a16:rowId xmlns:a16="http://schemas.microsoft.com/office/drawing/2014/main" val="10003"/>
                  </a:ext>
                </a:extLst>
              </a:tr>
            </a:tbl>
          </a:graphicData>
        </a:graphic>
      </p:graphicFrame>
      <p:sp>
        <p:nvSpPr>
          <p:cNvPr id="3" name="Title 1"/>
          <p:cNvSpPr>
            <a:spLocks noGrp="1"/>
          </p:cNvSpPr>
          <p:nvPr>
            <p:ph type="title"/>
          </p:nvPr>
        </p:nvSpPr>
        <p:spPr>
          <a:xfrm>
            <a:off x="628650" y="365126"/>
            <a:ext cx="7886700" cy="1325563"/>
          </a:xfrm>
        </p:spPr>
        <p:txBody>
          <a:bodyPr/>
          <a:lstStyle/>
          <a:p>
            <a:r>
              <a:rPr lang="en-US" dirty="0"/>
              <a:t>Concurrent Queues</a:t>
            </a:r>
          </a:p>
        </p:txBody>
      </p:sp>
    </p:spTree>
    <p:extLst>
      <p:ext uri="{BB962C8B-B14F-4D97-AF65-F5344CB8AC3E}">
        <p14:creationId xmlns:p14="http://schemas.microsoft.com/office/powerpoint/2010/main" val="2986547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tbb</a:t>
            </a:r>
            <a:r>
              <a:rPr lang="en-US" dirty="0">
                <a:solidFill>
                  <a:schemeClr val="tx1">
                    <a:lumMod val="75000"/>
                    <a:lumOff val="25000"/>
                  </a:schemeClr>
                </a:solidFill>
              </a:rPr>
              <a:t>::concurrent_queue</a:t>
            </a:r>
          </a:p>
        </p:txBody>
      </p:sp>
      <p:sp>
        <p:nvSpPr>
          <p:cNvPr id="3" name="Text Placeholder 2"/>
          <p:cNvSpPr>
            <a:spLocks noGrp="1"/>
          </p:cNvSpPr>
          <p:nvPr>
            <p:ph type="body" idx="1"/>
          </p:nvPr>
        </p:nvSpPr>
        <p:spPr/>
        <p:txBody>
          <a:bodyPr/>
          <a:lstStyle/>
          <a:p>
            <a:r>
              <a:rPr lang="en-US" dirty="0"/>
              <a:t>A first-in-first-out (FIFO) container supporting concurrent push and pop operations.</a:t>
            </a:r>
          </a:p>
        </p:txBody>
      </p:sp>
    </p:spTree>
    <p:extLst>
      <p:ext uri="{BB962C8B-B14F-4D97-AF65-F5344CB8AC3E}">
        <p14:creationId xmlns:p14="http://schemas.microsoft.com/office/powerpoint/2010/main" val="3183414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81915002"/>
              </p:ext>
            </p:extLst>
          </p:nvPr>
        </p:nvGraphicFramePr>
        <p:xfrm>
          <a:off x="914400" y="1905001"/>
          <a:ext cx="7315200" cy="402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20085">
                <a:tc>
                  <a:txBody>
                    <a:bodyPr/>
                    <a:lstStyle/>
                    <a:p>
                      <a:r>
                        <a:rPr lang="en-US" dirty="0"/>
                        <a:t>Member</a:t>
                      </a:r>
                    </a:p>
                  </a:txBody>
                  <a:tcPr/>
                </a:tc>
                <a:tc>
                  <a:txBody>
                    <a:bodyPr/>
                    <a:lstStyle/>
                    <a:p>
                      <a:r>
                        <a:rPr lang="en-US" dirty="0"/>
                        <a:t>Difference</a:t>
                      </a:r>
                    </a:p>
                  </a:txBody>
                  <a:tcPr/>
                </a:tc>
                <a:extLst>
                  <a:ext uri="{0D108BD9-81ED-4DB2-BD59-A6C34878D82A}">
                    <a16:rowId xmlns:a16="http://schemas.microsoft.com/office/drawing/2014/main" val="10000"/>
                  </a:ext>
                </a:extLst>
              </a:tr>
              <a:tr h="333422">
                <a:tc>
                  <a:txBody>
                    <a:bodyPr/>
                    <a:lstStyle/>
                    <a:p>
                      <a:r>
                        <a:rPr lang="en-US" dirty="0"/>
                        <a:t>T (queue template</a:t>
                      </a:r>
                      <a:r>
                        <a:rPr lang="en-US" baseline="0" dirty="0"/>
                        <a:t> type)</a:t>
                      </a:r>
                      <a:endParaRPr lang="en-US" dirty="0"/>
                    </a:p>
                  </a:txBody>
                  <a:tcPr/>
                </a:tc>
                <a:tc>
                  <a:txBody>
                    <a:bodyPr/>
                    <a:lstStyle/>
                    <a:p>
                      <a:r>
                        <a:rPr lang="en-US" i="0" dirty="0" err="1"/>
                        <a:t>tbb:concurrent_queue</a:t>
                      </a:r>
                      <a:r>
                        <a:rPr lang="en-US" i="0" dirty="0"/>
                        <a:t>&lt;T&gt;</a:t>
                      </a:r>
                      <a:r>
                        <a:rPr lang="en-US" i="0" baseline="0" dirty="0"/>
                        <a:t> must be default </a:t>
                      </a:r>
                      <a:r>
                        <a:rPr lang="en-US" i="0" baseline="0" dirty="0" err="1"/>
                        <a:t>constructable</a:t>
                      </a:r>
                      <a:r>
                        <a:rPr lang="en-US" i="0" baseline="0" dirty="0"/>
                        <a:t>.  </a:t>
                      </a:r>
                      <a:r>
                        <a:rPr lang="en-US" i="0" baseline="0" dirty="0" err="1"/>
                        <a:t>std</a:t>
                      </a:r>
                      <a:r>
                        <a:rPr lang="en-US" i="0" baseline="0" dirty="0"/>
                        <a:t>::queue&lt;T&gt; does not have this limitation.</a:t>
                      </a:r>
                      <a:endParaRPr lang="en-US" i="0" dirty="0"/>
                    </a:p>
                  </a:txBody>
                  <a:tcPr/>
                </a:tc>
                <a:extLst>
                  <a:ext uri="{0D108BD9-81ED-4DB2-BD59-A6C34878D82A}">
                    <a16:rowId xmlns:a16="http://schemas.microsoft.com/office/drawing/2014/main" val="10001"/>
                  </a:ext>
                </a:extLst>
              </a:tr>
              <a:tr h="426719">
                <a:tc>
                  <a:txBody>
                    <a:bodyPr/>
                    <a:lstStyle/>
                    <a:p>
                      <a:r>
                        <a:rPr lang="en-US" dirty="0"/>
                        <a:t>queue::front/back</a:t>
                      </a:r>
                    </a:p>
                  </a:txBody>
                  <a:tcPr/>
                </a:tc>
                <a:tc>
                  <a:txBody>
                    <a:bodyPr/>
                    <a:lstStyle/>
                    <a:p>
                      <a:r>
                        <a:rPr lang="en-US" baseline="0" dirty="0"/>
                        <a:t>Not available.  These functions are unsafe in a concurrent environment.</a:t>
                      </a:r>
                    </a:p>
                  </a:txBody>
                  <a:tcPr/>
                </a:tc>
                <a:extLst>
                  <a:ext uri="{0D108BD9-81ED-4DB2-BD59-A6C34878D82A}">
                    <a16:rowId xmlns:a16="http://schemas.microsoft.com/office/drawing/2014/main" val="10002"/>
                  </a:ext>
                </a:extLst>
              </a:tr>
              <a:tr h="426719">
                <a:tc>
                  <a:txBody>
                    <a:bodyPr/>
                    <a:lstStyle/>
                    <a:p>
                      <a:r>
                        <a:rPr lang="en-US" dirty="0" err="1"/>
                        <a:t>size_type</a:t>
                      </a:r>
                      <a:r>
                        <a:rPr lang="en-US" dirty="0"/>
                        <a:t> </a:t>
                      </a:r>
                      <a:r>
                        <a:rPr lang="en-US" dirty="0" err="1"/>
                        <a:t>unsafe_size</a:t>
                      </a:r>
                      <a:r>
                        <a:rPr lang="en-US" dirty="0"/>
                        <a:t>()</a:t>
                      </a:r>
                    </a:p>
                  </a:txBody>
                  <a:tcPr/>
                </a:tc>
                <a:tc>
                  <a:txBody>
                    <a:bodyPr/>
                    <a:lstStyle/>
                    <a:p>
                      <a:r>
                        <a:rPr lang="en-US" baseline="0" dirty="0"/>
                        <a:t>Gets the queue size.  May return an incorrect value if called while a push or </a:t>
                      </a:r>
                      <a:r>
                        <a:rPr lang="en-US" baseline="0" dirty="0" err="1"/>
                        <a:t>try_pop</a:t>
                      </a:r>
                      <a:r>
                        <a:rPr lang="en-US" baseline="0" dirty="0"/>
                        <a:t> operations occurs concurrently.</a:t>
                      </a:r>
                    </a:p>
                  </a:txBody>
                  <a:tcPr/>
                </a:tc>
                <a:extLst>
                  <a:ext uri="{0D108BD9-81ED-4DB2-BD59-A6C34878D82A}">
                    <a16:rowId xmlns:a16="http://schemas.microsoft.com/office/drawing/2014/main" val="10003"/>
                  </a:ext>
                </a:extLst>
              </a:tr>
              <a:tr h="426719">
                <a:tc>
                  <a:txBody>
                    <a:bodyPr/>
                    <a:lstStyle/>
                    <a:p>
                      <a:r>
                        <a:rPr lang="en-US" dirty="0" err="1"/>
                        <a:t>bool</a:t>
                      </a:r>
                      <a:r>
                        <a:rPr lang="en-US" dirty="0"/>
                        <a:t> </a:t>
                      </a:r>
                      <a:r>
                        <a:rPr lang="en-US" dirty="0" err="1"/>
                        <a:t>try_pop</a:t>
                      </a:r>
                      <a:r>
                        <a:rPr lang="en-US" dirty="0"/>
                        <a:t>(T&amp;</a:t>
                      </a:r>
                      <a:r>
                        <a:rPr lang="en-US" baseline="0" dirty="0"/>
                        <a:t> destination)</a:t>
                      </a:r>
                      <a:endParaRPr lang="en-US" dirty="0"/>
                    </a:p>
                  </a:txBody>
                  <a:tcPr/>
                </a:tc>
                <a:tc>
                  <a:txBody>
                    <a:bodyPr/>
                    <a:lstStyle/>
                    <a:p>
                      <a:r>
                        <a:rPr lang="en-US" baseline="0" dirty="0"/>
                        <a:t>If the queue is not empty, the next element is returned via the destination parameter.  True is returned if a value is popped, false otherwise.</a:t>
                      </a:r>
                    </a:p>
                  </a:txBody>
                  <a:tcPr/>
                </a:tc>
                <a:extLst>
                  <a:ext uri="{0D108BD9-81ED-4DB2-BD59-A6C34878D82A}">
                    <a16:rowId xmlns:a16="http://schemas.microsoft.com/office/drawing/2014/main" val="10004"/>
                  </a:ext>
                </a:extLst>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tbb</a:t>
            </a:r>
            <a:r>
              <a:rPr lang="en-US" dirty="0"/>
              <a:t>::concurrent_queue</a:t>
            </a:r>
          </a:p>
        </p:txBody>
      </p:sp>
    </p:spTree>
    <p:extLst>
      <p:ext uri="{BB962C8B-B14F-4D97-AF65-F5344CB8AC3E}">
        <p14:creationId xmlns:p14="http://schemas.microsoft.com/office/powerpoint/2010/main" val="3512753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662" y="881407"/>
            <a:ext cx="7233138" cy="535531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concurrent_queue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values;</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push_values</a:t>
            </a:r>
            <a:r>
              <a:rPr lang="en-US" dirty="0">
                <a:solidFill>
                  <a:srgbClr val="000000"/>
                </a:solidFill>
                <a:highlight>
                  <a:srgbClr val="FFFFFF"/>
                </a:highlight>
                <a:latin typeface="Consolas" panose="020B0609020204030204" pitchFamily="49" charset="0"/>
              </a:rPr>
              <a:t> = [&amp;values](</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 {</a:t>
            </a:r>
          </a:p>
          <a:p>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a:t>
            </a:r>
            <a:r>
              <a:rPr lang="nn-NO" dirty="0">
                <a:solidFill>
                  <a:srgbClr val="808080"/>
                </a:solidFill>
                <a:highlight>
                  <a:srgbClr val="FFFFFF"/>
                </a:highlight>
                <a:latin typeface="Consolas" panose="020B0609020204030204" pitchFamily="49" charset="0"/>
              </a:rPr>
              <a:t>count</a:t>
            </a:r>
            <a:r>
              <a:rPr lang="nn-NO" dirty="0">
                <a:solidFill>
                  <a:srgbClr val="000000"/>
                </a:solidFill>
                <a:highlight>
                  <a:srgbClr val="FFFFFF"/>
                </a:highlight>
                <a:latin typeface="Consolas" panose="020B0609020204030204" pitchFamily="49" charset="0"/>
              </a:rPr>
              <a:t>; i++)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values.push</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pusher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push_values</a:t>
            </a:r>
            <a:r>
              <a:rPr lang="en-US" dirty="0">
                <a:solidFill>
                  <a:srgbClr val="000000"/>
                </a:solidFill>
                <a:highlight>
                  <a:srgbClr val="FFFFFF"/>
                </a:highlight>
                <a:latin typeface="Consolas" panose="020B0609020204030204" pitchFamily="49" charset="0"/>
              </a:rPr>
              <a:t>, 10000);</a:t>
            </a:r>
          </a:p>
          <a:p>
            <a:endParaRPr lang="en"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temp, popped = 0;</a:t>
            </a:r>
          </a:p>
          <a:p>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(popped &lt; 10000) {</a:t>
            </a:r>
          </a:p>
          <a:p>
            <a:r>
              <a:rPr lang="en-US" dirty="0">
                <a:solidFill>
                  <a:srgbClr val="000000"/>
                </a:solidFill>
                <a:highlight>
                  <a:srgbClr val="FFFFFF"/>
                </a:highlight>
                <a:latin typeface="Consolas" panose="020B0609020204030204" pitchFamily="49" charset="0"/>
              </a:rPr>
              <a:t>    popped += </a:t>
            </a:r>
            <a:r>
              <a:rPr lang="en-US" dirty="0" err="1">
                <a:solidFill>
                  <a:srgbClr val="000000"/>
                </a:solidFill>
                <a:highlight>
                  <a:srgbClr val="FFFFFF"/>
                </a:highlight>
                <a:latin typeface="Consolas" panose="020B0609020204030204" pitchFamily="49" charset="0"/>
              </a:rPr>
              <a:t>values.try_pop</a:t>
            </a:r>
            <a:r>
              <a:rPr lang="en-US" dirty="0">
                <a:solidFill>
                  <a:srgbClr val="000000"/>
                </a:solidFill>
                <a:highlight>
                  <a:srgbClr val="FFFFFF"/>
                </a:highlight>
                <a:latin typeface="Consolas" panose="020B0609020204030204" pitchFamily="49" charset="0"/>
              </a:rPr>
              <a:t>(temp) ? 1 : 0;</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pusher.join</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"Popped: "</a:t>
            </a:r>
            <a:r>
              <a:rPr lang="en-US" dirty="0">
                <a:solidFill>
                  <a:srgbClr val="000000"/>
                </a:solidFill>
                <a:highlight>
                  <a:srgbClr val="FFFFFF"/>
                </a:highlight>
                <a:latin typeface="Consolas" panose="020B0609020204030204" pitchFamily="49" charset="0"/>
              </a:rPr>
              <a:t> &lt;&lt; popped </a:t>
            </a:r>
          </a:p>
          <a:p>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items"</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533023" y="837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599823" y="187987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533023" y="3848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4191000" y="453390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21475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solidFill>
                  <a:schemeClr val="tx1">
                    <a:lumMod val="75000"/>
                    <a:lumOff val="25000"/>
                  </a:schemeClr>
                </a:solidFill>
              </a:rPr>
              <a:t>tbb</a:t>
            </a:r>
            <a:r>
              <a:rPr lang="en-US" sz="4400" dirty="0">
                <a:solidFill>
                  <a:schemeClr val="tx1">
                    <a:lumMod val="75000"/>
                    <a:lumOff val="25000"/>
                  </a:schemeClr>
                </a:solidFill>
              </a:rPr>
              <a:t>::</a:t>
            </a:r>
            <a:r>
              <a:rPr lang="en-US" sz="4400" dirty="0" err="1">
                <a:solidFill>
                  <a:schemeClr val="tx1">
                    <a:lumMod val="75000"/>
                    <a:lumOff val="25000"/>
                  </a:schemeClr>
                </a:solidFill>
              </a:rPr>
              <a:t>concurrent_priority_queue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 concurrent queue whose items are popped in priority order according to a template parameter.</a:t>
            </a:r>
          </a:p>
        </p:txBody>
      </p:sp>
    </p:spTree>
    <p:extLst>
      <p:ext uri="{BB962C8B-B14F-4D97-AF65-F5344CB8AC3E}">
        <p14:creationId xmlns:p14="http://schemas.microsoft.com/office/powerpoint/2010/main" val="3923569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0057925"/>
              </p:ext>
            </p:extLst>
          </p:nvPr>
        </p:nvGraphicFramePr>
        <p:xfrm>
          <a:off x="914400" y="1905001"/>
          <a:ext cx="7315200" cy="3017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20085">
                <a:tc>
                  <a:txBody>
                    <a:bodyPr/>
                    <a:lstStyle/>
                    <a:p>
                      <a:r>
                        <a:rPr lang="en-US" dirty="0"/>
                        <a:t>Member</a:t>
                      </a:r>
                    </a:p>
                  </a:txBody>
                  <a:tcPr/>
                </a:tc>
                <a:tc>
                  <a:txBody>
                    <a:bodyPr/>
                    <a:lstStyle/>
                    <a:p>
                      <a:r>
                        <a:rPr lang="en-US" dirty="0"/>
                        <a:t>Difference</a:t>
                      </a:r>
                    </a:p>
                  </a:txBody>
                  <a:tcPr/>
                </a:tc>
                <a:extLst>
                  <a:ext uri="{0D108BD9-81ED-4DB2-BD59-A6C34878D82A}">
                    <a16:rowId xmlns:a16="http://schemas.microsoft.com/office/drawing/2014/main" val="10000"/>
                  </a:ext>
                </a:extLst>
              </a:tr>
              <a:tr h="333422">
                <a:tc>
                  <a:txBody>
                    <a:bodyPr/>
                    <a:lstStyle/>
                    <a:p>
                      <a:r>
                        <a:rPr lang="en-US" dirty="0" err="1"/>
                        <a:t>priority_queue</a:t>
                      </a:r>
                      <a:r>
                        <a:rPr lang="en-US" dirty="0"/>
                        <a:t>::top</a:t>
                      </a:r>
                    </a:p>
                  </a:txBody>
                  <a:tcPr/>
                </a:tc>
                <a:tc>
                  <a:txBody>
                    <a:bodyPr/>
                    <a:lstStyle/>
                    <a:p>
                      <a:r>
                        <a:rPr lang="en-US" i="0" dirty="0"/>
                        <a:t>Not available.  Similar to queue::front/bank, top is unsafe in concurrent environments.</a:t>
                      </a:r>
                    </a:p>
                    <a:p>
                      <a:endParaRPr lang="en-US" i="0" dirty="0"/>
                    </a:p>
                    <a:p>
                      <a:r>
                        <a:rPr lang="en-US" i="0" dirty="0"/>
                        <a:t>Use</a:t>
                      </a:r>
                      <a:r>
                        <a:rPr lang="en-US" i="0" baseline="0" dirty="0"/>
                        <a:t> </a:t>
                      </a:r>
                      <a:r>
                        <a:rPr lang="en-US" i="0" baseline="0" dirty="0" err="1"/>
                        <a:t>try_pop</a:t>
                      </a:r>
                      <a:r>
                        <a:rPr lang="en-US" i="0" baseline="0" dirty="0"/>
                        <a:t> instead.</a:t>
                      </a:r>
                      <a:endParaRPr lang="en-US" i="0" dirty="0"/>
                    </a:p>
                  </a:txBody>
                  <a:tcPr/>
                </a:tc>
                <a:extLst>
                  <a:ext uri="{0D108BD9-81ED-4DB2-BD59-A6C34878D82A}">
                    <a16:rowId xmlns:a16="http://schemas.microsoft.com/office/drawing/2014/main" val="10001"/>
                  </a:ext>
                </a:extLst>
              </a:tr>
              <a:tr h="426719">
                <a:tc>
                  <a:txBody>
                    <a:bodyPr/>
                    <a:lstStyle/>
                    <a:p>
                      <a:r>
                        <a:rPr lang="en-US" dirty="0" err="1"/>
                        <a:t>priority_queue</a:t>
                      </a:r>
                      <a:r>
                        <a:rPr lang="en-US" dirty="0"/>
                        <a:t>::size</a:t>
                      </a:r>
                    </a:p>
                  </a:txBody>
                  <a:tcPr/>
                </a:tc>
                <a:tc>
                  <a:txBody>
                    <a:bodyPr/>
                    <a:lstStyle/>
                    <a:p>
                      <a:r>
                        <a:rPr lang="en-US" baseline="0" dirty="0"/>
                        <a:t>Returns the current size of the priority queue.  May return an inaccurate value if there are push or </a:t>
                      </a:r>
                      <a:r>
                        <a:rPr lang="en-US" baseline="0" dirty="0" err="1"/>
                        <a:t>try_pop</a:t>
                      </a:r>
                      <a:r>
                        <a:rPr lang="en-US" baseline="0" dirty="0"/>
                        <a:t> operations executing.</a:t>
                      </a:r>
                    </a:p>
                  </a:txBody>
                  <a:tcPr/>
                </a:tc>
                <a:extLst>
                  <a:ext uri="{0D108BD9-81ED-4DB2-BD59-A6C34878D82A}">
                    <a16:rowId xmlns:a16="http://schemas.microsoft.com/office/drawing/2014/main" val="10002"/>
                  </a:ext>
                </a:extLst>
              </a:tr>
            </a:tbl>
          </a:graphicData>
        </a:graphic>
      </p:graphicFrame>
      <p:sp>
        <p:nvSpPr>
          <p:cNvPr id="3" name="Title 1"/>
          <p:cNvSpPr>
            <a:spLocks noGrp="1"/>
          </p:cNvSpPr>
          <p:nvPr>
            <p:ph type="title"/>
          </p:nvPr>
        </p:nvSpPr>
        <p:spPr>
          <a:xfrm>
            <a:off x="628650" y="365126"/>
            <a:ext cx="7886700" cy="1325563"/>
          </a:xfrm>
        </p:spPr>
        <p:txBody>
          <a:bodyPr>
            <a:normAutofit fontScale="90000"/>
          </a:bodyPr>
          <a:lstStyle/>
          <a:p>
            <a:r>
              <a:rPr lang="en-US" sz="4900" dirty="0" err="1"/>
              <a:t>tbb</a:t>
            </a:r>
            <a:r>
              <a:rPr lang="en-US" sz="4900" dirty="0"/>
              <a:t>::</a:t>
            </a:r>
            <a:r>
              <a:rPr lang="en-US" sz="4900" dirty="0" err="1"/>
              <a:t>concurrent_priority_queue</a:t>
            </a:r>
            <a:endParaRPr lang="en-US" dirty="0"/>
          </a:p>
        </p:txBody>
      </p:sp>
    </p:spTree>
    <p:extLst>
      <p:ext uri="{BB962C8B-B14F-4D97-AF65-F5344CB8AC3E}">
        <p14:creationId xmlns:p14="http://schemas.microsoft.com/office/powerpoint/2010/main" val="2507675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6000" y="881407"/>
            <a:ext cx="7823200" cy="562448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 shuffle the values 1..10 randomly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values[] = { 1, 2, 3, 4, 5, 6, 7, 8, 9, 10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random_shuffle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::begin(values),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::end(values));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print_array</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::begin(values),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::end(values));</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tbb</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concurrent_priority_queue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greater</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&gt;&gt;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tbb</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concurrent_priority_queue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less</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&gt;&gt;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lq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 add the shuffled values to the priority queues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for</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0;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&lt; 10;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gq.push</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(values[</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lq.push</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(values[</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 print the queues in priority order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print_pq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print_pq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lq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Up Arrow 4"/>
          <p:cNvSpPr/>
          <p:nvPr/>
        </p:nvSpPr>
        <p:spPr>
          <a:xfrm rot="5400000">
            <a:off x="533023" y="1181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533023" y="268605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533023" y="380682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533023" y="5524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05874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7800"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19" name="TextBox 18"/>
          <p:cNvSpPr txBox="1"/>
          <p:nvPr/>
        </p:nvSpPr>
        <p:spPr>
          <a:xfrm>
            <a:off x="3343422" y="2286000"/>
            <a:ext cx="2286000" cy="830997"/>
          </a:xfrm>
          <a:prstGeom prst="rect">
            <a:avLst/>
          </a:prstGeom>
          <a:noFill/>
        </p:spPr>
        <p:txBody>
          <a:bodyPr wrap="square" rtlCol="0">
            <a:spAutoFit/>
          </a:bodyPr>
          <a:lstStyle/>
          <a:p>
            <a:r>
              <a:rPr lang="en-US" sz="2400" dirty="0"/>
              <a:t>Capacity: 4</a:t>
            </a:r>
          </a:p>
          <a:p>
            <a:r>
              <a:rPr lang="en-US" sz="2400" dirty="0"/>
              <a:t>Size: 0</a:t>
            </a:r>
          </a:p>
        </p:txBody>
      </p:sp>
    </p:spTree>
    <p:extLst>
      <p:ext uri="{BB962C8B-B14F-4D97-AF65-F5344CB8AC3E}">
        <p14:creationId xmlns:p14="http://schemas.microsoft.com/office/powerpoint/2010/main" val="155630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22" grpId="0" animBg="1"/>
      <p:bldP spid="23" grpId="0" animBg="1"/>
      <p:bldP spid="24" grpId="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6000" y="881407"/>
            <a:ext cx="7823200" cy="562448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 shuffle the values 1..10 randomly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values[] = { 1, 2, 3, 4, 5, 6, 7, 8, 9, 10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random_shuffle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::begin(values),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::end(values));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print_array</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::begin(values),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::end(values));</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tbb</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concurrent_priority_queue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greater</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&gt;&gt;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tbb</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concurrent_priority_queue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less</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&gt;&gt;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lq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 add the shuffled values to the priority queues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for</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0;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&lt; 10;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gq.push</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(values[</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lq.push</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(values[</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 print the queues in priority order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print_pq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print_pq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lq</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990600" y="1519237"/>
            <a:ext cx="7162800" cy="3819525"/>
          </a:xfrm>
          <a:prstGeom prst="rect">
            <a:avLst/>
          </a:prstGeom>
        </p:spPr>
      </p:pic>
    </p:spTree>
    <p:extLst>
      <p:ext uri="{BB962C8B-B14F-4D97-AF65-F5344CB8AC3E}">
        <p14:creationId xmlns:p14="http://schemas.microsoft.com/office/powerpoint/2010/main" val="101025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Hash Maps</a:t>
            </a:r>
          </a:p>
        </p:txBody>
      </p:sp>
      <p:sp>
        <p:nvSpPr>
          <p:cNvPr id="3" name="Text Placeholder 2"/>
          <p:cNvSpPr>
            <a:spLocks noGrp="1"/>
          </p:cNvSpPr>
          <p:nvPr>
            <p:ph type="body" idx="1"/>
          </p:nvPr>
        </p:nvSpPr>
        <p:spPr/>
        <p:txBody>
          <a:bodyPr/>
          <a:lstStyle/>
          <a:p>
            <a:r>
              <a:rPr lang="en-US" dirty="0"/>
              <a:t>Associative containers that support some concurrent operations.</a:t>
            </a:r>
          </a:p>
        </p:txBody>
      </p:sp>
    </p:spTree>
    <p:extLst>
      <p:ext uri="{BB962C8B-B14F-4D97-AF65-F5344CB8AC3E}">
        <p14:creationId xmlns:p14="http://schemas.microsoft.com/office/powerpoint/2010/main" val="2841491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68739490"/>
              </p:ext>
            </p:extLst>
          </p:nvPr>
        </p:nvGraphicFramePr>
        <p:xfrm>
          <a:off x="914400" y="1905001"/>
          <a:ext cx="7315200" cy="2743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20085">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10000"/>
                  </a:ext>
                </a:extLst>
              </a:tr>
              <a:tr h="333422">
                <a:tc>
                  <a:txBody>
                    <a:bodyPr/>
                    <a:lstStyle/>
                    <a:p>
                      <a:r>
                        <a:rPr lang="en-US" dirty="0"/>
                        <a:t>accessor</a:t>
                      </a:r>
                    </a:p>
                  </a:txBody>
                  <a:tcPr/>
                </a:tc>
                <a:tc>
                  <a:txBody>
                    <a:bodyPr/>
                    <a:lstStyle/>
                    <a:p>
                      <a:r>
                        <a:rPr lang="en-US" i="0" dirty="0"/>
                        <a:t>Writer lock – permits read-write access to the key/value pairs contained in the concurrent hash map.</a:t>
                      </a:r>
                    </a:p>
                    <a:p>
                      <a:endParaRPr lang="en-US" i="0" dirty="0"/>
                    </a:p>
                  </a:txBody>
                  <a:tcPr/>
                </a:tc>
                <a:extLst>
                  <a:ext uri="{0D108BD9-81ED-4DB2-BD59-A6C34878D82A}">
                    <a16:rowId xmlns:a16="http://schemas.microsoft.com/office/drawing/2014/main" val="10001"/>
                  </a:ext>
                </a:extLst>
              </a:tr>
              <a:tr h="426719">
                <a:tc>
                  <a:txBody>
                    <a:bodyPr/>
                    <a:lstStyle/>
                    <a:p>
                      <a:r>
                        <a:rPr lang="en-US" dirty="0" err="1"/>
                        <a:t>const_accessor</a:t>
                      </a:r>
                      <a:endParaRPr lang="en-US" dirty="0"/>
                    </a:p>
                  </a:txBody>
                  <a:tcPr/>
                </a:tc>
                <a:tc>
                  <a:txBody>
                    <a:bodyPr/>
                    <a:lstStyle/>
                    <a:p>
                      <a:r>
                        <a:rPr lang="en-US" baseline="0" dirty="0"/>
                        <a:t>Reader lock – permits read-only access the key/value pairs container in a concurrent hash map.</a:t>
                      </a:r>
                    </a:p>
                    <a:p>
                      <a:endParaRPr lang="en-US" baseline="0" dirty="0"/>
                    </a:p>
                  </a:txBody>
                  <a:tcPr/>
                </a:tc>
                <a:extLst>
                  <a:ext uri="{0D108BD9-81ED-4DB2-BD59-A6C34878D82A}">
                    <a16:rowId xmlns:a16="http://schemas.microsoft.com/office/drawing/2014/main" val="10002"/>
                  </a:ext>
                </a:extLst>
              </a:tr>
            </a:tbl>
          </a:graphicData>
        </a:graphic>
      </p:graphicFrame>
      <p:sp>
        <p:nvSpPr>
          <p:cNvPr id="3" name="Title 1"/>
          <p:cNvSpPr>
            <a:spLocks noGrp="1"/>
          </p:cNvSpPr>
          <p:nvPr>
            <p:ph type="title"/>
          </p:nvPr>
        </p:nvSpPr>
        <p:spPr>
          <a:xfrm>
            <a:off x="628650" y="365126"/>
            <a:ext cx="7886700" cy="1325563"/>
          </a:xfrm>
        </p:spPr>
        <p:txBody>
          <a:bodyPr>
            <a:normAutofit/>
          </a:bodyPr>
          <a:lstStyle/>
          <a:p>
            <a:r>
              <a:rPr lang="en-US" sz="4900" dirty="0"/>
              <a:t>Concurrent Accessors</a:t>
            </a:r>
            <a:endParaRPr lang="en-US" dirty="0"/>
          </a:p>
        </p:txBody>
      </p:sp>
    </p:spTree>
    <p:extLst>
      <p:ext uri="{BB962C8B-B14F-4D97-AF65-F5344CB8AC3E}">
        <p14:creationId xmlns:p14="http://schemas.microsoft.com/office/powerpoint/2010/main" val="2429361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13338332"/>
              </p:ext>
            </p:extLst>
          </p:nvPr>
        </p:nvGraphicFramePr>
        <p:xfrm>
          <a:off x="914400" y="1905001"/>
          <a:ext cx="7315200" cy="396239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20085">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10000"/>
                  </a:ext>
                </a:extLst>
              </a:tr>
              <a:tr h="333422">
                <a:tc>
                  <a:txBody>
                    <a:bodyPr/>
                    <a:lstStyle/>
                    <a:p>
                      <a:r>
                        <a:rPr lang="en-US" dirty="0"/>
                        <a:t>empty</a:t>
                      </a:r>
                    </a:p>
                  </a:txBody>
                  <a:tcPr/>
                </a:tc>
                <a:tc>
                  <a:txBody>
                    <a:bodyPr/>
                    <a:lstStyle/>
                    <a:p>
                      <a:r>
                        <a:rPr lang="en-US" i="0" dirty="0"/>
                        <a:t>Returns true if the accessor references a key/value pair, false otherwise.</a:t>
                      </a:r>
                    </a:p>
                    <a:p>
                      <a:endParaRPr lang="en-US" i="0" dirty="0"/>
                    </a:p>
                  </a:txBody>
                  <a:tcPr/>
                </a:tc>
                <a:extLst>
                  <a:ext uri="{0D108BD9-81ED-4DB2-BD59-A6C34878D82A}">
                    <a16:rowId xmlns:a16="http://schemas.microsoft.com/office/drawing/2014/main" val="10001"/>
                  </a:ext>
                </a:extLst>
              </a:tr>
              <a:tr h="426719">
                <a:tc>
                  <a:txBody>
                    <a:bodyPr/>
                    <a:lstStyle/>
                    <a:p>
                      <a:r>
                        <a:rPr lang="en-US" dirty="0"/>
                        <a:t>release</a:t>
                      </a:r>
                    </a:p>
                  </a:txBody>
                  <a:tcPr/>
                </a:tc>
                <a:tc>
                  <a:txBody>
                    <a:bodyPr/>
                    <a:lstStyle/>
                    <a:p>
                      <a:r>
                        <a:rPr lang="en-US" baseline="0" dirty="0"/>
                        <a:t>If not empty, releases the lock held by the accessor, otherwise no action.</a:t>
                      </a:r>
                    </a:p>
                    <a:p>
                      <a:endParaRPr lang="en-US" baseline="0" dirty="0"/>
                    </a:p>
                  </a:txBody>
                  <a:tcPr/>
                </a:tc>
                <a:extLst>
                  <a:ext uri="{0D108BD9-81ED-4DB2-BD59-A6C34878D82A}">
                    <a16:rowId xmlns:a16="http://schemas.microsoft.com/office/drawing/2014/main" val="10002"/>
                  </a:ext>
                </a:extLst>
              </a:tr>
              <a:tr h="426719">
                <a:tc>
                  <a:txBody>
                    <a:bodyPr/>
                    <a:lstStyle/>
                    <a:p>
                      <a:r>
                        <a:rPr lang="en-US" dirty="0"/>
                        <a:t>operator*</a:t>
                      </a:r>
                    </a:p>
                  </a:txBody>
                  <a:tcPr/>
                </a:tc>
                <a:tc>
                  <a:txBody>
                    <a:bodyPr/>
                    <a:lstStyle/>
                    <a:p>
                      <a:r>
                        <a:rPr lang="en-US" baseline="0" dirty="0"/>
                        <a:t>If not empty, returns a </a:t>
                      </a:r>
                      <a:r>
                        <a:rPr lang="en-US" baseline="0" dirty="0" err="1"/>
                        <a:t>const</a:t>
                      </a:r>
                      <a:r>
                        <a:rPr lang="en-US" baseline="0" dirty="0"/>
                        <a:t> reference to the key/value pair, otherwise raises an assertion.</a:t>
                      </a:r>
                    </a:p>
                  </a:txBody>
                  <a:tcPr/>
                </a:tc>
                <a:extLst>
                  <a:ext uri="{0D108BD9-81ED-4DB2-BD59-A6C34878D82A}">
                    <a16:rowId xmlns:a16="http://schemas.microsoft.com/office/drawing/2014/main" val="1550283250"/>
                  </a:ext>
                </a:extLst>
              </a:tr>
              <a:tr h="426719">
                <a:tc>
                  <a:txBody>
                    <a:bodyPr/>
                    <a:lstStyle/>
                    <a:p>
                      <a:r>
                        <a:rPr lang="en-US" dirty="0"/>
                        <a:t>operator-&gt;</a:t>
                      </a:r>
                    </a:p>
                  </a:txBody>
                  <a:tcPr/>
                </a:tc>
                <a:tc>
                  <a:txBody>
                    <a:bodyPr/>
                    <a:lstStyle/>
                    <a:p>
                      <a:r>
                        <a:rPr lang="en-US" baseline="0" dirty="0"/>
                        <a:t>Returns &amp;operator*()</a:t>
                      </a:r>
                    </a:p>
                  </a:txBody>
                  <a:tcPr/>
                </a:tc>
                <a:extLst>
                  <a:ext uri="{0D108BD9-81ED-4DB2-BD59-A6C34878D82A}">
                    <a16:rowId xmlns:a16="http://schemas.microsoft.com/office/drawing/2014/main" val="1293202891"/>
                  </a:ext>
                </a:extLst>
              </a:tr>
              <a:tr h="426719">
                <a:tc>
                  <a:txBody>
                    <a:bodyPr/>
                    <a:lstStyle/>
                    <a:p>
                      <a:r>
                        <a:rPr lang="en-US" dirty="0"/>
                        <a:t>~</a:t>
                      </a:r>
                      <a:r>
                        <a:rPr lang="en-US" dirty="0" err="1"/>
                        <a:t>dtor</a:t>
                      </a:r>
                      <a:endParaRPr lang="en-US" dirty="0"/>
                    </a:p>
                  </a:txBody>
                  <a:tcPr/>
                </a:tc>
                <a:tc>
                  <a:txBody>
                    <a:bodyPr/>
                    <a:lstStyle/>
                    <a:p>
                      <a:r>
                        <a:rPr lang="en-US" baseline="0" dirty="0"/>
                        <a:t>If not empty, the lock is released.</a:t>
                      </a:r>
                    </a:p>
                  </a:txBody>
                  <a:tcPr/>
                </a:tc>
                <a:extLst>
                  <a:ext uri="{0D108BD9-81ED-4DB2-BD59-A6C34878D82A}">
                    <a16:rowId xmlns:a16="http://schemas.microsoft.com/office/drawing/2014/main" val="3604709162"/>
                  </a:ext>
                </a:extLst>
              </a:tr>
            </a:tbl>
          </a:graphicData>
        </a:graphic>
      </p:graphicFrame>
      <p:sp>
        <p:nvSpPr>
          <p:cNvPr id="3" name="Title 1"/>
          <p:cNvSpPr>
            <a:spLocks noGrp="1"/>
          </p:cNvSpPr>
          <p:nvPr>
            <p:ph type="title"/>
          </p:nvPr>
        </p:nvSpPr>
        <p:spPr>
          <a:xfrm>
            <a:off x="628650" y="365126"/>
            <a:ext cx="7886700" cy="1325563"/>
          </a:xfrm>
        </p:spPr>
        <p:txBody>
          <a:bodyPr>
            <a:normAutofit/>
          </a:bodyPr>
          <a:lstStyle/>
          <a:p>
            <a:r>
              <a:rPr lang="en-US" sz="4900" dirty="0"/>
              <a:t>Accessor Members</a:t>
            </a:r>
            <a:endParaRPr lang="en-US" dirty="0"/>
          </a:p>
        </p:txBody>
      </p:sp>
    </p:spTree>
    <p:extLst>
      <p:ext uri="{BB962C8B-B14F-4D97-AF65-F5344CB8AC3E}">
        <p14:creationId xmlns:p14="http://schemas.microsoft.com/office/powerpoint/2010/main" val="2732109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8650" y="365126"/>
            <a:ext cx="7886700" cy="1325563"/>
          </a:xfrm>
        </p:spPr>
        <p:txBody>
          <a:bodyPr>
            <a:normAutofit/>
          </a:bodyPr>
          <a:lstStyle/>
          <a:p>
            <a:r>
              <a:rPr lang="en-US" sz="4900" dirty="0"/>
              <a:t>accessor</a:t>
            </a:r>
            <a:endParaRPr lang="en-US" dirty="0"/>
          </a:p>
        </p:txBody>
      </p:sp>
      <p:sp>
        <p:nvSpPr>
          <p:cNvPr id="9" name="Rectangle 8"/>
          <p:cNvSpPr/>
          <p:nvPr/>
        </p:nvSpPr>
        <p:spPr>
          <a:xfrm>
            <a:off x="809624" y="1828800"/>
            <a:ext cx="7705725" cy="4247317"/>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&gt;&amp; </a:t>
            </a:r>
            <a:r>
              <a:rPr lang="en-US" dirty="0">
                <a:solidFill>
                  <a:srgbClr val="808080"/>
                </a:solidFill>
                <a:latin typeface="Consolas" panose="020B0609020204030204" pitchFamily="49" charset="0"/>
              </a:rPr>
              <a:t>map</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a:solidFill>
                  <a:srgbClr val="2B91AF"/>
                </a:solidFill>
                <a:latin typeface="Consolas" panose="020B0609020204030204" pitchFamily="49" charset="0"/>
              </a:rPr>
              <a:t>accessor</a:t>
            </a:r>
            <a:r>
              <a:rPr lang="en-US" dirty="0">
                <a:solidFill>
                  <a:srgbClr val="000000"/>
                </a:solidFill>
                <a:latin typeface="Consolas" panose="020B0609020204030204" pitchFamily="49" charset="0"/>
              </a:rPr>
              <a:t> ac;</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key =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to_string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map</a:t>
            </a:r>
            <a:r>
              <a:rPr lang="en-US" dirty="0" err="1">
                <a:solidFill>
                  <a:srgbClr val="000000"/>
                </a:solidFill>
                <a:latin typeface="Consolas" panose="020B0609020204030204" pitchFamily="49" charset="0"/>
              </a:rPr>
              <a:t>.insert</a:t>
            </a:r>
            <a:r>
              <a:rPr lang="en-US" dirty="0">
                <a:solidFill>
                  <a:srgbClr val="000000"/>
                </a:solidFill>
                <a:latin typeface="Consolas" panose="020B0609020204030204" pitchFamily="49" charset="0"/>
              </a:rPr>
              <a:t>(ac, key)) {</a:t>
            </a:r>
          </a:p>
          <a:p>
            <a:r>
              <a:rPr lang="en-US" dirty="0">
                <a:solidFill>
                  <a:srgbClr val="000000"/>
                </a:solidFill>
                <a:latin typeface="Consolas" panose="020B0609020204030204" pitchFamily="49" charset="0"/>
              </a:rPr>
              <a:t>            ac-&gt;second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10" name="Up Arrow 4"/>
          <p:cNvSpPr/>
          <p:nvPr/>
        </p:nvSpPr>
        <p:spPr>
          <a:xfrm rot="5400000">
            <a:off x="533023" y="206336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5"/>
          <p:cNvSpPr/>
          <p:nvPr/>
        </p:nvSpPr>
        <p:spPr>
          <a:xfrm rot="5400000">
            <a:off x="1256923" y="3391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7"/>
          <p:cNvSpPr/>
          <p:nvPr/>
        </p:nvSpPr>
        <p:spPr>
          <a:xfrm rot="5400000">
            <a:off x="1256923" y="44954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8"/>
          <p:cNvSpPr/>
          <p:nvPr/>
        </p:nvSpPr>
        <p:spPr>
          <a:xfrm rot="5400000">
            <a:off x="1256923" y="4762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34286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624" y="1828800"/>
            <a:ext cx="7953376" cy="4524315"/>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&gt;&amp; </a:t>
            </a:r>
            <a:r>
              <a:rPr lang="en-US" dirty="0">
                <a:solidFill>
                  <a:srgbClr val="808080"/>
                </a:solidFill>
                <a:latin typeface="Consolas" panose="020B0609020204030204" pitchFamily="49" charset="0"/>
              </a:rPr>
              <a:t>map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tbb</a:t>
            </a:r>
            <a:r>
              <a:rPr lang="en-US" b="1" dirty="0">
                <a:solidFill>
                  <a:srgbClr val="000000"/>
                </a:solidFill>
                <a:latin typeface="Consolas" panose="020B0609020204030204" pitchFamily="49" charset="0"/>
              </a:rPr>
              <a:t>::</a:t>
            </a:r>
            <a:r>
              <a:rPr lang="en-US" b="1" dirty="0" err="1">
                <a:solidFill>
                  <a:srgbClr val="2B91AF"/>
                </a:solidFill>
                <a:latin typeface="Consolas" panose="020B0609020204030204" pitchFamily="49" charset="0"/>
              </a:rPr>
              <a:t>concurrent_hash_map</a:t>
            </a:r>
            <a:r>
              <a:rPr lang="en-US" b="1" dirty="0">
                <a:solidFill>
                  <a:srgbClr val="000000"/>
                </a:solidFill>
                <a:latin typeface="Consolas" panose="020B0609020204030204" pitchFamily="49" charset="0"/>
              </a:rPr>
              <a:t>&lt;</a:t>
            </a:r>
            <a:r>
              <a:rPr lang="en-US" b="1" dirty="0" err="1">
                <a:solidFill>
                  <a:srgbClr val="000000"/>
                </a:solidFill>
                <a:latin typeface="Consolas" panose="020B0609020204030204" pitchFamily="49" charset="0"/>
              </a:rPr>
              <a:t>std</a:t>
            </a:r>
            <a:r>
              <a:rPr lang="en-US" b="1" dirty="0">
                <a:solidFill>
                  <a:srgbClr val="000000"/>
                </a:solidFill>
                <a:latin typeface="Consolas" panose="020B0609020204030204" pitchFamily="49" charset="0"/>
              </a:rPr>
              <a:t>::</a:t>
            </a:r>
            <a:r>
              <a:rPr lang="en-US" b="1" dirty="0">
                <a:solidFill>
                  <a:srgbClr val="2B91AF"/>
                </a:solidFill>
                <a:latin typeface="Consolas" panose="020B0609020204030204" pitchFamily="49" charset="0"/>
              </a:rPr>
              <a:t>string</a:t>
            </a:r>
            <a:r>
              <a:rPr lang="en-US" b="1" dirty="0">
                <a:solidFill>
                  <a:srgbClr val="000000"/>
                </a:solidFill>
                <a:latin typeface="Consolas" panose="020B0609020204030204" pitchFamily="49" charset="0"/>
              </a:rPr>
              <a:t>, </a:t>
            </a:r>
            <a:r>
              <a:rPr lang="en-US" b="1" dirty="0" err="1">
                <a:solidFill>
                  <a:srgbClr val="0000FF"/>
                </a:solidFill>
                <a:latin typeface="Consolas" panose="020B0609020204030204" pitchFamily="49" charset="0"/>
              </a:rPr>
              <a:t>int</a:t>
            </a:r>
            <a:r>
              <a:rPr lang="en-US" b="1" dirty="0">
                <a:solidFill>
                  <a:srgbClr val="000000"/>
                </a:solidFill>
                <a:latin typeface="Consolas" panose="020B0609020204030204" pitchFamily="49" charset="0"/>
              </a:rPr>
              <a:t>&gt;::</a:t>
            </a:r>
            <a:r>
              <a:rPr lang="en-US" b="1" dirty="0">
                <a:solidFill>
                  <a:srgbClr val="2B91AF"/>
                </a:solidFill>
                <a:latin typeface="Consolas" panose="020B0609020204030204" pitchFamily="49" charset="0"/>
              </a:rPr>
              <a:t>accessor</a:t>
            </a:r>
            <a:r>
              <a:rPr lang="en-US" b="1" dirty="0">
                <a:solidFill>
                  <a:srgbClr val="000000"/>
                </a:solidFill>
                <a:latin typeface="Consolas" panose="020B0609020204030204" pitchFamily="49" charset="0"/>
              </a:rPr>
              <a:t> ac;</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key =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to_string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map</a:t>
            </a:r>
            <a:r>
              <a:rPr lang="en-US" dirty="0" err="1">
                <a:solidFill>
                  <a:srgbClr val="000000"/>
                </a:solidFill>
                <a:latin typeface="Consolas" panose="020B0609020204030204" pitchFamily="49" charset="0"/>
              </a:rPr>
              <a:t>.insert</a:t>
            </a:r>
            <a:r>
              <a:rPr lang="en-US" dirty="0">
                <a:solidFill>
                  <a:srgbClr val="000000"/>
                </a:solidFill>
                <a:latin typeface="Consolas" panose="020B0609020204030204" pitchFamily="49" charset="0"/>
              </a:rPr>
              <a:t>(ac, key)) {</a:t>
            </a:r>
          </a:p>
          <a:p>
            <a:r>
              <a:rPr lang="en-US" dirty="0">
                <a:solidFill>
                  <a:srgbClr val="000000"/>
                </a:solidFill>
                <a:latin typeface="Consolas" panose="020B0609020204030204" pitchFamily="49" charset="0"/>
              </a:rPr>
              <a:t>            ac-&gt;second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ac.release</a:t>
            </a:r>
            <a:r>
              <a:rPr lang="en-US" b="1" dirty="0">
                <a:solidFill>
                  <a:srgbClr val="000000"/>
                </a:solidFill>
                <a:latin typeface="Consolas" panose="020B0609020204030204" pitchFamily="49" charset="0"/>
              </a:rPr>
              <a:t>();</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a:t>
            </a:r>
            <a:endParaRPr lang="en" sz="1400" dirty="0">
              <a:solidFill>
                <a:prstClr val="black"/>
              </a:solidFill>
              <a:latin typeface="Calibri" panose="020F0502020204030204" pitchFamily="34" charset="0"/>
            </a:endParaRPr>
          </a:p>
        </p:txBody>
      </p:sp>
      <p:sp>
        <p:nvSpPr>
          <p:cNvPr id="3" name="Title 1"/>
          <p:cNvSpPr>
            <a:spLocks noGrp="1"/>
          </p:cNvSpPr>
          <p:nvPr>
            <p:ph type="title"/>
          </p:nvPr>
        </p:nvSpPr>
        <p:spPr>
          <a:xfrm>
            <a:off x="628650" y="365126"/>
            <a:ext cx="7886700" cy="1325563"/>
          </a:xfrm>
        </p:spPr>
        <p:txBody>
          <a:bodyPr>
            <a:normAutofit/>
          </a:bodyPr>
          <a:lstStyle/>
          <a:p>
            <a:r>
              <a:rPr lang="en-US" sz="4900" dirty="0"/>
              <a:t>accessor</a:t>
            </a:r>
            <a:endParaRPr lang="en-US" dirty="0"/>
          </a:p>
        </p:txBody>
      </p:sp>
      <p:sp>
        <p:nvSpPr>
          <p:cNvPr id="10" name="Up Arrow 4"/>
          <p:cNvSpPr/>
          <p:nvPr/>
        </p:nvSpPr>
        <p:spPr>
          <a:xfrm rot="5400000">
            <a:off x="637797" y="3086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5"/>
          <p:cNvSpPr/>
          <p:nvPr/>
        </p:nvSpPr>
        <p:spPr>
          <a:xfrm rot="5400000">
            <a:off x="1714123" y="5028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2813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224" y="1838326"/>
            <a:ext cx="8562976" cy="4801314"/>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&gt;&amp; </a:t>
            </a:r>
            <a:r>
              <a:rPr lang="en-US" dirty="0">
                <a:solidFill>
                  <a:srgbClr val="808080"/>
                </a:solidFill>
                <a:latin typeface="Consolas" panose="020B0609020204030204" pitchFamily="49" charset="0"/>
              </a:rPr>
              <a:t>map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2B91AF"/>
                </a:solidFill>
                <a:latin typeface="Consolas" panose="020B0609020204030204" pitchFamily="49" charset="0"/>
              </a:rPr>
              <a:t>        </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err="1">
                <a:solidFill>
                  <a:srgbClr val="2B91AF"/>
                </a:solidFill>
                <a:latin typeface="Consolas" panose="020B0609020204030204" pitchFamily="49" charset="0"/>
              </a:rPr>
              <a:t>const_accessor</a:t>
            </a:r>
            <a:r>
              <a:rPr lang="en-US" dirty="0">
                <a:solidFill>
                  <a:srgbClr val="000000"/>
                </a:solidFill>
                <a:latin typeface="Consolas" panose="020B0609020204030204" pitchFamily="49" charset="0"/>
              </a:rPr>
              <a:t> ac;</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key =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to_string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map</a:t>
            </a:r>
            <a:r>
              <a:rPr lang="en-US" dirty="0" err="1">
                <a:solidFill>
                  <a:srgbClr val="000000"/>
                </a:solidFill>
                <a:latin typeface="Consolas" panose="020B0609020204030204" pitchFamily="49" charset="0"/>
              </a:rPr>
              <a:t>.find</a:t>
            </a:r>
            <a:r>
              <a:rPr lang="en-US" dirty="0">
                <a:solidFill>
                  <a:srgbClr val="000000"/>
                </a:solidFill>
                <a:latin typeface="Consolas" panose="020B0609020204030204" pitchFamily="49" charset="0"/>
              </a:rPr>
              <a:t>(ac, key))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key &lt;&lt; </a:t>
            </a:r>
            <a:r>
              <a:rPr lang="en-US" dirty="0">
                <a:solidFill>
                  <a:srgbClr val="A31515"/>
                </a:solidFill>
                <a:latin typeface="Consolas" panose="020B0609020204030204" pitchFamily="49" charset="0"/>
              </a:rPr>
              <a:t>" found"</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key &lt;&lt; </a:t>
            </a:r>
            <a:r>
              <a:rPr lang="en-US" dirty="0">
                <a:solidFill>
                  <a:srgbClr val="A31515"/>
                </a:solidFill>
                <a:latin typeface="Consolas" panose="020B0609020204030204" pitchFamily="49" charset="0"/>
              </a:rPr>
              <a:t>" NOT found"</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a:t>
            </a:r>
            <a:endParaRPr lang="en" sz="1400" dirty="0">
              <a:solidFill>
                <a:prstClr val="black"/>
              </a:solidFill>
              <a:latin typeface="Calibri" panose="020F0502020204030204" pitchFamily="34" charset="0"/>
            </a:endParaRPr>
          </a:p>
        </p:txBody>
      </p:sp>
      <p:sp>
        <p:nvSpPr>
          <p:cNvPr id="3" name="Title 1"/>
          <p:cNvSpPr>
            <a:spLocks noGrp="1"/>
          </p:cNvSpPr>
          <p:nvPr>
            <p:ph type="title"/>
          </p:nvPr>
        </p:nvSpPr>
        <p:spPr>
          <a:xfrm>
            <a:off x="628650" y="365126"/>
            <a:ext cx="7886700" cy="1325563"/>
          </a:xfrm>
        </p:spPr>
        <p:txBody>
          <a:bodyPr>
            <a:normAutofit/>
          </a:bodyPr>
          <a:lstStyle/>
          <a:p>
            <a:r>
              <a:rPr lang="en-US" sz="4900" dirty="0" err="1"/>
              <a:t>const_accessor</a:t>
            </a:r>
            <a:endParaRPr lang="en-US" dirty="0"/>
          </a:p>
        </p:txBody>
      </p:sp>
      <p:sp>
        <p:nvSpPr>
          <p:cNvPr id="10" name="Up Arrow 4"/>
          <p:cNvSpPr/>
          <p:nvPr/>
        </p:nvSpPr>
        <p:spPr>
          <a:xfrm rot="5400000">
            <a:off x="380623" y="206336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5"/>
          <p:cNvSpPr/>
          <p:nvPr/>
        </p:nvSpPr>
        <p:spPr>
          <a:xfrm rot="5400000">
            <a:off x="1104523" y="3391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7"/>
          <p:cNvSpPr/>
          <p:nvPr/>
        </p:nvSpPr>
        <p:spPr>
          <a:xfrm rot="5400000">
            <a:off x="1104523" y="41906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8"/>
          <p:cNvSpPr/>
          <p:nvPr/>
        </p:nvSpPr>
        <p:spPr>
          <a:xfrm rot="5400000">
            <a:off x="1104523" y="4762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23979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450" y="966043"/>
            <a:ext cx="7620000" cy="4801314"/>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map;</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1, 100000),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100001, 200000),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200001, 300000),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300001, 400000),</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 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100000, 101000),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1000000, 1001000),</a:t>
            </a:r>
          </a:p>
          <a:p>
            <a:r>
              <a:rPr lang="en" dirty="0">
                <a:solidFill>
                  <a:srgbClr val="000000"/>
                </a:solidFill>
                <a:latin typeface="Consolas" panose="020B0609020204030204" pitchFamily="49" charset="0"/>
              </a:rPr>
              <a:t>    };</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p>
        </p:txBody>
      </p:sp>
      <p:sp>
        <p:nvSpPr>
          <p:cNvPr id="5" name="Up Arrow 4"/>
          <p:cNvSpPr/>
          <p:nvPr/>
        </p:nvSpPr>
        <p:spPr>
          <a:xfrm rot="5400000">
            <a:off x="533023" y="88424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533023" y="14474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533023" y="3391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533023" y="5143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76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450" y="966043"/>
            <a:ext cx="7620000" cy="4801314"/>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map;</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1, 100000),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100001, 200000),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200001, 300000),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300001, 400000),</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 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100000, 101000),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1000000, 1001000),</a:t>
            </a:r>
          </a:p>
          <a:p>
            <a:r>
              <a:rPr lang="en" dirty="0">
                <a:solidFill>
                  <a:srgbClr val="000000"/>
                </a:solidFill>
                <a:latin typeface="Consolas" panose="020B0609020204030204" pitchFamily="49" charset="0"/>
              </a:rPr>
              <a:t>    };</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p>
        </p:txBody>
      </p:sp>
      <p:pic>
        <p:nvPicPr>
          <p:cNvPr id="3" name="Picture 2"/>
          <p:cNvPicPr>
            <a:picLocks noChangeAspect="1"/>
          </p:cNvPicPr>
          <p:nvPr/>
        </p:nvPicPr>
        <p:blipFill>
          <a:blip r:embed="rId3"/>
          <a:stretch>
            <a:fillRect/>
          </a:stretch>
        </p:blipFill>
        <p:spPr>
          <a:xfrm>
            <a:off x="1485900" y="1090612"/>
            <a:ext cx="6172200" cy="4676775"/>
          </a:xfrm>
          <a:prstGeom prst="rect">
            <a:avLst/>
          </a:prstGeom>
        </p:spPr>
      </p:pic>
    </p:spTree>
    <p:extLst>
      <p:ext uri="{BB962C8B-B14F-4D97-AF65-F5344CB8AC3E}">
        <p14:creationId xmlns:p14="http://schemas.microsoft.com/office/powerpoint/2010/main" val="128784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450" y="966043"/>
            <a:ext cx="7620000" cy="4801314"/>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concurrent_hash_map</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map;</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1, 100000),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100001, 200000),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200001, 300000),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map, 300001, 400000),</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 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100000, 101000),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map, 1000000, 1001000),</a:t>
            </a:r>
          </a:p>
          <a:p>
            <a:r>
              <a:rPr lang="en" dirty="0">
                <a:solidFill>
                  <a:srgbClr val="000000"/>
                </a:solidFill>
                <a:latin typeface="Consolas" panose="020B0609020204030204" pitchFamily="49" charset="0"/>
              </a:rPr>
              <a:t>    };</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p>
        </p:txBody>
      </p:sp>
      <p:pic>
        <p:nvPicPr>
          <p:cNvPr id="5" name="Picture 4"/>
          <p:cNvPicPr>
            <a:picLocks noChangeAspect="1"/>
          </p:cNvPicPr>
          <p:nvPr/>
        </p:nvPicPr>
        <p:blipFill>
          <a:blip r:embed="rId3"/>
          <a:stretch>
            <a:fillRect/>
          </a:stretch>
        </p:blipFill>
        <p:spPr>
          <a:xfrm>
            <a:off x="1485900" y="1095375"/>
            <a:ext cx="6172200" cy="4667250"/>
          </a:xfrm>
          <a:prstGeom prst="rect">
            <a:avLst/>
          </a:prstGeom>
        </p:spPr>
      </p:pic>
    </p:spTree>
    <p:extLst>
      <p:ext uri="{BB962C8B-B14F-4D97-AF65-F5344CB8AC3E}">
        <p14:creationId xmlns:p14="http://schemas.microsoft.com/office/powerpoint/2010/main" val="55214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7800"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9" name="Rectangle 8"/>
          <p:cNvSpPr/>
          <p:nvPr/>
        </p:nvSpPr>
        <p:spPr>
          <a:xfrm>
            <a:off x="2247313"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p:cNvSpPr/>
          <p:nvPr/>
        </p:nvSpPr>
        <p:spPr>
          <a:xfrm>
            <a:off x="6400800" y="1485900"/>
            <a:ext cx="47244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3" name="TextBox 12"/>
          <p:cNvSpPr txBox="1"/>
          <p:nvPr/>
        </p:nvSpPr>
        <p:spPr>
          <a:xfrm>
            <a:off x="3343422" y="2286000"/>
            <a:ext cx="2286000" cy="830997"/>
          </a:xfrm>
          <a:prstGeom prst="rect">
            <a:avLst/>
          </a:prstGeom>
          <a:noFill/>
        </p:spPr>
        <p:txBody>
          <a:bodyPr wrap="square" rtlCol="0">
            <a:spAutoFit/>
          </a:bodyPr>
          <a:lstStyle/>
          <a:p>
            <a:r>
              <a:rPr lang="en-US" sz="2400" dirty="0"/>
              <a:t>Capacity: 4</a:t>
            </a:r>
          </a:p>
          <a:p>
            <a:r>
              <a:rPr lang="en-US" sz="2400" dirty="0"/>
              <a:t>Size: 1</a:t>
            </a:r>
          </a:p>
        </p:txBody>
      </p:sp>
      <p:sp>
        <p:nvSpPr>
          <p:cNvPr id="14" name="TextBox 13"/>
          <p:cNvSpPr txBox="1"/>
          <p:nvPr/>
        </p:nvSpPr>
        <p:spPr>
          <a:xfrm>
            <a:off x="3343422" y="2285999"/>
            <a:ext cx="2286000" cy="830997"/>
          </a:xfrm>
          <a:prstGeom prst="rect">
            <a:avLst/>
          </a:prstGeom>
          <a:noFill/>
        </p:spPr>
        <p:txBody>
          <a:bodyPr wrap="square" rtlCol="0">
            <a:spAutoFit/>
          </a:bodyPr>
          <a:lstStyle/>
          <a:p>
            <a:r>
              <a:rPr lang="en-US" sz="2400" dirty="0"/>
              <a:t>Capacity: 4</a:t>
            </a:r>
          </a:p>
          <a:p>
            <a:r>
              <a:rPr lang="en-US" sz="2400" dirty="0"/>
              <a:t>Size: 2</a:t>
            </a:r>
          </a:p>
        </p:txBody>
      </p:sp>
      <p:sp>
        <p:nvSpPr>
          <p:cNvPr id="16" name="TextBox 15"/>
          <p:cNvSpPr txBox="1"/>
          <p:nvPr/>
        </p:nvSpPr>
        <p:spPr>
          <a:xfrm>
            <a:off x="3343422" y="2286000"/>
            <a:ext cx="2286000" cy="830997"/>
          </a:xfrm>
          <a:prstGeom prst="rect">
            <a:avLst/>
          </a:prstGeom>
          <a:noFill/>
        </p:spPr>
        <p:txBody>
          <a:bodyPr wrap="square" rtlCol="0">
            <a:spAutoFit/>
          </a:bodyPr>
          <a:lstStyle/>
          <a:p>
            <a:r>
              <a:rPr lang="en-US" sz="2400" dirty="0"/>
              <a:t>Capacity: 4</a:t>
            </a:r>
          </a:p>
          <a:p>
            <a:r>
              <a:rPr lang="en-US" sz="2400" dirty="0"/>
              <a:t>Size: 0</a:t>
            </a:r>
          </a:p>
        </p:txBody>
      </p:sp>
    </p:spTree>
    <p:extLst>
      <p:ext uri="{BB962C8B-B14F-4D97-AF65-F5344CB8AC3E}">
        <p14:creationId xmlns:p14="http://schemas.microsoft.com/office/powerpoint/2010/main" val="121029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2222E-6 0 L 0.03403 0.04005 C 0.04114 0.04907 0.05191 0.05394 0.06302 0.05394 C 0.07569 0.05394 0.08594 0.04907 0.09305 0.04005 L 0.12725 0 " pathEditMode="relative" rAng="0" ptsTypes="AAAAA">
                                      <p:cBhvr>
                                        <p:cTn id="6" dur="2000" fill="hold"/>
                                        <p:tgtEl>
                                          <p:spTgt spid="9"/>
                                        </p:tgtEl>
                                        <p:attrNameLst>
                                          <p:attrName>ppt_x</p:attrName>
                                          <p:attrName>ppt_y</p:attrName>
                                        </p:attrNameLst>
                                      </p:cBhvr>
                                      <p:rCtr x="6354" y="2685"/>
                                    </p:animMotion>
                                  </p:childTnLst>
                                </p:cTn>
                              </p:par>
                            </p:childTnLst>
                          </p:cTn>
                        </p:par>
                        <p:par>
                          <p:cTn id="7" fill="hold">
                            <p:stCondLst>
                              <p:cond delay="2000"/>
                            </p:stCondLst>
                            <p:childTnLst>
                              <p:par>
                                <p:cTn id="8" presetID="10" presetClass="exit" presetSubtype="0" fill="hold" grpId="0" nodeType="after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grpId="0" nodeType="clickEffect">
                                  <p:stCondLst>
                                    <p:cond delay="0"/>
                                  </p:stCondLst>
                                  <p:childTnLst>
                                    <p:animMotion origin="layout" path="M 1.94444E-6 0 L -0.06962 0.04005 C -0.0842 0.04907 -0.1059 0.05394 -0.12865 0.05394 C -0.15452 0.05394 -0.17518 0.04907 -0.18976 0.04005 L -0.2592 0 " pathEditMode="relative" rAng="0" ptsTypes="AAAAA">
                                      <p:cBhvr>
                                        <p:cTn id="17" dur="2000" fill="hold"/>
                                        <p:tgtEl>
                                          <p:spTgt spid="12"/>
                                        </p:tgtEl>
                                        <p:attrNameLst>
                                          <p:attrName>ppt_x</p:attrName>
                                          <p:attrName>ppt_y</p:attrName>
                                        </p:attrNameLst>
                                      </p:cBhvr>
                                      <p:rCtr x="-12969" y="2685"/>
                                    </p:animMotion>
                                  </p:childTnLst>
                                </p:cTn>
                              </p:par>
                            </p:childTnLst>
                          </p:cTn>
                        </p:par>
                        <p:par>
                          <p:cTn id="18" fill="hold">
                            <p:stCondLst>
                              <p:cond delay="2000"/>
                            </p:stCondLst>
                            <p:childTnLst>
                              <p:par>
                                <p:cTn id="19" presetID="10" presetClass="exit" presetSubtype="0" fill="hold" grpId="1"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p:bldP spid="13" grpId="1"/>
      <p:bldP spid="14"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Sets</a:t>
            </a:r>
          </a:p>
        </p:txBody>
      </p:sp>
      <p:sp>
        <p:nvSpPr>
          <p:cNvPr id="3" name="Text Placeholder 2"/>
          <p:cNvSpPr>
            <a:spLocks noGrp="1"/>
          </p:cNvSpPr>
          <p:nvPr>
            <p:ph type="body" idx="1"/>
          </p:nvPr>
        </p:nvSpPr>
        <p:spPr/>
        <p:txBody>
          <a:bodyPr/>
          <a:lstStyle/>
          <a:p>
            <a:r>
              <a:rPr lang="en-US" dirty="0"/>
              <a:t>Set contains that support concurrent insertion and traversal.</a:t>
            </a:r>
          </a:p>
        </p:txBody>
      </p:sp>
    </p:spTree>
    <p:extLst>
      <p:ext uri="{BB962C8B-B14F-4D97-AF65-F5344CB8AC3E}">
        <p14:creationId xmlns:p14="http://schemas.microsoft.com/office/powerpoint/2010/main" val="4118593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3958962"/>
              </p:ext>
            </p:extLst>
          </p:nvPr>
        </p:nvGraphicFramePr>
        <p:xfrm>
          <a:off x="914400" y="1752600"/>
          <a:ext cx="7315200" cy="472439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20085">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10000"/>
                  </a:ext>
                </a:extLst>
              </a:tr>
              <a:tr h="333422">
                <a:tc>
                  <a:txBody>
                    <a:bodyPr/>
                    <a:lstStyle/>
                    <a:p>
                      <a:r>
                        <a:rPr lang="en-US" dirty="0"/>
                        <a:t>insert and emplace</a:t>
                      </a:r>
                    </a:p>
                  </a:txBody>
                  <a:tcPr/>
                </a:tc>
                <a:tc>
                  <a:txBody>
                    <a:bodyPr/>
                    <a:lstStyle/>
                    <a:p>
                      <a:r>
                        <a:rPr lang="en-US" i="0" dirty="0"/>
                        <a:t>Adds a new item to the set.  Like with the STL, insert adds a copy of the item and emplace constructs the item.  In either case, if the item exists, the set is unchanged.</a:t>
                      </a:r>
                    </a:p>
                    <a:p>
                      <a:endParaRPr lang="en-US" i="0" dirty="0"/>
                    </a:p>
                  </a:txBody>
                  <a:tcPr/>
                </a:tc>
                <a:extLst>
                  <a:ext uri="{0D108BD9-81ED-4DB2-BD59-A6C34878D82A}">
                    <a16:rowId xmlns:a16="http://schemas.microsoft.com/office/drawing/2014/main" val="10001"/>
                  </a:ext>
                </a:extLst>
              </a:tr>
              <a:tr h="426719">
                <a:tc>
                  <a:txBody>
                    <a:bodyPr/>
                    <a:lstStyle/>
                    <a:p>
                      <a:r>
                        <a:rPr lang="en-US" dirty="0"/>
                        <a:t>find</a:t>
                      </a:r>
                    </a:p>
                  </a:txBody>
                  <a:tcPr/>
                </a:tc>
                <a:tc>
                  <a:txBody>
                    <a:bodyPr/>
                    <a:lstStyle/>
                    <a:p>
                      <a:r>
                        <a:rPr lang="en-US" baseline="0" dirty="0"/>
                        <a:t>Returns an iterator to the found value or end() if the value is not found.</a:t>
                      </a:r>
                    </a:p>
                    <a:p>
                      <a:endParaRPr lang="en-US" baseline="0" dirty="0"/>
                    </a:p>
                  </a:txBody>
                  <a:tcPr/>
                </a:tc>
                <a:extLst>
                  <a:ext uri="{0D108BD9-81ED-4DB2-BD59-A6C34878D82A}">
                    <a16:rowId xmlns:a16="http://schemas.microsoft.com/office/drawing/2014/main" val="10002"/>
                  </a:ext>
                </a:extLst>
              </a:tr>
              <a:tr h="426719">
                <a:tc>
                  <a:txBody>
                    <a:bodyPr/>
                    <a:lstStyle/>
                    <a:p>
                      <a:r>
                        <a:rPr lang="en-US" dirty="0" err="1"/>
                        <a:t>unsafe_erase</a:t>
                      </a:r>
                      <a:endParaRPr lang="en-US" dirty="0"/>
                    </a:p>
                  </a:txBody>
                  <a:tcPr/>
                </a:tc>
                <a:tc>
                  <a:txBody>
                    <a:bodyPr/>
                    <a:lstStyle/>
                    <a:p>
                      <a:r>
                        <a:rPr lang="en-US" baseline="0" dirty="0"/>
                        <a:t>Removes the value, if it exists, from the set.  Erase is not concurrency safe.</a:t>
                      </a:r>
                    </a:p>
                  </a:txBody>
                  <a:tcPr/>
                </a:tc>
                <a:extLst>
                  <a:ext uri="{0D108BD9-81ED-4DB2-BD59-A6C34878D82A}">
                    <a16:rowId xmlns:a16="http://schemas.microsoft.com/office/drawing/2014/main" val="1550283250"/>
                  </a:ext>
                </a:extLst>
              </a:tr>
              <a:tr h="426719">
                <a:tc>
                  <a:txBody>
                    <a:bodyPr/>
                    <a:lstStyle/>
                    <a:p>
                      <a:r>
                        <a:rPr lang="en-US" dirty="0"/>
                        <a:t>empty</a:t>
                      </a:r>
                    </a:p>
                  </a:txBody>
                  <a:tcPr/>
                </a:tc>
                <a:tc>
                  <a:txBody>
                    <a:bodyPr/>
                    <a:lstStyle/>
                    <a:p>
                      <a:r>
                        <a:rPr lang="en-US" baseline="0" dirty="0"/>
                        <a:t>Returns true if the set is empty, false otherwise.</a:t>
                      </a:r>
                    </a:p>
                  </a:txBody>
                  <a:tcPr/>
                </a:tc>
                <a:extLst>
                  <a:ext uri="{0D108BD9-81ED-4DB2-BD59-A6C34878D82A}">
                    <a16:rowId xmlns:a16="http://schemas.microsoft.com/office/drawing/2014/main" val="1293202891"/>
                  </a:ext>
                </a:extLst>
              </a:tr>
              <a:tr h="426719">
                <a:tc>
                  <a:txBody>
                    <a:bodyPr/>
                    <a:lstStyle/>
                    <a:p>
                      <a:r>
                        <a:rPr lang="en-US" dirty="0"/>
                        <a:t>size</a:t>
                      </a:r>
                    </a:p>
                  </a:txBody>
                  <a:tcPr/>
                </a:tc>
                <a:tc>
                  <a:txBody>
                    <a:bodyPr/>
                    <a:lstStyle/>
                    <a:p>
                      <a:r>
                        <a:rPr lang="en-US" baseline="0" dirty="0"/>
                        <a:t>Returns the number of items in the set.</a:t>
                      </a:r>
                    </a:p>
                  </a:txBody>
                  <a:tcPr/>
                </a:tc>
                <a:extLst>
                  <a:ext uri="{0D108BD9-81ED-4DB2-BD59-A6C34878D82A}">
                    <a16:rowId xmlns:a16="http://schemas.microsoft.com/office/drawing/2014/main" val="3604709162"/>
                  </a:ext>
                </a:extLst>
              </a:tr>
            </a:tbl>
          </a:graphicData>
        </a:graphic>
      </p:graphicFrame>
      <p:sp>
        <p:nvSpPr>
          <p:cNvPr id="3" name="Title 1"/>
          <p:cNvSpPr>
            <a:spLocks noGrp="1"/>
          </p:cNvSpPr>
          <p:nvPr>
            <p:ph type="title"/>
          </p:nvPr>
        </p:nvSpPr>
        <p:spPr>
          <a:xfrm>
            <a:off x="628650" y="365126"/>
            <a:ext cx="7886700" cy="1325563"/>
          </a:xfrm>
        </p:spPr>
        <p:txBody>
          <a:bodyPr>
            <a:normAutofit/>
          </a:bodyPr>
          <a:lstStyle/>
          <a:p>
            <a:r>
              <a:rPr lang="en-US" sz="4900" dirty="0"/>
              <a:t>Set Members</a:t>
            </a:r>
            <a:endParaRPr lang="en-US" dirty="0"/>
          </a:p>
        </p:txBody>
      </p:sp>
    </p:spTree>
    <p:extLst>
      <p:ext uri="{BB962C8B-B14F-4D97-AF65-F5344CB8AC3E}">
        <p14:creationId xmlns:p14="http://schemas.microsoft.com/office/powerpoint/2010/main" val="2189611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9150" y="1826518"/>
            <a:ext cx="8020050" cy="2585323"/>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concurrent_unordered_set</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-&gt;insert(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a:t>
            </a:r>
            <a:endParaRPr lang="en" sz="1400" dirty="0">
              <a:solidFill>
                <a:prstClr val="black"/>
              </a:solidFill>
              <a:latin typeface="Calibri" panose="020F0502020204030204" pitchFamily="34" charset="0"/>
            </a:endParaRPr>
          </a:p>
        </p:txBody>
      </p:sp>
      <p:sp>
        <p:nvSpPr>
          <p:cNvPr id="3" name="Title 1"/>
          <p:cNvSpPr>
            <a:spLocks noGrp="1"/>
          </p:cNvSpPr>
          <p:nvPr>
            <p:ph type="title"/>
          </p:nvPr>
        </p:nvSpPr>
        <p:spPr>
          <a:xfrm>
            <a:off x="628650" y="365126"/>
            <a:ext cx="7886700" cy="1325563"/>
          </a:xfrm>
        </p:spPr>
        <p:txBody>
          <a:bodyPr>
            <a:normAutofit/>
          </a:bodyPr>
          <a:lstStyle/>
          <a:p>
            <a:r>
              <a:rPr lang="en-US" sz="4900" dirty="0"/>
              <a:t>insert</a:t>
            </a:r>
            <a:endParaRPr lang="en-US" dirty="0"/>
          </a:p>
        </p:txBody>
      </p:sp>
      <p:sp>
        <p:nvSpPr>
          <p:cNvPr id="10" name="Up Arrow 4"/>
          <p:cNvSpPr/>
          <p:nvPr/>
        </p:nvSpPr>
        <p:spPr>
          <a:xfrm rot="5400000">
            <a:off x="647323" y="2019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5"/>
          <p:cNvSpPr/>
          <p:nvPr/>
        </p:nvSpPr>
        <p:spPr>
          <a:xfrm rot="5400000">
            <a:off x="647323" y="3086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7"/>
          <p:cNvSpPr/>
          <p:nvPr/>
        </p:nvSpPr>
        <p:spPr>
          <a:xfrm rot="5400000">
            <a:off x="1256923" y="33524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86760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324" y="1826518"/>
            <a:ext cx="8093076" cy="4801314"/>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concurrent_unordered_set</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min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max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concurrent_unordered_set</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a:solidFill>
                  <a:srgbClr val="2B91AF"/>
                </a:solidFill>
                <a:latin typeface="Consolas" panose="020B0609020204030204" pitchFamily="49" charset="0"/>
              </a:rPr>
              <a:t>iterator</a:t>
            </a:r>
            <a:r>
              <a:rPr lang="en-US" dirty="0">
                <a:solidFill>
                  <a:srgbClr val="000000"/>
                </a:solidFill>
                <a:latin typeface="Consolas" panose="020B0609020204030204" pitchFamily="49" charset="0"/>
              </a:rPr>
              <a:t> found;</a:t>
            </a:r>
          </a:p>
          <a:p>
            <a:r>
              <a:rPr lang="en-US" dirty="0">
                <a:solidFill>
                  <a:srgbClr val="000000"/>
                </a:solidFill>
                <a:latin typeface="Consolas" panose="020B0609020204030204" pitchFamily="49" charset="0"/>
              </a:rPr>
              <a:t>        found =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-&gt;find(</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(found !=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-&gt;end())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"Found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"NOT Found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a:t>
            </a:r>
            <a:endParaRPr lang="en" sz="1400" dirty="0">
              <a:solidFill>
                <a:prstClr val="black"/>
              </a:solidFill>
              <a:latin typeface="Calibri" panose="020F0502020204030204" pitchFamily="34" charset="0"/>
            </a:endParaRPr>
          </a:p>
        </p:txBody>
      </p:sp>
      <p:sp>
        <p:nvSpPr>
          <p:cNvPr id="3" name="Title 1"/>
          <p:cNvSpPr>
            <a:spLocks noGrp="1"/>
          </p:cNvSpPr>
          <p:nvPr>
            <p:ph type="title"/>
          </p:nvPr>
        </p:nvSpPr>
        <p:spPr>
          <a:xfrm>
            <a:off x="628650" y="365126"/>
            <a:ext cx="7886700" cy="1325563"/>
          </a:xfrm>
        </p:spPr>
        <p:txBody>
          <a:bodyPr>
            <a:normAutofit/>
          </a:bodyPr>
          <a:lstStyle/>
          <a:p>
            <a:r>
              <a:rPr lang="en-US" sz="4900" dirty="0"/>
              <a:t>find</a:t>
            </a:r>
            <a:endParaRPr lang="en-US" dirty="0"/>
          </a:p>
        </p:txBody>
      </p:sp>
      <p:sp>
        <p:nvSpPr>
          <p:cNvPr id="10" name="Up Arrow 4"/>
          <p:cNvSpPr/>
          <p:nvPr/>
        </p:nvSpPr>
        <p:spPr>
          <a:xfrm rot="5400000">
            <a:off x="647323" y="2019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5"/>
          <p:cNvSpPr/>
          <p:nvPr/>
        </p:nvSpPr>
        <p:spPr>
          <a:xfrm rot="5400000">
            <a:off x="1104523" y="3504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7"/>
          <p:cNvSpPr/>
          <p:nvPr/>
        </p:nvSpPr>
        <p:spPr>
          <a:xfrm rot="5400000">
            <a:off x="1104523" y="420851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8"/>
          <p:cNvSpPr/>
          <p:nvPr/>
        </p:nvSpPr>
        <p:spPr>
          <a:xfrm rot="5400000">
            <a:off x="1104523" y="5017556"/>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03734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9150" y="1826518"/>
            <a:ext cx="8020050" cy="2246769"/>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remove_all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concurrent_unordered_set</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prefer:  set-&gt;clear();</a:t>
            </a:r>
            <a:endParaRPr lang="en-US" dirty="0">
              <a:solidFill>
                <a:srgbClr val="000000"/>
              </a:solidFill>
              <a:latin typeface="Consolas" panose="020B0609020204030204" pitchFamily="49" charset="0"/>
            </a:endParaRPr>
          </a:p>
          <a:p>
            <a:endParaRPr lang="e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-&gt;empty())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unsafe_erase</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set</a:t>
            </a:r>
            <a:r>
              <a:rPr lang="en-US" dirty="0">
                <a:solidFill>
                  <a:srgbClr val="000000"/>
                </a:solidFill>
                <a:latin typeface="Consolas" panose="020B0609020204030204" pitchFamily="49" charset="0"/>
              </a:rPr>
              <a:t>-&gt;begin());</a:t>
            </a:r>
          </a:p>
          <a:p>
            <a:r>
              <a:rPr lang="en" dirty="0">
                <a:solidFill>
                  <a:srgbClr val="000000"/>
                </a:solidFill>
                <a:latin typeface="Consolas" panose="020B0609020204030204" pitchFamily="49" charset="0"/>
              </a:rPr>
              <a:t>    }</a:t>
            </a:r>
          </a:p>
          <a:p>
            <a:r>
              <a:rPr lang="en" dirty="0">
                <a:solidFill>
                  <a:srgbClr val="000000"/>
                </a:solidFill>
                <a:latin typeface="Consolas" panose="020B0609020204030204" pitchFamily="49" charset="0"/>
              </a:rPr>
              <a:t>}</a:t>
            </a:r>
          </a:p>
          <a:p>
            <a:endParaRPr lang="en" sz="1400" dirty="0">
              <a:solidFill>
                <a:prstClr val="black"/>
              </a:solidFill>
              <a:latin typeface="Calibri" panose="020F0502020204030204" pitchFamily="34" charset="0"/>
            </a:endParaRPr>
          </a:p>
        </p:txBody>
      </p:sp>
      <p:sp>
        <p:nvSpPr>
          <p:cNvPr id="3" name="Title 1"/>
          <p:cNvSpPr>
            <a:spLocks noGrp="1"/>
          </p:cNvSpPr>
          <p:nvPr>
            <p:ph type="title"/>
          </p:nvPr>
        </p:nvSpPr>
        <p:spPr>
          <a:xfrm>
            <a:off x="628650" y="365126"/>
            <a:ext cx="7886700" cy="1325563"/>
          </a:xfrm>
        </p:spPr>
        <p:txBody>
          <a:bodyPr>
            <a:normAutofit/>
          </a:bodyPr>
          <a:lstStyle/>
          <a:p>
            <a:r>
              <a:rPr lang="en-US" sz="4900" dirty="0" err="1"/>
              <a:t>unsafe_erase</a:t>
            </a:r>
            <a:endParaRPr lang="en-US" dirty="0"/>
          </a:p>
        </p:txBody>
      </p:sp>
      <p:sp>
        <p:nvSpPr>
          <p:cNvPr id="10" name="Up Arrow 4"/>
          <p:cNvSpPr/>
          <p:nvPr/>
        </p:nvSpPr>
        <p:spPr>
          <a:xfrm rot="5400000">
            <a:off x="361573" y="1750695"/>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5"/>
          <p:cNvSpPr/>
          <p:nvPr/>
        </p:nvSpPr>
        <p:spPr>
          <a:xfrm rot="5400000">
            <a:off x="742573" y="2004056"/>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7"/>
          <p:cNvSpPr/>
          <p:nvPr/>
        </p:nvSpPr>
        <p:spPr>
          <a:xfrm rot="5400000">
            <a:off x="742573" y="25565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8"/>
          <p:cNvSpPr/>
          <p:nvPr/>
        </p:nvSpPr>
        <p:spPr>
          <a:xfrm rot="5400000">
            <a:off x="742573" y="2830685"/>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36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p Arrow 4"/>
          <p:cNvSpPr/>
          <p:nvPr/>
        </p:nvSpPr>
        <p:spPr>
          <a:xfrm rot="5400000">
            <a:off x="533023" y="88424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533023" y="14474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533023" y="27452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533023" y="5007381"/>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1143000" y="940643"/>
            <a:ext cx="7543800" cy="4524315"/>
          </a:xfrm>
          <a:prstGeom prst="rect">
            <a:avLst/>
          </a:prstGeom>
        </p:spPr>
        <p:txBody>
          <a:bodyPr wrap="square">
            <a:spAutoFit/>
          </a:bodyPr>
          <a:lstStyle/>
          <a:p>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concurrent_unordered_set</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set;</a:t>
            </a:r>
          </a:p>
          <a:p>
            <a:endParaRPr lang="en"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&amp;set, 1, 100000),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&amp;set, 100001, 200000),</a:t>
            </a:r>
          </a:p>
          <a:p>
            <a:r>
              <a:rPr lang="en"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&amp;set, 1, 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&amp;set, 100000, 101000),</a:t>
            </a:r>
          </a:p>
          <a:p>
            <a:r>
              <a:rPr lang="en"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remove_all</a:t>
            </a:r>
            <a:r>
              <a:rPr lang="en-US" dirty="0">
                <a:solidFill>
                  <a:srgbClr val="000000"/>
                </a:solidFill>
                <a:latin typeface="Consolas" panose="020B0609020204030204" pitchFamily="49" charset="0"/>
              </a:rPr>
              <a:t>(&amp;set);</a:t>
            </a:r>
            <a:endParaRPr lang="en-US" sz="1400" dirty="0">
              <a:solidFill>
                <a:prstClr val="black"/>
              </a:solidFill>
              <a:latin typeface="Calibri" panose="020F0502020204030204" pitchFamily="34" charset="0"/>
            </a:endParaRPr>
          </a:p>
        </p:txBody>
      </p:sp>
    </p:spTree>
    <p:extLst>
      <p:ext uri="{BB962C8B-B14F-4D97-AF65-F5344CB8AC3E}">
        <p14:creationId xmlns:p14="http://schemas.microsoft.com/office/powerpoint/2010/main" val="321503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940643"/>
            <a:ext cx="7543800" cy="4524315"/>
          </a:xfrm>
          <a:prstGeom prst="rect">
            <a:avLst/>
          </a:prstGeom>
        </p:spPr>
        <p:txBody>
          <a:bodyPr wrap="square">
            <a:spAutoFit/>
          </a:bodyPr>
          <a:lstStyle/>
          <a:p>
            <a:r>
              <a:rPr lang="en-US" dirty="0" err="1">
                <a:solidFill>
                  <a:srgbClr val="000000"/>
                </a:solidFill>
                <a:latin typeface="Consolas" panose="020B0609020204030204" pitchFamily="49" charset="0"/>
              </a:rPr>
              <a:t>tbb</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concurrent_unordered_set</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set;</a:t>
            </a:r>
          </a:p>
          <a:p>
            <a:endParaRPr lang="en"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&amp;set, 1, 100000),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add_values</a:t>
            </a:r>
            <a:r>
              <a:rPr lang="en-US" dirty="0">
                <a:solidFill>
                  <a:srgbClr val="000000"/>
                </a:solidFill>
                <a:latin typeface="Consolas" panose="020B0609020204030204" pitchFamily="49" charset="0"/>
              </a:rPr>
              <a:t>, &amp;set, 100001, 200000),</a:t>
            </a:r>
          </a:p>
          <a:p>
            <a:r>
              <a:rPr lang="en"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&amp;set, 1, 1000),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find_values</a:t>
            </a:r>
            <a:r>
              <a:rPr lang="en-US" dirty="0">
                <a:solidFill>
                  <a:srgbClr val="000000"/>
                </a:solidFill>
                <a:latin typeface="Consolas" panose="020B0609020204030204" pitchFamily="49" charset="0"/>
              </a:rPr>
              <a:t>, &amp;set, 100000, 101000),</a:t>
            </a:r>
          </a:p>
          <a:p>
            <a:r>
              <a:rPr lang="en"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insert_threads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thread</a:t>
            </a:r>
            <a:r>
              <a:rPr lang="en-US" dirty="0">
                <a:solidFill>
                  <a:srgbClr val="000000"/>
                </a:solidFill>
                <a:latin typeface="Consolas" panose="020B0609020204030204" pitchFamily="49" charset="0"/>
              </a:rPr>
              <a:t>&amp; t : </a:t>
            </a:r>
            <a:r>
              <a:rPr lang="en-US" dirty="0" err="1">
                <a:solidFill>
                  <a:srgbClr val="000000"/>
                </a:solidFill>
                <a:latin typeface="Consolas" panose="020B0609020204030204" pitchFamily="49" charset="0"/>
              </a:rPr>
              <a:t>find_threads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t.join</a:t>
            </a:r>
            <a:r>
              <a:rPr lang="en-US" dirty="0">
                <a:solidFill>
                  <a:srgbClr val="000000"/>
                </a:solidFill>
                <a:latin typeface="Consolas" panose="020B0609020204030204" pitchFamily="49" charset="0"/>
              </a:rPr>
              <a:t>();</a:t>
            </a:r>
          </a:p>
          <a:p>
            <a:endParaRPr lang="en"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remove_all</a:t>
            </a:r>
            <a:r>
              <a:rPr lang="en-US" dirty="0">
                <a:solidFill>
                  <a:srgbClr val="000000"/>
                </a:solidFill>
                <a:latin typeface="Consolas" panose="020B0609020204030204" pitchFamily="49" charset="0"/>
              </a:rPr>
              <a:t>(&amp;set);</a:t>
            </a:r>
            <a:endParaRPr lang="en-US" sz="1400" dirty="0">
              <a:solidFill>
                <a:prstClr val="black"/>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1476375" y="1047750"/>
            <a:ext cx="6191250" cy="4762500"/>
          </a:xfrm>
          <a:prstGeom prst="rect">
            <a:avLst/>
          </a:prstGeom>
        </p:spPr>
      </p:pic>
    </p:spTree>
    <p:extLst>
      <p:ext uri="{BB962C8B-B14F-4D97-AF65-F5344CB8AC3E}">
        <p14:creationId xmlns:p14="http://schemas.microsoft.com/office/powerpoint/2010/main" val="41755585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Summary</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Concurrent Containers</a:t>
            </a:r>
          </a:p>
          <a:p>
            <a:pPr lvl="1">
              <a:spcBef>
                <a:spcPts val="1200"/>
              </a:spcBef>
            </a:pPr>
            <a:r>
              <a:rPr lang="en-US" dirty="0">
                <a:solidFill>
                  <a:schemeClr val="tx1">
                    <a:lumMod val="75000"/>
                    <a:lumOff val="25000"/>
                  </a:schemeClr>
                </a:solidFill>
              </a:rPr>
              <a:t>Vector</a:t>
            </a:r>
          </a:p>
          <a:p>
            <a:pPr lvl="1">
              <a:spcBef>
                <a:spcPts val="1200"/>
              </a:spcBef>
            </a:pPr>
            <a:r>
              <a:rPr lang="en-US" dirty="0">
                <a:solidFill>
                  <a:schemeClr val="tx1">
                    <a:lumMod val="75000"/>
                    <a:lumOff val="25000"/>
                  </a:schemeClr>
                </a:solidFill>
              </a:rPr>
              <a:t>Queues</a:t>
            </a:r>
          </a:p>
          <a:p>
            <a:pPr lvl="1">
              <a:spcBef>
                <a:spcPts val="1200"/>
              </a:spcBef>
            </a:pPr>
            <a:r>
              <a:rPr lang="en-US" dirty="0">
                <a:solidFill>
                  <a:schemeClr val="tx1">
                    <a:lumMod val="75000"/>
                    <a:lumOff val="25000"/>
                  </a:schemeClr>
                </a:solidFill>
              </a:rPr>
              <a:t>Map</a:t>
            </a:r>
          </a:p>
          <a:p>
            <a:pPr lvl="1">
              <a:spcBef>
                <a:spcPts val="1200"/>
              </a:spcBef>
            </a:pPr>
            <a:r>
              <a:rPr lang="en-US" dirty="0">
                <a:solidFill>
                  <a:schemeClr val="tx1">
                    <a:lumMod val="75000"/>
                    <a:lumOff val="25000"/>
                  </a:schemeClr>
                </a:solidFill>
              </a:rPr>
              <a:t>Set</a:t>
            </a:r>
          </a:p>
          <a:p>
            <a:pPr>
              <a:spcBef>
                <a:spcPts val="1200"/>
              </a:spcBef>
            </a:pPr>
            <a:r>
              <a:rPr lang="en-US" dirty="0">
                <a:solidFill>
                  <a:schemeClr val="tx1">
                    <a:lumMod val="75000"/>
                    <a:lumOff val="25000"/>
                  </a:schemeClr>
                </a:solidFill>
              </a:rPr>
              <a:t>STL Differences</a:t>
            </a:r>
          </a:p>
          <a:p>
            <a:pPr lvl="1">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84400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343422" y="2286000"/>
            <a:ext cx="2286000" cy="830997"/>
          </a:xfrm>
          <a:prstGeom prst="rect">
            <a:avLst/>
          </a:prstGeom>
          <a:noFill/>
        </p:spPr>
        <p:txBody>
          <a:bodyPr wrap="square" rtlCol="0">
            <a:spAutoFit/>
          </a:bodyPr>
          <a:lstStyle/>
          <a:p>
            <a:r>
              <a:rPr lang="en-US" sz="2400" dirty="0"/>
              <a:t>Capacity: 4</a:t>
            </a:r>
          </a:p>
          <a:p>
            <a:r>
              <a:rPr lang="en-US" sz="2400" dirty="0"/>
              <a:t>Size: 2</a:t>
            </a:r>
          </a:p>
        </p:txBody>
      </p:sp>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7800"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9" name="Rectangle 8"/>
          <p:cNvSpPr/>
          <p:nvPr/>
        </p:nvSpPr>
        <p:spPr>
          <a:xfrm>
            <a:off x="3413759"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p:cNvSpPr/>
          <p:nvPr/>
        </p:nvSpPr>
        <p:spPr>
          <a:xfrm>
            <a:off x="4038600" y="1485900"/>
            <a:ext cx="47244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3" name="Rectangle 12"/>
          <p:cNvSpPr/>
          <p:nvPr/>
        </p:nvSpPr>
        <p:spPr>
          <a:xfrm>
            <a:off x="2247313"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p:cNvSpPr/>
          <p:nvPr/>
        </p:nvSpPr>
        <p:spPr>
          <a:xfrm>
            <a:off x="6400801" y="1485900"/>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6" name="Rectangle 15"/>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343422" y="2286000"/>
            <a:ext cx="2286000" cy="830997"/>
          </a:xfrm>
          <a:prstGeom prst="rect">
            <a:avLst/>
          </a:prstGeom>
          <a:noFill/>
        </p:spPr>
        <p:txBody>
          <a:bodyPr wrap="square" rtlCol="0">
            <a:spAutoFit/>
          </a:bodyPr>
          <a:lstStyle/>
          <a:p>
            <a:r>
              <a:rPr lang="en-US" sz="2400" dirty="0"/>
              <a:t>Capacity: 4</a:t>
            </a:r>
          </a:p>
          <a:p>
            <a:r>
              <a:rPr lang="en-US" sz="2400" dirty="0"/>
              <a:t>Size: </a:t>
            </a:r>
            <a:r>
              <a:rPr lang="en-US" sz="2400" b="1" dirty="0">
                <a:solidFill>
                  <a:srgbClr val="FF0000"/>
                </a:solidFill>
              </a:rPr>
              <a:t>4</a:t>
            </a:r>
          </a:p>
        </p:txBody>
      </p:sp>
      <p:sp>
        <p:nvSpPr>
          <p:cNvPr id="20" name="Rectangle 19"/>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59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2222E-6 0 L 0.06996 0.04005 C 0.08455 0.04907 0.10677 0.05394 0.12951 0.05394 C 0.15555 0.05394 0.17673 0.04907 0.19132 0.04005 L 0.2618 0 " pathEditMode="relative" rAng="0" ptsTypes="AAAAA">
                                      <p:cBhvr>
                                        <p:cTn id="6" dur="2000" fill="hold"/>
                                        <p:tgtEl>
                                          <p:spTgt spid="13"/>
                                        </p:tgtEl>
                                        <p:attrNameLst>
                                          <p:attrName>ppt_x</p:attrName>
                                          <p:attrName>ppt_y</p:attrName>
                                        </p:attrNameLst>
                                      </p:cBhvr>
                                      <p:rCtr x="13090" y="2685"/>
                                    </p:animMotion>
                                  </p:childTnLst>
                                </p:cTn>
                              </p:par>
                              <p:par>
                                <p:cTn id="7" presetID="37" presetClass="path" presetSubtype="0" accel="50000" decel="50000" fill="hold" grpId="0" nodeType="withEffect">
                                  <p:stCondLst>
                                    <p:cond delay="0"/>
                                  </p:stCondLst>
                                  <p:childTnLst>
                                    <p:animMotion origin="layout" path="M 1.11022E-16 0 L -0.05174 0.04005 C -0.06267 0.04907 -0.07882 0.05394 -0.09566 0.05394 C -0.11493 0.05394 -0.13021 0.04907 -0.14097 0.04005 L -0.19253 0 " pathEditMode="relative" rAng="0" ptsTypes="AAAAA">
                                      <p:cBhvr>
                                        <p:cTn id="8" dur="2000" fill="hold"/>
                                        <p:tgtEl>
                                          <p:spTgt spid="14"/>
                                        </p:tgtEl>
                                        <p:attrNameLst>
                                          <p:attrName>ppt_x</p:attrName>
                                          <p:attrName>ppt_y</p:attrName>
                                        </p:attrNameLst>
                                      </p:cBhvr>
                                      <p:rCtr x="-9635" y="2685"/>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animBg="1"/>
      <p:bldP spid="14" grpId="0" animBg="1"/>
      <p:bldP spid="16" grpId="0" animBg="1"/>
      <p:bldP spid="17"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9" name="Rectangle 8"/>
          <p:cNvSpPr/>
          <p:nvPr/>
        </p:nvSpPr>
        <p:spPr>
          <a:xfrm>
            <a:off x="3413759"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p:cNvSpPr/>
          <p:nvPr/>
        </p:nvSpPr>
        <p:spPr>
          <a:xfrm>
            <a:off x="4038600" y="1485900"/>
            <a:ext cx="47244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6" name="Rectangle 15"/>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343422" y="2286000"/>
            <a:ext cx="2286000" cy="830997"/>
          </a:xfrm>
          <a:prstGeom prst="rect">
            <a:avLst/>
          </a:prstGeom>
          <a:noFill/>
        </p:spPr>
        <p:txBody>
          <a:bodyPr wrap="square" rtlCol="0">
            <a:spAutoFit/>
          </a:bodyPr>
          <a:lstStyle/>
          <a:p>
            <a:r>
              <a:rPr lang="en-US" sz="2400" dirty="0"/>
              <a:t>Capacity: 4</a:t>
            </a:r>
          </a:p>
          <a:p>
            <a:r>
              <a:rPr lang="en-US" sz="2400" dirty="0"/>
              <a:t>Size: </a:t>
            </a:r>
            <a:r>
              <a:rPr lang="en-US" sz="2400" dirty="0">
                <a:solidFill>
                  <a:schemeClr val="tx1">
                    <a:lumMod val="95000"/>
                    <a:lumOff val="5000"/>
                  </a:schemeClr>
                </a:solidFill>
              </a:rPr>
              <a:t>4</a:t>
            </a:r>
          </a:p>
        </p:txBody>
      </p:sp>
      <p:sp>
        <p:nvSpPr>
          <p:cNvPr id="46" name="Rectangle 45"/>
          <p:cNvSpPr/>
          <p:nvPr/>
        </p:nvSpPr>
        <p:spPr>
          <a:xfrm>
            <a:off x="5334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71733"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286022"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9003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146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717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2860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9003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5146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87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334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71733"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86022"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03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146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17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860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03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9" name="Rectangle 8"/>
          <p:cNvSpPr/>
          <p:nvPr/>
        </p:nvSpPr>
        <p:spPr>
          <a:xfrm>
            <a:off x="3413759"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ectangle 9"/>
          <p:cNvSpPr/>
          <p:nvPr/>
        </p:nvSpPr>
        <p:spPr>
          <a:xfrm>
            <a:off x="3414933" y="1485900"/>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38600" y="1497623"/>
            <a:ext cx="47244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22" name="Rectangle 21"/>
          <p:cNvSpPr/>
          <p:nvPr/>
        </p:nvSpPr>
        <p:spPr>
          <a:xfrm>
            <a:off x="4029222" y="1485900"/>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75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00052 -0.00046 L -0.02517 0.12222 C -0.03646 0.17731 -0.1191 0.21968 -0.17552 0.20023 L -0.30156 0.15463 " pathEditMode="relative" rAng="6300000" ptsTypes="AAAA">
                                      <p:cBhvr>
                                        <p:cTn id="6" dur="2000" fill="hold"/>
                                        <p:tgtEl>
                                          <p:spTgt spid="9"/>
                                        </p:tgtEl>
                                        <p:attrNameLst>
                                          <p:attrName>ppt_x</p:attrName>
                                          <p:attrName>ppt_y</p:attrName>
                                        </p:attrNameLst>
                                      </p:cBhvr>
                                      <p:rCtr x="-15052" y="7778"/>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4.72222E-6 0.00023 L -0.0243 0.12338 C -0.03559 0.17593 -0.11788 0.21898 -0.17413 0.19838 L -0.29965 0.1537 " pathEditMode="relative" rAng="6300000" ptsTypes="AAAA">
                                      <p:cBhvr>
                                        <p:cTn id="10" dur="2000" fill="hold"/>
                                        <p:tgtEl>
                                          <p:spTgt spid="12"/>
                                        </p:tgtEl>
                                        <p:attrNameLst>
                                          <p:attrName>ppt_x</p:attrName>
                                          <p:attrName>ppt_y</p:attrName>
                                        </p:attrNameLst>
                                      </p:cBhvr>
                                      <p:rCtr x="-14965" y="7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68580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14933"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9222"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43511" y="1485900"/>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7800" y="1485900"/>
            <a:ext cx="4572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400" y="1485900"/>
            <a:ext cx="1828800" cy="457200"/>
          </a:xfrm>
          <a:prstGeom prst="rect">
            <a:avLst/>
          </a:prstGeom>
          <a:solidFill>
            <a:schemeClr val="accent4"/>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1</a:t>
            </a:r>
            <a:endParaRPr lang="en-US" b="1" dirty="0"/>
          </a:p>
        </p:txBody>
      </p:sp>
      <p:sp>
        <p:nvSpPr>
          <p:cNvPr id="29" name="Rectangle 28"/>
          <p:cNvSpPr/>
          <p:nvPr/>
        </p:nvSpPr>
        <p:spPr>
          <a:xfrm>
            <a:off x="6400800" y="1485900"/>
            <a:ext cx="1828800" cy="457200"/>
          </a:xfrm>
          <a:prstGeom prst="rect">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Thread 2</a:t>
            </a:r>
          </a:p>
        </p:txBody>
      </p:sp>
      <p:sp>
        <p:nvSpPr>
          <p:cNvPr id="9" name="Rectangle 8"/>
          <p:cNvSpPr/>
          <p:nvPr/>
        </p:nvSpPr>
        <p:spPr>
          <a:xfrm>
            <a:off x="3413759" y="1485900"/>
            <a:ext cx="472441"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p:cNvSpPr/>
          <p:nvPr/>
        </p:nvSpPr>
        <p:spPr>
          <a:xfrm>
            <a:off x="4038600" y="1485900"/>
            <a:ext cx="47244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p:txBody>
      </p:sp>
      <p:sp>
        <p:nvSpPr>
          <p:cNvPr id="16" name="Rectangle 15"/>
          <p:cNvSpPr/>
          <p:nvPr/>
        </p:nvSpPr>
        <p:spPr>
          <a:xfrm>
            <a:off x="4643511" y="1485900"/>
            <a:ext cx="457200"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71733" y="2545497"/>
            <a:ext cx="4572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86022" y="2545497"/>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03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146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17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860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03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19800" y="2431197"/>
            <a:ext cx="2590800" cy="124984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158133"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72422"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86711"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001000" y="25454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58133"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72422"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86711"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01000" y="3116997"/>
            <a:ext cx="4572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3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16049</TotalTime>
  <Words>7753</Words>
  <Application>Microsoft Office PowerPoint</Application>
  <PresentationFormat>On-screen Show (4:3)</PresentationFormat>
  <Paragraphs>823</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Consolas</vt:lpstr>
      <vt:lpstr>Courier New</vt:lpstr>
      <vt:lpstr>Times New Roman</vt:lpstr>
      <vt:lpstr>Office Theme</vt:lpstr>
      <vt:lpstr>Threading Building Blocks Programming</vt:lpstr>
      <vt:lpstr>Overview</vt:lpstr>
      <vt:lpstr>Concurrent 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Concurrent Access Problems</vt:lpstr>
      <vt:lpstr>PowerPoint Presentation</vt:lpstr>
      <vt:lpstr>PowerPoint Presentation</vt:lpstr>
      <vt:lpstr>tbb::concurrent_vector</vt:lpstr>
      <vt:lpstr>tbb::concurrent_vector</vt:lpstr>
      <vt:lpstr>PowerPoint Presentation</vt:lpstr>
      <vt:lpstr>PowerPoint Presentation</vt:lpstr>
      <vt:lpstr>PowerPoint Presentation</vt:lpstr>
      <vt:lpstr>tbb::concurrent_vector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Queues</vt:lpstr>
      <vt:lpstr>Concurrent Queues</vt:lpstr>
      <vt:lpstr>tbb::concurrent_queue</vt:lpstr>
      <vt:lpstr>tbb::concurrent_queue</vt:lpstr>
      <vt:lpstr>PowerPoint Presentation</vt:lpstr>
      <vt:lpstr>tbb::concurrent_priority_queue</vt:lpstr>
      <vt:lpstr>tbb::concurrent_priority_queue</vt:lpstr>
      <vt:lpstr>PowerPoint Presentation</vt:lpstr>
      <vt:lpstr>PowerPoint Presentation</vt:lpstr>
      <vt:lpstr>Hash Maps</vt:lpstr>
      <vt:lpstr>Concurrent Accessors</vt:lpstr>
      <vt:lpstr>Accessor Members</vt:lpstr>
      <vt:lpstr>accessor</vt:lpstr>
      <vt:lpstr>accessor</vt:lpstr>
      <vt:lpstr>const_accessor</vt:lpstr>
      <vt:lpstr>PowerPoint Presentation</vt:lpstr>
      <vt:lpstr>PowerPoint Presentation</vt:lpstr>
      <vt:lpstr>PowerPoint Presentation</vt:lpstr>
      <vt:lpstr>Sets</vt:lpstr>
      <vt:lpstr>Set Members</vt:lpstr>
      <vt:lpstr>insert</vt:lpstr>
      <vt:lpstr>find</vt:lpstr>
      <vt:lpstr>unsafe_erase</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341</cp:revision>
  <dcterms:created xsi:type="dcterms:W3CDTF">2013-11-20T18:16:21Z</dcterms:created>
  <dcterms:modified xsi:type="dcterms:W3CDTF">2017-04-10T12:55:58Z</dcterms:modified>
</cp:coreProperties>
</file>