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329" r:id="rId3"/>
    <p:sldId id="548" r:id="rId4"/>
    <p:sldId id="549" r:id="rId5"/>
    <p:sldId id="550" r:id="rId6"/>
    <p:sldId id="551" r:id="rId7"/>
    <p:sldId id="552" r:id="rId8"/>
    <p:sldId id="553" r:id="rId9"/>
    <p:sldId id="554" r:id="rId10"/>
    <p:sldId id="555" r:id="rId11"/>
    <p:sldId id="556" r:id="rId12"/>
    <p:sldId id="55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73788" autoAdjust="0"/>
  </p:normalViewPr>
  <p:slideViewPr>
    <p:cSldViewPr>
      <p:cViewPr varScale="1">
        <p:scale>
          <a:sx n="63" d="100"/>
          <a:sy n="63" d="100"/>
        </p:scale>
        <p:origin x="912" y="53"/>
      </p:cViewPr>
      <p:guideLst>
        <p:guide orient="horz" pos="220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B2D91-E76C-4167-895D-5BE8A67ACFF2}" type="datetimeFigureOut">
              <a:rPr lang="en-US" smtClean="0"/>
              <a:t>9/28/2015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EA4C1-1369-497F-A4CC-0EEBC5C7F202}" type="slidenum">
              <a:rPr lang="en-US" smtClean="0"/>
              <a:t>‹#›</a:t>
            </a:fld>
            <a:endParaRPr lang="en-US" dirty="0"/>
          </a:p>
        </p:txBody>
      </p:sp>
    </p:spTree>
    <p:extLst>
      <p:ext uri="{BB962C8B-B14F-4D97-AF65-F5344CB8AC3E}">
        <p14:creationId xmlns:p14="http://schemas.microsoft.com/office/powerpoint/2010/main" val="63406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Welcome</a:t>
            </a:r>
            <a:r>
              <a:rPr lang="en-US" sz="1200" kern="1200" baseline="0" dirty="0" smtClean="0">
                <a:solidFill>
                  <a:schemeClr val="tx1"/>
                </a:solidFill>
                <a:effectLst/>
                <a:latin typeface="+mn-lt"/>
                <a:ea typeface="+mn-ea"/>
                <a:cs typeface="+mn-cs"/>
              </a:rPr>
              <a:t> to the end to end example module of the threading building blocks course.</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a:t>
            </a:fld>
            <a:endParaRPr lang="en-US" dirty="0"/>
          </a:p>
        </p:txBody>
      </p:sp>
    </p:spTree>
    <p:extLst>
      <p:ext uri="{BB962C8B-B14F-4D97-AF65-F5344CB8AC3E}">
        <p14:creationId xmlns:p14="http://schemas.microsoft.com/office/powerpoint/2010/main" val="362574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final step of the process is to store the reviews into a repository.</a:t>
            </a:r>
            <a:r>
              <a:rPr lang="en-US" baseline="0" dirty="0" smtClean="0"/>
              <a:t>  This repository might be a local database, cloud storage system or anything else capable of storing and retrieving reviews.  Our repository will have a few functions as well.</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10</a:t>
            </a:fld>
            <a:endParaRPr lang="en-US" dirty="0"/>
          </a:p>
        </p:txBody>
      </p:sp>
    </p:spTree>
    <p:extLst>
      <p:ext uri="{BB962C8B-B14F-4D97-AF65-F5344CB8AC3E}">
        <p14:creationId xmlns:p14="http://schemas.microsoft.com/office/powerpoint/2010/main" val="2447392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We will</a:t>
            </a:r>
            <a:r>
              <a:rPr lang="en-US" baseline="0" dirty="0" smtClean="0"/>
              <a:t> have a function to find the average star rating for every review in the repository</a:t>
            </a:r>
          </a:p>
          <a:p>
            <a:r>
              <a:rPr lang="en-US" baseline="0" dirty="0" smtClean="0"/>
              <a:t>** To generate a histogram of all star ratings.   This will allow us to discover things like many reviews had a 1 or 5 star rating.</a:t>
            </a:r>
          </a:p>
          <a:p>
            <a:r>
              <a:rPr lang="en-US" baseline="0" dirty="0" smtClean="0"/>
              <a:t>** And it will have a Top function which will return the top-N reviews by sentiment score.  For example the top 5 most positive reviews.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11</a:t>
            </a:fld>
            <a:endParaRPr lang="en-US" dirty="0"/>
          </a:p>
        </p:txBody>
      </p:sp>
    </p:spTree>
    <p:extLst>
      <p:ext uri="{BB962C8B-B14F-4D97-AF65-F5344CB8AC3E}">
        <p14:creationId xmlns:p14="http://schemas.microsoft.com/office/powerpoint/2010/main" val="4139922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So let’s get started by looking at a serial implementation</a:t>
            </a:r>
            <a:r>
              <a:rPr lang="en-US" sz="1200" kern="1200" baseline="0" dirty="0" smtClean="0">
                <a:solidFill>
                  <a:schemeClr val="tx1"/>
                </a:solidFill>
                <a:effectLst/>
                <a:latin typeface="+mn-lt"/>
                <a:ea typeface="+mn-ea"/>
                <a:cs typeface="+mn-cs"/>
              </a:rPr>
              <a:t> of this process.  We’ll see how the code works and then measure the performance of the application.  Next we will look at a parallel version that uses the TBB library and we’ll see how it dramatically improves performance.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12</a:t>
            </a:fld>
            <a:endParaRPr lang="en-US" dirty="0"/>
          </a:p>
        </p:txBody>
      </p:sp>
    </p:spTree>
    <p:extLst>
      <p:ext uri="{BB962C8B-B14F-4D97-AF65-F5344CB8AC3E}">
        <p14:creationId xmlns:p14="http://schemas.microsoft.com/office/powerpoint/2010/main" val="3244696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this module we are going to be working through an example that will be using many of the concepts we learned in this module.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This module will be primarily source code – with very few slides – just enough to cover the basic application design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We will see parallel algorithms including </a:t>
            </a:r>
            <a:r>
              <a:rPr lang="en-US" baseline="0" dirty="0" err="1" smtClean="0"/>
              <a:t>parallel_for_each</a:t>
            </a:r>
            <a:r>
              <a:rPr lang="en-US" baseline="0" dirty="0" smtClean="0"/>
              <a:t> and </a:t>
            </a:r>
            <a:r>
              <a:rPr lang="en-US" baseline="0" dirty="0" err="1" smtClean="0"/>
              <a:t>parallel_reduce</a:t>
            </a: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We will see concurrent containers taking the place of standard containers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we will use thread local storage and the </a:t>
            </a:r>
            <a:r>
              <a:rPr lang="en-US" baseline="0" dirty="0" err="1" smtClean="0"/>
              <a:t>tick_count</a:t>
            </a:r>
            <a:r>
              <a:rPr lang="en-US" baseline="0" dirty="0" smtClean="0"/>
              <a:t> class to improve and measurement performance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and will redesign algorithm to use a parallel pipeline rather than running serially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600EA4C1-1369-497F-A4CC-0EEBC5C7F202}" type="slidenum">
              <a:rPr lang="en-US" smtClean="0"/>
              <a:t>2</a:t>
            </a:fld>
            <a:endParaRPr lang="en-US" dirty="0"/>
          </a:p>
        </p:txBody>
      </p:sp>
    </p:spTree>
    <p:extLst>
      <p:ext uri="{BB962C8B-B14F-4D97-AF65-F5344CB8AC3E}">
        <p14:creationId xmlns:p14="http://schemas.microsoft.com/office/powerpoint/2010/main" val="1832492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Our example program is called Review Insights.</a:t>
            </a:r>
            <a:r>
              <a:rPr lang="en-US" sz="1200" kern="1200" baseline="0" dirty="0" smtClean="0">
                <a:solidFill>
                  <a:schemeClr val="tx1"/>
                </a:solidFill>
                <a:effectLst/>
                <a:latin typeface="+mn-lt"/>
                <a:ea typeface="+mn-ea"/>
                <a:cs typeface="+mn-cs"/>
              </a:rPr>
              <a:t>  The goal of review insights is to help process and analyze hand-written product and service reviews.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00EA4C1-1369-497F-A4CC-0EEBC5C7F202}" type="slidenum">
              <a:rPr lang="en-US" smtClean="0"/>
              <a:t>3</a:t>
            </a:fld>
            <a:endParaRPr lang="en-US" dirty="0"/>
          </a:p>
        </p:txBody>
      </p:sp>
    </p:spTree>
    <p:extLst>
      <p:ext uri="{BB962C8B-B14F-4D97-AF65-F5344CB8AC3E}">
        <p14:creationId xmlns:p14="http://schemas.microsoft.com/office/powerpoint/2010/main" val="1790290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 society we love to review things. We review our purchases, places we visit, food we eat – and usually we do this all digitally.  But not everything is digital.  Every day thousands upon thousands of reviews are hand-written and submitted as product and service feedback.  A global corporation with thousands of store fronts might have tens of thousands of these review cards per month – each of which must be processed manually.  This system will help automate this process.</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4</a:t>
            </a:fld>
            <a:endParaRPr lang="en-US" dirty="0"/>
          </a:p>
        </p:txBody>
      </p:sp>
    </p:spTree>
    <p:extLst>
      <p:ext uri="{BB962C8B-B14F-4D97-AF65-F5344CB8AC3E}">
        <p14:creationId xmlns:p14="http://schemas.microsoft.com/office/powerpoint/2010/main" val="3752218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start by scanning all of these reviews into a common image format.  These reviews are available through a scanner interface that allows us to retrieve images that have not yet been processed.</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5</a:t>
            </a:fld>
            <a:endParaRPr lang="en-US" dirty="0"/>
          </a:p>
        </p:txBody>
      </p:sp>
    </p:spTree>
    <p:extLst>
      <p:ext uri="{BB962C8B-B14F-4D97-AF65-F5344CB8AC3E}">
        <p14:creationId xmlns:p14="http://schemas.microsoft.com/office/powerpoint/2010/main" val="1420296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have an OCR process. </a:t>
            </a:r>
          </a:p>
          <a:p>
            <a:r>
              <a:rPr lang="en-US" dirty="0" smtClean="0"/>
              <a:t>**</a:t>
            </a:r>
            <a:r>
              <a:rPr lang="en-US" baseline="0" dirty="0" smtClean="0"/>
              <a:t> This process loads a single scanned image and then </a:t>
            </a:r>
          </a:p>
          <a:p>
            <a:r>
              <a:rPr lang="en-US" baseline="0" dirty="0" smtClean="0"/>
              <a:t>** uses an OCR process to identify the fields that have been filled out and convert them into a textual format that can be processed by subsequent steps.  We now know things such as the reviewer’s name and address, the content of their review and metrics such as how many stars they gave the product or service.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6</a:t>
            </a:fld>
            <a:endParaRPr lang="en-US" dirty="0"/>
          </a:p>
        </p:txBody>
      </p:sp>
    </p:spTree>
    <p:extLst>
      <p:ext uri="{BB962C8B-B14F-4D97-AF65-F5344CB8AC3E}">
        <p14:creationId xmlns:p14="http://schemas.microsoft.com/office/powerpoint/2010/main" val="266189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save even more time we want to analyze the content of the review.</a:t>
            </a:r>
          </a:p>
          <a:p>
            <a:r>
              <a:rPr lang="en-US" baseline="0" dirty="0" smtClean="0"/>
              <a:t>** The process will take the review content and use an sentiment analysis process to determine if the review was generally positive or negative.  Reviews that hit one extreme or the other might be flagged for manual audit.</a:t>
            </a:r>
          </a:p>
          <a:p>
            <a:r>
              <a:rPr lang="en-US" baseline="0" dirty="0" smtClean="0"/>
              <a:t>** The sentiment analysis process returns a value between -1, or extremely negative, and positive 1, or extremely positive.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7</a:t>
            </a:fld>
            <a:endParaRPr lang="en-US" dirty="0"/>
          </a:p>
        </p:txBody>
      </p:sp>
    </p:spTree>
    <p:extLst>
      <p:ext uri="{BB962C8B-B14F-4D97-AF65-F5344CB8AC3E}">
        <p14:creationId xmlns:p14="http://schemas.microsoft.com/office/powerpoint/2010/main" val="1616624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 this review is very positive.  They enjoyed the event</a:t>
            </a:r>
            <a:r>
              <a:rPr lang="en-US" baseline="0" dirty="0" smtClean="0"/>
              <a:t> and had a great lunch.  The sentiment analysis process detected an overall score of 0.87 – or quite positive.</a:t>
            </a:r>
          </a:p>
          <a:p>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8</a:t>
            </a:fld>
            <a:endParaRPr lang="en-US" dirty="0"/>
          </a:p>
        </p:txBody>
      </p:sp>
    </p:spTree>
    <p:extLst>
      <p:ext uri="{BB962C8B-B14F-4D97-AF65-F5344CB8AC3E}">
        <p14:creationId xmlns:p14="http://schemas.microsoft.com/office/powerpoint/2010/main" val="1847818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Unfortunately</a:t>
            </a:r>
            <a:r>
              <a:rPr lang="en-US" baseline="0" dirty="0" smtClean="0"/>
              <a:t> this reviewer did not have nearly as much fun.  They didn’t even get lunch.  The sentiment analysis process flagged this review as quite negative.</a:t>
            </a:r>
            <a:endParaRPr lang="en-US" dirty="0"/>
          </a:p>
        </p:txBody>
      </p:sp>
      <p:sp>
        <p:nvSpPr>
          <p:cNvPr id="4" name="Slide Number Placeholder 3"/>
          <p:cNvSpPr>
            <a:spLocks noGrp="1"/>
          </p:cNvSpPr>
          <p:nvPr>
            <p:ph type="sldNum" sz="quarter" idx="10"/>
          </p:nvPr>
        </p:nvSpPr>
        <p:spPr/>
        <p:txBody>
          <a:bodyPr/>
          <a:lstStyle/>
          <a:p>
            <a:fld id="{600EA4C1-1369-497F-A4CC-0EEBC5C7F202}" type="slidenum">
              <a:rPr lang="en-US" smtClean="0"/>
              <a:t>9</a:t>
            </a:fld>
            <a:endParaRPr lang="en-US" dirty="0"/>
          </a:p>
        </p:txBody>
      </p:sp>
    </p:spTree>
    <p:extLst>
      <p:ext uri="{BB962C8B-B14F-4D97-AF65-F5344CB8AC3E}">
        <p14:creationId xmlns:p14="http://schemas.microsoft.com/office/powerpoint/2010/main" val="1352108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9/28/2015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66620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9/28/2015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2442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9/28/2015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127101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F4CED6-335E-4380-AA66-CB844F4A6A5A}" type="datetimeFigureOut">
              <a:rPr lang="en-US" smtClean="0"/>
              <a:t>9/28/2015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6819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F4CED6-335E-4380-AA66-CB844F4A6A5A}" type="datetimeFigureOut">
              <a:rPr lang="en-US" smtClean="0"/>
              <a:t>9/28/2015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3847112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8F4CED6-335E-4380-AA66-CB844F4A6A5A}" type="datetimeFigureOut">
              <a:rPr lang="en-US" smtClean="0"/>
              <a:t>9/28/2015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11275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F4CED6-335E-4380-AA66-CB844F4A6A5A}" type="datetimeFigureOut">
              <a:rPr lang="en-US" smtClean="0"/>
              <a:t>9/28/2015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400451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F4CED6-335E-4380-AA66-CB844F4A6A5A}" type="datetimeFigureOut">
              <a:rPr lang="en-US" smtClean="0"/>
              <a:t>9/28/2015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095617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4CED6-335E-4380-AA66-CB844F4A6A5A}" type="datetimeFigureOut">
              <a:rPr lang="en-US" smtClean="0"/>
              <a:t>9/28/2015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390072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9/28/2015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1430778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F4CED6-335E-4380-AA66-CB844F4A6A5A}" type="datetimeFigureOut">
              <a:rPr lang="en-US" smtClean="0"/>
              <a:t>9/28/2015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C53EF11-CA6A-41DA-81F0-F1D9DCCDD310}" type="slidenum">
              <a:rPr lang="en-US" smtClean="0"/>
              <a:t>‹#›</a:t>
            </a:fld>
            <a:endParaRPr lang="en-US" dirty="0"/>
          </a:p>
        </p:txBody>
      </p:sp>
    </p:spTree>
    <p:extLst>
      <p:ext uri="{BB962C8B-B14F-4D97-AF65-F5344CB8AC3E}">
        <p14:creationId xmlns:p14="http://schemas.microsoft.com/office/powerpoint/2010/main" val="29379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4CED6-335E-4380-AA66-CB844F4A6A5A}" type="datetimeFigureOut">
              <a:rPr lang="en-US" smtClean="0"/>
              <a:t>9/28/2015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53EF11-CA6A-41DA-81F0-F1D9DCCDD310}" type="slidenum">
              <a:rPr lang="en-US" smtClean="0"/>
              <a:t>‹#›</a:t>
            </a:fld>
            <a:endParaRPr lang="en-US" dirty="0"/>
          </a:p>
        </p:txBody>
      </p:sp>
    </p:spTree>
    <p:extLst>
      <p:ext uri="{BB962C8B-B14F-4D97-AF65-F5344CB8AC3E}">
        <p14:creationId xmlns:p14="http://schemas.microsoft.com/office/powerpoint/2010/main" val="2452367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850" dirty="0" smtClean="0"/>
              <a:t>Threading Building Blocks Programming</a:t>
            </a:r>
            <a:endParaRPr lang="en-US" sz="2850" dirty="0"/>
          </a:p>
        </p:txBody>
      </p:sp>
      <p:sp>
        <p:nvSpPr>
          <p:cNvPr id="3" name="Subtitle 2"/>
          <p:cNvSpPr>
            <a:spLocks noGrp="1"/>
          </p:cNvSpPr>
          <p:nvPr>
            <p:ph type="subTitle" idx="1"/>
          </p:nvPr>
        </p:nvSpPr>
        <p:spPr/>
        <p:txBody>
          <a:bodyPr/>
          <a:lstStyle/>
          <a:p>
            <a:r>
              <a:rPr lang="en-US" dirty="0" smtClean="0"/>
              <a:t>End to End Example</a:t>
            </a:r>
            <a:endParaRPr lang="en-US" dirty="0"/>
          </a:p>
        </p:txBody>
      </p:sp>
    </p:spTree>
    <p:extLst>
      <p:ext uri="{BB962C8B-B14F-4D97-AF65-F5344CB8AC3E}">
        <p14:creationId xmlns:p14="http://schemas.microsoft.com/office/powerpoint/2010/main" val="42849293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4724400"/>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Scanner</a:t>
            </a:r>
            <a:endParaRPr lang="en-US" dirty="0"/>
          </a:p>
        </p:txBody>
      </p:sp>
      <p:sp>
        <p:nvSpPr>
          <p:cNvPr id="9" name="Rectangle 8"/>
          <p:cNvSpPr/>
          <p:nvPr/>
        </p:nvSpPr>
        <p:spPr>
          <a:xfrm>
            <a:off x="2922179" y="4724400"/>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OCR</a:t>
            </a:r>
            <a:endParaRPr lang="en-US" dirty="0"/>
          </a:p>
        </p:txBody>
      </p:sp>
      <p:sp>
        <p:nvSpPr>
          <p:cNvPr id="16" name="Rectangle 15"/>
          <p:cNvSpPr/>
          <p:nvPr/>
        </p:nvSpPr>
        <p:spPr>
          <a:xfrm>
            <a:off x="4929958" y="4705865"/>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Analyze</a:t>
            </a:r>
            <a:endParaRPr lang="en-US" dirty="0"/>
          </a:p>
        </p:txBody>
      </p:sp>
      <p:sp>
        <p:nvSpPr>
          <p:cNvPr id="13" name="Rectangle 12"/>
          <p:cNvSpPr/>
          <p:nvPr/>
        </p:nvSpPr>
        <p:spPr>
          <a:xfrm>
            <a:off x="6937737" y="4705865"/>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Save</a:t>
            </a:r>
            <a:endParaRPr lang="en-US" dirty="0"/>
          </a:p>
        </p:txBody>
      </p:sp>
      <p:pic>
        <p:nvPicPr>
          <p:cNvPr id="14" name="Picture 13"/>
          <p:cNvPicPr>
            <a:picLocks noChangeAspect="1"/>
          </p:cNvPicPr>
          <p:nvPr/>
        </p:nvPicPr>
        <p:blipFill>
          <a:blip r:embed="rId3"/>
          <a:stretch>
            <a:fillRect/>
          </a:stretch>
        </p:blipFill>
        <p:spPr>
          <a:xfrm>
            <a:off x="3443287" y="2099282"/>
            <a:ext cx="1509713" cy="1024918"/>
          </a:xfrm>
          <a:prstGeom prst="rect">
            <a:avLst/>
          </a:prstGeom>
          <a:noFill/>
          <a:ln>
            <a:solidFill>
              <a:schemeClr val="tx1">
                <a:lumMod val="75000"/>
                <a:lumOff val="25000"/>
              </a:schemeClr>
            </a:solidFill>
          </a:ln>
        </p:spPr>
      </p:pic>
      <p:pic>
        <p:nvPicPr>
          <p:cNvPr id="15" name="Picture 14"/>
          <p:cNvPicPr>
            <a:picLocks noChangeAspect="1"/>
          </p:cNvPicPr>
          <p:nvPr/>
        </p:nvPicPr>
        <p:blipFill>
          <a:blip r:embed="rId3"/>
          <a:stretch>
            <a:fillRect/>
          </a:stretch>
        </p:blipFill>
        <p:spPr>
          <a:xfrm>
            <a:off x="3595687" y="2251682"/>
            <a:ext cx="1509713" cy="1024918"/>
          </a:xfrm>
          <a:prstGeom prst="rect">
            <a:avLst/>
          </a:prstGeom>
          <a:noFill/>
          <a:ln>
            <a:solidFill>
              <a:schemeClr val="tx1">
                <a:lumMod val="75000"/>
                <a:lumOff val="25000"/>
              </a:schemeClr>
            </a:solidFill>
          </a:ln>
        </p:spPr>
      </p:pic>
      <p:pic>
        <p:nvPicPr>
          <p:cNvPr id="17" name="Picture 16"/>
          <p:cNvPicPr>
            <a:picLocks noChangeAspect="1"/>
          </p:cNvPicPr>
          <p:nvPr/>
        </p:nvPicPr>
        <p:blipFill>
          <a:blip r:embed="rId3"/>
          <a:stretch>
            <a:fillRect/>
          </a:stretch>
        </p:blipFill>
        <p:spPr>
          <a:xfrm>
            <a:off x="3748087" y="2404082"/>
            <a:ext cx="1509713" cy="1024918"/>
          </a:xfrm>
          <a:prstGeom prst="rect">
            <a:avLst/>
          </a:prstGeom>
          <a:noFill/>
          <a:ln>
            <a:solidFill>
              <a:schemeClr val="tx1">
                <a:lumMod val="75000"/>
                <a:lumOff val="25000"/>
              </a:schemeClr>
            </a:solidFill>
          </a:ln>
        </p:spPr>
      </p:pic>
      <p:pic>
        <p:nvPicPr>
          <p:cNvPr id="18" name="Picture 17"/>
          <p:cNvPicPr>
            <a:picLocks noChangeAspect="1"/>
          </p:cNvPicPr>
          <p:nvPr/>
        </p:nvPicPr>
        <p:blipFill>
          <a:blip r:embed="rId3"/>
          <a:stretch>
            <a:fillRect/>
          </a:stretch>
        </p:blipFill>
        <p:spPr>
          <a:xfrm>
            <a:off x="3900487" y="2556482"/>
            <a:ext cx="1509713" cy="1024918"/>
          </a:xfrm>
          <a:prstGeom prst="rect">
            <a:avLst/>
          </a:prstGeom>
          <a:noFill/>
          <a:ln>
            <a:solidFill>
              <a:schemeClr val="tx1">
                <a:lumMod val="75000"/>
                <a:lumOff val="25000"/>
              </a:schemeClr>
            </a:solidFill>
          </a:ln>
        </p:spPr>
      </p:pic>
      <p:pic>
        <p:nvPicPr>
          <p:cNvPr id="20" name="Picture 19"/>
          <p:cNvPicPr>
            <a:picLocks noChangeAspect="1"/>
          </p:cNvPicPr>
          <p:nvPr/>
        </p:nvPicPr>
        <p:blipFill>
          <a:blip r:embed="rId3"/>
          <a:stretch>
            <a:fillRect/>
          </a:stretch>
        </p:blipFill>
        <p:spPr>
          <a:xfrm>
            <a:off x="4052887" y="2708882"/>
            <a:ext cx="1509713" cy="1024918"/>
          </a:xfrm>
          <a:prstGeom prst="rect">
            <a:avLst/>
          </a:prstGeom>
          <a:noFill/>
          <a:ln>
            <a:solidFill>
              <a:schemeClr val="tx1">
                <a:lumMod val="75000"/>
                <a:lumOff val="25000"/>
              </a:schemeClr>
            </a:solidFill>
          </a:ln>
        </p:spPr>
      </p:pic>
      <p:sp>
        <p:nvSpPr>
          <p:cNvPr id="4" name="Flowchart: Magnetic Disk 3"/>
          <p:cNvSpPr/>
          <p:nvPr/>
        </p:nvSpPr>
        <p:spPr>
          <a:xfrm>
            <a:off x="3124200" y="838200"/>
            <a:ext cx="2895600" cy="3200400"/>
          </a:xfrm>
          <a:prstGeom prst="flowChartMagneticDisk">
            <a:avLst/>
          </a:prstGeom>
          <a:solidFill>
            <a:schemeClr val="accent1">
              <a:lumMod val="40000"/>
              <a:lumOff val="60000"/>
              <a:alpha val="36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00642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0" y="4724400"/>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Average</a:t>
            </a:r>
            <a:endParaRPr lang="en-US" dirty="0"/>
          </a:p>
        </p:txBody>
      </p:sp>
      <p:sp>
        <p:nvSpPr>
          <p:cNvPr id="9" name="Rectangle 8"/>
          <p:cNvSpPr/>
          <p:nvPr/>
        </p:nvSpPr>
        <p:spPr>
          <a:xfrm>
            <a:off x="3912779" y="4724400"/>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Histogram</a:t>
            </a:r>
            <a:endParaRPr lang="en-US" dirty="0"/>
          </a:p>
        </p:txBody>
      </p:sp>
      <p:sp>
        <p:nvSpPr>
          <p:cNvPr id="16" name="Rectangle 15"/>
          <p:cNvSpPr/>
          <p:nvPr/>
        </p:nvSpPr>
        <p:spPr>
          <a:xfrm>
            <a:off x="5920558" y="4705865"/>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Top (N)</a:t>
            </a:r>
            <a:endParaRPr lang="en-US" dirty="0"/>
          </a:p>
        </p:txBody>
      </p:sp>
      <p:pic>
        <p:nvPicPr>
          <p:cNvPr id="14" name="Picture 13"/>
          <p:cNvPicPr>
            <a:picLocks noChangeAspect="1"/>
          </p:cNvPicPr>
          <p:nvPr/>
        </p:nvPicPr>
        <p:blipFill>
          <a:blip r:embed="rId3"/>
          <a:stretch>
            <a:fillRect/>
          </a:stretch>
        </p:blipFill>
        <p:spPr>
          <a:xfrm>
            <a:off x="3443287" y="2099282"/>
            <a:ext cx="1509713" cy="1024918"/>
          </a:xfrm>
          <a:prstGeom prst="rect">
            <a:avLst/>
          </a:prstGeom>
          <a:noFill/>
          <a:ln>
            <a:solidFill>
              <a:schemeClr val="tx1">
                <a:lumMod val="75000"/>
                <a:lumOff val="25000"/>
              </a:schemeClr>
            </a:solidFill>
          </a:ln>
        </p:spPr>
      </p:pic>
      <p:pic>
        <p:nvPicPr>
          <p:cNvPr id="15" name="Picture 14"/>
          <p:cNvPicPr>
            <a:picLocks noChangeAspect="1"/>
          </p:cNvPicPr>
          <p:nvPr/>
        </p:nvPicPr>
        <p:blipFill>
          <a:blip r:embed="rId3"/>
          <a:stretch>
            <a:fillRect/>
          </a:stretch>
        </p:blipFill>
        <p:spPr>
          <a:xfrm>
            <a:off x="3595687" y="2251682"/>
            <a:ext cx="1509713" cy="1024918"/>
          </a:xfrm>
          <a:prstGeom prst="rect">
            <a:avLst/>
          </a:prstGeom>
          <a:noFill/>
          <a:ln>
            <a:solidFill>
              <a:schemeClr val="tx1">
                <a:lumMod val="75000"/>
                <a:lumOff val="25000"/>
              </a:schemeClr>
            </a:solidFill>
          </a:ln>
        </p:spPr>
      </p:pic>
      <p:pic>
        <p:nvPicPr>
          <p:cNvPr id="17" name="Picture 16"/>
          <p:cNvPicPr>
            <a:picLocks noChangeAspect="1"/>
          </p:cNvPicPr>
          <p:nvPr/>
        </p:nvPicPr>
        <p:blipFill>
          <a:blip r:embed="rId3"/>
          <a:stretch>
            <a:fillRect/>
          </a:stretch>
        </p:blipFill>
        <p:spPr>
          <a:xfrm>
            <a:off x="3748087" y="2404082"/>
            <a:ext cx="1509713" cy="1024918"/>
          </a:xfrm>
          <a:prstGeom prst="rect">
            <a:avLst/>
          </a:prstGeom>
          <a:noFill/>
          <a:ln>
            <a:solidFill>
              <a:schemeClr val="tx1">
                <a:lumMod val="75000"/>
                <a:lumOff val="25000"/>
              </a:schemeClr>
            </a:solidFill>
          </a:ln>
        </p:spPr>
      </p:pic>
      <p:pic>
        <p:nvPicPr>
          <p:cNvPr id="18" name="Picture 17"/>
          <p:cNvPicPr>
            <a:picLocks noChangeAspect="1"/>
          </p:cNvPicPr>
          <p:nvPr/>
        </p:nvPicPr>
        <p:blipFill>
          <a:blip r:embed="rId3"/>
          <a:stretch>
            <a:fillRect/>
          </a:stretch>
        </p:blipFill>
        <p:spPr>
          <a:xfrm>
            <a:off x="3900487" y="2556482"/>
            <a:ext cx="1509713" cy="1024918"/>
          </a:xfrm>
          <a:prstGeom prst="rect">
            <a:avLst/>
          </a:prstGeom>
          <a:noFill/>
          <a:ln>
            <a:solidFill>
              <a:schemeClr val="tx1">
                <a:lumMod val="75000"/>
                <a:lumOff val="25000"/>
              </a:schemeClr>
            </a:solidFill>
          </a:ln>
        </p:spPr>
      </p:pic>
      <p:pic>
        <p:nvPicPr>
          <p:cNvPr id="20" name="Picture 19"/>
          <p:cNvPicPr>
            <a:picLocks noChangeAspect="1"/>
          </p:cNvPicPr>
          <p:nvPr/>
        </p:nvPicPr>
        <p:blipFill>
          <a:blip r:embed="rId3"/>
          <a:stretch>
            <a:fillRect/>
          </a:stretch>
        </p:blipFill>
        <p:spPr>
          <a:xfrm>
            <a:off x="4052887" y="2708882"/>
            <a:ext cx="1509713" cy="1024918"/>
          </a:xfrm>
          <a:prstGeom prst="rect">
            <a:avLst/>
          </a:prstGeom>
          <a:noFill/>
          <a:ln>
            <a:solidFill>
              <a:schemeClr val="tx1">
                <a:lumMod val="75000"/>
                <a:lumOff val="25000"/>
              </a:schemeClr>
            </a:solidFill>
          </a:ln>
        </p:spPr>
      </p:pic>
      <p:sp>
        <p:nvSpPr>
          <p:cNvPr id="4" name="Flowchart: Magnetic Disk 3"/>
          <p:cNvSpPr/>
          <p:nvPr/>
        </p:nvSpPr>
        <p:spPr>
          <a:xfrm>
            <a:off x="3124200" y="838200"/>
            <a:ext cx="2895600" cy="3200400"/>
          </a:xfrm>
          <a:prstGeom prst="flowChartMagneticDisk">
            <a:avLst/>
          </a:prstGeom>
          <a:solidFill>
            <a:schemeClr val="accent1">
              <a:lumMod val="40000"/>
              <a:lumOff val="60000"/>
              <a:alpha val="36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510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Review Insight Code</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Serial and parallel implementations of the Review Insight application.</a:t>
            </a:r>
            <a:endParaRPr lang="en-US" dirty="0"/>
          </a:p>
        </p:txBody>
      </p:sp>
    </p:spTree>
    <p:extLst>
      <p:ext uri="{BB962C8B-B14F-4D97-AF65-F5344CB8AC3E}">
        <p14:creationId xmlns:p14="http://schemas.microsoft.com/office/powerpoint/2010/main" val="1257439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365126"/>
            <a:ext cx="7886700" cy="1325563"/>
          </a:xfrm>
        </p:spPr>
        <p:txBody>
          <a:bodyPr/>
          <a:lstStyle/>
          <a:p>
            <a:pPr algn="ctr"/>
            <a:r>
              <a:rPr lang="en-US" b="1" dirty="0" smtClean="0">
                <a:solidFill>
                  <a:schemeClr val="tx1">
                    <a:lumMod val="75000"/>
                    <a:lumOff val="25000"/>
                  </a:schemeClr>
                </a:solidFill>
              </a:rPr>
              <a:t>Overview</a:t>
            </a:r>
            <a:endParaRPr lang="en-US" b="1" dirty="0">
              <a:solidFill>
                <a:schemeClr val="tx1">
                  <a:lumMod val="75000"/>
                  <a:lumOff val="25000"/>
                </a:schemeClr>
              </a:solidFill>
            </a:endParaRPr>
          </a:p>
        </p:txBody>
      </p:sp>
      <p:sp>
        <p:nvSpPr>
          <p:cNvPr id="5" name="Content Placeholder 2"/>
          <p:cNvSpPr>
            <a:spLocks noGrp="1"/>
          </p:cNvSpPr>
          <p:nvPr>
            <p:ph idx="1"/>
          </p:nvPr>
        </p:nvSpPr>
        <p:spPr>
          <a:xfrm>
            <a:off x="628650" y="1825625"/>
            <a:ext cx="7886700" cy="4351338"/>
          </a:xfrm>
        </p:spPr>
        <p:txBody>
          <a:bodyPr>
            <a:noAutofit/>
          </a:bodyPr>
          <a:lstStyle/>
          <a:p>
            <a:pPr>
              <a:spcBef>
                <a:spcPts val="1200"/>
              </a:spcBef>
            </a:pPr>
            <a:r>
              <a:rPr lang="en-US" dirty="0" smtClean="0">
                <a:solidFill>
                  <a:schemeClr val="tx1">
                    <a:lumMod val="75000"/>
                    <a:lumOff val="25000"/>
                  </a:schemeClr>
                </a:solidFill>
              </a:rPr>
              <a:t>Primarily Source Code</a:t>
            </a:r>
          </a:p>
          <a:p>
            <a:pPr>
              <a:spcBef>
                <a:spcPts val="1200"/>
              </a:spcBef>
            </a:pPr>
            <a:r>
              <a:rPr lang="en-US" dirty="0" smtClean="0">
                <a:solidFill>
                  <a:schemeClr val="tx1">
                    <a:lumMod val="75000"/>
                    <a:lumOff val="25000"/>
                  </a:schemeClr>
                </a:solidFill>
              </a:rPr>
              <a:t>Parallel Algorithms</a:t>
            </a:r>
          </a:p>
          <a:p>
            <a:pPr>
              <a:spcBef>
                <a:spcPts val="1200"/>
              </a:spcBef>
            </a:pPr>
            <a:r>
              <a:rPr lang="en-US" dirty="0" smtClean="0">
                <a:solidFill>
                  <a:schemeClr val="tx1">
                    <a:lumMod val="75000"/>
                    <a:lumOff val="25000"/>
                  </a:schemeClr>
                </a:solidFill>
              </a:rPr>
              <a:t>Concurrent Containers</a:t>
            </a:r>
          </a:p>
          <a:p>
            <a:pPr>
              <a:spcBef>
                <a:spcPts val="1200"/>
              </a:spcBef>
            </a:pPr>
            <a:r>
              <a:rPr lang="en-US" dirty="0" smtClean="0">
                <a:solidFill>
                  <a:schemeClr val="tx1">
                    <a:lumMod val="75000"/>
                    <a:lumOff val="25000"/>
                  </a:schemeClr>
                </a:solidFill>
              </a:rPr>
              <a:t>Thread Local Storage and </a:t>
            </a:r>
            <a:r>
              <a:rPr lang="en-US" dirty="0" err="1" smtClean="0">
                <a:solidFill>
                  <a:schemeClr val="tx1">
                    <a:lumMod val="75000"/>
                    <a:lumOff val="25000"/>
                  </a:schemeClr>
                </a:solidFill>
              </a:rPr>
              <a:t>tick_count</a:t>
            </a:r>
            <a:endParaRPr lang="en-US" dirty="0" smtClean="0">
              <a:solidFill>
                <a:schemeClr val="tx1">
                  <a:lumMod val="75000"/>
                  <a:lumOff val="25000"/>
                </a:schemeClr>
              </a:solidFill>
            </a:endParaRPr>
          </a:p>
          <a:p>
            <a:pPr>
              <a:spcBef>
                <a:spcPts val="1200"/>
              </a:spcBef>
            </a:pPr>
            <a:r>
              <a:rPr lang="en-US" dirty="0">
                <a:solidFill>
                  <a:schemeClr val="tx1">
                    <a:lumMod val="75000"/>
                    <a:lumOff val="25000"/>
                  </a:schemeClr>
                </a:solidFill>
              </a:rPr>
              <a:t>Parallel Pipeline</a:t>
            </a:r>
            <a:endParaRPr lang="en-US" dirty="0" smtClean="0">
              <a:solidFill>
                <a:schemeClr val="tx1">
                  <a:lumMod val="75000"/>
                  <a:lumOff val="25000"/>
                </a:schemeClr>
              </a:solidFill>
            </a:endParaRPr>
          </a:p>
        </p:txBody>
      </p:sp>
    </p:spTree>
    <p:extLst>
      <p:ext uri="{BB962C8B-B14F-4D97-AF65-F5344CB8AC3E}">
        <p14:creationId xmlns:p14="http://schemas.microsoft.com/office/powerpoint/2010/main" val="1805475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lumMod val="75000"/>
                    <a:lumOff val="25000"/>
                  </a:schemeClr>
                </a:solidFill>
              </a:rPr>
              <a:t>Review Insights</a:t>
            </a:r>
            <a:endParaRPr lang="en-US" dirty="0">
              <a:solidFill>
                <a:schemeClr val="tx1">
                  <a:lumMod val="75000"/>
                  <a:lumOff val="25000"/>
                </a:schemeClr>
              </a:solidFill>
            </a:endParaRPr>
          </a:p>
        </p:txBody>
      </p:sp>
      <p:sp>
        <p:nvSpPr>
          <p:cNvPr id="3" name="Text Placeholder 2"/>
          <p:cNvSpPr>
            <a:spLocks noGrp="1"/>
          </p:cNvSpPr>
          <p:nvPr>
            <p:ph type="body" idx="1"/>
          </p:nvPr>
        </p:nvSpPr>
        <p:spPr/>
        <p:txBody>
          <a:bodyPr/>
          <a:lstStyle/>
          <a:p>
            <a:r>
              <a:rPr lang="en-US" dirty="0" smtClean="0"/>
              <a:t>A system to load and analyze survey data</a:t>
            </a:r>
            <a:endParaRPr lang="en-US" dirty="0"/>
          </a:p>
        </p:txBody>
      </p:sp>
    </p:spTree>
    <p:extLst>
      <p:ext uri="{BB962C8B-B14F-4D97-AF65-F5344CB8AC3E}">
        <p14:creationId xmlns:p14="http://schemas.microsoft.com/office/powerpoint/2010/main" val="31799056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843087" y="1576387"/>
            <a:ext cx="5457825" cy="3705225"/>
          </a:xfrm>
          <a:prstGeom prst="rect">
            <a:avLst/>
          </a:prstGeom>
          <a:noFill/>
          <a:ln>
            <a:solidFill>
              <a:schemeClr val="tx1">
                <a:lumMod val="75000"/>
                <a:lumOff val="25000"/>
              </a:schemeClr>
            </a:solidFill>
          </a:ln>
        </p:spPr>
      </p:pic>
    </p:spTree>
    <p:extLst>
      <p:ext uri="{BB962C8B-B14F-4D97-AF65-F5344CB8AC3E}">
        <p14:creationId xmlns:p14="http://schemas.microsoft.com/office/powerpoint/2010/main" val="2780424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928687" y="685800"/>
            <a:ext cx="2500313" cy="1697420"/>
          </a:xfrm>
          <a:prstGeom prst="rect">
            <a:avLst/>
          </a:prstGeom>
          <a:noFill/>
          <a:ln>
            <a:solidFill>
              <a:schemeClr val="tx1">
                <a:lumMod val="75000"/>
                <a:lumOff val="25000"/>
              </a:schemeClr>
            </a:solidFill>
          </a:ln>
        </p:spPr>
      </p:pic>
      <p:pic>
        <p:nvPicPr>
          <p:cNvPr id="3" name="Picture 2"/>
          <p:cNvPicPr>
            <a:picLocks noChangeAspect="1"/>
          </p:cNvPicPr>
          <p:nvPr/>
        </p:nvPicPr>
        <p:blipFill>
          <a:blip r:embed="rId3"/>
          <a:stretch>
            <a:fillRect/>
          </a:stretch>
        </p:blipFill>
        <p:spPr>
          <a:xfrm>
            <a:off x="1081087" y="838200"/>
            <a:ext cx="2500313" cy="1697420"/>
          </a:xfrm>
          <a:prstGeom prst="rect">
            <a:avLst/>
          </a:prstGeom>
          <a:noFill/>
          <a:ln>
            <a:solidFill>
              <a:schemeClr val="tx1">
                <a:lumMod val="75000"/>
                <a:lumOff val="25000"/>
              </a:schemeClr>
            </a:solidFill>
          </a:ln>
        </p:spPr>
      </p:pic>
      <p:pic>
        <p:nvPicPr>
          <p:cNvPr id="5" name="Picture 4"/>
          <p:cNvPicPr>
            <a:picLocks noChangeAspect="1"/>
          </p:cNvPicPr>
          <p:nvPr/>
        </p:nvPicPr>
        <p:blipFill>
          <a:blip r:embed="rId3"/>
          <a:stretch>
            <a:fillRect/>
          </a:stretch>
        </p:blipFill>
        <p:spPr>
          <a:xfrm>
            <a:off x="1233487" y="990600"/>
            <a:ext cx="2500313" cy="1697420"/>
          </a:xfrm>
          <a:prstGeom prst="rect">
            <a:avLst/>
          </a:prstGeom>
          <a:noFill/>
          <a:ln>
            <a:solidFill>
              <a:schemeClr val="tx1">
                <a:lumMod val="75000"/>
                <a:lumOff val="25000"/>
              </a:schemeClr>
            </a:solidFill>
          </a:ln>
        </p:spPr>
      </p:pic>
      <p:pic>
        <p:nvPicPr>
          <p:cNvPr id="6" name="Picture 5"/>
          <p:cNvPicPr>
            <a:picLocks noChangeAspect="1"/>
          </p:cNvPicPr>
          <p:nvPr/>
        </p:nvPicPr>
        <p:blipFill>
          <a:blip r:embed="rId3"/>
          <a:stretch>
            <a:fillRect/>
          </a:stretch>
        </p:blipFill>
        <p:spPr>
          <a:xfrm>
            <a:off x="1385887" y="1143000"/>
            <a:ext cx="2500313" cy="1697420"/>
          </a:xfrm>
          <a:prstGeom prst="rect">
            <a:avLst/>
          </a:prstGeom>
          <a:noFill/>
          <a:ln>
            <a:solidFill>
              <a:schemeClr val="tx1">
                <a:lumMod val="75000"/>
                <a:lumOff val="25000"/>
              </a:schemeClr>
            </a:solidFill>
          </a:ln>
        </p:spPr>
      </p:pic>
      <p:pic>
        <p:nvPicPr>
          <p:cNvPr id="7" name="Picture 6"/>
          <p:cNvPicPr>
            <a:picLocks noChangeAspect="1"/>
          </p:cNvPicPr>
          <p:nvPr/>
        </p:nvPicPr>
        <p:blipFill>
          <a:blip r:embed="rId3"/>
          <a:stretch>
            <a:fillRect/>
          </a:stretch>
        </p:blipFill>
        <p:spPr>
          <a:xfrm>
            <a:off x="1538287" y="1295400"/>
            <a:ext cx="2500313" cy="1697420"/>
          </a:xfrm>
          <a:prstGeom prst="rect">
            <a:avLst/>
          </a:prstGeom>
          <a:noFill/>
          <a:ln>
            <a:solidFill>
              <a:schemeClr val="tx1">
                <a:lumMod val="75000"/>
                <a:lumOff val="25000"/>
              </a:schemeClr>
            </a:solidFill>
          </a:ln>
        </p:spPr>
      </p:pic>
      <p:sp>
        <p:nvSpPr>
          <p:cNvPr id="2" name="Rectangle 1"/>
          <p:cNvSpPr/>
          <p:nvPr/>
        </p:nvSpPr>
        <p:spPr>
          <a:xfrm>
            <a:off x="914400" y="4724400"/>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Scanner</a:t>
            </a:r>
            <a:endParaRPr lang="en-US" dirty="0"/>
          </a:p>
        </p:txBody>
      </p:sp>
    </p:spTree>
    <p:extLst>
      <p:ext uri="{BB962C8B-B14F-4D97-AF65-F5344CB8AC3E}">
        <p14:creationId xmlns:p14="http://schemas.microsoft.com/office/powerpoint/2010/main" val="42503670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4021" y="4724400"/>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Scanner</a:t>
            </a:r>
            <a:endParaRPr lang="en-US" dirty="0"/>
          </a:p>
        </p:txBody>
      </p:sp>
      <p:sp>
        <p:nvSpPr>
          <p:cNvPr id="9" name="Rectangle 8"/>
          <p:cNvSpPr/>
          <p:nvPr/>
        </p:nvSpPr>
        <p:spPr>
          <a:xfrm>
            <a:off x="2971800" y="4724400"/>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OCR</a:t>
            </a:r>
            <a:endParaRPr lang="en-US" dirty="0"/>
          </a:p>
        </p:txBody>
      </p:sp>
      <p:pic>
        <p:nvPicPr>
          <p:cNvPr id="11" name="Picture 10"/>
          <p:cNvPicPr>
            <a:picLocks noChangeAspect="1"/>
          </p:cNvPicPr>
          <p:nvPr/>
        </p:nvPicPr>
        <p:blipFill>
          <a:blip r:embed="rId3"/>
          <a:stretch>
            <a:fillRect/>
          </a:stretch>
        </p:blipFill>
        <p:spPr>
          <a:xfrm>
            <a:off x="1843087" y="1576387"/>
            <a:ext cx="5457825" cy="3705225"/>
          </a:xfrm>
          <a:prstGeom prst="rect">
            <a:avLst/>
          </a:prstGeom>
          <a:noFill/>
          <a:ln>
            <a:solidFill>
              <a:schemeClr val="tx1">
                <a:lumMod val="75000"/>
                <a:lumOff val="25000"/>
              </a:schemeClr>
            </a:solidFill>
          </a:ln>
        </p:spPr>
      </p:pic>
      <p:sp>
        <p:nvSpPr>
          <p:cNvPr id="12" name="Rectangle 11"/>
          <p:cNvSpPr/>
          <p:nvPr/>
        </p:nvSpPr>
        <p:spPr>
          <a:xfrm>
            <a:off x="2743200" y="1960180"/>
            <a:ext cx="1752600" cy="40202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743200" y="2430825"/>
            <a:ext cx="2209800" cy="6409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743200" y="3293357"/>
            <a:ext cx="4419600" cy="11262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20158" y="4493008"/>
            <a:ext cx="2080442" cy="5361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633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7442" y="4724400"/>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Scanner</a:t>
            </a:r>
            <a:endParaRPr lang="en-US" dirty="0"/>
          </a:p>
        </p:txBody>
      </p:sp>
      <p:sp>
        <p:nvSpPr>
          <p:cNvPr id="9" name="Rectangle 8"/>
          <p:cNvSpPr/>
          <p:nvPr/>
        </p:nvSpPr>
        <p:spPr>
          <a:xfrm>
            <a:off x="2945221" y="4724400"/>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OCR</a:t>
            </a:r>
            <a:endParaRPr lang="en-US" dirty="0"/>
          </a:p>
        </p:txBody>
      </p:sp>
      <p:sp>
        <p:nvSpPr>
          <p:cNvPr id="16" name="Rectangle 15"/>
          <p:cNvSpPr/>
          <p:nvPr/>
        </p:nvSpPr>
        <p:spPr>
          <a:xfrm>
            <a:off x="4953000" y="4705865"/>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Analyze</a:t>
            </a:r>
            <a:endParaRPr lang="en-US" dirty="0"/>
          </a:p>
        </p:txBody>
      </p:sp>
      <p:pic>
        <p:nvPicPr>
          <p:cNvPr id="17" name="Picture 16"/>
          <p:cNvPicPr>
            <a:picLocks noChangeAspect="1"/>
          </p:cNvPicPr>
          <p:nvPr/>
        </p:nvPicPr>
        <p:blipFill rotWithShape="1">
          <a:blip r:embed="rId3"/>
          <a:srcRect t="47943" b="21208"/>
          <a:stretch/>
        </p:blipFill>
        <p:spPr>
          <a:xfrm>
            <a:off x="1843087" y="2895600"/>
            <a:ext cx="5457825" cy="1143000"/>
          </a:xfrm>
          <a:prstGeom prst="rect">
            <a:avLst/>
          </a:prstGeom>
          <a:noFill/>
          <a:ln>
            <a:noFill/>
          </a:ln>
        </p:spPr>
      </p:pic>
      <p:sp>
        <p:nvSpPr>
          <p:cNvPr id="18" name="Rectangle 17"/>
          <p:cNvSpPr/>
          <p:nvPr/>
        </p:nvSpPr>
        <p:spPr>
          <a:xfrm>
            <a:off x="2743200" y="2912357"/>
            <a:ext cx="4419600" cy="11262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0" y="1656666"/>
            <a:ext cx="6019800" cy="533400"/>
          </a:xfrm>
          <a:prstGeom prst="rect">
            <a:avLst/>
          </a:prstGeom>
          <a:gradFill flip="none" rotWithShape="1">
            <a:gsLst>
              <a:gs pos="0">
                <a:srgbClr val="FF0000"/>
              </a:gs>
              <a:gs pos="59000">
                <a:schemeClr val="accent6">
                  <a:lumMod val="75000"/>
                </a:schemeClr>
              </a:gs>
              <a:gs pos="47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53762" y="1600200"/>
            <a:ext cx="762000" cy="646331"/>
          </a:xfrm>
          <a:prstGeom prst="rect">
            <a:avLst/>
          </a:prstGeom>
          <a:noFill/>
        </p:spPr>
        <p:txBody>
          <a:bodyPr wrap="square" rtlCol="0">
            <a:spAutoFit/>
          </a:bodyPr>
          <a:lstStyle/>
          <a:p>
            <a:r>
              <a:rPr lang="en-US" sz="3600" dirty="0" smtClean="0">
                <a:solidFill>
                  <a:schemeClr val="tx1">
                    <a:lumMod val="85000"/>
                    <a:lumOff val="15000"/>
                  </a:schemeClr>
                </a:solidFill>
              </a:rPr>
              <a:t>-1</a:t>
            </a:r>
            <a:endParaRPr lang="en-US" sz="3600" dirty="0">
              <a:solidFill>
                <a:schemeClr val="tx1">
                  <a:lumMod val="85000"/>
                  <a:lumOff val="15000"/>
                </a:schemeClr>
              </a:solidFill>
            </a:endParaRPr>
          </a:p>
        </p:txBody>
      </p:sp>
      <p:sp>
        <p:nvSpPr>
          <p:cNvPr id="19" name="TextBox 18"/>
          <p:cNvSpPr txBox="1"/>
          <p:nvPr/>
        </p:nvSpPr>
        <p:spPr>
          <a:xfrm>
            <a:off x="7772400" y="1600200"/>
            <a:ext cx="762000" cy="646331"/>
          </a:xfrm>
          <a:prstGeom prst="rect">
            <a:avLst/>
          </a:prstGeom>
          <a:noFill/>
        </p:spPr>
        <p:txBody>
          <a:bodyPr wrap="square" rtlCol="0">
            <a:spAutoFit/>
          </a:bodyPr>
          <a:lstStyle/>
          <a:p>
            <a:r>
              <a:rPr lang="en-US" sz="3600" dirty="0">
                <a:solidFill>
                  <a:schemeClr val="tx1">
                    <a:lumMod val="85000"/>
                    <a:lumOff val="15000"/>
                  </a:schemeClr>
                </a:solidFill>
              </a:rPr>
              <a:t>1</a:t>
            </a:r>
          </a:p>
        </p:txBody>
      </p:sp>
    </p:spTree>
    <p:extLst>
      <p:ext uri="{BB962C8B-B14F-4D97-AF65-F5344CB8AC3E}">
        <p14:creationId xmlns:p14="http://schemas.microsoft.com/office/powerpoint/2010/main" val="333371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8" grpId="0" animBg="1"/>
      <p:bldP spid="10"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7442" y="4724400"/>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Scanner</a:t>
            </a:r>
            <a:endParaRPr lang="en-US" dirty="0"/>
          </a:p>
        </p:txBody>
      </p:sp>
      <p:sp>
        <p:nvSpPr>
          <p:cNvPr id="9" name="Rectangle 8"/>
          <p:cNvSpPr/>
          <p:nvPr/>
        </p:nvSpPr>
        <p:spPr>
          <a:xfrm>
            <a:off x="2945221" y="4724400"/>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OCR</a:t>
            </a:r>
            <a:endParaRPr lang="en-US" dirty="0"/>
          </a:p>
        </p:txBody>
      </p:sp>
      <p:sp>
        <p:nvSpPr>
          <p:cNvPr id="16" name="Rectangle 15"/>
          <p:cNvSpPr/>
          <p:nvPr/>
        </p:nvSpPr>
        <p:spPr>
          <a:xfrm>
            <a:off x="4953000" y="4705865"/>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Analyze</a:t>
            </a:r>
            <a:endParaRPr lang="en-US" dirty="0"/>
          </a:p>
        </p:txBody>
      </p:sp>
      <p:sp>
        <p:nvSpPr>
          <p:cNvPr id="8" name="Rectangle 7"/>
          <p:cNvSpPr/>
          <p:nvPr/>
        </p:nvSpPr>
        <p:spPr>
          <a:xfrm>
            <a:off x="1524000" y="1656666"/>
            <a:ext cx="6019800" cy="533400"/>
          </a:xfrm>
          <a:prstGeom prst="rect">
            <a:avLst/>
          </a:prstGeom>
          <a:gradFill flip="none" rotWithShape="1">
            <a:gsLst>
              <a:gs pos="0">
                <a:srgbClr val="FF0000"/>
              </a:gs>
              <a:gs pos="59000">
                <a:schemeClr val="accent6">
                  <a:lumMod val="75000"/>
                </a:schemeClr>
              </a:gs>
              <a:gs pos="47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53762" y="1600200"/>
            <a:ext cx="762000" cy="646331"/>
          </a:xfrm>
          <a:prstGeom prst="rect">
            <a:avLst/>
          </a:prstGeom>
          <a:noFill/>
        </p:spPr>
        <p:txBody>
          <a:bodyPr wrap="square" rtlCol="0">
            <a:spAutoFit/>
          </a:bodyPr>
          <a:lstStyle/>
          <a:p>
            <a:r>
              <a:rPr lang="en-US" sz="3600" dirty="0" smtClean="0">
                <a:solidFill>
                  <a:schemeClr val="tx1">
                    <a:lumMod val="85000"/>
                    <a:lumOff val="15000"/>
                  </a:schemeClr>
                </a:solidFill>
              </a:rPr>
              <a:t>-1</a:t>
            </a:r>
            <a:endParaRPr lang="en-US" sz="3600" dirty="0">
              <a:solidFill>
                <a:schemeClr val="tx1">
                  <a:lumMod val="85000"/>
                  <a:lumOff val="15000"/>
                </a:schemeClr>
              </a:solidFill>
            </a:endParaRPr>
          </a:p>
        </p:txBody>
      </p:sp>
      <p:sp>
        <p:nvSpPr>
          <p:cNvPr id="19" name="TextBox 18"/>
          <p:cNvSpPr txBox="1"/>
          <p:nvPr/>
        </p:nvSpPr>
        <p:spPr>
          <a:xfrm>
            <a:off x="7772400" y="1600200"/>
            <a:ext cx="762000" cy="646331"/>
          </a:xfrm>
          <a:prstGeom prst="rect">
            <a:avLst/>
          </a:prstGeom>
          <a:noFill/>
        </p:spPr>
        <p:txBody>
          <a:bodyPr wrap="square" rtlCol="0">
            <a:spAutoFit/>
          </a:bodyPr>
          <a:lstStyle/>
          <a:p>
            <a:r>
              <a:rPr lang="en-US" sz="3600" dirty="0">
                <a:solidFill>
                  <a:schemeClr val="tx1">
                    <a:lumMod val="85000"/>
                    <a:lumOff val="15000"/>
                  </a:schemeClr>
                </a:solidFill>
              </a:rPr>
              <a:t>1</a:t>
            </a:r>
          </a:p>
        </p:txBody>
      </p:sp>
      <p:sp>
        <p:nvSpPr>
          <p:cNvPr id="11" name="TextBox 10"/>
          <p:cNvSpPr txBox="1"/>
          <p:nvPr/>
        </p:nvSpPr>
        <p:spPr>
          <a:xfrm>
            <a:off x="1524000" y="2560677"/>
            <a:ext cx="6019800" cy="1077218"/>
          </a:xfrm>
          <a:prstGeom prst="rect">
            <a:avLst/>
          </a:prstGeom>
          <a:noFill/>
        </p:spPr>
        <p:txBody>
          <a:bodyPr wrap="square" rtlCol="0">
            <a:spAutoFit/>
          </a:bodyPr>
          <a:lstStyle/>
          <a:p>
            <a:r>
              <a:rPr lang="en-US" sz="3200" dirty="0" smtClean="0">
                <a:solidFill>
                  <a:schemeClr val="tx1">
                    <a:lumMod val="85000"/>
                    <a:lumOff val="15000"/>
                  </a:schemeClr>
                </a:solidFill>
              </a:rPr>
              <a:t>I had a great time at this event!  I learned a lot and lunch was great!</a:t>
            </a:r>
            <a:endParaRPr lang="en-US" sz="3200" dirty="0">
              <a:solidFill>
                <a:schemeClr val="tx1">
                  <a:lumMod val="85000"/>
                  <a:lumOff val="15000"/>
                </a:schemeClr>
              </a:solidFill>
            </a:endParaRPr>
          </a:p>
        </p:txBody>
      </p:sp>
      <p:sp>
        <p:nvSpPr>
          <p:cNvPr id="3" name="Rectangle 2"/>
          <p:cNvSpPr/>
          <p:nvPr/>
        </p:nvSpPr>
        <p:spPr>
          <a:xfrm>
            <a:off x="6705600" y="1371600"/>
            <a:ext cx="76200" cy="81846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400800" y="677823"/>
            <a:ext cx="1151238" cy="646331"/>
          </a:xfrm>
          <a:prstGeom prst="rect">
            <a:avLst/>
          </a:prstGeom>
          <a:noFill/>
        </p:spPr>
        <p:txBody>
          <a:bodyPr wrap="square" rtlCol="0">
            <a:spAutoFit/>
          </a:bodyPr>
          <a:lstStyle/>
          <a:p>
            <a:r>
              <a:rPr lang="en-US" sz="3600" dirty="0" smtClean="0">
                <a:solidFill>
                  <a:schemeClr val="tx1">
                    <a:lumMod val="85000"/>
                    <a:lumOff val="15000"/>
                  </a:schemeClr>
                </a:solidFill>
              </a:rPr>
              <a:t>0.87</a:t>
            </a:r>
            <a:endParaRPr lang="en-US" sz="3600" dirty="0">
              <a:solidFill>
                <a:schemeClr val="tx1">
                  <a:lumMod val="85000"/>
                  <a:lumOff val="15000"/>
                </a:schemeClr>
              </a:solidFill>
            </a:endParaRPr>
          </a:p>
        </p:txBody>
      </p:sp>
    </p:spTree>
    <p:extLst>
      <p:ext uri="{BB962C8B-B14F-4D97-AF65-F5344CB8AC3E}">
        <p14:creationId xmlns:p14="http://schemas.microsoft.com/office/powerpoint/2010/main" val="60524099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7442" y="4724400"/>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Scanner</a:t>
            </a:r>
            <a:endParaRPr lang="en-US" dirty="0"/>
          </a:p>
        </p:txBody>
      </p:sp>
      <p:sp>
        <p:nvSpPr>
          <p:cNvPr id="9" name="Rectangle 8"/>
          <p:cNvSpPr/>
          <p:nvPr/>
        </p:nvSpPr>
        <p:spPr>
          <a:xfrm>
            <a:off x="2945221" y="4724400"/>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OCR</a:t>
            </a:r>
            <a:endParaRPr lang="en-US" dirty="0"/>
          </a:p>
        </p:txBody>
      </p:sp>
      <p:sp>
        <p:nvSpPr>
          <p:cNvPr id="16" name="Rectangle 15"/>
          <p:cNvSpPr/>
          <p:nvPr/>
        </p:nvSpPr>
        <p:spPr>
          <a:xfrm>
            <a:off x="4953000" y="4705865"/>
            <a:ext cx="1371600" cy="914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Analyze</a:t>
            </a:r>
            <a:endParaRPr lang="en-US" dirty="0"/>
          </a:p>
        </p:txBody>
      </p:sp>
      <p:sp>
        <p:nvSpPr>
          <p:cNvPr id="8" name="Rectangle 7"/>
          <p:cNvSpPr/>
          <p:nvPr/>
        </p:nvSpPr>
        <p:spPr>
          <a:xfrm>
            <a:off x="1524000" y="1656666"/>
            <a:ext cx="6019800" cy="533400"/>
          </a:xfrm>
          <a:prstGeom prst="rect">
            <a:avLst/>
          </a:prstGeom>
          <a:gradFill flip="none" rotWithShape="1">
            <a:gsLst>
              <a:gs pos="0">
                <a:srgbClr val="FF0000"/>
              </a:gs>
              <a:gs pos="59000">
                <a:schemeClr val="accent6">
                  <a:lumMod val="75000"/>
                </a:schemeClr>
              </a:gs>
              <a:gs pos="47000">
                <a:schemeClr val="bg1">
                  <a:lumMod val="6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53762" y="1600200"/>
            <a:ext cx="762000" cy="646331"/>
          </a:xfrm>
          <a:prstGeom prst="rect">
            <a:avLst/>
          </a:prstGeom>
          <a:noFill/>
        </p:spPr>
        <p:txBody>
          <a:bodyPr wrap="square" rtlCol="0">
            <a:spAutoFit/>
          </a:bodyPr>
          <a:lstStyle/>
          <a:p>
            <a:r>
              <a:rPr lang="en-US" sz="3600" dirty="0" smtClean="0">
                <a:solidFill>
                  <a:schemeClr val="tx1">
                    <a:lumMod val="85000"/>
                    <a:lumOff val="15000"/>
                  </a:schemeClr>
                </a:solidFill>
              </a:rPr>
              <a:t>-1</a:t>
            </a:r>
            <a:endParaRPr lang="en-US" sz="3600" dirty="0">
              <a:solidFill>
                <a:schemeClr val="tx1">
                  <a:lumMod val="85000"/>
                  <a:lumOff val="15000"/>
                </a:schemeClr>
              </a:solidFill>
            </a:endParaRPr>
          </a:p>
        </p:txBody>
      </p:sp>
      <p:sp>
        <p:nvSpPr>
          <p:cNvPr id="19" name="TextBox 18"/>
          <p:cNvSpPr txBox="1"/>
          <p:nvPr/>
        </p:nvSpPr>
        <p:spPr>
          <a:xfrm>
            <a:off x="7772400" y="1600200"/>
            <a:ext cx="762000" cy="646331"/>
          </a:xfrm>
          <a:prstGeom prst="rect">
            <a:avLst/>
          </a:prstGeom>
          <a:noFill/>
        </p:spPr>
        <p:txBody>
          <a:bodyPr wrap="square" rtlCol="0">
            <a:spAutoFit/>
          </a:bodyPr>
          <a:lstStyle/>
          <a:p>
            <a:r>
              <a:rPr lang="en-US" sz="3600" dirty="0">
                <a:solidFill>
                  <a:schemeClr val="tx1">
                    <a:lumMod val="85000"/>
                    <a:lumOff val="15000"/>
                  </a:schemeClr>
                </a:solidFill>
              </a:rPr>
              <a:t>1</a:t>
            </a:r>
          </a:p>
        </p:txBody>
      </p:sp>
      <p:sp>
        <p:nvSpPr>
          <p:cNvPr id="11" name="TextBox 10"/>
          <p:cNvSpPr txBox="1"/>
          <p:nvPr/>
        </p:nvSpPr>
        <p:spPr>
          <a:xfrm>
            <a:off x="1524000" y="2560677"/>
            <a:ext cx="6019800" cy="1077218"/>
          </a:xfrm>
          <a:prstGeom prst="rect">
            <a:avLst/>
          </a:prstGeom>
          <a:noFill/>
        </p:spPr>
        <p:txBody>
          <a:bodyPr wrap="square" rtlCol="0">
            <a:spAutoFit/>
          </a:bodyPr>
          <a:lstStyle/>
          <a:p>
            <a:r>
              <a:rPr lang="en-US" sz="3200" dirty="0" smtClean="0">
                <a:solidFill>
                  <a:schemeClr val="tx1">
                    <a:lumMod val="85000"/>
                    <a:lumOff val="15000"/>
                  </a:schemeClr>
                </a:solidFill>
              </a:rPr>
              <a:t>What a waste of time!  I can’t believe they ran out of lunch!</a:t>
            </a:r>
            <a:endParaRPr lang="en-US" sz="3200" dirty="0">
              <a:solidFill>
                <a:schemeClr val="tx1">
                  <a:lumMod val="85000"/>
                  <a:lumOff val="15000"/>
                </a:schemeClr>
              </a:solidFill>
            </a:endParaRPr>
          </a:p>
        </p:txBody>
      </p:sp>
      <p:sp>
        <p:nvSpPr>
          <p:cNvPr id="3" name="Rectangle 2"/>
          <p:cNvSpPr/>
          <p:nvPr/>
        </p:nvSpPr>
        <p:spPr>
          <a:xfrm>
            <a:off x="2743200" y="1371600"/>
            <a:ext cx="76200" cy="818466"/>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905000" y="677823"/>
            <a:ext cx="1151238" cy="646331"/>
          </a:xfrm>
          <a:prstGeom prst="rect">
            <a:avLst/>
          </a:prstGeom>
          <a:noFill/>
        </p:spPr>
        <p:txBody>
          <a:bodyPr wrap="square" rtlCol="0">
            <a:spAutoFit/>
          </a:bodyPr>
          <a:lstStyle/>
          <a:p>
            <a:r>
              <a:rPr lang="en-US" sz="3600" dirty="0" smtClean="0">
                <a:solidFill>
                  <a:schemeClr val="tx1">
                    <a:lumMod val="85000"/>
                    <a:lumOff val="15000"/>
                  </a:schemeClr>
                </a:solidFill>
              </a:rPr>
              <a:t>-0.64</a:t>
            </a:r>
            <a:endParaRPr lang="en-US" sz="3600" dirty="0">
              <a:solidFill>
                <a:schemeClr val="tx1">
                  <a:lumMod val="85000"/>
                  <a:lumOff val="15000"/>
                </a:schemeClr>
              </a:solidFill>
            </a:endParaRPr>
          </a:p>
        </p:txBody>
      </p:sp>
    </p:spTree>
    <p:extLst>
      <p:ext uri="{BB962C8B-B14F-4D97-AF65-F5344CB8AC3E}">
        <p14:creationId xmlns:p14="http://schemas.microsoft.com/office/powerpoint/2010/main" val="258416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24869</TotalTime>
  <Words>776</Words>
  <Application>Microsoft Office PowerPoint</Application>
  <PresentationFormat>On-screen Show (4:3)</PresentationFormat>
  <Paragraphs>77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Threading Building Blocks Programming</vt:lpstr>
      <vt:lpstr>Overview</vt:lpstr>
      <vt:lpstr>Review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Review Insight Code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Horvick</dc:creator>
  <cp:lastModifiedBy>Robert Horvick</cp:lastModifiedBy>
  <cp:revision>444</cp:revision>
  <dcterms:created xsi:type="dcterms:W3CDTF">2013-11-20T18:16:21Z</dcterms:created>
  <dcterms:modified xsi:type="dcterms:W3CDTF">2015-09-29T02:31:04Z</dcterms:modified>
</cp:coreProperties>
</file>