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256" r:id="rId2"/>
    <p:sldId id="329" r:id="rId3"/>
    <p:sldId id="320" r:id="rId4"/>
    <p:sldId id="330" r:id="rId5"/>
    <p:sldId id="335" r:id="rId6"/>
    <p:sldId id="361" r:id="rId7"/>
    <p:sldId id="410" r:id="rId8"/>
    <p:sldId id="411" r:id="rId9"/>
    <p:sldId id="336" r:id="rId10"/>
    <p:sldId id="337" r:id="rId11"/>
    <p:sldId id="363" r:id="rId12"/>
    <p:sldId id="338" r:id="rId13"/>
    <p:sldId id="339" r:id="rId14"/>
    <p:sldId id="340" r:id="rId15"/>
    <p:sldId id="362" r:id="rId16"/>
    <p:sldId id="321" r:id="rId17"/>
    <p:sldId id="334" r:id="rId18"/>
    <p:sldId id="343" r:id="rId19"/>
    <p:sldId id="342"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9" r:id="rId33"/>
    <p:sldId id="406" r:id="rId34"/>
    <p:sldId id="407" r:id="rId35"/>
    <p:sldId id="408" r:id="rId36"/>
    <p:sldId id="409" r:id="rId37"/>
    <p:sldId id="364" r:id="rId38"/>
    <p:sldId id="366" r:id="rId39"/>
    <p:sldId id="368" r:id="rId40"/>
    <p:sldId id="367" r:id="rId41"/>
    <p:sldId id="369" r:id="rId42"/>
    <p:sldId id="370" r:id="rId43"/>
    <p:sldId id="327" r:id="rId44"/>
    <p:sldId id="373" r:id="rId45"/>
    <p:sldId id="374" r:id="rId46"/>
    <p:sldId id="375" r:id="rId47"/>
    <p:sldId id="376" r:id="rId48"/>
    <p:sldId id="377" r:id="rId49"/>
    <p:sldId id="378" r:id="rId50"/>
    <p:sldId id="322" r:id="rId51"/>
    <p:sldId id="384" r:id="rId52"/>
    <p:sldId id="381" r:id="rId53"/>
    <p:sldId id="382" r:id="rId54"/>
    <p:sldId id="383" r:id="rId55"/>
    <p:sldId id="385" r:id="rId56"/>
    <p:sldId id="386" r:id="rId57"/>
    <p:sldId id="387" r:id="rId58"/>
    <p:sldId id="388" r:id="rId59"/>
    <p:sldId id="323" r:id="rId60"/>
    <p:sldId id="379" r:id="rId61"/>
    <p:sldId id="380" r:id="rId62"/>
    <p:sldId id="390" r:id="rId63"/>
    <p:sldId id="391" r:id="rId64"/>
    <p:sldId id="326" r:id="rId65"/>
    <p:sldId id="394" r:id="rId66"/>
    <p:sldId id="395" r:id="rId67"/>
    <p:sldId id="396" r:id="rId68"/>
    <p:sldId id="397" r:id="rId69"/>
    <p:sldId id="398" r:id="rId70"/>
    <p:sldId id="399" r:id="rId71"/>
    <p:sldId id="400" r:id="rId72"/>
    <p:sldId id="402" r:id="rId73"/>
    <p:sldId id="403" r:id="rId74"/>
    <p:sldId id="404" r:id="rId75"/>
    <p:sldId id="405" r:id="rId76"/>
    <p:sldId id="31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3788" autoAdjust="0"/>
  </p:normalViewPr>
  <p:slideViewPr>
    <p:cSldViewPr>
      <p:cViewPr varScale="1">
        <p:scale>
          <a:sx n="36" d="100"/>
          <a:sy n="36" d="100"/>
        </p:scale>
        <p:origin x="1003" y="43"/>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6/6/2016</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Welcome to the Threading Building Blocks, or TBB, programming course.  In this module we are going to be looking at the parallel looping algorithms provided by the TBB library.</a:t>
            </a: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it could be further split again.  This process could continue over and over again until the range size is appropriate for providing to a parallel operation.</a:t>
            </a:r>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4101285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just how do we split ranges?  One way is to use the proportional split parameter to the range constructor.</a:t>
            </a:r>
          </a:p>
          <a:p>
            <a:r>
              <a:rPr lang="en-US" baseline="0" dirty="0"/>
              <a:t>** Here we create a blocked range of the values 10 through 100.</a:t>
            </a:r>
          </a:p>
          <a:p>
            <a:r>
              <a:rPr lang="en-US" baseline="0" dirty="0"/>
              <a:t>** And then we create a new blocked range providing the original range and the proportional split parameter.</a:t>
            </a:r>
          </a:p>
          <a:p>
            <a:r>
              <a:rPr lang="en-US" baseline="0" dirty="0"/>
              <a:t>After the second constructor returns the original range now only contains the values 10 through 50 and the new range contains the values 60 through 100.</a:t>
            </a:r>
          </a:p>
          <a:p>
            <a:r>
              <a:rPr lang="en-US" baseline="0" dirty="0"/>
              <a:t>It is important to understand that the underlying array wasn’t actually altered nor was more memory allocated.  Simply, the range of values that each blocked range instance will iterate over is now restricted to the proportionally split ranges.</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688829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blocked two dimensional range is similar to the blocked range only it works on multi-dimensional spaces.  For example here</a:t>
            </a:r>
            <a:r>
              <a:rPr lang="en-US" baseline="0" dirty="0"/>
              <a:t> we have a multiple dimensional space of values.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3657149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space can be split in half</a:t>
            </a:r>
          </a:p>
        </p:txBody>
      </p:sp>
      <p:sp>
        <p:nvSpPr>
          <p:cNvPr id="4" name="Slide Number Placeholder 3"/>
          <p:cNvSpPr>
            <a:spLocks noGrp="1"/>
          </p:cNvSpPr>
          <p:nvPr>
            <p:ph type="sldNum" sz="quarter" idx="10"/>
          </p:nvPr>
        </p:nvSpPr>
        <p:spPr/>
        <p:txBody>
          <a:bodyPr/>
          <a:lstStyle/>
          <a:p>
            <a:fld id="{600EA4C1-1369-497F-A4CC-0EEBC5C7F202}" type="slidenum">
              <a:rPr lang="en-US" smtClean="0"/>
              <a:t>13</a:t>
            </a:fld>
            <a:endParaRPr lang="en-US" dirty="0"/>
          </a:p>
        </p:txBody>
      </p:sp>
    </p:spTree>
    <p:extLst>
      <p:ext uri="{BB962C8B-B14F-4D97-AF65-F5344CB8AC3E}">
        <p14:creationId xmlns:p14="http://schemas.microsoft.com/office/powerpoint/2010/main" val="17577545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each part could be further split.  Notice that the range is being split in a</a:t>
            </a:r>
            <a:r>
              <a:rPr lang="en-US" baseline="0" dirty="0"/>
              <a:t> way that creates rectangular chunks – but those chunks could exist anywhere within the original range.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14</a:t>
            </a:fld>
            <a:endParaRPr lang="en-US" dirty="0"/>
          </a:p>
        </p:txBody>
      </p:sp>
    </p:spTree>
    <p:extLst>
      <p:ext uri="{BB962C8B-B14F-4D97-AF65-F5344CB8AC3E}">
        <p14:creationId xmlns:p14="http://schemas.microsoft.com/office/powerpoint/2010/main" val="3835719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a:t>
            </a:r>
            <a:r>
              <a:rPr lang="en-US" baseline="0" dirty="0"/>
              <a:t> have a multi-dimensional array, values, which has 10 rows and 20 columns.  We create a 2d blocked range which has an iteration space from 0 to 10 rows and 0 to 20 columns.</a:t>
            </a:r>
          </a:p>
          <a:p>
            <a:endParaRPr lang="en-US" baseline="0" dirty="0"/>
          </a:p>
          <a:p>
            <a:r>
              <a:rPr lang="en-US" baseline="0" dirty="0"/>
              <a:t>With the range created we can now iterate over the rows and columns and then access the values array.</a:t>
            </a:r>
          </a:p>
          <a:p>
            <a:endParaRPr lang="en-US" baseline="0" dirty="0"/>
          </a:p>
          <a:p>
            <a:r>
              <a:rPr lang="en-US" baseline="0" dirty="0"/>
              <a:t>Now that we have a decent understanding of how ranges work and we’ve seen how they can be split, let’s look at how TBB makes the decision on how to split, or partition, the ranges for parallel processing.</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15</a:t>
            </a:fld>
            <a:endParaRPr lang="en-US" dirty="0"/>
          </a:p>
        </p:txBody>
      </p:sp>
    </p:spTree>
    <p:extLst>
      <p:ext uri="{BB962C8B-B14F-4D97-AF65-F5344CB8AC3E}">
        <p14:creationId xmlns:p14="http://schemas.microsoft.com/office/powerpoint/2010/main" val="368121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partitioner</a:t>
            </a:r>
            <a:r>
              <a:rPr lang="en-US" sz="1200" kern="1200" baseline="0" dirty="0">
                <a:solidFill>
                  <a:schemeClr val="tx1"/>
                </a:solidFill>
                <a:effectLst/>
                <a:latin typeface="+mn-lt"/>
                <a:ea typeface="+mn-ea"/>
                <a:cs typeface="+mn-cs"/>
              </a:rPr>
              <a:t> defines the method by which ranges will be split and allocated to threads during the execution of a parallel algorithm.</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16</a:t>
            </a:fld>
            <a:endParaRPr lang="en-US" dirty="0"/>
          </a:p>
        </p:txBody>
      </p:sp>
    </p:spTree>
    <p:extLst>
      <p:ext uri="{BB962C8B-B14F-4D97-AF65-F5344CB8AC3E}">
        <p14:creationId xmlns:p14="http://schemas.microsoft.com/office/powerpoint/2010/main" val="1176367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TBB</a:t>
            </a:r>
            <a:r>
              <a:rPr lang="en-US" baseline="0" dirty="0"/>
              <a:t> ships with three </a:t>
            </a:r>
            <a:r>
              <a:rPr lang="en-US" baseline="0" dirty="0" err="1"/>
              <a:t>partitioners</a:t>
            </a:r>
            <a:r>
              <a:rPr lang="en-US" baseline="0" dirty="0"/>
              <a:t>.  The auto </a:t>
            </a:r>
            <a:r>
              <a:rPr lang="en-US" baseline="0" dirty="0" err="1"/>
              <a:t>partitioner</a:t>
            </a:r>
            <a:r>
              <a:rPr lang="en-US" baseline="0" dirty="0"/>
              <a:t> automatically partitions ranges based on the number of available threads.  It is the default </a:t>
            </a:r>
            <a:r>
              <a:rPr lang="en-US" baseline="0" dirty="0" err="1"/>
              <a:t>partitioner</a:t>
            </a:r>
            <a:r>
              <a:rPr lang="en-US" baseline="0" dirty="0"/>
              <a:t> and the one that we will be using through this module.</a:t>
            </a:r>
          </a:p>
          <a:p>
            <a:endParaRPr lang="en-US" baseline="0" dirty="0"/>
          </a:p>
          <a:p>
            <a:r>
              <a:rPr lang="en-US" baseline="0" dirty="0"/>
              <a:t>The simple </a:t>
            </a:r>
            <a:r>
              <a:rPr lang="en-US" baseline="0" dirty="0" err="1"/>
              <a:t>partitioner</a:t>
            </a:r>
            <a:r>
              <a:rPr lang="en-US" baseline="0" dirty="0"/>
              <a:t> partitions the range based on a grainsize.  The grainsize, in a nutshell, is how far the </a:t>
            </a:r>
            <a:r>
              <a:rPr lang="en-US" baseline="0" dirty="0" err="1"/>
              <a:t>partitioner</a:t>
            </a:r>
            <a:r>
              <a:rPr lang="en-US" baseline="0" dirty="0"/>
              <a:t> should go before passing a range of values to an algorithm.  By default the simple </a:t>
            </a:r>
            <a:r>
              <a:rPr lang="en-US" baseline="0" dirty="0" err="1"/>
              <a:t>partitioner</a:t>
            </a:r>
            <a:r>
              <a:rPr lang="en-US" baseline="0" dirty="0"/>
              <a:t> uses a grainsize of 1 which means that the algorithm will get a range of 1 value each time it is invoked.</a:t>
            </a:r>
          </a:p>
          <a:p>
            <a:endParaRPr lang="en-US" baseline="0" dirty="0"/>
          </a:p>
          <a:p>
            <a:r>
              <a:rPr lang="en-US" baseline="0" dirty="0"/>
              <a:t>The affinity </a:t>
            </a:r>
            <a:r>
              <a:rPr lang="en-US" baseline="0" dirty="0" err="1"/>
              <a:t>partitioner</a:t>
            </a:r>
            <a:r>
              <a:rPr lang="en-US" baseline="0" dirty="0"/>
              <a:t> attempts to optimize the portioning scheme for processor cache affinity.  We’ll see a bit more about this in a moment.</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17</a:t>
            </a:fld>
            <a:endParaRPr lang="en-US" dirty="0"/>
          </a:p>
        </p:txBody>
      </p:sp>
    </p:spTree>
    <p:extLst>
      <p:ext uri="{BB962C8B-B14F-4D97-AF65-F5344CB8AC3E}">
        <p14:creationId xmlns:p14="http://schemas.microsoft.com/office/powerpoint/2010/main" val="1915644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 have a range that has 24 values</a:t>
            </a:r>
            <a:r>
              <a:rPr lang="en-US" baseline="0" dirty="0"/>
              <a:t> and we are operating on a system with two available processors.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18</a:t>
            </a:fld>
            <a:endParaRPr lang="en-US" dirty="0"/>
          </a:p>
        </p:txBody>
      </p:sp>
    </p:spTree>
    <p:extLst>
      <p:ext uri="{BB962C8B-B14F-4D97-AF65-F5344CB8AC3E}">
        <p14:creationId xmlns:p14="http://schemas.microsoft.com/office/powerpoint/2010/main" val="238953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auto </a:t>
            </a:r>
            <a:r>
              <a:rPr lang="en-US" dirty="0" err="1"/>
              <a:t>partitioner</a:t>
            </a:r>
            <a:r>
              <a:rPr lang="en-US" dirty="0"/>
              <a:t> might divide the range in half, assigning one range to each processor.</a:t>
            </a:r>
          </a:p>
        </p:txBody>
      </p:sp>
      <p:sp>
        <p:nvSpPr>
          <p:cNvPr id="4" name="Slide Number Placeholder 3"/>
          <p:cNvSpPr>
            <a:spLocks noGrp="1"/>
          </p:cNvSpPr>
          <p:nvPr>
            <p:ph type="sldNum" sz="quarter" idx="10"/>
          </p:nvPr>
        </p:nvSpPr>
        <p:spPr/>
        <p:txBody>
          <a:bodyPr/>
          <a:lstStyle/>
          <a:p>
            <a:fld id="{600EA4C1-1369-497F-A4CC-0EEBC5C7F202}" type="slidenum">
              <a:rPr lang="en-US" smtClean="0"/>
              <a:t>19</a:t>
            </a:fld>
            <a:endParaRPr lang="en-US" dirty="0"/>
          </a:p>
        </p:txBody>
      </p:sp>
    </p:spTree>
    <p:extLst>
      <p:ext uri="{BB962C8B-B14F-4D97-AF65-F5344CB8AC3E}">
        <p14:creationId xmlns:p14="http://schemas.microsoft.com/office/powerpoint/2010/main" val="272074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will start by learning about</a:t>
            </a:r>
            <a:endParaRPr lang="en-US" sz="120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Ranges and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Partitioners</a:t>
            </a:r>
            <a:r>
              <a:rPr lang="en-US" sz="1200" kern="1200" baseline="0" dirty="0">
                <a:solidFill>
                  <a:schemeClr val="tx1"/>
                </a:solidFill>
                <a:effectLst/>
                <a:latin typeface="+mn-lt"/>
                <a:ea typeface="+mn-ea"/>
                <a:cs typeface="+mn-cs"/>
              </a:rPr>
              <a:t> – we will see how they are used to split data across multiple processors for concurrent execution.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 Next we will look several parallel looping algorithms – starting with </a:t>
            </a:r>
            <a:r>
              <a:rPr lang="en-US" sz="1200" kern="1200" baseline="0" dirty="0" err="1">
                <a:solidFill>
                  <a:schemeClr val="tx1"/>
                </a:solidFill>
                <a:effectLst/>
                <a:latin typeface="+mn-lt"/>
                <a:ea typeface="+mn-ea"/>
                <a:cs typeface="+mn-cs"/>
              </a:rPr>
              <a:t>parallel_for_each</a:t>
            </a:r>
            <a:r>
              <a:rPr lang="en-US" sz="1200" kern="1200" baseline="0" dirty="0">
                <a:solidFill>
                  <a:schemeClr val="tx1"/>
                </a:solidFill>
                <a:effectLst/>
                <a:latin typeface="+mn-lt"/>
                <a:ea typeface="+mn-ea"/>
                <a:cs typeface="+mn-cs"/>
              </a:rPr>
              <a:t> and working towards </a:t>
            </a:r>
            <a:r>
              <a:rPr lang="en-US" sz="1200" kern="1200" baseline="0" dirty="0" err="1">
                <a:solidFill>
                  <a:schemeClr val="tx1"/>
                </a:solidFill>
                <a:effectLst/>
                <a:latin typeface="+mn-lt"/>
                <a:ea typeface="+mn-ea"/>
                <a:cs typeface="+mn-cs"/>
              </a:rPr>
              <a:t>parallel_scan</a:t>
            </a:r>
            <a:r>
              <a:rPr lang="en-US" sz="1200" kern="1200" baseline="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 </a:t>
            </a:r>
            <a:r>
              <a:rPr lang="en-US" dirty="0" err="1"/>
              <a:t>partitioner</a:t>
            </a:r>
            <a:r>
              <a:rPr lang="en-US" dirty="0"/>
              <a:t>, on the other hand, will use the grainsize to determine how to partition the range.  Let’s look at the default</a:t>
            </a:r>
            <a:r>
              <a:rPr lang="en-US" baseline="0" dirty="0"/>
              <a:t> case of a grain size of 1.</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20</a:t>
            </a:fld>
            <a:endParaRPr lang="en-US" dirty="0"/>
          </a:p>
        </p:txBody>
      </p:sp>
    </p:spTree>
    <p:extLst>
      <p:ext uri="{BB962C8B-B14F-4D97-AF65-F5344CB8AC3E}">
        <p14:creationId xmlns:p14="http://schemas.microsoft.com/office/powerpoint/2010/main" val="303008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partitioner</a:t>
            </a:r>
            <a:r>
              <a:rPr lang="en-US" baseline="0" dirty="0"/>
              <a:t> would start by splitting the range in half – possibly using the </a:t>
            </a:r>
            <a:r>
              <a:rPr lang="en-US" baseline="0" dirty="0" err="1"/>
              <a:t>proportional_split</a:t>
            </a:r>
            <a:r>
              <a:rPr lang="en-US" baseline="0" dirty="0"/>
              <a:t> range constructor parameter we saw earlier.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21</a:t>
            </a:fld>
            <a:endParaRPr lang="en-US" dirty="0"/>
          </a:p>
        </p:txBody>
      </p:sp>
    </p:spTree>
    <p:extLst>
      <p:ext uri="{BB962C8B-B14F-4D97-AF65-F5344CB8AC3E}">
        <p14:creationId xmlns:p14="http://schemas.microsoft.com/office/powerpoint/2010/main" val="3774848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 range would be further</a:t>
            </a:r>
            <a:r>
              <a:rPr lang="en-US" baseline="0" dirty="0"/>
              <a:t> split.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22</a:t>
            </a:fld>
            <a:endParaRPr lang="en-US" dirty="0"/>
          </a:p>
        </p:txBody>
      </p:sp>
    </p:spTree>
    <p:extLst>
      <p:ext uri="{BB962C8B-B14F-4D97-AF65-F5344CB8AC3E}">
        <p14:creationId xmlns:p14="http://schemas.microsoft.com/office/powerpoint/2010/main" val="3589868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and over</a:t>
            </a:r>
          </a:p>
        </p:txBody>
      </p:sp>
      <p:sp>
        <p:nvSpPr>
          <p:cNvPr id="4" name="Slide Number Placeholder 3"/>
          <p:cNvSpPr>
            <a:spLocks noGrp="1"/>
          </p:cNvSpPr>
          <p:nvPr>
            <p:ph type="sldNum" sz="quarter" idx="10"/>
          </p:nvPr>
        </p:nvSpPr>
        <p:spPr/>
        <p:txBody>
          <a:bodyPr/>
          <a:lstStyle/>
          <a:p>
            <a:fld id="{600EA4C1-1369-497F-A4CC-0EEBC5C7F202}" type="slidenum">
              <a:rPr lang="en-US" smtClean="0"/>
              <a:t>23</a:t>
            </a:fld>
            <a:endParaRPr lang="en-US" dirty="0"/>
          </a:p>
        </p:txBody>
      </p:sp>
    </p:spTree>
    <p:extLst>
      <p:ext uri="{BB962C8B-B14F-4D97-AF65-F5344CB8AC3E}">
        <p14:creationId xmlns:p14="http://schemas.microsoft.com/office/powerpoint/2010/main" val="3275945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the range eventually is</a:t>
            </a:r>
            <a:r>
              <a:rPr lang="en-US" baseline="0" dirty="0"/>
              <a:t> at the desired grainsize.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24</a:t>
            </a:fld>
            <a:endParaRPr lang="en-US" dirty="0"/>
          </a:p>
        </p:txBody>
      </p:sp>
    </p:spTree>
    <p:extLst>
      <p:ext uri="{BB962C8B-B14F-4D97-AF65-F5344CB8AC3E}">
        <p14:creationId xmlns:p14="http://schemas.microsoft.com/office/powerpoint/2010/main" val="2222120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range could then be assigned to a thread for execution.  This might seem a bit inefficient, though, to split the range that many times</a:t>
            </a:r>
            <a:r>
              <a:rPr lang="en-US" baseline="0" dirty="0"/>
              <a:t> – and it very well might be.  Obviously there is an overhead associated with partitioning data and there might be performance benefits to processing more than one value at a time.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25</a:t>
            </a:fld>
            <a:endParaRPr lang="en-US" dirty="0"/>
          </a:p>
        </p:txBody>
      </p:sp>
    </p:spTree>
    <p:extLst>
      <p:ext uri="{BB962C8B-B14F-4D97-AF65-F5344CB8AC3E}">
        <p14:creationId xmlns:p14="http://schemas.microsoft.com/office/powerpoint/2010/main" val="806971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those cases it would</a:t>
            </a:r>
            <a:r>
              <a:rPr lang="en-US" baseline="0" dirty="0"/>
              <a:t> make sense to use a larger grain size.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26</a:t>
            </a:fld>
            <a:endParaRPr lang="en-US" dirty="0"/>
          </a:p>
        </p:txBody>
      </p:sp>
    </p:spTree>
    <p:extLst>
      <p:ext uri="{BB962C8B-B14F-4D97-AF65-F5344CB8AC3E}">
        <p14:creationId xmlns:p14="http://schemas.microsoft.com/office/powerpoint/2010/main" val="3425779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Finally</a:t>
            </a:r>
            <a:r>
              <a:rPr lang="en-US" sz="1200" b="0" i="0" kern="1200" baseline="0" dirty="0">
                <a:solidFill>
                  <a:schemeClr val="tx1"/>
                </a:solidFill>
                <a:effectLst/>
                <a:latin typeface="+mn-lt"/>
                <a:ea typeface="+mn-ea"/>
                <a:cs typeface="+mn-cs"/>
              </a:rPr>
              <a:t> we have the affinity </a:t>
            </a:r>
            <a:r>
              <a:rPr lang="en-US" sz="1200" b="0" i="0" kern="1200" baseline="0" dirty="0" err="1">
                <a:solidFill>
                  <a:schemeClr val="tx1"/>
                </a:solidFill>
                <a:effectLst/>
                <a:latin typeface="+mn-lt"/>
                <a:ea typeface="+mn-ea"/>
                <a:cs typeface="+mn-cs"/>
              </a:rPr>
              <a:t>partitioner</a:t>
            </a:r>
            <a:r>
              <a:rPr lang="en-US" sz="1200" b="0" i="0" kern="1200" baseline="0" dirty="0">
                <a:solidFill>
                  <a:schemeClr val="tx1"/>
                </a:solidFill>
                <a:effectLst/>
                <a:latin typeface="+mn-lt"/>
                <a:ea typeface="+mn-ea"/>
                <a:cs typeface="+mn-cs"/>
              </a:rPr>
              <a:t>.  This </a:t>
            </a:r>
            <a:r>
              <a:rPr lang="en-US" sz="1200" b="0" i="0" kern="1200" baseline="0" dirty="0" err="1">
                <a:solidFill>
                  <a:schemeClr val="tx1"/>
                </a:solidFill>
                <a:effectLst/>
                <a:latin typeface="+mn-lt"/>
                <a:ea typeface="+mn-ea"/>
                <a:cs typeface="+mn-cs"/>
              </a:rPr>
              <a:t>partitioner</a:t>
            </a:r>
            <a:r>
              <a:rPr lang="en-US" sz="1200" b="0" i="0" kern="1200" baseline="0" dirty="0">
                <a:solidFill>
                  <a:schemeClr val="tx1"/>
                </a:solidFill>
                <a:effectLst/>
                <a:latin typeface="+mn-lt"/>
                <a:ea typeface="+mn-ea"/>
                <a:cs typeface="+mn-cs"/>
              </a:rPr>
              <a:t> attempts to improve performance by assigning ranges of data to the same processor during multiple invocations of the parallel algorithm. Improved cache locality can result in significant performance improvements in some scenarios.</a:t>
            </a:r>
          </a:p>
          <a:p>
            <a:endParaRPr lang="en-US" sz="1200" b="0" i="0" kern="1200" baseline="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27</a:t>
            </a:fld>
            <a:endParaRPr lang="en-US" dirty="0"/>
          </a:p>
        </p:txBody>
      </p:sp>
    </p:spTree>
    <p:extLst>
      <p:ext uri="{BB962C8B-B14F-4D97-AF65-F5344CB8AC3E}">
        <p14:creationId xmlns:p14="http://schemas.microsoft.com/office/powerpoint/2010/main" val="28801108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this example there are two hardware threads</a:t>
            </a:r>
            <a:r>
              <a:rPr lang="en-US" sz="1200" b="0" i="0" kern="1200" baseline="0" dirty="0">
                <a:solidFill>
                  <a:schemeClr val="tx1"/>
                </a:solidFill>
                <a:effectLst/>
                <a:latin typeface="+mn-lt"/>
                <a:ea typeface="+mn-ea"/>
                <a:cs typeface="+mn-cs"/>
              </a:rPr>
              <a:t> available – this is the minimum that should exist for processor affinity to be meaningful.</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28</a:t>
            </a:fld>
            <a:endParaRPr lang="en-US" dirty="0"/>
          </a:p>
        </p:txBody>
      </p:sp>
    </p:spTree>
    <p:extLst>
      <p:ext uri="{BB962C8B-B14F-4D97-AF65-F5344CB8AC3E}">
        <p14:creationId xmlns:p14="http://schemas.microsoft.com/office/powerpoint/2010/main" val="1888604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ranges</a:t>
            </a:r>
            <a:r>
              <a:rPr lang="en-US" sz="1200" b="0" i="0" kern="1200" baseline="0" dirty="0">
                <a:solidFill>
                  <a:schemeClr val="tx1"/>
                </a:solidFill>
                <a:effectLst/>
                <a:latin typeface="+mn-lt"/>
                <a:ea typeface="+mn-ea"/>
                <a:cs typeface="+mn-cs"/>
              </a:rPr>
              <a:t> are split such that each range can fit into the process cache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29</a:t>
            </a:fld>
            <a:endParaRPr lang="en-US" dirty="0"/>
          </a:p>
        </p:txBody>
      </p:sp>
    </p:spTree>
    <p:extLst>
      <p:ext uri="{BB962C8B-B14F-4D97-AF65-F5344CB8AC3E}">
        <p14:creationId xmlns:p14="http://schemas.microsoft.com/office/powerpoint/2010/main" val="378016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One of the most fundamental concepts</a:t>
            </a:r>
            <a:r>
              <a:rPr lang="en-US" sz="1200" kern="1200" baseline="0" dirty="0">
                <a:solidFill>
                  <a:schemeClr val="tx1"/>
                </a:solidFill>
                <a:effectLst/>
                <a:latin typeface="+mn-lt"/>
                <a:ea typeface="+mn-ea"/>
                <a:cs typeface="+mn-cs"/>
              </a:rPr>
              <a:t> in TBB programming is ranges.  Rangers are recursively divisible sets of data that can be processed in parallel.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3553653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And then each range is</a:t>
            </a:r>
            <a:r>
              <a:rPr lang="en-US" sz="1200" b="0" i="0" kern="1200" baseline="0" dirty="0">
                <a:solidFill>
                  <a:schemeClr val="tx1"/>
                </a:solidFill>
                <a:effectLst/>
                <a:latin typeface="+mn-lt"/>
                <a:ea typeface="+mn-ea"/>
                <a:cs typeface="+mn-cs"/>
              </a:rPr>
              <a:t> assigned to a processor thread for execution.</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30</a:t>
            </a:fld>
            <a:endParaRPr lang="en-US" dirty="0"/>
          </a:p>
        </p:txBody>
      </p:sp>
    </p:spTree>
    <p:extLst>
      <p:ext uri="{BB962C8B-B14F-4D97-AF65-F5344CB8AC3E}">
        <p14:creationId xmlns:p14="http://schemas.microsoft.com/office/powerpoint/2010/main" val="41279733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short time later the algorithm needs to be executed again using the</a:t>
            </a:r>
            <a:r>
              <a:rPr lang="en-US" sz="1200" b="0" i="0" kern="1200" baseline="0" dirty="0">
                <a:solidFill>
                  <a:schemeClr val="tx1"/>
                </a:solidFill>
                <a:effectLst/>
                <a:latin typeface="+mn-lt"/>
                <a:ea typeface="+mn-ea"/>
                <a:cs typeface="+mn-cs"/>
              </a:rPr>
              <a:t> same range that was just processed.  It is very possible that the range of data is still available in the CPU cache associated with the hardware thread it ran on previously.</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31</a:t>
            </a:fld>
            <a:endParaRPr lang="en-US" dirty="0"/>
          </a:p>
        </p:txBody>
      </p:sp>
    </p:spTree>
    <p:extLst>
      <p:ext uri="{BB962C8B-B14F-4D97-AF65-F5344CB8AC3E}">
        <p14:creationId xmlns:p14="http://schemas.microsoft.com/office/powerpoint/2010/main" val="8843027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affinity</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partitioner</a:t>
            </a:r>
            <a:r>
              <a:rPr lang="en-US" sz="1200" b="0" i="0" kern="1200" baseline="0" dirty="0">
                <a:solidFill>
                  <a:schemeClr val="tx1"/>
                </a:solidFill>
                <a:effectLst/>
                <a:latin typeface="+mn-lt"/>
                <a:ea typeface="+mn-ea"/>
                <a:cs typeface="+mn-cs"/>
              </a:rPr>
              <a:t> will optimize the partitioning and scheduling to attempt to ensure this happens.</a:t>
            </a:r>
          </a:p>
          <a:p>
            <a:endParaRPr lang="en-US" sz="1200" b="0" i="0" kern="1200" baseline="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32</a:t>
            </a:fld>
            <a:endParaRPr lang="en-US" dirty="0"/>
          </a:p>
        </p:txBody>
      </p:sp>
    </p:spTree>
    <p:extLst>
      <p:ext uri="{BB962C8B-B14F-4D97-AF65-F5344CB8AC3E}">
        <p14:creationId xmlns:p14="http://schemas.microsoft.com/office/powerpoint/2010/main" val="2143320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a:t>
            </a:r>
            <a:r>
              <a:rPr lang="en-US" sz="1200" kern="1200" baseline="0" dirty="0">
                <a:solidFill>
                  <a:schemeClr val="tx1"/>
                </a:solidFill>
                <a:effectLst/>
                <a:latin typeface="+mn-lt"/>
                <a:ea typeface="+mn-ea"/>
                <a:cs typeface="+mn-cs"/>
              </a:rPr>
              <a:t> that we have a basic understanding of ranges and partitioning, we can start looking at the parallel algorithms.  We will start one of the most simple – </a:t>
            </a:r>
            <a:r>
              <a:rPr lang="en-US" sz="1200" kern="1200" baseline="0" dirty="0" err="1">
                <a:solidFill>
                  <a:schemeClr val="tx1"/>
                </a:solidFill>
                <a:effectLst/>
                <a:latin typeface="+mn-lt"/>
                <a:ea typeface="+mn-ea"/>
                <a:cs typeface="+mn-cs"/>
              </a:rPr>
              <a:t>parallel_for_each</a:t>
            </a:r>
            <a:r>
              <a:rPr lang="en-US" sz="1200" kern="1200" baseline="0" dirty="0">
                <a:solidFill>
                  <a:schemeClr val="tx1"/>
                </a:solidFill>
                <a:effectLst/>
                <a:latin typeface="+mn-lt"/>
                <a:ea typeface="+mn-ea"/>
                <a:cs typeface="+mn-cs"/>
              </a:rPr>
              <a:t>.  </a:t>
            </a:r>
            <a:r>
              <a:rPr lang="en-US" sz="1200" kern="1200" baseline="0" dirty="0" err="1">
                <a:solidFill>
                  <a:schemeClr val="tx1"/>
                </a:solidFill>
                <a:effectLst/>
                <a:latin typeface="+mn-lt"/>
                <a:ea typeface="+mn-ea"/>
                <a:cs typeface="+mn-cs"/>
              </a:rPr>
              <a:t>Parallel_for_each</a:t>
            </a:r>
            <a:r>
              <a:rPr lang="en-US" sz="1200" kern="1200" baseline="0" dirty="0">
                <a:solidFill>
                  <a:schemeClr val="tx1"/>
                </a:solidFill>
                <a:effectLst/>
                <a:latin typeface="+mn-lt"/>
                <a:ea typeface="+mn-ea"/>
                <a:cs typeface="+mn-cs"/>
              </a:rPr>
              <a:t> is a template function that processes work items in parallel.</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33</a:t>
            </a:fld>
            <a:endParaRPr lang="en-US" dirty="0"/>
          </a:p>
        </p:txBody>
      </p:sp>
    </p:spTree>
    <p:extLst>
      <p:ext uri="{BB962C8B-B14F-4D97-AF65-F5344CB8AC3E}">
        <p14:creationId xmlns:p14="http://schemas.microsoft.com/office/powerpoint/2010/main" val="3150835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Parallel_for_each</a:t>
            </a:r>
            <a:r>
              <a:rPr lang="en-US" baseline="0" dirty="0"/>
              <a:t> accepts an iterator range and a function to execute.</a:t>
            </a:r>
          </a:p>
          <a:p>
            <a:r>
              <a:rPr lang="en-US" baseline="0" dirty="0"/>
              <a:t>** In this basic example we are going to print each value of the list of integers in parallel.  We start with a structure named </a:t>
            </a:r>
            <a:r>
              <a:rPr lang="en-US" baseline="0" dirty="0" err="1"/>
              <a:t>PrintValue</a:t>
            </a:r>
            <a:r>
              <a:rPr lang="en-US" baseline="0" dirty="0"/>
              <a:t> which has a single member function – an overload for the parenthesis operator.  This function will be called, in parallel, once for each member of the input range.</a:t>
            </a:r>
          </a:p>
          <a:p>
            <a:endParaRPr lang="en-US" baseline="0" dirty="0"/>
          </a:p>
          <a:p>
            <a:r>
              <a:rPr lang="en-US" baseline="0" dirty="0"/>
              <a:t>This pattern of creating a class or structure with an overload parenthesis operator is fundamental to TBB.  We create tasks, like </a:t>
            </a:r>
            <a:r>
              <a:rPr lang="en-US" baseline="0" dirty="0" err="1"/>
              <a:t>PrintValue</a:t>
            </a:r>
            <a:r>
              <a:rPr lang="en-US" baseline="0" dirty="0"/>
              <a:t>, that can be used to provide the desired behavior to the parallel algorithm.  In this case a single </a:t>
            </a:r>
            <a:r>
              <a:rPr lang="en-US" baseline="0" dirty="0" err="1"/>
              <a:t>PrintValue</a:t>
            </a:r>
            <a:r>
              <a:rPr lang="en-US" baseline="0" dirty="0"/>
              <a:t> instance will be used for all invocations – and because this is a parallel operation the operator overload could be invoked concurrently.</a:t>
            </a:r>
          </a:p>
        </p:txBody>
      </p:sp>
      <p:sp>
        <p:nvSpPr>
          <p:cNvPr id="4" name="Slide Number Placeholder 3"/>
          <p:cNvSpPr>
            <a:spLocks noGrp="1"/>
          </p:cNvSpPr>
          <p:nvPr>
            <p:ph type="sldNum" sz="quarter" idx="10"/>
          </p:nvPr>
        </p:nvSpPr>
        <p:spPr/>
        <p:txBody>
          <a:bodyPr/>
          <a:lstStyle/>
          <a:p>
            <a:fld id="{600EA4C1-1369-497F-A4CC-0EEBC5C7F202}" type="slidenum">
              <a:rPr lang="en-US" smtClean="0"/>
              <a:t>34</a:t>
            </a:fld>
            <a:endParaRPr lang="en-US" dirty="0"/>
          </a:p>
        </p:txBody>
      </p:sp>
    </p:spTree>
    <p:extLst>
      <p:ext uri="{BB962C8B-B14F-4D97-AF65-F5344CB8AC3E}">
        <p14:creationId xmlns:p14="http://schemas.microsoft.com/office/powerpoint/2010/main" val="21170861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prints</a:t>
            </a:r>
            <a:r>
              <a:rPr lang="en-US" baseline="0" dirty="0"/>
              <a:t> out each value in the list of integers however it uses a lambda function instead of a task class.  Using a lambda can help ease the transition to TBB by allowing targeted areas to make us of parallel looping without having to create new classes.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35</a:t>
            </a:fld>
            <a:endParaRPr lang="en-US" dirty="0"/>
          </a:p>
        </p:txBody>
      </p:sp>
    </p:spTree>
    <p:extLst>
      <p:ext uri="{BB962C8B-B14F-4D97-AF65-F5344CB8AC3E}">
        <p14:creationId xmlns:p14="http://schemas.microsoft.com/office/powerpoint/2010/main" val="37318400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Parallel</a:t>
            </a:r>
            <a:r>
              <a:rPr lang="en-US" sz="1200" kern="1200" baseline="0" dirty="0">
                <a:solidFill>
                  <a:schemeClr val="tx1"/>
                </a:solidFill>
                <a:effectLst/>
                <a:latin typeface="+mn-lt"/>
                <a:ea typeface="+mn-ea"/>
                <a:cs typeface="+mn-cs"/>
              </a:rPr>
              <a:t> for also performs parallel operations but is more appropriate when indexing is necessary.</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36</a:t>
            </a:fld>
            <a:endParaRPr lang="en-US" dirty="0"/>
          </a:p>
        </p:txBody>
      </p:sp>
    </p:spTree>
    <p:extLst>
      <p:ext uri="{BB962C8B-B14F-4D97-AF65-F5344CB8AC3E}">
        <p14:creationId xmlns:p14="http://schemas.microsoft.com/office/powerpoint/2010/main" val="12821199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t>
            </a:r>
            <a:r>
              <a:rPr lang="en-US" baseline="0" dirty="0"/>
              <a:t>the most basic version of </a:t>
            </a:r>
            <a:r>
              <a:rPr lang="en-US" baseline="0" dirty="0" err="1"/>
              <a:t>parallel_for</a:t>
            </a:r>
            <a:r>
              <a:rPr lang="en-US" baseline="0" dirty="0"/>
              <a:t> – one that accepts an index range and a task function.</a:t>
            </a:r>
          </a:p>
          <a:p>
            <a:endParaRPr lang="en-US" baseline="0" dirty="0"/>
          </a:p>
          <a:p>
            <a:r>
              <a:rPr lang="en-US" baseline="0" dirty="0"/>
              <a:t>** In this example we call parallel for with the index values 0 to 10 with a task object that prints out the index value.</a:t>
            </a:r>
          </a:p>
          <a:p>
            <a:r>
              <a:rPr lang="en-US" baseline="0" dirty="0"/>
              <a:t>** The task object has a parenthesis operator that accepts the integer index.  Now in this trivial example we are just printing out the index, but we will see a more complex example in a moment that uses the index to access an array that is a member field of the task object.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37</a:t>
            </a:fld>
            <a:endParaRPr lang="en-US" dirty="0"/>
          </a:p>
        </p:txBody>
      </p:sp>
    </p:spTree>
    <p:extLst>
      <p:ext uri="{BB962C8B-B14F-4D97-AF65-F5344CB8AC3E}">
        <p14:creationId xmlns:p14="http://schemas.microsoft.com/office/powerpoint/2010/main" val="38462638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interesting variant of </a:t>
            </a:r>
            <a:r>
              <a:rPr lang="en-US" dirty="0" err="1"/>
              <a:t>parallel_for</a:t>
            </a:r>
            <a:r>
              <a:rPr lang="en-US" dirty="0"/>
              <a:t> is the overload that accepts a step.  The step is the amount to</a:t>
            </a:r>
            <a:r>
              <a:rPr lang="en-US" baseline="0" dirty="0"/>
              <a:t> increment the index between invocations.  For example instead of printing the values 0 through 9, in this case we would print only the even numbers between 0 and 9.</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38</a:t>
            </a:fld>
            <a:endParaRPr lang="en-US" dirty="0"/>
          </a:p>
        </p:txBody>
      </p:sp>
    </p:spTree>
    <p:extLst>
      <p:ext uri="{BB962C8B-B14F-4D97-AF65-F5344CB8AC3E}">
        <p14:creationId xmlns:p14="http://schemas.microsoft.com/office/powerpoint/2010/main" val="3361860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an example that actually does something interesting</a:t>
            </a:r>
            <a:r>
              <a:rPr lang="en-US" baseline="0" dirty="0"/>
              <a:t> with the index.</a:t>
            </a:r>
          </a:p>
          <a:p>
            <a:r>
              <a:rPr lang="en-US" baseline="0" dirty="0"/>
              <a:t>** We’ve modified out task class to have a constructor that accepts an array of integers and stores it in a local member named values.</a:t>
            </a:r>
          </a:p>
          <a:p>
            <a:r>
              <a:rPr lang="en-US" baseline="0" dirty="0"/>
              <a:t>** During our parenthesis operator we no longer print out the index, but rather we print the value at that index in the values array.</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39</a:t>
            </a:fld>
            <a:endParaRPr lang="en-US" dirty="0"/>
          </a:p>
        </p:txBody>
      </p:sp>
    </p:spTree>
    <p:extLst>
      <p:ext uri="{BB962C8B-B14F-4D97-AF65-F5344CB8AC3E}">
        <p14:creationId xmlns:p14="http://schemas.microsoft.com/office/powerpoint/2010/main" val="2953558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TBB</a:t>
            </a:r>
            <a:r>
              <a:rPr lang="en-US" baseline="0" dirty="0"/>
              <a:t> provides multiple range types out of the box.  They provide range operations over single and multiple dimensions of values.  We’ll see that ranges aren’t necessarily contains such as arrays or vectors, but it can be helpful to think about them that way in the beginning.</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6701707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Parallel_for</a:t>
            </a:r>
            <a:r>
              <a:rPr lang="en-US" dirty="0"/>
              <a:t> can also be used to operate on</a:t>
            </a:r>
            <a:r>
              <a:rPr lang="en-US" baseline="0" dirty="0"/>
              <a:t> a range.</a:t>
            </a:r>
          </a:p>
          <a:p>
            <a:r>
              <a:rPr lang="en-US" baseline="0" dirty="0"/>
              <a:t>** In this example we create a blocked range over an array of integer values.</a:t>
            </a:r>
          </a:p>
          <a:p>
            <a:r>
              <a:rPr lang="en-US" baseline="0" dirty="0"/>
              <a:t>** Notice that because we are passing the array to the blocked range constructor, we no longer need to provide it to the task class constructor.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40</a:t>
            </a:fld>
            <a:endParaRPr lang="en-US" dirty="0"/>
          </a:p>
        </p:txBody>
      </p:sp>
    </p:spTree>
    <p:extLst>
      <p:ext uri="{BB962C8B-B14F-4D97-AF65-F5344CB8AC3E}">
        <p14:creationId xmlns:p14="http://schemas.microsoft.com/office/powerpoint/2010/main" val="1632572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t>
            </a:r>
            <a:r>
              <a:rPr lang="en-US" dirty="0" err="1"/>
              <a:t>PrintValues</a:t>
            </a:r>
            <a:r>
              <a:rPr lang="en-US" dirty="0"/>
              <a:t> task object now just change slightly.</a:t>
            </a:r>
          </a:p>
          <a:p>
            <a:r>
              <a:rPr lang="en-US" dirty="0"/>
              <a:t>** The</a:t>
            </a:r>
            <a:r>
              <a:rPr lang="en-US" baseline="0" dirty="0"/>
              <a:t> </a:t>
            </a:r>
            <a:r>
              <a:rPr lang="en-US" baseline="0" dirty="0" err="1"/>
              <a:t>parens</a:t>
            </a:r>
            <a:r>
              <a:rPr lang="en-US" baseline="0" dirty="0"/>
              <a:t> operator now accepts a blocked range of integer pointers.</a:t>
            </a:r>
          </a:p>
          <a:p>
            <a:r>
              <a:rPr lang="en-US" baseline="0" dirty="0"/>
              <a:t>** And now instead of accessing an array, the range of integers can be iterated</a:t>
            </a:r>
          </a:p>
          <a:p>
            <a:r>
              <a:rPr lang="en-US" baseline="0" dirty="0"/>
              <a:t>** And the individual value dereferenced and printed.</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41</a:t>
            </a:fld>
            <a:endParaRPr lang="en-US" dirty="0"/>
          </a:p>
        </p:txBody>
      </p:sp>
    </p:spTree>
    <p:extLst>
      <p:ext uri="{BB962C8B-B14F-4D97-AF65-F5344CB8AC3E}">
        <p14:creationId xmlns:p14="http://schemas.microsoft.com/office/powerpoint/2010/main" val="11051557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have one final example – a task object that doubles the value of each array entry.</a:t>
            </a:r>
          </a:p>
          <a:p>
            <a:r>
              <a:rPr lang="en-US" dirty="0"/>
              <a:t>** We</a:t>
            </a:r>
            <a:r>
              <a:rPr lang="en-US" baseline="0" dirty="0"/>
              <a:t> iterate over the range and then update the value being pointed to by doubling and assigning the value back to the array.</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42</a:t>
            </a:fld>
            <a:endParaRPr lang="en-US" dirty="0"/>
          </a:p>
        </p:txBody>
      </p:sp>
    </p:spTree>
    <p:extLst>
      <p:ext uri="{BB962C8B-B14F-4D97-AF65-F5344CB8AC3E}">
        <p14:creationId xmlns:p14="http://schemas.microsoft.com/office/powerpoint/2010/main" val="17043219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next algorithm we will look</a:t>
            </a:r>
            <a:r>
              <a:rPr lang="en-US" sz="1200" kern="1200" baseline="0" dirty="0">
                <a:solidFill>
                  <a:schemeClr val="tx1"/>
                </a:solidFill>
                <a:effectLst/>
                <a:latin typeface="+mn-lt"/>
                <a:ea typeface="+mn-ea"/>
                <a:cs typeface="+mn-cs"/>
              </a:rPr>
              <a:t> at is parallel do – this algorithm is nearly identical to </a:t>
            </a:r>
            <a:r>
              <a:rPr lang="en-US" sz="1200" kern="1200" baseline="0" dirty="0" err="1">
                <a:solidFill>
                  <a:schemeClr val="tx1"/>
                </a:solidFill>
                <a:effectLst/>
                <a:latin typeface="+mn-lt"/>
                <a:ea typeface="+mn-ea"/>
                <a:cs typeface="+mn-cs"/>
              </a:rPr>
              <a:t>parallel_for_each</a:t>
            </a:r>
            <a:r>
              <a:rPr lang="en-US" sz="1200" kern="1200" baseline="0" dirty="0">
                <a:solidFill>
                  <a:schemeClr val="tx1"/>
                </a:solidFill>
                <a:effectLst/>
                <a:latin typeface="+mn-lt"/>
                <a:ea typeface="+mn-ea"/>
                <a:cs typeface="+mn-cs"/>
              </a:rPr>
              <a:t> but it adds the ability to feed new values into the parallel algorithm during the parallel execution.</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43</a:t>
            </a:fld>
            <a:endParaRPr lang="en-US" dirty="0"/>
          </a:p>
        </p:txBody>
      </p:sp>
    </p:spTree>
    <p:extLst>
      <p:ext uri="{BB962C8B-B14F-4D97-AF65-F5344CB8AC3E}">
        <p14:creationId xmlns:p14="http://schemas.microsoft.com/office/powerpoint/2010/main" val="42841220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it’s most basic form, </a:t>
            </a:r>
            <a:r>
              <a:rPr lang="en-US" dirty="0" err="1"/>
              <a:t>parallel_do</a:t>
            </a:r>
            <a:r>
              <a:rPr lang="en-US" baseline="0" dirty="0"/>
              <a:t> acts just like </a:t>
            </a:r>
            <a:r>
              <a:rPr lang="en-US" baseline="0" dirty="0" err="1"/>
              <a:t>parallel_for_each</a:t>
            </a:r>
            <a:r>
              <a:rPr lang="en-US" baseline="0" dirty="0"/>
              <a:t>.</a:t>
            </a:r>
          </a:p>
          <a:p>
            <a:r>
              <a:rPr lang="en-US" baseline="0" dirty="0"/>
              <a:t>** You have a task object, for example </a:t>
            </a:r>
            <a:r>
              <a:rPr lang="en-US" baseline="0" dirty="0" err="1"/>
              <a:t>PrintValue</a:t>
            </a:r>
            <a:r>
              <a:rPr lang="en-US" baseline="0" dirty="0"/>
              <a:t>, which has it’s </a:t>
            </a:r>
            <a:r>
              <a:rPr lang="en-US" baseline="0" dirty="0" err="1"/>
              <a:t>paran’s</a:t>
            </a:r>
            <a:r>
              <a:rPr lang="en-US" baseline="0" dirty="0"/>
              <a:t> operator called for every value in the input range.  So why is there a distinction between </a:t>
            </a:r>
            <a:r>
              <a:rPr lang="en-US" baseline="0" dirty="0" err="1"/>
              <a:t>parallel_do</a:t>
            </a:r>
            <a:r>
              <a:rPr lang="en-US" baseline="0" dirty="0"/>
              <a:t> and </a:t>
            </a:r>
            <a:r>
              <a:rPr lang="en-US" baseline="0" dirty="0" err="1"/>
              <a:t>parallel_for_each</a:t>
            </a:r>
            <a:r>
              <a:rPr lang="en-US" baseline="0" dirty="0"/>
              <a: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44</a:t>
            </a:fld>
            <a:endParaRPr lang="en-US" dirty="0"/>
          </a:p>
        </p:txBody>
      </p:sp>
    </p:spTree>
    <p:extLst>
      <p:ext uri="{BB962C8B-B14F-4D97-AF65-F5344CB8AC3E}">
        <p14:creationId xmlns:p14="http://schemas.microsoft.com/office/powerpoint/2010/main" val="1132975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t>
            </a:r>
            <a:r>
              <a:rPr lang="en-US" dirty="0" err="1"/>
              <a:t>parallel_do</a:t>
            </a:r>
            <a:r>
              <a:rPr lang="en-US" baseline="0" dirty="0"/>
              <a:t> allows you to add items in during parallel processing.</a:t>
            </a:r>
          </a:p>
          <a:p>
            <a:r>
              <a:rPr lang="en-US" baseline="0" dirty="0"/>
              <a:t>Imagine we have an input range of 9 items.  And while processing one of the items we discover more work that needs to be performed.</a:t>
            </a:r>
          </a:p>
          <a:p>
            <a:r>
              <a:rPr lang="en-US" baseline="0" dirty="0"/>
              <a:t>** </a:t>
            </a:r>
            <a:r>
              <a:rPr lang="en-US" baseline="0" dirty="0" err="1"/>
              <a:t>Parallel_do</a:t>
            </a:r>
            <a:r>
              <a:rPr lang="en-US" baseline="0" dirty="0"/>
              <a:t> allows us to add new work items</a:t>
            </a:r>
          </a:p>
          <a:p>
            <a:r>
              <a:rPr lang="en-US" baseline="0" dirty="0"/>
              <a:t>** each of which can themselves add more work items</a:t>
            </a:r>
          </a:p>
          <a:p>
            <a:r>
              <a:rPr lang="en-US" baseline="0" dirty="0"/>
              <a:t>** over and over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45</a:t>
            </a:fld>
            <a:endParaRPr lang="en-US" dirty="0"/>
          </a:p>
        </p:txBody>
      </p:sp>
    </p:spTree>
    <p:extLst>
      <p:ext uri="{BB962C8B-B14F-4D97-AF65-F5344CB8AC3E}">
        <p14:creationId xmlns:p14="http://schemas.microsoft.com/office/powerpoint/2010/main" val="28493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way that </a:t>
            </a:r>
            <a:r>
              <a:rPr lang="en-US" dirty="0" err="1"/>
              <a:t>parallel_do</a:t>
            </a:r>
            <a:r>
              <a:rPr lang="en-US" dirty="0"/>
              <a:t> does this is to </a:t>
            </a:r>
          </a:p>
          <a:p>
            <a:r>
              <a:rPr lang="en-US" dirty="0"/>
              <a:t>** provide an overload to the </a:t>
            </a:r>
            <a:r>
              <a:rPr lang="en-US" dirty="0" err="1"/>
              <a:t>paran’s</a:t>
            </a:r>
            <a:r>
              <a:rPr lang="en-US" dirty="0"/>
              <a:t> operator that accepts</a:t>
            </a:r>
            <a:r>
              <a:rPr lang="en-US" baseline="0" dirty="0"/>
              <a:t> a </a:t>
            </a:r>
            <a:r>
              <a:rPr lang="en-US" baseline="0" dirty="0" err="1"/>
              <a:t>parallel_do_feeder</a:t>
            </a:r>
            <a:r>
              <a:rPr lang="en-US" baseline="0" dirty="0"/>
              <a:t> argument.  </a:t>
            </a:r>
          </a:p>
          <a:p>
            <a:r>
              <a:rPr lang="en-US" baseline="0" dirty="0"/>
              <a:t>** This feeder has an add member function which we can use to feed new values to the list of values to process.</a:t>
            </a:r>
          </a:p>
          <a:p>
            <a:r>
              <a:rPr lang="en-US" baseline="0" dirty="0"/>
              <a:t>** In this example we provide the values 1 through 5 when calling </a:t>
            </a:r>
            <a:r>
              <a:rPr lang="en-US" baseline="0" dirty="0" err="1"/>
              <a:t>parallel_do</a:t>
            </a:r>
            <a:r>
              <a:rPr lang="en-US" baseline="0" dirty="0"/>
              <a:t> and then we end up adding the values 10 through 50 into the list through the feeder.  In the end we process 10 values, the original 5 and the feeder 5.</a:t>
            </a:r>
          </a:p>
          <a:p>
            <a:endParaRPr lang="en-US" baseline="0" dirty="0"/>
          </a:p>
          <a:p>
            <a:r>
              <a:rPr lang="en-US" baseline="0" dirty="0"/>
              <a:t>But this is a contrived example.  Let’s look at something a little more complex.</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46</a:t>
            </a:fld>
            <a:endParaRPr lang="en-US" dirty="0"/>
          </a:p>
        </p:txBody>
      </p:sp>
    </p:spTree>
    <p:extLst>
      <p:ext uri="{BB962C8B-B14F-4D97-AF65-F5344CB8AC3E}">
        <p14:creationId xmlns:p14="http://schemas.microsoft.com/office/powerpoint/2010/main" val="21080751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we have a very simple tree of integers and we wanted to find the sum of all the nodes in the tree.</a:t>
            </a:r>
          </a:p>
          <a:p>
            <a:r>
              <a:rPr lang="en-US" dirty="0"/>
              <a:t>The tree node has a</a:t>
            </a:r>
            <a:r>
              <a:rPr lang="en-US" baseline="0" dirty="0"/>
              <a:t> single value, a list of pointers to new children and a constructor that sets the value.</a:t>
            </a:r>
            <a:endParaRPr lang="en-US"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47</a:t>
            </a:fld>
            <a:endParaRPr lang="en-US" dirty="0"/>
          </a:p>
        </p:txBody>
      </p:sp>
    </p:spTree>
    <p:extLst>
      <p:ext uri="{BB962C8B-B14F-4D97-AF65-F5344CB8AC3E}">
        <p14:creationId xmlns:p14="http://schemas.microsoft.com/office/powerpoint/2010/main" val="40243714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Our task object for summing the tree accepts a tree node and a </a:t>
            </a:r>
            <a:r>
              <a:rPr lang="en-US" dirty="0" err="1"/>
              <a:t>parallel_do_feeder</a:t>
            </a:r>
            <a:r>
              <a:rPr lang="en-US" dirty="0"/>
              <a:t>.</a:t>
            </a:r>
            <a:r>
              <a:rPr lang="en-US" baseline="0" dirty="0"/>
              <a:t>  </a:t>
            </a:r>
          </a:p>
          <a:p>
            <a:r>
              <a:rPr lang="en-US" baseline="0" dirty="0"/>
              <a:t>** It starts by adding the sum, which is mutable because the </a:t>
            </a:r>
            <a:r>
              <a:rPr lang="en-US" baseline="0" dirty="0" err="1"/>
              <a:t>paren’s</a:t>
            </a:r>
            <a:r>
              <a:rPr lang="en-US" baseline="0" dirty="0"/>
              <a:t> operator is marked </a:t>
            </a:r>
            <a:r>
              <a:rPr lang="en-US" baseline="0" dirty="0" err="1"/>
              <a:t>const</a:t>
            </a:r>
            <a:r>
              <a:rPr lang="en-US" baseline="0" dirty="0"/>
              <a:t> and atomic because the value will be accessed and updated from multiple threads.</a:t>
            </a:r>
          </a:p>
          <a:p>
            <a:r>
              <a:rPr lang="en-US" baseline="0" dirty="0"/>
              <a:t>** Finally if the node has any children, they are fed to the feeder object so that they can also be processed.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48</a:t>
            </a:fld>
            <a:endParaRPr lang="en-US" dirty="0"/>
          </a:p>
        </p:txBody>
      </p:sp>
    </p:spTree>
    <p:extLst>
      <p:ext uri="{BB962C8B-B14F-4D97-AF65-F5344CB8AC3E}">
        <p14:creationId xmlns:p14="http://schemas.microsoft.com/office/powerpoint/2010/main" val="14255949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just need to call </a:t>
            </a:r>
            <a:r>
              <a:rPr lang="en-US" dirty="0" err="1"/>
              <a:t>parallel_do</a:t>
            </a:r>
            <a:r>
              <a:rPr lang="en-US" dirty="0"/>
              <a:t>.</a:t>
            </a:r>
          </a:p>
          <a:p>
            <a:endParaRPr lang="en-US" dirty="0"/>
          </a:p>
          <a:p>
            <a:r>
              <a:rPr lang="en-US" dirty="0"/>
              <a:t>**</a:t>
            </a:r>
            <a:r>
              <a:rPr lang="en-US" baseline="0" dirty="0"/>
              <a:t> We start by creating a list of tree nodes with a single node – the root.</a:t>
            </a:r>
          </a:p>
          <a:p>
            <a:r>
              <a:rPr lang="en-US" baseline="0" dirty="0"/>
              <a:t>** We next create our </a:t>
            </a:r>
            <a:r>
              <a:rPr lang="en-US" baseline="0" dirty="0" err="1"/>
              <a:t>SumTree</a:t>
            </a:r>
            <a:r>
              <a:rPr lang="en-US" baseline="0" dirty="0"/>
              <a:t> instance.</a:t>
            </a:r>
          </a:p>
          <a:p>
            <a:r>
              <a:rPr lang="en-US" baseline="0" dirty="0"/>
              <a:t>** And we pass that list, containing a single node, to </a:t>
            </a:r>
            <a:r>
              <a:rPr lang="en-US" baseline="0" dirty="0" err="1"/>
              <a:t>parallel_do</a:t>
            </a:r>
            <a:r>
              <a:rPr lang="en-US" baseline="0" dirty="0"/>
              <a:t> where the entire tree will be iterated and summed.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49</a:t>
            </a:fld>
            <a:endParaRPr lang="en-US" dirty="0"/>
          </a:p>
        </p:txBody>
      </p:sp>
    </p:spTree>
    <p:extLst>
      <p:ext uri="{BB962C8B-B14F-4D97-AF65-F5344CB8AC3E}">
        <p14:creationId xmlns:p14="http://schemas.microsoft.com/office/powerpoint/2010/main" val="338530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blocked range can be thought of like a contiguous block of values.  For example this might be a array of integers.</a:t>
            </a:r>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32031397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last two parallel algorithms</a:t>
            </a:r>
            <a:r>
              <a:rPr lang="en-US" sz="1200" kern="1200" baseline="0" dirty="0">
                <a:solidFill>
                  <a:schemeClr val="tx1"/>
                </a:solidFill>
                <a:effectLst/>
                <a:latin typeface="+mn-lt"/>
                <a:ea typeface="+mn-ea"/>
                <a:cs typeface="+mn-cs"/>
              </a:rPr>
              <a:t> we are going to look at require task objects that are </a:t>
            </a:r>
            <a:r>
              <a:rPr lang="en-US" sz="1200" kern="1200" baseline="0" dirty="0" err="1">
                <a:solidFill>
                  <a:schemeClr val="tx1"/>
                </a:solidFill>
                <a:effectLst/>
                <a:latin typeface="+mn-lt"/>
                <a:ea typeface="+mn-ea"/>
                <a:cs typeface="+mn-cs"/>
              </a:rPr>
              <a:t>splittable</a:t>
            </a:r>
            <a:r>
              <a:rPr lang="en-US" sz="1200" kern="1200" baseline="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50</a:t>
            </a:fld>
            <a:endParaRPr lang="en-US" dirty="0"/>
          </a:p>
        </p:txBody>
      </p:sp>
    </p:spTree>
    <p:extLst>
      <p:ext uri="{BB962C8B-B14F-4D97-AF65-F5344CB8AC3E}">
        <p14:creationId xmlns:p14="http://schemas.microsoft.com/office/powerpoint/2010/main" val="25858030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example of a </a:t>
            </a:r>
            <a:r>
              <a:rPr lang="en-US" baseline="0" dirty="0" err="1"/>
              <a:t>Splittable</a:t>
            </a:r>
            <a:r>
              <a:rPr lang="en-US" baseline="0" dirty="0"/>
              <a:t> task object.  There are some important things to notice.</a:t>
            </a:r>
          </a:p>
          <a:p>
            <a:r>
              <a:rPr lang="en-US" baseline="0" dirty="0"/>
              <a:t>** First, we have a new constructor.  All </a:t>
            </a:r>
            <a:r>
              <a:rPr lang="en-US" baseline="0" dirty="0" err="1"/>
              <a:t>splittable</a:t>
            </a:r>
            <a:r>
              <a:rPr lang="en-US" baseline="0" dirty="0"/>
              <a:t> types have a split constructor.  This constructor accepts a split argument which is used to distinguish between this constructor and a copy constructor.</a:t>
            </a:r>
          </a:p>
          <a:p>
            <a:r>
              <a:rPr lang="en-US" baseline="0" dirty="0"/>
              <a:t>** The </a:t>
            </a:r>
            <a:r>
              <a:rPr lang="en-US" baseline="0" dirty="0" err="1"/>
              <a:t>paren’s</a:t>
            </a:r>
            <a:r>
              <a:rPr lang="en-US" baseline="0" dirty="0"/>
              <a:t> operator is no longer const.  This is because </a:t>
            </a:r>
            <a:r>
              <a:rPr lang="en-US" baseline="0" dirty="0" err="1"/>
              <a:t>splittable</a:t>
            </a:r>
            <a:r>
              <a:rPr lang="en-US" baseline="0" dirty="0"/>
              <a:t> algorithms, in general, have to maintain some state which is updated in each split instance and then merged back together.</a:t>
            </a:r>
          </a:p>
          <a:p>
            <a:r>
              <a:rPr lang="en-US" baseline="0" dirty="0"/>
              <a:t>** And that merging will be done by member functions such as join.  We’ll see specifically what the member functions are, and how they work, as we look at the parallel reduce and </a:t>
            </a:r>
            <a:r>
              <a:rPr lang="en-US" baseline="0" dirty="0" err="1"/>
              <a:t>parallel_scan</a:t>
            </a:r>
            <a:r>
              <a:rPr lang="en-US" baseline="0" dirty="0"/>
              <a:t> algorithms.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51</a:t>
            </a:fld>
            <a:endParaRPr lang="en-US" dirty="0"/>
          </a:p>
        </p:txBody>
      </p:sp>
    </p:spTree>
    <p:extLst>
      <p:ext uri="{BB962C8B-B14F-4D97-AF65-F5344CB8AC3E}">
        <p14:creationId xmlns:p14="http://schemas.microsoft.com/office/powerpoint/2010/main" val="14933512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we have a range of values</a:t>
            </a:r>
            <a:r>
              <a:rPr lang="en-US" baseline="0" dirty="0"/>
              <a:t> that have been provided to a </a:t>
            </a:r>
            <a:r>
              <a:rPr lang="en-US" baseline="0" dirty="0" err="1"/>
              <a:t>splittable</a:t>
            </a:r>
            <a:r>
              <a:rPr lang="en-US" baseline="0" dirty="0"/>
              <a:t> task object.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52</a:t>
            </a:fld>
            <a:endParaRPr lang="en-US" dirty="0"/>
          </a:p>
        </p:txBody>
      </p:sp>
    </p:spTree>
    <p:extLst>
      <p:ext uri="{BB962C8B-B14F-4D97-AF65-F5344CB8AC3E}">
        <p14:creationId xmlns:p14="http://schemas.microsoft.com/office/powerpoint/2010/main" val="14383344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with the previous algorithms, the range can be split.  However in this case the orange range will be processed</a:t>
            </a:r>
            <a:r>
              <a:rPr lang="en-US" baseline="0" dirty="0"/>
              <a:t> by the first </a:t>
            </a:r>
            <a:r>
              <a:rPr lang="en-US" baseline="0" dirty="0" err="1"/>
              <a:t>splittable</a:t>
            </a:r>
            <a:r>
              <a:rPr lang="en-US" baseline="0" dirty="0"/>
              <a:t> task object instance and the blue range by another </a:t>
            </a:r>
            <a:r>
              <a:rPr lang="en-US" baseline="0" dirty="0" err="1"/>
              <a:t>splittable</a:t>
            </a:r>
            <a:r>
              <a:rPr lang="en-US" baseline="0" dirty="0"/>
              <a:t> instance.  This instance was created using the </a:t>
            </a:r>
            <a:r>
              <a:rPr lang="en-US" baseline="0" dirty="0" err="1"/>
              <a:t>splittable</a:t>
            </a:r>
            <a:r>
              <a:rPr lang="en-US" baseline="0" dirty="0"/>
              <a:t> constructor.</a:t>
            </a:r>
          </a:p>
          <a:p>
            <a:endParaRPr lang="en-US" baseline="0" dirty="0"/>
          </a:p>
          <a:p>
            <a:r>
              <a:rPr lang="en-US" baseline="0" dirty="0"/>
              <a:t>This is an important distinction.  </a:t>
            </a:r>
            <a:r>
              <a:rPr lang="en-US" baseline="0" dirty="0" err="1"/>
              <a:t>Parallel_do</a:t>
            </a:r>
            <a:r>
              <a:rPr lang="en-US" baseline="0" dirty="0"/>
              <a:t> and </a:t>
            </a:r>
            <a:r>
              <a:rPr lang="en-US" baseline="0" dirty="0" err="1"/>
              <a:t>parallel_for</a:t>
            </a:r>
            <a:r>
              <a:rPr lang="en-US" baseline="0" dirty="0"/>
              <a:t> always used a single task object no matter how large the range was.  </a:t>
            </a:r>
            <a:r>
              <a:rPr lang="en-US" baseline="0" dirty="0" err="1"/>
              <a:t>Splittable</a:t>
            </a:r>
            <a:r>
              <a:rPr lang="en-US" baseline="0" dirty="0"/>
              <a:t> tasks, however, can create multiple task objects that all work in parallel.</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53</a:t>
            </a:fld>
            <a:endParaRPr lang="en-US" dirty="0"/>
          </a:p>
        </p:txBody>
      </p:sp>
    </p:spTree>
    <p:extLst>
      <p:ext uri="{BB962C8B-B14F-4D97-AF65-F5344CB8AC3E}">
        <p14:creationId xmlns:p14="http://schemas.microsoft.com/office/powerpoint/2010/main" val="3313259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those ranges have been split yet again</a:t>
            </a:r>
            <a:r>
              <a:rPr lang="en-US" baseline="0" dirty="0"/>
              <a:t> – now we have 4 </a:t>
            </a:r>
            <a:r>
              <a:rPr lang="en-US" baseline="0" dirty="0" err="1"/>
              <a:t>splittable</a:t>
            </a:r>
            <a:r>
              <a:rPr lang="en-US" baseline="0" dirty="0"/>
              <a:t> task objects.</a:t>
            </a:r>
          </a:p>
          <a:p>
            <a:endParaRPr lang="en-US" baseline="0" dirty="0"/>
          </a:p>
          <a:p>
            <a:r>
              <a:rPr lang="en-US" baseline="0" dirty="0"/>
              <a:t>At some point these four task objects finish their work and can now come back together.</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54</a:t>
            </a:fld>
            <a:endParaRPr lang="en-US" dirty="0"/>
          </a:p>
        </p:txBody>
      </p:sp>
    </p:spTree>
    <p:extLst>
      <p:ext uri="{BB962C8B-B14F-4D97-AF65-F5344CB8AC3E}">
        <p14:creationId xmlns:p14="http://schemas.microsoft.com/office/powerpoint/2010/main" val="11246089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a:t>
            </a:r>
            <a:r>
              <a:rPr lang="en-US" dirty="0" err="1"/>
              <a:t>splittable</a:t>
            </a:r>
            <a:r>
              <a:rPr lang="en-US" dirty="0"/>
              <a:t> objects begin</a:t>
            </a:r>
            <a:r>
              <a:rPr lang="en-US" baseline="0" dirty="0"/>
              <a:t> to merge by calling the join member functions – and at the same time some of the </a:t>
            </a:r>
            <a:r>
              <a:rPr lang="en-US" baseline="0" dirty="0" err="1"/>
              <a:t>splittable</a:t>
            </a:r>
            <a:r>
              <a:rPr lang="en-US" baseline="0" dirty="0"/>
              <a:t> objects destruct as they are no longer needed.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55</a:t>
            </a:fld>
            <a:endParaRPr lang="en-US" dirty="0"/>
          </a:p>
        </p:txBody>
      </p:sp>
    </p:spTree>
    <p:extLst>
      <p:ext uri="{BB962C8B-B14F-4D97-AF65-F5344CB8AC3E}">
        <p14:creationId xmlns:p14="http://schemas.microsoft.com/office/powerpoint/2010/main" val="99872205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merging,</a:t>
            </a:r>
            <a:r>
              <a:rPr lang="en-US" baseline="0" dirty="0"/>
              <a:t> or joining, continues over and over </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56</a:t>
            </a:fld>
            <a:endParaRPr lang="en-US" dirty="0"/>
          </a:p>
        </p:txBody>
      </p:sp>
    </p:spTree>
    <p:extLst>
      <p:ext uri="{BB962C8B-B14F-4D97-AF65-F5344CB8AC3E}">
        <p14:creationId xmlns:p14="http://schemas.microsoft.com/office/powerpoint/2010/main" val="34386643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Until all the </a:t>
            </a:r>
            <a:r>
              <a:rPr lang="en-US" dirty="0" err="1"/>
              <a:t>splittable</a:t>
            </a:r>
            <a:r>
              <a:rPr lang="en-US" dirty="0"/>
              <a:t> instances have been merged</a:t>
            </a:r>
            <a:r>
              <a:rPr lang="en-US" baseline="0" dirty="0"/>
              <a:t> and destructed.  At this point the parallel operation would be complete.  Let’s see this in action with parallel reduce.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57</a:t>
            </a:fld>
            <a:endParaRPr lang="en-US" dirty="0"/>
          </a:p>
        </p:txBody>
      </p:sp>
    </p:spTree>
    <p:extLst>
      <p:ext uri="{BB962C8B-B14F-4D97-AF65-F5344CB8AC3E}">
        <p14:creationId xmlns:p14="http://schemas.microsoft.com/office/powerpoint/2010/main" val="30683263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think about how </a:t>
            </a:r>
            <a:r>
              <a:rPr lang="en-US" dirty="0" err="1"/>
              <a:t>splittable</a:t>
            </a:r>
            <a:r>
              <a:rPr lang="en-US" dirty="0"/>
              <a:t> objects might be used to sum</a:t>
            </a:r>
            <a:r>
              <a:rPr lang="en-US" baseline="0" dirty="0"/>
              <a:t> all the values in an array of integer values.  We start with the values 0 through 9.</a:t>
            </a:r>
          </a:p>
          <a:p>
            <a:r>
              <a:rPr lang="en-US" baseline="0" dirty="0"/>
              <a:t>** The range is now assigned to multiple </a:t>
            </a:r>
            <a:r>
              <a:rPr lang="en-US" baseline="0" dirty="0" err="1"/>
              <a:t>splittable</a:t>
            </a:r>
            <a:r>
              <a:rPr lang="en-US" baseline="0" dirty="0"/>
              <a:t> objects – one executing on each hardware thread.</a:t>
            </a:r>
          </a:p>
          <a:p>
            <a:r>
              <a:rPr lang="en-US" baseline="0" dirty="0"/>
              <a:t>** The blue thread begins processing by calculating the sum of the values in it’s range.</a:t>
            </a:r>
          </a:p>
          <a:p>
            <a:r>
              <a:rPr lang="en-US" baseline="0" dirty="0"/>
              <a:t>** The orange thread, however, is determined by the </a:t>
            </a:r>
            <a:r>
              <a:rPr lang="en-US" baseline="0" dirty="0" err="1"/>
              <a:t>partitioner</a:t>
            </a:r>
            <a:r>
              <a:rPr lang="en-US" baseline="0" dirty="0"/>
              <a:t> to need to be split again to it is now split among yet another </a:t>
            </a:r>
            <a:r>
              <a:rPr lang="en-US" baseline="0" dirty="0" err="1"/>
              <a:t>splitted</a:t>
            </a:r>
            <a:r>
              <a:rPr lang="en-US" baseline="0" dirty="0"/>
              <a:t> task object.</a:t>
            </a:r>
          </a:p>
          <a:p>
            <a:r>
              <a:rPr lang="en-US" baseline="0" dirty="0"/>
              <a:t>** The orange and green ranges now sum the values in their range.</a:t>
            </a:r>
          </a:p>
          <a:p>
            <a:r>
              <a:rPr lang="en-US" baseline="0" dirty="0"/>
              <a:t>** And then the orange and green ranges are merged, or joined, together</a:t>
            </a:r>
          </a:p>
          <a:p>
            <a:r>
              <a:rPr lang="en-US" baseline="0" dirty="0"/>
              <a:t>** And finally the blue and orange values are merged – giving us the resulting sum of 45.</a:t>
            </a:r>
          </a:p>
          <a:p>
            <a:endParaRPr lang="en-US" baseline="0" dirty="0"/>
          </a:p>
          <a:p>
            <a:r>
              <a:rPr lang="en-US" baseline="0" dirty="0"/>
              <a:t>This whole operation was performed in parallel using three threads.</a:t>
            </a:r>
          </a:p>
          <a:p>
            <a:endParaRPr lang="en-US" baseline="0" dirty="0"/>
          </a:p>
          <a:p>
            <a:r>
              <a:rPr lang="en-US" baseline="0" dirty="0"/>
              <a:t>What we’ve just seen is an example of reduction – we reduced the input values into a single value, the sum.</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58</a:t>
            </a:fld>
            <a:endParaRPr lang="en-US" dirty="0"/>
          </a:p>
        </p:txBody>
      </p:sp>
    </p:spTree>
    <p:extLst>
      <p:ext uri="{BB962C8B-B14F-4D97-AF65-F5344CB8AC3E}">
        <p14:creationId xmlns:p14="http://schemas.microsoft.com/office/powerpoint/2010/main" val="31862516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Parallel reduce is a parallel algorithm that performs reduction over a range of values.</a:t>
            </a:r>
          </a:p>
        </p:txBody>
      </p:sp>
      <p:sp>
        <p:nvSpPr>
          <p:cNvPr id="4" name="Slide Number Placeholder 3"/>
          <p:cNvSpPr>
            <a:spLocks noGrp="1"/>
          </p:cNvSpPr>
          <p:nvPr>
            <p:ph type="sldNum" sz="quarter" idx="10"/>
          </p:nvPr>
        </p:nvSpPr>
        <p:spPr/>
        <p:txBody>
          <a:bodyPr/>
          <a:lstStyle/>
          <a:p>
            <a:fld id="{600EA4C1-1369-497F-A4CC-0EEBC5C7F202}" type="slidenum">
              <a:rPr lang="en-US" smtClean="0"/>
              <a:t>59</a:t>
            </a:fld>
            <a:endParaRPr lang="en-US" dirty="0"/>
          </a:p>
        </p:txBody>
      </p:sp>
    </p:spTree>
    <p:extLst>
      <p:ext uri="{BB962C8B-B14F-4D97-AF65-F5344CB8AC3E}">
        <p14:creationId xmlns:p14="http://schemas.microsoft.com/office/powerpoint/2010/main" val="2760777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we have an array of integers named values which contains the values 10 through 90.</a:t>
            </a:r>
          </a:p>
          <a:p>
            <a:endParaRPr lang="en-US" baseline="0" dirty="0"/>
          </a:p>
          <a:p>
            <a:r>
              <a:rPr lang="en-US" baseline="0" dirty="0"/>
              <a:t>** We now create a blocked range of integer pointers providing the pointer to start and end values of the range as the start of the array and one past the end.</a:t>
            </a:r>
          </a:p>
          <a:p>
            <a:r>
              <a:rPr lang="en-US" baseline="0" dirty="0"/>
              <a:t>** This allows us to iterate over the blocked range, from beginning to end, printing out the values 10 through 90 in order.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0705624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signature for </a:t>
            </a:r>
            <a:r>
              <a:rPr lang="en-US" dirty="0" err="1"/>
              <a:t>parallel_reduce</a:t>
            </a:r>
            <a:r>
              <a:rPr lang="en-US" dirty="0"/>
              <a:t> access the range to reduce and the body,</a:t>
            </a:r>
            <a:r>
              <a:rPr lang="en-US" baseline="0" dirty="0"/>
              <a:t> or </a:t>
            </a:r>
            <a:r>
              <a:rPr lang="en-US" baseline="0" dirty="0" err="1"/>
              <a:t>splittable</a:t>
            </a:r>
            <a:r>
              <a:rPr lang="en-US" baseline="0" dirty="0"/>
              <a:t> task object.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60</a:t>
            </a:fld>
            <a:endParaRPr lang="en-US" dirty="0"/>
          </a:p>
        </p:txBody>
      </p:sp>
    </p:spTree>
    <p:extLst>
      <p:ext uri="{BB962C8B-B14F-4D97-AF65-F5344CB8AC3E}">
        <p14:creationId xmlns:p14="http://schemas.microsoft.com/office/powerpoint/2010/main" val="26263931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to implement the array summing</a:t>
            </a:r>
            <a:r>
              <a:rPr lang="en-US" baseline="0" dirty="0"/>
              <a:t> reduction we visualized a few moments ago.</a:t>
            </a:r>
          </a:p>
          <a:p>
            <a:r>
              <a:rPr lang="en-US" baseline="0" dirty="0"/>
              <a:t>** Our </a:t>
            </a:r>
            <a:r>
              <a:rPr lang="en-US" baseline="0" dirty="0" err="1"/>
              <a:t>RangeSum</a:t>
            </a:r>
            <a:r>
              <a:rPr lang="en-US" baseline="0" dirty="0"/>
              <a:t> class has a the splitting constructor that is required of </a:t>
            </a:r>
            <a:r>
              <a:rPr lang="en-US" baseline="0" dirty="0" err="1"/>
              <a:t>splittable</a:t>
            </a:r>
            <a:r>
              <a:rPr lang="en-US" baseline="0" dirty="0"/>
              <a:t> objects</a:t>
            </a:r>
          </a:p>
          <a:p>
            <a:r>
              <a:rPr lang="en-US" baseline="0" dirty="0"/>
              <a:t>** It’s </a:t>
            </a:r>
            <a:r>
              <a:rPr lang="en-US" baseline="0" dirty="0" err="1"/>
              <a:t>paren’s</a:t>
            </a:r>
            <a:r>
              <a:rPr lang="en-US" baseline="0" dirty="0"/>
              <a:t> operator accepts a range of values  which are summed using the standard accumulate function – notice that the running sum is provided as an argument to accumulate and is set to the result.</a:t>
            </a:r>
          </a:p>
          <a:p>
            <a:r>
              <a:rPr lang="en-US" baseline="0" dirty="0"/>
              <a:t>** Finally join </a:t>
            </a:r>
            <a:r>
              <a:rPr lang="en-US" baseline="0" dirty="0" err="1"/>
              <a:t>join</a:t>
            </a:r>
            <a:r>
              <a:rPr lang="en-US" baseline="0" dirty="0"/>
              <a:t> adds the sums together.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61</a:t>
            </a:fld>
            <a:endParaRPr lang="en-US" dirty="0"/>
          </a:p>
        </p:txBody>
      </p:sp>
    </p:spTree>
    <p:extLst>
      <p:ext uri="{BB962C8B-B14F-4D97-AF65-F5344CB8AC3E}">
        <p14:creationId xmlns:p14="http://schemas.microsoft.com/office/powerpoint/2010/main" val="27804692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RangeSum</a:t>
            </a:r>
            <a:r>
              <a:rPr lang="en-US" dirty="0"/>
              <a:t> class usage is very straight-forward and matches</a:t>
            </a:r>
            <a:r>
              <a:rPr lang="en-US" baseline="0" dirty="0"/>
              <a:t> the patterns we’ve seen so far.</a:t>
            </a:r>
          </a:p>
          <a:p>
            <a:r>
              <a:rPr lang="en-US" baseline="0" dirty="0"/>
              <a:t>** We start by creating our summing task object</a:t>
            </a:r>
          </a:p>
          <a:p>
            <a:r>
              <a:rPr lang="en-US" baseline="0" dirty="0"/>
              <a:t>** And then call </a:t>
            </a:r>
            <a:r>
              <a:rPr lang="en-US" baseline="0" dirty="0" err="1"/>
              <a:t>parallel_reduce</a:t>
            </a:r>
            <a:r>
              <a:rPr lang="en-US" baseline="0" dirty="0"/>
              <a:t> providing the range of values and our task object</a:t>
            </a:r>
          </a:p>
          <a:p>
            <a:r>
              <a:rPr lang="en-US" baseline="0" dirty="0"/>
              <a:t>** Finally we can access the sum from the sum member field on the task object we provided to the call to parallel reduce.</a:t>
            </a:r>
          </a:p>
          <a:p>
            <a:endParaRPr lang="en-US" baseline="0" dirty="0"/>
          </a:p>
          <a:p>
            <a:r>
              <a:rPr lang="en-US" baseline="0" dirty="0"/>
              <a:t>An important thing to notice is that while splitting can create multiple instances of the </a:t>
            </a:r>
            <a:r>
              <a:rPr lang="en-US" baseline="0" dirty="0" err="1"/>
              <a:t>RangeSum</a:t>
            </a:r>
            <a:r>
              <a:rPr lang="en-US" baseline="0" dirty="0"/>
              <a:t> object, the original one we provided will continue to exist throughout the call.  It is also guaranteed that each </a:t>
            </a:r>
            <a:r>
              <a:rPr lang="en-US" baseline="0" dirty="0" err="1"/>
              <a:t>splittable</a:t>
            </a:r>
            <a:r>
              <a:rPr lang="en-US" baseline="0" dirty="0"/>
              <a:t> task object will only be used by one thread at a time – the calls to join and the </a:t>
            </a:r>
            <a:r>
              <a:rPr lang="en-US" baseline="0" dirty="0" err="1"/>
              <a:t>parens</a:t>
            </a:r>
            <a:r>
              <a:rPr lang="en-US" baseline="0" dirty="0"/>
              <a:t> operator will not be called concurrently for a specific instance.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62</a:t>
            </a:fld>
            <a:endParaRPr lang="en-US" dirty="0"/>
          </a:p>
        </p:txBody>
      </p:sp>
    </p:spTree>
    <p:extLst>
      <p:ext uri="{BB962C8B-B14F-4D97-AF65-F5344CB8AC3E}">
        <p14:creationId xmlns:p14="http://schemas.microsoft.com/office/powerpoint/2010/main" val="20468297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a:t>
            </a:r>
            <a:r>
              <a:rPr lang="en-US" baseline="0" dirty="0"/>
              <a:t> reduce has an interesting overload that is designed for functional programming with lambdas.</a:t>
            </a:r>
          </a:p>
          <a:p>
            <a:r>
              <a:rPr lang="en-US" baseline="0" dirty="0"/>
              <a:t>** The usage of this overload differs in a few ways from the version we’ve seen so far.</a:t>
            </a:r>
          </a:p>
          <a:p>
            <a:r>
              <a:rPr lang="en-US" baseline="0" dirty="0"/>
              <a:t>The range parameter is nothing new,</a:t>
            </a:r>
          </a:p>
          <a:p>
            <a:r>
              <a:rPr lang="en-US" baseline="0" dirty="0"/>
              <a:t>** but the second parameter is – this is a new parameter named “identity” – think of this as the starting value for the reduction.  Since we are calculating a sum, a starting value of 0 makes sense.</a:t>
            </a:r>
          </a:p>
          <a:p>
            <a:r>
              <a:rPr lang="en-US" baseline="0" dirty="0"/>
              <a:t>The third parameter is the function we are going to call for reduction – in this case a lambda function that calls standard accumulate</a:t>
            </a:r>
          </a:p>
          <a:p>
            <a:r>
              <a:rPr lang="en-US" baseline="0" dirty="0"/>
              <a:t>** Finally we have a new forth parameter – the reduction.  This is our join function.  We are providing the standard plus function which will be invoked to join together the </a:t>
            </a:r>
            <a:r>
              <a:rPr lang="en-US" baseline="0" dirty="0" err="1"/>
              <a:t>accumlations</a:t>
            </a:r>
            <a:r>
              <a:rPr lang="en-US" baseline="0" dirty="0"/>
              <a:t> from each of the </a:t>
            </a:r>
            <a:r>
              <a:rPr lang="en-US" baseline="0" dirty="0" err="1"/>
              <a:t>splittable</a:t>
            </a:r>
            <a:r>
              <a:rPr lang="en-US" baseline="0" dirty="0"/>
              <a:t> instances.</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63</a:t>
            </a:fld>
            <a:endParaRPr lang="en-US" dirty="0"/>
          </a:p>
        </p:txBody>
      </p:sp>
    </p:spTree>
    <p:extLst>
      <p:ext uri="{BB962C8B-B14F-4D97-AF65-F5344CB8AC3E}">
        <p14:creationId xmlns:p14="http://schemas.microsoft.com/office/powerpoint/2010/main" val="300946498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final </a:t>
            </a:r>
            <a:r>
              <a:rPr lang="en-US" sz="1200" kern="1200" dirty="0" err="1">
                <a:solidFill>
                  <a:schemeClr val="tx1"/>
                </a:solidFill>
                <a:effectLst/>
                <a:latin typeface="+mn-lt"/>
                <a:ea typeface="+mn-ea"/>
                <a:cs typeface="+mn-cs"/>
              </a:rPr>
              <a:t>paralle</a:t>
            </a:r>
            <a:r>
              <a:rPr lang="en-US" sz="1200" kern="1200" dirty="0">
                <a:solidFill>
                  <a:schemeClr val="tx1"/>
                </a:solidFill>
                <a:effectLst/>
                <a:latin typeface="+mn-lt"/>
                <a:ea typeface="+mn-ea"/>
                <a:cs typeface="+mn-cs"/>
              </a:rPr>
              <a:t> algorithm</a:t>
            </a:r>
            <a:r>
              <a:rPr lang="en-US" sz="1200" kern="1200" baseline="0" dirty="0">
                <a:solidFill>
                  <a:schemeClr val="tx1"/>
                </a:solidFill>
                <a:effectLst/>
                <a:latin typeface="+mn-lt"/>
                <a:ea typeface="+mn-ea"/>
                <a:cs typeface="+mn-cs"/>
              </a:rPr>
              <a:t> we are going to look at is the </a:t>
            </a:r>
            <a:r>
              <a:rPr lang="en-US" sz="1200" kern="1200" baseline="0" dirty="0" err="1">
                <a:solidFill>
                  <a:schemeClr val="tx1"/>
                </a:solidFill>
                <a:effectLst/>
                <a:latin typeface="+mn-lt"/>
                <a:ea typeface="+mn-ea"/>
                <a:cs typeface="+mn-cs"/>
              </a:rPr>
              <a:t>parallel_scan</a:t>
            </a:r>
            <a:r>
              <a:rPr lang="en-US" sz="1200" kern="1200" baseline="0" dirty="0">
                <a:solidFill>
                  <a:schemeClr val="tx1"/>
                </a:solidFill>
                <a:effectLst/>
                <a:latin typeface="+mn-lt"/>
                <a:ea typeface="+mn-ea"/>
                <a:cs typeface="+mn-cs"/>
              </a:rPr>
              <a:t> operation.</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Parallel scan is a template function that computes a parallel prefix, or scan prefix, over a range.  </a:t>
            </a:r>
            <a:r>
              <a:rPr lang="en-US" sz="1200" kern="1200" dirty="0">
                <a:solidFill>
                  <a:schemeClr val="tx1"/>
                </a:solidFill>
                <a:effectLst/>
                <a:latin typeface="+mn-lt"/>
                <a:ea typeface="+mn-ea"/>
                <a:cs typeface="+mn-cs"/>
              </a:rPr>
              <a:t>It is usually used for operations that appear inherently serial.</a:t>
            </a:r>
          </a:p>
        </p:txBody>
      </p:sp>
      <p:sp>
        <p:nvSpPr>
          <p:cNvPr id="4" name="Slide Number Placeholder 3"/>
          <p:cNvSpPr>
            <a:spLocks noGrp="1"/>
          </p:cNvSpPr>
          <p:nvPr>
            <p:ph type="sldNum" sz="quarter" idx="10"/>
          </p:nvPr>
        </p:nvSpPr>
        <p:spPr/>
        <p:txBody>
          <a:bodyPr/>
          <a:lstStyle/>
          <a:p>
            <a:fld id="{600EA4C1-1369-497F-A4CC-0EEBC5C7F202}" type="slidenum">
              <a:rPr lang="en-US" smtClean="0"/>
              <a:t>64</a:t>
            </a:fld>
            <a:endParaRPr lang="en-US" dirty="0"/>
          </a:p>
        </p:txBody>
      </p:sp>
    </p:spTree>
    <p:extLst>
      <p:ext uri="{BB962C8B-B14F-4D97-AF65-F5344CB8AC3E}">
        <p14:creationId xmlns:p14="http://schemas.microsoft.com/office/powerpoint/2010/main" val="25464991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understand</a:t>
            </a:r>
            <a:r>
              <a:rPr lang="en-US" baseline="0" dirty="0"/>
              <a:t> parallel scan, let’s start by thinking about a serial example – creating the running sum of an array of integers.  </a:t>
            </a:r>
          </a:p>
          <a:p>
            <a:r>
              <a:rPr lang="en-US" baseline="0" dirty="0"/>
              <a:t>** We’ll start with our input, an array of integers with the values 0 through 9.</a:t>
            </a:r>
          </a:p>
          <a:p>
            <a:r>
              <a:rPr lang="en-US" baseline="0" dirty="0"/>
              <a:t>** Next we define a temp value – this will be our identity value and the running sum.</a:t>
            </a:r>
          </a:p>
          <a:p>
            <a:r>
              <a:rPr lang="en-US" baseline="0" dirty="0"/>
              <a:t>** In our for loop we add the data arrays current index value to the temp value and then set that value, the running sum, to the </a:t>
            </a:r>
            <a:r>
              <a:rPr lang="en-US" baseline="0" dirty="0" err="1"/>
              <a:t>running_sum</a:t>
            </a:r>
            <a:r>
              <a:rPr lang="en-US" baseline="0" dirty="0"/>
              <a:t> array.</a:t>
            </a:r>
          </a:p>
          <a:p>
            <a:r>
              <a:rPr lang="en-US" baseline="0" dirty="0"/>
              <a:t>Finally we can print out the running sum values, 0, 1, 3, 6, 10, etc.</a:t>
            </a:r>
          </a:p>
          <a:p>
            <a:r>
              <a:rPr lang="en-US" baseline="0" dirty="0"/>
              <a:t>This isn’t a complex example – but every value in the resulting array depends on all the values that came before it.  That makes this algorithm feel inherently serial.  How would be make this parallel?</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65</a:t>
            </a:fld>
            <a:endParaRPr lang="en-US" dirty="0"/>
          </a:p>
        </p:txBody>
      </p:sp>
    </p:spTree>
    <p:extLst>
      <p:ext uri="{BB962C8B-B14F-4D97-AF65-F5344CB8AC3E}">
        <p14:creationId xmlns:p14="http://schemas.microsoft.com/office/powerpoint/2010/main" val="37184488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thinking about the</a:t>
            </a:r>
            <a:r>
              <a:rPr lang="en-US" baseline="0" dirty="0"/>
              <a:t> array of values 0 through 8.  While this is a single array of values I have separated them visually to make it easier to visualize based on how the </a:t>
            </a:r>
            <a:r>
              <a:rPr lang="en-US" baseline="0" dirty="0" err="1"/>
              <a:t>partitioner</a:t>
            </a:r>
            <a:r>
              <a:rPr lang="en-US" baseline="0" dirty="0"/>
              <a:t> has split them.</a:t>
            </a:r>
          </a:p>
          <a:p>
            <a:r>
              <a:rPr lang="en-US" baseline="0" dirty="0"/>
              <a:t>** The parallel scan algorithm begins by taking the entire input array – the values one through 8.  The 0 in brackets is the current running sum.  It is 0 because we have not calculated anything yet.  Each color represents a unique instance of the task object – with blue being the original instance provided to the </a:t>
            </a:r>
            <a:r>
              <a:rPr lang="en-US" baseline="0" dirty="0" err="1"/>
              <a:t>parallel_scan</a:t>
            </a:r>
            <a:r>
              <a:rPr lang="en-US" baseline="0" dirty="0"/>
              <a:t> call.</a:t>
            </a:r>
          </a:p>
          <a:p>
            <a:r>
              <a:rPr lang="en-US" baseline="0" dirty="0"/>
              <a:t>** The first thing we do is create a new task object using the splitting constructor – this is the red instance.</a:t>
            </a:r>
          </a:p>
          <a:p>
            <a:r>
              <a:rPr lang="en-US" baseline="0" dirty="0"/>
              <a:t>** The blue instance is processing the start of the range so it is not dependent on any data – means it can go ahead and perform it’s final scan, calculating the running sum for the range.</a:t>
            </a:r>
          </a:p>
          <a:p>
            <a:r>
              <a:rPr lang="en-US" baseline="0" dirty="0"/>
              <a:t>** While this is happening, the red instance cannot perform it’s final scan because it is dependent on the preceding instance’s final scans being done.  Instead this instance does a pre-scan – adding the values 3, 4 and 5 together.  This pre-scan creates the value 12 … the sum of the current range.</a:t>
            </a:r>
          </a:p>
          <a:p>
            <a:r>
              <a:rPr lang="en-US" baseline="0" dirty="0"/>
              <a:t>** Since the first two ranges have now been scanned, they can be reverse joined – adding the 3 and 12 together for a value of 15.  Why is this reverse joining?  Because we joined from the original instance into the red split instance.</a:t>
            </a:r>
          </a:p>
          <a:p>
            <a:r>
              <a:rPr lang="en-US" baseline="0" dirty="0"/>
              <a:t>** The blue instance now performs a final scan for the range 3, 4, and 5.  At this point we are no longer updating the sum – we are updating the running sum array.  Meanwhile the red instance is doing the final scan for the range 6, 7, 8.</a:t>
            </a:r>
          </a:p>
          <a:p>
            <a:r>
              <a:rPr lang="en-US" baseline="0" dirty="0"/>
              <a:t>** Finally, with all the ranges scanned and finalized, we can assign the sums back to the original instance to that it can be accessed by the code that called </a:t>
            </a:r>
            <a:r>
              <a:rPr lang="en-US" baseline="0" dirty="0" err="1"/>
              <a:t>parallel_scan</a:t>
            </a:r>
            <a:r>
              <a:rPr lang="en-US" baseline="0" dirty="0"/>
              <a:t>.</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66</a:t>
            </a:fld>
            <a:endParaRPr lang="en-US" dirty="0"/>
          </a:p>
        </p:txBody>
      </p:sp>
    </p:spTree>
    <p:extLst>
      <p:ext uri="{BB962C8B-B14F-4D97-AF65-F5344CB8AC3E}">
        <p14:creationId xmlns:p14="http://schemas.microsoft.com/office/powerpoint/2010/main" val="36945196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that makes this all</a:t>
            </a:r>
            <a:r>
              <a:rPr lang="en-US" baseline="0" dirty="0"/>
              <a:t> happen is in the </a:t>
            </a:r>
            <a:r>
              <a:rPr lang="en-US" baseline="0" dirty="0" err="1"/>
              <a:t>RunningSum</a:t>
            </a:r>
            <a:r>
              <a:rPr lang="en-US" baseline="0" dirty="0"/>
              <a:t> class.</a:t>
            </a:r>
          </a:p>
          <a:p>
            <a:r>
              <a:rPr lang="en-US" baseline="0" dirty="0"/>
              <a:t>** </a:t>
            </a:r>
            <a:r>
              <a:rPr lang="en-US" baseline="0" dirty="0" err="1"/>
              <a:t>RunningSum</a:t>
            </a:r>
            <a:r>
              <a:rPr lang="en-US" baseline="0" dirty="0"/>
              <a:t> has a constructor which accepts array of values that will be used as the input and updated with the running sums. </a:t>
            </a:r>
          </a:p>
          <a:p>
            <a:r>
              <a:rPr lang="en-US" baseline="0" dirty="0"/>
              <a:t>** There is also a splitting constructor </a:t>
            </a:r>
          </a:p>
          <a:p>
            <a:r>
              <a:rPr lang="en-US" baseline="0" dirty="0"/>
              <a:t>** The </a:t>
            </a:r>
            <a:r>
              <a:rPr lang="en-US" baseline="0" dirty="0" err="1"/>
              <a:t>paren’s</a:t>
            </a:r>
            <a:r>
              <a:rPr lang="en-US" baseline="0" dirty="0"/>
              <a:t> operator overload accepts the blocked range which we’re used to – but it also has a </a:t>
            </a:r>
            <a:r>
              <a:rPr lang="en-US" baseline="0" dirty="0" err="1"/>
              <a:t>pre_scan_tag</a:t>
            </a:r>
            <a:r>
              <a:rPr lang="en-US" baseline="0" dirty="0"/>
              <a:t> parameter.  This parameter indicates that this version of the operator overload will be called during the pre-scan phase.  This is the point when the preceding ranges are not all finalized but we can still move forward with calculating the sum for the current range – which we do by calling standard accumulate.</a:t>
            </a:r>
          </a:p>
          <a:p>
            <a:r>
              <a:rPr lang="en-US" baseline="0" dirty="0"/>
              <a:t>** The next operator overload accepts the final scan tag parameter.  This indicates that the preceding ranges are done and we can finalize the running sum.   We do this by iterating over the range and assigning the current array value to the running sum.</a:t>
            </a:r>
          </a:p>
          <a:p>
            <a:r>
              <a:rPr lang="en-US" baseline="0" dirty="0"/>
              <a:t>** Reverse join simply adds the sum of the other running sum to our current sum.</a:t>
            </a:r>
          </a:p>
          <a:p>
            <a:r>
              <a:rPr lang="en-US" baseline="0" dirty="0"/>
              <a:t>** Assign sets the current sum to the other side’s running sum – this might be used to assign the current running value to the original instance to get the result back to the caller.</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67</a:t>
            </a:fld>
            <a:endParaRPr lang="en-US" dirty="0"/>
          </a:p>
        </p:txBody>
      </p:sp>
    </p:spTree>
    <p:extLst>
      <p:ext uri="{BB962C8B-B14F-4D97-AF65-F5344CB8AC3E}">
        <p14:creationId xmlns:p14="http://schemas.microsoft.com/office/powerpoint/2010/main" val="10474445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example I want to look at is determining line of sight visibility using</a:t>
            </a:r>
            <a:r>
              <a:rPr lang="en-US" baseline="0" dirty="0"/>
              <a:t> a parallel scan.</a:t>
            </a:r>
          </a:p>
          <a:p>
            <a:r>
              <a:rPr lang="en-US" baseline="0" dirty="0"/>
              <a:t>** In this graphic, the y axis represents altitude</a:t>
            </a:r>
          </a:p>
          <a:p>
            <a:r>
              <a:rPr lang="en-US" baseline="0" dirty="0"/>
              <a:t>** And the x axis represents distance from the observer.</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68</a:t>
            </a:fld>
            <a:endParaRPr lang="en-US" dirty="0"/>
          </a:p>
        </p:txBody>
      </p:sp>
    </p:spTree>
    <p:extLst>
      <p:ext uri="{BB962C8B-B14F-4D97-AF65-F5344CB8AC3E}">
        <p14:creationId xmlns:p14="http://schemas.microsoft.com/office/powerpoint/2010/main" val="396633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that you are standing</a:t>
            </a:r>
            <a:r>
              <a:rPr lang="en-US" baseline="0" dirty="0"/>
              <a:t> at 0,0 – the lower left corner – looking to the right.  The vertical lines represent the topography of the land.</a:t>
            </a:r>
          </a:p>
          <a:p>
            <a:r>
              <a:rPr lang="en-US" baseline="0" dirty="0"/>
              <a:t>There is flat land followed by a small hill, which plateaus and then dips … finally there is a large hill with a hilltop plateau.</a:t>
            </a:r>
          </a:p>
          <a:p>
            <a:r>
              <a:rPr lang="en-US" baseline="0" dirty="0"/>
              <a:t>** These lines go from the point you are standing at and extend outward towards the hills.</a:t>
            </a:r>
          </a:p>
          <a:p>
            <a:r>
              <a:rPr lang="en-US" baseline="0" dirty="0"/>
              <a:t>** You can imagine what parts of the hill would be visible.  The areas in green are generally visible and the areas in red are generally not.</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69</a:t>
            </a:fld>
            <a:endParaRPr lang="en-US" dirty="0"/>
          </a:p>
        </p:txBody>
      </p:sp>
    </p:spTree>
    <p:extLst>
      <p:ext uri="{BB962C8B-B14F-4D97-AF65-F5344CB8AC3E}">
        <p14:creationId xmlns:p14="http://schemas.microsoft.com/office/powerpoint/2010/main" val="2065310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a range might not</a:t>
            </a:r>
            <a:r>
              <a:rPr lang="en-US" baseline="0" dirty="0"/>
              <a:t> represent a collection of values.  In this example we create a blocked ranged of </a:t>
            </a:r>
          </a:p>
          <a:p>
            <a:r>
              <a:rPr lang="en-US" baseline="0" dirty="0"/>
              <a:t>** integers.  But instead of providing an array of values we provide a start value of 0 and an ending value of 10.</a:t>
            </a:r>
          </a:p>
          <a:p>
            <a:r>
              <a:rPr lang="en-US" baseline="0" dirty="0"/>
              <a:t>** Now when we iterate over the range we print out the values 0 through 9.  We will see later in this module that this can be a useful technique when you want to provide the index values to an array as the input to a parallel algorithm.</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27680794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using a rather</a:t>
            </a:r>
            <a:r>
              <a:rPr lang="en-US" baseline="0" dirty="0"/>
              <a:t> simple algorithm for line of sight – split into the pre-scan and final-scan phases.</a:t>
            </a:r>
          </a:p>
          <a:p>
            <a:endParaRPr lang="en-US" dirty="0"/>
          </a:p>
          <a:p>
            <a:r>
              <a:rPr lang="en-US" dirty="0"/>
              <a:t>** During the pre-scan,</a:t>
            </a:r>
            <a:r>
              <a:rPr lang="en-US" baseline="0" dirty="0"/>
              <a:t> for each index in the range, we determine the angle by using </a:t>
            </a:r>
            <a:r>
              <a:rPr lang="en-US" baseline="0" dirty="0" err="1"/>
              <a:t>arctan</a:t>
            </a:r>
            <a:r>
              <a:rPr lang="en-US" baseline="0" dirty="0"/>
              <a:t> of the difference in altitude between the current index and the origin.</a:t>
            </a:r>
          </a:p>
          <a:p>
            <a:r>
              <a:rPr lang="en-US" baseline="0" dirty="0"/>
              <a:t>** Next we determine the maximum angle we have seen up to this point.</a:t>
            </a:r>
          </a:p>
          <a:p>
            <a:endParaRPr lang="en-US" baseline="0" dirty="0"/>
          </a:p>
          <a:p>
            <a:r>
              <a:rPr lang="en-US" baseline="0" dirty="0"/>
              <a:t>In the final scan</a:t>
            </a:r>
          </a:p>
          <a:p>
            <a:r>
              <a:rPr lang="en-US" baseline="0" dirty="0"/>
              <a:t>** For each index in the range, we determine visibility by saying “if the current angle is greater than, or equal to, the maximum angle we’ve seen so far then it is visible”</a:t>
            </a:r>
          </a:p>
          <a:p>
            <a:endParaRPr lang="en-US" baseline="0" dirty="0"/>
          </a:p>
        </p:txBody>
      </p:sp>
      <p:sp>
        <p:nvSpPr>
          <p:cNvPr id="4" name="Slide Number Placeholder 3"/>
          <p:cNvSpPr>
            <a:spLocks noGrp="1"/>
          </p:cNvSpPr>
          <p:nvPr>
            <p:ph type="sldNum" sz="quarter" idx="10"/>
          </p:nvPr>
        </p:nvSpPr>
        <p:spPr/>
        <p:txBody>
          <a:bodyPr/>
          <a:lstStyle/>
          <a:p>
            <a:fld id="{600EA4C1-1369-497F-A4CC-0EEBC5C7F202}" type="slidenum">
              <a:rPr lang="en-US" smtClean="0"/>
              <a:t>70</a:t>
            </a:fld>
            <a:endParaRPr lang="en-US" dirty="0"/>
          </a:p>
        </p:txBody>
      </p:sp>
    </p:spTree>
    <p:extLst>
      <p:ext uri="{BB962C8B-B14F-4D97-AF65-F5344CB8AC3E}">
        <p14:creationId xmlns:p14="http://schemas.microsoft.com/office/powerpoint/2010/main" val="340731108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keep track of all of this information we will use a point class – this represents the current altitude, current angle, the maximum angle seen so far, and whether or not the point is visible.</a:t>
            </a:r>
          </a:p>
          <a:p>
            <a:endParaRPr lang="en-US" baseline="0" dirty="0"/>
          </a:p>
          <a:p>
            <a:r>
              <a:rPr lang="en-US" baseline="0" dirty="0"/>
              <a:t>Altitude will be set prior to </a:t>
            </a:r>
            <a:r>
              <a:rPr lang="en-US" baseline="0" dirty="0" err="1"/>
              <a:t>parallel_scan</a:t>
            </a:r>
            <a:r>
              <a:rPr lang="en-US" baseline="0" dirty="0"/>
              <a:t> being called.  Angle and </a:t>
            </a:r>
            <a:r>
              <a:rPr lang="en-US" baseline="0" dirty="0" err="1"/>
              <a:t>max_angle</a:t>
            </a:r>
            <a:r>
              <a:rPr lang="en-US" baseline="0" dirty="0"/>
              <a:t> will be set during the pre-scan and visibility will be set during the final scan.</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71</a:t>
            </a:fld>
            <a:endParaRPr lang="en-US" dirty="0"/>
          </a:p>
        </p:txBody>
      </p:sp>
    </p:spTree>
    <p:extLst>
      <p:ext uri="{BB962C8B-B14F-4D97-AF65-F5344CB8AC3E}">
        <p14:creationId xmlns:p14="http://schemas.microsoft.com/office/powerpoint/2010/main" val="35599951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line of sight calculator class</a:t>
            </a:r>
          </a:p>
          <a:p>
            <a:r>
              <a:rPr lang="en-US" dirty="0"/>
              <a:t>**</a:t>
            </a:r>
            <a:r>
              <a:rPr lang="en-US" baseline="0" dirty="0"/>
              <a:t> accepts a scale – this is a multiplier used in the line of sight calculation.  You can play with this value.  In this example it is the length of the input array.</a:t>
            </a:r>
          </a:p>
          <a:p>
            <a:r>
              <a:rPr lang="en-US" baseline="0" dirty="0"/>
              <a:t>** The normal constructors are here – both the version used by the caller and the splitting version.</a:t>
            </a:r>
          </a:p>
          <a:p>
            <a:r>
              <a:rPr lang="en-US" baseline="0" dirty="0"/>
              <a:t>** The </a:t>
            </a:r>
            <a:r>
              <a:rPr lang="en-US" baseline="0" dirty="0" err="1"/>
              <a:t>paren’s</a:t>
            </a:r>
            <a:r>
              <a:rPr lang="en-US" baseline="0" dirty="0"/>
              <a:t> operator, where the heavy lifting happens, will be shown in a moment.  You might notice that in this example we have only a single </a:t>
            </a:r>
            <a:r>
              <a:rPr lang="en-US" baseline="0" dirty="0" err="1"/>
              <a:t>paren’s</a:t>
            </a:r>
            <a:r>
              <a:rPr lang="en-US" baseline="0" dirty="0"/>
              <a:t> operator and a template argument for the Tag type.  We’ll see this in a minute.</a:t>
            </a:r>
          </a:p>
          <a:p>
            <a:r>
              <a:rPr lang="en-US" baseline="0" dirty="0"/>
              <a:t>** Finally there is the reverse join and assign member functions.  These are both empty – and in fact that is how they will stay.  Since we are not creating any summary value we don’t need to track anything.</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72</a:t>
            </a:fld>
            <a:endParaRPr lang="en-US" dirty="0"/>
          </a:p>
        </p:txBody>
      </p:sp>
    </p:spTree>
    <p:extLst>
      <p:ext uri="{BB962C8B-B14F-4D97-AF65-F5344CB8AC3E}">
        <p14:creationId xmlns:p14="http://schemas.microsoft.com/office/powerpoint/2010/main" val="35240591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paren’s</a:t>
            </a:r>
            <a:r>
              <a:rPr lang="en-US" dirty="0"/>
              <a:t> operator overload is where</a:t>
            </a:r>
            <a:r>
              <a:rPr lang="en-US" baseline="0" dirty="0"/>
              <a:t> we implement the pseudo code algorithm we saw a minute ago.</a:t>
            </a:r>
          </a:p>
          <a:p>
            <a:r>
              <a:rPr lang="en-US" baseline="0" dirty="0"/>
              <a:t>** The function accepts a blocked range of the array indexes.</a:t>
            </a:r>
          </a:p>
          <a:p>
            <a:r>
              <a:rPr lang="en-US" baseline="0" dirty="0"/>
              <a:t>** As we iterate over the range  we first calculate the angle using the </a:t>
            </a:r>
            <a:r>
              <a:rPr lang="en-US" baseline="0" dirty="0" err="1"/>
              <a:t>arctan</a:t>
            </a:r>
            <a:r>
              <a:rPr lang="en-US" baseline="0" dirty="0"/>
              <a:t> formula shown earlier.</a:t>
            </a:r>
          </a:p>
          <a:p>
            <a:r>
              <a:rPr lang="en-US" baseline="0" dirty="0"/>
              <a:t>** And we find the maximum angle by comparing the current angle to the maximum angle of the previous value (which is the maximum we’ve seen so far)</a:t>
            </a:r>
          </a:p>
          <a:p>
            <a:r>
              <a:rPr lang="en-US" baseline="0" dirty="0"/>
              <a:t>** If we are in the final scan</a:t>
            </a:r>
          </a:p>
          <a:p>
            <a:r>
              <a:rPr lang="en-US" baseline="0" dirty="0"/>
              <a:t>** Then we calculate visible based on whether the current angle is greater than, or equal to, the max angle.</a:t>
            </a:r>
          </a:p>
          <a:p>
            <a:endParaRPr lang="en-US" baseline="0" dirty="0"/>
          </a:p>
          <a:p>
            <a:r>
              <a:rPr lang="en-US" baseline="0" dirty="0"/>
              <a:t>Notice a few things.</a:t>
            </a:r>
          </a:p>
          <a:p>
            <a:endParaRPr lang="en-US" baseline="0" dirty="0"/>
          </a:p>
          <a:p>
            <a:r>
              <a:rPr lang="en-US" baseline="0" dirty="0"/>
              <a:t>First, we don’t calculate an angle for the first item in the data set – the angle will be 0 and it would lead to a divide by zero error or array bounds issue.</a:t>
            </a:r>
          </a:p>
          <a:p>
            <a:r>
              <a:rPr lang="en-US" baseline="0" dirty="0"/>
              <a:t>Also, we’re calling Tag::</a:t>
            </a:r>
            <a:r>
              <a:rPr lang="en-US" baseline="0" dirty="0" err="1"/>
              <a:t>is_final_scan</a:t>
            </a:r>
            <a:r>
              <a:rPr lang="en-US" baseline="0" dirty="0"/>
              <a:t> – this is because we only want to perform the visibility updated on the final pass, once the angles and max angles are finalized.</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73</a:t>
            </a:fld>
            <a:endParaRPr lang="en-US" dirty="0"/>
          </a:p>
        </p:txBody>
      </p:sp>
    </p:spTree>
    <p:extLst>
      <p:ext uri="{BB962C8B-B14F-4D97-AF65-F5344CB8AC3E}">
        <p14:creationId xmlns:p14="http://schemas.microsoft.com/office/powerpoint/2010/main" val="676979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the </a:t>
            </a:r>
            <a:r>
              <a:rPr lang="en-US" dirty="0" err="1"/>
              <a:t>parallel_scan</a:t>
            </a:r>
            <a:r>
              <a:rPr lang="en-US" dirty="0"/>
              <a:t> we can</a:t>
            </a:r>
            <a:r>
              <a:rPr lang="en-US" baseline="0" dirty="0"/>
              <a:t> see pretty much what we expected.  The plateaus and back of hills are not visible, but the inclines above the plateaus are.</a:t>
            </a:r>
          </a:p>
        </p:txBody>
      </p:sp>
      <p:sp>
        <p:nvSpPr>
          <p:cNvPr id="4" name="Slide Number Placeholder 3"/>
          <p:cNvSpPr>
            <a:spLocks noGrp="1"/>
          </p:cNvSpPr>
          <p:nvPr>
            <p:ph type="sldNum" sz="quarter" idx="10"/>
          </p:nvPr>
        </p:nvSpPr>
        <p:spPr/>
        <p:txBody>
          <a:bodyPr/>
          <a:lstStyle/>
          <a:p>
            <a:fld id="{600EA4C1-1369-497F-A4CC-0EEBC5C7F202}" type="slidenum">
              <a:rPr lang="en-US" smtClean="0"/>
              <a:t>74</a:t>
            </a:fld>
            <a:endParaRPr lang="en-US" dirty="0"/>
          </a:p>
        </p:txBody>
      </p:sp>
    </p:spTree>
    <p:extLst>
      <p:ext uri="{BB962C8B-B14F-4D97-AF65-F5344CB8AC3E}">
        <p14:creationId xmlns:p14="http://schemas.microsoft.com/office/powerpoint/2010/main" val="3333612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module we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learned about ranges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partitioners</a:t>
            </a: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 and went through each of the parallel</a:t>
            </a:r>
            <a:r>
              <a:rPr lang="en-US" sz="1200" kern="1200" baseline="0" dirty="0">
                <a:solidFill>
                  <a:schemeClr val="tx1"/>
                </a:solidFill>
                <a:effectLst/>
                <a:latin typeface="+mn-lt"/>
                <a:ea typeface="+mn-ea"/>
                <a:cs typeface="+mn-cs"/>
              </a:rPr>
              <a:t> looping algorithms – </a:t>
            </a:r>
            <a:r>
              <a:rPr lang="en-US" sz="1200" kern="1200" baseline="0" dirty="0" err="1">
                <a:solidFill>
                  <a:schemeClr val="tx1"/>
                </a:solidFill>
                <a:effectLst/>
                <a:latin typeface="+mn-lt"/>
                <a:ea typeface="+mn-ea"/>
                <a:cs typeface="+mn-cs"/>
              </a:rPr>
              <a:t>parallel_for_each</a:t>
            </a:r>
            <a:r>
              <a:rPr lang="en-US" sz="1200" kern="1200" baseline="0" dirty="0">
                <a:solidFill>
                  <a:schemeClr val="tx1"/>
                </a:solidFill>
                <a:effectLst/>
                <a:latin typeface="+mn-lt"/>
                <a:ea typeface="+mn-ea"/>
                <a:cs typeface="+mn-cs"/>
              </a:rPr>
              <a:t>, for, do, reduce and scan.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75</a:t>
            </a:fld>
            <a:endParaRPr lang="en-US" dirty="0"/>
          </a:p>
        </p:txBody>
      </p:sp>
    </p:spTree>
    <p:extLst>
      <p:ext uri="{BB962C8B-B14F-4D97-AF65-F5344CB8AC3E}">
        <p14:creationId xmlns:p14="http://schemas.microsoft.com/office/powerpoint/2010/main" val="37327554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76</a:t>
            </a:fld>
            <a:endParaRPr lang="en-US" dirty="0"/>
          </a:p>
        </p:txBody>
      </p:sp>
    </p:spTree>
    <p:extLst>
      <p:ext uri="{BB962C8B-B14F-4D97-AF65-F5344CB8AC3E}">
        <p14:creationId xmlns:p14="http://schemas.microsoft.com/office/powerpoint/2010/main" val="176358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important concept of ranges is that they can be partitioned,</a:t>
            </a:r>
            <a:r>
              <a:rPr lang="en-US" baseline="0" dirty="0"/>
              <a:t> or split, into multiple ranges that can be each be processed independently.  For example this range…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2017249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split into two range</a:t>
            </a:r>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207449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6/6/2016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6/6/2016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a:t>Threading Building Blocks Programming</a:t>
            </a:r>
          </a:p>
        </p:txBody>
      </p:sp>
      <p:sp>
        <p:nvSpPr>
          <p:cNvPr id="3" name="Subtitle 2"/>
          <p:cNvSpPr>
            <a:spLocks noGrp="1"/>
          </p:cNvSpPr>
          <p:nvPr>
            <p:ph type="subTitle" idx="1"/>
          </p:nvPr>
        </p:nvSpPr>
        <p:spPr/>
        <p:txBody>
          <a:bodyPr/>
          <a:lstStyle/>
          <a:p>
            <a:r>
              <a:rPr lang="en-US" dirty="0"/>
              <a:t>Parallel Looping</a:t>
            </a:r>
          </a:p>
        </p:txBody>
      </p:sp>
    </p:spTree>
    <p:extLst>
      <p:ext uri="{BB962C8B-B14F-4D97-AF65-F5344CB8AC3E}">
        <p14:creationId xmlns:p14="http://schemas.microsoft.com/office/powerpoint/2010/main" val="4284929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blocked_range</a:t>
            </a:r>
            <a:r>
              <a:rPr lang="en-US" dirty="0"/>
              <a:t>&lt;T&gt;</a:t>
            </a:r>
          </a:p>
        </p:txBody>
      </p:sp>
      <p:sp>
        <p:nvSpPr>
          <p:cNvPr id="3" name="Rectangle 2"/>
          <p:cNvSpPr/>
          <p:nvPr/>
        </p:nvSpPr>
        <p:spPr>
          <a:xfrm>
            <a:off x="2133600" y="317658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 name="Rectangle 3"/>
          <p:cNvSpPr/>
          <p:nvPr/>
        </p:nvSpPr>
        <p:spPr>
          <a:xfrm>
            <a:off x="2340491" y="3176586"/>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 name="Rectangle 4"/>
          <p:cNvSpPr/>
          <p:nvPr/>
        </p:nvSpPr>
        <p:spPr>
          <a:xfrm>
            <a:off x="2547382" y="317658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 name="Rectangle 5"/>
          <p:cNvSpPr/>
          <p:nvPr/>
        </p:nvSpPr>
        <p:spPr>
          <a:xfrm>
            <a:off x="2754273" y="317658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961164" y="317658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3168055" y="3176586"/>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37494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58183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78872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99561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420251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40940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616292" y="317658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823183" y="317658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5030074" y="317658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5236965" y="317658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443856" y="317658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650747" y="317658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857638" y="317658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6064529" y="317658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6271420" y="317658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478311" y="3176586"/>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685202" y="317658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892095" y="317658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87549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7250" y="1905000"/>
            <a:ext cx="8362950" cy="4185761"/>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 10;</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values[length] = { 10, 20, 30, 40, 50, </a:t>
            </a:r>
          </a:p>
          <a:p>
            <a:r>
              <a:rPr lang="en-US" dirty="0">
                <a:solidFill>
                  <a:srgbClr val="000000"/>
                </a:solidFill>
                <a:highlight>
                  <a:srgbClr val="FFFFFF"/>
                </a:highlight>
                <a:latin typeface="Consolas" panose="020B0609020204030204" pitchFamily="49" charset="0"/>
              </a:rPr>
              <a:t>                       60, 70, 80, 90, 100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range(values, values + length);</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range_right</a:t>
            </a:r>
            <a:r>
              <a:rPr lang="en-US" dirty="0">
                <a:solidFill>
                  <a:srgbClr val="000000"/>
                </a:solidFill>
                <a:highlight>
                  <a:srgbClr val="FFFFFF"/>
                </a:highlight>
                <a:latin typeface="Consolas" panose="020B0609020204030204" pitchFamily="49" charset="0"/>
              </a:rPr>
              <a:t>(range,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proportional_split</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 dirty="0">
                <a:solidFill>
                  <a:srgbClr val="008000"/>
                </a:solidFill>
                <a:highlight>
                  <a:srgbClr val="FFFFFF"/>
                </a:highlight>
                <a:latin typeface="Consolas" panose="020B0609020204030204" pitchFamily="49" charset="0"/>
              </a:rPr>
              <a:t>// 10 .. 50</a:t>
            </a:r>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print_range</a:t>
            </a:r>
            <a:r>
              <a:rPr lang="en-US" dirty="0">
                <a:solidFill>
                  <a:srgbClr val="000000"/>
                </a:solidFill>
                <a:highlight>
                  <a:srgbClr val="FFFFFF"/>
                </a:highlight>
                <a:latin typeface="Consolas" panose="020B0609020204030204" pitchFamily="49" charset="0"/>
              </a:rPr>
              <a:t>(range);</a:t>
            </a:r>
          </a:p>
          <a:p>
            <a:endParaRPr lang="en-US" dirty="0">
              <a:solidFill>
                <a:srgbClr val="000000"/>
              </a:solidFill>
              <a:highlight>
                <a:srgbClr val="FFFFFF"/>
              </a:highlight>
              <a:latin typeface="Consolas" panose="020B0609020204030204" pitchFamily="49" charset="0"/>
            </a:endParaRPr>
          </a:p>
          <a:p>
            <a:r>
              <a:rPr lang="en" dirty="0">
                <a:solidFill>
                  <a:srgbClr val="008000"/>
                </a:solidFill>
                <a:highlight>
                  <a:srgbClr val="FFFFFF"/>
                </a:highlight>
                <a:latin typeface="Consolas" panose="020B0609020204030204" pitchFamily="49" charset="0"/>
              </a:rPr>
              <a:t>// 60 .. 100</a:t>
            </a:r>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print_range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range_right</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blocked_range</a:t>
            </a:r>
            <a:r>
              <a:rPr lang="en-US" dirty="0"/>
              <a:t>&lt;T&gt;</a:t>
            </a:r>
          </a:p>
        </p:txBody>
      </p:sp>
      <p:sp>
        <p:nvSpPr>
          <p:cNvPr id="5" name="Up Arrow 4"/>
          <p:cNvSpPr/>
          <p:nvPr/>
        </p:nvSpPr>
        <p:spPr>
          <a:xfrm rot="5400000">
            <a:off x="285373" y="291502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285373" y="3445389"/>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a:off x="7162800" y="4191000"/>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9690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xit" presetSubtype="0" fill="hold" grpId="1" nodeType="with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blocked_range2d&lt;T&gt;</a:t>
            </a:r>
          </a:p>
        </p:txBody>
      </p:sp>
      <p:sp>
        <p:nvSpPr>
          <p:cNvPr id="6" name="Rectangle 5"/>
          <p:cNvSpPr/>
          <p:nvPr/>
        </p:nvSpPr>
        <p:spPr>
          <a:xfrm>
            <a:off x="2143799"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50690"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57581"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64472"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71363"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78254"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85145"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92036"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98927"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005818"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12709"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19600"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26491"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33382"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40273"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47164"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54055"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60946"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67837"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74728"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81619"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88510"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95401"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902294"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2138374"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2345265"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2552156"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2759047"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2965938"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3172829"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6" name="Rectangle 35"/>
          <p:cNvSpPr/>
          <p:nvPr/>
        </p:nvSpPr>
        <p:spPr>
          <a:xfrm>
            <a:off x="3379720"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7" name="Rectangle 36"/>
          <p:cNvSpPr/>
          <p:nvPr/>
        </p:nvSpPr>
        <p:spPr>
          <a:xfrm>
            <a:off x="3586611"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3793502"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4000393"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4207284"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4414175"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4621066"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3" name="Rectangle 42"/>
          <p:cNvSpPr/>
          <p:nvPr/>
        </p:nvSpPr>
        <p:spPr>
          <a:xfrm>
            <a:off x="4827957"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4" name="Rectangle 43"/>
          <p:cNvSpPr/>
          <p:nvPr/>
        </p:nvSpPr>
        <p:spPr>
          <a:xfrm>
            <a:off x="5034848"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5" name="Rectangle 44"/>
          <p:cNvSpPr/>
          <p:nvPr/>
        </p:nvSpPr>
        <p:spPr>
          <a:xfrm>
            <a:off x="5241739"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6" name="Rectangle 45"/>
          <p:cNvSpPr/>
          <p:nvPr/>
        </p:nvSpPr>
        <p:spPr>
          <a:xfrm>
            <a:off x="5448630"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5655521"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5862412"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6069303"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0" name="Rectangle 49"/>
          <p:cNvSpPr/>
          <p:nvPr/>
        </p:nvSpPr>
        <p:spPr>
          <a:xfrm>
            <a:off x="6276194"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1" name="Rectangle 50"/>
          <p:cNvSpPr/>
          <p:nvPr/>
        </p:nvSpPr>
        <p:spPr>
          <a:xfrm>
            <a:off x="6483085"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2" name="Rectangle 51"/>
          <p:cNvSpPr/>
          <p:nvPr/>
        </p:nvSpPr>
        <p:spPr>
          <a:xfrm>
            <a:off x="6689976"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3" name="Rectangle 52"/>
          <p:cNvSpPr/>
          <p:nvPr/>
        </p:nvSpPr>
        <p:spPr>
          <a:xfrm>
            <a:off x="6896869"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2138374"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2345265"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2552156"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2759047"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2965938"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3172829"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4" name="Rectangle 83"/>
          <p:cNvSpPr/>
          <p:nvPr/>
        </p:nvSpPr>
        <p:spPr>
          <a:xfrm>
            <a:off x="3379720"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5" name="Rectangle 84"/>
          <p:cNvSpPr/>
          <p:nvPr/>
        </p:nvSpPr>
        <p:spPr>
          <a:xfrm>
            <a:off x="3586611"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6" name="Rectangle 85"/>
          <p:cNvSpPr/>
          <p:nvPr/>
        </p:nvSpPr>
        <p:spPr>
          <a:xfrm>
            <a:off x="3793502"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7" name="Rectangle 86"/>
          <p:cNvSpPr/>
          <p:nvPr/>
        </p:nvSpPr>
        <p:spPr>
          <a:xfrm>
            <a:off x="4000393"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8" name="Rectangle 87"/>
          <p:cNvSpPr/>
          <p:nvPr/>
        </p:nvSpPr>
        <p:spPr>
          <a:xfrm>
            <a:off x="4207284"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9" name="Rectangle 88"/>
          <p:cNvSpPr/>
          <p:nvPr/>
        </p:nvSpPr>
        <p:spPr>
          <a:xfrm>
            <a:off x="4414175"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0" name="Rectangle 89"/>
          <p:cNvSpPr/>
          <p:nvPr/>
        </p:nvSpPr>
        <p:spPr>
          <a:xfrm>
            <a:off x="4621066"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1" name="Rectangle 90"/>
          <p:cNvSpPr/>
          <p:nvPr/>
        </p:nvSpPr>
        <p:spPr>
          <a:xfrm>
            <a:off x="4827957"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2" name="Rectangle 91"/>
          <p:cNvSpPr/>
          <p:nvPr/>
        </p:nvSpPr>
        <p:spPr>
          <a:xfrm>
            <a:off x="5034848"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3" name="Rectangle 92"/>
          <p:cNvSpPr/>
          <p:nvPr/>
        </p:nvSpPr>
        <p:spPr>
          <a:xfrm>
            <a:off x="5241739"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4" name="Rectangle 93"/>
          <p:cNvSpPr/>
          <p:nvPr/>
        </p:nvSpPr>
        <p:spPr>
          <a:xfrm>
            <a:off x="5448630"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5" name="Rectangle 94"/>
          <p:cNvSpPr/>
          <p:nvPr/>
        </p:nvSpPr>
        <p:spPr>
          <a:xfrm>
            <a:off x="5655521"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6" name="Rectangle 95"/>
          <p:cNvSpPr/>
          <p:nvPr/>
        </p:nvSpPr>
        <p:spPr>
          <a:xfrm>
            <a:off x="5862412"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7" name="Rectangle 96"/>
          <p:cNvSpPr/>
          <p:nvPr/>
        </p:nvSpPr>
        <p:spPr>
          <a:xfrm>
            <a:off x="6069303"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8" name="Rectangle 97"/>
          <p:cNvSpPr/>
          <p:nvPr/>
        </p:nvSpPr>
        <p:spPr>
          <a:xfrm>
            <a:off x="6276194"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9" name="Rectangle 98"/>
          <p:cNvSpPr/>
          <p:nvPr/>
        </p:nvSpPr>
        <p:spPr>
          <a:xfrm>
            <a:off x="6483085"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0" name="Rectangle 99"/>
          <p:cNvSpPr/>
          <p:nvPr/>
        </p:nvSpPr>
        <p:spPr>
          <a:xfrm>
            <a:off x="6689976"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1" name="Rectangle 100"/>
          <p:cNvSpPr/>
          <p:nvPr/>
        </p:nvSpPr>
        <p:spPr>
          <a:xfrm>
            <a:off x="6896869"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2" name="Rectangle 101"/>
          <p:cNvSpPr/>
          <p:nvPr/>
        </p:nvSpPr>
        <p:spPr>
          <a:xfrm>
            <a:off x="2132949"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3" name="Rectangle 102"/>
          <p:cNvSpPr/>
          <p:nvPr/>
        </p:nvSpPr>
        <p:spPr>
          <a:xfrm>
            <a:off x="2339840"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4" name="Rectangle 103"/>
          <p:cNvSpPr/>
          <p:nvPr/>
        </p:nvSpPr>
        <p:spPr>
          <a:xfrm>
            <a:off x="2546731"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5" name="Rectangle 104"/>
          <p:cNvSpPr/>
          <p:nvPr/>
        </p:nvSpPr>
        <p:spPr>
          <a:xfrm>
            <a:off x="2753622"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6" name="Rectangle 105"/>
          <p:cNvSpPr/>
          <p:nvPr/>
        </p:nvSpPr>
        <p:spPr>
          <a:xfrm>
            <a:off x="2960513"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7" name="Rectangle 106"/>
          <p:cNvSpPr/>
          <p:nvPr/>
        </p:nvSpPr>
        <p:spPr>
          <a:xfrm>
            <a:off x="3167404"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8" name="Rectangle 107"/>
          <p:cNvSpPr/>
          <p:nvPr/>
        </p:nvSpPr>
        <p:spPr>
          <a:xfrm>
            <a:off x="3374295"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9" name="Rectangle 108"/>
          <p:cNvSpPr/>
          <p:nvPr/>
        </p:nvSpPr>
        <p:spPr>
          <a:xfrm>
            <a:off x="3581186"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0" name="Rectangle 109"/>
          <p:cNvSpPr/>
          <p:nvPr/>
        </p:nvSpPr>
        <p:spPr>
          <a:xfrm>
            <a:off x="3788077"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1" name="Rectangle 110"/>
          <p:cNvSpPr/>
          <p:nvPr/>
        </p:nvSpPr>
        <p:spPr>
          <a:xfrm>
            <a:off x="3994968"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2" name="Rectangle 111"/>
          <p:cNvSpPr/>
          <p:nvPr/>
        </p:nvSpPr>
        <p:spPr>
          <a:xfrm>
            <a:off x="4201859"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3" name="Rectangle 112"/>
          <p:cNvSpPr/>
          <p:nvPr/>
        </p:nvSpPr>
        <p:spPr>
          <a:xfrm>
            <a:off x="4408750"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4" name="Rectangle 113"/>
          <p:cNvSpPr/>
          <p:nvPr/>
        </p:nvSpPr>
        <p:spPr>
          <a:xfrm>
            <a:off x="4615641"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5" name="Rectangle 114"/>
          <p:cNvSpPr/>
          <p:nvPr/>
        </p:nvSpPr>
        <p:spPr>
          <a:xfrm>
            <a:off x="4822532"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6" name="Rectangle 115"/>
          <p:cNvSpPr/>
          <p:nvPr/>
        </p:nvSpPr>
        <p:spPr>
          <a:xfrm>
            <a:off x="5029423"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7" name="Rectangle 116"/>
          <p:cNvSpPr/>
          <p:nvPr/>
        </p:nvSpPr>
        <p:spPr>
          <a:xfrm>
            <a:off x="5236314"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8" name="Rectangle 117"/>
          <p:cNvSpPr/>
          <p:nvPr/>
        </p:nvSpPr>
        <p:spPr>
          <a:xfrm>
            <a:off x="5443205"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9" name="Rectangle 118"/>
          <p:cNvSpPr/>
          <p:nvPr/>
        </p:nvSpPr>
        <p:spPr>
          <a:xfrm>
            <a:off x="5650096"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0" name="Rectangle 119"/>
          <p:cNvSpPr/>
          <p:nvPr/>
        </p:nvSpPr>
        <p:spPr>
          <a:xfrm>
            <a:off x="5856987"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1" name="Rectangle 120"/>
          <p:cNvSpPr/>
          <p:nvPr/>
        </p:nvSpPr>
        <p:spPr>
          <a:xfrm>
            <a:off x="6063878"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2" name="Rectangle 121"/>
          <p:cNvSpPr/>
          <p:nvPr/>
        </p:nvSpPr>
        <p:spPr>
          <a:xfrm>
            <a:off x="6270769"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3" name="Rectangle 122"/>
          <p:cNvSpPr/>
          <p:nvPr/>
        </p:nvSpPr>
        <p:spPr>
          <a:xfrm>
            <a:off x="6477660"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4" name="Rectangle 123"/>
          <p:cNvSpPr/>
          <p:nvPr/>
        </p:nvSpPr>
        <p:spPr>
          <a:xfrm>
            <a:off x="6684551"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5" name="Rectangle 124"/>
          <p:cNvSpPr/>
          <p:nvPr/>
        </p:nvSpPr>
        <p:spPr>
          <a:xfrm>
            <a:off x="6891444"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162986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blocked_range2d&lt;T&gt;</a:t>
            </a:r>
          </a:p>
        </p:txBody>
      </p:sp>
      <p:sp>
        <p:nvSpPr>
          <p:cNvPr id="6" name="Rectangle 5"/>
          <p:cNvSpPr/>
          <p:nvPr/>
        </p:nvSpPr>
        <p:spPr>
          <a:xfrm>
            <a:off x="2143799"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50690"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57581"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64472"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71363"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78254"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85145"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92036"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98927"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005818"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12709"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19600"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26491"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33382"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40273"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47164"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54055"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60946"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67837"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74728"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81619"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88510"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95401"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902294"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2138374"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2345265"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2552156"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2759047"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2965938"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3172829"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6" name="Rectangle 35"/>
          <p:cNvSpPr/>
          <p:nvPr/>
        </p:nvSpPr>
        <p:spPr>
          <a:xfrm>
            <a:off x="3379720"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7" name="Rectangle 36"/>
          <p:cNvSpPr/>
          <p:nvPr/>
        </p:nvSpPr>
        <p:spPr>
          <a:xfrm>
            <a:off x="3586611"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3793502"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4000393"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4207284"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4414175"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4621066"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3" name="Rectangle 42"/>
          <p:cNvSpPr/>
          <p:nvPr/>
        </p:nvSpPr>
        <p:spPr>
          <a:xfrm>
            <a:off x="4827957"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4" name="Rectangle 43"/>
          <p:cNvSpPr/>
          <p:nvPr/>
        </p:nvSpPr>
        <p:spPr>
          <a:xfrm>
            <a:off x="5034848"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5" name="Rectangle 44"/>
          <p:cNvSpPr/>
          <p:nvPr/>
        </p:nvSpPr>
        <p:spPr>
          <a:xfrm>
            <a:off x="5241739"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6" name="Rectangle 45"/>
          <p:cNvSpPr/>
          <p:nvPr/>
        </p:nvSpPr>
        <p:spPr>
          <a:xfrm>
            <a:off x="5448630"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5655521"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5862412"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6069303"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0" name="Rectangle 49"/>
          <p:cNvSpPr/>
          <p:nvPr/>
        </p:nvSpPr>
        <p:spPr>
          <a:xfrm>
            <a:off x="6276194"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1" name="Rectangle 50"/>
          <p:cNvSpPr/>
          <p:nvPr/>
        </p:nvSpPr>
        <p:spPr>
          <a:xfrm>
            <a:off x="6483085"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2" name="Rectangle 51"/>
          <p:cNvSpPr/>
          <p:nvPr/>
        </p:nvSpPr>
        <p:spPr>
          <a:xfrm>
            <a:off x="6689976"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3" name="Rectangle 52"/>
          <p:cNvSpPr/>
          <p:nvPr/>
        </p:nvSpPr>
        <p:spPr>
          <a:xfrm>
            <a:off x="6896869"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2138374"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2345265"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2552156"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2759047"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2965938"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3172829"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4" name="Rectangle 83"/>
          <p:cNvSpPr/>
          <p:nvPr/>
        </p:nvSpPr>
        <p:spPr>
          <a:xfrm>
            <a:off x="3379720"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5" name="Rectangle 84"/>
          <p:cNvSpPr/>
          <p:nvPr/>
        </p:nvSpPr>
        <p:spPr>
          <a:xfrm>
            <a:off x="3586611"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6" name="Rectangle 85"/>
          <p:cNvSpPr/>
          <p:nvPr/>
        </p:nvSpPr>
        <p:spPr>
          <a:xfrm>
            <a:off x="3793502" y="355282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7" name="Rectangle 86"/>
          <p:cNvSpPr/>
          <p:nvPr/>
        </p:nvSpPr>
        <p:spPr>
          <a:xfrm>
            <a:off x="4000393" y="355282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8" name="Rectangle 87"/>
          <p:cNvSpPr/>
          <p:nvPr/>
        </p:nvSpPr>
        <p:spPr>
          <a:xfrm>
            <a:off x="4207284" y="355282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9" name="Rectangle 88"/>
          <p:cNvSpPr/>
          <p:nvPr/>
        </p:nvSpPr>
        <p:spPr>
          <a:xfrm>
            <a:off x="4414175" y="355282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0" name="Rectangle 89"/>
          <p:cNvSpPr/>
          <p:nvPr/>
        </p:nvSpPr>
        <p:spPr>
          <a:xfrm>
            <a:off x="4621066" y="355282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1" name="Rectangle 90"/>
          <p:cNvSpPr/>
          <p:nvPr/>
        </p:nvSpPr>
        <p:spPr>
          <a:xfrm>
            <a:off x="4827957" y="355282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2" name="Rectangle 91"/>
          <p:cNvSpPr/>
          <p:nvPr/>
        </p:nvSpPr>
        <p:spPr>
          <a:xfrm>
            <a:off x="5034848" y="355282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3" name="Rectangle 92"/>
          <p:cNvSpPr/>
          <p:nvPr/>
        </p:nvSpPr>
        <p:spPr>
          <a:xfrm>
            <a:off x="5241739" y="355282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4" name="Rectangle 93"/>
          <p:cNvSpPr/>
          <p:nvPr/>
        </p:nvSpPr>
        <p:spPr>
          <a:xfrm>
            <a:off x="5448630" y="355282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5" name="Rectangle 94"/>
          <p:cNvSpPr/>
          <p:nvPr/>
        </p:nvSpPr>
        <p:spPr>
          <a:xfrm>
            <a:off x="5655521" y="355282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6" name="Rectangle 95"/>
          <p:cNvSpPr/>
          <p:nvPr/>
        </p:nvSpPr>
        <p:spPr>
          <a:xfrm>
            <a:off x="5862412" y="355282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7" name="Rectangle 96"/>
          <p:cNvSpPr/>
          <p:nvPr/>
        </p:nvSpPr>
        <p:spPr>
          <a:xfrm>
            <a:off x="6069303" y="355282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8" name="Rectangle 97"/>
          <p:cNvSpPr/>
          <p:nvPr/>
        </p:nvSpPr>
        <p:spPr>
          <a:xfrm>
            <a:off x="6276194" y="355282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9" name="Rectangle 98"/>
          <p:cNvSpPr/>
          <p:nvPr/>
        </p:nvSpPr>
        <p:spPr>
          <a:xfrm>
            <a:off x="6483085" y="355282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0" name="Rectangle 99"/>
          <p:cNvSpPr/>
          <p:nvPr/>
        </p:nvSpPr>
        <p:spPr>
          <a:xfrm>
            <a:off x="6689976" y="355282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1" name="Rectangle 100"/>
          <p:cNvSpPr/>
          <p:nvPr/>
        </p:nvSpPr>
        <p:spPr>
          <a:xfrm>
            <a:off x="6896869" y="355282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2" name="Rectangle 101"/>
          <p:cNvSpPr/>
          <p:nvPr/>
        </p:nvSpPr>
        <p:spPr>
          <a:xfrm>
            <a:off x="2132949"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3" name="Rectangle 102"/>
          <p:cNvSpPr/>
          <p:nvPr/>
        </p:nvSpPr>
        <p:spPr>
          <a:xfrm>
            <a:off x="2339840"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4" name="Rectangle 103"/>
          <p:cNvSpPr/>
          <p:nvPr/>
        </p:nvSpPr>
        <p:spPr>
          <a:xfrm>
            <a:off x="2546731"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5" name="Rectangle 104"/>
          <p:cNvSpPr/>
          <p:nvPr/>
        </p:nvSpPr>
        <p:spPr>
          <a:xfrm>
            <a:off x="2753622"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6" name="Rectangle 105"/>
          <p:cNvSpPr/>
          <p:nvPr/>
        </p:nvSpPr>
        <p:spPr>
          <a:xfrm>
            <a:off x="2960513"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7" name="Rectangle 106"/>
          <p:cNvSpPr/>
          <p:nvPr/>
        </p:nvSpPr>
        <p:spPr>
          <a:xfrm>
            <a:off x="3167404"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8" name="Rectangle 107"/>
          <p:cNvSpPr/>
          <p:nvPr/>
        </p:nvSpPr>
        <p:spPr>
          <a:xfrm>
            <a:off x="3374295"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9" name="Rectangle 108"/>
          <p:cNvSpPr/>
          <p:nvPr/>
        </p:nvSpPr>
        <p:spPr>
          <a:xfrm>
            <a:off x="3581186"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0" name="Rectangle 109"/>
          <p:cNvSpPr/>
          <p:nvPr/>
        </p:nvSpPr>
        <p:spPr>
          <a:xfrm>
            <a:off x="3788077" y="426243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1" name="Rectangle 110"/>
          <p:cNvSpPr/>
          <p:nvPr/>
        </p:nvSpPr>
        <p:spPr>
          <a:xfrm>
            <a:off x="3994968" y="426243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2" name="Rectangle 111"/>
          <p:cNvSpPr/>
          <p:nvPr/>
        </p:nvSpPr>
        <p:spPr>
          <a:xfrm>
            <a:off x="4201859" y="4262434"/>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3" name="Rectangle 112"/>
          <p:cNvSpPr/>
          <p:nvPr/>
        </p:nvSpPr>
        <p:spPr>
          <a:xfrm>
            <a:off x="4408750" y="426243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4" name="Rectangle 113"/>
          <p:cNvSpPr/>
          <p:nvPr/>
        </p:nvSpPr>
        <p:spPr>
          <a:xfrm>
            <a:off x="4615641" y="426243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5" name="Rectangle 114"/>
          <p:cNvSpPr/>
          <p:nvPr/>
        </p:nvSpPr>
        <p:spPr>
          <a:xfrm>
            <a:off x="4822532" y="426243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6" name="Rectangle 115"/>
          <p:cNvSpPr/>
          <p:nvPr/>
        </p:nvSpPr>
        <p:spPr>
          <a:xfrm>
            <a:off x="5029423" y="4262434"/>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7" name="Rectangle 116"/>
          <p:cNvSpPr/>
          <p:nvPr/>
        </p:nvSpPr>
        <p:spPr>
          <a:xfrm>
            <a:off x="5236314" y="426243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8" name="Rectangle 117"/>
          <p:cNvSpPr/>
          <p:nvPr/>
        </p:nvSpPr>
        <p:spPr>
          <a:xfrm>
            <a:off x="5443205" y="426243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9" name="Rectangle 118"/>
          <p:cNvSpPr/>
          <p:nvPr/>
        </p:nvSpPr>
        <p:spPr>
          <a:xfrm>
            <a:off x="5650096" y="426243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0" name="Rectangle 119"/>
          <p:cNvSpPr/>
          <p:nvPr/>
        </p:nvSpPr>
        <p:spPr>
          <a:xfrm>
            <a:off x="5856987" y="4262434"/>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1" name="Rectangle 120"/>
          <p:cNvSpPr/>
          <p:nvPr/>
        </p:nvSpPr>
        <p:spPr>
          <a:xfrm>
            <a:off x="6063878" y="426243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2" name="Rectangle 121"/>
          <p:cNvSpPr/>
          <p:nvPr/>
        </p:nvSpPr>
        <p:spPr>
          <a:xfrm>
            <a:off x="6270769" y="426243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3" name="Rectangle 122"/>
          <p:cNvSpPr/>
          <p:nvPr/>
        </p:nvSpPr>
        <p:spPr>
          <a:xfrm>
            <a:off x="6477660" y="426243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4" name="Rectangle 123"/>
          <p:cNvSpPr/>
          <p:nvPr/>
        </p:nvSpPr>
        <p:spPr>
          <a:xfrm>
            <a:off x="6684551" y="4262434"/>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5" name="Rectangle 124"/>
          <p:cNvSpPr/>
          <p:nvPr/>
        </p:nvSpPr>
        <p:spPr>
          <a:xfrm>
            <a:off x="6891444" y="426243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320254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blocked_range2d&lt;T&gt;</a:t>
            </a:r>
          </a:p>
        </p:txBody>
      </p:sp>
      <p:sp>
        <p:nvSpPr>
          <p:cNvPr id="6" name="Rectangle 5"/>
          <p:cNvSpPr/>
          <p:nvPr/>
        </p:nvSpPr>
        <p:spPr>
          <a:xfrm>
            <a:off x="2143799"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50690"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57581"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64472"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71363"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78254"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85145"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92036"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98927" y="213359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005818" y="213359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12709" y="21336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19600" y="21336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26491"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33382"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40273"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47164"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54055"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60946"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67837"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74728"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81619" y="213359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88510" y="213359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95401" y="21336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902294" y="21336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Rectangle 29"/>
          <p:cNvSpPr/>
          <p:nvPr/>
        </p:nvSpPr>
        <p:spPr>
          <a:xfrm>
            <a:off x="2138374"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1" name="Rectangle 30"/>
          <p:cNvSpPr/>
          <p:nvPr/>
        </p:nvSpPr>
        <p:spPr>
          <a:xfrm>
            <a:off x="2345265"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2" name="Rectangle 31"/>
          <p:cNvSpPr/>
          <p:nvPr/>
        </p:nvSpPr>
        <p:spPr>
          <a:xfrm>
            <a:off x="2552156"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3" name="Rectangle 32"/>
          <p:cNvSpPr/>
          <p:nvPr/>
        </p:nvSpPr>
        <p:spPr>
          <a:xfrm>
            <a:off x="2759047"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4" name="Rectangle 33"/>
          <p:cNvSpPr/>
          <p:nvPr/>
        </p:nvSpPr>
        <p:spPr>
          <a:xfrm>
            <a:off x="2965938"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5" name="Rectangle 34"/>
          <p:cNvSpPr/>
          <p:nvPr/>
        </p:nvSpPr>
        <p:spPr>
          <a:xfrm>
            <a:off x="3172829"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6" name="Rectangle 35"/>
          <p:cNvSpPr/>
          <p:nvPr/>
        </p:nvSpPr>
        <p:spPr>
          <a:xfrm>
            <a:off x="3379720"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7" name="Rectangle 36"/>
          <p:cNvSpPr/>
          <p:nvPr/>
        </p:nvSpPr>
        <p:spPr>
          <a:xfrm>
            <a:off x="3586611"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8" name="Rectangle 37"/>
          <p:cNvSpPr/>
          <p:nvPr/>
        </p:nvSpPr>
        <p:spPr>
          <a:xfrm>
            <a:off x="3793502" y="284321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9" name="Rectangle 38"/>
          <p:cNvSpPr/>
          <p:nvPr/>
        </p:nvSpPr>
        <p:spPr>
          <a:xfrm>
            <a:off x="4000393" y="284320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0" name="Rectangle 39"/>
          <p:cNvSpPr/>
          <p:nvPr/>
        </p:nvSpPr>
        <p:spPr>
          <a:xfrm>
            <a:off x="4207284" y="284321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1" name="Rectangle 40"/>
          <p:cNvSpPr/>
          <p:nvPr/>
        </p:nvSpPr>
        <p:spPr>
          <a:xfrm>
            <a:off x="4414175" y="284321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2" name="Rectangle 41"/>
          <p:cNvSpPr/>
          <p:nvPr/>
        </p:nvSpPr>
        <p:spPr>
          <a:xfrm>
            <a:off x="4621066"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3" name="Rectangle 42"/>
          <p:cNvSpPr/>
          <p:nvPr/>
        </p:nvSpPr>
        <p:spPr>
          <a:xfrm>
            <a:off x="4827957"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4" name="Rectangle 43"/>
          <p:cNvSpPr/>
          <p:nvPr/>
        </p:nvSpPr>
        <p:spPr>
          <a:xfrm>
            <a:off x="5034848"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5" name="Rectangle 44"/>
          <p:cNvSpPr/>
          <p:nvPr/>
        </p:nvSpPr>
        <p:spPr>
          <a:xfrm>
            <a:off x="5241739"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6" name="Rectangle 45"/>
          <p:cNvSpPr/>
          <p:nvPr/>
        </p:nvSpPr>
        <p:spPr>
          <a:xfrm>
            <a:off x="5448630"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7" name="Rectangle 46"/>
          <p:cNvSpPr/>
          <p:nvPr/>
        </p:nvSpPr>
        <p:spPr>
          <a:xfrm>
            <a:off x="5655521"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8" name="Rectangle 47"/>
          <p:cNvSpPr/>
          <p:nvPr/>
        </p:nvSpPr>
        <p:spPr>
          <a:xfrm>
            <a:off x="5862412"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9" name="Rectangle 48"/>
          <p:cNvSpPr/>
          <p:nvPr/>
        </p:nvSpPr>
        <p:spPr>
          <a:xfrm>
            <a:off x="6069303"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0" name="Rectangle 49"/>
          <p:cNvSpPr/>
          <p:nvPr/>
        </p:nvSpPr>
        <p:spPr>
          <a:xfrm>
            <a:off x="6276194" y="284321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1" name="Rectangle 50"/>
          <p:cNvSpPr/>
          <p:nvPr/>
        </p:nvSpPr>
        <p:spPr>
          <a:xfrm>
            <a:off x="6483085" y="284320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2" name="Rectangle 51"/>
          <p:cNvSpPr/>
          <p:nvPr/>
        </p:nvSpPr>
        <p:spPr>
          <a:xfrm>
            <a:off x="6689976" y="284321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3" name="Rectangle 52"/>
          <p:cNvSpPr/>
          <p:nvPr/>
        </p:nvSpPr>
        <p:spPr>
          <a:xfrm>
            <a:off x="6896869" y="284321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8" name="Rectangle 77"/>
          <p:cNvSpPr/>
          <p:nvPr/>
        </p:nvSpPr>
        <p:spPr>
          <a:xfrm>
            <a:off x="2138374" y="355282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9" name="Rectangle 78"/>
          <p:cNvSpPr/>
          <p:nvPr/>
        </p:nvSpPr>
        <p:spPr>
          <a:xfrm>
            <a:off x="2345265" y="355282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0" name="Rectangle 79"/>
          <p:cNvSpPr/>
          <p:nvPr/>
        </p:nvSpPr>
        <p:spPr>
          <a:xfrm>
            <a:off x="2552156" y="355282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1" name="Rectangle 80"/>
          <p:cNvSpPr/>
          <p:nvPr/>
        </p:nvSpPr>
        <p:spPr>
          <a:xfrm>
            <a:off x="2759047" y="355282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2" name="Rectangle 81"/>
          <p:cNvSpPr/>
          <p:nvPr/>
        </p:nvSpPr>
        <p:spPr>
          <a:xfrm>
            <a:off x="2965938" y="355282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3" name="Rectangle 82"/>
          <p:cNvSpPr/>
          <p:nvPr/>
        </p:nvSpPr>
        <p:spPr>
          <a:xfrm>
            <a:off x="3172829" y="355282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4" name="Rectangle 83"/>
          <p:cNvSpPr/>
          <p:nvPr/>
        </p:nvSpPr>
        <p:spPr>
          <a:xfrm>
            <a:off x="3379720" y="355282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5" name="Rectangle 84"/>
          <p:cNvSpPr/>
          <p:nvPr/>
        </p:nvSpPr>
        <p:spPr>
          <a:xfrm>
            <a:off x="3586611" y="355282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6" name="Rectangle 85"/>
          <p:cNvSpPr/>
          <p:nvPr/>
        </p:nvSpPr>
        <p:spPr>
          <a:xfrm>
            <a:off x="3793502" y="355282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7" name="Rectangle 86"/>
          <p:cNvSpPr/>
          <p:nvPr/>
        </p:nvSpPr>
        <p:spPr>
          <a:xfrm>
            <a:off x="4000393" y="355282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8" name="Rectangle 87"/>
          <p:cNvSpPr/>
          <p:nvPr/>
        </p:nvSpPr>
        <p:spPr>
          <a:xfrm>
            <a:off x="4207284" y="355282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9" name="Rectangle 88"/>
          <p:cNvSpPr/>
          <p:nvPr/>
        </p:nvSpPr>
        <p:spPr>
          <a:xfrm>
            <a:off x="4414175" y="355282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0" name="Rectangle 89"/>
          <p:cNvSpPr/>
          <p:nvPr/>
        </p:nvSpPr>
        <p:spPr>
          <a:xfrm>
            <a:off x="4621066" y="355282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1" name="Rectangle 90"/>
          <p:cNvSpPr/>
          <p:nvPr/>
        </p:nvSpPr>
        <p:spPr>
          <a:xfrm>
            <a:off x="4827957" y="355282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2" name="Rectangle 91"/>
          <p:cNvSpPr/>
          <p:nvPr/>
        </p:nvSpPr>
        <p:spPr>
          <a:xfrm>
            <a:off x="5034848" y="355282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3" name="Rectangle 92"/>
          <p:cNvSpPr/>
          <p:nvPr/>
        </p:nvSpPr>
        <p:spPr>
          <a:xfrm>
            <a:off x="5241739" y="355282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4" name="Rectangle 93"/>
          <p:cNvSpPr/>
          <p:nvPr/>
        </p:nvSpPr>
        <p:spPr>
          <a:xfrm>
            <a:off x="5448630" y="355282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5" name="Rectangle 94"/>
          <p:cNvSpPr/>
          <p:nvPr/>
        </p:nvSpPr>
        <p:spPr>
          <a:xfrm>
            <a:off x="5655521" y="355282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6" name="Rectangle 95"/>
          <p:cNvSpPr/>
          <p:nvPr/>
        </p:nvSpPr>
        <p:spPr>
          <a:xfrm>
            <a:off x="5862412" y="355282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7" name="Rectangle 96"/>
          <p:cNvSpPr/>
          <p:nvPr/>
        </p:nvSpPr>
        <p:spPr>
          <a:xfrm>
            <a:off x="6069303" y="355282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8" name="Rectangle 97"/>
          <p:cNvSpPr/>
          <p:nvPr/>
        </p:nvSpPr>
        <p:spPr>
          <a:xfrm>
            <a:off x="6276194" y="355282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9" name="Rectangle 98"/>
          <p:cNvSpPr/>
          <p:nvPr/>
        </p:nvSpPr>
        <p:spPr>
          <a:xfrm>
            <a:off x="6483085" y="355282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0" name="Rectangle 99"/>
          <p:cNvSpPr/>
          <p:nvPr/>
        </p:nvSpPr>
        <p:spPr>
          <a:xfrm>
            <a:off x="6689976" y="355282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1" name="Rectangle 100"/>
          <p:cNvSpPr/>
          <p:nvPr/>
        </p:nvSpPr>
        <p:spPr>
          <a:xfrm>
            <a:off x="6896869" y="355282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2" name="Rectangle 101"/>
          <p:cNvSpPr/>
          <p:nvPr/>
        </p:nvSpPr>
        <p:spPr>
          <a:xfrm>
            <a:off x="2132949" y="426243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3" name="Rectangle 102"/>
          <p:cNvSpPr/>
          <p:nvPr/>
        </p:nvSpPr>
        <p:spPr>
          <a:xfrm>
            <a:off x="2339840" y="426243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4" name="Rectangle 103"/>
          <p:cNvSpPr/>
          <p:nvPr/>
        </p:nvSpPr>
        <p:spPr>
          <a:xfrm>
            <a:off x="2546731" y="4262434"/>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5" name="Rectangle 104"/>
          <p:cNvSpPr/>
          <p:nvPr/>
        </p:nvSpPr>
        <p:spPr>
          <a:xfrm>
            <a:off x="2753622" y="426243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6" name="Rectangle 105"/>
          <p:cNvSpPr/>
          <p:nvPr/>
        </p:nvSpPr>
        <p:spPr>
          <a:xfrm>
            <a:off x="2960513" y="426243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7" name="Rectangle 106"/>
          <p:cNvSpPr/>
          <p:nvPr/>
        </p:nvSpPr>
        <p:spPr>
          <a:xfrm>
            <a:off x="3167404" y="426243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8" name="Rectangle 107"/>
          <p:cNvSpPr/>
          <p:nvPr/>
        </p:nvSpPr>
        <p:spPr>
          <a:xfrm>
            <a:off x="3374295" y="4262434"/>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9" name="Rectangle 108"/>
          <p:cNvSpPr/>
          <p:nvPr/>
        </p:nvSpPr>
        <p:spPr>
          <a:xfrm>
            <a:off x="3581186" y="426243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0" name="Rectangle 109"/>
          <p:cNvSpPr/>
          <p:nvPr/>
        </p:nvSpPr>
        <p:spPr>
          <a:xfrm>
            <a:off x="3788077" y="426243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1" name="Rectangle 110"/>
          <p:cNvSpPr/>
          <p:nvPr/>
        </p:nvSpPr>
        <p:spPr>
          <a:xfrm>
            <a:off x="3994968" y="426243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2" name="Rectangle 111"/>
          <p:cNvSpPr/>
          <p:nvPr/>
        </p:nvSpPr>
        <p:spPr>
          <a:xfrm>
            <a:off x="4201859" y="4262434"/>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3" name="Rectangle 112"/>
          <p:cNvSpPr/>
          <p:nvPr/>
        </p:nvSpPr>
        <p:spPr>
          <a:xfrm>
            <a:off x="4408750" y="426243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4" name="Rectangle 113"/>
          <p:cNvSpPr/>
          <p:nvPr/>
        </p:nvSpPr>
        <p:spPr>
          <a:xfrm>
            <a:off x="4615641" y="426243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5" name="Rectangle 114"/>
          <p:cNvSpPr/>
          <p:nvPr/>
        </p:nvSpPr>
        <p:spPr>
          <a:xfrm>
            <a:off x="4822532" y="426243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6" name="Rectangle 115"/>
          <p:cNvSpPr/>
          <p:nvPr/>
        </p:nvSpPr>
        <p:spPr>
          <a:xfrm>
            <a:off x="5029423" y="4262434"/>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7" name="Rectangle 116"/>
          <p:cNvSpPr/>
          <p:nvPr/>
        </p:nvSpPr>
        <p:spPr>
          <a:xfrm>
            <a:off x="5236314" y="426243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8" name="Rectangle 117"/>
          <p:cNvSpPr/>
          <p:nvPr/>
        </p:nvSpPr>
        <p:spPr>
          <a:xfrm>
            <a:off x="5443205" y="426243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9" name="Rectangle 118"/>
          <p:cNvSpPr/>
          <p:nvPr/>
        </p:nvSpPr>
        <p:spPr>
          <a:xfrm>
            <a:off x="5650096" y="426243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0" name="Rectangle 119"/>
          <p:cNvSpPr/>
          <p:nvPr/>
        </p:nvSpPr>
        <p:spPr>
          <a:xfrm>
            <a:off x="5856987" y="4262434"/>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1" name="Rectangle 120"/>
          <p:cNvSpPr/>
          <p:nvPr/>
        </p:nvSpPr>
        <p:spPr>
          <a:xfrm>
            <a:off x="6063878" y="426243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2" name="Rectangle 121"/>
          <p:cNvSpPr/>
          <p:nvPr/>
        </p:nvSpPr>
        <p:spPr>
          <a:xfrm>
            <a:off x="6270769" y="426243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3" name="Rectangle 122"/>
          <p:cNvSpPr/>
          <p:nvPr/>
        </p:nvSpPr>
        <p:spPr>
          <a:xfrm>
            <a:off x="6477660" y="426243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4" name="Rectangle 123"/>
          <p:cNvSpPr/>
          <p:nvPr/>
        </p:nvSpPr>
        <p:spPr>
          <a:xfrm>
            <a:off x="6684551" y="4262434"/>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5" name="Rectangle 124"/>
          <p:cNvSpPr/>
          <p:nvPr/>
        </p:nvSpPr>
        <p:spPr>
          <a:xfrm>
            <a:off x="6891444" y="426243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88163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blocked_range2d&lt;T&gt;</a:t>
            </a:r>
          </a:p>
        </p:txBody>
      </p:sp>
      <p:sp>
        <p:nvSpPr>
          <p:cNvPr id="5" name="Up Arrow 4"/>
          <p:cNvSpPr/>
          <p:nvPr/>
        </p:nvSpPr>
        <p:spPr>
          <a:xfrm rot="5400000">
            <a:off x="1142623" y="285787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1123573" y="3446859"/>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2114173" y="451522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1600200" y="1905000"/>
            <a:ext cx="6781800" cy="3693319"/>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rows = 10;</a:t>
            </a:r>
          </a:p>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cols = 20;</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values[rows][cols] =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blocked_range2d</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range(0, rows, 0, cols);</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x = </a:t>
            </a:r>
            <a:r>
              <a:rPr lang="en-US" dirty="0" err="1">
                <a:solidFill>
                  <a:srgbClr val="000000"/>
                </a:solidFill>
                <a:highlight>
                  <a:srgbClr val="FFFFFF"/>
                </a:highlight>
                <a:latin typeface="Consolas" panose="020B0609020204030204" pitchFamily="49" charset="0"/>
              </a:rPr>
              <a:t>range.rows</a:t>
            </a:r>
            <a:r>
              <a:rPr lang="en-US" dirty="0">
                <a:solidFill>
                  <a:srgbClr val="000000"/>
                </a:solidFill>
                <a:highlight>
                  <a:srgbClr val="FFFFFF"/>
                </a:highlight>
                <a:latin typeface="Consolas" panose="020B0609020204030204" pitchFamily="49" charset="0"/>
              </a:rPr>
              <a:t>().begin();</a:t>
            </a:r>
          </a:p>
          <a:p>
            <a:r>
              <a:rPr lang="en-US" dirty="0">
                <a:solidFill>
                  <a:srgbClr val="000000"/>
                </a:solidFill>
                <a:highlight>
                  <a:srgbClr val="FFFFFF"/>
                </a:highlight>
                <a:latin typeface="Consolas" panose="020B0609020204030204" pitchFamily="49" charset="0"/>
              </a:rPr>
              <a:t>    x != </a:t>
            </a:r>
            <a:r>
              <a:rPr lang="en-US" dirty="0" err="1">
                <a:solidFill>
                  <a:srgbClr val="000000"/>
                </a:solidFill>
                <a:highlight>
                  <a:srgbClr val="FFFFFF"/>
                </a:highlight>
                <a:latin typeface="Consolas" panose="020B0609020204030204" pitchFamily="49" charset="0"/>
              </a:rPr>
              <a:t>range.rows</a:t>
            </a:r>
            <a:r>
              <a:rPr lang="en-US" dirty="0">
                <a:solidFill>
                  <a:srgbClr val="000000"/>
                </a:solidFill>
                <a:highlight>
                  <a:srgbClr val="FFFFFF"/>
                </a:highlight>
                <a:latin typeface="Consolas" panose="020B0609020204030204" pitchFamily="49" charset="0"/>
              </a:rPr>
              <a:t>().end(); ++x){</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y = </a:t>
            </a:r>
            <a:r>
              <a:rPr lang="en-US" dirty="0" err="1">
                <a:solidFill>
                  <a:srgbClr val="000000"/>
                </a:solidFill>
                <a:highlight>
                  <a:srgbClr val="FFFFFF"/>
                </a:highlight>
                <a:latin typeface="Consolas" panose="020B0609020204030204" pitchFamily="49" charset="0"/>
              </a:rPr>
              <a:t>range.cols</a:t>
            </a:r>
            <a:r>
              <a:rPr lang="en-US" dirty="0">
                <a:solidFill>
                  <a:srgbClr val="000000"/>
                </a:solidFill>
                <a:highlight>
                  <a:srgbClr val="FFFFFF"/>
                </a:highlight>
                <a:latin typeface="Consolas" panose="020B0609020204030204" pitchFamily="49" charset="0"/>
              </a:rPr>
              <a:t>().begin();</a:t>
            </a:r>
          </a:p>
          <a:p>
            <a:r>
              <a:rPr lang="en-US" dirty="0">
                <a:solidFill>
                  <a:srgbClr val="000000"/>
                </a:solidFill>
                <a:highlight>
                  <a:srgbClr val="FFFFFF"/>
                </a:highlight>
                <a:latin typeface="Consolas" panose="020B0609020204030204" pitchFamily="49" charset="0"/>
              </a:rPr>
              <a:t>        y != </a:t>
            </a:r>
            <a:r>
              <a:rPr lang="en-US" dirty="0" err="1">
                <a:solidFill>
                  <a:srgbClr val="000000"/>
                </a:solidFill>
                <a:highlight>
                  <a:srgbClr val="FFFFFF"/>
                </a:highlight>
                <a:latin typeface="Consolas" panose="020B0609020204030204" pitchFamily="49" charset="0"/>
              </a:rPr>
              <a:t>range.cols</a:t>
            </a:r>
            <a:r>
              <a:rPr lang="en-US" dirty="0">
                <a:solidFill>
                  <a:srgbClr val="000000"/>
                </a:solidFill>
                <a:highlight>
                  <a:srgbClr val="FFFFFF"/>
                </a:highlight>
                <a:latin typeface="Consolas" panose="020B0609020204030204" pitchFamily="49" charset="0"/>
              </a:rPr>
              <a:t>().end(); ++y) {</a:t>
            </a:r>
          </a:p>
          <a:p>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do something with values[x][y];</a:t>
            </a:r>
            <a:endParaRPr lang="en-US" dirty="0">
              <a:solidFill>
                <a:srgbClr val="000000"/>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8" name="Up Arrow 7"/>
          <p:cNvSpPr/>
          <p:nvPr/>
        </p:nvSpPr>
        <p:spPr>
          <a:xfrm rot="5400000">
            <a:off x="1580773" y="3977633"/>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6458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xit" presetSubtype="0" fill="hold" grpId="1"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xit" presetSubtype="0" fill="hold" grpId="1" nodeType="withEffect">
                                  <p:stCondLst>
                                    <p:cond delay="0"/>
                                  </p:stCondLst>
                                  <p:childTnLst>
                                    <p:animEffect transition="out" filter="fade">
                                      <p:cBhvr>
                                        <p:cTn id="25" dur="500"/>
                                        <p:tgtEl>
                                          <p:spTgt spid="6"/>
                                        </p:tgtEl>
                                      </p:cBhvr>
                                    </p:animEffect>
                                    <p:set>
                                      <p:cBhvr>
                                        <p:cTn id="26" dur="1" fill="hold">
                                          <p:stCondLst>
                                            <p:cond delay="499"/>
                                          </p:stCondLst>
                                        </p:cTn>
                                        <p:tgtEl>
                                          <p:spTgt spid="6"/>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8" grpId="0" animBg="1"/>
      <p:bldP spid="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Partitioner</a:t>
            </a:r>
          </a:p>
        </p:txBody>
      </p:sp>
      <p:sp>
        <p:nvSpPr>
          <p:cNvPr id="3" name="Text Placeholder 2"/>
          <p:cNvSpPr>
            <a:spLocks noGrp="1"/>
          </p:cNvSpPr>
          <p:nvPr>
            <p:ph type="body" idx="1"/>
          </p:nvPr>
        </p:nvSpPr>
        <p:spPr/>
        <p:txBody>
          <a:bodyPr/>
          <a:lstStyle/>
          <a:p>
            <a:r>
              <a:rPr lang="en-US" dirty="0"/>
              <a:t>Specifies how a loop should partition its work among threads.</a:t>
            </a:r>
          </a:p>
        </p:txBody>
      </p:sp>
    </p:spTree>
    <p:extLst>
      <p:ext uri="{BB962C8B-B14F-4D97-AF65-F5344CB8AC3E}">
        <p14:creationId xmlns:p14="http://schemas.microsoft.com/office/powerpoint/2010/main" val="397627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15359929"/>
              </p:ext>
            </p:extLst>
          </p:nvPr>
        </p:nvGraphicFramePr>
        <p:xfrm>
          <a:off x="914400" y="1600200"/>
          <a:ext cx="7315200" cy="283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Partitioner Type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auto_partitioner</a:t>
                      </a:r>
                      <a:endParaRPr lang="en-US" dirty="0"/>
                    </a:p>
                  </a:txBody>
                  <a:tcPr/>
                </a:tc>
                <a:tc>
                  <a:txBody>
                    <a:bodyPr/>
                    <a:lstStyle/>
                    <a:p>
                      <a:r>
                        <a:rPr lang="en-US" dirty="0"/>
                        <a:t>Automatically partitions</a:t>
                      </a:r>
                      <a:r>
                        <a:rPr lang="en-US" baseline="0" dirty="0"/>
                        <a:t> the range based on the number of available threads and task-stealing events. </a:t>
                      </a:r>
                      <a:r>
                        <a:rPr lang="en-US" i="1" baseline="0" dirty="0"/>
                        <a:t>(default)</a:t>
                      </a:r>
                      <a:endParaRPr lang="en-US" i="1" dirty="0"/>
                    </a:p>
                  </a:txBody>
                  <a:tcPr/>
                </a:tc>
                <a:extLst>
                  <a:ext uri="{0D108BD9-81ED-4DB2-BD59-A6C34878D82A}">
                    <a16:rowId xmlns:a16="http://schemas.microsoft.com/office/drawing/2014/main" val="10001"/>
                  </a:ext>
                </a:extLst>
              </a:tr>
              <a:tr h="370840">
                <a:tc>
                  <a:txBody>
                    <a:bodyPr/>
                    <a:lstStyle/>
                    <a:p>
                      <a:r>
                        <a:rPr lang="en-US" dirty="0" err="1"/>
                        <a:t>simple_partitioner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Partitions the range based on the</a:t>
                      </a:r>
                      <a:r>
                        <a:rPr lang="en-US" baseline="0" dirty="0"/>
                        <a:t> specified grainsize (default grainsize is 1 [one]).</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affinity_partitioner</a:t>
                      </a:r>
                      <a:endParaRPr lang="en-US" dirty="0"/>
                    </a:p>
                  </a:txBody>
                  <a:tcPr/>
                </a:tc>
                <a:tc>
                  <a:txBody>
                    <a:bodyPr/>
                    <a:lstStyle/>
                    <a:p>
                      <a:r>
                        <a:rPr lang="en-US" dirty="0"/>
                        <a:t>Partitions the range</a:t>
                      </a:r>
                      <a:r>
                        <a:rPr lang="en-US" baseline="0" dirty="0"/>
                        <a:t> </a:t>
                      </a:r>
                      <a:r>
                        <a:rPr lang="en-US" dirty="0"/>
                        <a:t>with the hint to optimize for cache affinity.</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21568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3656132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auto_partitioner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 name="Left Brace 3"/>
          <p:cNvSpPr/>
          <p:nvPr/>
        </p:nvSpPr>
        <p:spPr>
          <a:xfrm rot="16200000">
            <a:off x="2927159" y="2471077"/>
            <a:ext cx="827564" cy="24589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16200000">
            <a:off x="5409853" y="2471076"/>
            <a:ext cx="827564" cy="24589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2604964" y="4201180"/>
            <a:ext cx="1471955" cy="523220"/>
          </a:xfrm>
          <a:prstGeom prst="rect">
            <a:avLst/>
          </a:prstGeom>
          <a:noFill/>
        </p:spPr>
        <p:txBody>
          <a:bodyPr wrap="square" rtlCol="0">
            <a:spAutoFit/>
          </a:bodyPr>
          <a:lstStyle/>
          <a:p>
            <a:r>
              <a:rPr lang="en-US" sz="2800" dirty="0"/>
              <a:t>Thread 1</a:t>
            </a:r>
          </a:p>
        </p:txBody>
      </p:sp>
      <p:sp>
        <p:nvSpPr>
          <p:cNvPr id="33" name="TextBox 32"/>
          <p:cNvSpPr txBox="1"/>
          <p:nvPr/>
        </p:nvSpPr>
        <p:spPr>
          <a:xfrm>
            <a:off x="5087657" y="4201180"/>
            <a:ext cx="1471955" cy="523220"/>
          </a:xfrm>
          <a:prstGeom prst="rect">
            <a:avLst/>
          </a:prstGeom>
          <a:noFill/>
        </p:spPr>
        <p:txBody>
          <a:bodyPr wrap="square" rtlCol="0">
            <a:spAutoFit/>
          </a:bodyPr>
          <a:lstStyle/>
          <a:p>
            <a:r>
              <a:rPr lang="en-US" sz="2800" dirty="0"/>
              <a:t>Thread 2</a:t>
            </a:r>
          </a:p>
        </p:txBody>
      </p:sp>
    </p:spTree>
    <p:extLst>
      <p:ext uri="{BB962C8B-B14F-4D97-AF65-F5344CB8AC3E}">
        <p14:creationId xmlns:p14="http://schemas.microsoft.com/office/powerpoint/2010/main" val="47417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Ranges</a:t>
            </a:r>
          </a:p>
          <a:p>
            <a:pPr>
              <a:spcBef>
                <a:spcPts val="1200"/>
              </a:spcBef>
            </a:pPr>
            <a:r>
              <a:rPr lang="en-US" dirty="0" err="1">
                <a:solidFill>
                  <a:schemeClr val="tx1">
                    <a:lumMod val="75000"/>
                    <a:lumOff val="25000"/>
                  </a:schemeClr>
                </a:solidFill>
              </a:rPr>
              <a:t>Partitioners</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Parallel Looping</a:t>
            </a:r>
          </a:p>
          <a:p>
            <a:pPr lvl="1">
              <a:spcBef>
                <a:spcPts val="1200"/>
              </a:spcBef>
            </a:pPr>
            <a:r>
              <a:rPr lang="en-US" dirty="0" err="1">
                <a:solidFill>
                  <a:schemeClr val="tx1">
                    <a:lumMod val="75000"/>
                    <a:lumOff val="25000"/>
                  </a:schemeClr>
                </a:solidFill>
              </a:rPr>
              <a:t>parallel_for_each</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parallel_for</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parallel_do</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parallel_reduce</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parallel_scan</a:t>
            </a: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740450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461952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1440694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78305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872677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6547753" y="3608977"/>
            <a:ext cx="827564" cy="18317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p:cNvSpPr txBox="1"/>
          <p:nvPr/>
        </p:nvSpPr>
        <p:spPr>
          <a:xfrm>
            <a:off x="6224245" y="4201180"/>
            <a:ext cx="1471955" cy="523220"/>
          </a:xfrm>
          <a:prstGeom prst="rect">
            <a:avLst/>
          </a:prstGeom>
          <a:noFill/>
        </p:spPr>
        <p:txBody>
          <a:bodyPr wrap="square" rtlCol="0">
            <a:spAutoFit/>
          </a:bodyPr>
          <a:lstStyle/>
          <a:p>
            <a:r>
              <a:rPr lang="en-US" sz="2800" dirty="0"/>
              <a:t>Thread 1</a:t>
            </a:r>
          </a:p>
        </p:txBody>
      </p:sp>
    </p:spTree>
    <p:extLst>
      <p:ext uri="{BB962C8B-B14F-4D97-AF65-F5344CB8AC3E}">
        <p14:creationId xmlns:p14="http://schemas.microsoft.com/office/powerpoint/2010/main" val="3112155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simple_partitioner</a:t>
            </a:r>
            <a:endParaRPr lang="en-US" dirty="0"/>
          </a:p>
        </p:txBody>
      </p:sp>
      <p:sp>
        <p:nvSpPr>
          <p:cNvPr id="3" name="Rectangle 2"/>
          <p:cNvSpPr/>
          <p:nvPr/>
        </p:nvSpPr>
        <p:spPr>
          <a:xfrm>
            <a:off x="2144932" y="266700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 name="Rectangle 3"/>
          <p:cNvSpPr/>
          <p:nvPr/>
        </p:nvSpPr>
        <p:spPr>
          <a:xfrm>
            <a:off x="2351823" y="266700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 name="Rectangle 4"/>
          <p:cNvSpPr/>
          <p:nvPr/>
        </p:nvSpPr>
        <p:spPr>
          <a:xfrm>
            <a:off x="2558714" y="2667003"/>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 name="Rectangle 5"/>
          <p:cNvSpPr/>
          <p:nvPr/>
        </p:nvSpPr>
        <p:spPr>
          <a:xfrm>
            <a:off x="2765605" y="2667002"/>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972496" y="2667001"/>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3179387" y="266700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386278" y="266700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593169" y="266700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800060" y="26670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4006951" y="26670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4213842" y="2667003"/>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420733" y="2667002"/>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627624" y="26670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834515" y="26670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5041406" y="2667003"/>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5248297" y="2667002"/>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455188" y="2667001"/>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662079" y="266700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868970" y="266700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6075861" y="266700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6282752" y="2667001"/>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489643" y="266700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696534" y="2667003"/>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903427" y="2667002"/>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Left Brace 26"/>
          <p:cNvSpPr/>
          <p:nvPr/>
        </p:nvSpPr>
        <p:spPr>
          <a:xfrm rot="16200000">
            <a:off x="2339964" y="3039364"/>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Left Brace 27"/>
          <p:cNvSpPr/>
          <p:nvPr/>
        </p:nvSpPr>
        <p:spPr>
          <a:xfrm rot="16200000">
            <a:off x="3581310" y="3039363"/>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2084208" y="4114800"/>
            <a:ext cx="1344792" cy="461665"/>
          </a:xfrm>
          <a:prstGeom prst="rect">
            <a:avLst/>
          </a:prstGeom>
          <a:noFill/>
        </p:spPr>
        <p:txBody>
          <a:bodyPr wrap="square" rtlCol="0">
            <a:spAutoFit/>
          </a:bodyPr>
          <a:lstStyle/>
          <a:p>
            <a:r>
              <a:rPr lang="en-US" sz="2400" dirty="0"/>
              <a:t>Thread 1</a:t>
            </a:r>
          </a:p>
        </p:txBody>
      </p:sp>
      <p:sp>
        <p:nvSpPr>
          <p:cNvPr id="31" name="Left Brace 30"/>
          <p:cNvSpPr/>
          <p:nvPr/>
        </p:nvSpPr>
        <p:spPr>
          <a:xfrm rot="16200000">
            <a:off x="4834515" y="3039363"/>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16200000">
            <a:off x="6075861" y="3039362"/>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p:cNvSpPr txBox="1"/>
          <p:nvPr/>
        </p:nvSpPr>
        <p:spPr>
          <a:xfrm>
            <a:off x="3352800" y="4114797"/>
            <a:ext cx="1344792" cy="461665"/>
          </a:xfrm>
          <a:prstGeom prst="rect">
            <a:avLst/>
          </a:prstGeom>
          <a:noFill/>
        </p:spPr>
        <p:txBody>
          <a:bodyPr wrap="square" rtlCol="0">
            <a:spAutoFit/>
          </a:bodyPr>
          <a:lstStyle/>
          <a:p>
            <a:r>
              <a:rPr lang="en-US" sz="2400" dirty="0"/>
              <a:t>Thread 2</a:t>
            </a:r>
          </a:p>
        </p:txBody>
      </p:sp>
      <p:sp>
        <p:nvSpPr>
          <p:cNvPr id="34" name="TextBox 33"/>
          <p:cNvSpPr txBox="1"/>
          <p:nvPr/>
        </p:nvSpPr>
        <p:spPr>
          <a:xfrm>
            <a:off x="4603906" y="4114797"/>
            <a:ext cx="1344792" cy="461665"/>
          </a:xfrm>
          <a:prstGeom prst="rect">
            <a:avLst/>
          </a:prstGeom>
          <a:noFill/>
        </p:spPr>
        <p:txBody>
          <a:bodyPr wrap="square" rtlCol="0">
            <a:spAutoFit/>
          </a:bodyPr>
          <a:lstStyle/>
          <a:p>
            <a:r>
              <a:rPr lang="en-US" sz="2400" dirty="0"/>
              <a:t>Thread 3</a:t>
            </a:r>
          </a:p>
        </p:txBody>
      </p:sp>
      <p:sp>
        <p:nvSpPr>
          <p:cNvPr id="35" name="TextBox 34"/>
          <p:cNvSpPr txBox="1"/>
          <p:nvPr/>
        </p:nvSpPr>
        <p:spPr>
          <a:xfrm>
            <a:off x="5872498" y="4114794"/>
            <a:ext cx="1344792" cy="461665"/>
          </a:xfrm>
          <a:prstGeom prst="rect">
            <a:avLst/>
          </a:prstGeom>
          <a:noFill/>
        </p:spPr>
        <p:txBody>
          <a:bodyPr wrap="square" rtlCol="0">
            <a:spAutoFit/>
          </a:bodyPr>
          <a:lstStyle/>
          <a:p>
            <a:r>
              <a:rPr lang="en-US" sz="2400" dirty="0"/>
              <a:t>Thread 4</a:t>
            </a:r>
          </a:p>
        </p:txBody>
      </p:sp>
    </p:spTree>
    <p:extLst>
      <p:ext uri="{BB962C8B-B14F-4D97-AF65-F5344CB8AC3E}">
        <p14:creationId xmlns:p14="http://schemas.microsoft.com/office/powerpoint/2010/main" val="1466533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423758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 name="Rectangle 2"/>
          <p:cNvSpPr/>
          <p:nvPr/>
        </p:nvSpPr>
        <p:spPr>
          <a:xfrm>
            <a:off x="2362200" y="3962400"/>
            <a:ext cx="1739518" cy="1739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1</a:t>
            </a:r>
          </a:p>
        </p:txBody>
      </p:sp>
      <p:sp>
        <p:nvSpPr>
          <p:cNvPr id="30" name="Rectangle 29"/>
          <p:cNvSpPr/>
          <p:nvPr/>
        </p:nvSpPr>
        <p:spPr>
          <a:xfrm>
            <a:off x="5029200" y="3962400"/>
            <a:ext cx="1739518" cy="17395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2</a:t>
            </a:r>
          </a:p>
        </p:txBody>
      </p:sp>
    </p:spTree>
    <p:extLst>
      <p:ext uri="{BB962C8B-B14F-4D97-AF65-F5344CB8AC3E}">
        <p14:creationId xmlns:p14="http://schemas.microsoft.com/office/powerpoint/2010/main" val="489202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 name="Rectangle 2"/>
          <p:cNvSpPr/>
          <p:nvPr/>
        </p:nvSpPr>
        <p:spPr>
          <a:xfrm>
            <a:off x="2362200" y="3962400"/>
            <a:ext cx="1739518" cy="1739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1</a:t>
            </a:r>
          </a:p>
        </p:txBody>
      </p:sp>
      <p:sp>
        <p:nvSpPr>
          <p:cNvPr id="30" name="Rectangle 29"/>
          <p:cNvSpPr/>
          <p:nvPr/>
        </p:nvSpPr>
        <p:spPr>
          <a:xfrm>
            <a:off x="5029200" y="3962400"/>
            <a:ext cx="1739518" cy="17395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2</a:t>
            </a:r>
          </a:p>
        </p:txBody>
      </p:sp>
    </p:spTree>
    <p:extLst>
      <p:ext uri="{BB962C8B-B14F-4D97-AF65-F5344CB8AC3E}">
        <p14:creationId xmlns:p14="http://schemas.microsoft.com/office/powerpoint/2010/main" val="394716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lumOff val="25000"/>
                  </a:schemeClr>
                </a:solidFill>
              </a:rPr>
              <a:t>Range</a:t>
            </a:r>
          </a:p>
        </p:txBody>
      </p:sp>
      <p:sp>
        <p:nvSpPr>
          <p:cNvPr id="3" name="Text Placeholder 2"/>
          <p:cNvSpPr>
            <a:spLocks noGrp="1"/>
          </p:cNvSpPr>
          <p:nvPr>
            <p:ph type="body" idx="1"/>
          </p:nvPr>
        </p:nvSpPr>
        <p:spPr/>
        <p:txBody>
          <a:bodyPr/>
          <a:lstStyle/>
          <a:p>
            <a:r>
              <a:rPr lang="en-US" dirty="0"/>
              <a:t>Recursively divisible sets of values</a:t>
            </a:r>
          </a:p>
        </p:txBody>
      </p:sp>
    </p:spTree>
    <p:extLst>
      <p:ext uri="{BB962C8B-B14F-4D97-AF65-F5344CB8AC3E}">
        <p14:creationId xmlns:p14="http://schemas.microsoft.com/office/powerpoint/2010/main" val="2512656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 name="Rectangle 2"/>
          <p:cNvSpPr/>
          <p:nvPr/>
        </p:nvSpPr>
        <p:spPr>
          <a:xfrm>
            <a:off x="2362200" y="3962400"/>
            <a:ext cx="1739518" cy="1739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1</a:t>
            </a:r>
          </a:p>
        </p:txBody>
      </p:sp>
      <p:sp>
        <p:nvSpPr>
          <p:cNvPr id="30" name="Rectangle 29"/>
          <p:cNvSpPr/>
          <p:nvPr/>
        </p:nvSpPr>
        <p:spPr>
          <a:xfrm>
            <a:off x="5029200" y="3962400"/>
            <a:ext cx="1739518" cy="17395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2</a:t>
            </a:r>
          </a:p>
        </p:txBody>
      </p:sp>
    </p:spTree>
    <p:extLst>
      <p:ext uri="{BB962C8B-B14F-4D97-AF65-F5344CB8AC3E}">
        <p14:creationId xmlns:p14="http://schemas.microsoft.com/office/powerpoint/2010/main" val="1921716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 name="Rectangle 2"/>
          <p:cNvSpPr/>
          <p:nvPr/>
        </p:nvSpPr>
        <p:spPr>
          <a:xfrm>
            <a:off x="2362200" y="3962400"/>
            <a:ext cx="1739518" cy="1739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1</a:t>
            </a:r>
          </a:p>
        </p:txBody>
      </p:sp>
      <p:sp>
        <p:nvSpPr>
          <p:cNvPr id="30" name="Rectangle 29"/>
          <p:cNvSpPr/>
          <p:nvPr/>
        </p:nvSpPr>
        <p:spPr>
          <a:xfrm>
            <a:off x="5029200" y="3962400"/>
            <a:ext cx="1739518" cy="17395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2</a:t>
            </a:r>
          </a:p>
        </p:txBody>
      </p:sp>
    </p:spTree>
    <p:extLst>
      <p:ext uri="{BB962C8B-B14F-4D97-AF65-F5344CB8AC3E}">
        <p14:creationId xmlns:p14="http://schemas.microsoft.com/office/powerpoint/2010/main" val="218539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affinity_partitioner</a:t>
            </a:r>
            <a:endParaRPr lang="en-US" dirty="0"/>
          </a:p>
        </p:txBody>
      </p:sp>
      <p:sp>
        <p:nvSpPr>
          <p:cNvPr id="6" name="Rectangle 5"/>
          <p:cNvSpPr/>
          <p:nvPr/>
        </p:nvSpPr>
        <p:spPr>
          <a:xfrm>
            <a:off x="211145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 name="Rectangle 2"/>
          <p:cNvSpPr/>
          <p:nvPr/>
        </p:nvSpPr>
        <p:spPr>
          <a:xfrm>
            <a:off x="2362200" y="3962400"/>
            <a:ext cx="1739518" cy="1739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1</a:t>
            </a:r>
          </a:p>
        </p:txBody>
      </p:sp>
      <p:sp>
        <p:nvSpPr>
          <p:cNvPr id="30" name="Rectangle 29"/>
          <p:cNvSpPr/>
          <p:nvPr/>
        </p:nvSpPr>
        <p:spPr>
          <a:xfrm>
            <a:off x="5029200" y="3962400"/>
            <a:ext cx="1739518" cy="17395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CPU 2</a:t>
            </a:r>
          </a:p>
        </p:txBody>
      </p:sp>
    </p:spTree>
    <p:extLst>
      <p:ext uri="{BB962C8B-B14F-4D97-AF65-F5344CB8AC3E}">
        <p14:creationId xmlns:p14="http://schemas.microsoft.com/office/powerpoint/2010/main" val="760416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parallel_for_each</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template function that processes work items in parallel</a:t>
            </a:r>
          </a:p>
        </p:txBody>
      </p:sp>
    </p:spTree>
    <p:extLst>
      <p:ext uri="{BB962C8B-B14F-4D97-AF65-F5344CB8AC3E}">
        <p14:creationId xmlns:p14="http://schemas.microsoft.com/office/powerpoint/2010/main" val="2936711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parallel_for_each</a:t>
            </a:r>
            <a:endParaRPr lang="en-US" dirty="0"/>
          </a:p>
        </p:txBody>
      </p:sp>
      <p:sp>
        <p:nvSpPr>
          <p:cNvPr id="4" name="Rectangle 3"/>
          <p:cNvSpPr/>
          <p:nvPr/>
        </p:nvSpPr>
        <p:spPr>
          <a:xfrm>
            <a:off x="685800" y="1981200"/>
            <a:ext cx="8229600" cy="113877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parallel_for_each</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first, </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&amp; f);</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685800" y="3381176"/>
            <a:ext cx="8229600" cy="2585323"/>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data = { 0, 1, 2, 3, 4, 5, 6, 7, 8,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parallel_for_each</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data.begin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data.end</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62308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parallel_for_each</a:t>
            </a:r>
            <a:endParaRPr lang="en-US" dirty="0"/>
          </a:p>
        </p:txBody>
      </p:sp>
      <p:sp>
        <p:nvSpPr>
          <p:cNvPr id="6" name="Rectangle 5"/>
          <p:cNvSpPr/>
          <p:nvPr/>
        </p:nvSpPr>
        <p:spPr>
          <a:xfrm>
            <a:off x="605204" y="2133600"/>
            <a:ext cx="7981950" cy="1754326"/>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data = { 0, 1, 2, 3, 4, 5, 6, 7, 8,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parallel_for_each</a:t>
            </a:r>
            <a:r>
              <a:rPr lang="en-US" dirty="0">
                <a:solidFill>
                  <a:srgbClr val="000000"/>
                </a:solidFill>
                <a:highlight>
                  <a:srgbClr val="FFFFFF"/>
                </a:highlight>
                <a:latin typeface="Consolas" panose="020B0609020204030204" pitchFamily="49" charset="0"/>
              </a:rPr>
              <a:t>(data,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3053642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parallel_for</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template function that performs parallel iteration over a range of values.</a:t>
            </a:r>
          </a:p>
        </p:txBody>
      </p:sp>
    </p:spTree>
    <p:extLst>
      <p:ext uri="{BB962C8B-B14F-4D97-AF65-F5344CB8AC3E}">
        <p14:creationId xmlns:p14="http://schemas.microsoft.com/office/powerpoint/2010/main" val="3274692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parallel_for</a:t>
            </a:r>
            <a:endParaRPr lang="en-US" dirty="0"/>
          </a:p>
        </p:txBody>
      </p:sp>
      <p:sp>
        <p:nvSpPr>
          <p:cNvPr id="4" name="Rectangle 3"/>
          <p:cNvSpPr/>
          <p:nvPr/>
        </p:nvSpPr>
        <p:spPr>
          <a:xfrm>
            <a:off x="1447800" y="1828800"/>
            <a:ext cx="6400800" cy="141577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first, </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last,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&amp; f </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partitioner</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1447800" y="3456920"/>
            <a:ext cx="6400800" cy="36933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(0, 10, </a:t>
            </a:r>
            <a:r>
              <a:rPr lang="en-US" dirty="0" err="1">
                <a:solidFill>
                  <a:srgbClr val="2B91AF"/>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6" name="Rectangle 5"/>
          <p:cNvSpPr/>
          <p:nvPr/>
        </p:nvSpPr>
        <p:spPr>
          <a:xfrm>
            <a:off x="1441938" y="4161472"/>
            <a:ext cx="6406662" cy="147732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420345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parallel_for</a:t>
            </a:r>
            <a:endParaRPr lang="en-US" dirty="0"/>
          </a:p>
        </p:txBody>
      </p:sp>
      <p:sp>
        <p:nvSpPr>
          <p:cNvPr id="4" name="Rectangle 3"/>
          <p:cNvSpPr/>
          <p:nvPr/>
        </p:nvSpPr>
        <p:spPr>
          <a:xfrm>
            <a:off x="1447800" y="1828800"/>
            <a:ext cx="6400800" cy="169277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first, </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last,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step,</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&amp; f </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partitioner</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1447800" y="3456920"/>
            <a:ext cx="6400800" cy="369332"/>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(0, 10, 2, </a:t>
            </a:r>
            <a:r>
              <a:rPr lang="en-US" dirty="0" err="1">
                <a:solidFill>
                  <a:srgbClr val="2B91AF"/>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7" name="Up Arrow 6"/>
          <p:cNvSpPr/>
          <p:nvPr/>
        </p:nvSpPr>
        <p:spPr>
          <a:xfrm rot="5400000">
            <a:off x="3142873" y="2230904"/>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a:off x="4572000" y="3810000"/>
            <a:ext cx="343654" cy="6858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23491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xit" presetSubtype="0" fill="hold" grpId="1" nodeType="withEffect">
                                  <p:stCondLst>
                                    <p:cond delay="0"/>
                                  </p:stCondLst>
                                  <p:childTnLst>
                                    <p:animEffect transition="out" filter="fade">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6300" y="1600200"/>
            <a:ext cx="7391400" cy="418576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values;</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values_[]</a:t>
            </a:r>
            <a:r>
              <a:rPr lang="en-US" dirty="0">
                <a:solidFill>
                  <a:srgbClr val="000000"/>
                </a:solidFill>
                <a:highlight>
                  <a:srgbClr val="FFFFFF"/>
                </a:highlight>
                <a:latin typeface="Consolas" panose="020B0609020204030204" pitchFamily="49" charset="0"/>
              </a:rPr>
              <a:t>) : values(</a:t>
            </a:r>
            <a:r>
              <a:rPr lang="en-US" dirty="0">
                <a:solidFill>
                  <a:srgbClr val="808080"/>
                </a:solidFill>
                <a:highlight>
                  <a:srgbClr val="FFFFFF"/>
                </a:highlight>
                <a:latin typeface="Consolas" panose="020B0609020204030204" pitchFamily="49" charset="0"/>
              </a:rPr>
              <a:t>values_</a:t>
            </a:r>
            <a:r>
              <a:rPr lang="en-US"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values[</a:t>
            </a:r>
            <a:r>
              <a:rPr lang="en-US" dirty="0">
                <a:solidFill>
                  <a:srgbClr val="808080"/>
                </a:solidFill>
                <a:highlight>
                  <a:srgbClr val="FFFFFF"/>
                </a:highlight>
                <a:latin typeface="Consolas" panose="020B0609020204030204" pitchFamily="49" charset="0"/>
              </a:rPr>
              <a:t>index</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endParaRPr lang="en" dirty="0">
              <a:solidFill>
                <a:srgbClr val="000000"/>
              </a:solidFill>
              <a:highlight>
                <a:srgbClr val="FFFFFF"/>
              </a:highlight>
              <a:latin typeface="Consolas" panose="020B0609020204030204" pitchFamily="49" charset="0"/>
            </a:endParaRPr>
          </a:p>
          <a:p>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values[] = { 1, 3, 5, 7, 9 };</a:t>
            </a:r>
          </a:p>
          <a:p>
            <a:endParaRPr lang="fr-FR"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(0, 5, </a:t>
            </a:r>
            <a:r>
              <a:rPr lang="en-US" dirty="0" err="1">
                <a:solidFill>
                  <a:srgbClr val="2B91AF"/>
                </a:solidFill>
                <a:highlight>
                  <a:srgbClr val="FFFFFF"/>
                </a:highlight>
                <a:latin typeface="Consolas" panose="020B0609020204030204" pitchFamily="49" charset="0"/>
              </a:rPr>
              <a:t>PrintIndexValues</a:t>
            </a:r>
            <a:r>
              <a:rPr lang="en-US" dirty="0">
                <a:solidFill>
                  <a:srgbClr val="000000"/>
                </a:solidFill>
                <a:highlight>
                  <a:srgbClr val="FFFFFF"/>
                </a:highlight>
                <a:latin typeface="Consolas" panose="020B0609020204030204" pitchFamily="49" charset="0"/>
              </a:rPr>
              <a:t>(values));</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parallel_for</a:t>
            </a:r>
            <a:endParaRPr lang="en-US" dirty="0"/>
          </a:p>
        </p:txBody>
      </p:sp>
      <p:sp>
        <p:nvSpPr>
          <p:cNvPr id="8" name="Up Arrow 7"/>
          <p:cNvSpPr/>
          <p:nvPr/>
        </p:nvSpPr>
        <p:spPr>
          <a:xfrm rot="5400000">
            <a:off x="856873" y="2343527"/>
            <a:ext cx="343654" cy="5334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4572000" y="3581400"/>
            <a:ext cx="343654" cy="5334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a:off x="6324600" y="5519261"/>
            <a:ext cx="343654" cy="5334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9302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xit" presetSubtype="0" fill="hold" grpId="1" nodeType="withEffect">
                                  <p:stCondLst>
                                    <p:cond delay="0"/>
                                  </p:stCondLst>
                                  <p:childTnLst>
                                    <p:animEffect transition="out" filter="fade">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26417267"/>
              </p:ext>
            </p:extLst>
          </p:nvPr>
        </p:nvGraphicFramePr>
        <p:xfrm>
          <a:off x="914400" y="1600200"/>
          <a:ext cx="7315200" cy="2565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70840">
                <a:tc>
                  <a:txBody>
                    <a:bodyPr/>
                    <a:lstStyle/>
                    <a:p>
                      <a:r>
                        <a:rPr lang="en-US" dirty="0"/>
                        <a:t>Range Type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err="1"/>
                        <a:t>blocked_range</a:t>
                      </a:r>
                      <a:r>
                        <a:rPr lang="en-US" dirty="0"/>
                        <a:t>&lt;T&gt;</a:t>
                      </a:r>
                    </a:p>
                  </a:txBody>
                  <a:tcPr/>
                </a:tc>
                <a:tc>
                  <a:txBody>
                    <a:bodyPr/>
                    <a:lstStyle/>
                    <a:p>
                      <a:r>
                        <a:rPr lang="en-US" dirty="0"/>
                        <a:t>A recursively </a:t>
                      </a:r>
                      <a:r>
                        <a:rPr lang="en-US" dirty="0" err="1"/>
                        <a:t>splittable</a:t>
                      </a:r>
                      <a:r>
                        <a:rPr lang="en-US" dirty="0"/>
                        <a:t> half-open range over [</a:t>
                      </a:r>
                      <a:r>
                        <a:rPr lang="en-US" dirty="0" err="1"/>
                        <a:t>i</a:t>
                      </a:r>
                      <a:r>
                        <a:rPr lang="en-US" dirty="0"/>
                        <a:t>,</a:t>
                      </a:r>
                      <a:r>
                        <a:rPr lang="en-US" baseline="0" dirty="0"/>
                        <a:t> j).</a:t>
                      </a:r>
                      <a:endParaRPr lang="en-US" dirty="0"/>
                    </a:p>
                  </a:txBody>
                  <a:tcPr/>
                </a:tc>
                <a:extLst>
                  <a:ext uri="{0D108BD9-81ED-4DB2-BD59-A6C34878D82A}">
                    <a16:rowId xmlns:a16="http://schemas.microsoft.com/office/drawing/2014/main" val="10001"/>
                  </a:ext>
                </a:extLst>
              </a:tr>
              <a:tr h="370840">
                <a:tc>
                  <a:txBody>
                    <a:bodyPr/>
                    <a:lstStyle/>
                    <a:p>
                      <a:r>
                        <a:rPr lang="en-US" dirty="0"/>
                        <a:t>blocked_range2d&lt;T1,</a:t>
                      </a:r>
                      <a:r>
                        <a:rPr lang="en-US" baseline="0" dirty="0"/>
                        <a:t> T2&gt;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recursively </a:t>
                      </a:r>
                      <a:r>
                        <a:rPr lang="en-US" dirty="0" err="1"/>
                        <a:t>splittable</a:t>
                      </a:r>
                      <a:r>
                        <a:rPr lang="en-US" dirty="0"/>
                        <a:t> half-open two-dimensional range over [i</a:t>
                      </a:r>
                      <a:r>
                        <a:rPr lang="en-US" baseline="-25000" dirty="0"/>
                        <a:t>0</a:t>
                      </a:r>
                      <a:r>
                        <a:rPr lang="en-US" dirty="0"/>
                        <a:t>,</a:t>
                      </a:r>
                      <a:r>
                        <a:rPr lang="en-US" baseline="0" dirty="0"/>
                        <a:t> j</a:t>
                      </a:r>
                      <a:r>
                        <a:rPr lang="en-US" baseline="-25000" dirty="0"/>
                        <a:t>0</a:t>
                      </a:r>
                      <a:r>
                        <a:rPr lang="en-US" baseline="0" dirty="0"/>
                        <a:t>) x [i</a:t>
                      </a:r>
                      <a:r>
                        <a:rPr lang="en-US" baseline="-25000" dirty="0"/>
                        <a:t>1</a:t>
                      </a:r>
                      <a:r>
                        <a:rPr lang="en-US" baseline="0" dirty="0"/>
                        <a:t>, j</a:t>
                      </a:r>
                      <a:r>
                        <a:rPr lang="en-US" baseline="-25000" dirty="0"/>
                        <a:t>1</a:t>
                      </a:r>
                      <a:r>
                        <a:rPr lang="en-US" baseline="0" dirty="0"/>
                        <a:t>]</a:t>
                      </a:r>
                      <a:endParaRPr lang="en-US" dirty="0"/>
                    </a:p>
                    <a:p>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blocked_range3d&lt;T1,</a:t>
                      </a:r>
                      <a:r>
                        <a:rPr lang="en-US" baseline="0" dirty="0"/>
                        <a:t> T2, T3&gt;</a:t>
                      </a:r>
                      <a:endParaRPr lang="en-US" dirty="0"/>
                    </a:p>
                  </a:txBody>
                  <a:tcPr/>
                </a:tc>
                <a:tc>
                  <a:txBody>
                    <a:bodyPr/>
                    <a:lstStyle/>
                    <a:p>
                      <a:r>
                        <a:rPr lang="en-US" dirty="0"/>
                        <a:t>A recursively </a:t>
                      </a:r>
                      <a:r>
                        <a:rPr lang="en-US" dirty="0" err="1"/>
                        <a:t>splittable</a:t>
                      </a:r>
                      <a:r>
                        <a:rPr lang="en-US" dirty="0"/>
                        <a:t> half-open three-dimensional range</a:t>
                      </a:r>
                      <a:r>
                        <a:rPr lang="en-US" baseline="0" dirty="0"/>
                        <a:t>.</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8731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828800"/>
            <a:ext cx="7239000" cy="1415772"/>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&amp; range,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&amp; body,</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partitioner</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parallel_for</a:t>
            </a:r>
            <a:endParaRPr lang="en-US" dirty="0"/>
          </a:p>
        </p:txBody>
      </p:sp>
      <p:sp>
        <p:nvSpPr>
          <p:cNvPr id="7" name="Up Arrow 6"/>
          <p:cNvSpPr/>
          <p:nvPr/>
        </p:nvSpPr>
        <p:spPr>
          <a:xfrm>
            <a:off x="3048000" y="487680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p:cNvSpPr/>
          <p:nvPr/>
        </p:nvSpPr>
        <p:spPr>
          <a:xfrm>
            <a:off x="1447800" y="3399472"/>
            <a:ext cx="6400800" cy="1477328"/>
          </a:xfrm>
          <a:prstGeom prst="rect">
            <a:avLst/>
          </a:prstGeom>
        </p:spPr>
        <p:txBody>
          <a:bodyPr wrap="square">
            <a:spAutoFit/>
          </a:bodyPr>
          <a:lstStyle/>
          <a:p>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values[] = { 1, 3, 5, 7,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*&gt;(values, values + 5),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PrintValues</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04259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3583175"/>
            <a:ext cx="8305800" cy="2308324"/>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for</a:t>
            </a:r>
            <a:r>
              <a:rPr lang="nn-NO" dirty="0">
                <a:solidFill>
                  <a:srgbClr val="000000"/>
                </a:solidFill>
                <a:highlight>
                  <a:srgbClr val="FFFFFF"/>
                </a:highlight>
                <a:latin typeface="Consolas" panose="020B0609020204030204" pitchFamily="49" charset="0"/>
              </a:rPr>
              <a:t> (</a:t>
            </a:r>
            <a:r>
              <a:rPr lang="nn-NO" dirty="0">
                <a:solidFill>
                  <a:srgbClr val="0000FF"/>
                </a:solidFill>
                <a:highlight>
                  <a:srgbClr val="FFFFFF"/>
                </a:highlight>
                <a:latin typeface="Consolas" panose="020B0609020204030204" pitchFamily="49" charset="0"/>
              </a:rPr>
              <a:t>int</a:t>
            </a:r>
            <a:r>
              <a:rPr lang="nn-NO" dirty="0">
                <a:solidFill>
                  <a:srgbClr val="000000"/>
                </a:solidFill>
                <a:highlight>
                  <a:srgbClr val="FFFFFF"/>
                </a:highlight>
                <a:latin typeface="Consolas" panose="020B0609020204030204" pitchFamily="49" charset="0"/>
              </a:rPr>
              <a:t>* i = </a:t>
            </a:r>
            <a:r>
              <a:rPr lang="nn-NO" dirty="0">
                <a:solidFill>
                  <a:srgbClr val="808080"/>
                </a:solidFill>
                <a:highlight>
                  <a:srgbClr val="FFFFFF"/>
                </a:highlight>
                <a:latin typeface="Consolas" panose="020B0609020204030204" pitchFamily="49" charset="0"/>
              </a:rPr>
              <a:t>range</a:t>
            </a:r>
            <a:r>
              <a:rPr lang="nn-NO" dirty="0">
                <a:solidFill>
                  <a:srgbClr val="000000"/>
                </a:solidFill>
                <a:highlight>
                  <a:srgbClr val="FFFFFF"/>
                </a:highlight>
                <a:latin typeface="Consolas" panose="020B0609020204030204" pitchFamily="49" charset="0"/>
              </a:rPr>
              <a:t>.begin(); i != </a:t>
            </a:r>
            <a:r>
              <a:rPr lang="nn-NO" dirty="0">
                <a:solidFill>
                  <a:srgbClr val="808080"/>
                </a:solidFill>
                <a:highlight>
                  <a:srgbClr val="FFFFFF"/>
                </a:highlight>
                <a:latin typeface="Consolas" panose="020B0609020204030204" pitchFamily="49" charset="0"/>
              </a:rPr>
              <a:t>range</a:t>
            </a:r>
            <a:r>
              <a:rPr lang="nn-NO" dirty="0">
                <a:solidFill>
                  <a:srgbClr val="000000"/>
                </a:solidFill>
                <a:highlight>
                  <a:srgbClr val="FFFFFF"/>
                </a:highlight>
                <a:latin typeface="Consolas" panose="020B0609020204030204" pitchFamily="49" charset="0"/>
              </a:rPr>
              <a:t>.end(); i++)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6" name="Rectangle 5"/>
          <p:cNvSpPr/>
          <p:nvPr/>
        </p:nvSpPr>
        <p:spPr>
          <a:xfrm>
            <a:off x="685800" y="1846385"/>
            <a:ext cx="6400800" cy="1477328"/>
          </a:xfrm>
          <a:prstGeom prst="rect">
            <a:avLst/>
          </a:prstGeom>
        </p:spPr>
        <p:txBody>
          <a:bodyPr wrap="square">
            <a:spAutoFit/>
          </a:bodyPr>
          <a:lstStyle/>
          <a:p>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values[] = { 1, 3, 5, 7,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*&gt;(values, values + 5),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PrintValues</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parallel_for</a:t>
            </a:r>
            <a:endParaRPr lang="en-US" dirty="0"/>
          </a:p>
        </p:txBody>
      </p:sp>
      <p:sp>
        <p:nvSpPr>
          <p:cNvPr id="7" name="Up Arrow 6"/>
          <p:cNvSpPr/>
          <p:nvPr/>
        </p:nvSpPr>
        <p:spPr>
          <a:xfrm rot="5400000">
            <a:off x="1228536" y="434340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10800000">
            <a:off x="5438209" y="3307139"/>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a:off x="3923546" y="510540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18447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parallel_for</a:t>
            </a:r>
            <a:endParaRPr lang="en-US" dirty="0"/>
          </a:p>
        </p:txBody>
      </p:sp>
      <p:sp>
        <p:nvSpPr>
          <p:cNvPr id="3" name="Rectangle 2"/>
          <p:cNvSpPr/>
          <p:nvPr/>
        </p:nvSpPr>
        <p:spPr>
          <a:xfrm>
            <a:off x="419100" y="1766332"/>
            <a:ext cx="8305800" cy="4185761"/>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DoubleValues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rng</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rng</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rng</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ptr</a:t>
            </a:r>
            <a:r>
              <a:rPr lang="en-US" dirty="0">
                <a:solidFill>
                  <a:srgbClr val="000000"/>
                </a:solidFill>
                <a:highlight>
                  <a:srgbClr val="FFFFFF"/>
                </a:highlight>
                <a:latin typeface="Consolas" panose="020B0609020204030204" pitchFamily="49" charset="0"/>
              </a:rPr>
              <a:t> * 2;</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values[] = { 0, 1, 2, 3, 4, 5, 6, 7, 8,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parallel_for</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*&gt;(values, values+10), 	</a:t>
            </a:r>
            <a:r>
              <a:rPr lang="en-US" dirty="0" err="1">
                <a:solidFill>
                  <a:srgbClr val="2B91AF"/>
                </a:solidFill>
                <a:highlight>
                  <a:srgbClr val="FFFFFF"/>
                </a:highlight>
                <a:latin typeface="Consolas" panose="020B0609020204030204" pitchFamily="49" charset="0"/>
              </a:rPr>
              <a:t>DoubleValues</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p>
          <a:p>
            <a:endParaRPr lang="en" sz="1400" dirty="0">
              <a:solidFill>
                <a:prstClr val="black"/>
              </a:solidFill>
              <a:highlight>
                <a:srgbClr val="FFFFFF"/>
              </a:highlight>
              <a:latin typeface="Calibri" panose="020F0502020204030204" pitchFamily="34" charset="0"/>
            </a:endParaRPr>
          </a:p>
        </p:txBody>
      </p:sp>
      <p:sp>
        <p:nvSpPr>
          <p:cNvPr id="8" name="Up Arrow 7"/>
          <p:cNvSpPr/>
          <p:nvPr/>
        </p:nvSpPr>
        <p:spPr>
          <a:xfrm rot="5400000">
            <a:off x="866212" y="248659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78815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parallel_do</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template function that processes work items in parallel with the ability to feed items dynamically.</a:t>
            </a:r>
          </a:p>
        </p:txBody>
      </p:sp>
    </p:spTree>
    <p:extLst>
      <p:ext uri="{BB962C8B-B14F-4D97-AF65-F5344CB8AC3E}">
        <p14:creationId xmlns:p14="http://schemas.microsoft.com/office/powerpoint/2010/main" val="1542308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parallel_do</a:t>
            </a:r>
            <a:endParaRPr lang="en-US" dirty="0"/>
          </a:p>
        </p:txBody>
      </p:sp>
      <p:sp>
        <p:nvSpPr>
          <p:cNvPr id="4" name="Rectangle 3"/>
          <p:cNvSpPr/>
          <p:nvPr/>
        </p:nvSpPr>
        <p:spPr>
          <a:xfrm>
            <a:off x="685800" y="1981200"/>
            <a:ext cx="8229600" cy="113877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parallel_do</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first, </a:t>
            </a:r>
            <a:r>
              <a:rPr lang="en-US" dirty="0" err="1">
                <a:solidFill>
                  <a:srgbClr val="2B91AF"/>
                </a:solidFill>
                <a:highlight>
                  <a:srgbClr val="FFFFFF"/>
                </a:highlight>
                <a:latin typeface="Consolas" panose="020B0609020204030204" pitchFamily="49" charset="0"/>
              </a:rPr>
              <a:t>InputIterator</a:t>
            </a:r>
            <a:r>
              <a:rPr lang="en-US" dirty="0">
                <a:solidFill>
                  <a:srgbClr val="000000"/>
                </a:solidFill>
                <a:highlight>
                  <a:srgbClr val="FFFFFF"/>
                </a:highlight>
                <a:latin typeface="Consolas" panose="020B0609020204030204" pitchFamily="49" charset="0"/>
              </a:rPr>
              <a:t> last,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&amp; f);</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685800" y="3381176"/>
            <a:ext cx="8229600" cy="2585323"/>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PrintValue</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data = { 0, 1, 2, 3, 4, 5, 6, 7, 8, 9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parallel_do</a:t>
            </a:r>
            <a:r>
              <a:rPr lang="en-US" dirty="0">
                <a:solidFill>
                  <a:srgbClr val="000000"/>
                </a:solidFill>
                <a:highlight>
                  <a:srgbClr val="FFFFFF"/>
                </a:highlight>
                <a:latin typeface="Consolas" panose="020B0609020204030204" pitchFamily="49" charset="0"/>
              </a:rPr>
              <a:t>(data, </a:t>
            </a:r>
            <a:r>
              <a:rPr lang="en-US" dirty="0" err="1">
                <a:solidFill>
                  <a:srgbClr val="2B91AF"/>
                </a:solidFill>
                <a:highlight>
                  <a:srgbClr val="FFFFFF"/>
                </a:highlight>
                <a:latin typeface="Consolas" panose="020B0609020204030204" pitchFamily="49" charset="0"/>
              </a:rPr>
              <a:t>PrintValue</a:t>
            </a:r>
            <a:r>
              <a:rPr lang="en-US" dirty="0">
                <a:solidFill>
                  <a:srgbClr val="000000"/>
                </a:solidFill>
                <a:highlight>
                  <a:srgbClr val="FFFFFF"/>
                </a:highlight>
                <a:latin typeface="Consolas" panose="020B0609020204030204" pitchFamily="49" charset="0"/>
              </a:rPr>
              <a:t>());</a:t>
            </a:r>
            <a:endParaRPr lang="en-US"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04198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parallel_do_feeder</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67001"/>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6700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116301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fade">
                                      <p:cBhvr>
                                        <p:cTn id="50" dur="500"/>
                                        <p:tgtEl>
                                          <p:spTgt spid="2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parallel_do</a:t>
            </a:r>
            <a:endParaRPr lang="en-US" dirty="0"/>
          </a:p>
        </p:txBody>
      </p:sp>
      <p:sp>
        <p:nvSpPr>
          <p:cNvPr id="3" name="Rectangle 2"/>
          <p:cNvSpPr/>
          <p:nvPr/>
        </p:nvSpPr>
        <p:spPr>
          <a:xfrm>
            <a:off x="609600" y="1524000"/>
            <a:ext cx="8515350" cy="3354765"/>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PrintFeederValues</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parallel_do_feeder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feeder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&lt; 10)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feeder</a:t>
            </a:r>
            <a:r>
              <a:rPr lang="en-US" dirty="0" err="1">
                <a:solidFill>
                  <a:srgbClr val="00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10);</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6" name="Up Arrow 5"/>
          <p:cNvSpPr/>
          <p:nvPr/>
        </p:nvSpPr>
        <p:spPr>
          <a:xfrm rot="10800000">
            <a:off x="6172200" y="150055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475809" y="332479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Rectangle 7"/>
          <p:cNvSpPr/>
          <p:nvPr/>
        </p:nvSpPr>
        <p:spPr>
          <a:xfrm>
            <a:off x="609600" y="4878765"/>
            <a:ext cx="8134350" cy="923330"/>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data = { 1, 2, 3, 4, 5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parallel_do</a:t>
            </a:r>
            <a:r>
              <a:rPr lang="en-US" dirty="0">
                <a:solidFill>
                  <a:srgbClr val="000000"/>
                </a:solidFill>
                <a:highlight>
                  <a:srgbClr val="FFFFFF"/>
                </a:highlight>
                <a:latin typeface="Consolas" panose="020B0609020204030204" pitchFamily="49" charset="0"/>
              </a:rPr>
              <a:t>(data, </a:t>
            </a:r>
            <a:r>
              <a:rPr lang="en-US" dirty="0" err="1">
                <a:solidFill>
                  <a:srgbClr val="2B91AF"/>
                </a:solidFill>
                <a:highlight>
                  <a:srgbClr val="FFFFFF"/>
                </a:highlight>
                <a:latin typeface="Consolas" panose="020B0609020204030204" pitchFamily="49" charset="0"/>
              </a:rPr>
              <a:t>PrintFeederValues</a:t>
            </a:r>
            <a:r>
              <a:rPr lang="en-US"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14001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parallel_do</a:t>
            </a:r>
            <a:r>
              <a:rPr lang="en-US" dirty="0"/>
              <a:t> – summing a tree</a:t>
            </a:r>
          </a:p>
        </p:txBody>
      </p:sp>
      <p:sp>
        <p:nvSpPr>
          <p:cNvPr id="4" name="Rectangle 3"/>
          <p:cNvSpPr/>
          <p:nvPr/>
        </p:nvSpPr>
        <p:spPr>
          <a:xfrm>
            <a:off x="2133600" y="1828800"/>
            <a:ext cx="4876800" cy="1692771"/>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*&gt; children;</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 value(</a:t>
            </a:r>
            <a:r>
              <a:rPr lang="en-US" dirty="0">
                <a:solidFill>
                  <a:srgbClr val="808080"/>
                </a:solidFill>
                <a:highlight>
                  <a:srgbClr val="FFFFFF"/>
                </a:highlight>
                <a:latin typeface="Consolas" panose="020B0609020204030204" pitchFamily="49" charset="0"/>
              </a:rPr>
              <a:t>v</a:t>
            </a:r>
            <a:r>
              <a:rPr lang="en-US" dirty="0">
                <a:solidFill>
                  <a:srgbClr val="000000"/>
                </a:solidFill>
                <a:highlight>
                  <a:srgbClr val="FFFFFF"/>
                </a:highlight>
                <a:latin typeface="Consolas" panose="020B0609020204030204" pitchFamily="49" charset="0"/>
              </a:rPr>
              <a:t>) {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Rectangle 4"/>
          <p:cNvSpPr/>
          <p:nvPr/>
        </p:nvSpPr>
        <p:spPr>
          <a:xfrm>
            <a:off x="4343400" y="3581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a:t>
            </a:r>
          </a:p>
        </p:txBody>
      </p:sp>
      <p:sp>
        <p:nvSpPr>
          <p:cNvPr id="9" name="Rectangle 8"/>
          <p:cNvSpPr/>
          <p:nvPr/>
        </p:nvSpPr>
        <p:spPr>
          <a:xfrm>
            <a:off x="2971800" y="44196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0" name="Rectangle 9"/>
          <p:cNvSpPr/>
          <p:nvPr/>
        </p:nvSpPr>
        <p:spPr>
          <a:xfrm>
            <a:off x="4343400" y="44196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13</a:t>
            </a:r>
          </a:p>
        </p:txBody>
      </p:sp>
      <p:sp>
        <p:nvSpPr>
          <p:cNvPr id="11" name="Rectangle 10"/>
          <p:cNvSpPr/>
          <p:nvPr/>
        </p:nvSpPr>
        <p:spPr>
          <a:xfrm>
            <a:off x="5715000" y="4384431"/>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12" name="Rectangle 11"/>
          <p:cNvSpPr/>
          <p:nvPr/>
        </p:nvSpPr>
        <p:spPr>
          <a:xfrm>
            <a:off x="2133600"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21</a:t>
            </a:r>
          </a:p>
        </p:txBody>
      </p:sp>
      <p:sp>
        <p:nvSpPr>
          <p:cNvPr id="13" name="Rectangle 12"/>
          <p:cNvSpPr/>
          <p:nvPr/>
        </p:nvSpPr>
        <p:spPr>
          <a:xfrm>
            <a:off x="3505200"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4" name="Rectangle 13"/>
          <p:cNvSpPr/>
          <p:nvPr/>
        </p:nvSpPr>
        <p:spPr>
          <a:xfrm>
            <a:off x="6629400"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cxnSp>
        <p:nvCxnSpPr>
          <p:cNvPr id="16" name="Straight Connector 15"/>
          <p:cNvCxnSpPr>
            <a:stCxn id="5" idx="2"/>
            <a:endCxn id="9" idx="0"/>
          </p:cNvCxnSpPr>
          <p:nvPr/>
        </p:nvCxnSpPr>
        <p:spPr>
          <a:xfrm flipH="1">
            <a:off x="3238500" y="4114800"/>
            <a:ext cx="1371600" cy="3048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11" idx="0"/>
            <a:endCxn id="5" idx="2"/>
          </p:cNvCxnSpPr>
          <p:nvPr/>
        </p:nvCxnSpPr>
        <p:spPr>
          <a:xfrm flipH="1" flipV="1">
            <a:off x="4610100" y="4114800"/>
            <a:ext cx="1371600" cy="269631"/>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5" idx="2"/>
            <a:endCxn id="10" idx="0"/>
          </p:cNvCxnSpPr>
          <p:nvPr/>
        </p:nvCxnSpPr>
        <p:spPr>
          <a:xfrm>
            <a:off x="4610100" y="4114800"/>
            <a:ext cx="0" cy="3048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9" idx="2"/>
            <a:endCxn id="12" idx="0"/>
          </p:cNvCxnSpPr>
          <p:nvPr/>
        </p:nvCxnSpPr>
        <p:spPr>
          <a:xfrm flipH="1">
            <a:off x="2400300" y="4953000"/>
            <a:ext cx="838200" cy="38100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3" idx="0"/>
            <a:endCxn id="9" idx="2"/>
          </p:cNvCxnSpPr>
          <p:nvPr/>
        </p:nvCxnSpPr>
        <p:spPr>
          <a:xfrm flipH="1" flipV="1">
            <a:off x="3238500" y="4953000"/>
            <a:ext cx="533400" cy="38100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a:stCxn id="14" idx="0"/>
            <a:endCxn id="11" idx="2"/>
          </p:cNvCxnSpPr>
          <p:nvPr/>
        </p:nvCxnSpPr>
        <p:spPr>
          <a:xfrm flipH="1" flipV="1">
            <a:off x="5981700" y="4917831"/>
            <a:ext cx="914400" cy="4161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167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parallel_do</a:t>
            </a:r>
            <a:r>
              <a:rPr lang="en-US" dirty="0"/>
              <a:t> – summing a tree</a:t>
            </a:r>
          </a:p>
        </p:txBody>
      </p:sp>
      <p:sp>
        <p:nvSpPr>
          <p:cNvPr id="3" name="Rectangle 2"/>
          <p:cNvSpPr/>
          <p:nvPr/>
        </p:nvSpPr>
        <p:spPr>
          <a:xfrm>
            <a:off x="876300" y="1371600"/>
            <a:ext cx="7886700" cy="390876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SumTree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mutable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atomic</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sum = 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parallel_do_feeder</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feeder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sum += </a:t>
            </a:r>
            <a:r>
              <a:rPr lang="en-US" dirty="0">
                <a:solidFill>
                  <a:srgbClr val="808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-&gt;value;</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 child : n-&gt;children) {</a:t>
            </a:r>
          </a:p>
          <a:p>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feeder</a:t>
            </a:r>
            <a:r>
              <a:rPr lang="en-US" dirty="0" err="1">
                <a:solidFill>
                  <a:srgbClr val="00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(child);</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19" name="Up Arrow 18"/>
          <p:cNvSpPr/>
          <p:nvPr/>
        </p:nvSpPr>
        <p:spPr>
          <a:xfrm rot="5400000">
            <a:off x="866210" y="2127475"/>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1418283" y="2961462"/>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5400000">
            <a:off x="1418283" y="372515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6610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76300" y="3905071"/>
            <a:ext cx="7039708" cy="2031325"/>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*&gt; </a:t>
            </a:r>
            <a:r>
              <a:rPr lang="en-US" dirty="0" err="1">
                <a:solidFill>
                  <a:srgbClr val="000000"/>
                </a:solidFill>
                <a:highlight>
                  <a:srgbClr val="FFFFFF"/>
                </a:highlight>
                <a:latin typeface="Consolas" panose="020B0609020204030204" pitchFamily="49" charset="0"/>
              </a:rPr>
              <a:t>root_list</a:t>
            </a:r>
            <a:r>
              <a:rPr lang="en-US" dirty="0">
                <a:solidFill>
                  <a:srgbClr val="000000"/>
                </a:solidFill>
                <a:highlight>
                  <a:srgbClr val="FFFFFF"/>
                </a:highlight>
                <a:latin typeface="Consolas" panose="020B0609020204030204" pitchFamily="49" charset="0"/>
              </a:rPr>
              <a:t> = { &amp;root };</a:t>
            </a:r>
          </a:p>
          <a:p>
            <a:endParaRPr lang="en"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SumTree</a:t>
            </a:r>
            <a:r>
              <a:rPr lang="en-US" dirty="0">
                <a:solidFill>
                  <a:srgbClr val="000000"/>
                </a:solidFill>
                <a:highlight>
                  <a:srgbClr val="FFFFFF"/>
                </a:highlight>
                <a:latin typeface="Consolas" panose="020B0609020204030204" pitchFamily="49" charset="0"/>
              </a:rPr>
              <a:t> summer;</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parallel_do</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root_list</a:t>
            </a:r>
            <a:r>
              <a:rPr lang="en-US" dirty="0">
                <a:solidFill>
                  <a:srgbClr val="000000"/>
                </a:solidFill>
                <a:highlight>
                  <a:srgbClr val="FFFFFF"/>
                </a:highlight>
                <a:latin typeface="Consolas" panose="020B0609020204030204" pitchFamily="49" charset="0"/>
              </a:rPr>
              <a:t>, summer);</a:t>
            </a:r>
          </a:p>
          <a:p>
            <a:endParaRPr lang="en-US" dirty="0">
              <a:solidFill>
                <a:srgbClr val="000000"/>
              </a:solidFill>
              <a:highlight>
                <a:srgbClr val="FFFFFF"/>
              </a:highlight>
              <a:latin typeface="Consolas" panose="020B0609020204030204" pitchFamily="49" charset="0"/>
            </a:endParaRPr>
          </a:p>
          <a:p>
            <a:r>
              <a:rPr lang="en-US" dirty="0">
                <a:solidFill>
                  <a:schemeClr val="accent6"/>
                </a:solidFill>
                <a:highlight>
                  <a:srgbClr val="FFFFFF"/>
                </a:highlight>
                <a:latin typeface="Consolas" panose="020B0609020204030204" pitchFamily="49" charset="0"/>
              </a:rPr>
              <a:t>// </a:t>
            </a:r>
            <a:r>
              <a:rPr lang="en-US" dirty="0" err="1">
                <a:solidFill>
                  <a:schemeClr val="accent6"/>
                </a:solidFill>
                <a:highlight>
                  <a:srgbClr val="FFFFFF"/>
                </a:highlight>
                <a:latin typeface="Consolas" panose="020B0609020204030204" pitchFamily="49" charset="0"/>
              </a:rPr>
              <a:t>summer.sum</a:t>
            </a:r>
            <a:endParaRPr lang="en-US" dirty="0">
              <a:solidFill>
                <a:schemeClr val="accent6"/>
              </a:solidFill>
              <a:highlight>
                <a:srgbClr val="FFFFFF"/>
              </a:highlight>
              <a:latin typeface="Consolas" panose="020B0609020204030204" pitchFamily="49" charset="0"/>
            </a:endParaRPr>
          </a:p>
        </p:txBody>
      </p:sp>
      <p:sp>
        <p:nvSpPr>
          <p:cNvPr id="2" name="Title 1"/>
          <p:cNvSpPr>
            <a:spLocks noGrp="1"/>
          </p:cNvSpPr>
          <p:nvPr>
            <p:ph type="title"/>
          </p:nvPr>
        </p:nvSpPr>
        <p:spPr/>
        <p:txBody>
          <a:bodyPr/>
          <a:lstStyle/>
          <a:p>
            <a:r>
              <a:rPr lang="en-US" dirty="0" err="1"/>
              <a:t>parallel_do</a:t>
            </a:r>
            <a:r>
              <a:rPr lang="en-US" dirty="0"/>
              <a:t> – summing a tree</a:t>
            </a:r>
          </a:p>
        </p:txBody>
      </p:sp>
      <p:sp>
        <p:nvSpPr>
          <p:cNvPr id="3" name="Rectangle 2"/>
          <p:cNvSpPr/>
          <p:nvPr/>
        </p:nvSpPr>
        <p:spPr>
          <a:xfrm>
            <a:off x="876300" y="1371600"/>
            <a:ext cx="7886700" cy="252376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SumTree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mutable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atomic</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sum = 0;</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parallel_do_feeder</a:t>
            </a:r>
            <a:r>
              <a:rPr lang="en-US" dirty="0">
                <a:solidFill>
                  <a:srgbClr val="000000"/>
                </a:solidFill>
                <a:highlight>
                  <a:srgbClr val="FFFFFF"/>
                </a:highlight>
                <a:latin typeface="Consolas" panose="020B0609020204030204" pitchFamily="49" charset="0"/>
              </a:rPr>
              <a:t>&lt;</a:t>
            </a:r>
            <a:r>
              <a:rPr lang="en-US" dirty="0" err="1">
                <a:solidFill>
                  <a:srgbClr val="2B91AF"/>
                </a:solidFill>
                <a:highlight>
                  <a:srgbClr val="FFFFFF"/>
                </a:highlight>
                <a:latin typeface="Consolas" panose="020B0609020204030204" pitchFamily="49" charset="0"/>
              </a:rPr>
              <a:t>tree_node</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feeder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        </a:t>
            </a:r>
          </a:p>
          <a:p>
            <a:r>
              <a:rPr lang="en-US" dirty="0">
                <a:solidFill>
                  <a:srgbClr val="000000"/>
                </a:solidFill>
                <a:highlight>
                  <a:srgbClr val="FFFFFF"/>
                </a:highlight>
                <a:latin typeface="Consolas" panose="020B0609020204030204" pitchFamily="49" charset="0"/>
              </a:rPr>
              <a:t>        </a:t>
            </a:r>
            <a:r>
              <a:rPr lang="en-US" dirty="0">
                <a:solidFill>
                  <a:schemeClr val="accent6"/>
                </a:solidFill>
                <a:highlight>
                  <a:srgbClr val="FFFFFF"/>
                </a:highlight>
                <a:latin typeface="Consolas" panose="020B0609020204030204" pitchFamily="49" charset="0"/>
              </a:rPr>
              <a:t>// sum and feed</a:t>
            </a:r>
            <a:endParaRPr lang="en" dirty="0">
              <a:solidFill>
                <a:schemeClr val="accent6"/>
              </a:solidFill>
              <a:highlight>
                <a:srgbClr val="FFFFFF"/>
              </a:highlight>
              <a:latin typeface="Consolas" panose="020B0609020204030204" pitchFamily="49" charset="0"/>
            </a:endParaRP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19" name="Up Arrow 18"/>
          <p:cNvSpPr/>
          <p:nvPr/>
        </p:nvSpPr>
        <p:spPr>
          <a:xfrm rot="5400000">
            <a:off x="371286" y="3812585"/>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371285" y="43527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5400000">
            <a:off x="371285" y="4895853"/>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92532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blocked_range</a:t>
            </a:r>
            <a:r>
              <a:rPr lang="en-US" dirty="0"/>
              <a:t>&lt;T&gt;</a:t>
            </a:r>
          </a:p>
        </p:txBody>
      </p:sp>
      <p:sp>
        <p:nvSpPr>
          <p:cNvPr id="6" name="Rectangle 5"/>
          <p:cNvSpPr/>
          <p:nvPr/>
        </p:nvSpPr>
        <p:spPr>
          <a:xfrm>
            <a:off x="213360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4049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4738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5427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6116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6805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7494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8183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8872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9561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0251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0940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1629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2318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3007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3696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4385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5074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5763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6452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714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783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852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9209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8835954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Splittable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type whose instances can be split into two pieces.</a:t>
            </a:r>
          </a:p>
        </p:txBody>
      </p:sp>
    </p:spTree>
    <p:extLst>
      <p:ext uri="{BB962C8B-B14F-4D97-AF65-F5344CB8AC3E}">
        <p14:creationId xmlns:p14="http://schemas.microsoft.com/office/powerpoint/2010/main" val="595191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3110" y="1978065"/>
            <a:ext cx="8396108" cy="390876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Splittable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reduce;</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Splittable</a:t>
            </a:r>
            <a:r>
              <a:rPr lang="en-US" dirty="0">
                <a:solidFill>
                  <a:srgbClr val="000000"/>
                </a:solidFill>
                <a:highlight>
                  <a:srgbClr val="FFFFFF"/>
                </a:highlight>
                <a:latin typeface="Consolas" panose="020B0609020204030204" pitchFamily="49" charset="0"/>
              </a:rPr>
              <a:t>() : reduce(0)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Splittable</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Splittable</a:t>
            </a:r>
            <a:r>
              <a:rPr lang="en-US" dirty="0">
                <a:solidFill>
                  <a:srgbClr val="000000"/>
                </a:solidFill>
                <a:highlight>
                  <a:srgbClr val="FFFFFF"/>
                </a:highlight>
                <a:latin typeface="Consolas" panose="020B0609020204030204" pitchFamily="49" charset="0"/>
              </a:rPr>
              <a:t>&amp; </a:t>
            </a:r>
            <a:r>
              <a:rPr lang="en-US" dirty="0" err="1">
                <a:solidFill>
                  <a:srgbClr val="808080"/>
                </a:solidFill>
                <a:highlight>
                  <a:srgbClr val="FFFFFF"/>
                </a:highlight>
                <a:latin typeface="Consolas" panose="020B0609020204030204" pitchFamily="49" charset="0"/>
              </a:rPr>
              <a:t>sp</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split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 reduce(</a:t>
            </a:r>
            <a:r>
              <a:rPr lang="en-US" dirty="0" err="1">
                <a:solidFill>
                  <a:srgbClr val="808080"/>
                </a:solidFill>
                <a:highlight>
                  <a:srgbClr val="FFFFFF"/>
                </a:highlight>
                <a:latin typeface="Consolas" panose="020B0609020204030204" pitchFamily="49" charset="0"/>
              </a:rPr>
              <a:t>sp</a:t>
            </a:r>
            <a:r>
              <a:rPr lang="en-US" dirty="0" err="1">
                <a:solidFill>
                  <a:srgbClr val="000000"/>
                </a:solidFill>
                <a:highlight>
                  <a:srgbClr val="FFFFFF"/>
                </a:highlight>
                <a:latin typeface="Consolas" panose="020B0609020204030204" pitchFamily="49" charset="0"/>
              </a:rPr>
              <a:t>.reduce</a:t>
            </a:r>
            <a:r>
              <a:rPr lang="en-US"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chemeClr val="accent6"/>
                </a:solidFill>
                <a:highlight>
                  <a:srgbClr val="FFFFFF"/>
                </a:highlight>
                <a:latin typeface="Consolas" panose="020B0609020204030204" pitchFamily="49" charset="0"/>
              </a:rPr>
              <a:t>// update reduce</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join(</a:t>
            </a:r>
            <a:r>
              <a:rPr lang="en-US" dirty="0" err="1">
                <a:solidFill>
                  <a:srgbClr val="2B91AF"/>
                </a:solidFill>
                <a:highlight>
                  <a:srgbClr val="FFFFFF"/>
                </a:highlight>
                <a:latin typeface="Consolas" panose="020B0609020204030204" pitchFamily="49" charset="0"/>
              </a:rPr>
              <a:t>Splittable</a:t>
            </a:r>
            <a:r>
              <a:rPr lang="en-US" dirty="0">
                <a:solidFill>
                  <a:srgbClr val="000000"/>
                </a:solidFill>
                <a:highlight>
                  <a:srgbClr val="FFFFFF"/>
                </a:highlight>
                <a:latin typeface="Consolas" panose="020B0609020204030204" pitchFamily="49" charset="0"/>
              </a:rPr>
              <a:t> &amp;</a:t>
            </a:r>
            <a:r>
              <a:rPr lang="en-US" dirty="0" err="1">
                <a:solidFill>
                  <a:srgbClr val="808080"/>
                </a:solidFill>
                <a:highlight>
                  <a:srgbClr val="FFFFFF"/>
                </a:highlight>
                <a:latin typeface="Consolas" panose="020B0609020204030204" pitchFamily="49" charset="0"/>
              </a:rPr>
              <a:t>rhs</a:t>
            </a:r>
            <a:r>
              <a:rPr lang="en-US" dirty="0">
                <a:solidFill>
                  <a:srgbClr val="000000"/>
                </a:solidFill>
                <a:highlight>
                  <a:srgbClr val="FFFFFF"/>
                </a:highlight>
                <a:latin typeface="Consolas" panose="020B0609020204030204" pitchFamily="49" charset="0"/>
              </a:rPr>
              <a:t>) { reduce += </a:t>
            </a:r>
            <a:r>
              <a:rPr lang="en-US" dirty="0" err="1">
                <a:solidFill>
                  <a:srgbClr val="808080"/>
                </a:solidFill>
                <a:highlight>
                  <a:srgbClr val="FFFFFF"/>
                </a:highlight>
                <a:latin typeface="Consolas" panose="020B0609020204030204" pitchFamily="49" charset="0"/>
              </a:rPr>
              <a:t>rhs</a:t>
            </a:r>
            <a:r>
              <a:rPr lang="en-US" dirty="0" err="1">
                <a:solidFill>
                  <a:srgbClr val="000000"/>
                </a:solidFill>
                <a:highlight>
                  <a:srgbClr val="FFFFFF"/>
                </a:highlight>
                <a:latin typeface="Consolas" panose="020B0609020204030204" pitchFamily="49" charset="0"/>
              </a:rPr>
              <a:t>.reduce</a:t>
            </a:r>
            <a:r>
              <a:rPr lang="en-US"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2" name="Title 1"/>
          <p:cNvSpPr>
            <a:spLocks noGrp="1"/>
          </p:cNvSpPr>
          <p:nvPr>
            <p:ph type="title"/>
          </p:nvPr>
        </p:nvSpPr>
        <p:spPr/>
        <p:txBody>
          <a:bodyPr/>
          <a:lstStyle/>
          <a:p>
            <a:r>
              <a:rPr lang="en-US" dirty="0" err="1"/>
              <a:t>Splittable</a:t>
            </a:r>
            <a:endParaRPr lang="en-US" dirty="0"/>
          </a:p>
        </p:txBody>
      </p:sp>
      <p:sp>
        <p:nvSpPr>
          <p:cNvPr id="19" name="Up Arrow 18"/>
          <p:cNvSpPr/>
          <p:nvPr/>
        </p:nvSpPr>
        <p:spPr>
          <a:xfrm rot="5400000">
            <a:off x="456822" y="29811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456822" y="3799207"/>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5400000">
            <a:off x="460670" y="492499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8525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4168506" y="1229730"/>
            <a:ext cx="827564" cy="494166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ectangle 2"/>
          <p:cNvSpPr/>
          <p:nvPr/>
        </p:nvSpPr>
        <p:spPr>
          <a:xfrm>
            <a:off x="3482303" y="4244688"/>
            <a:ext cx="2223686" cy="461665"/>
          </a:xfrm>
          <a:prstGeom prst="rect">
            <a:avLst/>
          </a:prstGeom>
        </p:spPr>
        <p:txBody>
          <a:bodyPr wrap="none">
            <a:spAutoFit/>
          </a:bodyPr>
          <a:lstStyle/>
          <a:p>
            <a:r>
              <a:rPr lang="en-US" sz="2400" dirty="0" err="1">
                <a:solidFill>
                  <a:srgbClr val="000000"/>
                </a:solidFill>
                <a:highlight>
                  <a:srgbClr val="FFFFFF"/>
                </a:highlight>
                <a:latin typeface="Consolas" panose="020B0609020204030204" pitchFamily="49" charset="0"/>
              </a:rPr>
              <a:t>Splittable</a:t>
            </a:r>
            <a:r>
              <a:rPr lang="en-US" sz="2400" dirty="0">
                <a:solidFill>
                  <a:srgbClr val="000000"/>
                </a:solidFill>
                <a:highlight>
                  <a:srgbClr val="FFFFFF"/>
                </a:highlight>
                <a:latin typeface="Consolas" panose="020B0609020204030204" pitchFamily="49" charset="0"/>
              </a:rPr>
              <a:t> 1</a:t>
            </a:r>
            <a:endParaRPr lang="en-US" sz="2400" dirty="0"/>
          </a:p>
        </p:txBody>
      </p:sp>
    </p:spTree>
    <p:extLst>
      <p:ext uri="{BB962C8B-B14F-4D97-AF65-F5344CB8AC3E}">
        <p14:creationId xmlns:p14="http://schemas.microsoft.com/office/powerpoint/2010/main" val="172214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2927159" y="2471077"/>
            <a:ext cx="827564" cy="24589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p:cNvSpPr/>
          <p:nvPr/>
        </p:nvSpPr>
        <p:spPr>
          <a:xfrm>
            <a:off x="2209800" y="4244688"/>
            <a:ext cx="2223686" cy="461665"/>
          </a:xfrm>
          <a:prstGeom prst="rect">
            <a:avLst/>
          </a:prstGeom>
        </p:spPr>
        <p:txBody>
          <a:bodyPr wrap="none">
            <a:spAutoFit/>
          </a:bodyPr>
          <a:lstStyle/>
          <a:p>
            <a:r>
              <a:rPr lang="en-US" sz="2400" dirty="0" err="1">
                <a:solidFill>
                  <a:srgbClr val="000000"/>
                </a:solidFill>
                <a:highlight>
                  <a:srgbClr val="FFFFFF"/>
                </a:highlight>
                <a:latin typeface="Consolas" panose="020B0609020204030204" pitchFamily="49" charset="0"/>
              </a:rPr>
              <a:t>Splittable</a:t>
            </a:r>
            <a:r>
              <a:rPr lang="en-US" sz="2400" dirty="0">
                <a:solidFill>
                  <a:srgbClr val="000000"/>
                </a:solidFill>
                <a:highlight>
                  <a:srgbClr val="FFFFFF"/>
                </a:highlight>
                <a:latin typeface="Consolas" panose="020B0609020204030204" pitchFamily="49" charset="0"/>
              </a:rPr>
              <a:t> 1</a:t>
            </a:r>
            <a:endParaRPr lang="en-US" sz="2400" dirty="0"/>
          </a:p>
        </p:txBody>
      </p:sp>
      <p:sp>
        <p:nvSpPr>
          <p:cNvPr id="32" name="Left Brace 31"/>
          <p:cNvSpPr/>
          <p:nvPr/>
        </p:nvSpPr>
        <p:spPr>
          <a:xfrm rot="16200000">
            <a:off x="5397992" y="2442495"/>
            <a:ext cx="827564" cy="24589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Rectangle 32"/>
          <p:cNvSpPr/>
          <p:nvPr/>
        </p:nvSpPr>
        <p:spPr>
          <a:xfrm>
            <a:off x="4724400" y="4244688"/>
            <a:ext cx="2223686" cy="461665"/>
          </a:xfrm>
          <a:prstGeom prst="rect">
            <a:avLst/>
          </a:prstGeom>
        </p:spPr>
        <p:txBody>
          <a:bodyPr wrap="none">
            <a:spAutoFit/>
          </a:bodyPr>
          <a:lstStyle/>
          <a:p>
            <a:r>
              <a:rPr lang="en-US" sz="2400" dirty="0" err="1">
                <a:solidFill>
                  <a:srgbClr val="000000"/>
                </a:solidFill>
                <a:highlight>
                  <a:srgbClr val="FFFFFF"/>
                </a:highlight>
                <a:latin typeface="Consolas" panose="020B0609020204030204" pitchFamily="49" charset="0"/>
              </a:rPr>
              <a:t>Splittable</a:t>
            </a:r>
            <a:r>
              <a:rPr lang="en-US" sz="2400" dirty="0">
                <a:solidFill>
                  <a:srgbClr val="000000"/>
                </a:solidFill>
                <a:highlight>
                  <a:srgbClr val="FFFFFF"/>
                </a:highlight>
                <a:latin typeface="Consolas" panose="020B0609020204030204" pitchFamily="49" charset="0"/>
              </a:rPr>
              <a:t> 2</a:t>
            </a:r>
            <a:endParaRPr lang="en-US" sz="2400" dirty="0"/>
          </a:p>
        </p:txBody>
      </p:sp>
    </p:spTree>
    <p:extLst>
      <p:ext uri="{BB962C8B-B14F-4D97-AF65-F5344CB8AC3E}">
        <p14:creationId xmlns:p14="http://schemas.microsoft.com/office/powerpoint/2010/main" val="41995115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2306486" y="3091750"/>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Left Brace 30"/>
          <p:cNvSpPr/>
          <p:nvPr/>
        </p:nvSpPr>
        <p:spPr>
          <a:xfrm rot="16200000">
            <a:off x="3535973" y="3079891"/>
            <a:ext cx="827564" cy="124134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16200000">
            <a:off x="4789178" y="3091750"/>
            <a:ext cx="827564" cy="121762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Left Brace 32"/>
          <p:cNvSpPr/>
          <p:nvPr/>
        </p:nvSpPr>
        <p:spPr>
          <a:xfrm rot="16200000">
            <a:off x="6018665" y="3079891"/>
            <a:ext cx="827564" cy="124134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33"/>
          <p:cNvSpPr/>
          <p:nvPr/>
        </p:nvSpPr>
        <p:spPr>
          <a:xfrm>
            <a:off x="1974012" y="4244688"/>
            <a:ext cx="1531188" cy="338554"/>
          </a:xfrm>
          <a:prstGeom prst="rect">
            <a:avLst/>
          </a:prstGeom>
        </p:spPr>
        <p:txBody>
          <a:bodyPr wrap="none">
            <a:spAutoFit/>
          </a:bodyPr>
          <a:lstStyle/>
          <a:p>
            <a:r>
              <a:rPr lang="en-US" sz="1600" dirty="0" err="1">
                <a:solidFill>
                  <a:srgbClr val="000000"/>
                </a:solidFill>
                <a:highlight>
                  <a:srgbClr val="FFFFFF"/>
                </a:highlight>
                <a:latin typeface="Consolas" panose="020B0609020204030204" pitchFamily="49" charset="0"/>
              </a:rPr>
              <a:t>Splittable</a:t>
            </a:r>
            <a:r>
              <a:rPr lang="en-US" sz="1600" dirty="0">
                <a:solidFill>
                  <a:srgbClr val="000000"/>
                </a:solidFill>
                <a:highlight>
                  <a:srgbClr val="FFFFFF"/>
                </a:highlight>
                <a:latin typeface="Consolas" panose="020B0609020204030204" pitchFamily="49" charset="0"/>
              </a:rPr>
              <a:t> 1</a:t>
            </a:r>
            <a:endParaRPr lang="en-US" sz="1600" dirty="0"/>
          </a:p>
        </p:txBody>
      </p:sp>
      <p:sp>
        <p:nvSpPr>
          <p:cNvPr id="35" name="Rectangle 34"/>
          <p:cNvSpPr/>
          <p:nvPr/>
        </p:nvSpPr>
        <p:spPr>
          <a:xfrm>
            <a:off x="3207879" y="4584176"/>
            <a:ext cx="1531188" cy="338554"/>
          </a:xfrm>
          <a:prstGeom prst="rect">
            <a:avLst/>
          </a:prstGeom>
        </p:spPr>
        <p:txBody>
          <a:bodyPr wrap="none">
            <a:spAutoFit/>
          </a:bodyPr>
          <a:lstStyle/>
          <a:p>
            <a:r>
              <a:rPr lang="en-US" sz="1600" dirty="0" err="1">
                <a:solidFill>
                  <a:srgbClr val="000000"/>
                </a:solidFill>
                <a:highlight>
                  <a:srgbClr val="FFFFFF"/>
                </a:highlight>
                <a:latin typeface="Consolas" panose="020B0609020204030204" pitchFamily="49" charset="0"/>
              </a:rPr>
              <a:t>Splittable</a:t>
            </a:r>
            <a:r>
              <a:rPr lang="en-US" sz="1600" dirty="0">
                <a:solidFill>
                  <a:srgbClr val="000000"/>
                </a:solidFill>
                <a:highlight>
                  <a:srgbClr val="FFFFFF"/>
                </a:highlight>
                <a:latin typeface="Consolas" panose="020B0609020204030204" pitchFamily="49" charset="0"/>
              </a:rPr>
              <a:t> 2</a:t>
            </a:r>
            <a:endParaRPr lang="en-US" sz="1600" dirty="0"/>
          </a:p>
        </p:txBody>
      </p:sp>
      <p:sp>
        <p:nvSpPr>
          <p:cNvPr id="36" name="Rectangle 35"/>
          <p:cNvSpPr/>
          <p:nvPr/>
        </p:nvSpPr>
        <p:spPr>
          <a:xfrm>
            <a:off x="4561649" y="4244688"/>
            <a:ext cx="1531188" cy="338554"/>
          </a:xfrm>
          <a:prstGeom prst="rect">
            <a:avLst/>
          </a:prstGeom>
        </p:spPr>
        <p:txBody>
          <a:bodyPr wrap="none">
            <a:spAutoFit/>
          </a:bodyPr>
          <a:lstStyle/>
          <a:p>
            <a:r>
              <a:rPr lang="en-US" sz="1600" dirty="0" err="1">
                <a:solidFill>
                  <a:srgbClr val="000000"/>
                </a:solidFill>
                <a:highlight>
                  <a:srgbClr val="FFFFFF"/>
                </a:highlight>
                <a:latin typeface="Consolas" panose="020B0609020204030204" pitchFamily="49" charset="0"/>
              </a:rPr>
              <a:t>Splittable</a:t>
            </a:r>
            <a:r>
              <a:rPr lang="en-US" sz="1600" dirty="0">
                <a:solidFill>
                  <a:srgbClr val="000000"/>
                </a:solidFill>
                <a:highlight>
                  <a:srgbClr val="FFFFFF"/>
                </a:highlight>
                <a:latin typeface="Consolas" panose="020B0609020204030204" pitchFamily="49" charset="0"/>
              </a:rPr>
              <a:t> 3</a:t>
            </a:r>
            <a:endParaRPr lang="en-US" sz="1600" dirty="0"/>
          </a:p>
        </p:txBody>
      </p:sp>
      <p:sp>
        <p:nvSpPr>
          <p:cNvPr id="37" name="Rectangle 36"/>
          <p:cNvSpPr/>
          <p:nvPr/>
        </p:nvSpPr>
        <p:spPr>
          <a:xfrm>
            <a:off x="5795516" y="4584176"/>
            <a:ext cx="1531188" cy="338554"/>
          </a:xfrm>
          <a:prstGeom prst="rect">
            <a:avLst/>
          </a:prstGeom>
        </p:spPr>
        <p:txBody>
          <a:bodyPr wrap="none">
            <a:spAutoFit/>
          </a:bodyPr>
          <a:lstStyle/>
          <a:p>
            <a:r>
              <a:rPr lang="en-US" sz="1600" dirty="0" err="1">
                <a:solidFill>
                  <a:srgbClr val="000000"/>
                </a:solidFill>
                <a:highlight>
                  <a:srgbClr val="FFFFFF"/>
                </a:highlight>
                <a:latin typeface="Consolas" panose="020B0609020204030204" pitchFamily="49" charset="0"/>
              </a:rPr>
              <a:t>Splittable</a:t>
            </a:r>
            <a:r>
              <a:rPr lang="en-US" sz="1600" dirty="0">
                <a:solidFill>
                  <a:srgbClr val="000000"/>
                </a:solidFill>
                <a:highlight>
                  <a:srgbClr val="FFFFFF"/>
                </a:highlight>
                <a:latin typeface="Consolas" panose="020B0609020204030204" pitchFamily="49" charset="0"/>
              </a:rPr>
              <a:t> 4</a:t>
            </a:r>
            <a:endParaRPr lang="en-US" sz="1600" dirty="0"/>
          </a:p>
        </p:txBody>
      </p:sp>
    </p:spTree>
    <p:extLst>
      <p:ext uri="{BB962C8B-B14F-4D97-AF65-F5344CB8AC3E}">
        <p14:creationId xmlns:p14="http://schemas.microsoft.com/office/powerpoint/2010/main" val="1876249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2927159" y="2471077"/>
            <a:ext cx="827564" cy="245897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Left Brace 31"/>
          <p:cNvSpPr/>
          <p:nvPr/>
        </p:nvSpPr>
        <p:spPr>
          <a:xfrm rot="16200000">
            <a:off x="5409852" y="2471076"/>
            <a:ext cx="827564" cy="245897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ectangle 37"/>
          <p:cNvSpPr/>
          <p:nvPr/>
        </p:nvSpPr>
        <p:spPr>
          <a:xfrm>
            <a:off x="2895600" y="4244688"/>
            <a:ext cx="864339" cy="461665"/>
          </a:xfrm>
          <a:prstGeom prst="rect">
            <a:avLst/>
          </a:prstGeom>
        </p:spPr>
        <p:txBody>
          <a:bodyPr wrap="none">
            <a:spAutoFit/>
          </a:bodyPr>
          <a:lstStyle/>
          <a:p>
            <a:r>
              <a:rPr lang="en-US" sz="2400" dirty="0">
                <a:solidFill>
                  <a:srgbClr val="000000"/>
                </a:solidFill>
                <a:highlight>
                  <a:srgbClr val="FFFFFF"/>
                </a:highlight>
                <a:latin typeface="Consolas" panose="020B0609020204030204" pitchFamily="49" charset="0"/>
              </a:rPr>
              <a:t>join</a:t>
            </a:r>
            <a:endParaRPr lang="en-US" sz="2400" dirty="0"/>
          </a:p>
        </p:txBody>
      </p:sp>
      <p:sp>
        <p:nvSpPr>
          <p:cNvPr id="39" name="Rectangle 38"/>
          <p:cNvSpPr/>
          <p:nvPr/>
        </p:nvSpPr>
        <p:spPr>
          <a:xfrm>
            <a:off x="5410200" y="4244688"/>
            <a:ext cx="864339" cy="461665"/>
          </a:xfrm>
          <a:prstGeom prst="rect">
            <a:avLst/>
          </a:prstGeom>
        </p:spPr>
        <p:txBody>
          <a:bodyPr wrap="none">
            <a:spAutoFit/>
          </a:bodyPr>
          <a:lstStyle/>
          <a:p>
            <a:r>
              <a:rPr lang="en-US" sz="2400" dirty="0">
                <a:solidFill>
                  <a:srgbClr val="000000"/>
                </a:solidFill>
                <a:highlight>
                  <a:srgbClr val="FFFFFF"/>
                </a:highlight>
                <a:latin typeface="Consolas" panose="020B0609020204030204" pitchFamily="49" charset="0"/>
              </a:rPr>
              <a:t>join</a:t>
            </a:r>
            <a:endParaRPr lang="en-US" sz="2400" dirty="0"/>
          </a:p>
        </p:txBody>
      </p:sp>
    </p:spTree>
    <p:extLst>
      <p:ext uri="{BB962C8B-B14F-4D97-AF65-F5344CB8AC3E}">
        <p14:creationId xmlns:p14="http://schemas.microsoft.com/office/powerpoint/2010/main" val="86299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8" grpId="0"/>
      <p:bldP spid="3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30" name="Left Brace 29"/>
          <p:cNvSpPr/>
          <p:nvPr/>
        </p:nvSpPr>
        <p:spPr>
          <a:xfrm rot="16200000">
            <a:off x="4168506" y="1229730"/>
            <a:ext cx="827564" cy="494166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p:cNvSpPr/>
          <p:nvPr/>
        </p:nvSpPr>
        <p:spPr>
          <a:xfrm>
            <a:off x="4119871" y="4244688"/>
            <a:ext cx="864339" cy="461665"/>
          </a:xfrm>
          <a:prstGeom prst="rect">
            <a:avLst/>
          </a:prstGeom>
        </p:spPr>
        <p:txBody>
          <a:bodyPr wrap="none">
            <a:spAutoFit/>
          </a:bodyPr>
          <a:lstStyle/>
          <a:p>
            <a:r>
              <a:rPr lang="en-US" sz="2400" dirty="0">
                <a:solidFill>
                  <a:srgbClr val="000000"/>
                </a:solidFill>
                <a:highlight>
                  <a:srgbClr val="FFFFFF"/>
                </a:highlight>
                <a:latin typeface="Consolas" panose="020B0609020204030204" pitchFamily="49" charset="0"/>
              </a:rPr>
              <a:t>join</a:t>
            </a:r>
            <a:endParaRPr lang="en-US" sz="2400" dirty="0"/>
          </a:p>
        </p:txBody>
      </p:sp>
    </p:spTree>
    <p:extLst>
      <p:ext uri="{BB962C8B-B14F-4D97-AF65-F5344CB8AC3E}">
        <p14:creationId xmlns:p14="http://schemas.microsoft.com/office/powerpoint/2010/main" val="18034955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Splittable</a:t>
            </a:r>
            <a:endParaRPr lang="en-US" dirty="0"/>
          </a:p>
        </p:txBody>
      </p:sp>
      <p:sp>
        <p:nvSpPr>
          <p:cNvPr id="6" name="Rectangle 5"/>
          <p:cNvSpPr/>
          <p:nvPr/>
        </p:nvSpPr>
        <p:spPr>
          <a:xfrm>
            <a:off x="211145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1834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2523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32127"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39018"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45909"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52800"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59691"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66582"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73473"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180364"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387255"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594146"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01037"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07928"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1481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21710"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28601"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35492"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42383"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49274" y="267717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56165" y="267717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63056" y="2677180"/>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69949" y="267717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5278985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6742721" y="2590800"/>
            <a:ext cx="1486879" cy="762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648200" y="1676400"/>
            <a:ext cx="3581400" cy="762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066800" y="762000"/>
            <a:ext cx="71628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219200"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a:t>
            </a:r>
          </a:p>
        </p:txBody>
      </p:sp>
      <p:sp>
        <p:nvSpPr>
          <p:cNvPr id="5" name="Rectangle 4"/>
          <p:cNvSpPr/>
          <p:nvPr/>
        </p:nvSpPr>
        <p:spPr>
          <a:xfrm>
            <a:off x="1921933"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 name="Rectangle 5"/>
          <p:cNvSpPr/>
          <p:nvPr/>
        </p:nvSpPr>
        <p:spPr>
          <a:xfrm>
            <a:off x="2624666"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 name="Rectangle 6"/>
          <p:cNvSpPr/>
          <p:nvPr/>
        </p:nvSpPr>
        <p:spPr>
          <a:xfrm>
            <a:off x="3327399"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8" name="Rectangle 7"/>
          <p:cNvSpPr/>
          <p:nvPr/>
        </p:nvSpPr>
        <p:spPr>
          <a:xfrm>
            <a:off x="4030132"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9" name="Rectangle 8"/>
          <p:cNvSpPr/>
          <p:nvPr/>
        </p:nvSpPr>
        <p:spPr>
          <a:xfrm>
            <a:off x="4732865"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0" name="Rectangle 9"/>
          <p:cNvSpPr/>
          <p:nvPr/>
        </p:nvSpPr>
        <p:spPr>
          <a:xfrm>
            <a:off x="5435598"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11" name="Rectangle 10"/>
          <p:cNvSpPr/>
          <p:nvPr/>
        </p:nvSpPr>
        <p:spPr>
          <a:xfrm>
            <a:off x="6138331"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7</a:t>
            </a:r>
          </a:p>
        </p:txBody>
      </p:sp>
      <p:sp>
        <p:nvSpPr>
          <p:cNvPr id="12" name="Rectangle 11"/>
          <p:cNvSpPr/>
          <p:nvPr/>
        </p:nvSpPr>
        <p:spPr>
          <a:xfrm>
            <a:off x="6841064"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a:t>
            </a:r>
          </a:p>
        </p:txBody>
      </p:sp>
      <p:sp>
        <p:nvSpPr>
          <p:cNvPr id="13" name="Rectangle 12"/>
          <p:cNvSpPr/>
          <p:nvPr/>
        </p:nvSpPr>
        <p:spPr>
          <a:xfrm>
            <a:off x="7543800" y="9144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9</a:t>
            </a:r>
          </a:p>
        </p:txBody>
      </p:sp>
      <p:sp>
        <p:nvSpPr>
          <p:cNvPr id="15" name="Rectangle 14"/>
          <p:cNvSpPr/>
          <p:nvPr/>
        </p:nvSpPr>
        <p:spPr>
          <a:xfrm>
            <a:off x="1066800" y="1676400"/>
            <a:ext cx="35052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19200" y="18288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0</a:t>
            </a:r>
          </a:p>
        </p:txBody>
      </p:sp>
      <p:sp>
        <p:nvSpPr>
          <p:cNvPr id="17" name="Rectangle 16"/>
          <p:cNvSpPr/>
          <p:nvPr/>
        </p:nvSpPr>
        <p:spPr>
          <a:xfrm>
            <a:off x="1921933" y="18288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18" name="Rectangle 17"/>
          <p:cNvSpPr/>
          <p:nvPr/>
        </p:nvSpPr>
        <p:spPr>
          <a:xfrm>
            <a:off x="2624666" y="18288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9" name="Rectangle 18"/>
          <p:cNvSpPr/>
          <p:nvPr/>
        </p:nvSpPr>
        <p:spPr>
          <a:xfrm>
            <a:off x="3327399" y="18288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0" name="Rectangle 19"/>
          <p:cNvSpPr/>
          <p:nvPr/>
        </p:nvSpPr>
        <p:spPr>
          <a:xfrm>
            <a:off x="4030132" y="1828800"/>
            <a:ext cx="45720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21" name="Rectangle 20"/>
          <p:cNvSpPr/>
          <p:nvPr/>
        </p:nvSpPr>
        <p:spPr>
          <a:xfrm>
            <a:off x="4732865" y="18288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22" name="Rectangle 21"/>
          <p:cNvSpPr/>
          <p:nvPr/>
        </p:nvSpPr>
        <p:spPr>
          <a:xfrm>
            <a:off x="5435598" y="18288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23" name="Rectangle 22"/>
          <p:cNvSpPr/>
          <p:nvPr/>
        </p:nvSpPr>
        <p:spPr>
          <a:xfrm>
            <a:off x="6138331" y="18288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7</a:t>
            </a:r>
          </a:p>
        </p:txBody>
      </p:sp>
      <p:sp>
        <p:nvSpPr>
          <p:cNvPr id="24" name="Rectangle 23"/>
          <p:cNvSpPr/>
          <p:nvPr/>
        </p:nvSpPr>
        <p:spPr>
          <a:xfrm>
            <a:off x="6841064" y="18288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a:t>
            </a:r>
          </a:p>
        </p:txBody>
      </p:sp>
      <p:sp>
        <p:nvSpPr>
          <p:cNvPr id="25" name="Rectangle 24"/>
          <p:cNvSpPr/>
          <p:nvPr/>
        </p:nvSpPr>
        <p:spPr>
          <a:xfrm>
            <a:off x="7543800" y="18288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9</a:t>
            </a:r>
          </a:p>
        </p:txBody>
      </p:sp>
      <p:sp>
        <p:nvSpPr>
          <p:cNvPr id="27" name="Rectangle 26"/>
          <p:cNvSpPr/>
          <p:nvPr/>
        </p:nvSpPr>
        <p:spPr>
          <a:xfrm>
            <a:off x="1066800" y="2590800"/>
            <a:ext cx="35052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10</a:t>
            </a:r>
          </a:p>
        </p:txBody>
      </p:sp>
      <p:sp>
        <p:nvSpPr>
          <p:cNvPr id="28" name="Rectangle 27"/>
          <p:cNvSpPr/>
          <p:nvPr/>
        </p:nvSpPr>
        <p:spPr>
          <a:xfrm>
            <a:off x="4648200" y="2590800"/>
            <a:ext cx="2057400" cy="762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32865" y="27432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30" name="Rectangle 29"/>
          <p:cNvSpPr/>
          <p:nvPr/>
        </p:nvSpPr>
        <p:spPr>
          <a:xfrm>
            <a:off x="5435598" y="27432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6</a:t>
            </a:r>
          </a:p>
        </p:txBody>
      </p:sp>
      <p:sp>
        <p:nvSpPr>
          <p:cNvPr id="31" name="Rectangle 30"/>
          <p:cNvSpPr/>
          <p:nvPr/>
        </p:nvSpPr>
        <p:spPr>
          <a:xfrm>
            <a:off x="6138331" y="2743200"/>
            <a:ext cx="4572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7</a:t>
            </a:r>
          </a:p>
        </p:txBody>
      </p:sp>
      <p:sp>
        <p:nvSpPr>
          <p:cNvPr id="32" name="Rectangle 31"/>
          <p:cNvSpPr/>
          <p:nvPr/>
        </p:nvSpPr>
        <p:spPr>
          <a:xfrm>
            <a:off x="6841064" y="2743200"/>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8</a:t>
            </a:r>
          </a:p>
        </p:txBody>
      </p:sp>
      <p:sp>
        <p:nvSpPr>
          <p:cNvPr id="33" name="Rectangle 32"/>
          <p:cNvSpPr/>
          <p:nvPr/>
        </p:nvSpPr>
        <p:spPr>
          <a:xfrm>
            <a:off x="7543800" y="2743200"/>
            <a:ext cx="457200" cy="457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9</a:t>
            </a:r>
          </a:p>
        </p:txBody>
      </p:sp>
      <p:sp>
        <p:nvSpPr>
          <p:cNvPr id="35" name="Rectangle 34"/>
          <p:cNvSpPr/>
          <p:nvPr/>
        </p:nvSpPr>
        <p:spPr>
          <a:xfrm>
            <a:off x="6742721" y="3505200"/>
            <a:ext cx="1486879" cy="7620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17</a:t>
            </a:r>
            <a:endParaRPr lang="en-US" dirty="0"/>
          </a:p>
        </p:txBody>
      </p:sp>
      <p:sp>
        <p:nvSpPr>
          <p:cNvPr id="36" name="Rectangle 35"/>
          <p:cNvSpPr/>
          <p:nvPr/>
        </p:nvSpPr>
        <p:spPr>
          <a:xfrm>
            <a:off x="1066800" y="3505200"/>
            <a:ext cx="35052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10</a:t>
            </a:r>
          </a:p>
        </p:txBody>
      </p:sp>
      <p:sp>
        <p:nvSpPr>
          <p:cNvPr id="37" name="Rectangle 36"/>
          <p:cNvSpPr/>
          <p:nvPr/>
        </p:nvSpPr>
        <p:spPr>
          <a:xfrm>
            <a:off x="4648200" y="3505200"/>
            <a:ext cx="2057400" cy="762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18</a:t>
            </a:r>
            <a:endParaRPr lang="en-US" dirty="0"/>
          </a:p>
        </p:txBody>
      </p:sp>
      <p:sp>
        <p:nvSpPr>
          <p:cNvPr id="38" name="Rectangle 37"/>
          <p:cNvSpPr/>
          <p:nvPr/>
        </p:nvSpPr>
        <p:spPr>
          <a:xfrm>
            <a:off x="1066800" y="4454769"/>
            <a:ext cx="35052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10</a:t>
            </a:r>
          </a:p>
        </p:txBody>
      </p:sp>
      <p:sp>
        <p:nvSpPr>
          <p:cNvPr id="39" name="Rectangle 38"/>
          <p:cNvSpPr/>
          <p:nvPr/>
        </p:nvSpPr>
        <p:spPr>
          <a:xfrm>
            <a:off x="4635498" y="4454769"/>
            <a:ext cx="3594102" cy="762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35</a:t>
            </a:r>
            <a:endParaRPr lang="en-US" dirty="0"/>
          </a:p>
        </p:txBody>
      </p:sp>
      <p:sp>
        <p:nvSpPr>
          <p:cNvPr id="40" name="Rectangle 39"/>
          <p:cNvSpPr/>
          <p:nvPr/>
        </p:nvSpPr>
        <p:spPr>
          <a:xfrm>
            <a:off x="1066800" y="5334000"/>
            <a:ext cx="7162800" cy="762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lumMod val="75000"/>
                    <a:lumOff val="25000"/>
                  </a:schemeClr>
                </a:solidFill>
              </a:rPr>
              <a:t>45</a:t>
            </a:r>
          </a:p>
        </p:txBody>
      </p:sp>
    </p:spTree>
    <p:extLst>
      <p:ext uri="{BB962C8B-B14F-4D97-AF65-F5344CB8AC3E}">
        <p14:creationId xmlns:p14="http://schemas.microsoft.com/office/powerpoint/2010/main" val="126900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fade">
                                      <p:cBhvr>
                                        <p:cTn id="45" dur="500"/>
                                        <p:tgtEl>
                                          <p:spTgt spid="3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fade">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500"/>
                                        <p:tgtEl>
                                          <p:spTgt spid="3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animEffect transition="in" filter="fade">
                                      <p:cBhvr>
                                        <p:cTn id="63" dur="500"/>
                                        <p:tgtEl>
                                          <p:spTgt spid="32"/>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fade">
                                      <p:cBhvr>
                                        <p:cTn id="71" dur="500"/>
                                        <p:tgtEl>
                                          <p:spTgt spid="3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500"/>
                                        <p:tgtEl>
                                          <p:spTgt spid="3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fade">
                                      <p:cBhvr>
                                        <p:cTn id="82" dur="500"/>
                                        <p:tgtEl>
                                          <p:spTgt spid="3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fade">
                                      <p:cBhvr>
                                        <p:cTn id="85" dur="500"/>
                                        <p:tgtEl>
                                          <p:spTgt spid="39"/>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fade">
                                      <p:cBhvr>
                                        <p:cTn id="9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26"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P spid="35" grpId="0" animBg="1"/>
      <p:bldP spid="36" grpId="0" animBg="1"/>
      <p:bldP spid="37" grpId="0" animBg="1"/>
      <p:bldP spid="38" grpId="0" animBg="1"/>
      <p:bldP spid="39" grpId="0" animBg="1"/>
      <p:bldP spid="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parallel_reduce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template function that performs parallel reduction over a range of values.</a:t>
            </a:r>
          </a:p>
        </p:txBody>
      </p:sp>
    </p:spTree>
    <p:extLst>
      <p:ext uri="{BB962C8B-B14F-4D97-AF65-F5344CB8AC3E}">
        <p14:creationId xmlns:p14="http://schemas.microsoft.com/office/powerpoint/2010/main" val="3630116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blocked_range</a:t>
            </a:r>
            <a:r>
              <a:rPr lang="en-US" dirty="0"/>
              <a:t>&lt;T&gt;</a:t>
            </a:r>
          </a:p>
        </p:txBody>
      </p:sp>
      <p:sp>
        <p:nvSpPr>
          <p:cNvPr id="5" name="Up Arrow 4"/>
          <p:cNvSpPr/>
          <p:nvPr/>
        </p:nvSpPr>
        <p:spPr>
          <a:xfrm rot="5400000">
            <a:off x="685423" y="3046159"/>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666373" y="382942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p:nvSpPr>
        <p:spPr>
          <a:xfrm>
            <a:off x="1143000" y="2286000"/>
            <a:ext cx="7772400" cy="2523768"/>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 10;</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values[length] = { 10, 20, 30, 40, 50, 60, 70, 80, 90 };</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range(values, values + length);</a:t>
            </a:r>
          </a:p>
          <a:p>
            <a:r>
              <a:rPr lang="en" dirty="0">
                <a:solidFill>
                  <a:srgbClr val="000000"/>
                </a:solidFill>
                <a:highlight>
                  <a:srgbClr val="FFFFFF"/>
                </a:highlight>
                <a:latin typeface="Consolas" panose="020B0609020204030204" pitchFamily="49" charset="0"/>
              </a:rPr>
              <a:t>    </a:t>
            </a: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cur = </a:t>
            </a:r>
            <a:r>
              <a:rPr lang="en-US" dirty="0" err="1">
                <a:solidFill>
                  <a:srgbClr val="000000"/>
                </a:solidFill>
                <a:highlight>
                  <a:srgbClr val="FFFFFF"/>
                </a:highlight>
                <a:latin typeface="Consolas" panose="020B0609020204030204" pitchFamily="49" charset="0"/>
              </a:rPr>
              <a:t>range.begin</a:t>
            </a:r>
            <a:r>
              <a:rPr lang="en-US" dirty="0">
                <a:solidFill>
                  <a:srgbClr val="000000"/>
                </a:solidFill>
                <a:highlight>
                  <a:srgbClr val="FFFFFF"/>
                </a:highlight>
                <a:latin typeface="Consolas" panose="020B0609020204030204" pitchFamily="49" charset="0"/>
              </a:rPr>
              <a:t>(); cur != </a:t>
            </a:r>
            <a:r>
              <a:rPr lang="en-US" dirty="0" err="1">
                <a:solidFill>
                  <a:srgbClr val="000000"/>
                </a:solidFill>
                <a:highlight>
                  <a:srgbClr val="FFFFFF"/>
                </a:highlight>
                <a:latin typeface="Consolas" panose="020B0609020204030204" pitchFamily="49" charset="0"/>
              </a:rPr>
              <a:t>range.end</a:t>
            </a:r>
            <a:r>
              <a:rPr lang="en-US" dirty="0">
                <a:solidFill>
                  <a:srgbClr val="000000"/>
                </a:solidFill>
                <a:highlight>
                  <a:srgbClr val="FFFFFF"/>
                </a:highlight>
                <a:latin typeface="Consolas" panose="020B0609020204030204" pitchFamily="49" charset="0"/>
              </a:rPr>
              <a:t>(); ++cur)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*cur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17392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parallel_reduce</a:t>
            </a:r>
            <a:endParaRPr lang="en-US" dirty="0"/>
          </a:p>
        </p:txBody>
      </p:sp>
      <p:sp>
        <p:nvSpPr>
          <p:cNvPr id="5" name="Rectangle 4"/>
          <p:cNvSpPr/>
          <p:nvPr/>
        </p:nvSpPr>
        <p:spPr>
          <a:xfrm>
            <a:off x="628650" y="2057400"/>
            <a:ext cx="7467600" cy="1138773"/>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parallel_reduce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&amp; range,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Body</a:t>
            </a:r>
            <a:r>
              <a:rPr lang="en-US" dirty="0">
                <a:solidFill>
                  <a:srgbClr val="000000"/>
                </a:solidFill>
                <a:highlight>
                  <a:srgbClr val="FFFFFF"/>
                </a:highlight>
                <a:latin typeface="Consolas" panose="020B0609020204030204" pitchFamily="49" charset="0"/>
              </a:rPr>
              <a:t>&amp; body</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partitioner</a:t>
            </a:r>
            <a:r>
              <a:rPr lang="en-US"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2126012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parallel_reduce</a:t>
            </a:r>
            <a:endParaRPr lang="en-US" dirty="0"/>
          </a:p>
        </p:txBody>
      </p:sp>
      <p:sp>
        <p:nvSpPr>
          <p:cNvPr id="19" name="Up Arrow 18"/>
          <p:cNvSpPr/>
          <p:nvPr/>
        </p:nvSpPr>
        <p:spPr>
          <a:xfrm rot="5400000">
            <a:off x="713810" y="29811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713809" y="357070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5400000">
            <a:off x="713808" y="463922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Rectangle 5"/>
          <p:cNvSpPr/>
          <p:nvPr/>
        </p:nvSpPr>
        <p:spPr>
          <a:xfrm>
            <a:off x="762000" y="1725858"/>
            <a:ext cx="8172453" cy="3693319"/>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 sum;</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 : sum(0)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err="1">
                <a:solidFill>
                  <a:srgbClr val="808080"/>
                </a:solidFill>
                <a:highlight>
                  <a:srgbClr val="FFFFFF"/>
                </a:highlight>
                <a:latin typeface="Consolas" panose="020B0609020204030204" pitchFamily="49" charset="0"/>
              </a:rPr>
              <a:t>rs</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split</a:t>
            </a:r>
            <a:r>
              <a:rPr lang="en-US" dirty="0">
                <a:solidFill>
                  <a:srgbClr val="000000"/>
                </a:solidFill>
                <a:highlight>
                  <a:srgbClr val="FFFFFF"/>
                </a:highlight>
                <a:latin typeface="Consolas" panose="020B0609020204030204" pitchFamily="49" charset="0"/>
              </a:rPr>
              <a:t>) : sum(</a:t>
            </a:r>
            <a:r>
              <a:rPr lang="en-US" dirty="0" err="1">
                <a:solidFill>
                  <a:srgbClr val="808080"/>
                </a:solidFill>
                <a:highlight>
                  <a:srgbClr val="FFFFFF"/>
                </a:highlight>
                <a:latin typeface="Consolas" panose="020B0609020204030204" pitchFamily="49" charset="0"/>
              </a:rPr>
              <a:t>rs</a:t>
            </a:r>
            <a:r>
              <a:rPr lang="en-US" dirty="0" err="1">
                <a:solidFill>
                  <a:srgbClr val="000000"/>
                </a:solidFill>
                <a:highlight>
                  <a:srgbClr val="FFFFFF"/>
                </a:highlight>
                <a:latin typeface="Consolas" panose="020B0609020204030204" pitchFamily="49" charset="0"/>
              </a:rPr>
              <a:t>.sum</a:t>
            </a:r>
            <a:r>
              <a:rPr lang="en-US" dirty="0">
                <a:solidFill>
                  <a:srgbClr val="000000"/>
                </a:solidFill>
                <a:highlight>
                  <a:srgbClr val="FFFFFF"/>
                </a:highlight>
                <a:latin typeface="Consolas" panose="020B0609020204030204" pitchFamily="49" charset="0"/>
              </a:rPr>
              <a:t>) {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sum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::accumulate(</a:t>
            </a:r>
            <a:r>
              <a:rPr lang="en-US" dirty="0" err="1">
                <a:solidFill>
                  <a:srgbClr val="808080"/>
                </a:solidFill>
                <a:highlight>
                  <a:srgbClr val="FFFFFF"/>
                </a:highlight>
                <a:latin typeface="Consolas" panose="020B0609020204030204" pitchFamily="49" charset="0"/>
              </a:rPr>
              <a:t>range</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range</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sum);</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join(</a:t>
            </a:r>
            <a:r>
              <a:rPr lang="en-US" dirty="0" err="1">
                <a:solidFill>
                  <a:srgbClr val="2B91AF"/>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&amp;</a:t>
            </a:r>
            <a:r>
              <a:rPr lang="en-US" dirty="0" err="1">
                <a:solidFill>
                  <a:srgbClr val="808080"/>
                </a:solidFill>
                <a:highlight>
                  <a:srgbClr val="FFFFFF"/>
                </a:highlight>
                <a:latin typeface="Consolas" panose="020B0609020204030204" pitchFamily="49" charset="0"/>
              </a:rPr>
              <a:t>rhs</a:t>
            </a:r>
            <a:r>
              <a:rPr lang="en-US" dirty="0">
                <a:solidFill>
                  <a:srgbClr val="000000"/>
                </a:solidFill>
                <a:highlight>
                  <a:srgbClr val="FFFFFF"/>
                </a:highlight>
                <a:latin typeface="Consolas" panose="020B0609020204030204" pitchFamily="49" charset="0"/>
              </a:rPr>
              <a:t>) { sum += </a:t>
            </a:r>
            <a:r>
              <a:rPr lang="en-US" dirty="0" err="1">
                <a:solidFill>
                  <a:srgbClr val="808080"/>
                </a:solidFill>
                <a:highlight>
                  <a:srgbClr val="FFFFFF"/>
                </a:highlight>
                <a:latin typeface="Consolas" panose="020B0609020204030204" pitchFamily="49" charset="0"/>
              </a:rPr>
              <a:t>rhs</a:t>
            </a:r>
            <a:r>
              <a:rPr lang="en-US" dirty="0" err="1">
                <a:solidFill>
                  <a:srgbClr val="000000"/>
                </a:solidFill>
                <a:highlight>
                  <a:srgbClr val="FFFFFF"/>
                </a:highlight>
                <a:latin typeface="Consolas" panose="020B0609020204030204" pitchFamily="49" charset="0"/>
              </a:rPr>
              <a:t>.sum</a:t>
            </a:r>
            <a:r>
              <a:rPr lang="en-US"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19342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parallel_reduce</a:t>
            </a:r>
            <a:endParaRPr lang="en-US" dirty="0"/>
          </a:p>
        </p:txBody>
      </p:sp>
      <p:sp>
        <p:nvSpPr>
          <p:cNvPr id="19" name="Up Arrow 18"/>
          <p:cNvSpPr/>
          <p:nvPr/>
        </p:nvSpPr>
        <p:spPr>
          <a:xfrm rot="5400000">
            <a:off x="940943" y="2357522"/>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940943" y="2921625"/>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5400000">
            <a:off x="940943" y="4002497"/>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Rectangle 6"/>
          <p:cNvSpPr/>
          <p:nvPr/>
        </p:nvSpPr>
        <p:spPr>
          <a:xfrm>
            <a:off x="1371600" y="1905000"/>
            <a:ext cx="7467600" cy="2585323"/>
          </a:xfrm>
          <a:prstGeom prst="rect">
            <a:avLst/>
          </a:prstGeom>
        </p:spPr>
        <p:txBody>
          <a:bodyPr wrap="square">
            <a:spAutoFit/>
          </a:bodyPr>
          <a:lstStyle/>
          <a:p>
            <a:r>
              <a:rPr lang="fr-FR" dirty="0" err="1">
                <a:solidFill>
                  <a:srgbClr val="0000FF"/>
                </a:solidFill>
                <a:highlight>
                  <a:srgbClr val="FFFFFF"/>
                </a:highlight>
                <a:latin typeface="Consolas" panose="020B0609020204030204" pitchFamily="49" charset="0"/>
              </a:rPr>
              <a:t>int</a:t>
            </a:r>
            <a:r>
              <a:rPr lang="fr-FR" dirty="0">
                <a:solidFill>
                  <a:srgbClr val="000000"/>
                </a:solidFill>
                <a:highlight>
                  <a:srgbClr val="FFFFFF"/>
                </a:highlight>
                <a:latin typeface="Consolas" panose="020B0609020204030204" pitchFamily="49" charset="0"/>
              </a:rPr>
              <a:t> values[] = { 0, 1, 2, 3, 4, 5, 6, 7, 8, 9 };</a:t>
            </a:r>
          </a:p>
          <a:p>
            <a:endParaRPr lang="en" dirty="0">
              <a:solidFill>
                <a:srgbClr val="000000"/>
              </a:solidFill>
              <a:highlight>
                <a:srgbClr val="FFFFFF"/>
              </a:highlight>
              <a:latin typeface="Consolas" panose="020B0609020204030204" pitchFamily="49" charset="0"/>
            </a:endParaRPr>
          </a:p>
          <a:p>
            <a:r>
              <a:rPr lang="en-US" dirty="0" err="1">
                <a:solidFill>
                  <a:srgbClr val="2B91AF"/>
                </a:solidFill>
                <a:highlight>
                  <a:srgbClr val="FFFFFF"/>
                </a:highlight>
                <a:latin typeface="Consolas" panose="020B0609020204030204" pitchFamily="49" charset="0"/>
              </a:rPr>
              <a:t>RangeSum</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summer;</a:t>
            </a:r>
          </a:p>
          <a:p>
            <a:endParaRPr lang="en-US"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parallel_reduce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*&gt;(values, values+10), </a:t>
            </a:r>
          </a:p>
          <a:p>
            <a:r>
              <a:rPr lang="en-US" dirty="0">
                <a:solidFill>
                  <a:srgbClr val="000000"/>
                </a:solidFill>
                <a:highlight>
                  <a:srgbClr val="FFFFFF"/>
                </a:highlight>
                <a:latin typeface="Consolas" panose="020B0609020204030204" pitchFamily="49" charset="0"/>
              </a:rPr>
              <a:t>    summer);</a:t>
            </a:r>
          </a:p>
          <a:p>
            <a:endParaRPr lang="en" dirty="0">
              <a:solidFill>
                <a:srgbClr val="000000"/>
              </a:solidFill>
              <a:highlight>
                <a:srgbClr val="FFFFFF"/>
              </a:highlight>
              <a:latin typeface="Consolas" panose="020B0609020204030204" pitchFamily="49" charset="0"/>
            </a:endParaRPr>
          </a:p>
          <a:p>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summer.sum</a:t>
            </a:r>
            <a:r>
              <a:rPr lang="en-US" dirty="0">
                <a:solidFill>
                  <a:srgbClr val="000000"/>
                </a:solidFill>
                <a:highlight>
                  <a:srgbClr val="FFFFFF"/>
                </a:highlight>
                <a:latin typeface="Consolas" panose="020B0609020204030204" pitchFamily="49" charset="0"/>
              </a:rPr>
              <a:t>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19320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xit" presetSubtype="0" fill="hold" grpId="1" nodeType="withEffect">
                                  <p:stCondLst>
                                    <p:cond delay="0"/>
                                  </p:stCondLst>
                                  <p:childTnLst>
                                    <p:animEffect transition="out" filter="fade">
                                      <p:cBhvr>
                                        <p:cTn id="14" dur="500"/>
                                        <p:tgtEl>
                                          <p:spTgt spid="19"/>
                                        </p:tgtEl>
                                      </p:cBhvr>
                                    </p:animEffect>
                                    <p:set>
                                      <p:cBhvr>
                                        <p:cTn id="15" dur="1" fill="hold">
                                          <p:stCondLst>
                                            <p:cond delay="499"/>
                                          </p:stCondLst>
                                        </p:cTn>
                                        <p:tgtEl>
                                          <p:spTgt spid="1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xit" presetSubtype="0" fill="hold" grpId="1" nodeType="withEffect">
                                  <p:stCondLst>
                                    <p:cond delay="0"/>
                                  </p:stCondLst>
                                  <p:childTnLst>
                                    <p:animEffect transition="out" filter="fade">
                                      <p:cBhvr>
                                        <p:cTn id="22" dur="500"/>
                                        <p:tgtEl>
                                          <p:spTgt spid="20"/>
                                        </p:tgtEl>
                                      </p:cBhvr>
                                    </p:animEffect>
                                    <p:set>
                                      <p:cBhvr>
                                        <p:cTn id="23"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parallel_reduce</a:t>
            </a:r>
            <a:endParaRPr lang="en-US" dirty="0"/>
          </a:p>
        </p:txBody>
      </p:sp>
      <p:sp>
        <p:nvSpPr>
          <p:cNvPr id="3" name="Rectangle 2"/>
          <p:cNvSpPr/>
          <p:nvPr/>
        </p:nvSpPr>
        <p:spPr>
          <a:xfrm>
            <a:off x="893505" y="3688857"/>
            <a:ext cx="7726430" cy="2031325"/>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result =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parallel_reduce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*&gt;(values, values + 10),</a:t>
            </a:r>
          </a:p>
          <a:p>
            <a:r>
              <a:rPr lang="en" dirty="0">
                <a:solidFill>
                  <a:srgbClr val="000000"/>
                </a:solidFill>
                <a:highlight>
                  <a:srgbClr val="FFFFFF"/>
                </a:highlight>
                <a:latin typeface="Consolas" panose="020B0609020204030204" pitchFamily="49" charset="0"/>
              </a:rPr>
              <a:t>    0,</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sum</a:t>
            </a:r>
            <a:r>
              <a:rPr lang="en-US" dirty="0">
                <a:solidFill>
                  <a:srgbClr val="000000"/>
                </a:solidFill>
                <a:highlight>
                  <a:srgbClr val="FFFFFF"/>
                </a:highlight>
                <a:latin typeface="Consolas" panose="020B0609020204030204" pitchFamily="49" charset="0"/>
              </a:rPr>
              <a:t>)-&gt;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::accumulate(</a:t>
            </a:r>
            <a:r>
              <a:rPr lang="en-US" dirty="0" err="1">
                <a:solidFill>
                  <a:srgbClr val="808080"/>
                </a:solidFill>
                <a:highlight>
                  <a:srgbClr val="FFFFFF"/>
                </a:highlight>
                <a:latin typeface="Consolas" panose="020B0609020204030204" pitchFamily="49" charset="0"/>
              </a:rPr>
              <a:t>r</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808080"/>
                </a:solidFill>
                <a:highlight>
                  <a:srgbClr val="FFFFFF"/>
                </a:highlight>
                <a:latin typeface="Consolas" panose="020B0609020204030204" pitchFamily="49" charset="0"/>
              </a:rPr>
              <a:t>r</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sum</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plus</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t>
            </a:r>
            <a:endParaRPr lang="en-US" dirty="0"/>
          </a:p>
        </p:txBody>
      </p:sp>
      <p:sp>
        <p:nvSpPr>
          <p:cNvPr id="5" name="Rectangle 4"/>
          <p:cNvSpPr/>
          <p:nvPr/>
        </p:nvSpPr>
        <p:spPr>
          <a:xfrm>
            <a:off x="893505" y="1412243"/>
            <a:ext cx="7010400" cy="2031325"/>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Reduction</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parallel_reduce</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Range</a:t>
            </a:r>
            <a:r>
              <a:rPr lang="en-US" dirty="0">
                <a:solidFill>
                  <a:srgbClr val="000000"/>
                </a:solidFill>
                <a:highlight>
                  <a:srgbClr val="FFFFFF"/>
                </a:highlight>
                <a:latin typeface="Consolas" panose="020B0609020204030204" pitchFamily="49" charset="0"/>
              </a:rPr>
              <a:t>&amp; range,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&amp; identity,</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&amp; </a:t>
            </a:r>
            <a:r>
              <a:rPr lang="en-US" dirty="0" err="1">
                <a:solidFill>
                  <a:srgbClr val="000000"/>
                </a:solidFill>
                <a:highlight>
                  <a:srgbClr val="FFFFFF"/>
                </a:highlight>
                <a:latin typeface="Consolas" panose="020B0609020204030204" pitchFamily="49" charset="0"/>
              </a:rPr>
              <a:t>func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Reduction</a:t>
            </a:r>
            <a:r>
              <a:rPr lang="en-US" dirty="0">
                <a:solidFill>
                  <a:srgbClr val="000000"/>
                </a:solidFill>
                <a:highlight>
                  <a:srgbClr val="FFFFFF"/>
                </a:highlight>
                <a:latin typeface="Consolas" panose="020B0609020204030204" pitchFamily="49" charset="0"/>
              </a:rPr>
              <a:t>&amp; reduction,</a:t>
            </a:r>
          </a:p>
          <a:p>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partitioner</a:t>
            </a:r>
            <a:r>
              <a:rPr lang="en-US" dirty="0">
                <a:solidFill>
                  <a:srgbClr val="000000"/>
                </a:solidFill>
                <a:highlight>
                  <a:srgbClr val="FFFFFF"/>
                </a:highlight>
                <a:latin typeface="Consolas" panose="020B0609020204030204" pitchFamily="49" charset="0"/>
              </a:rPr>
              <a:t>]);</a:t>
            </a:r>
          </a:p>
        </p:txBody>
      </p:sp>
      <p:sp>
        <p:nvSpPr>
          <p:cNvPr id="19" name="Up Arrow 18"/>
          <p:cNvSpPr/>
          <p:nvPr/>
        </p:nvSpPr>
        <p:spPr>
          <a:xfrm rot="5400000">
            <a:off x="940941" y="4173282"/>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Up Arrow 19"/>
          <p:cNvSpPr/>
          <p:nvPr/>
        </p:nvSpPr>
        <p:spPr>
          <a:xfrm rot="5400000">
            <a:off x="940940" y="5272319"/>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1" name="Up Arrow 20"/>
          <p:cNvSpPr/>
          <p:nvPr/>
        </p:nvSpPr>
        <p:spPr>
          <a:xfrm rot="10800000">
            <a:off x="1676400" y="3136783"/>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753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xit" presetSubtype="0" fill="hold" grpId="1" nodeType="withEffect">
                                  <p:stCondLst>
                                    <p:cond delay="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xit" presetSubtype="0" fill="hold" grpId="1" nodeType="withEffect">
                                  <p:stCondLst>
                                    <p:cond delay="0"/>
                                  </p:stCondLst>
                                  <p:childTnLst>
                                    <p:animEffect transition="out" filter="fade">
                                      <p:cBhvr>
                                        <p:cTn id="27" dur="500"/>
                                        <p:tgtEl>
                                          <p:spTgt spid="20"/>
                                        </p:tgtEl>
                                      </p:cBhvr>
                                    </p:animEffect>
                                    <p:set>
                                      <p:cBhvr>
                                        <p:cTn id="28"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animBg="1"/>
      <p:bldP spid="19" grpId="1" animBg="1"/>
      <p:bldP spid="20" grpId="0" animBg="1"/>
      <p:bldP spid="20" grpId="1" animBg="1"/>
      <p:bldP spid="2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1">
                    <a:lumMod val="75000"/>
                    <a:lumOff val="25000"/>
                  </a:schemeClr>
                </a:solidFill>
              </a:rPr>
              <a:t>parallel_scan</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a:t>A template function that computes a parallel prefix (or scan prefix) over a range of data.</a:t>
            </a:r>
          </a:p>
        </p:txBody>
      </p:sp>
    </p:spTree>
    <p:extLst>
      <p:ext uri="{BB962C8B-B14F-4D97-AF65-F5344CB8AC3E}">
        <p14:creationId xmlns:p14="http://schemas.microsoft.com/office/powerpoint/2010/main" val="2804586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parallel_scan</a:t>
            </a:r>
            <a:r>
              <a:rPr lang="en-US" dirty="0"/>
              <a:t> – serial example</a:t>
            </a:r>
          </a:p>
        </p:txBody>
      </p:sp>
      <p:sp>
        <p:nvSpPr>
          <p:cNvPr id="4" name="Rectangle 3"/>
          <p:cNvSpPr/>
          <p:nvPr/>
        </p:nvSpPr>
        <p:spPr>
          <a:xfrm>
            <a:off x="1600200" y="1828800"/>
            <a:ext cx="7239000" cy="4247317"/>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length = 10;</a:t>
            </a:r>
          </a:p>
          <a:p>
            <a:endParaRPr lang="en"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data[length] = { 0, 1, 2, 3, 4, 5, 6, 7, 8, 9 };</a:t>
            </a: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running_sum</a:t>
            </a:r>
            <a:r>
              <a:rPr lang="en-US" dirty="0">
                <a:solidFill>
                  <a:srgbClr val="000000"/>
                </a:solidFill>
                <a:highlight>
                  <a:srgbClr val="FFFFFF"/>
                </a:highlight>
                <a:latin typeface="Consolas" panose="020B0609020204030204" pitchFamily="49" charset="0"/>
              </a:rPr>
              <a:t>[length];</a:t>
            </a:r>
          </a:p>
          <a:p>
            <a:endParaRPr lang="en" dirty="0">
              <a:solidFill>
                <a:srgbClr val="000000"/>
              </a:solidFill>
              <a:highlight>
                <a:srgbClr val="FFFFFF"/>
              </a:highlight>
              <a:latin typeface="Consolas" panose="020B0609020204030204" pitchFamily="49" charset="0"/>
            </a:endParaRPr>
          </a:p>
          <a:p>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temp = 0;</a:t>
            </a: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0;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length;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temp = temp + data[</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running_sum</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temp;</a:t>
            </a:r>
          </a:p>
          <a:p>
            <a:r>
              <a:rPr lang="en" dirty="0">
                <a:solidFill>
                  <a:srgbClr val="000000"/>
                </a:solidFill>
                <a:highlight>
                  <a:srgbClr val="FFFFFF"/>
                </a:highlight>
                <a:latin typeface="Consolas" panose="020B0609020204030204" pitchFamily="49" charset="0"/>
              </a:rPr>
              <a:t>}</a:t>
            </a:r>
          </a:p>
          <a:p>
            <a:endParaRPr lang="en" dirty="0">
              <a:solidFill>
                <a:srgbClr val="000000"/>
              </a:solidFill>
              <a:highlight>
                <a:srgbClr val="FFFFFF"/>
              </a:highlight>
              <a:latin typeface="Consolas" panose="020B0609020204030204" pitchFamily="49" charset="0"/>
            </a:endParaRPr>
          </a:p>
          <a:p>
            <a:r>
              <a:rPr lang="en" dirty="0">
                <a:solidFill>
                  <a:schemeClr val="accent6"/>
                </a:solidFill>
                <a:highlight>
                  <a:srgbClr val="FFFFFF"/>
                </a:highlight>
                <a:latin typeface="Consolas" panose="020B0609020204030204" pitchFamily="49" charset="0"/>
              </a:rPr>
              <a:t>// 0 1 3 6 10 15 21 28 36 45</a:t>
            </a: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running : </a:t>
            </a:r>
            <a:r>
              <a:rPr lang="en-US" dirty="0" err="1">
                <a:solidFill>
                  <a:srgbClr val="000000"/>
                </a:solidFill>
                <a:highlight>
                  <a:srgbClr val="FFFFFF"/>
                </a:highlight>
                <a:latin typeface="Consolas" panose="020B0609020204030204" pitchFamily="49" charset="0"/>
              </a:rPr>
              <a:t>running_sum</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running &lt;&lt;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
        <p:nvSpPr>
          <p:cNvPr id="9" name="Up Arrow 8"/>
          <p:cNvSpPr/>
          <p:nvPr/>
        </p:nvSpPr>
        <p:spPr>
          <a:xfrm rot="5400000">
            <a:off x="940942" y="245083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940941" y="31335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940941" y="399789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41472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xit" presetSubtype="0" fill="hold" grpId="1" nodeType="with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xit" presetSubtype="0" fill="hold" grpId="1" nodeType="with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381000"/>
            <a:ext cx="68964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Input:     0  1  2          3  4  5          6  7  8 </a:t>
            </a:r>
          </a:p>
        </p:txBody>
      </p:sp>
      <p:sp>
        <p:nvSpPr>
          <p:cNvPr id="5" name="Left Brace 4"/>
          <p:cNvSpPr/>
          <p:nvPr/>
        </p:nvSpPr>
        <p:spPr>
          <a:xfrm rot="16200000">
            <a:off x="4509662" y="430086"/>
            <a:ext cx="381000" cy="9628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p:cNvSpPr/>
          <p:nvPr/>
        </p:nvSpPr>
        <p:spPr>
          <a:xfrm rot="16200000">
            <a:off x="2362200" y="416225"/>
            <a:ext cx="381000" cy="9906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p:cNvSpPr/>
          <p:nvPr/>
        </p:nvSpPr>
        <p:spPr>
          <a:xfrm>
            <a:off x="1652954" y="1295400"/>
            <a:ext cx="1799492"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original input</a:t>
            </a:r>
          </a:p>
          <a:p>
            <a:pPr algn="ctr"/>
            <a:r>
              <a:rPr lang="en-US" dirty="0">
                <a:solidFill>
                  <a:schemeClr val="tx1">
                    <a:lumMod val="85000"/>
                    <a:lumOff val="15000"/>
                  </a:schemeClr>
                </a:solidFill>
              </a:rPr>
              <a:t>[0]</a:t>
            </a:r>
          </a:p>
        </p:txBody>
      </p:sp>
      <p:sp>
        <p:nvSpPr>
          <p:cNvPr id="8" name="Rectangle 7"/>
          <p:cNvSpPr/>
          <p:nvPr/>
        </p:nvSpPr>
        <p:spPr>
          <a:xfrm>
            <a:off x="3800416" y="1934308"/>
            <a:ext cx="1799492"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split</a:t>
            </a:r>
          </a:p>
          <a:p>
            <a:pPr algn="ctr"/>
            <a:r>
              <a:rPr lang="en-US" dirty="0">
                <a:solidFill>
                  <a:schemeClr val="tx1">
                    <a:lumMod val="85000"/>
                    <a:lumOff val="15000"/>
                  </a:schemeClr>
                </a:solidFill>
              </a:rPr>
              <a:t>[0]</a:t>
            </a:r>
          </a:p>
        </p:txBody>
      </p:sp>
      <p:sp>
        <p:nvSpPr>
          <p:cNvPr id="9" name="Rectangle 8"/>
          <p:cNvSpPr/>
          <p:nvPr/>
        </p:nvSpPr>
        <p:spPr>
          <a:xfrm>
            <a:off x="1647092" y="2819400"/>
            <a:ext cx="1799492"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final scan</a:t>
            </a:r>
          </a:p>
          <a:p>
            <a:pPr algn="ctr"/>
            <a:r>
              <a:rPr lang="en-US" dirty="0">
                <a:solidFill>
                  <a:schemeClr val="tx1">
                    <a:lumMod val="50000"/>
                    <a:lumOff val="50000"/>
                  </a:schemeClr>
                </a:solidFill>
              </a:rPr>
              <a:t>(0)</a:t>
            </a:r>
            <a:r>
              <a:rPr lang="en-US" dirty="0">
                <a:solidFill>
                  <a:schemeClr val="tx1">
                    <a:lumMod val="85000"/>
                    <a:lumOff val="15000"/>
                  </a:schemeClr>
                </a:solidFill>
              </a:rPr>
              <a:t> 0 1 [3]</a:t>
            </a:r>
          </a:p>
        </p:txBody>
      </p:sp>
      <p:sp>
        <p:nvSpPr>
          <p:cNvPr id="10" name="Rectangle 9"/>
          <p:cNvSpPr/>
          <p:nvPr/>
        </p:nvSpPr>
        <p:spPr>
          <a:xfrm>
            <a:off x="3800416" y="2819400"/>
            <a:ext cx="1799492"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pre scan</a:t>
            </a:r>
          </a:p>
          <a:p>
            <a:pPr algn="ctr"/>
            <a:r>
              <a:rPr lang="en-US" dirty="0">
                <a:solidFill>
                  <a:schemeClr val="tx1">
                    <a:lumMod val="85000"/>
                    <a:lumOff val="15000"/>
                  </a:schemeClr>
                </a:solidFill>
              </a:rPr>
              <a:t>[12]</a:t>
            </a:r>
          </a:p>
        </p:txBody>
      </p:sp>
      <p:sp>
        <p:nvSpPr>
          <p:cNvPr id="11" name="Left Brace 10"/>
          <p:cNvSpPr/>
          <p:nvPr/>
        </p:nvSpPr>
        <p:spPr>
          <a:xfrm rot="16200000">
            <a:off x="6643262" y="430086"/>
            <a:ext cx="381000" cy="96287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3800416" y="3672253"/>
            <a:ext cx="1799492"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reverse join</a:t>
            </a:r>
          </a:p>
          <a:p>
            <a:pPr algn="ctr"/>
            <a:r>
              <a:rPr lang="en-US" dirty="0">
                <a:solidFill>
                  <a:schemeClr val="tx1">
                    <a:lumMod val="85000"/>
                    <a:lumOff val="15000"/>
                  </a:schemeClr>
                </a:solidFill>
              </a:rPr>
              <a:t>[15]</a:t>
            </a:r>
          </a:p>
        </p:txBody>
      </p:sp>
      <p:sp>
        <p:nvSpPr>
          <p:cNvPr id="16" name="Rectangle 15"/>
          <p:cNvSpPr/>
          <p:nvPr/>
        </p:nvSpPr>
        <p:spPr>
          <a:xfrm>
            <a:off x="3800416" y="4572000"/>
            <a:ext cx="1799492"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final scan</a:t>
            </a:r>
          </a:p>
          <a:p>
            <a:pPr algn="ctr"/>
            <a:r>
              <a:rPr lang="en-US" dirty="0">
                <a:solidFill>
                  <a:schemeClr val="tx1">
                    <a:lumMod val="50000"/>
                    <a:lumOff val="50000"/>
                  </a:schemeClr>
                </a:solidFill>
              </a:rPr>
              <a:t>(3) </a:t>
            </a:r>
            <a:r>
              <a:rPr lang="en-US" dirty="0">
                <a:solidFill>
                  <a:schemeClr val="tx1">
                    <a:lumMod val="85000"/>
                    <a:lumOff val="15000"/>
                  </a:schemeClr>
                </a:solidFill>
              </a:rPr>
              <a:t>6 10 [15]</a:t>
            </a:r>
          </a:p>
        </p:txBody>
      </p:sp>
      <p:sp>
        <p:nvSpPr>
          <p:cNvPr id="17" name="Rectangle 16"/>
          <p:cNvSpPr/>
          <p:nvPr/>
        </p:nvSpPr>
        <p:spPr>
          <a:xfrm>
            <a:off x="5934016" y="4572000"/>
            <a:ext cx="1799492" cy="5334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final scan</a:t>
            </a:r>
          </a:p>
          <a:p>
            <a:pPr algn="ctr"/>
            <a:r>
              <a:rPr lang="en-US" dirty="0">
                <a:solidFill>
                  <a:schemeClr val="tx1">
                    <a:lumMod val="50000"/>
                    <a:lumOff val="50000"/>
                  </a:schemeClr>
                </a:solidFill>
              </a:rPr>
              <a:t>(15)</a:t>
            </a:r>
            <a:r>
              <a:rPr lang="en-US" dirty="0">
                <a:solidFill>
                  <a:schemeClr val="tx1">
                    <a:lumMod val="85000"/>
                    <a:lumOff val="15000"/>
                  </a:schemeClr>
                </a:solidFill>
              </a:rPr>
              <a:t> 21 28 [36]</a:t>
            </a:r>
          </a:p>
        </p:txBody>
      </p:sp>
      <p:sp>
        <p:nvSpPr>
          <p:cNvPr id="18" name="Rectangle 17"/>
          <p:cNvSpPr/>
          <p:nvPr/>
        </p:nvSpPr>
        <p:spPr>
          <a:xfrm>
            <a:off x="3800416" y="5410201"/>
            <a:ext cx="1799492" cy="5334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assign</a:t>
            </a:r>
          </a:p>
          <a:p>
            <a:pPr algn="ctr"/>
            <a:r>
              <a:rPr lang="en-US" dirty="0">
                <a:solidFill>
                  <a:schemeClr val="tx1">
                    <a:lumMod val="85000"/>
                    <a:lumOff val="15000"/>
                  </a:schemeClr>
                </a:solidFill>
              </a:rPr>
              <a:t>[36]</a:t>
            </a:r>
          </a:p>
        </p:txBody>
      </p:sp>
      <p:cxnSp>
        <p:nvCxnSpPr>
          <p:cNvPr id="20" name="Elbow Connector 19"/>
          <p:cNvCxnSpPr>
            <a:stCxn id="7" idx="3"/>
            <a:endCxn id="8" idx="0"/>
          </p:cNvCxnSpPr>
          <p:nvPr/>
        </p:nvCxnSpPr>
        <p:spPr>
          <a:xfrm>
            <a:off x="3452446" y="1562100"/>
            <a:ext cx="1247716" cy="37220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7" idx="2"/>
            <a:endCxn id="9" idx="0"/>
          </p:cNvCxnSpPr>
          <p:nvPr/>
        </p:nvCxnSpPr>
        <p:spPr>
          <a:xfrm flipH="1">
            <a:off x="2546838" y="1828800"/>
            <a:ext cx="5862" cy="990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Elbow Connector 23"/>
          <p:cNvCxnSpPr>
            <a:stCxn id="15" idx="3"/>
            <a:endCxn id="17" idx="0"/>
          </p:cNvCxnSpPr>
          <p:nvPr/>
        </p:nvCxnSpPr>
        <p:spPr>
          <a:xfrm>
            <a:off x="5599908" y="3938953"/>
            <a:ext cx="1233854" cy="63304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6" name="Elbow Connector 25"/>
          <p:cNvCxnSpPr>
            <a:stCxn id="17" idx="2"/>
            <a:endCxn id="18" idx="3"/>
          </p:cNvCxnSpPr>
          <p:nvPr/>
        </p:nvCxnSpPr>
        <p:spPr>
          <a:xfrm rot="5400000">
            <a:off x="5931085" y="4774223"/>
            <a:ext cx="571501" cy="123385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8" idx="2"/>
            <a:endCxn id="10" idx="0"/>
          </p:cNvCxnSpPr>
          <p:nvPr/>
        </p:nvCxnSpPr>
        <p:spPr>
          <a:xfrm>
            <a:off x="4700162" y="2467708"/>
            <a:ext cx="0" cy="351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0" idx="2"/>
            <a:endCxn id="15" idx="0"/>
          </p:cNvCxnSpPr>
          <p:nvPr/>
        </p:nvCxnSpPr>
        <p:spPr>
          <a:xfrm>
            <a:off x="4700162" y="3352800"/>
            <a:ext cx="0" cy="319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Elbow Connector 31"/>
          <p:cNvCxnSpPr>
            <a:stCxn id="9" idx="2"/>
            <a:endCxn id="15" idx="1"/>
          </p:cNvCxnSpPr>
          <p:nvPr/>
        </p:nvCxnSpPr>
        <p:spPr>
          <a:xfrm rot="16200000" flipH="1">
            <a:off x="2880551" y="3019087"/>
            <a:ext cx="586153" cy="12535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a:endCxn id="16" idx="0"/>
          </p:cNvCxnSpPr>
          <p:nvPr/>
        </p:nvCxnSpPr>
        <p:spPr>
          <a:xfrm>
            <a:off x="4700162" y="4267199"/>
            <a:ext cx="0" cy="30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16" idx="2"/>
            <a:endCxn id="18" idx="0"/>
          </p:cNvCxnSpPr>
          <p:nvPr/>
        </p:nvCxnSpPr>
        <p:spPr>
          <a:xfrm>
            <a:off x="4700162" y="5105400"/>
            <a:ext cx="0" cy="304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87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par>
                                <p:cTn id="37" presetID="10"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500"/>
                                        <p:tgtEl>
                                          <p:spTgt spid="24"/>
                                        </p:tgtEl>
                                      </p:cBhvr>
                                    </p:animEffect>
                                  </p:childTnLst>
                                </p:cTn>
                              </p:par>
                              <p:par>
                                <p:cTn id="54" presetID="10" presetClass="entr" presetSubtype="0" fill="hold" nodeType="with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6" grpId="0" animBg="1"/>
      <p:bldP spid="17" grpId="0" animBg="1"/>
      <p:bldP spid="1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578027"/>
            <a:ext cx="8077200" cy="5663089"/>
          </a:xfrm>
          <a:prstGeom prst="rect">
            <a:avLst/>
          </a:prstGeom>
        </p:spPr>
        <p:txBody>
          <a:bodyPr wrap="square">
            <a:spAutoFit/>
          </a:bodyPr>
          <a:lstStyle/>
          <a:p>
            <a:r>
              <a:rPr lang="en-US" sz="1400" dirty="0">
                <a:solidFill>
                  <a:srgbClr val="0000FF"/>
                </a:solidFill>
                <a:highlight>
                  <a:srgbClr val="FFFFFF"/>
                </a:highlight>
                <a:latin typeface="Consolas" panose="020B0609020204030204" pitchFamily="49" charset="0"/>
              </a:rPr>
              <a:t>template</a:t>
            </a:r>
            <a:r>
              <a:rPr lang="en-US" sz="1400" dirty="0">
                <a:solidFill>
                  <a:srgbClr val="000000"/>
                </a:solidFill>
                <a:highlight>
                  <a:srgbClr val="FFFFFF"/>
                </a:highlight>
                <a:latin typeface="Consolas" panose="020B0609020204030204" pitchFamily="49" charset="0"/>
              </a:rPr>
              <a:t>&lt;</a:t>
            </a:r>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p>
          <a:p>
            <a:r>
              <a:rPr lang="en-US" sz="1400" dirty="0">
                <a:solidFill>
                  <a:srgbClr val="0000FF"/>
                </a:solidFill>
                <a:highlight>
                  <a:srgbClr val="FFFFFF"/>
                </a:highlight>
                <a:latin typeface="Consolas" panose="020B0609020204030204" pitchFamily="49" charset="0"/>
              </a:rPr>
              <a:t>class</a:t>
            </a:r>
            <a:r>
              <a:rPr lang="en-US" sz="1400" dirty="0">
                <a:solidFill>
                  <a:srgbClr val="000000"/>
                </a:solidFill>
                <a:highlight>
                  <a:srgbClr val="FFFFFF"/>
                </a:highlight>
                <a:latin typeface="Consolas" panose="020B0609020204030204" pitchFamily="49" charset="0"/>
              </a:rPr>
              <a:t> </a:t>
            </a:r>
            <a:r>
              <a:rPr lang="en-US" sz="1400" dirty="0" err="1">
                <a:solidFill>
                  <a:srgbClr val="2B91AF"/>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 sum;</a:t>
            </a:r>
          </a:p>
          <a:p>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running_sums</a:t>
            </a:r>
            <a:r>
              <a:rPr lang="en-US" sz="1400" dirty="0">
                <a:solidFill>
                  <a:srgbClr val="000000"/>
                </a:solidFill>
                <a:highlight>
                  <a:srgbClr val="FFFFFF"/>
                </a:highlight>
                <a:latin typeface="Consolas" panose="020B0609020204030204" pitchFamily="49" charset="0"/>
              </a:rPr>
              <a:t>;</a:t>
            </a:r>
          </a:p>
          <a:p>
            <a:r>
              <a:rPr lang="en-US" sz="1400" dirty="0">
                <a:solidFill>
                  <a:srgbClr val="0000FF"/>
                </a:solidFill>
                <a:highlight>
                  <a:srgbClr val="FFFFFF"/>
                </a:highlight>
                <a:latin typeface="Consolas" panose="020B0609020204030204" pitchFamily="49" charset="0"/>
              </a:rPr>
              <a:t>public</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running_sums</a:t>
            </a:r>
            <a:r>
              <a:rPr lang="en-US" sz="1400" dirty="0">
                <a:solidFill>
                  <a:srgbClr val="808080"/>
                </a:solidFill>
                <a:highlight>
                  <a:srgbClr val="FFFFFF"/>
                </a:highlight>
                <a:latin typeface="Consolas" panose="020B0609020204030204" pitchFamily="49" charset="0"/>
              </a:rPr>
              <a:t>_</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 sum(0), </a:t>
            </a:r>
            <a:r>
              <a:rPr lang="en-US" sz="1400" dirty="0" err="1">
                <a:solidFill>
                  <a:srgbClr val="000000"/>
                </a:solidFill>
                <a:highlight>
                  <a:srgbClr val="FFFFFF"/>
                </a:highlight>
                <a:latin typeface="Consolas" panose="020B0609020204030204" pitchFamily="49" charset="0"/>
              </a:rPr>
              <a:t>running_sums</a:t>
            </a:r>
            <a:r>
              <a:rPr lang="en-US" sz="1400" dirty="0">
                <a:solidFill>
                  <a:srgbClr val="000000"/>
                </a:solidFill>
                <a:highlight>
                  <a:srgbClr val="FFFFFF"/>
                </a:highlight>
                <a:latin typeface="Consolas" panose="020B0609020204030204" pitchFamily="49" charset="0"/>
              </a:rPr>
              <a:t>(</a:t>
            </a:r>
            <a:r>
              <a:rPr lang="en-US" sz="1400" dirty="0" err="1">
                <a:solidFill>
                  <a:srgbClr val="808080"/>
                </a:solidFill>
                <a:highlight>
                  <a:srgbClr val="FFFFFF"/>
                </a:highlight>
                <a:latin typeface="Consolas" panose="020B0609020204030204" pitchFamily="49" charset="0"/>
              </a:rPr>
              <a:t>running_sums</a:t>
            </a:r>
            <a:r>
              <a:rPr lang="en-US" sz="1400" dirty="0">
                <a:solidFill>
                  <a:srgbClr val="808080"/>
                </a:solidFill>
                <a:highlight>
                  <a:srgbClr val="FFFFFF"/>
                </a:highlight>
                <a:latin typeface="Consolas" panose="020B0609020204030204" pitchFamily="49" charset="0"/>
              </a:rPr>
              <a:t>_</a:t>
            </a:r>
            <a:r>
              <a:rPr lang="en-US" sz="1400" dirty="0">
                <a:solidFill>
                  <a:srgbClr val="000000"/>
                </a:solidFill>
                <a:highlight>
                  <a:srgbClr val="FFFFFF"/>
                </a:highlight>
                <a:latin typeface="Consolas" panose="020B0609020204030204" pitchFamily="49" charset="0"/>
              </a:rPr>
              <a:t>) {}</a:t>
            </a:r>
          </a:p>
          <a:p>
            <a:endParaRPr lang="e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&amp; </a:t>
            </a:r>
            <a:r>
              <a:rPr lang="en-US" sz="1400" dirty="0">
                <a:solidFill>
                  <a:srgbClr val="808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tbb</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split</a:t>
            </a:r>
            <a:r>
              <a:rPr lang="en-US" sz="1400" dirty="0">
                <a:solidFill>
                  <a:srgbClr val="000000"/>
                </a:solidFill>
                <a:highlight>
                  <a:srgbClr val="FFFFFF"/>
                </a:highlight>
                <a:latin typeface="Consolas" panose="020B0609020204030204" pitchFamily="49" charset="0"/>
              </a:rPr>
              <a:t>)</a:t>
            </a:r>
          </a:p>
          <a:p>
            <a:r>
              <a:rPr lang="en-US" sz="1400" dirty="0">
                <a:solidFill>
                  <a:srgbClr val="000000"/>
                </a:solidFill>
                <a:highlight>
                  <a:srgbClr val="FFFFFF"/>
                </a:highlight>
                <a:latin typeface="Consolas" panose="020B0609020204030204" pitchFamily="49" charset="0"/>
              </a:rPr>
              <a:t>        : </a:t>
            </a:r>
            <a:r>
              <a:rPr lang="en-US" sz="1400" dirty="0" err="1">
                <a:solidFill>
                  <a:srgbClr val="000000"/>
                </a:solidFill>
                <a:highlight>
                  <a:srgbClr val="FFFFFF"/>
                </a:highlight>
                <a:latin typeface="Consolas" panose="020B0609020204030204" pitchFamily="49" charset="0"/>
              </a:rPr>
              <a:t>running_sums</a:t>
            </a:r>
            <a:r>
              <a:rPr lang="en-US" sz="1400" dirty="0">
                <a:solidFill>
                  <a:srgbClr val="000000"/>
                </a:solidFill>
                <a:highlight>
                  <a:srgbClr val="FFFFFF"/>
                </a:highlight>
                <a:latin typeface="Consolas" panose="020B0609020204030204" pitchFamily="49" charset="0"/>
              </a:rPr>
              <a:t>(</a:t>
            </a:r>
            <a:r>
              <a:rPr lang="en-US" sz="1400" dirty="0" err="1">
                <a:solidFill>
                  <a:srgbClr val="808080"/>
                </a:solidFill>
                <a:highlight>
                  <a:srgbClr val="FFFFFF"/>
                </a:highlight>
                <a:latin typeface="Consolas" panose="020B0609020204030204" pitchFamily="49" charset="0"/>
              </a:rPr>
              <a:t>b</a:t>
            </a:r>
            <a:r>
              <a:rPr lang="en-US" sz="1400" dirty="0" err="1">
                <a:solidFill>
                  <a:srgbClr val="000000"/>
                </a:solidFill>
                <a:highlight>
                  <a:srgbClr val="FFFFFF"/>
                </a:highlight>
                <a:latin typeface="Consolas" panose="020B0609020204030204" pitchFamily="49" charset="0"/>
              </a:rPr>
              <a:t>.running_sums</a:t>
            </a:r>
            <a:r>
              <a:rPr lang="en-US" sz="1400" dirty="0">
                <a:solidFill>
                  <a:srgbClr val="000000"/>
                </a:solidFill>
                <a:highlight>
                  <a:srgbClr val="FFFFFF"/>
                </a:highlight>
                <a:latin typeface="Consolas" panose="020B0609020204030204" pitchFamily="49" charset="0"/>
              </a:rPr>
              <a:t>), sum(0) {}</a:t>
            </a:r>
          </a:p>
          <a:p>
            <a:endParaRPr lang="e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operator()(</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tbb</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blocked_range</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*&gt;&amp; </a:t>
            </a:r>
            <a:r>
              <a:rPr lang="en-US" sz="1400" dirty="0">
                <a:solidFill>
                  <a:srgbClr val="808080"/>
                </a:solidFill>
                <a:highlight>
                  <a:srgbClr val="FFFFFF"/>
                </a:highlight>
                <a:latin typeface="Consolas" panose="020B0609020204030204" pitchFamily="49" charset="0"/>
              </a:rPr>
              <a:t>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tbb</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pre_scan_tag</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sum = </a:t>
            </a:r>
            <a:r>
              <a:rPr lang="en-US" sz="1400" dirty="0" err="1">
                <a:solidFill>
                  <a:srgbClr val="000000"/>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::accumulate&lt;</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r>
              <a:rPr lang="en-US" sz="1400" dirty="0" err="1">
                <a:solidFill>
                  <a:srgbClr val="808080"/>
                </a:solidFill>
                <a:highlight>
                  <a:srgbClr val="FFFFFF"/>
                </a:highlight>
                <a:latin typeface="Consolas" panose="020B0609020204030204" pitchFamily="49" charset="0"/>
              </a:rPr>
              <a:t>r</a:t>
            </a:r>
            <a:r>
              <a:rPr lang="en-US" sz="1400" dirty="0" err="1">
                <a:solidFill>
                  <a:srgbClr val="000000"/>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 </a:t>
            </a:r>
            <a:r>
              <a:rPr lang="en-US" sz="1400" dirty="0" err="1">
                <a:solidFill>
                  <a:srgbClr val="808080"/>
                </a:solidFill>
                <a:highlight>
                  <a:srgbClr val="FFFFFF"/>
                </a:highlight>
                <a:latin typeface="Consolas" panose="020B0609020204030204" pitchFamily="49" charset="0"/>
              </a:rPr>
              <a:t>r</a:t>
            </a:r>
            <a:r>
              <a:rPr lang="en-US" sz="1400" dirty="0" err="1">
                <a:solidFill>
                  <a:srgbClr val="000000"/>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 sum, </a:t>
            </a:r>
            <a:r>
              <a:rPr lang="en-US" sz="1400" dirty="0" err="1">
                <a:solidFill>
                  <a:srgbClr val="000000"/>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r>
              <a:rPr lang="en-US" sz="1400" dirty="0">
                <a:solidFill>
                  <a:srgbClr val="2B91AF"/>
                </a:solidFill>
                <a:highlight>
                  <a:srgbClr val="FFFFFF"/>
                </a:highlight>
                <a:latin typeface="Consolas" panose="020B0609020204030204" pitchFamily="49" charset="0"/>
              </a:rPr>
              <a:t>plus</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t>
            </a:r>
          </a:p>
          <a:p>
            <a:r>
              <a:rPr lang="en" sz="1400" dirty="0">
                <a:solidFill>
                  <a:srgbClr val="000000"/>
                </a:solidFill>
                <a:highlight>
                  <a:srgbClr val="FFFFFF"/>
                </a:highlight>
                <a:latin typeface="Consolas" panose="020B0609020204030204" pitchFamily="49" charset="0"/>
              </a:rPr>
              <a:t>    }</a:t>
            </a:r>
          </a:p>
          <a:p>
            <a:endParaRPr lang="e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operator()(</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tbb</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blocked_range</a:t>
            </a:r>
            <a:r>
              <a:rPr lang="en-US" sz="1400" dirty="0">
                <a:solidFill>
                  <a:srgbClr val="000000"/>
                </a:solidFill>
                <a:highlight>
                  <a:srgbClr val="FFFFFF"/>
                </a:highlight>
                <a:latin typeface="Consolas" panose="020B0609020204030204" pitchFamily="49" charset="0"/>
              </a:rPr>
              <a:t>&lt;</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*&gt;&amp; </a:t>
            </a:r>
            <a:r>
              <a:rPr lang="en-US" sz="1400" dirty="0">
                <a:solidFill>
                  <a:srgbClr val="808080"/>
                </a:solidFill>
                <a:highlight>
                  <a:srgbClr val="FFFFFF"/>
                </a:highlight>
                <a:latin typeface="Consolas" panose="020B0609020204030204" pitchFamily="49" charset="0"/>
              </a:rPr>
              <a:t>r</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tbb</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final_scan_tag</a:t>
            </a:r>
            <a:r>
              <a:rPr lang="en-US" sz="1400" dirty="0">
                <a:solidFill>
                  <a:srgbClr val="000000"/>
                </a:solidFill>
                <a:highlight>
                  <a:srgbClr val="FFFFFF"/>
                </a:highlight>
                <a:latin typeface="Consolas" panose="020B0609020204030204" pitchFamily="49" charset="0"/>
              </a:rPr>
              <a:t>) {</a:t>
            </a: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for</a:t>
            </a:r>
            <a:r>
              <a:rPr lang="en-US" sz="1400" dirty="0">
                <a:solidFill>
                  <a:srgbClr val="000000"/>
                </a:solidFill>
                <a:highlight>
                  <a:srgbClr val="FFFFFF"/>
                </a:highlight>
                <a:latin typeface="Consolas" panose="020B0609020204030204" pitchFamily="49" charset="0"/>
              </a:rPr>
              <a:t> (</a:t>
            </a:r>
            <a:r>
              <a:rPr lang="en-US" sz="1400" dirty="0">
                <a:solidFill>
                  <a:srgbClr val="2B91AF"/>
                </a:solidFill>
                <a:highlight>
                  <a:srgbClr val="FFFFFF"/>
                </a:highlight>
                <a:latin typeface="Consolas" panose="020B0609020204030204" pitchFamily="49" charset="0"/>
              </a:rPr>
              <a:t>T</a:t>
            </a:r>
            <a:r>
              <a:rPr lang="en-US" sz="1400" dirty="0">
                <a:solidFill>
                  <a:srgbClr val="000000"/>
                </a:solidFill>
                <a:highlight>
                  <a:srgbClr val="FFFFFF"/>
                </a:highlight>
                <a:latin typeface="Consolas" panose="020B0609020204030204" pitchFamily="49" charset="0"/>
              </a:rPr>
              <a:t>* cur = </a:t>
            </a:r>
            <a:r>
              <a:rPr lang="en-US" sz="1400" dirty="0" err="1">
                <a:solidFill>
                  <a:srgbClr val="808080"/>
                </a:solidFill>
                <a:highlight>
                  <a:srgbClr val="FFFFFF"/>
                </a:highlight>
                <a:latin typeface="Consolas" panose="020B0609020204030204" pitchFamily="49" charset="0"/>
              </a:rPr>
              <a:t>r</a:t>
            </a:r>
            <a:r>
              <a:rPr lang="en-US" sz="1400" dirty="0" err="1">
                <a:solidFill>
                  <a:srgbClr val="000000"/>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 cur &lt; </a:t>
            </a:r>
            <a:r>
              <a:rPr lang="en-US" sz="1400" dirty="0" err="1">
                <a:solidFill>
                  <a:srgbClr val="808080"/>
                </a:solidFill>
                <a:highlight>
                  <a:srgbClr val="FFFFFF"/>
                </a:highlight>
                <a:latin typeface="Consolas" panose="020B0609020204030204" pitchFamily="49" charset="0"/>
              </a:rPr>
              <a:t>r</a:t>
            </a:r>
            <a:r>
              <a:rPr lang="en-US" sz="1400" dirty="0" err="1">
                <a:solidFill>
                  <a:srgbClr val="000000"/>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 ++cur) {</a:t>
            </a:r>
          </a:p>
          <a:p>
            <a:r>
              <a:rPr lang="en-US" sz="1400" dirty="0">
                <a:solidFill>
                  <a:srgbClr val="000000"/>
                </a:solidFill>
                <a:highlight>
                  <a:srgbClr val="FFFFFF"/>
                </a:highlight>
                <a:latin typeface="Consolas" panose="020B0609020204030204" pitchFamily="49" charset="0"/>
              </a:rPr>
              <a:t>            *cur = (sum += *cur);</a:t>
            </a:r>
          </a:p>
          <a:p>
            <a:r>
              <a:rPr lang="en" sz="1400" dirty="0">
                <a:solidFill>
                  <a:srgbClr val="000000"/>
                </a:solidFill>
                <a:highlight>
                  <a:srgbClr val="FFFFFF"/>
                </a:highlight>
                <a:latin typeface="Consolas" panose="020B0609020204030204" pitchFamily="49" charset="0"/>
              </a:rPr>
              <a:t>        }</a:t>
            </a:r>
          </a:p>
          <a:p>
            <a:r>
              <a:rPr lang="en" sz="1400" dirty="0">
                <a:solidFill>
                  <a:srgbClr val="000000"/>
                </a:solidFill>
                <a:highlight>
                  <a:srgbClr val="FFFFFF"/>
                </a:highlight>
                <a:latin typeface="Consolas" panose="020B0609020204030204" pitchFamily="49" charset="0"/>
              </a:rPr>
              <a:t>    }</a:t>
            </a:r>
          </a:p>
          <a:p>
            <a:endParaRPr lang="e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000000"/>
                </a:solidFill>
                <a:highlight>
                  <a:srgbClr val="FFFFFF"/>
                </a:highlight>
                <a:latin typeface="Consolas" panose="020B0609020204030204" pitchFamily="49" charset="0"/>
              </a:rPr>
              <a:t>reverse_join</a:t>
            </a:r>
            <a:r>
              <a:rPr lang="en-US" sz="1400" dirty="0">
                <a:solidFill>
                  <a:srgbClr val="000000"/>
                </a:solidFill>
                <a:highlight>
                  <a:srgbClr val="FFFFFF"/>
                </a:highlight>
                <a:latin typeface="Consolas" panose="020B0609020204030204" pitchFamily="49" charset="0"/>
              </a:rPr>
              <a:t>(</a:t>
            </a:r>
            <a:r>
              <a:rPr lang="en-US" sz="1400" dirty="0" err="1">
                <a:solidFill>
                  <a:srgbClr val="2B91AF"/>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&amp; </a:t>
            </a:r>
            <a:r>
              <a:rPr lang="en-US" sz="1400" dirty="0" err="1">
                <a:solidFill>
                  <a:srgbClr val="808080"/>
                </a:solidFill>
                <a:highlight>
                  <a:srgbClr val="FFFFFF"/>
                </a:highlight>
                <a:latin typeface="Consolas" panose="020B0609020204030204" pitchFamily="49" charset="0"/>
              </a:rPr>
              <a:t>rs</a:t>
            </a:r>
            <a:r>
              <a:rPr lang="en-US" sz="1400" dirty="0">
                <a:solidFill>
                  <a:srgbClr val="000000"/>
                </a:solidFill>
                <a:highlight>
                  <a:srgbClr val="FFFFFF"/>
                </a:highlight>
                <a:latin typeface="Consolas" panose="020B0609020204030204" pitchFamily="49" charset="0"/>
              </a:rPr>
              <a:t>)  { sum += </a:t>
            </a:r>
            <a:r>
              <a:rPr lang="en-US" sz="1400" dirty="0" err="1">
                <a:solidFill>
                  <a:srgbClr val="808080"/>
                </a:solidFill>
                <a:highlight>
                  <a:srgbClr val="FFFFFF"/>
                </a:highlight>
                <a:latin typeface="Consolas" panose="020B0609020204030204" pitchFamily="49" charset="0"/>
              </a:rPr>
              <a:t>rs</a:t>
            </a:r>
            <a:r>
              <a:rPr lang="en-US" sz="1400" dirty="0" err="1">
                <a:solidFill>
                  <a:srgbClr val="000000"/>
                </a:solidFill>
                <a:highlight>
                  <a:srgbClr val="FFFFFF"/>
                </a:highlight>
                <a:latin typeface="Consolas" panose="020B0609020204030204" pitchFamily="49" charset="0"/>
              </a:rPr>
              <a:t>.sum</a:t>
            </a:r>
            <a:r>
              <a:rPr lang="en-US" sz="1400" dirty="0">
                <a:solidFill>
                  <a:srgbClr val="000000"/>
                </a:solidFill>
                <a:highlight>
                  <a:srgbClr val="FFFFFF"/>
                </a:highlight>
                <a:latin typeface="Consolas" panose="020B0609020204030204" pitchFamily="49" charset="0"/>
              </a:rPr>
              <a:t>; }</a:t>
            </a:r>
          </a:p>
          <a:p>
            <a:endParaRPr lang="en" sz="1400" dirty="0">
              <a:solidFill>
                <a:srgbClr val="000000"/>
              </a:solidFill>
              <a:highlight>
                <a:srgbClr val="FFFFFF"/>
              </a:highlight>
              <a:latin typeface="Consolas" panose="020B0609020204030204" pitchFamily="49" charset="0"/>
            </a:endParaRPr>
          </a:p>
          <a:p>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assign(</a:t>
            </a:r>
            <a:r>
              <a:rPr lang="en-US" sz="1400" dirty="0" err="1">
                <a:solidFill>
                  <a:srgbClr val="2B91AF"/>
                </a:solidFill>
                <a:highlight>
                  <a:srgbClr val="FFFFFF"/>
                </a:highlight>
                <a:latin typeface="Consolas" panose="020B0609020204030204" pitchFamily="49" charset="0"/>
              </a:rPr>
              <a:t>RunningSum</a:t>
            </a:r>
            <a:r>
              <a:rPr lang="en-US" sz="1400" dirty="0">
                <a:solidFill>
                  <a:srgbClr val="000000"/>
                </a:solidFill>
                <a:highlight>
                  <a:srgbClr val="FFFFFF"/>
                </a:highlight>
                <a:latin typeface="Consolas" panose="020B0609020204030204" pitchFamily="49" charset="0"/>
              </a:rPr>
              <a:t>&amp; </a:t>
            </a:r>
            <a:r>
              <a:rPr lang="en-US" sz="1400" dirty="0" err="1">
                <a:solidFill>
                  <a:srgbClr val="808080"/>
                </a:solidFill>
                <a:highlight>
                  <a:srgbClr val="FFFFFF"/>
                </a:highlight>
                <a:latin typeface="Consolas" panose="020B0609020204030204" pitchFamily="49" charset="0"/>
              </a:rPr>
              <a:t>rs</a:t>
            </a:r>
            <a:r>
              <a:rPr lang="en-US" sz="1400" dirty="0">
                <a:solidFill>
                  <a:srgbClr val="000000"/>
                </a:solidFill>
                <a:highlight>
                  <a:srgbClr val="FFFFFF"/>
                </a:highlight>
                <a:latin typeface="Consolas" panose="020B0609020204030204" pitchFamily="49" charset="0"/>
              </a:rPr>
              <a:t>) { sum = </a:t>
            </a:r>
            <a:r>
              <a:rPr lang="en-US" sz="1400" dirty="0" err="1">
                <a:solidFill>
                  <a:srgbClr val="808080"/>
                </a:solidFill>
                <a:highlight>
                  <a:srgbClr val="FFFFFF"/>
                </a:highlight>
                <a:latin typeface="Consolas" panose="020B0609020204030204" pitchFamily="49" charset="0"/>
              </a:rPr>
              <a:t>rs</a:t>
            </a:r>
            <a:r>
              <a:rPr lang="en-US" sz="1400" dirty="0" err="1">
                <a:solidFill>
                  <a:srgbClr val="000000"/>
                </a:solidFill>
                <a:highlight>
                  <a:srgbClr val="FFFFFF"/>
                </a:highlight>
                <a:latin typeface="Consolas" panose="020B0609020204030204" pitchFamily="49" charset="0"/>
              </a:rPr>
              <a:t>.sum</a:t>
            </a:r>
            <a:r>
              <a:rPr lang="en-US" sz="1400" dirty="0">
                <a:solidFill>
                  <a:srgbClr val="000000"/>
                </a:solidFill>
                <a:highlight>
                  <a:srgbClr val="FFFFFF"/>
                </a:highlight>
                <a:latin typeface="Consolas" panose="020B0609020204030204" pitchFamily="49" charset="0"/>
              </a:rPr>
              <a:t>; }</a:t>
            </a:r>
          </a:p>
          <a:p>
            <a:r>
              <a:rPr lang="en" sz="1400" dirty="0">
                <a:solidFill>
                  <a:srgbClr val="000000"/>
                </a:solidFill>
                <a:highlight>
                  <a:srgbClr val="FFFFFF"/>
                </a:highlight>
                <a:latin typeface="Consolas" panose="020B0609020204030204" pitchFamily="49" charset="0"/>
              </a:rPr>
              <a:t>};</a:t>
            </a:r>
          </a:p>
          <a:p>
            <a:endParaRPr lang="en" sz="1100" dirty="0">
              <a:solidFill>
                <a:prstClr val="black"/>
              </a:solidFill>
              <a:highlight>
                <a:srgbClr val="FFFFFF"/>
              </a:highlight>
              <a:latin typeface="Calibri" panose="020F0502020204030204" pitchFamily="34" charset="0"/>
            </a:endParaRPr>
          </a:p>
        </p:txBody>
      </p:sp>
      <p:sp>
        <p:nvSpPr>
          <p:cNvPr id="12" name="Up Arrow 11"/>
          <p:cNvSpPr/>
          <p:nvPr/>
        </p:nvSpPr>
        <p:spPr>
          <a:xfrm rot="5400000">
            <a:off x="742572" y="1543465"/>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 name="Up Arrow 12"/>
          <p:cNvSpPr/>
          <p:nvPr/>
        </p:nvSpPr>
        <p:spPr>
          <a:xfrm rot="5400000">
            <a:off x="742572" y="2156567"/>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4" name="Up Arrow 13"/>
          <p:cNvSpPr/>
          <p:nvPr/>
        </p:nvSpPr>
        <p:spPr>
          <a:xfrm rot="5400000">
            <a:off x="742572" y="2784939"/>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5" name="Up Arrow 14"/>
          <p:cNvSpPr/>
          <p:nvPr/>
        </p:nvSpPr>
        <p:spPr>
          <a:xfrm rot="10800000">
            <a:off x="7162800" y="2341243"/>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Up Arrow 15"/>
          <p:cNvSpPr/>
          <p:nvPr/>
        </p:nvSpPr>
        <p:spPr>
          <a:xfrm rot="5400000">
            <a:off x="742572" y="36503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Up Arrow 16"/>
          <p:cNvSpPr/>
          <p:nvPr/>
        </p:nvSpPr>
        <p:spPr>
          <a:xfrm>
            <a:off x="7162800" y="412204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Up Arrow 17"/>
          <p:cNvSpPr/>
          <p:nvPr/>
        </p:nvSpPr>
        <p:spPr>
          <a:xfrm rot="5400000">
            <a:off x="742572" y="49623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Up Arrow 18"/>
          <p:cNvSpPr/>
          <p:nvPr/>
        </p:nvSpPr>
        <p:spPr>
          <a:xfrm rot="5400000">
            <a:off x="742571" y="5377795"/>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24300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xit" presetSubtype="0" fill="hold" grpId="1" nodeType="with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xit" presetSubtype="0" fill="hold" grpId="1" nodeType="with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xit" presetSubtype="0" fill="hold" grpId="1" nodeType="withEffect">
                                  <p:stCondLst>
                                    <p:cond delay="0"/>
                                  </p:stCondLst>
                                  <p:childTnLst>
                                    <p:animEffect transition="out" filter="fade">
                                      <p:cBhvr>
                                        <p:cTn id="33" dur="500"/>
                                        <p:tgtEl>
                                          <p:spTgt spid="14"/>
                                        </p:tgtEl>
                                      </p:cBhvr>
                                    </p:animEffect>
                                    <p:set>
                                      <p:cBhvr>
                                        <p:cTn id="34" dur="1" fill="hold">
                                          <p:stCondLst>
                                            <p:cond delay="499"/>
                                          </p:stCondLst>
                                        </p:cTn>
                                        <p:tgtEl>
                                          <p:spTgt spid="14"/>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xit" presetSubtype="0" fill="hold" grpId="1" nodeType="withEffect">
                                  <p:stCondLst>
                                    <p:cond delay="0"/>
                                  </p:stCondLst>
                                  <p:childTnLst>
                                    <p:animEffect transition="out" filter="fade">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xit" presetSubtype="0" fill="hold" grpId="1" nodeType="withEffect">
                                  <p:stCondLst>
                                    <p:cond delay="0"/>
                                  </p:stCondLst>
                                  <p:childTnLst>
                                    <p:animEffect transition="out" filter="fade">
                                      <p:cBhvr>
                                        <p:cTn id="58" dur="500"/>
                                        <p:tgtEl>
                                          <p:spTgt spid="18"/>
                                        </p:tgtEl>
                                      </p:cBhvr>
                                    </p:animEffect>
                                    <p:set>
                                      <p:cBhvr>
                                        <p:cTn id="59"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pic>
        <p:nvPicPr>
          <p:cNvPr id="7" name="Picture 6"/>
          <p:cNvPicPr>
            <a:picLocks noChangeAspect="1"/>
          </p:cNvPicPr>
          <p:nvPr/>
        </p:nvPicPr>
        <p:blipFill>
          <a:blip r:embed="rId3"/>
          <a:stretch>
            <a:fillRect/>
          </a:stretch>
        </p:blipFill>
        <p:spPr>
          <a:xfrm>
            <a:off x="1140599" y="1752600"/>
            <a:ext cx="6862801" cy="4074001"/>
          </a:xfrm>
          <a:prstGeom prst="rect">
            <a:avLst/>
          </a:prstGeom>
        </p:spPr>
      </p:pic>
      <p:sp>
        <p:nvSpPr>
          <p:cNvPr id="8" name="Up Arrow 7"/>
          <p:cNvSpPr/>
          <p:nvPr/>
        </p:nvSpPr>
        <p:spPr>
          <a:xfrm>
            <a:off x="457200" y="2418000"/>
            <a:ext cx="511949" cy="2743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rot="5400000">
            <a:off x="4316024" y="4786311"/>
            <a:ext cx="511949" cy="27432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39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xit" presetSubtype="0" fill="hold" grpId="1" nodeType="afterEffect">
                                  <p:stCondLst>
                                    <p:cond delay="0"/>
                                  </p:stCondLst>
                                  <p:childTnLst>
                                    <p:animEffect transition="out" filter="fade">
                                      <p:cBhvr>
                                        <p:cTn id="10" dur="500"/>
                                        <p:tgtEl>
                                          <p:spTgt spid="8"/>
                                        </p:tgtEl>
                                      </p:cBhvr>
                                    </p:animEffect>
                                    <p:set>
                                      <p:cBhvr>
                                        <p:cTn id="11" dur="1" fill="hold">
                                          <p:stCondLst>
                                            <p:cond delay="499"/>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500"/>
                            </p:stCondLst>
                            <p:childTnLst>
                              <p:par>
                                <p:cTn id="18" presetID="10" presetClass="exit" presetSubtype="0" fill="hold" grpId="1" nodeType="after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pic>
        <p:nvPicPr>
          <p:cNvPr id="7" name="Picture 6"/>
          <p:cNvPicPr>
            <a:picLocks noChangeAspect="1"/>
          </p:cNvPicPr>
          <p:nvPr/>
        </p:nvPicPr>
        <p:blipFill>
          <a:blip r:embed="rId3"/>
          <a:stretch>
            <a:fillRect/>
          </a:stretch>
        </p:blipFill>
        <p:spPr>
          <a:xfrm>
            <a:off x="1140599" y="1752600"/>
            <a:ext cx="6862801" cy="4074001"/>
          </a:xfrm>
          <a:prstGeom prst="rect">
            <a:avLst/>
          </a:prstGeom>
        </p:spPr>
      </p:pic>
      <p:sp>
        <p:nvSpPr>
          <p:cNvPr id="2" name="Rectangle 1"/>
          <p:cNvSpPr/>
          <p:nvPr/>
        </p:nvSpPr>
        <p:spPr>
          <a:xfrm>
            <a:off x="1371600" y="1884599"/>
            <a:ext cx="2362200" cy="3789601"/>
          </a:xfrm>
          <a:prstGeom prst="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733800" y="1884599"/>
            <a:ext cx="2133600" cy="378960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67400" y="1884597"/>
            <a:ext cx="1447800" cy="3789603"/>
          </a:xfrm>
          <a:prstGeom prst="rect">
            <a:avLst/>
          </a:prstGeom>
          <a:solidFill>
            <a:schemeClr val="accent6">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0" y="1884597"/>
            <a:ext cx="685800" cy="3789604"/>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1371600" y="4074001"/>
            <a:ext cx="4572000" cy="1600200"/>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1371600" y="1884600"/>
            <a:ext cx="6174601" cy="3789601"/>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1369200" y="5674201"/>
            <a:ext cx="1869300" cy="20399"/>
          </a:xfrm>
          <a:prstGeom prst="line">
            <a:avLst/>
          </a:prstGeom>
          <a:ln w="1905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30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blocked_range</a:t>
            </a:r>
            <a:r>
              <a:rPr lang="en-US" dirty="0"/>
              <a:t>&lt;T&gt;</a:t>
            </a:r>
          </a:p>
        </p:txBody>
      </p:sp>
      <p:sp>
        <p:nvSpPr>
          <p:cNvPr id="5" name="Up Arrow 4"/>
          <p:cNvSpPr/>
          <p:nvPr/>
        </p:nvSpPr>
        <p:spPr>
          <a:xfrm rot="10800000">
            <a:off x="4781173" y="1553627"/>
            <a:ext cx="343654" cy="5715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6" name="Up Arrow 5"/>
          <p:cNvSpPr/>
          <p:nvPr/>
        </p:nvSpPr>
        <p:spPr>
          <a:xfrm rot="5400000">
            <a:off x="456823" y="2937887"/>
            <a:ext cx="343654" cy="6096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p:cNvSpPr/>
          <p:nvPr/>
        </p:nvSpPr>
        <p:spPr>
          <a:xfrm>
            <a:off x="1066800" y="2256472"/>
            <a:ext cx="7772400" cy="1477328"/>
          </a:xfrm>
          <a:prstGeom prst="rect">
            <a:avLst/>
          </a:prstGeom>
        </p:spPr>
        <p:txBody>
          <a:bodyPr wrap="square">
            <a:spAutoFit/>
          </a:bodyPr>
          <a:lstStyle/>
          <a:p>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range(0, 10);</a:t>
            </a:r>
          </a:p>
          <a:p>
            <a:endParaRPr lang="en"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cur = </a:t>
            </a:r>
            <a:r>
              <a:rPr lang="en-US" dirty="0" err="1">
                <a:solidFill>
                  <a:srgbClr val="000000"/>
                </a:solidFill>
                <a:highlight>
                  <a:srgbClr val="FFFFFF"/>
                </a:highlight>
                <a:latin typeface="Consolas" panose="020B0609020204030204" pitchFamily="49" charset="0"/>
              </a:rPr>
              <a:t>range.begin</a:t>
            </a:r>
            <a:r>
              <a:rPr lang="en-US" dirty="0">
                <a:solidFill>
                  <a:srgbClr val="000000"/>
                </a:solidFill>
                <a:highlight>
                  <a:srgbClr val="FFFFFF"/>
                </a:highlight>
                <a:latin typeface="Consolas" panose="020B0609020204030204" pitchFamily="49" charset="0"/>
              </a:rPr>
              <a:t>(); cur != </a:t>
            </a:r>
            <a:r>
              <a:rPr lang="en-US" dirty="0" err="1">
                <a:solidFill>
                  <a:srgbClr val="000000"/>
                </a:solidFill>
                <a:highlight>
                  <a:srgbClr val="FFFFFF"/>
                </a:highlight>
                <a:latin typeface="Consolas" panose="020B0609020204030204" pitchFamily="49" charset="0"/>
              </a:rPr>
              <a:t>range.end</a:t>
            </a:r>
            <a:r>
              <a:rPr lang="en-US" dirty="0">
                <a:solidFill>
                  <a:srgbClr val="000000"/>
                </a:solidFill>
                <a:highlight>
                  <a:srgbClr val="FFFFFF"/>
                </a:highlight>
                <a:latin typeface="Consolas" panose="020B0609020204030204" pitchFamily="49" charset="0"/>
              </a:rPr>
              <a:t>(); ++cur)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cur &lt;&lt; </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a:t>
            </a:r>
            <a:endParaRPr lang="en-US" dirty="0"/>
          </a:p>
        </p:txBody>
      </p:sp>
    </p:spTree>
    <p:extLst>
      <p:ext uri="{BB962C8B-B14F-4D97-AF65-F5344CB8AC3E}">
        <p14:creationId xmlns:p14="http://schemas.microsoft.com/office/powerpoint/2010/main" val="206861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sp>
        <p:nvSpPr>
          <p:cNvPr id="4" name="Rectangle 3"/>
          <p:cNvSpPr/>
          <p:nvPr/>
        </p:nvSpPr>
        <p:spPr>
          <a:xfrm>
            <a:off x="838200" y="1758077"/>
            <a:ext cx="8001000" cy="2585323"/>
          </a:xfrm>
          <a:prstGeom prst="rect">
            <a:avLst/>
          </a:prstGeom>
        </p:spPr>
        <p:txBody>
          <a:bodyPr wrap="square">
            <a:spAutoFit/>
          </a:bodyPr>
          <a:lstStyle/>
          <a:p>
            <a:r>
              <a:rPr lang="en-US" dirty="0">
                <a:solidFill>
                  <a:schemeClr val="tx1">
                    <a:lumMod val="95000"/>
                    <a:lumOff val="5000"/>
                  </a:schemeClr>
                </a:solidFill>
                <a:highlight>
                  <a:srgbClr val="FFFFFF"/>
                </a:highlight>
                <a:latin typeface="Consolas" panose="020B0609020204030204" pitchFamily="49" charset="0"/>
              </a:rPr>
              <a:t>(</a:t>
            </a:r>
            <a:r>
              <a:rPr lang="en-US" dirty="0" err="1">
                <a:solidFill>
                  <a:schemeClr val="tx1">
                    <a:lumMod val="95000"/>
                    <a:lumOff val="5000"/>
                  </a:schemeClr>
                </a:solidFill>
                <a:highlight>
                  <a:srgbClr val="FFFFFF"/>
                </a:highlight>
                <a:latin typeface="Consolas" panose="020B0609020204030204" pitchFamily="49" charset="0"/>
              </a:rPr>
              <a:t>prescan</a:t>
            </a:r>
            <a:r>
              <a:rPr lang="en-US" dirty="0">
                <a:solidFill>
                  <a:schemeClr val="tx1">
                    <a:lumMod val="95000"/>
                    <a:lumOff val="5000"/>
                  </a:schemeClr>
                </a:solidFill>
                <a:highlight>
                  <a:srgbClr val="FFFFFF"/>
                </a:highlight>
                <a:latin typeface="Consolas" panose="020B0609020204030204" pitchFamily="49" charset="0"/>
              </a:rPr>
              <a:t>) -&gt;</a:t>
            </a:r>
          </a:p>
          <a:p>
            <a:r>
              <a:rPr lang="en-US" dirty="0">
                <a:solidFill>
                  <a:schemeClr val="tx1">
                    <a:lumMod val="95000"/>
                    <a:lumOff val="5000"/>
                  </a:schemeClr>
                </a:solidFill>
                <a:highlight>
                  <a:srgbClr val="FFFFFF"/>
                </a:highlight>
                <a:latin typeface="Consolas" panose="020B0609020204030204" pitchFamily="49" charset="0"/>
              </a:rPr>
              <a:t>for each index </a:t>
            </a:r>
            <a:r>
              <a:rPr lang="en-US" dirty="0" err="1">
                <a:solidFill>
                  <a:schemeClr val="tx1">
                    <a:lumMod val="95000"/>
                    <a:lumOff val="5000"/>
                  </a:schemeClr>
                </a:solidFill>
                <a:highlight>
                  <a:srgbClr val="FFFFFF"/>
                </a:highlight>
                <a:latin typeface="Consolas" panose="020B0609020204030204" pitchFamily="49" charset="0"/>
              </a:rPr>
              <a:t>i</a:t>
            </a:r>
            <a:endParaRPr lang="en-US" dirty="0">
              <a:solidFill>
                <a:schemeClr val="tx1">
                  <a:lumMod val="95000"/>
                  <a:lumOff val="5000"/>
                </a:schemeClr>
              </a:solidFill>
              <a:highlight>
                <a:srgbClr val="FFFFFF"/>
              </a:highlight>
              <a:latin typeface="Consolas" panose="020B0609020204030204" pitchFamily="49" charset="0"/>
            </a:endParaRPr>
          </a:p>
          <a:p>
            <a:r>
              <a:rPr lang="en-US" dirty="0">
                <a:solidFill>
                  <a:schemeClr val="tx1">
                    <a:lumMod val="95000"/>
                    <a:lumOff val="5000"/>
                  </a:schemeClr>
                </a:solidFill>
                <a:highlight>
                  <a:srgbClr val="FFFFFF"/>
                </a:highlight>
                <a:latin typeface="Consolas" panose="020B0609020204030204" pitchFamily="49" charset="0"/>
              </a:rPr>
              <a:t>   angle[</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 </a:t>
            </a:r>
            <a:r>
              <a:rPr lang="en-US" dirty="0">
                <a:solidFill>
                  <a:schemeClr val="tx1">
                    <a:lumMod val="95000"/>
                    <a:lumOff val="5000"/>
                  </a:schemeClr>
                </a:solidFill>
                <a:highlight>
                  <a:srgbClr val="FFFFFF"/>
                </a:highlight>
                <a:latin typeface="Cambria Math" panose="02040503050406030204" pitchFamily="18" charset="0"/>
              </a:rPr>
              <a:t>←</a:t>
            </a:r>
            <a:r>
              <a:rPr lang="en-US" dirty="0">
                <a:solidFill>
                  <a:schemeClr val="tx1">
                    <a:lumMod val="95000"/>
                    <a:lumOff val="5000"/>
                  </a:schemeClr>
                </a:solidFill>
                <a:highlight>
                  <a:srgbClr val="FFFFFF"/>
                </a:highlight>
                <a:latin typeface="Consolas" panose="020B0609020204030204" pitchFamily="49" charset="0"/>
              </a:rPr>
              <a:t> </a:t>
            </a:r>
            <a:r>
              <a:rPr lang="en-US" dirty="0" err="1">
                <a:solidFill>
                  <a:schemeClr val="tx1">
                    <a:lumMod val="95000"/>
                    <a:lumOff val="5000"/>
                  </a:schemeClr>
                </a:solidFill>
                <a:highlight>
                  <a:srgbClr val="FFFFFF"/>
                </a:highlight>
                <a:latin typeface="Consolas" panose="020B0609020204030204" pitchFamily="49" charset="0"/>
              </a:rPr>
              <a:t>arctan</a:t>
            </a:r>
            <a:r>
              <a:rPr lang="en-US" dirty="0">
                <a:solidFill>
                  <a:schemeClr val="tx1">
                    <a:lumMod val="95000"/>
                    <a:lumOff val="5000"/>
                  </a:schemeClr>
                </a:solidFill>
                <a:highlight>
                  <a:srgbClr val="FFFFFF"/>
                </a:highlight>
                <a:latin typeface="Consolas" panose="020B0609020204030204" pitchFamily="49" charset="0"/>
              </a:rPr>
              <a:t>(scale × (altitude[</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 - altitude[0]) / </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a:t>
            </a:r>
          </a:p>
          <a:p>
            <a:r>
              <a:rPr lang="en-US" dirty="0">
                <a:solidFill>
                  <a:schemeClr val="tx1">
                    <a:lumMod val="95000"/>
                    <a:lumOff val="5000"/>
                  </a:schemeClr>
                </a:solidFill>
                <a:highlight>
                  <a:srgbClr val="FFFFFF"/>
                </a:highlight>
                <a:latin typeface="Consolas" panose="020B0609020204030204" pitchFamily="49" charset="0"/>
              </a:rPr>
              <a:t>   </a:t>
            </a:r>
            <a:r>
              <a:rPr lang="en-US" dirty="0" err="1">
                <a:solidFill>
                  <a:schemeClr val="tx1">
                    <a:lumMod val="95000"/>
                    <a:lumOff val="5000"/>
                  </a:schemeClr>
                </a:solidFill>
                <a:highlight>
                  <a:srgbClr val="FFFFFF"/>
                </a:highlight>
                <a:latin typeface="Consolas" panose="020B0609020204030204" pitchFamily="49" charset="0"/>
              </a:rPr>
              <a:t>max_angle</a:t>
            </a:r>
            <a:r>
              <a:rPr lang="en-US" dirty="0">
                <a:solidFill>
                  <a:schemeClr val="tx1">
                    <a:lumMod val="95000"/>
                    <a:lumOff val="5000"/>
                  </a:schemeClr>
                </a:solidFill>
                <a:highlight>
                  <a:srgbClr val="FFFFFF"/>
                </a:highlight>
                <a:latin typeface="Consolas" panose="020B0609020204030204" pitchFamily="49" charset="0"/>
              </a:rPr>
              <a:t>[</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 = </a:t>
            </a:r>
            <a:r>
              <a:rPr lang="en-US" dirty="0" err="1">
                <a:solidFill>
                  <a:schemeClr val="tx1">
                    <a:lumMod val="95000"/>
                    <a:lumOff val="5000"/>
                  </a:schemeClr>
                </a:solidFill>
                <a:highlight>
                  <a:srgbClr val="FFFFFF"/>
                </a:highlight>
                <a:latin typeface="Consolas" panose="020B0609020204030204" pitchFamily="49" charset="0"/>
              </a:rPr>
              <a:t>find_preceding_max</a:t>
            </a:r>
            <a:r>
              <a:rPr lang="en-US" dirty="0">
                <a:solidFill>
                  <a:schemeClr val="tx1">
                    <a:lumMod val="95000"/>
                    <a:lumOff val="5000"/>
                  </a:schemeClr>
                </a:solidFill>
                <a:highlight>
                  <a:srgbClr val="FFFFFF"/>
                </a:highlight>
                <a:latin typeface="Consolas" panose="020B0609020204030204" pitchFamily="49" charset="0"/>
              </a:rPr>
              <a:t>(</a:t>
            </a:r>
            <a:r>
              <a:rPr lang="en-US" dirty="0" err="1">
                <a:solidFill>
                  <a:schemeClr val="tx1">
                    <a:lumMod val="95000"/>
                    <a:lumOff val="5000"/>
                  </a:schemeClr>
                </a:solidFill>
                <a:highlight>
                  <a:srgbClr val="FFFFFF"/>
                </a:highlight>
                <a:latin typeface="Consolas" panose="020B0609020204030204" pitchFamily="49" charset="0"/>
              </a:rPr>
              <a:t>max_angle</a:t>
            </a:r>
            <a:r>
              <a:rPr lang="en-US" dirty="0">
                <a:solidFill>
                  <a:schemeClr val="tx1">
                    <a:lumMod val="95000"/>
                    <a:lumOff val="5000"/>
                  </a:schemeClr>
                </a:solidFill>
                <a:highlight>
                  <a:srgbClr val="FFFFFF"/>
                </a:highlight>
                <a:latin typeface="Consolas" panose="020B0609020204030204" pitchFamily="49" charset="0"/>
              </a:rPr>
              <a:t>, </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a:t>
            </a:r>
          </a:p>
          <a:p>
            <a:endParaRPr lang="en-US" dirty="0">
              <a:solidFill>
                <a:schemeClr val="tx1">
                  <a:lumMod val="95000"/>
                  <a:lumOff val="5000"/>
                </a:schemeClr>
              </a:solidFill>
              <a:highlight>
                <a:srgbClr val="FFFFFF"/>
              </a:highlight>
              <a:latin typeface="Consolas" panose="020B0609020204030204" pitchFamily="49" charset="0"/>
            </a:endParaRPr>
          </a:p>
          <a:p>
            <a:endParaRPr lang="en-US" dirty="0">
              <a:solidFill>
                <a:schemeClr val="tx1">
                  <a:lumMod val="95000"/>
                  <a:lumOff val="5000"/>
                </a:schemeClr>
              </a:solidFill>
              <a:highlight>
                <a:srgbClr val="FFFFFF"/>
              </a:highlight>
              <a:latin typeface="Consolas" panose="020B0609020204030204" pitchFamily="49" charset="0"/>
            </a:endParaRPr>
          </a:p>
          <a:p>
            <a:r>
              <a:rPr lang="en-US" dirty="0">
                <a:solidFill>
                  <a:schemeClr val="tx1">
                    <a:lumMod val="95000"/>
                    <a:lumOff val="5000"/>
                  </a:schemeClr>
                </a:solidFill>
                <a:highlight>
                  <a:srgbClr val="FFFFFF"/>
                </a:highlight>
                <a:latin typeface="Consolas" panose="020B0609020204030204" pitchFamily="49" charset="0"/>
              </a:rPr>
              <a:t>(final scan) -&gt;</a:t>
            </a:r>
          </a:p>
          <a:p>
            <a:r>
              <a:rPr lang="en-US" dirty="0">
                <a:solidFill>
                  <a:schemeClr val="tx1">
                    <a:lumMod val="95000"/>
                    <a:lumOff val="5000"/>
                  </a:schemeClr>
                </a:solidFill>
                <a:highlight>
                  <a:srgbClr val="FFFFFF"/>
                </a:highlight>
                <a:latin typeface="Consolas" panose="020B0609020204030204" pitchFamily="49" charset="0"/>
              </a:rPr>
              <a:t>for each index </a:t>
            </a:r>
            <a:r>
              <a:rPr lang="en-US" dirty="0" err="1">
                <a:solidFill>
                  <a:schemeClr val="tx1">
                    <a:lumMod val="95000"/>
                    <a:lumOff val="5000"/>
                  </a:schemeClr>
                </a:solidFill>
                <a:highlight>
                  <a:srgbClr val="FFFFFF"/>
                </a:highlight>
                <a:latin typeface="Consolas" panose="020B0609020204030204" pitchFamily="49" charset="0"/>
              </a:rPr>
              <a:t>i</a:t>
            </a:r>
            <a:endParaRPr lang="en-US" dirty="0">
              <a:solidFill>
                <a:schemeClr val="tx1">
                  <a:lumMod val="95000"/>
                  <a:lumOff val="5000"/>
                </a:schemeClr>
              </a:solidFill>
              <a:highlight>
                <a:srgbClr val="FFFFFF"/>
              </a:highlight>
              <a:latin typeface="Consolas" panose="020B0609020204030204" pitchFamily="49" charset="0"/>
            </a:endParaRPr>
          </a:p>
          <a:p>
            <a:r>
              <a:rPr lang="en-US" dirty="0">
                <a:solidFill>
                  <a:schemeClr val="tx1">
                    <a:lumMod val="95000"/>
                    <a:lumOff val="5000"/>
                  </a:schemeClr>
                </a:solidFill>
                <a:highlight>
                  <a:srgbClr val="FFFFFF"/>
                </a:highlight>
                <a:latin typeface="Consolas" panose="020B0609020204030204" pitchFamily="49" charset="0"/>
              </a:rPr>
              <a:t>    visible[</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 = (angle[</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 &gt;= </a:t>
            </a:r>
            <a:r>
              <a:rPr lang="en-US" dirty="0" err="1">
                <a:solidFill>
                  <a:schemeClr val="tx1">
                    <a:lumMod val="95000"/>
                    <a:lumOff val="5000"/>
                  </a:schemeClr>
                </a:solidFill>
                <a:highlight>
                  <a:srgbClr val="FFFFFF"/>
                </a:highlight>
                <a:latin typeface="Consolas" panose="020B0609020204030204" pitchFamily="49" charset="0"/>
              </a:rPr>
              <a:t>max_angle</a:t>
            </a:r>
            <a:r>
              <a:rPr lang="en-US" dirty="0">
                <a:solidFill>
                  <a:schemeClr val="tx1">
                    <a:lumMod val="95000"/>
                    <a:lumOff val="5000"/>
                  </a:schemeClr>
                </a:solidFill>
                <a:highlight>
                  <a:srgbClr val="FFFFFF"/>
                </a:highlight>
                <a:latin typeface="Consolas" panose="020B0609020204030204" pitchFamily="49" charset="0"/>
              </a:rPr>
              <a:t>[</a:t>
            </a:r>
            <a:r>
              <a:rPr lang="en-US" dirty="0" err="1">
                <a:solidFill>
                  <a:schemeClr val="tx1">
                    <a:lumMod val="95000"/>
                    <a:lumOff val="5000"/>
                  </a:schemeClr>
                </a:solidFill>
                <a:highlight>
                  <a:srgbClr val="FFFFFF"/>
                </a:highlight>
                <a:latin typeface="Consolas" panose="020B0609020204030204" pitchFamily="49" charset="0"/>
              </a:rPr>
              <a:t>i</a:t>
            </a:r>
            <a:r>
              <a:rPr lang="en-US" dirty="0">
                <a:solidFill>
                  <a:schemeClr val="tx1">
                    <a:lumMod val="95000"/>
                    <a:lumOff val="5000"/>
                  </a:schemeClr>
                </a:solidFill>
                <a:highlight>
                  <a:srgbClr val="FFFFFF"/>
                </a:highlight>
                <a:latin typeface="Consolas" panose="020B0609020204030204" pitchFamily="49" charset="0"/>
              </a:rPr>
              <a:t>])</a:t>
            </a:r>
          </a:p>
        </p:txBody>
      </p:sp>
      <p:sp>
        <p:nvSpPr>
          <p:cNvPr id="10" name="Up Arrow 9"/>
          <p:cNvSpPr/>
          <p:nvPr/>
        </p:nvSpPr>
        <p:spPr>
          <a:xfrm rot="5400000">
            <a:off x="618936" y="221563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630659" y="2535843"/>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Up Arrow 11"/>
          <p:cNvSpPr/>
          <p:nvPr/>
        </p:nvSpPr>
        <p:spPr>
          <a:xfrm rot="5400000">
            <a:off x="630659" y="385469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48896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grpId="1"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xit" presetSubtype="0" fill="hold" grpId="1" nodeType="with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sp>
        <p:nvSpPr>
          <p:cNvPr id="2" name="Rectangle 1"/>
          <p:cNvSpPr/>
          <p:nvPr/>
        </p:nvSpPr>
        <p:spPr>
          <a:xfrm>
            <a:off x="1676400" y="2057400"/>
            <a:ext cx="5791200" cy="2862322"/>
          </a:xfrm>
          <a:prstGeom prst="rect">
            <a:avLst/>
          </a:prstGeom>
        </p:spPr>
        <p:txBody>
          <a:bodyPr wrap="square">
            <a:spAutoFit/>
          </a:bodyPr>
          <a:lstStyle/>
          <a:p>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point</a:t>
            </a:r>
            <a:r>
              <a:rPr lang="en-US" dirty="0">
                <a:solidFill>
                  <a:srgbClr val="000000"/>
                </a:solidFill>
                <a:highlight>
                  <a:srgbClr val="FFFFFF"/>
                </a:highlight>
                <a:latin typeface="Consolas" panose="020B0609020204030204" pitchFamily="49" charset="0"/>
              </a:rPr>
              <a:t> </a:t>
            </a:r>
            <a:r>
              <a:rPr lang="en"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point()</a:t>
            </a:r>
          </a:p>
          <a:p>
            <a:r>
              <a:rPr lang="en-US" dirty="0">
                <a:solidFill>
                  <a:srgbClr val="000000"/>
                </a:solidFill>
                <a:highlight>
                  <a:srgbClr val="FFFFFF"/>
                </a:highlight>
                <a:latin typeface="Consolas" panose="020B0609020204030204" pitchFamily="49" charset="0"/>
              </a:rPr>
              <a:t>        : altitude(0), angle(0),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max_angle</a:t>
            </a:r>
            <a:r>
              <a:rPr lang="en-US" dirty="0">
                <a:solidFill>
                  <a:srgbClr val="000000"/>
                </a:solidFill>
                <a:highlight>
                  <a:srgbClr val="FFFFFF"/>
                </a:highlight>
                <a:latin typeface="Consolas" panose="020B0609020204030204" pitchFamily="49" charset="0"/>
              </a:rPr>
              <a:t>(0), visible(</a:t>
            </a:r>
            <a:r>
              <a:rPr lang="en-US" dirty="0">
                <a:solidFill>
                  <a:srgbClr val="0000FF"/>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a:t>
            </a:r>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altitude;</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angle;</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max_angle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visible;</a:t>
            </a:r>
          </a:p>
          <a:p>
            <a:r>
              <a:rPr lang="en" dirty="0">
                <a:solidFill>
                  <a:srgbClr val="000000"/>
                </a:solidFill>
                <a:highlight>
                  <a:srgbClr val="FFFFFF"/>
                </a:highlight>
                <a:latin typeface="Consolas" panose="020B0609020204030204" pitchFamily="49" charset="0"/>
              </a:rPr>
              <a:t>};</a:t>
            </a:r>
            <a:endParaRPr lang="en" sz="1400" dirty="0">
              <a:solidFill>
                <a:prstClr val="black"/>
              </a:solidFill>
              <a:highlight>
                <a:srgbClr val="FFFFFF"/>
              </a:highlight>
              <a:latin typeface="Calibri" panose="020F0502020204030204" pitchFamily="34" charset="0"/>
            </a:endParaRPr>
          </a:p>
        </p:txBody>
      </p:sp>
    </p:spTree>
    <p:extLst>
      <p:ext uri="{BB962C8B-B14F-4D97-AF65-F5344CB8AC3E}">
        <p14:creationId xmlns:p14="http://schemas.microsoft.com/office/powerpoint/2010/main" val="34851283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sp>
        <p:nvSpPr>
          <p:cNvPr id="2" name="Rectangle 1"/>
          <p:cNvSpPr/>
          <p:nvPr/>
        </p:nvSpPr>
        <p:spPr>
          <a:xfrm>
            <a:off x="609600" y="1600200"/>
            <a:ext cx="8515350" cy="5016758"/>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class</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scale;</a:t>
            </a:r>
          </a:p>
          <a:p>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point</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points;</a:t>
            </a:r>
          </a:p>
          <a:p>
            <a:r>
              <a:rPr lang="en-US" dirty="0">
                <a:solidFill>
                  <a:srgbClr val="0000FF"/>
                </a:solidFill>
                <a:highlight>
                  <a:srgbClr val="FFFFFF"/>
                </a:highlight>
                <a:latin typeface="Consolas" panose="020B0609020204030204" pitchFamily="49" charset="0"/>
              </a:rPr>
              <a:t>public</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point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points_</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_scale</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points(</a:t>
            </a:r>
            <a:r>
              <a:rPr lang="en-US" dirty="0">
                <a:solidFill>
                  <a:srgbClr val="808080"/>
                </a:solidFill>
                <a:highlight>
                  <a:srgbClr val="FFFFFF"/>
                </a:highlight>
                <a:latin typeface="Consolas" panose="020B0609020204030204" pitchFamily="49" charset="0"/>
              </a:rPr>
              <a:t>points_</a:t>
            </a:r>
            <a:r>
              <a:rPr lang="en-US" dirty="0">
                <a:solidFill>
                  <a:srgbClr val="000000"/>
                </a:solidFill>
                <a:highlight>
                  <a:srgbClr val="FFFFFF"/>
                </a:highlight>
                <a:latin typeface="Consolas" panose="020B0609020204030204" pitchFamily="49" charset="0"/>
              </a:rPr>
              <a:t>), scale(</a:t>
            </a:r>
            <a:r>
              <a:rPr lang="en-US" dirty="0">
                <a:solidFill>
                  <a:srgbClr val="808080"/>
                </a:solidFill>
                <a:highlight>
                  <a:srgbClr val="FFFFFF"/>
                </a:highlight>
                <a:latin typeface="Consolas" panose="020B0609020204030204" pitchFamily="49" charset="0"/>
              </a:rPr>
              <a:t>_scale</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split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 points(</a:t>
            </a:r>
            <a:r>
              <a:rPr lang="en-US" dirty="0" err="1">
                <a:solidFill>
                  <a:srgbClr val="808080"/>
                </a:solidFill>
                <a:highlight>
                  <a:srgbClr val="FFFFFF"/>
                </a:highlight>
                <a:latin typeface="Consolas" panose="020B0609020204030204" pitchFamily="49" charset="0"/>
              </a:rPr>
              <a:t>b</a:t>
            </a:r>
            <a:r>
              <a:rPr lang="en-US" dirty="0" err="1">
                <a:solidFill>
                  <a:srgbClr val="000000"/>
                </a:solidFill>
                <a:highlight>
                  <a:srgbClr val="FFFFFF"/>
                </a:highlight>
                <a:latin typeface="Consolas" panose="020B0609020204030204" pitchFamily="49" charset="0"/>
              </a:rPr>
              <a:t>.points</a:t>
            </a:r>
            <a:r>
              <a:rPr lang="en-US" dirty="0">
                <a:solidFill>
                  <a:srgbClr val="000000"/>
                </a:solidFill>
                <a:highlight>
                  <a:srgbClr val="FFFFFF"/>
                </a:highlight>
                <a:latin typeface="Consolas" panose="020B0609020204030204" pitchFamily="49" charset="0"/>
              </a:rPr>
              <a:t>), scale(</a:t>
            </a:r>
            <a:r>
              <a:rPr lang="en-US" dirty="0" err="1">
                <a:solidFill>
                  <a:srgbClr val="808080"/>
                </a:solidFill>
                <a:highlight>
                  <a:srgbClr val="FFFFFF"/>
                </a:highlight>
                <a:latin typeface="Consolas" panose="020B0609020204030204" pitchFamily="49" charset="0"/>
              </a:rPr>
              <a:t>b</a:t>
            </a:r>
            <a:r>
              <a:rPr lang="en-US" dirty="0" err="1">
                <a:solidFill>
                  <a:srgbClr val="000000"/>
                </a:solidFill>
                <a:highlight>
                  <a:srgbClr val="FFFFFF"/>
                </a:highlight>
                <a:latin typeface="Consolas" panose="020B0609020204030204" pitchFamily="49" charset="0"/>
              </a:rPr>
              <a:t>.scale</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&gt;</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 { ... }</a:t>
            </a:r>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reverse_join</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a</a:t>
            </a:r>
            <a:r>
              <a:rPr lang="en-US"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assign(</a:t>
            </a:r>
            <a:r>
              <a:rPr lang="en-US" dirty="0" err="1">
                <a:solidFill>
                  <a:srgbClr val="2B91AF"/>
                </a:solidFill>
                <a:highlight>
                  <a:srgbClr val="FFFFFF"/>
                </a:highlight>
                <a:latin typeface="Consolas" panose="020B0609020204030204" pitchFamily="49" charset="0"/>
              </a:rPr>
              <a:t>LineOfSightCalc</a:t>
            </a:r>
            <a:r>
              <a:rPr lang="en-US" dirty="0">
                <a:solidFill>
                  <a:srgbClr val="000000"/>
                </a:solidFill>
                <a:highlight>
                  <a:srgbClr val="FFFFFF"/>
                </a:highlight>
                <a:latin typeface="Consolas" panose="020B0609020204030204" pitchFamily="49" charset="0"/>
              </a:rPr>
              <a:t>&amp; </a:t>
            </a:r>
            <a:r>
              <a:rPr lang="en-US" dirty="0">
                <a:solidFill>
                  <a:srgbClr val="808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5" name="Up Arrow 4"/>
          <p:cNvSpPr/>
          <p:nvPr/>
        </p:nvSpPr>
        <p:spPr>
          <a:xfrm rot="5400000">
            <a:off x="618936" y="1876990"/>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618935" y="26001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618935" y="3430097"/>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5400000">
            <a:off x="618935" y="45051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618934" y="51147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Up Arrow 10"/>
          <p:cNvSpPr/>
          <p:nvPr/>
        </p:nvSpPr>
        <p:spPr>
          <a:xfrm rot="5400000">
            <a:off x="618933" y="5648136"/>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55643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xit" presetSubtype="0" fill="hold" grpId="1"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xit" presetSubtype="0" fill="hold" grpId="1" nodeType="withEffect">
                                  <p:stCondLst>
                                    <p:cond delay="0"/>
                                  </p:stCondLst>
                                  <p:childTnLst>
                                    <p:animEffect transition="out" filter="fade">
                                      <p:cBhvr>
                                        <p:cTn id="36" dur="500"/>
                                        <p:tgtEl>
                                          <p:spTgt spid="9"/>
                                        </p:tgtEl>
                                      </p:cBhvr>
                                    </p:animEffect>
                                    <p:set>
                                      <p:cBhvr>
                                        <p:cTn id="37" dur="1" fill="hold">
                                          <p:stCondLst>
                                            <p:cond delay="499"/>
                                          </p:stCondLst>
                                        </p:cTn>
                                        <p:tgtEl>
                                          <p:spTgt spid="9"/>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1"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138" y="1661381"/>
            <a:ext cx="8763000" cy="4462760"/>
          </a:xfrm>
          <a:prstGeom prst="rect">
            <a:avLst/>
          </a:prstGeom>
        </p:spPr>
        <p:txBody>
          <a:bodyPr wrap="square">
            <a:spAutoFit/>
          </a:bodyPr>
          <a:lstStyle/>
          <a:p>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&gt;</a:t>
            </a:r>
          </a:p>
          <a:p>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operator()(</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tbb</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blocked_range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&gt;&amp; </a:t>
            </a:r>
            <a:r>
              <a:rPr lang="en-US" dirty="0">
                <a:solidFill>
                  <a:srgbClr val="808080"/>
                </a:solidFill>
                <a:highlight>
                  <a:srgbClr val="FFFFFF"/>
                </a:highlight>
                <a:latin typeface="Consolas" panose="020B0609020204030204" pitchFamily="49" charset="0"/>
              </a:rPr>
              <a:t>r</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err="1">
                <a:solidFill>
                  <a:srgbClr val="808080"/>
                </a:solidFill>
                <a:highlight>
                  <a:srgbClr val="FFFFFF"/>
                </a:highlight>
                <a:latin typeface="Consolas" panose="020B0609020204030204" pitchFamily="49" charset="0"/>
              </a:rPr>
              <a:t>r</a:t>
            </a:r>
            <a:r>
              <a:rPr lang="en-US" dirty="0" err="1">
                <a:solidFill>
                  <a:srgbClr val="000000"/>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 </a:t>
            </a:r>
            <a:r>
              <a:rPr lang="en-US" dirty="0" err="1">
                <a:solidFill>
                  <a:srgbClr val="808080"/>
                </a:solidFill>
                <a:highlight>
                  <a:srgbClr val="FFFFFF"/>
                </a:highlight>
                <a:latin typeface="Consolas" panose="020B0609020204030204" pitchFamily="49" charset="0"/>
              </a:rPr>
              <a:t>r</a:t>
            </a:r>
            <a:r>
              <a:rPr lang="en-US" dirty="0" err="1">
                <a:solidFill>
                  <a:srgbClr val="000000"/>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&gt; 0) {</a:t>
            </a:r>
          </a:p>
          <a:p>
            <a:r>
              <a:rPr lang="en-US" dirty="0">
                <a:solidFill>
                  <a:srgbClr val="000000"/>
                </a:solidFill>
                <a:highlight>
                  <a:srgbClr val="FFFFFF"/>
                </a:highlight>
                <a:latin typeface="Consolas" panose="020B0609020204030204" pitchFamily="49" charset="0"/>
              </a:rPr>
              <a:t>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].angle = </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atan</a:t>
            </a:r>
            <a:r>
              <a:rPr lang="en-US" dirty="0">
                <a:solidFill>
                  <a:srgbClr val="000000"/>
                </a:solidFill>
                <a:highlight>
                  <a:srgbClr val="FFFFFF"/>
                </a:highlight>
                <a:latin typeface="Consolas" panose="020B0609020204030204" pitchFamily="49" charset="0"/>
              </a:rPr>
              <a:t>(scale *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].altitude - p[0].altitude) /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max_angle</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::max(p[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].angle, p[i-1].</a:t>
            </a:r>
            <a:r>
              <a:rPr lang="en-US" dirty="0" err="1">
                <a:solidFill>
                  <a:srgbClr val="000000"/>
                </a:solidFill>
                <a:highlight>
                  <a:srgbClr val="FFFFFF"/>
                </a:highlight>
                <a:latin typeface="Consolas" panose="020B0609020204030204" pitchFamily="49" charset="0"/>
              </a:rPr>
              <a:t>max_angle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endParaRPr lang="en"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Tag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is_final_scan</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].visible =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].angle &gt;= p[</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max_angle</a:t>
            </a:r>
            <a:r>
              <a:rPr lang="en-US" dirty="0">
                <a:solidFill>
                  <a:srgbClr val="000000"/>
                </a:solidFill>
                <a:highlight>
                  <a:srgbClr val="FFFFFF"/>
                </a:highlight>
                <a:latin typeface="Consolas" panose="020B0609020204030204" pitchFamily="49" charset="0"/>
              </a:rPr>
              <a:t>;</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    }</a:t>
            </a:r>
          </a:p>
          <a:p>
            <a:r>
              <a:rPr lang="en" dirty="0">
                <a:solidFill>
                  <a:srgbClr val="000000"/>
                </a:solidFill>
                <a:highlight>
                  <a:srgbClr val="FFFFFF"/>
                </a:highlight>
                <a:latin typeface="Consolas" panose="020B0609020204030204" pitchFamily="49" charset="0"/>
              </a:rPr>
              <a:t>}</a:t>
            </a:r>
          </a:p>
          <a:p>
            <a:endParaRPr lang="en" sz="1400" dirty="0">
              <a:solidFill>
                <a:prstClr val="black"/>
              </a:solidFill>
              <a:highlight>
                <a:srgbClr val="FFFFFF"/>
              </a:highlight>
              <a:latin typeface="Calibri" panose="020F0502020204030204" pitchFamily="34" charset="0"/>
            </a:endParaRPr>
          </a:p>
        </p:txBody>
      </p:sp>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sp>
        <p:nvSpPr>
          <p:cNvPr id="5" name="Up Arrow 4"/>
          <p:cNvSpPr/>
          <p:nvPr/>
        </p:nvSpPr>
        <p:spPr>
          <a:xfrm rot="10800000">
            <a:off x="5334000" y="1369407"/>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7" name="Up Arrow 6"/>
          <p:cNvSpPr/>
          <p:nvPr/>
        </p:nvSpPr>
        <p:spPr>
          <a:xfrm rot="5400000">
            <a:off x="1234935" y="270215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Up Arrow 7"/>
          <p:cNvSpPr/>
          <p:nvPr/>
        </p:nvSpPr>
        <p:spPr>
          <a:xfrm rot="5400000">
            <a:off x="1234935" y="3457204"/>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Up Arrow 8"/>
          <p:cNvSpPr/>
          <p:nvPr/>
        </p:nvSpPr>
        <p:spPr>
          <a:xfrm rot="10800000">
            <a:off x="3152209" y="393439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0" name="Up Arrow 9"/>
          <p:cNvSpPr/>
          <p:nvPr/>
        </p:nvSpPr>
        <p:spPr>
          <a:xfrm rot="5400000">
            <a:off x="1234935" y="4566741"/>
            <a:ext cx="343654" cy="552073"/>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60348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xit" presetSubtype="0" fill="hold" grpId="1"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xit" presetSubtype="0" fill="hold" grpId="1" nodeType="withEffect">
                                  <p:stCondLst>
                                    <p:cond delay="0"/>
                                  </p:stCondLst>
                                  <p:childTnLst>
                                    <p:animEffect transition="out" filter="fade">
                                      <p:cBhvr>
                                        <p:cTn id="22" dur="500"/>
                                        <p:tgtEl>
                                          <p:spTgt spid="7"/>
                                        </p:tgtEl>
                                      </p:cBhvr>
                                    </p:animEffect>
                                    <p:set>
                                      <p:cBhvr>
                                        <p:cTn id="23" dur="1" fill="hold">
                                          <p:stCondLst>
                                            <p:cond delay="4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xit" presetSubtype="0" fill="hold" grpId="1"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par>
                                <p:cTn id="37" presetID="10" presetClass="exit" presetSubtype="0" fill="hold" grpId="1"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40599" y="1752600"/>
            <a:ext cx="6862801" cy="4074001"/>
          </a:xfrm>
          <a:prstGeom prst="rect">
            <a:avLst/>
          </a:prstGeom>
        </p:spPr>
      </p:pic>
      <p:sp>
        <p:nvSpPr>
          <p:cNvPr id="6" name="Title 1"/>
          <p:cNvSpPr>
            <a:spLocks noGrp="1"/>
          </p:cNvSpPr>
          <p:nvPr>
            <p:ph type="title"/>
          </p:nvPr>
        </p:nvSpPr>
        <p:spPr>
          <a:xfrm>
            <a:off x="628650" y="365126"/>
            <a:ext cx="7886700" cy="1325563"/>
          </a:xfrm>
        </p:spPr>
        <p:txBody>
          <a:bodyPr/>
          <a:lstStyle/>
          <a:p>
            <a:r>
              <a:rPr lang="en-US" dirty="0" err="1"/>
              <a:t>parallel_scan</a:t>
            </a:r>
            <a:r>
              <a:rPr lang="en-US" dirty="0"/>
              <a:t> – line of sight</a:t>
            </a:r>
          </a:p>
        </p:txBody>
      </p:sp>
    </p:spTree>
    <p:extLst>
      <p:ext uri="{BB962C8B-B14F-4D97-AF65-F5344CB8AC3E}">
        <p14:creationId xmlns:p14="http://schemas.microsoft.com/office/powerpoint/2010/main" val="1245968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a:solidFill>
                  <a:schemeClr val="tx1">
                    <a:lumMod val="75000"/>
                    <a:lumOff val="25000"/>
                  </a:schemeClr>
                </a:solidFill>
              </a:rPr>
              <a:t>Overview</a:t>
            </a: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a:solidFill>
                  <a:schemeClr val="tx1">
                    <a:lumMod val="75000"/>
                    <a:lumOff val="25000"/>
                  </a:schemeClr>
                </a:solidFill>
              </a:rPr>
              <a:t>Ranges</a:t>
            </a:r>
          </a:p>
          <a:p>
            <a:pPr>
              <a:spcBef>
                <a:spcPts val="1200"/>
              </a:spcBef>
            </a:pPr>
            <a:r>
              <a:rPr lang="en-US" dirty="0" err="1">
                <a:solidFill>
                  <a:schemeClr val="tx1">
                    <a:lumMod val="75000"/>
                    <a:lumOff val="25000"/>
                  </a:schemeClr>
                </a:solidFill>
              </a:rPr>
              <a:t>Partitioners</a:t>
            </a:r>
            <a:endParaRPr lang="en-US" dirty="0">
              <a:solidFill>
                <a:schemeClr val="tx1">
                  <a:lumMod val="75000"/>
                  <a:lumOff val="25000"/>
                </a:schemeClr>
              </a:solidFill>
            </a:endParaRPr>
          </a:p>
          <a:p>
            <a:pPr>
              <a:spcBef>
                <a:spcPts val="1200"/>
              </a:spcBef>
            </a:pPr>
            <a:r>
              <a:rPr lang="en-US" dirty="0">
                <a:solidFill>
                  <a:schemeClr val="tx1">
                    <a:lumMod val="75000"/>
                    <a:lumOff val="25000"/>
                  </a:schemeClr>
                </a:solidFill>
              </a:rPr>
              <a:t>Parallel Looping</a:t>
            </a:r>
          </a:p>
          <a:p>
            <a:pPr lvl="1">
              <a:spcBef>
                <a:spcPts val="1200"/>
              </a:spcBef>
            </a:pPr>
            <a:r>
              <a:rPr lang="en-US" dirty="0" err="1">
                <a:solidFill>
                  <a:schemeClr val="tx1">
                    <a:lumMod val="75000"/>
                    <a:lumOff val="25000"/>
                  </a:schemeClr>
                </a:solidFill>
              </a:rPr>
              <a:t>parallel_for_each</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parallel_for</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parallel_do</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parallel_reduce</a:t>
            </a:r>
            <a:endParaRPr lang="en-US" dirty="0">
              <a:solidFill>
                <a:schemeClr val="tx1">
                  <a:lumMod val="75000"/>
                  <a:lumOff val="25000"/>
                </a:schemeClr>
              </a:solidFill>
            </a:endParaRPr>
          </a:p>
          <a:p>
            <a:pPr lvl="1">
              <a:spcBef>
                <a:spcPts val="1200"/>
              </a:spcBef>
            </a:pPr>
            <a:r>
              <a:rPr lang="en-US" dirty="0" err="1">
                <a:solidFill>
                  <a:schemeClr val="tx1">
                    <a:lumMod val="75000"/>
                    <a:lumOff val="25000"/>
                  </a:schemeClr>
                </a:solidFill>
              </a:rPr>
              <a:t>parallel_scan</a:t>
            </a: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a:p>
            <a:pPr lvl="1">
              <a:spcBef>
                <a:spcPts val="1200"/>
              </a:spcBef>
            </a:pPr>
            <a:endParaRPr lang="en-US" dirty="0">
              <a:solidFill>
                <a:schemeClr val="tx1">
                  <a:lumMod val="75000"/>
                  <a:lumOff val="25000"/>
                </a:schemeClr>
              </a:solidFill>
            </a:endParaRPr>
          </a:p>
        </p:txBody>
      </p:sp>
    </p:spTree>
    <p:extLst>
      <p:ext uri="{BB962C8B-B14F-4D97-AF65-F5344CB8AC3E}">
        <p14:creationId xmlns:p14="http://schemas.microsoft.com/office/powerpoint/2010/main" val="427667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fade">
                                      <p:cBhvr>
                                        <p:cTn id="23" dur="500"/>
                                        <p:tgtEl>
                                          <p:spTgt spid="5">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t>END</a:t>
            </a:r>
            <a:endParaRPr lang="en-US" sz="285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27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blocked_range</a:t>
            </a:r>
            <a:r>
              <a:rPr lang="en-US" dirty="0"/>
              <a:t>&lt;T&gt;</a:t>
            </a:r>
          </a:p>
        </p:txBody>
      </p:sp>
      <p:sp>
        <p:nvSpPr>
          <p:cNvPr id="6" name="Rectangle 5"/>
          <p:cNvSpPr/>
          <p:nvPr/>
        </p:nvSpPr>
        <p:spPr>
          <a:xfrm>
            <a:off x="213360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34049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254738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275427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296116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16805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37494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358183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378872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399561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20251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440940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4616292"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4823183"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030074"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23696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5443856"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5650747"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5857638"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064529"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27142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7" name="Rectangle 26"/>
          <p:cNvSpPr/>
          <p:nvPr/>
        </p:nvSpPr>
        <p:spPr>
          <a:xfrm>
            <a:off x="647831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8" name="Rectangle 27"/>
          <p:cNvSpPr/>
          <p:nvPr/>
        </p:nvSpPr>
        <p:spPr>
          <a:xfrm>
            <a:off x="668520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9" name="Rectangle 28"/>
          <p:cNvSpPr/>
          <p:nvPr/>
        </p:nvSpPr>
        <p:spPr>
          <a:xfrm>
            <a:off x="6892095"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2606457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blocked_range</a:t>
            </a:r>
            <a:r>
              <a:rPr lang="en-US" dirty="0"/>
              <a:t>&lt;T&gt;</a:t>
            </a:r>
          </a:p>
        </p:txBody>
      </p:sp>
      <p:sp>
        <p:nvSpPr>
          <p:cNvPr id="3" name="Rectangle 2"/>
          <p:cNvSpPr/>
          <p:nvPr/>
        </p:nvSpPr>
        <p:spPr>
          <a:xfrm>
            <a:off x="2133600"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4" name="Rectangle 3"/>
          <p:cNvSpPr/>
          <p:nvPr/>
        </p:nvSpPr>
        <p:spPr>
          <a:xfrm>
            <a:off x="2340491"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5" name="Rectangle 4"/>
          <p:cNvSpPr/>
          <p:nvPr/>
        </p:nvSpPr>
        <p:spPr>
          <a:xfrm>
            <a:off x="2547382"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6" name="Rectangle 5"/>
          <p:cNvSpPr/>
          <p:nvPr/>
        </p:nvSpPr>
        <p:spPr>
          <a:xfrm>
            <a:off x="2754273"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7" name="Rectangle 6"/>
          <p:cNvSpPr/>
          <p:nvPr/>
        </p:nvSpPr>
        <p:spPr>
          <a:xfrm>
            <a:off x="2961164"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8" name="Rectangle 7"/>
          <p:cNvSpPr/>
          <p:nvPr/>
        </p:nvSpPr>
        <p:spPr>
          <a:xfrm>
            <a:off x="3168055"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9" name="Rectangle 8"/>
          <p:cNvSpPr/>
          <p:nvPr/>
        </p:nvSpPr>
        <p:spPr>
          <a:xfrm>
            <a:off x="3374946"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0" name="Rectangle 9"/>
          <p:cNvSpPr/>
          <p:nvPr/>
        </p:nvSpPr>
        <p:spPr>
          <a:xfrm>
            <a:off x="3581837"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1" name="Rectangle 10"/>
          <p:cNvSpPr/>
          <p:nvPr/>
        </p:nvSpPr>
        <p:spPr>
          <a:xfrm>
            <a:off x="3788728" y="3176587"/>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2" name="Rectangle 11"/>
          <p:cNvSpPr/>
          <p:nvPr/>
        </p:nvSpPr>
        <p:spPr>
          <a:xfrm>
            <a:off x="3995619" y="3176586"/>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3" name="Rectangle 12"/>
          <p:cNvSpPr/>
          <p:nvPr/>
        </p:nvSpPr>
        <p:spPr>
          <a:xfrm>
            <a:off x="4202510" y="3176589"/>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4" name="Rectangle 13"/>
          <p:cNvSpPr/>
          <p:nvPr/>
        </p:nvSpPr>
        <p:spPr>
          <a:xfrm>
            <a:off x="4409401" y="3176588"/>
            <a:ext cx="183173" cy="58102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5" name="Rectangle 14"/>
          <p:cNvSpPr/>
          <p:nvPr/>
        </p:nvSpPr>
        <p:spPr>
          <a:xfrm>
            <a:off x="4616292" y="317658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6" name="Rectangle 15"/>
          <p:cNvSpPr/>
          <p:nvPr/>
        </p:nvSpPr>
        <p:spPr>
          <a:xfrm>
            <a:off x="4823183" y="317658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7" name="Rectangle 16"/>
          <p:cNvSpPr/>
          <p:nvPr/>
        </p:nvSpPr>
        <p:spPr>
          <a:xfrm>
            <a:off x="5030074" y="317658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8" name="Rectangle 17"/>
          <p:cNvSpPr/>
          <p:nvPr/>
        </p:nvSpPr>
        <p:spPr>
          <a:xfrm>
            <a:off x="5236965" y="317658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19" name="Rectangle 18"/>
          <p:cNvSpPr/>
          <p:nvPr/>
        </p:nvSpPr>
        <p:spPr>
          <a:xfrm>
            <a:off x="5443856" y="317658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0" name="Rectangle 19"/>
          <p:cNvSpPr/>
          <p:nvPr/>
        </p:nvSpPr>
        <p:spPr>
          <a:xfrm>
            <a:off x="5650747" y="317658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1" name="Rectangle 20"/>
          <p:cNvSpPr/>
          <p:nvPr/>
        </p:nvSpPr>
        <p:spPr>
          <a:xfrm>
            <a:off x="5857638" y="317658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2" name="Rectangle 21"/>
          <p:cNvSpPr/>
          <p:nvPr/>
        </p:nvSpPr>
        <p:spPr>
          <a:xfrm>
            <a:off x="6064529" y="317658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3" name="Rectangle 22"/>
          <p:cNvSpPr/>
          <p:nvPr/>
        </p:nvSpPr>
        <p:spPr>
          <a:xfrm>
            <a:off x="6271420" y="3176587"/>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4" name="Rectangle 23"/>
          <p:cNvSpPr/>
          <p:nvPr/>
        </p:nvSpPr>
        <p:spPr>
          <a:xfrm>
            <a:off x="6478311" y="3176586"/>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5" name="Rectangle 24"/>
          <p:cNvSpPr/>
          <p:nvPr/>
        </p:nvSpPr>
        <p:spPr>
          <a:xfrm>
            <a:off x="6685202" y="3176589"/>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
        <p:nvSpPr>
          <p:cNvPr id="26" name="Rectangle 25"/>
          <p:cNvSpPr/>
          <p:nvPr/>
        </p:nvSpPr>
        <p:spPr>
          <a:xfrm>
            <a:off x="6892095" y="3176588"/>
            <a:ext cx="183173" cy="5810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50" b="1" dirty="0"/>
          </a:p>
        </p:txBody>
      </p:sp>
    </p:spTree>
    <p:extLst>
      <p:ext uri="{BB962C8B-B14F-4D97-AF65-F5344CB8AC3E}">
        <p14:creationId xmlns:p14="http://schemas.microsoft.com/office/powerpoint/2010/main" val="15136173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10885</TotalTime>
  <Words>7115</Words>
  <Application>Microsoft Office PowerPoint</Application>
  <PresentationFormat>On-screen Show (4:3)</PresentationFormat>
  <Paragraphs>802</Paragraphs>
  <Slides>76</Slides>
  <Notes>76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Cambria Math</vt:lpstr>
      <vt:lpstr>Consolas</vt:lpstr>
      <vt:lpstr>Office Theme</vt:lpstr>
      <vt:lpstr>Threading Building Blocks Programming</vt:lpstr>
      <vt:lpstr>Overview</vt:lpstr>
      <vt:lpstr>Range</vt:lpstr>
      <vt:lpstr>PowerPoint Presentation</vt:lpstr>
      <vt:lpstr>blocked_range&lt;T&gt;</vt:lpstr>
      <vt:lpstr>blocked_range&lt;T&gt;</vt:lpstr>
      <vt:lpstr>blocked_range&lt;T&gt;</vt:lpstr>
      <vt:lpstr>blocked_range&lt;T&gt;</vt:lpstr>
      <vt:lpstr>blocked_range&lt;T&gt;</vt:lpstr>
      <vt:lpstr>blocked_range&lt;T&gt;</vt:lpstr>
      <vt:lpstr>blocked_range&lt;T&gt;</vt:lpstr>
      <vt:lpstr>blocked_range2d&lt;T&gt;</vt:lpstr>
      <vt:lpstr>blocked_range2d&lt;T&gt;</vt:lpstr>
      <vt:lpstr>blocked_range2d&lt;T&gt;</vt:lpstr>
      <vt:lpstr>blocked_range2d&lt;T&gt;</vt:lpstr>
      <vt:lpstr>Partitioner</vt:lpstr>
      <vt:lpstr>PowerPoint Presentation</vt:lpstr>
      <vt:lpstr>auto_partitioner</vt:lpstr>
      <vt:lpstr>auto_partitioner</vt:lpstr>
      <vt:lpstr>simple_partitioner</vt:lpstr>
      <vt:lpstr>simple_partitioner</vt:lpstr>
      <vt:lpstr>simple_partitioner</vt:lpstr>
      <vt:lpstr>simple_partitioner</vt:lpstr>
      <vt:lpstr>simple_partitioner</vt:lpstr>
      <vt:lpstr>simple_partitioner</vt:lpstr>
      <vt:lpstr>simple_partitioner</vt:lpstr>
      <vt:lpstr>affinity_partitioner</vt:lpstr>
      <vt:lpstr>affinity_partitioner</vt:lpstr>
      <vt:lpstr>affinity_partitioner</vt:lpstr>
      <vt:lpstr>affinity_partitioner</vt:lpstr>
      <vt:lpstr>affinity_partitioner</vt:lpstr>
      <vt:lpstr>affinity_partitioner</vt:lpstr>
      <vt:lpstr>parallel_for_each</vt:lpstr>
      <vt:lpstr>parallel_for_each</vt:lpstr>
      <vt:lpstr>parallel_for_each</vt:lpstr>
      <vt:lpstr>parallel_for</vt:lpstr>
      <vt:lpstr>parallel_for</vt:lpstr>
      <vt:lpstr>parallel_for</vt:lpstr>
      <vt:lpstr>parallel_for</vt:lpstr>
      <vt:lpstr>parallel_for</vt:lpstr>
      <vt:lpstr>parallel_for</vt:lpstr>
      <vt:lpstr>parallel_for</vt:lpstr>
      <vt:lpstr>parallel_do</vt:lpstr>
      <vt:lpstr>parallel_do</vt:lpstr>
      <vt:lpstr>parallel_do_feeder</vt:lpstr>
      <vt:lpstr>parallel_do</vt:lpstr>
      <vt:lpstr>parallel_do – summing a tree</vt:lpstr>
      <vt:lpstr>parallel_do – summing a tree</vt:lpstr>
      <vt:lpstr>parallel_do – summing a tree</vt:lpstr>
      <vt:lpstr>Splittable</vt:lpstr>
      <vt:lpstr>Splittable</vt:lpstr>
      <vt:lpstr>Splittable</vt:lpstr>
      <vt:lpstr>Splittable</vt:lpstr>
      <vt:lpstr>Splittable</vt:lpstr>
      <vt:lpstr>Splittable</vt:lpstr>
      <vt:lpstr>Splittable</vt:lpstr>
      <vt:lpstr>Splittable</vt:lpstr>
      <vt:lpstr>PowerPoint Presentation</vt:lpstr>
      <vt:lpstr>parallel_reduce</vt:lpstr>
      <vt:lpstr>parallel_reduce</vt:lpstr>
      <vt:lpstr>parallel_reduce</vt:lpstr>
      <vt:lpstr>parallel_reduce</vt:lpstr>
      <vt:lpstr>parallel_reduce</vt:lpstr>
      <vt:lpstr>parallel_scan</vt:lpstr>
      <vt:lpstr>parallel_scan – serial example</vt:lpstr>
      <vt:lpstr>PowerPoint Presentation</vt:lpstr>
      <vt:lpstr>PowerPoint Presentation</vt:lpstr>
      <vt:lpstr>parallel_scan – line of sight</vt:lpstr>
      <vt:lpstr>parallel_scan – line of sight</vt:lpstr>
      <vt:lpstr>parallel_scan – line of sight</vt:lpstr>
      <vt:lpstr>parallel_scan – line of sight</vt:lpstr>
      <vt:lpstr>parallel_scan – line of sight</vt:lpstr>
      <vt:lpstr>parallel_scan – line of sight</vt:lpstr>
      <vt:lpstr>parallel_scan – line of sight</vt:lpstr>
      <vt:lpstr>Overview</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218</cp:revision>
  <dcterms:created xsi:type="dcterms:W3CDTF">2013-11-20T18:16:21Z</dcterms:created>
  <dcterms:modified xsi:type="dcterms:W3CDTF">2016-06-07T00:30:24Z</dcterms:modified>
</cp:coreProperties>
</file>