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329" r:id="rId3"/>
    <p:sldId id="320" r:id="rId4"/>
    <p:sldId id="411" r:id="rId5"/>
    <p:sldId id="424" r:id="rId6"/>
    <p:sldId id="425" r:id="rId7"/>
    <p:sldId id="426" r:id="rId8"/>
    <p:sldId id="427" r:id="rId9"/>
    <p:sldId id="428" r:id="rId10"/>
    <p:sldId id="429" r:id="rId11"/>
    <p:sldId id="430" r:id="rId12"/>
    <p:sldId id="431" r:id="rId13"/>
    <p:sldId id="432" r:id="rId14"/>
    <p:sldId id="433" r:id="rId15"/>
    <p:sldId id="412" r:id="rId16"/>
    <p:sldId id="413" r:id="rId17"/>
    <p:sldId id="414" r:id="rId18"/>
    <p:sldId id="415" r:id="rId19"/>
    <p:sldId id="416" r:id="rId20"/>
    <p:sldId id="418" r:id="rId21"/>
    <p:sldId id="417" r:id="rId22"/>
    <p:sldId id="419" r:id="rId23"/>
    <p:sldId id="420" r:id="rId24"/>
    <p:sldId id="421" r:id="rId25"/>
    <p:sldId id="445" r:id="rId26"/>
    <p:sldId id="435" r:id="rId27"/>
    <p:sldId id="436" r:id="rId28"/>
    <p:sldId id="437" r:id="rId29"/>
    <p:sldId id="438" r:id="rId30"/>
    <p:sldId id="439" r:id="rId31"/>
    <p:sldId id="440" r:id="rId32"/>
    <p:sldId id="441" r:id="rId33"/>
    <p:sldId id="442" r:id="rId34"/>
    <p:sldId id="443" r:id="rId35"/>
    <p:sldId id="444" r:id="rId36"/>
    <p:sldId id="475" r:id="rId37"/>
    <p:sldId id="476" r:id="rId38"/>
    <p:sldId id="446" r:id="rId39"/>
    <p:sldId id="447" r:id="rId40"/>
    <p:sldId id="448" r:id="rId41"/>
    <p:sldId id="449" r:id="rId42"/>
    <p:sldId id="450" r:id="rId43"/>
    <p:sldId id="451" r:id="rId44"/>
    <p:sldId id="452" r:id="rId45"/>
    <p:sldId id="454" r:id="rId46"/>
    <p:sldId id="455" r:id="rId47"/>
    <p:sldId id="456" r:id="rId48"/>
    <p:sldId id="457" r:id="rId49"/>
    <p:sldId id="459" r:id="rId50"/>
    <p:sldId id="460" r:id="rId51"/>
    <p:sldId id="461" r:id="rId52"/>
    <p:sldId id="462" r:id="rId53"/>
    <p:sldId id="463" r:id="rId54"/>
    <p:sldId id="464" r:id="rId55"/>
    <p:sldId id="465" r:id="rId56"/>
    <p:sldId id="466" r:id="rId57"/>
    <p:sldId id="467" r:id="rId58"/>
    <p:sldId id="469" r:id="rId59"/>
    <p:sldId id="468" r:id="rId60"/>
    <p:sldId id="470" r:id="rId61"/>
    <p:sldId id="471" r:id="rId62"/>
    <p:sldId id="472" r:id="rId63"/>
    <p:sldId id="319" r:id="rId64"/>
    <p:sldId id="330" r:id="rId65"/>
    <p:sldId id="335" r:id="rId66"/>
    <p:sldId id="361" r:id="rId67"/>
    <p:sldId id="410" r:id="rId68"/>
    <p:sldId id="405"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3788" autoAdjust="0"/>
  </p:normalViewPr>
  <p:slideViewPr>
    <p:cSldViewPr>
      <p:cViewPr varScale="1">
        <p:scale>
          <a:sx n="82" d="100"/>
          <a:sy n="82" d="100"/>
        </p:scale>
        <p:origin x="2022" y="90"/>
      </p:cViewPr>
      <p:guideLst>
        <p:guide orient="horz" pos="220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6/5/2015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back to the</a:t>
            </a:r>
            <a:r>
              <a:rPr lang="en-US" sz="1200" kern="1200" baseline="0" dirty="0" smtClean="0">
                <a:solidFill>
                  <a:schemeClr val="tx1"/>
                </a:solidFill>
                <a:effectLst/>
                <a:latin typeface="+mn-lt"/>
                <a:ea typeface="+mn-ea"/>
                <a:cs typeface="+mn-cs"/>
              </a:rPr>
              <a:t> Threading Building Block Programming course.  In this module we are going to be learning about the pipeline.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this pipeline has 5 filters, from input</a:t>
            </a:r>
            <a:r>
              <a:rPr lang="en-US" baseline="0" dirty="0" smtClean="0"/>
              <a:t> to output, we could have as many as five tokens at a time working through it in parallel…</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4238863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first token advances, a second token can come behind it…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2188114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more and more tokens come into the pipeline…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2226305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amount of concurrency benefit provided by the pipeline</a:t>
            </a:r>
            <a:r>
              <a:rPr lang="en-US" baseline="0" dirty="0" smtClean="0"/>
              <a:t> increases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13</a:t>
            </a:fld>
            <a:endParaRPr lang="en-US" dirty="0"/>
          </a:p>
        </p:txBody>
      </p:sp>
    </p:spTree>
    <p:extLst>
      <p:ext uri="{BB962C8B-B14F-4D97-AF65-F5344CB8AC3E}">
        <p14:creationId xmlns:p14="http://schemas.microsoft.com/office/powerpoint/2010/main" val="664989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Without the code author ever having to think in terms of threads.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14</a:t>
            </a:fld>
            <a:endParaRPr lang="en-US" dirty="0"/>
          </a:p>
        </p:txBody>
      </p:sp>
    </p:spTree>
    <p:extLst>
      <p:ext uri="{BB962C8B-B14F-4D97-AF65-F5344CB8AC3E}">
        <p14:creationId xmlns:p14="http://schemas.microsoft.com/office/powerpoint/2010/main" val="4189445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here is a basic image processing pipeline…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15</a:t>
            </a:fld>
            <a:endParaRPr lang="en-US" dirty="0"/>
          </a:p>
        </p:txBody>
      </p:sp>
    </p:spTree>
    <p:extLst>
      <p:ext uri="{BB962C8B-B14F-4D97-AF65-F5344CB8AC3E}">
        <p14:creationId xmlns:p14="http://schemas.microsoft.com/office/powerpoint/2010/main" val="1847421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input filter loads the image from disk.</a:t>
            </a:r>
            <a:r>
              <a:rPr lang="en-US" baseline="0" dirty="0" smtClean="0"/>
              <a:t>  Once the image is loaded, the filter might return a pointer to the image buffer.  This pointer is then passed to the next filter in the pipeline.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16</a:t>
            </a:fld>
            <a:endParaRPr lang="en-US" dirty="0"/>
          </a:p>
        </p:txBody>
      </p:sp>
    </p:spTree>
    <p:extLst>
      <p:ext uri="{BB962C8B-B14F-4D97-AF65-F5344CB8AC3E}">
        <p14:creationId xmlns:p14="http://schemas.microsoft.com/office/powerpoint/2010/main" val="2775766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filter in the pipeline is the rotate filter.  This filter accepts a</a:t>
            </a:r>
            <a:r>
              <a:rPr lang="en-US" baseline="0" dirty="0" smtClean="0"/>
              <a:t> pointer to the image buffer and then applies an image manipulation</a:t>
            </a:r>
          </a:p>
          <a:p>
            <a:r>
              <a:rPr lang="en-US" baseline="0" dirty="0" smtClean="0"/>
              <a:t>** that rotates the image 90 degrees clock wise.  The filter can now return the image buffer so that the next filter can processes it.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17</a:t>
            </a:fld>
            <a:endParaRPr lang="en-US" dirty="0"/>
          </a:p>
        </p:txBody>
      </p:sp>
    </p:spTree>
    <p:extLst>
      <p:ext uri="{BB962C8B-B14F-4D97-AF65-F5344CB8AC3E}">
        <p14:creationId xmlns:p14="http://schemas.microsoft.com/office/powerpoint/2010/main" val="1108869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filter determines the cropping</a:t>
            </a:r>
            <a:r>
              <a:rPr lang="en-US" baseline="0" dirty="0" smtClean="0"/>
              <a:t> region…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18</a:t>
            </a:fld>
            <a:endParaRPr lang="en-US" dirty="0"/>
          </a:p>
        </p:txBody>
      </p:sp>
    </p:spTree>
    <p:extLst>
      <p:ext uri="{BB962C8B-B14F-4D97-AF65-F5344CB8AC3E}">
        <p14:creationId xmlns:p14="http://schemas.microsoft.com/office/powerpoint/2010/main" val="533543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then crops the image.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19</a:t>
            </a:fld>
            <a:endParaRPr lang="en-US" dirty="0"/>
          </a:p>
        </p:txBody>
      </p:sp>
    </p:spTree>
    <p:extLst>
      <p:ext uri="{BB962C8B-B14F-4D97-AF65-F5344CB8AC3E}">
        <p14:creationId xmlns:p14="http://schemas.microsoft.com/office/powerpoint/2010/main" val="466195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will first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learn what a pipeline is and how they are useful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Next we will learn about the pipeline and filter classes used by the TBB framework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We’ll see how to create a pipeline using the lambdas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Finally we will put everything together and build an image processing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1832492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image buffer can now be returned</a:t>
            </a:r>
            <a:r>
              <a:rPr lang="en-US" baseline="0" dirty="0" smtClean="0"/>
              <a:t> from the crop filter so the next filter can operate on it.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20</a:t>
            </a:fld>
            <a:endParaRPr lang="en-US" dirty="0"/>
          </a:p>
        </p:txBody>
      </p:sp>
    </p:spTree>
    <p:extLst>
      <p:ext uri="{BB962C8B-B14F-4D97-AF65-F5344CB8AC3E}">
        <p14:creationId xmlns:p14="http://schemas.microsoft.com/office/powerpoint/2010/main" val="2595958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filter, Enhance, </a:t>
            </a:r>
          </a:p>
          <a:p>
            <a:r>
              <a:rPr lang="en-US" dirty="0" smtClean="0"/>
              <a:t>** applies an artistic enhancement</a:t>
            </a:r>
            <a:r>
              <a:rPr lang="en-US" baseline="0" dirty="0" smtClean="0"/>
              <a:t> to the photo before returning the image buffer for processing by the next filter.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21</a:t>
            </a:fld>
            <a:endParaRPr lang="en-US" dirty="0"/>
          </a:p>
        </p:txBody>
      </p:sp>
    </p:spTree>
    <p:extLst>
      <p:ext uri="{BB962C8B-B14F-4D97-AF65-F5344CB8AC3E}">
        <p14:creationId xmlns:p14="http://schemas.microsoft.com/office/powerpoint/2010/main" val="153120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filter in the pipeline saves the updated image buffer to disk and frees the memory allocated for the image buffer.</a:t>
            </a:r>
          </a:p>
          <a:p>
            <a:endParaRPr lang="en-US" dirty="0" smtClean="0"/>
          </a:p>
          <a:p>
            <a:r>
              <a:rPr lang="en-US" dirty="0" smtClean="0"/>
              <a:t>It</a:t>
            </a:r>
            <a:r>
              <a:rPr lang="en-US" baseline="0" dirty="0" smtClean="0"/>
              <a:t> is important to understand that each of these five filters, from loading the image, to applying filters, to saving the image to disk, operated independent of each other with only the agreement that parameter passed between them would be an image buffer.  Rotate did not know if it came before or after crop, or even that crop existed at all.  Each filter was able to focus on it’s core behavior without concern for any other.</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22</a:t>
            </a:fld>
            <a:endParaRPr lang="en-US" dirty="0"/>
          </a:p>
        </p:txBody>
      </p:sp>
    </p:spTree>
    <p:extLst>
      <p:ext uri="{BB962C8B-B14F-4D97-AF65-F5344CB8AC3E}">
        <p14:creationId xmlns:p14="http://schemas.microsoft.com/office/powerpoint/2010/main" val="2831906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this pipeline we could have up to 5 tokens in flight at a time.  1 loading images, 3 processing the image and 1 saving to disk.  This is all happening serially.  Only one image can be cropped</a:t>
            </a:r>
            <a:r>
              <a:rPr lang="en-US" baseline="0" dirty="0" smtClean="0"/>
              <a:t> at a time.  Sure, you could be rotating an image at the same time, but the crop filter is executed serially.  </a:t>
            </a:r>
          </a:p>
          <a:p>
            <a:endParaRPr lang="en-US" dirty="0" smtClean="0"/>
          </a:p>
          <a:p>
            <a:r>
              <a:rPr lang="en-US" dirty="0" smtClean="0"/>
              <a:t>So what if we wanted to process even more images at a time?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23</a:t>
            </a:fld>
            <a:endParaRPr lang="en-US" dirty="0"/>
          </a:p>
        </p:txBody>
      </p:sp>
    </p:spTree>
    <p:extLst>
      <p:ext uri="{BB962C8B-B14F-4D97-AF65-F5344CB8AC3E}">
        <p14:creationId xmlns:p14="http://schemas.microsoft.com/office/powerpoint/2010/main" val="2012799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we could declare our filters to be parallel.  Here we have a single input filter loading images from disk.  And a single output image saving the images to disk.  But in the middle the filters are executing concurrently.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24</a:t>
            </a:fld>
            <a:endParaRPr lang="en-US" dirty="0"/>
          </a:p>
        </p:txBody>
      </p:sp>
    </p:spTree>
    <p:extLst>
      <p:ext uri="{BB962C8B-B14F-4D97-AF65-F5344CB8AC3E}">
        <p14:creationId xmlns:p14="http://schemas.microsoft.com/office/powerpoint/2010/main" val="2176863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you can even mix and match.  Here</a:t>
            </a:r>
            <a:r>
              <a:rPr lang="en-US" baseline="0" dirty="0" smtClean="0"/>
              <a:t> only the crop filter is parallel – rotate and enhance are serial.  Perhaps you are relying on a third-party library and only crop is thread-safe.  In this case you can either add serialization logic, perhaps using a </a:t>
            </a:r>
            <a:r>
              <a:rPr lang="en-US" baseline="0" dirty="0" err="1" smtClean="0"/>
              <a:t>mutex</a:t>
            </a:r>
            <a:r>
              <a:rPr lang="en-US" baseline="0" dirty="0" smtClean="0"/>
              <a:t>, to your rotate and enhance filters, or you can simply declare them as serial and let the pipeline handle the serialization for you.  Someday if the library becomes thread-safe, you can simply mark them as parallel and immediately get the scalability benefits of parallel pipelining.</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25</a:t>
            </a:fld>
            <a:endParaRPr lang="en-US" dirty="0"/>
          </a:p>
        </p:txBody>
      </p:sp>
    </p:spTree>
    <p:extLst>
      <p:ext uri="{BB962C8B-B14F-4D97-AF65-F5344CB8AC3E}">
        <p14:creationId xmlns:p14="http://schemas.microsoft.com/office/powerpoint/2010/main" val="1249486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see how this works, let’s run some tokens through a pipeline with parallel filters.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26</a:t>
            </a:fld>
            <a:endParaRPr lang="en-US" dirty="0"/>
          </a:p>
        </p:txBody>
      </p:sp>
    </p:spTree>
    <p:extLst>
      <p:ext uri="{BB962C8B-B14F-4D97-AF65-F5344CB8AC3E}">
        <p14:creationId xmlns:p14="http://schemas.microsoft.com/office/powerpoint/2010/main" val="2300004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the first token advances, subsequent tokens begin to fill in behind it.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27</a:t>
            </a:fld>
            <a:endParaRPr lang="en-US" dirty="0"/>
          </a:p>
        </p:txBody>
      </p:sp>
    </p:spTree>
    <p:extLst>
      <p:ext uri="{BB962C8B-B14F-4D97-AF65-F5344CB8AC3E}">
        <p14:creationId xmlns:p14="http://schemas.microsoft.com/office/powerpoint/2010/main" val="3993946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Eventually the</a:t>
            </a:r>
            <a:r>
              <a:rPr lang="en-US" baseline="0" dirty="0" smtClean="0"/>
              <a:t> first token, yellow, makes it to the parallel filter, crop.</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28</a:t>
            </a:fld>
            <a:endParaRPr lang="en-US" dirty="0"/>
          </a:p>
        </p:txBody>
      </p:sp>
    </p:spTree>
    <p:extLst>
      <p:ext uri="{BB962C8B-B14F-4D97-AF65-F5344CB8AC3E}">
        <p14:creationId xmlns:p14="http://schemas.microsoft.com/office/powerpoint/2010/main" val="42854920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Crop takes</a:t>
            </a:r>
            <a:r>
              <a:rPr lang="en-US" baseline="0" dirty="0" smtClean="0"/>
              <a:t> a long time to execute, so when the next token reaches crop, the first token is still there.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29</a:t>
            </a:fld>
            <a:endParaRPr lang="en-US" dirty="0"/>
          </a:p>
        </p:txBody>
      </p:sp>
    </p:spTree>
    <p:extLst>
      <p:ext uri="{BB962C8B-B14F-4D97-AF65-F5344CB8AC3E}">
        <p14:creationId xmlns:p14="http://schemas.microsoft.com/office/powerpoint/2010/main" val="4116943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pipeline is a series of actions</a:t>
            </a:r>
            <a:r>
              <a:rPr lang="en-US" sz="1200" kern="1200" baseline="0" dirty="0" smtClean="0">
                <a:solidFill>
                  <a:schemeClr val="tx1"/>
                </a:solidFill>
                <a:effectLst/>
                <a:latin typeface="+mn-lt"/>
                <a:ea typeface="+mn-ea"/>
                <a:cs typeface="+mn-cs"/>
              </a:rPr>
              <a:t> executed one after another, with the output of the previous action becoming the input to the subsequent ones.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35536536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 depending on how you define your</a:t>
            </a:r>
            <a:r>
              <a:rPr lang="en-US" baseline="0" dirty="0" smtClean="0"/>
              <a:t> pipeline, that the second token will finish before the first token and therefore advance to the enhance filter first.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30</a:t>
            </a:fld>
            <a:endParaRPr lang="en-US" dirty="0"/>
          </a:p>
        </p:txBody>
      </p:sp>
    </p:spTree>
    <p:extLst>
      <p:ext uri="{BB962C8B-B14F-4D97-AF65-F5344CB8AC3E}">
        <p14:creationId xmlns:p14="http://schemas.microsoft.com/office/powerpoint/2010/main" val="28495638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the yellow token might advance one the brown token has finished enhancing</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31</a:t>
            </a:fld>
            <a:endParaRPr lang="en-US" dirty="0"/>
          </a:p>
        </p:txBody>
      </p:sp>
    </p:spTree>
    <p:extLst>
      <p:ext uri="{BB962C8B-B14F-4D97-AF65-F5344CB8AC3E}">
        <p14:creationId xmlns:p14="http://schemas.microsoft.com/office/powerpoint/2010/main" val="3994840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 rest of the tokens now make their way through the pipeline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32</a:t>
            </a:fld>
            <a:endParaRPr lang="en-US" dirty="0"/>
          </a:p>
        </p:txBody>
      </p:sp>
    </p:spTree>
    <p:extLst>
      <p:ext uri="{BB962C8B-B14F-4D97-AF65-F5344CB8AC3E}">
        <p14:creationId xmlns:p14="http://schemas.microsoft.com/office/powerpoint/2010/main" val="597273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Advancing at each step once the subsequent</a:t>
            </a:r>
            <a:r>
              <a:rPr lang="en-US" baseline="0" dirty="0" smtClean="0"/>
              <a:t> step</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33</a:t>
            </a:fld>
            <a:endParaRPr lang="en-US" dirty="0"/>
          </a:p>
        </p:txBody>
      </p:sp>
    </p:spTree>
    <p:extLst>
      <p:ext uri="{BB962C8B-B14F-4D97-AF65-F5344CB8AC3E}">
        <p14:creationId xmlns:p14="http://schemas.microsoft.com/office/powerpoint/2010/main" val="1887935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available and the current filter is done.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34</a:t>
            </a:fld>
            <a:endParaRPr lang="en-US" dirty="0"/>
          </a:p>
        </p:txBody>
      </p:sp>
    </p:spTree>
    <p:extLst>
      <p:ext uri="{BB962C8B-B14F-4D97-AF65-F5344CB8AC3E}">
        <p14:creationId xmlns:p14="http://schemas.microsoft.com/office/powerpoint/2010/main" val="28335740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Until all the tokens have been processed.</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35</a:t>
            </a:fld>
            <a:endParaRPr lang="en-US" dirty="0"/>
          </a:p>
        </p:txBody>
      </p:sp>
    </p:spTree>
    <p:extLst>
      <p:ext uri="{BB962C8B-B14F-4D97-AF65-F5344CB8AC3E}">
        <p14:creationId xmlns:p14="http://schemas.microsoft.com/office/powerpoint/2010/main" val="14610008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graph is a little misleading – and I want to</a:t>
            </a:r>
            <a:r>
              <a:rPr lang="en-US" baseline="0" dirty="0" smtClean="0"/>
              <a:t> make sure this is cleared up before we move on.  Here we see four crop filters.  Each of which</a:t>
            </a:r>
          </a:p>
          <a:p>
            <a:r>
              <a:rPr lang="en-US" baseline="0" dirty="0" smtClean="0"/>
              <a:t>*** might have a token.</a:t>
            </a:r>
          </a:p>
          <a:p>
            <a:r>
              <a:rPr lang="en-US" dirty="0" smtClean="0"/>
              <a:t>But,</a:t>
            </a:r>
            <a:r>
              <a:rPr lang="en-US" baseline="0" dirty="0" smtClean="0"/>
              <a:t> in fact, this is not correct.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36</a:t>
            </a:fld>
            <a:endParaRPr lang="en-US" dirty="0"/>
          </a:p>
        </p:txBody>
      </p:sp>
    </p:spTree>
    <p:extLst>
      <p:ext uri="{BB962C8B-B14F-4D97-AF65-F5344CB8AC3E}">
        <p14:creationId xmlns:p14="http://schemas.microsoft.com/office/powerpoint/2010/main" val="12303556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There is only one crop filter instance and that filter might be executed </a:t>
            </a:r>
          </a:p>
          <a:p>
            <a:r>
              <a:rPr lang="en-US" baseline="0" dirty="0" smtClean="0"/>
              <a:t>** concurrently for multiple tokens.</a:t>
            </a:r>
          </a:p>
          <a:p>
            <a:r>
              <a:rPr lang="en-US" baseline="0" dirty="0" smtClean="0"/>
              <a:t>A significant implication of this is that your pipeline filters that support parallel execution have to be stateless and capable of concurrent execution.  This is something you will want to keep in mind as you are designing your filters.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37</a:t>
            </a:fld>
            <a:endParaRPr lang="en-US" dirty="0"/>
          </a:p>
        </p:txBody>
      </p:sp>
    </p:spTree>
    <p:extLst>
      <p:ext uri="{BB962C8B-B14F-4D97-AF65-F5344CB8AC3E}">
        <p14:creationId xmlns:p14="http://schemas.microsoft.com/office/powerpoint/2010/main" val="6592490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 basic understanding of what pipelines</a:t>
            </a:r>
            <a:r>
              <a:rPr lang="en-US" baseline="0" dirty="0" smtClean="0"/>
              <a:t> are, let’s look at how TBB implements them by starting with the pipeline class.  The pipeline class has a few functions you need to know about.  The constructor creates an empty pipeline – it has no filters.  The pipeline destructor destroys and pipeline and also any registered filters.</a:t>
            </a:r>
          </a:p>
          <a:p>
            <a:r>
              <a:rPr lang="en-US" baseline="0" dirty="0" smtClean="0"/>
              <a:t>You add a filter to the pipeline using the </a:t>
            </a:r>
            <a:r>
              <a:rPr lang="en-US" baseline="0" dirty="0" err="1" smtClean="0"/>
              <a:t>add_filter</a:t>
            </a:r>
            <a:r>
              <a:rPr lang="en-US" baseline="0" dirty="0" smtClean="0"/>
              <a:t> function.  Filters are executed in the order they are added.</a:t>
            </a:r>
          </a:p>
          <a:p>
            <a:r>
              <a:rPr lang="en-US" baseline="0" dirty="0" smtClean="0"/>
              <a:t>You execute the pipeline using the run function.  This function accepts an argument defining the maximum number of tokens that can be in the pipeline at any time.</a:t>
            </a:r>
          </a:p>
          <a:p>
            <a:r>
              <a:rPr lang="en-US" baseline="0" dirty="0" smtClean="0"/>
              <a:t>Finally, clear removes all the filters from the pipeline leaving it empty.</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38</a:t>
            </a:fld>
            <a:endParaRPr lang="en-US" dirty="0"/>
          </a:p>
        </p:txBody>
      </p:sp>
    </p:spTree>
    <p:extLst>
      <p:ext uri="{BB962C8B-B14F-4D97-AF65-F5344CB8AC3E}">
        <p14:creationId xmlns:p14="http://schemas.microsoft.com/office/powerpoint/2010/main" val="20575162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filter class has several</a:t>
            </a:r>
            <a:r>
              <a:rPr lang="en-US" baseline="0" dirty="0" smtClean="0"/>
              <a:t> functions as well.  The constructor accepts a filter mode – we’ll see in a minute how this defines how the filter will execute.  The destructor destroys the filter and removes it from a pipeline if it is registered in one.</a:t>
            </a:r>
          </a:p>
          <a:p>
            <a:r>
              <a:rPr lang="en-US" baseline="0" dirty="0" smtClean="0"/>
              <a:t>Is serial and is ordered returning true or false depending on whether the filter requires serial or ordered execution – we’ll learn more about that in a moment.</a:t>
            </a:r>
          </a:p>
          <a:p>
            <a:r>
              <a:rPr lang="en-US" baseline="0" dirty="0" smtClean="0"/>
              <a:t>The parenthesis operator is executed for each item in your filter.  The input parameter is the output parameter of the previous filter.  For input filters, the parameter will be null.  When the input filter returns null, that means the last item has been loaded. The output filter return value does not matter as there is no subsequent filter.</a:t>
            </a:r>
          </a:p>
          <a:p>
            <a:r>
              <a:rPr lang="en-US" baseline="0" dirty="0" smtClean="0"/>
              <a:t>Finally finalize is a cleanup function that will be called if your pipeline experiences an error while there are still tokens in-flight.  For example, if a previous token allocated memory that you had planned to free in the output filter, if an exception is thrown that token will never make it to the output filter.  Finalize will be called for whatever filter the token was about to enter.  This allows you to perform cleanup at any stage.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39</a:t>
            </a:fld>
            <a:endParaRPr lang="en-US" dirty="0"/>
          </a:p>
        </p:txBody>
      </p:sp>
    </p:spTree>
    <p:extLst>
      <p:ext uri="{BB962C8B-B14F-4D97-AF65-F5344CB8AC3E}">
        <p14:creationId xmlns:p14="http://schemas.microsoft.com/office/powerpoint/2010/main" val="853774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have an example of a pipeline.  On the left we have the input to the pipeline, then three stages where some processing happens, and finally the output.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39101304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filter constructors accepts</a:t>
            </a:r>
            <a:r>
              <a:rPr lang="en-US" baseline="0" dirty="0" smtClean="0"/>
              <a:t> a filter mode.  In previous versions of TBB, rather than a mode, a Boolean was accepted.  True mean serial, false meant parallel.  This has been replaced with a mode that determines one of three states.  Parallel filters are executed in parallel – items can arrive in any order.  For if your input filters provided values in ascending numeric order, your parallel filter might not receive them in that order.</a:t>
            </a:r>
          </a:p>
          <a:p>
            <a:endParaRPr lang="en-US" baseline="0" dirty="0" smtClean="0"/>
          </a:p>
          <a:p>
            <a:r>
              <a:rPr lang="en-US" baseline="0" dirty="0" err="1" smtClean="0"/>
              <a:t>Serial_in_order</a:t>
            </a:r>
            <a:r>
              <a:rPr lang="en-US" baseline="0" dirty="0" smtClean="0"/>
              <a:t> filters process only one item at a time and they process them in the original order of the input filter.  Even if there exists a parallel filter between the input and </a:t>
            </a:r>
            <a:r>
              <a:rPr lang="en-US" baseline="0" dirty="0" err="1" smtClean="0"/>
              <a:t>serial_in_order</a:t>
            </a:r>
            <a:r>
              <a:rPr lang="en-US" baseline="0" dirty="0" smtClean="0"/>
              <a:t> filter, the pipeline will ensure that the tokens are buffered and provided to the </a:t>
            </a:r>
            <a:r>
              <a:rPr lang="en-US" baseline="0" dirty="0" err="1" smtClean="0"/>
              <a:t>serial_in_order</a:t>
            </a:r>
            <a:r>
              <a:rPr lang="en-US" baseline="0" dirty="0" smtClean="0"/>
              <a:t> filter in the correct order.</a:t>
            </a:r>
          </a:p>
          <a:p>
            <a:endParaRPr lang="en-US" baseline="0" dirty="0" smtClean="0"/>
          </a:p>
          <a:p>
            <a:r>
              <a:rPr lang="en-US" baseline="0" dirty="0" err="1" smtClean="0"/>
              <a:t>Serial_out_of_order</a:t>
            </a:r>
            <a:r>
              <a:rPr lang="en-US" baseline="0" dirty="0" smtClean="0"/>
              <a:t> executed serially but will accept items in any order.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40</a:t>
            </a:fld>
            <a:endParaRPr lang="en-US" dirty="0"/>
          </a:p>
        </p:txBody>
      </p:sp>
    </p:spTree>
    <p:extLst>
      <p:ext uri="{BB962C8B-B14F-4D97-AF65-F5344CB8AC3E}">
        <p14:creationId xmlns:p14="http://schemas.microsoft.com/office/powerpoint/2010/main" val="29528264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think about how these three filter modes operate.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41</a:t>
            </a:fld>
            <a:endParaRPr lang="en-US" dirty="0"/>
          </a:p>
        </p:txBody>
      </p:sp>
    </p:spTree>
    <p:extLst>
      <p:ext uri="{BB962C8B-B14F-4D97-AF65-F5344CB8AC3E}">
        <p14:creationId xmlns:p14="http://schemas.microsoft.com/office/powerpoint/2010/main" val="27976426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have the input filter.  It is serial – though whether it is</a:t>
            </a:r>
            <a:r>
              <a:rPr lang="en-US" baseline="0" dirty="0" smtClean="0"/>
              <a:t> in order or out of order is not important because it is the first filter.</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42</a:t>
            </a:fld>
            <a:endParaRPr lang="en-US" dirty="0"/>
          </a:p>
        </p:txBody>
      </p:sp>
    </p:spTree>
    <p:extLst>
      <p:ext uri="{BB962C8B-B14F-4D97-AF65-F5344CB8AC3E}">
        <p14:creationId xmlns:p14="http://schemas.microsoft.com/office/powerpoint/2010/main" val="33020153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filter is parallel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43</a:t>
            </a:fld>
            <a:endParaRPr lang="en-US" dirty="0"/>
          </a:p>
        </p:txBody>
      </p:sp>
    </p:spTree>
    <p:extLst>
      <p:ext uri="{BB962C8B-B14F-4D97-AF65-F5344CB8AC3E}">
        <p14:creationId xmlns:p14="http://schemas.microsoft.com/office/powerpoint/2010/main" val="37973640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multiple items can be processed by it at one time.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44</a:t>
            </a:fld>
            <a:endParaRPr lang="en-US" dirty="0"/>
          </a:p>
        </p:txBody>
      </p:sp>
    </p:spTree>
    <p:extLst>
      <p:ext uri="{BB962C8B-B14F-4D97-AF65-F5344CB8AC3E}">
        <p14:creationId xmlns:p14="http://schemas.microsoft.com/office/powerpoint/2010/main" val="16473875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it is OK if the third token</a:t>
            </a:r>
            <a:r>
              <a:rPr lang="en-US" baseline="0" dirty="0" smtClean="0"/>
              <a:t> makes it to the out of order filter before the second. </a:t>
            </a:r>
          </a:p>
          <a:p>
            <a:r>
              <a:rPr lang="en-US" baseline="0" dirty="0" smtClean="0"/>
              <a:t>The 1 token is now at the </a:t>
            </a:r>
            <a:r>
              <a:rPr lang="en-US" baseline="0" dirty="0" err="1" smtClean="0"/>
              <a:t>serial_in_order</a:t>
            </a:r>
            <a:r>
              <a:rPr lang="en-US" baseline="0" dirty="0" smtClean="0"/>
              <a:t> filter.  Because it is the first token it was able to enter the filter.  But what is going to happen next?  The 3 token cannot move to the </a:t>
            </a:r>
            <a:r>
              <a:rPr lang="en-US" baseline="0" dirty="0" err="1" smtClean="0"/>
              <a:t>serial_in_order</a:t>
            </a:r>
            <a:r>
              <a:rPr lang="en-US" baseline="0" dirty="0" smtClean="0"/>
              <a:t> filter because the 2 token has to get there first.  But the 2 token can’t get to the </a:t>
            </a:r>
            <a:r>
              <a:rPr lang="en-US" baseline="0" dirty="0" err="1" smtClean="0"/>
              <a:t>serial_out_of_order</a:t>
            </a:r>
            <a:r>
              <a:rPr lang="en-US" baseline="0" dirty="0" smtClean="0"/>
              <a:t> filter until the 3 moves on.  Are we stuck?</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45</a:t>
            </a:fld>
            <a:endParaRPr lang="en-US" dirty="0"/>
          </a:p>
        </p:txBody>
      </p:sp>
    </p:spTree>
    <p:extLst>
      <p:ext uri="{BB962C8B-B14F-4D97-AF65-F5344CB8AC3E}">
        <p14:creationId xmlns:p14="http://schemas.microsoft.com/office/powerpoint/2010/main" val="34146867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The</a:t>
            </a:r>
            <a:r>
              <a:rPr lang="en-US" baseline="0" dirty="0" smtClean="0"/>
              <a:t> pipeline will buffer and order the tokens to ensure that they keep moving through the pipeline and are processed in the correct order.</a:t>
            </a:r>
          </a:p>
          <a:p>
            <a:r>
              <a:rPr lang="en-US" baseline="0" dirty="0" smtClean="0"/>
              <a:t>3 is now set aside in a buffer – four is coming up behind it.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46</a:t>
            </a:fld>
            <a:endParaRPr lang="en-US" dirty="0"/>
          </a:p>
        </p:txBody>
      </p:sp>
    </p:spTree>
    <p:extLst>
      <p:ext uri="{BB962C8B-B14F-4D97-AF65-F5344CB8AC3E}">
        <p14:creationId xmlns:p14="http://schemas.microsoft.com/office/powerpoint/2010/main" val="29646409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Four gets added to the buffer as well – and now two is ready to move into the </a:t>
            </a:r>
            <a:r>
              <a:rPr lang="en-US" dirty="0" err="1" smtClean="0"/>
              <a:t>serial_in_order</a:t>
            </a:r>
            <a:r>
              <a:rPr lang="en-US" dirty="0" smtClean="0"/>
              <a:t> filter.</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47</a:t>
            </a:fld>
            <a:endParaRPr lang="en-US" dirty="0"/>
          </a:p>
        </p:txBody>
      </p:sp>
    </p:spTree>
    <p:extLst>
      <p:ext uri="{BB962C8B-B14F-4D97-AF65-F5344CB8AC3E}">
        <p14:creationId xmlns:p14="http://schemas.microsoft.com/office/powerpoint/2010/main" val="13138671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two advances, we are now able to start pumping items through the pipeline again.</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48</a:t>
            </a:fld>
            <a:endParaRPr lang="en-US" dirty="0"/>
          </a:p>
        </p:txBody>
      </p:sp>
    </p:spTree>
    <p:extLst>
      <p:ext uri="{BB962C8B-B14F-4D97-AF65-F5344CB8AC3E}">
        <p14:creationId xmlns:p14="http://schemas.microsoft.com/office/powerpoint/2010/main" val="26734942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advances to the</a:t>
            </a:r>
            <a:r>
              <a:rPr lang="en-US" baseline="0" dirty="0" smtClean="0"/>
              <a:t> output filter and three advances to the </a:t>
            </a:r>
            <a:r>
              <a:rPr lang="en-US" baseline="0" dirty="0" err="1" smtClean="0"/>
              <a:t>serial_in_order</a:t>
            </a:r>
            <a:r>
              <a:rPr lang="en-US" baseline="0" dirty="0" smtClean="0"/>
              <a:t> filters.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49</a:t>
            </a:fld>
            <a:endParaRPr lang="en-US" dirty="0"/>
          </a:p>
        </p:txBody>
      </p:sp>
    </p:spTree>
    <p:extLst>
      <p:ext uri="{BB962C8B-B14F-4D97-AF65-F5344CB8AC3E}">
        <p14:creationId xmlns:p14="http://schemas.microsoft.com/office/powerpoint/2010/main" val="3482798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TBB these things all have names.</a:t>
            </a:r>
          </a:p>
          <a:p>
            <a:r>
              <a:rPr lang="en-US" dirty="0" smtClean="0"/>
              <a:t>** The overall process is the pipeline</a:t>
            </a:r>
          </a:p>
          <a:p>
            <a:r>
              <a:rPr lang="en-US" dirty="0" smtClean="0"/>
              <a:t>** The things doing the processing are filters.  We have an input filter, three filters in the middle, and an output filter.</a:t>
            </a:r>
          </a:p>
          <a:p>
            <a:r>
              <a:rPr lang="en-US" dirty="0" smtClean="0"/>
              <a:t>**</a:t>
            </a:r>
            <a:r>
              <a:rPr lang="en-US" baseline="0" dirty="0" smtClean="0"/>
              <a:t> And the thing going through the pipeline is the token.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token works it’s way through the pipeline</a:t>
            </a:r>
            <a:r>
              <a:rPr lang="en-US" baseline="0" dirty="0" smtClean="0"/>
              <a:t> starting at the input filter…</a:t>
            </a:r>
            <a:endParaRPr lang="en-US"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21290062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Four and five can not continue to advance through the pipeline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50</a:t>
            </a:fld>
            <a:endParaRPr lang="en-US" dirty="0"/>
          </a:p>
        </p:txBody>
      </p:sp>
    </p:spTree>
    <p:extLst>
      <p:ext uri="{BB962C8B-B14F-4D97-AF65-F5344CB8AC3E}">
        <p14:creationId xmlns:p14="http://schemas.microsoft.com/office/powerpoint/2010/main" val="12154629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Until eventually</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51</a:t>
            </a:fld>
            <a:endParaRPr lang="en-US" dirty="0"/>
          </a:p>
        </p:txBody>
      </p:sp>
    </p:spTree>
    <p:extLst>
      <p:ext uri="{BB962C8B-B14F-4D97-AF65-F5344CB8AC3E}">
        <p14:creationId xmlns:p14="http://schemas.microsoft.com/office/powerpoint/2010/main" val="40624705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tokens have made it through</a:t>
            </a:r>
            <a:r>
              <a:rPr lang="en-US" baseline="0" dirty="0" smtClean="0"/>
              <a:t> the pipeline.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52</a:t>
            </a:fld>
            <a:endParaRPr lang="en-US" dirty="0"/>
          </a:p>
        </p:txBody>
      </p:sp>
    </p:spTree>
    <p:extLst>
      <p:ext uri="{BB962C8B-B14F-4D97-AF65-F5344CB8AC3E}">
        <p14:creationId xmlns:p14="http://schemas.microsoft.com/office/powerpoint/2010/main" val="35154739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Something to take notice of is how the pipeline got a little backed up because of the</a:t>
            </a:r>
            <a:r>
              <a:rPr lang="en-US" baseline="0" dirty="0" smtClean="0"/>
              <a:t> </a:t>
            </a:r>
            <a:r>
              <a:rPr lang="en-US" baseline="0" dirty="0" err="1" smtClean="0"/>
              <a:t>serial_in_order</a:t>
            </a:r>
            <a:r>
              <a:rPr lang="en-US" baseline="0" dirty="0" smtClean="0"/>
              <a:t> filter.  Pipeline throughput will always be limited to the throughput of the slowest serial filter.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53</a:t>
            </a:fld>
            <a:endParaRPr lang="en-US" dirty="0"/>
          </a:p>
        </p:txBody>
      </p:sp>
    </p:spTree>
    <p:extLst>
      <p:ext uri="{BB962C8B-B14F-4D97-AF65-F5344CB8AC3E}">
        <p14:creationId xmlns:p14="http://schemas.microsoft.com/office/powerpoint/2010/main" val="27854891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digging</a:t>
            </a:r>
            <a:r>
              <a:rPr lang="en-US" baseline="0" dirty="0" smtClean="0"/>
              <a:t> into some code.  Here I created a simple token </a:t>
            </a:r>
            <a:r>
              <a:rPr lang="en-US" baseline="0" dirty="0" err="1" smtClean="0"/>
              <a:t>struct</a:t>
            </a:r>
            <a:r>
              <a:rPr lang="en-US" baseline="0" dirty="0" smtClean="0"/>
              <a:t>.  This is the value we will be passing through the pipeline.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54</a:t>
            </a:fld>
            <a:endParaRPr lang="en-US" dirty="0"/>
          </a:p>
        </p:txBody>
      </p:sp>
    </p:spTree>
    <p:extLst>
      <p:ext uri="{BB962C8B-B14F-4D97-AF65-F5344CB8AC3E}">
        <p14:creationId xmlns:p14="http://schemas.microsoft.com/office/powerpoint/2010/main" val="40046910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input filter is a class named </a:t>
            </a:r>
            <a:r>
              <a:rPr lang="en-US" baseline="0" dirty="0" err="1" smtClean="0"/>
              <a:t>input_filter</a:t>
            </a:r>
            <a:endParaRPr lang="en-US" baseline="0" dirty="0" smtClean="0"/>
          </a:p>
          <a:p>
            <a:r>
              <a:rPr lang="en-US" baseline="0" dirty="0" smtClean="0"/>
              <a:t>** which publically inherits from the </a:t>
            </a:r>
            <a:r>
              <a:rPr lang="en-US" baseline="0" dirty="0" err="1" smtClean="0"/>
              <a:t>tbb</a:t>
            </a:r>
            <a:r>
              <a:rPr lang="en-US" baseline="0" dirty="0" smtClean="0"/>
              <a:t>::filter class.</a:t>
            </a:r>
          </a:p>
          <a:p>
            <a:r>
              <a:rPr lang="en-US" baseline="0" dirty="0" smtClean="0"/>
              <a:t>** Since it is an input filter I declare it as </a:t>
            </a:r>
            <a:r>
              <a:rPr lang="en-US" baseline="0" dirty="0" err="1" smtClean="0"/>
              <a:t>serial_in_order</a:t>
            </a:r>
            <a:endParaRPr lang="en-US" baseline="0" dirty="0" smtClean="0"/>
          </a:p>
          <a:p>
            <a:r>
              <a:rPr lang="en-US" baseline="0" dirty="0" smtClean="0"/>
              <a:t>** Our parenthesis operator overload accepts a void pointer, which will be null, and increments a counter.  If the counter is less then 1000</a:t>
            </a:r>
          </a:p>
          <a:p>
            <a:r>
              <a:rPr lang="en-US" baseline="0" dirty="0" smtClean="0"/>
              <a:t>** a new token instance is allocated and returned</a:t>
            </a:r>
          </a:p>
          <a:p>
            <a:r>
              <a:rPr lang="en-US" baseline="0" dirty="0" smtClean="0"/>
              <a:t>** otherwise null is returned.  When null is returned the input filter is telling the pipeline that the input stream is done.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55</a:t>
            </a:fld>
            <a:endParaRPr lang="en-US" dirty="0"/>
          </a:p>
        </p:txBody>
      </p:sp>
    </p:spTree>
    <p:extLst>
      <p:ext uri="{BB962C8B-B14F-4D97-AF65-F5344CB8AC3E}">
        <p14:creationId xmlns:p14="http://schemas.microsoft.com/office/powerpoint/2010/main" val="18907472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create a simple</a:t>
            </a:r>
            <a:r>
              <a:rPr lang="en-US" baseline="0" dirty="0" smtClean="0"/>
              <a:t> filter that does nothing but pass the value along the pipeline.  This is pretty much the smallest filter class you can implement.  It has the required constructor and operator overload.</a:t>
            </a:r>
          </a:p>
          <a:p>
            <a:r>
              <a:rPr lang="en-US" baseline="0" dirty="0" smtClean="0"/>
              <a:t>** It is a class named </a:t>
            </a:r>
            <a:r>
              <a:rPr lang="en-US" baseline="0" dirty="0" err="1" smtClean="0"/>
              <a:t>pass_through_filter</a:t>
            </a:r>
            <a:r>
              <a:rPr lang="en-US" baseline="0" dirty="0" smtClean="0"/>
              <a:t> and publically inherits from </a:t>
            </a:r>
            <a:r>
              <a:rPr lang="en-US" baseline="0" dirty="0" err="1" smtClean="0"/>
              <a:t>tbb</a:t>
            </a:r>
            <a:r>
              <a:rPr lang="en-US" baseline="0" dirty="0" smtClean="0"/>
              <a:t>::filter</a:t>
            </a:r>
          </a:p>
          <a:p>
            <a:r>
              <a:rPr lang="en-US" baseline="0" dirty="0" smtClean="0"/>
              <a:t>** I marked this filter as parallel - so there may be multiple concurrent calls to the </a:t>
            </a:r>
          </a:p>
          <a:p>
            <a:r>
              <a:rPr lang="en-US" baseline="0" dirty="0" smtClean="0"/>
              <a:t>** parenthesis operator.  Since we’re not doing anything meaningful in this filter,</a:t>
            </a:r>
          </a:p>
          <a:p>
            <a:r>
              <a:rPr lang="en-US" baseline="0" dirty="0" smtClean="0"/>
              <a:t>** I just pass the pointer on so it can be handled by the next filter.</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56</a:t>
            </a:fld>
            <a:endParaRPr lang="en-US" dirty="0"/>
          </a:p>
        </p:txBody>
      </p:sp>
    </p:spTree>
    <p:extLst>
      <p:ext uri="{BB962C8B-B14F-4D97-AF65-F5344CB8AC3E}">
        <p14:creationId xmlns:p14="http://schemas.microsoft.com/office/powerpoint/2010/main" val="38349498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have our output filter.</a:t>
            </a:r>
          </a:p>
          <a:p>
            <a:r>
              <a:rPr lang="en-US" dirty="0" smtClean="0"/>
              <a:t>**</a:t>
            </a:r>
            <a:r>
              <a:rPr lang="en-US" baseline="0" dirty="0" smtClean="0"/>
              <a:t> It publically inherits from </a:t>
            </a:r>
            <a:r>
              <a:rPr lang="en-US" baseline="0" dirty="0" err="1" smtClean="0"/>
              <a:t>tbb</a:t>
            </a:r>
            <a:r>
              <a:rPr lang="en-US" baseline="0" dirty="0" smtClean="0"/>
              <a:t>::filter</a:t>
            </a:r>
          </a:p>
          <a:p>
            <a:r>
              <a:rPr lang="en-US" baseline="0" dirty="0" smtClean="0"/>
              <a:t>** and is marked serial in order</a:t>
            </a:r>
          </a:p>
          <a:p>
            <a:r>
              <a:rPr lang="en-US" baseline="0" dirty="0" smtClean="0"/>
              <a:t>** It begins it’s processing by doing a </a:t>
            </a:r>
            <a:r>
              <a:rPr lang="en-US" baseline="0" dirty="0" err="1" smtClean="0"/>
              <a:t>static_cast</a:t>
            </a:r>
            <a:r>
              <a:rPr lang="en-US" baseline="0" dirty="0" smtClean="0"/>
              <a:t> to cast from the void pointer to the a token pointer.</a:t>
            </a:r>
            <a:r>
              <a:rPr lang="en-US" baseline="0" dirty="0"/>
              <a:t> </a:t>
            </a:r>
            <a:r>
              <a:rPr lang="en-US" baseline="0" dirty="0" smtClean="0"/>
              <a:t> It then prints out the numeric value associated with the token.</a:t>
            </a:r>
          </a:p>
          <a:p>
            <a:r>
              <a:rPr lang="en-US" baseline="0" dirty="0" smtClean="0"/>
              <a:t>** Since the token was allocated with new, the token’s allocated memory is freed using delete.</a:t>
            </a:r>
          </a:p>
          <a:p>
            <a:r>
              <a:rPr lang="en-US" baseline="0" dirty="0" smtClean="0"/>
              <a:t>** And we return null since there is no longer an active token.</a:t>
            </a:r>
          </a:p>
        </p:txBody>
      </p:sp>
      <p:sp>
        <p:nvSpPr>
          <p:cNvPr id="4" name="Slide Number Placeholder 3"/>
          <p:cNvSpPr>
            <a:spLocks noGrp="1"/>
          </p:cNvSpPr>
          <p:nvPr>
            <p:ph type="sldNum" sz="quarter" idx="10"/>
          </p:nvPr>
        </p:nvSpPr>
        <p:spPr/>
        <p:txBody>
          <a:bodyPr/>
          <a:lstStyle/>
          <a:p>
            <a:fld id="{600EA4C1-1369-497F-A4CC-0EEBC5C7F202}" type="slidenum">
              <a:rPr lang="en-US" smtClean="0"/>
              <a:t>57</a:t>
            </a:fld>
            <a:endParaRPr lang="en-US" dirty="0"/>
          </a:p>
        </p:txBody>
      </p:sp>
    </p:spTree>
    <p:extLst>
      <p:ext uri="{BB962C8B-B14F-4D97-AF65-F5344CB8AC3E}">
        <p14:creationId xmlns:p14="http://schemas.microsoft.com/office/powerpoint/2010/main" val="18125910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stitch this all</a:t>
            </a:r>
            <a:r>
              <a:rPr lang="en-US" baseline="0" dirty="0" smtClean="0"/>
              <a:t> together by</a:t>
            </a:r>
          </a:p>
          <a:p>
            <a:r>
              <a:rPr lang="en-US" baseline="0" dirty="0" smtClean="0"/>
              <a:t>** creating an instance of the pipeline class</a:t>
            </a:r>
          </a:p>
          <a:p>
            <a:r>
              <a:rPr lang="en-US" baseline="0" dirty="0" smtClean="0"/>
              <a:t>** And then creating our three filters, input, pass through and output.</a:t>
            </a:r>
          </a:p>
          <a:p>
            <a:r>
              <a:rPr lang="en-US" baseline="0" dirty="0" smtClean="0"/>
              <a:t>** We then add the three filters to the pipeline, in the appropriate order.  Input first, pass through next and then output.</a:t>
            </a:r>
          </a:p>
          <a:p>
            <a:r>
              <a:rPr lang="en-US" baseline="0" dirty="0" smtClean="0"/>
              <a:t>** Finally we execute the pipeline by calling run – the 4 is the maximum number of tokens we want to allow in the pipeline at any time.  In this example 4 is completely arbitrary.  Finding the right value for the maximum number of tokens will require looking at your runtime environment, for example the number of available cores and other work being performed and then looking at your pipeline filters to determine the right number.  It may be that you want to allow one token per hardware thread or maybe more.  There is no set answer.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58</a:t>
            </a:fld>
            <a:endParaRPr lang="en-US" dirty="0"/>
          </a:p>
        </p:txBody>
      </p:sp>
    </p:spTree>
    <p:extLst>
      <p:ext uri="{BB962C8B-B14F-4D97-AF65-F5344CB8AC3E}">
        <p14:creationId xmlns:p14="http://schemas.microsoft.com/office/powerpoint/2010/main" val="316592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way to construct a pipeline is using the </a:t>
            </a:r>
            <a:r>
              <a:rPr lang="en-US" sz="1200" kern="1200" dirty="0" err="1" smtClean="0">
                <a:solidFill>
                  <a:schemeClr val="tx1"/>
                </a:solidFill>
                <a:effectLst/>
                <a:latin typeface="+mn-lt"/>
                <a:ea typeface="+mn-ea"/>
                <a:cs typeface="+mn-cs"/>
              </a:rPr>
              <a:t>parallel_pipeline</a:t>
            </a:r>
            <a:r>
              <a:rPr lang="en-US" sz="1200" kern="1200" dirty="0" smtClean="0">
                <a:solidFill>
                  <a:schemeClr val="tx1"/>
                </a:solidFill>
                <a:effectLst/>
                <a:latin typeface="+mn-lt"/>
                <a:ea typeface="+mn-ea"/>
                <a:cs typeface="+mn-cs"/>
              </a:rPr>
              <a:t> function.  This function makes it</a:t>
            </a:r>
            <a:r>
              <a:rPr lang="en-US" sz="1200" kern="1200" baseline="0" dirty="0" smtClean="0">
                <a:solidFill>
                  <a:schemeClr val="tx1"/>
                </a:solidFill>
                <a:effectLst/>
                <a:latin typeface="+mn-lt"/>
                <a:ea typeface="+mn-ea"/>
                <a:cs typeface="+mn-cs"/>
              </a:rPr>
              <a:t> easy to define pipelines using lambda expressions.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59</a:t>
            </a:fld>
            <a:endParaRPr lang="en-US" dirty="0"/>
          </a:p>
        </p:txBody>
      </p:sp>
    </p:spTree>
    <p:extLst>
      <p:ext uri="{BB962C8B-B14F-4D97-AF65-F5344CB8AC3E}">
        <p14:creationId xmlns:p14="http://schemas.microsoft.com/office/powerpoint/2010/main" val="49361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a:t>
            </a:r>
            <a:r>
              <a:rPr lang="en-US" baseline="0" dirty="0" smtClean="0"/>
              <a:t> then moving through each subsequent filter…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27289454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the previous example, but this time constructed with </a:t>
            </a:r>
            <a:r>
              <a:rPr lang="en-US" dirty="0" err="1" smtClean="0"/>
              <a:t>parallel_pipeline</a:t>
            </a:r>
            <a:r>
              <a:rPr lang="en-US" baseline="0" dirty="0" smtClean="0"/>
              <a:t> using lambdas.</a:t>
            </a:r>
          </a:p>
          <a:p>
            <a:r>
              <a:rPr lang="en-US" baseline="0" dirty="0" smtClean="0"/>
              <a:t>** We start by calling parallel pipeline, and like before we pass in 4 for the maximum number of tokens.</a:t>
            </a:r>
          </a:p>
          <a:p>
            <a:r>
              <a:rPr lang="en-US" baseline="0" dirty="0" smtClean="0"/>
              <a:t>** Our input </a:t>
            </a:r>
            <a:r>
              <a:rPr lang="en-US" baseline="0" dirty="0" err="1" smtClean="0"/>
              <a:t>fitler</a:t>
            </a:r>
            <a:r>
              <a:rPr lang="en-US" baseline="0" dirty="0" smtClean="0"/>
              <a:t> will be created by calling </a:t>
            </a:r>
            <a:r>
              <a:rPr lang="en-US" baseline="0" dirty="0" err="1" smtClean="0"/>
              <a:t>tbb</a:t>
            </a:r>
            <a:r>
              <a:rPr lang="en-US" baseline="0" dirty="0" smtClean="0"/>
              <a:t>::</a:t>
            </a:r>
            <a:r>
              <a:rPr lang="en-US" baseline="0" dirty="0" err="1" smtClean="0"/>
              <a:t>make_filter</a:t>
            </a:r>
            <a:r>
              <a:rPr lang="en-US" baseline="0" dirty="0" smtClean="0"/>
              <a:t> – this has two template arguments, void and token pointer.  Void means that there is no input parameter, this makes sense because this is the input filter so it is creating values.</a:t>
            </a:r>
          </a:p>
          <a:p>
            <a:r>
              <a:rPr lang="en-US" baseline="0" dirty="0" smtClean="0"/>
              <a:t>** We create a lambda which captures the local count variable – and notice that there is an argument provided – the </a:t>
            </a:r>
            <a:r>
              <a:rPr lang="en-US" baseline="0" dirty="0" err="1" smtClean="0"/>
              <a:t>tbb</a:t>
            </a:r>
            <a:r>
              <a:rPr lang="en-US" baseline="0" dirty="0" smtClean="0"/>
              <a:t>::</a:t>
            </a:r>
            <a:r>
              <a:rPr lang="en-US" baseline="0" dirty="0" err="1" smtClean="0"/>
              <a:t>flow_control</a:t>
            </a:r>
            <a:r>
              <a:rPr lang="en-US" baseline="0" dirty="0" smtClean="0"/>
              <a:t> instance.  This can be used by the input filter to indicate when the input stream is finished.  Like before we count to 1000, returning a new token.</a:t>
            </a:r>
          </a:p>
          <a:p>
            <a:r>
              <a:rPr lang="en-US" baseline="0" dirty="0" smtClean="0"/>
              <a:t>** Eventually we are passed 1000 so we are done.  We call the </a:t>
            </a:r>
            <a:r>
              <a:rPr lang="en-US" baseline="0" dirty="0" err="1" smtClean="0"/>
              <a:t>flow_control</a:t>
            </a:r>
            <a:r>
              <a:rPr lang="en-US" baseline="0" dirty="0" smtClean="0"/>
              <a:t> stop function to indicate that we are done providing values and then we return null.</a:t>
            </a:r>
          </a:p>
          <a:p>
            <a:r>
              <a:rPr lang="en-US" baseline="0" dirty="0" smtClean="0"/>
              <a:t>** The pass-through filter is created, and the bit-wise and operator is used to add it to the filter chain.  The pass-through filter accepts and returns a token pointer and has a filter mode of parallel.  And we can see in the lambda expression that all it does is return the provided token.  Notice that the input value is now strongly typed whereas in the class implementation it was a void pointer.</a:t>
            </a:r>
          </a:p>
          <a:p>
            <a:r>
              <a:rPr lang="en-US" baseline="0" dirty="0" smtClean="0"/>
              <a:t>** Finally we call </a:t>
            </a:r>
            <a:r>
              <a:rPr lang="en-US" baseline="0" dirty="0" err="1" smtClean="0"/>
              <a:t>make_filter</a:t>
            </a:r>
            <a:r>
              <a:rPr lang="en-US" baseline="0" dirty="0" smtClean="0"/>
              <a:t> a third time to create our output filter.  This output filter template parameters indicate that the lambda accepts a token pointer and returns void.  The filter </a:t>
            </a:r>
            <a:r>
              <a:rPr lang="en-US" baseline="0" dirty="0" err="1" smtClean="0"/>
              <a:t>lamda</a:t>
            </a:r>
            <a:r>
              <a:rPr lang="en-US" baseline="0" dirty="0" smtClean="0"/>
              <a:t> function prints out the token value and then the token is deleted.</a:t>
            </a:r>
          </a:p>
          <a:p>
            <a:r>
              <a:rPr lang="en-US" baseline="0" dirty="0" smtClean="0"/>
              <a:t>As you can see we have created a functionally equivalent pipeline but did so using strongly typed lambda expressions.  The resulting pipeline is no different than if it had been created using class-based filters – this is just another way to get the same result.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60</a:t>
            </a:fld>
            <a:endParaRPr lang="en-US" dirty="0"/>
          </a:p>
        </p:txBody>
      </p:sp>
    </p:spTree>
    <p:extLst>
      <p:ext uri="{BB962C8B-B14F-4D97-AF65-F5344CB8AC3E}">
        <p14:creationId xmlns:p14="http://schemas.microsoft.com/office/powerpoint/2010/main" val="30650221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let’s look at our image processing example.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61</a:t>
            </a:fld>
            <a:endParaRPr lang="en-US" dirty="0"/>
          </a:p>
        </p:txBody>
      </p:sp>
    </p:spTree>
    <p:extLst>
      <p:ext uri="{BB962C8B-B14F-4D97-AF65-F5344CB8AC3E}">
        <p14:creationId xmlns:p14="http://schemas.microsoft.com/office/powerpoint/2010/main" val="439005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we are going to have</a:t>
            </a:r>
            <a:r>
              <a:rPr lang="en-US" baseline="0" dirty="0" smtClean="0"/>
              <a:t> four filters.  The input filter will enumerate a location on disk looking for images and then loading them into memory to be processed.  The first processing filter will resize the image to ensure it fits into a 1024x1024 bounding box.  It will then pass the image to the watermark filter which will apply a watermark to the image before passing the image to the save filter.  This filter will save the updated image in a new location, replicating the source directory structure.</a:t>
            </a:r>
          </a:p>
          <a:p>
            <a:endParaRPr lang="en-US" baseline="0" dirty="0" smtClean="0"/>
          </a:p>
          <a:p>
            <a:r>
              <a:rPr lang="en-US" baseline="0" dirty="0" smtClean="0"/>
              <a:t>This example might be used if you are bulk-converting image </a:t>
            </a:r>
            <a:r>
              <a:rPr lang="en-US" baseline="0" dirty="0" err="1" smtClean="0"/>
              <a:t>assests</a:t>
            </a:r>
            <a:r>
              <a:rPr lang="en-US" baseline="0" dirty="0" smtClean="0"/>
              <a:t> for a website.  You want to make sure that they all have </a:t>
            </a:r>
            <a:r>
              <a:rPr lang="en-US" baseline="0" dirty="0" err="1" smtClean="0"/>
              <a:t>consistant</a:t>
            </a:r>
            <a:r>
              <a:rPr lang="en-US" baseline="0" dirty="0" smtClean="0"/>
              <a:t> sizing and also have the appropriate water mark.</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62</a:t>
            </a:fld>
            <a:endParaRPr lang="en-US" dirty="0"/>
          </a:p>
        </p:txBody>
      </p:sp>
    </p:spTree>
    <p:extLst>
      <p:ext uri="{BB962C8B-B14F-4D97-AF65-F5344CB8AC3E}">
        <p14:creationId xmlns:p14="http://schemas.microsoft.com/office/powerpoint/2010/main" val="12470678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63</a:t>
            </a:fld>
            <a:endParaRPr lang="en-US" dirty="0"/>
          </a:p>
        </p:txBody>
      </p:sp>
    </p:spTree>
    <p:extLst>
      <p:ext uri="{BB962C8B-B14F-4D97-AF65-F5344CB8AC3E}">
        <p14:creationId xmlns:p14="http://schemas.microsoft.com/office/powerpoint/2010/main" val="17635800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TBB</a:t>
            </a:r>
            <a:r>
              <a:rPr lang="en-US" baseline="0" dirty="0" smtClean="0"/>
              <a:t> provides multiple range types out of the box.  They provide range operations over single and multiple dimensions of values.  We’ll see that ranges aren’t necessarily contains such as arrays or vectors, but it can be helpful to think about them that way in the beginning.</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64</a:t>
            </a:fld>
            <a:endParaRPr lang="en-US" dirty="0"/>
          </a:p>
        </p:txBody>
      </p:sp>
    </p:spTree>
    <p:extLst>
      <p:ext uri="{BB962C8B-B14F-4D97-AF65-F5344CB8AC3E}">
        <p14:creationId xmlns:p14="http://schemas.microsoft.com/office/powerpoint/2010/main" val="6701707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blocked range can be thought of like a contiguous block of values.  For example this might be a array of integers.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65</a:t>
            </a:fld>
            <a:endParaRPr lang="en-US" dirty="0"/>
          </a:p>
        </p:txBody>
      </p:sp>
    </p:spTree>
    <p:extLst>
      <p:ext uri="{BB962C8B-B14F-4D97-AF65-F5344CB8AC3E}">
        <p14:creationId xmlns:p14="http://schemas.microsoft.com/office/powerpoint/2010/main" val="32031397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have an array of integers named values which contains the values 10 through 90.</a:t>
            </a:r>
          </a:p>
          <a:p>
            <a:endParaRPr lang="en-US" baseline="0" dirty="0" smtClean="0"/>
          </a:p>
          <a:p>
            <a:r>
              <a:rPr lang="en-US" baseline="0" dirty="0" smtClean="0"/>
              <a:t>** We now create a blocked range of integer pointers providing the pointer to start and end values of the range as the start of the array and one past the end.</a:t>
            </a:r>
          </a:p>
          <a:p>
            <a:r>
              <a:rPr lang="en-US" baseline="0" dirty="0" smtClean="0"/>
              <a:t>** This allows us to iterate over the blocked range, from beginning to end, printing out the values 10 through 90 in order.</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66</a:t>
            </a:fld>
            <a:endParaRPr lang="en-US" dirty="0"/>
          </a:p>
        </p:txBody>
      </p:sp>
    </p:spTree>
    <p:extLst>
      <p:ext uri="{BB962C8B-B14F-4D97-AF65-F5344CB8AC3E}">
        <p14:creationId xmlns:p14="http://schemas.microsoft.com/office/powerpoint/2010/main" val="20705624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 range might not</a:t>
            </a:r>
            <a:r>
              <a:rPr lang="en-US" baseline="0" dirty="0" smtClean="0"/>
              <a:t> represent a collection of values.  In this example we create a blocked ranged of </a:t>
            </a:r>
          </a:p>
          <a:p>
            <a:r>
              <a:rPr lang="en-US" baseline="0" dirty="0" smtClean="0"/>
              <a:t>** integers.  But instead of providing an array of values we provide a start value of 0 and an ending value of 10.</a:t>
            </a:r>
          </a:p>
          <a:p>
            <a:r>
              <a:rPr lang="en-US" baseline="0" dirty="0" smtClean="0"/>
              <a:t>** Now when we iterate over the range we print out the values 0 through 9.  We will see later in this module that this can be a useful technique when you want to provide the index values to an array as the input to a parallel algorithm.</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67</a:t>
            </a:fld>
            <a:endParaRPr lang="en-US" dirty="0"/>
          </a:p>
        </p:txBody>
      </p:sp>
    </p:spTree>
    <p:extLst>
      <p:ext uri="{BB962C8B-B14F-4D97-AF65-F5344CB8AC3E}">
        <p14:creationId xmlns:p14="http://schemas.microsoft.com/office/powerpoint/2010/main" val="27680794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this module we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learned about ranges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partitioners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and went through each of the parallel</a:t>
            </a:r>
            <a:r>
              <a:rPr lang="en-US" sz="1200" kern="1200" baseline="0" dirty="0" smtClean="0">
                <a:solidFill>
                  <a:schemeClr val="tx1"/>
                </a:solidFill>
                <a:effectLst/>
                <a:latin typeface="+mn-lt"/>
                <a:ea typeface="+mn-ea"/>
                <a:cs typeface="+mn-cs"/>
              </a:rPr>
              <a:t> looping algorithms – </a:t>
            </a:r>
            <a:r>
              <a:rPr lang="en-US" sz="1200" kern="1200" baseline="0" dirty="0" err="1" smtClean="0">
                <a:solidFill>
                  <a:schemeClr val="tx1"/>
                </a:solidFill>
                <a:effectLst/>
                <a:latin typeface="+mn-lt"/>
                <a:ea typeface="+mn-ea"/>
                <a:cs typeface="+mn-cs"/>
              </a:rPr>
              <a:t>parallel_for_each</a:t>
            </a:r>
            <a:r>
              <a:rPr lang="en-US" sz="1200" kern="1200" baseline="0" dirty="0" smtClean="0">
                <a:solidFill>
                  <a:schemeClr val="tx1"/>
                </a:solidFill>
                <a:effectLst/>
                <a:latin typeface="+mn-lt"/>
                <a:ea typeface="+mn-ea"/>
                <a:cs typeface="+mn-cs"/>
              </a:rPr>
              <a:t>, for, do, reduce and scan.</a:t>
            </a: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68</a:t>
            </a:fld>
            <a:endParaRPr lang="en-US" dirty="0"/>
          </a:p>
        </p:txBody>
      </p:sp>
    </p:spTree>
    <p:extLst>
      <p:ext uri="{BB962C8B-B14F-4D97-AF65-F5344CB8AC3E}">
        <p14:creationId xmlns:p14="http://schemas.microsoft.com/office/powerpoint/2010/main" val="3732755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after another..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13521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1615840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Until it is eventually at the output filter. But this</a:t>
            </a:r>
            <a:r>
              <a:rPr lang="en-US" baseline="0" dirty="0" smtClean="0"/>
              <a:t> example was a little misleading because it only shows one token in the pipeline.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2524139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6/5/2015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6/5/2015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6/5/2015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6/5/2015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6/5/2015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6/5/2015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6/5/2015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6/5/2015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6/5/2015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6/5/2015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6/5/2015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6/5/2015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smtClean="0"/>
              <a:t>Threading Building Blocks Programming</a:t>
            </a:r>
            <a:endParaRPr lang="en-US" sz="2850" dirty="0"/>
          </a:p>
        </p:txBody>
      </p:sp>
      <p:sp>
        <p:nvSpPr>
          <p:cNvPr id="3" name="Subtitle 2"/>
          <p:cNvSpPr>
            <a:spLocks noGrp="1"/>
          </p:cNvSpPr>
          <p:nvPr>
            <p:ph type="subTitle" idx="1"/>
          </p:nvPr>
        </p:nvSpPr>
        <p:spPr/>
        <p:txBody>
          <a:bodyPr/>
          <a:lstStyle/>
          <a:p>
            <a:r>
              <a:rPr lang="en-US" dirty="0" smtClean="0"/>
              <a:t>Pipeline</a:t>
            </a:r>
            <a:endParaRPr lang="en-US" dirty="0"/>
          </a:p>
        </p:txBody>
      </p:sp>
    </p:spTree>
    <p:extLst>
      <p:ext uri="{BB962C8B-B14F-4D97-AF65-F5344CB8AC3E}">
        <p14:creationId xmlns:p14="http://schemas.microsoft.com/office/powerpoint/2010/main" val="4284929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674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33528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5240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104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48100" y="4901625"/>
            <a:ext cx="1524000" cy="584775"/>
          </a:xfrm>
          <a:prstGeom prst="rect">
            <a:avLst/>
          </a:prstGeom>
          <a:noFill/>
        </p:spPr>
        <p:txBody>
          <a:bodyPr wrap="square" rtlCol="0">
            <a:spAutoFit/>
          </a:bodyPr>
          <a:lstStyle/>
          <a:p>
            <a:r>
              <a:rPr lang="en-US" sz="3200" dirty="0" smtClean="0">
                <a:solidFill>
                  <a:schemeClr val="tx1">
                    <a:lumMod val="95000"/>
                    <a:lumOff val="5000"/>
                  </a:schemeClr>
                </a:solidFill>
              </a:rPr>
              <a:t>Pipeline</a:t>
            </a:r>
            <a:endParaRPr lang="en-US" sz="3200" dirty="0">
              <a:solidFill>
                <a:schemeClr val="tx1">
                  <a:lumMod val="95000"/>
                  <a:lumOff val="5000"/>
                </a:schemeClr>
              </a:solidFill>
            </a:endParaRPr>
          </a:p>
        </p:txBody>
      </p:sp>
      <p:sp>
        <p:nvSpPr>
          <p:cNvPr id="12" name="TextBox 11"/>
          <p:cNvSpPr txBox="1"/>
          <p:nvPr/>
        </p:nvSpPr>
        <p:spPr>
          <a:xfrm>
            <a:off x="3981450" y="1376676"/>
            <a:ext cx="1257300" cy="584775"/>
          </a:xfrm>
          <a:prstGeom prst="rect">
            <a:avLst/>
          </a:prstGeom>
          <a:noFill/>
        </p:spPr>
        <p:txBody>
          <a:bodyPr wrap="square" rtlCol="0">
            <a:spAutoFit/>
          </a:bodyPr>
          <a:lstStyle/>
          <a:p>
            <a:r>
              <a:rPr lang="en-US" sz="3200" dirty="0" smtClean="0">
                <a:solidFill>
                  <a:schemeClr val="tx1">
                    <a:lumMod val="95000"/>
                    <a:lumOff val="5000"/>
                  </a:schemeClr>
                </a:solidFill>
              </a:rPr>
              <a:t>Filters</a:t>
            </a:r>
            <a:endParaRPr lang="en-US" sz="3200" dirty="0">
              <a:solidFill>
                <a:schemeClr val="tx1">
                  <a:lumMod val="95000"/>
                  <a:lumOff val="5000"/>
                </a:schemeClr>
              </a:solidFill>
            </a:endParaRPr>
          </a:p>
        </p:txBody>
      </p:sp>
      <p:sp>
        <p:nvSpPr>
          <p:cNvPr id="13" name="TextBox 12"/>
          <p:cNvSpPr txBox="1"/>
          <p:nvPr/>
        </p:nvSpPr>
        <p:spPr>
          <a:xfrm>
            <a:off x="180975" y="2283009"/>
            <a:ext cx="1619250" cy="461665"/>
          </a:xfrm>
          <a:prstGeom prst="rect">
            <a:avLst/>
          </a:prstGeom>
          <a:noFill/>
        </p:spPr>
        <p:txBody>
          <a:bodyPr wrap="square" rtlCol="0">
            <a:spAutoFit/>
          </a:bodyPr>
          <a:lstStyle/>
          <a:p>
            <a:r>
              <a:rPr lang="en-US" sz="2400" dirty="0" smtClean="0">
                <a:solidFill>
                  <a:schemeClr val="tx1">
                    <a:lumMod val="95000"/>
                    <a:lumOff val="5000"/>
                  </a:schemeClr>
                </a:solidFill>
              </a:rPr>
              <a:t>Input Filter</a:t>
            </a:r>
            <a:endParaRPr lang="en-US" sz="2400" dirty="0">
              <a:solidFill>
                <a:schemeClr val="tx1">
                  <a:lumMod val="95000"/>
                  <a:lumOff val="5000"/>
                </a:schemeClr>
              </a:solidFill>
            </a:endParaRPr>
          </a:p>
        </p:txBody>
      </p:sp>
      <p:sp>
        <p:nvSpPr>
          <p:cNvPr id="14" name="TextBox 13"/>
          <p:cNvSpPr txBox="1"/>
          <p:nvPr/>
        </p:nvSpPr>
        <p:spPr>
          <a:xfrm>
            <a:off x="7315200" y="2284444"/>
            <a:ext cx="1800225" cy="461665"/>
          </a:xfrm>
          <a:prstGeom prst="rect">
            <a:avLst/>
          </a:prstGeom>
          <a:noFill/>
        </p:spPr>
        <p:txBody>
          <a:bodyPr wrap="square" rtlCol="0">
            <a:spAutoFit/>
          </a:bodyPr>
          <a:lstStyle/>
          <a:p>
            <a:r>
              <a:rPr lang="en-US" sz="2400" dirty="0" smtClean="0">
                <a:solidFill>
                  <a:schemeClr val="tx1">
                    <a:lumMod val="95000"/>
                    <a:lumOff val="5000"/>
                  </a:schemeClr>
                </a:solidFill>
              </a:rPr>
              <a:t>Output Filter</a:t>
            </a:r>
            <a:endParaRPr lang="en-US" sz="2400" dirty="0">
              <a:solidFill>
                <a:schemeClr val="tx1">
                  <a:lumMod val="95000"/>
                  <a:lumOff val="5000"/>
                </a:schemeClr>
              </a:solidFill>
            </a:endParaRPr>
          </a:p>
        </p:txBody>
      </p:sp>
      <p:sp>
        <p:nvSpPr>
          <p:cNvPr id="3" name="Left Brace 2"/>
          <p:cNvSpPr/>
          <p:nvPr/>
        </p:nvSpPr>
        <p:spPr>
          <a:xfrm rot="16200000">
            <a:off x="4335780" y="474405"/>
            <a:ext cx="548640" cy="83058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4335780" y="-83820"/>
            <a:ext cx="548640" cy="48006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 name="Group 7"/>
          <p:cNvGrpSpPr/>
          <p:nvPr/>
        </p:nvGrpSpPr>
        <p:grpSpPr>
          <a:xfrm>
            <a:off x="533400" y="3059356"/>
            <a:ext cx="838200" cy="809625"/>
            <a:chOff x="1943100" y="435302"/>
            <a:chExt cx="838200" cy="809625"/>
          </a:xfrm>
        </p:grpSpPr>
        <p:sp>
          <p:nvSpPr>
            <p:cNvPr id="6" name="Oval 5"/>
            <p:cNvSpPr/>
            <p:nvPr/>
          </p:nvSpPr>
          <p:spPr>
            <a:xfrm>
              <a:off x="1971675" y="435302"/>
              <a:ext cx="809625" cy="80962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313164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4" grpId="0"/>
      <p:bldP spid="3"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674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33528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5240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104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48100" y="4901625"/>
            <a:ext cx="1524000" cy="584775"/>
          </a:xfrm>
          <a:prstGeom prst="rect">
            <a:avLst/>
          </a:prstGeom>
          <a:noFill/>
        </p:spPr>
        <p:txBody>
          <a:bodyPr wrap="square" rtlCol="0">
            <a:spAutoFit/>
          </a:bodyPr>
          <a:lstStyle/>
          <a:p>
            <a:r>
              <a:rPr lang="en-US" sz="3200" dirty="0" smtClean="0">
                <a:solidFill>
                  <a:schemeClr val="tx1">
                    <a:lumMod val="95000"/>
                    <a:lumOff val="5000"/>
                  </a:schemeClr>
                </a:solidFill>
              </a:rPr>
              <a:t>Pipeline</a:t>
            </a:r>
            <a:endParaRPr lang="en-US" sz="3200" dirty="0">
              <a:solidFill>
                <a:schemeClr val="tx1">
                  <a:lumMod val="95000"/>
                  <a:lumOff val="5000"/>
                </a:schemeClr>
              </a:solidFill>
            </a:endParaRPr>
          </a:p>
        </p:txBody>
      </p:sp>
      <p:sp>
        <p:nvSpPr>
          <p:cNvPr id="12" name="TextBox 11"/>
          <p:cNvSpPr txBox="1"/>
          <p:nvPr/>
        </p:nvSpPr>
        <p:spPr>
          <a:xfrm>
            <a:off x="3981450" y="1376676"/>
            <a:ext cx="1257300" cy="584775"/>
          </a:xfrm>
          <a:prstGeom prst="rect">
            <a:avLst/>
          </a:prstGeom>
          <a:noFill/>
        </p:spPr>
        <p:txBody>
          <a:bodyPr wrap="square" rtlCol="0">
            <a:spAutoFit/>
          </a:bodyPr>
          <a:lstStyle/>
          <a:p>
            <a:r>
              <a:rPr lang="en-US" sz="3200" dirty="0" smtClean="0">
                <a:solidFill>
                  <a:schemeClr val="tx1">
                    <a:lumMod val="95000"/>
                    <a:lumOff val="5000"/>
                  </a:schemeClr>
                </a:solidFill>
              </a:rPr>
              <a:t>Filters</a:t>
            </a:r>
            <a:endParaRPr lang="en-US" sz="3200" dirty="0">
              <a:solidFill>
                <a:schemeClr val="tx1">
                  <a:lumMod val="95000"/>
                  <a:lumOff val="5000"/>
                </a:schemeClr>
              </a:solidFill>
            </a:endParaRPr>
          </a:p>
        </p:txBody>
      </p:sp>
      <p:sp>
        <p:nvSpPr>
          <p:cNvPr id="13" name="TextBox 12"/>
          <p:cNvSpPr txBox="1"/>
          <p:nvPr/>
        </p:nvSpPr>
        <p:spPr>
          <a:xfrm>
            <a:off x="180975" y="2283009"/>
            <a:ext cx="1619250" cy="461665"/>
          </a:xfrm>
          <a:prstGeom prst="rect">
            <a:avLst/>
          </a:prstGeom>
          <a:noFill/>
        </p:spPr>
        <p:txBody>
          <a:bodyPr wrap="square" rtlCol="0">
            <a:spAutoFit/>
          </a:bodyPr>
          <a:lstStyle/>
          <a:p>
            <a:r>
              <a:rPr lang="en-US" sz="2400" dirty="0" smtClean="0">
                <a:solidFill>
                  <a:schemeClr val="tx1">
                    <a:lumMod val="95000"/>
                    <a:lumOff val="5000"/>
                  </a:schemeClr>
                </a:solidFill>
              </a:rPr>
              <a:t>Input Filter</a:t>
            </a:r>
            <a:endParaRPr lang="en-US" sz="2400" dirty="0">
              <a:solidFill>
                <a:schemeClr val="tx1">
                  <a:lumMod val="95000"/>
                  <a:lumOff val="5000"/>
                </a:schemeClr>
              </a:solidFill>
            </a:endParaRPr>
          </a:p>
        </p:txBody>
      </p:sp>
      <p:sp>
        <p:nvSpPr>
          <p:cNvPr id="14" name="TextBox 13"/>
          <p:cNvSpPr txBox="1"/>
          <p:nvPr/>
        </p:nvSpPr>
        <p:spPr>
          <a:xfrm>
            <a:off x="7315200" y="2284444"/>
            <a:ext cx="1800225" cy="461665"/>
          </a:xfrm>
          <a:prstGeom prst="rect">
            <a:avLst/>
          </a:prstGeom>
          <a:noFill/>
        </p:spPr>
        <p:txBody>
          <a:bodyPr wrap="square" rtlCol="0">
            <a:spAutoFit/>
          </a:bodyPr>
          <a:lstStyle/>
          <a:p>
            <a:r>
              <a:rPr lang="en-US" sz="2400" dirty="0" smtClean="0">
                <a:solidFill>
                  <a:schemeClr val="tx1">
                    <a:lumMod val="95000"/>
                    <a:lumOff val="5000"/>
                  </a:schemeClr>
                </a:solidFill>
              </a:rPr>
              <a:t>Output Filter</a:t>
            </a:r>
            <a:endParaRPr lang="en-US" sz="2400" dirty="0">
              <a:solidFill>
                <a:schemeClr val="tx1">
                  <a:lumMod val="95000"/>
                  <a:lumOff val="5000"/>
                </a:schemeClr>
              </a:solidFill>
            </a:endParaRPr>
          </a:p>
        </p:txBody>
      </p:sp>
      <p:sp>
        <p:nvSpPr>
          <p:cNvPr id="3" name="Left Brace 2"/>
          <p:cNvSpPr/>
          <p:nvPr/>
        </p:nvSpPr>
        <p:spPr>
          <a:xfrm rot="16200000">
            <a:off x="4335780" y="474405"/>
            <a:ext cx="548640" cy="83058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4335780" y="-83820"/>
            <a:ext cx="548640" cy="48006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 name="Group 7"/>
          <p:cNvGrpSpPr/>
          <p:nvPr/>
        </p:nvGrpSpPr>
        <p:grpSpPr>
          <a:xfrm>
            <a:off x="2362200" y="3059356"/>
            <a:ext cx="838200" cy="809625"/>
            <a:chOff x="1943100" y="435302"/>
            <a:chExt cx="838200" cy="809625"/>
          </a:xfrm>
        </p:grpSpPr>
        <p:sp>
          <p:nvSpPr>
            <p:cNvPr id="6" name="Oval 5"/>
            <p:cNvSpPr/>
            <p:nvPr/>
          </p:nvSpPr>
          <p:spPr>
            <a:xfrm>
              <a:off x="1971675" y="435302"/>
              <a:ext cx="809625" cy="80962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0" name="Group 19"/>
          <p:cNvGrpSpPr/>
          <p:nvPr/>
        </p:nvGrpSpPr>
        <p:grpSpPr>
          <a:xfrm>
            <a:off x="533400" y="3059356"/>
            <a:ext cx="838200" cy="809625"/>
            <a:chOff x="1943100" y="435302"/>
            <a:chExt cx="838200" cy="809625"/>
          </a:xfrm>
        </p:grpSpPr>
        <p:sp>
          <p:nvSpPr>
            <p:cNvPr id="21" name="Oval 20"/>
            <p:cNvSpPr/>
            <p:nvPr/>
          </p:nvSpPr>
          <p:spPr>
            <a:xfrm>
              <a:off x="1971675" y="435302"/>
              <a:ext cx="809625" cy="8096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236607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674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33528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5240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104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48100" y="4901625"/>
            <a:ext cx="1524000" cy="584775"/>
          </a:xfrm>
          <a:prstGeom prst="rect">
            <a:avLst/>
          </a:prstGeom>
          <a:noFill/>
        </p:spPr>
        <p:txBody>
          <a:bodyPr wrap="square" rtlCol="0">
            <a:spAutoFit/>
          </a:bodyPr>
          <a:lstStyle/>
          <a:p>
            <a:r>
              <a:rPr lang="en-US" sz="3200" dirty="0" smtClean="0">
                <a:solidFill>
                  <a:schemeClr val="tx1">
                    <a:lumMod val="95000"/>
                    <a:lumOff val="5000"/>
                  </a:schemeClr>
                </a:solidFill>
              </a:rPr>
              <a:t>Pipeline</a:t>
            </a:r>
            <a:endParaRPr lang="en-US" sz="3200" dirty="0">
              <a:solidFill>
                <a:schemeClr val="tx1">
                  <a:lumMod val="95000"/>
                  <a:lumOff val="5000"/>
                </a:schemeClr>
              </a:solidFill>
            </a:endParaRPr>
          </a:p>
        </p:txBody>
      </p:sp>
      <p:sp>
        <p:nvSpPr>
          <p:cNvPr id="12" name="TextBox 11"/>
          <p:cNvSpPr txBox="1"/>
          <p:nvPr/>
        </p:nvSpPr>
        <p:spPr>
          <a:xfrm>
            <a:off x="3981450" y="1376676"/>
            <a:ext cx="1257300" cy="584775"/>
          </a:xfrm>
          <a:prstGeom prst="rect">
            <a:avLst/>
          </a:prstGeom>
          <a:noFill/>
        </p:spPr>
        <p:txBody>
          <a:bodyPr wrap="square" rtlCol="0">
            <a:spAutoFit/>
          </a:bodyPr>
          <a:lstStyle/>
          <a:p>
            <a:r>
              <a:rPr lang="en-US" sz="3200" dirty="0" smtClean="0">
                <a:solidFill>
                  <a:schemeClr val="tx1">
                    <a:lumMod val="95000"/>
                    <a:lumOff val="5000"/>
                  </a:schemeClr>
                </a:solidFill>
              </a:rPr>
              <a:t>Filters</a:t>
            </a:r>
            <a:endParaRPr lang="en-US" sz="3200" dirty="0">
              <a:solidFill>
                <a:schemeClr val="tx1">
                  <a:lumMod val="95000"/>
                  <a:lumOff val="5000"/>
                </a:schemeClr>
              </a:solidFill>
            </a:endParaRPr>
          </a:p>
        </p:txBody>
      </p:sp>
      <p:sp>
        <p:nvSpPr>
          <p:cNvPr id="13" name="TextBox 12"/>
          <p:cNvSpPr txBox="1"/>
          <p:nvPr/>
        </p:nvSpPr>
        <p:spPr>
          <a:xfrm>
            <a:off x="180975" y="2283009"/>
            <a:ext cx="1619250" cy="461665"/>
          </a:xfrm>
          <a:prstGeom prst="rect">
            <a:avLst/>
          </a:prstGeom>
          <a:noFill/>
        </p:spPr>
        <p:txBody>
          <a:bodyPr wrap="square" rtlCol="0">
            <a:spAutoFit/>
          </a:bodyPr>
          <a:lstStyle/>
          <a:p>
            <a:r>
              <a:rPr lang="en-US" sz="2400" dirty="0" smtClean="0">
                <a:solidFill>
                  <a:schemeClr val="tx1">
                    <a:lumMod val="95000"/>
                    <a:lumOff val="5000"/>
                  </a:schemeClr>
                </a:solidFill>
              </a:rPr>
              <a:t>Input Filter</a:t>
            </a:r>
            <a:endParaRPr lang="en-US" sz="2400" dirty="0">
              <a:solidFill>
                <a:schemeClr val="tx1">
                  <a:lumMod val="95000"/>
                  <a:lumOff val="5000"/>
                </a:schemeClr>
              </a:solidFill>
            </a:endParaRPr>
          </a:p>
        </p:txBody>
      </p:sp>
      <p:sp>
        <p:nvSpPr>
          <p:cNvPr id="14" name="TextBox 13"/>
          <p:cNvSpPr txBox="1"/>
          <p:nvPr/>
        </p:nvSpPr>
        <p:spPr>
          <a:xfrm>
            <a:off x="7315200" y="2284444"/>
            <a:ext cx="1800225" cy="461665"/>
          </a:xfrm>
          <a:prstGeom prst="rect">
            <a:avLst/>
          </a:prstGeom>
          <a:noFill/>
        </p:spPr>
        <p:txBody>
          <a:bodyPr wrap="square" rtlCol="0">
            <a:spAutoFit/>
          </a:bodyPr>
          <a:lstStyle/>
          <a:p>
            <a:r>
              <a:rPr lang="en-US" sz="2400" dirty="0" smtClean="0">
                <a:solidFill>
                  <a:schemeClr val="tx1">
                    <a:lumMod val="95000"/>
                    <a:lumOff val="5000"/>
                  </a:schemeClr>
                </a:solidFill>
              </a:rPr>
              <a:t>Output Filter</a:t>
            </a:r>
            <a:endParaRPr lang="en-US" sz="2400" dirty="0">
              <a:solidFill>
                <a:schemeClr val="tx1">
                  <a:lumMod val="95000"/>
                  <a:lumOff val="5000"/>
                </a:schemeClr>
              </a:solidFill>
            </a:endParaRPr>
          </a:p>
        </p:txBody>
      </p:sp>
      <p:sp>
        <p:nvSpPr>
          <p:cNvPr id="3" name="Left Brace 2"/>
          <p:cNvSpPr/>
          <p:nvPr/>
        </p:nvSpPr>
        <p:spPr>
          <a:xfrm rot="16200000">
            <a:off x="4335780" y="474405"/>
            <a:ext cx="548640" cy="83058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4335780" y="-83820"/>
            <a:ext cx="548640" cy="48006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 name="Group 7"/>
          <p:cNvGrpSpPr/>
          <p:nvPr/>
        </p:nvGrpSpPr>
        <p:grpSpPr>
          <a:xfrm>
            <a:off x="2362200" y="3059356"/>
            <a:ext cx="838200" cy="809625"/>
            <a:chOff x="1943100" y="435302"/>
            <a:chExt cx="838200" cy="809625"/>
          </a:xfrm>
        </p:grpSpPr>
        <p:sp>
          <p:nvSpPr>
            <p:cNvPr id="6" name="Oval 5"/>
            <p:cNvSpPr/>
            <p:nvPr/>
          </p:nvSpPr>
          <p:spPr>
            <a:xfrm>
              <a:off x="1971675" y="435302"/>
              <a:ext cx="809625" cy="8096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0" name="Group 19"/>
          <p:cNvGrpSpPr/>
          <p:nvPr/>
        </p:nvGrpSpPr>
        <p:grpSpPr>
          <a:xfrm>
            <a:off x="533400" y="3059356"/>
            <a:ext cx="838200" cy="809625"/>
            <a:chOff x="1943100" y="435302"/>
            <a:chExt cx="838200" cy="809625"/>
          </a:xfrm>
        </p:grpSpPr>
        <p:sp>
          <p:nvSpPr>
            <p:cNvPr id="21" name="Oval 20"/>
            <p:cNvSpPr/>
            <p:nvPr/>
          </p:nvSpPr>
          <p:spPr>
            <a:xfrm>
              <a:off x="1971675" y="435302"/>
              <a:ext cx="809625" cy="80962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3" name="Group 22"/>
          <p:cNvGrpSpPr/>
          <p:nvPr/>
        </p:nvGrpSpPr>
        <p:grpSpPr>
          <a:xfrm>
            <a:off x="4191000" y="3059356"/>
            <a:ext cx="838200" cy="809625"/>
            <a:chOff x="1943100" y="435302"/>
            <a:chExt cx="838200" cy="809625"/>
          </a:xfrm>
        </p:grpSpPr>
        <p:sp>
          <p:nvSpPr>
            <p:cNvPr id="24" name="Oval 23"/>
            <p:cNvSpPr/>
            <p:nvPr/>
          </p:nvSpPr>
          <p:spPr>
            <a:xfrm>
              <a:off x="1971675" y="435302"/>
              <a:ext cx="809625" cy="80962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89910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674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33528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5240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104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48100" y="4901625"/>
            <a:ext cx="1524000" cy="584775"/>
          </a:xfrm>
          <a:prstGeom prst="rect">
            <a:avLst/>
          </a:prstGeom>
          <a:noFill/>
        </p:spPr>
        <p:txBody>
          <a:bodyPr wrap="square" rtlCol="0">
            <a:spAutoFit/>
          </a:bodyPr>
          <a:lstStyle/>
          <a:p>
            <a:r>
              <a:rPr lang="en-US" sz="3200" dirty="0" smtClean="0">
                <a:solidFill>
                  <a:schemeClr val="tx1">
                    <a:lumMod val="95000"/>
                    <a:lumOff val="5000"/>
                  </a:schemeClr>
                </a:solidFill>
              </a:rPr>
              <a:t>Pipeline</a:t>
            </a:r>
            <a:endParaRPr lang="en-US" sz="3200" dirty="0">
              <a:solidFill>
                <a:schemeClr val="tx1">
                  <a:lumMod val="95000"/>
                  <a:lumOff val="5000"/>
                </a:schemeClr>
              </a:solidFill>
            </a:endParaRPr>
          </a:p>
        </p:txBody>
      </p:sp>
      <p:sp>
        <p:nvSpPr>
          <p:cNvPr id="12" name="TextBox 11"/>
          <p:cNvSpPr txBox="1"/>
          <p:nvPr/>
        </p:nvSpPr>
        <p:spPr>
          <a:xfrm>
            <a:off x="3981450" y="1376676"/>
            <a:ext cx="1257300" cy="584775"/>
          </a:xfrm>
          <a:prstGeom prst="rect">
            <a:avLst/>
          </a:prstGeom>
          <a:noFill/>
        </p:spPr>
        <p:txBody>
          <a:bodyPr wrap="square" rtlCol="0">
            <a:spAutoFit/>
          </a:bodyPr>
          <a:lstStyle/>
          <a:p>
            <a:r>
              <a:rPr lang="en-US" sz="3200" dirty="0" smtClean="0">
                <a:solidFill>
                  <a:schemeClr val="tx1">
                    <a:lumMod val="95000"/>
                    <a:lumOff val="5000"/>
                  </a:schemeClr>
                </a:solidFill>
              </a:rPr>
              <a:t>Filters</a:t>
            </a:r>
            <a:endParaRPr lang="en-US" sz="3200" dirty="0">
              <a:solidFill>
                <a:schemeClr val="tx1">
                  <a:lumMod val="95000"/>
                  <a:lumOff val="5000"/>
                </a:schemeClr>
              </a:solidFill>
            </a:endParaRPr>
          </a:p>
        </p:txBody>
      </p:sp>
      <p:sp>
        <p:nvSpPr>
          <p:cNvPr id="13" name="TextBox 12"/>
          <p:cNvSpPr txBox="1"/>
          <p:nvPr/>
        </p:nvSpPr>
        <p:spPr>
          <a:xfrm>
            <a:off x="180975" y="2283009"/>
            <a:ext cx="1619250" cy="461665"/>
          </a:xfrm>
          <a:prstGeom prst="rect">
            <a:avLst/>
          </a:prstGeom>
          <a:noFill/>
        </p:spPr>
        <p:txBody>
          <a:bodyPr wrap="square" rtlCol="0">
            <a:spAutoFit/>
          </a:bodyPr>
          <a:lstStyle/>
          <a:p>
            <a:r>
              <a:rPr lang="en-US" sz="2400" dirty="0" smtClean="0">
                <a:solidFill>
                  <a:schemeClr val="tx1">
                    <a:lumMod val="95000"/>
                    <a:lumOff val="5000"/>
                  </a:schemeClr>
                </a:solidFill>
              </a:rPr>
              <a:t>Input Filter</a:t>
            </a:r>
            <a:endParaRPr lang="en-US" sz="2400" dirty="0">
              <a:solidFill>
                <a:schemeClr val="tx1">
                  <a:lumMod val="95000"/>
                  <a:lumOff val="5000"/>
                </a:schemeClr>
              </a:solidFill>
            </a:endParaRPr>
          </a:p>
        </p:txBody>
      </p:sp>
      <p:sp>
        <p:nvSpPr>
          <p:cNvPr id="14" name="TextBox 13"/>
          <p:cNvSpPr txBox="1"/>
          <p:nvPr/>
        </p:nvSpPr>
        <p:spPr>
          <a:xfrm>
            <a:off x="7315200" y="2284444"/>
            <a:ext cx="1800225" cy="461665"/>
          </a:xfrm>
          <a:prstGeom prst="rect">
            <a:avLst/>
          </a:prstGeom>
          <a:noFill/>
        </p:spPr>
        <p:txBody>
          <a:bodyPr wrap="square" rtlCol="0">
            <a:spAutoFit/>
          </a:bodyPr>
          <a:lstStyle/>
          <a:p>
            <a:r>
              <a:rPr lang="en-US" sz="2400" dirty="0" smtClean="0">
                <a:solidFill>
                  <a:schemeClr val="tx1">
                    <a:lumMod val="95000"/>
                    <a:lumOff val="5000"/>
                  </a:schemeClr>
                </a:solidFill>
              </a:rPr>
              <a:t>Output Filter</a:t>
            </a:r>
            <a:endParaRPr lang="en-US" sz="2400" dirty="0">
              <a:solidFill>
                <a:schemeClr val="tx1">
                  <a:lumMod val="95000"/>
                  <a:lumOff val="5000"/>
                </a:schemeClr>
              </a:solidFill>
            </a:endParaRPr>
          </a:p>
        </p:txBody>
      </p:sp>
      <p:sp>
        <p:nvSpPr>
          <p:cNvPr id="3" name="Left Brace 2"/>
          <p:cNvSpPr/>
          <p:nvPr/>
        </p:nvSpPr>
        <p:spPr>
          <a:xfrm rot="16200000">
            <a:off x="4335780" y="474405"/>
            <a:ext cx="548640" cy="83058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4335780" y="-83820"/>
            <a:ext cx="548640" cy="48006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 name="Group 7"/>
          <p:cNvGrpSpPr/>
          <p:nvPr/>
        </p:nvGrpSpPr>
        <p:grpSpPr>
          <a:xfrm>
            <a:off x="2362200" y="3059356"/>
            <a:ext cx="838200" cy="809625"/>
            <a:chOff x="1943100" y="435302"/>
            <a:chExt cx="838200" cy="809625"/>
          </a:xfrm>
        </p:grpSpPr>
        <p:sp>
          <p:nvSpPr>
            <p:cNvPr id="6" name="Oval 5"/>
            <p:cNvSpPr/>
            <p:nvPr/>
          </p:nvSpPr>
          <p:spPr>
            <a:xfrm>
              <a:off x="1971675" y="435302"/>
              <a:ext cx="809625" cy="80962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0" name="Group 19"/>
          <p:cNvGrpSpPr/>
          <p:nvPr/>
        </p:nvGrpSpPr>
        <p:grpSpPr>
          <a:xfrm>
            <a:off x="533400" y="3059356"/>
            <a:ext cx="838200" cy="809625"/>
            <a:chOff x="1943100" y="435302"/>
            <a:chExt cx="838200" cy="809625"/>
          </a:xfrm>
        </p:grpSpPr>
        <p:sp>
          <p:nvSpPr>
            <p:cNvPr id="21" name="Oval 20"/>
            <p:cNvSpPr/>
            <p:nvPr/>
          </p:nvSpPr>
          <p:spPr>
            <a:xfrm>
              <a:off x="1971675" y="435302"/>
              <a:ext cx="809625" cy="8096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3" name="Group 22"/>
          <p:cNvGrpSpPr/>
          <p:nvPr/>
        </p:nvGrpSpPr>
        <p:grpSpPr>
          <a:xfrm>
            <a:off x="4191000" y="3059356"/>
            <a:ext cx="838200" cy="809625"/>
            <a:chOff x="1943100" y="435302"/>
            <a:chExt cx="838200" cy="809625"/>
          </a:xfrm>
        </p:grpSpPr>
        <p:sp>
          <p:nvSpPr>
            <p:cNvPr id="24" name="Oval 23"/>
            <p:cNvSpPr/>
            <p:nvPr/>
          </p:nvSpPr>
          <p:spPr>
            <a:xfrm>
              <a:off x="1971675" y="435302"/>
              <a:ext cx="809625" cy="8096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6" name="Group 25"/>
          <p:cNvGrpSpPr/>
          <p:nvPr/>
        </p:nvGrpSpPr>
        <p:grpSpPr>
          <a:xfrm>
            <a:off x="6019800" y="3059356"/>
            <a:ext cx="838200" cy="809625"/>
            <a:chOff x="1943100" y="435302"/>
            <a:chExt cx="838200" cy="809625"/>
          </a:xfrm>
        </p:grpSpPr>
        <p:sp>
          <p:nvSpPr>
            <p:cNvPr id="27" name="Oval 26"/>
            <p:cNvSpPr/>
            <p:nvPr/>
          </p:nvSpPr>
          <p:spPr>
            <a:xfrm>
              <a:off x="1971675" y="435302"/>
              <a:ext cx="809625" cy="80962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219044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674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33528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5240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104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48100" y="4901625"/>
            <a:ext cx="1524000" cy="584775"/>
          </a:xfrm>
          <a:prstGeom prst="rect">
            <a:avLst/>
          </a:prstGeom>
          <a:noFill/>
        </p:spPr>
        <p:txBody>
          <a:bodyPr wrap="square" rtlCol="0">
            <a:spAutoFit/>
          </a:bodyPr>
          <a:lstStyle/>
          <a:p>
            <a:r>
              <a:rPr lang="en-US" sz="3200" dirty="0" smtClean="0">
                <a:solidFill>
                  <a:schemeClr val="tx1">
                    <a:lumMod val="95000"/>
                    <a:lumOff val="5000"/>
                  </a:schemeClr>
                </a:solidFill>
              </a:rPr>
              <a:t>Pipeline</a:t>
            </a:r>
            <a:endParaRPr lang="en-US" sz="3200" dirty="0">
              <a:solidFill>
                <a:schemeClr val="tx1">
                  <a:lumMod val="95000"/>
                  <a:lumOff val="5000"/>
                </a:schemeClr>
              </a:solidFill>
            </a:endParaRPr>
          </a:p>
        </p:txBody>
      </p:sp>
      <p:sp>
        <p:nvSpPr>
          <p:cNvPr id="12" name="TextBox 11"/>
          <p:cNvSpPr txBox="1"/>
          <p:nvPr/>
        </p:nvSpPr>
        <p:spPr>
          <a:xfrm>
            <a:off x="3981450" y="1376676"/>
            <a:ext cx="1257300" cy="584775"/>
          </a:xfrm>
          <a:prstGeom prst="rect">
            <a:avLst/>
          </a:prstGeom>
          <a:noFill/>
        </p:spPr>
        <p:txBody>
          <a:bodyPr wrap="square" rtlCol="0">
            <a:spAutoFit/>
          </a:bodyPr>
          <a:lstStyle/>
          <a:p>
            <a:r>
              <a:rPr lang="en-US" sz="3200" dirty="0" smtClean="0">
                <a:solidFill>
                  <a:schemeClr val="tx1">
                    <a:lumMod val="95000"/>
                    <a:lumOff val="5000"/>
                  </a:schemeClr>
                </a:solidFill>
              </a:rPr>
              <a:t>Filters</a:t>
            </a:r>
            <a:endParaRPr lang="en-US" sz="3200" dirty="0">
              <a:solidFill>
                <a:schemeClr val="tx1">
                  <a:lumMod val="95000"/>
                  <a:lumOff val="5000"/>
                </a:schemeClr>
              </a:solidFill>
            </a:endParaRPr>
          </a:p>
        </p:txBody>
      </p:sp>
      <p:sp>
        <p:nvSpPr>
          <p:cNvPr id="13" name="TextBox 12"/>
          <p:cNvSpPr txBox="1"/>
          <p:nvPr/>
        </p:nvSpPr>
        <p:spPr>
          <a:xfrm>
            <a:off x="180975" y="2283009"/>
            <a:ext cx="1619250" cy="461665"/>
          </a:xfrm>
          <a:prstGeom prst="rect">
            <a:avLst/>
          </a:prstGeom>
          <a:noFill/>
        </p:spPr>
        <p:txBody>
          <a:bodyPr wrap="square" rtlCol="0">
            <a:spAutoFit/>
          </a:bodyPr>
          <a:lstStyle/>
          <a:p>
            <a:r>
              <a:rPr lang="en-US" sz="2400" dirty="0" smtClean="0">
                <a:solidFill>
                  <a:schemeClr val="tx1">
                    <a:lumMod val="95000"/>
                    <a:lumOff val="5000"/>
                  </a:schemeClr>
                </a:solidFill>
              </a:rPr>
              <a:t>Input Filter</a:t>
            </a:r>
            <a:endParaRPr lang="en-US" sz="2400" dirty="0">
              <a:solidFill>
                <a:schemeClr val="tx1">
                  <a:lumMod val="95000"/>
                  <a:lumOff val="5000"/>
                </a:schemeClr>
              </a:solidFill>
            </a:endParaRPr>
          </a:p>
        </p:txBody>
      </p:sp>
      <p:sp>
        <p:nvSpPr>
          <p:cNvPr id="14" name="TextBox 13"/>
          <p:cNvSpPr txBox="1"/>
          <p:nvPr/>
        </p:nvSpPr>
        <p:spPr>
          <a:xfrm>
            <a:off x="7315200" y="2284444"/>
            <a:ext cx="1800225" cy="461665"/>
          </a:xfrm>
          <a:prstGeom prst="rect">
            <a:avLst/>
          </a:prstGeom>
          <a:noFill/>
        </p:spPr>
        <p:txBody>
          <a:bodyPr wrap="square" rtlCol="0">
            <a:spAutoFit/>
          </a:bodyPr>
          <a:lstStyle/>
          <a:p>
            <a:r>
              <a:rPr lang="en-US" sz="2400" dirty="0" smtClean="0">
                <a:solidFill>
                  <a:schemeClr val="tx1">
                    <a:lumMod val="95000"/>
                    <a:lumOff val="5000"/>
                  </a:schemeClr>
                </a:solidFill>
              </a:rPr>
              <a:t>Output Filter</a:t>
            </a:r>
            <a:endParaRPr lang="en-US" sz="2400" dirty="0">
              <a:solidFill>
                <a:schemeClr val="tx1">
                  <a:lumMod val="95000"/>
                  <a:lumOff val="5000"/>
                </a:schemeClr>
              </a:solidFill>
            </a:endParaRPr>
          </a:p>
        </p:txBody>
      </p:sp>
      <p:sp>
        <p:nvSpPr>
          <p:cNvPr id="3" name="Left Brace 2"/>
          <p:cNvSpPr/>
          <p:nvPr/>
        </p:nvSpPr>
        <p:spPr>
          <a:xfrm rot="16200000">
            <a:off x="4335780" y="474405"/>
            <a:ext cx="548640" cy="83058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4335780" y="-83820"/>
            <a:ext cx="548640" cy="48006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 name="Group 7"/>
          <p:cNvGrpSpPr/>
          <p:nvPr/>
        </p:nvGrpSpPr>
        <p:grpSpPr>
          <a:xfrm>
            <a:off x="2362200" y="3059356"/>
            <a:ext cx="838200" cy="809625"/>
            <a:chOff x="1943100" y="435302"/>
            <a:chExt cx="838200" cy="809625"/>
          </a:xfrm>
        </p:grpSpPr>
        <p:sp>
          <p:nvSpPr>
            <p:cNvPr id="6" name="Oval 5"/>
            <p:cNvSpPr/>
            <p:nvPr/>
          </p:nvSpPr>
          <p:spPr>
            <a:xfrm>
              <a:off x="1971675" y="435302"/>
              <a:ext cx="809625" cy="8096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0" name="Group 19"/>
          <p:cNvGrpSpPr/>
          <p:nvPr/>
        </p:nvGrpSpPr>
        <p:grpSpPr>
          <a:xfrm>
            <a:off x="533400" y="3059356"/>
            <a:ext cx="838200" cy="809625"/>
            <a:chOff x="1943100" y="435302"/>
            <a:chExt cx="838200" cy="809625"/>
          </a:xfrm>
        </p:grpSpPr>
        <p:sp>
          <p:nvSpPr>
            <p:cNvPr id="21" name="Oval 20"/>
            <p:cNvSpPr/>
            <p:nvPr/>
          </p:nvSpPr>
          <p:spPr>
            <a:xfrm>
              <a:off x="1971675" y="435302"/>
              <a:ext cx="809625" cy="80962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3" name="Group 22"/>
          <p:cNvGrpSpPr/>
          <p:nvPr/>
        </p:nvGrpSpPr>
        <p:grpSpPr>
          <a:xfrm>
            <a:off x="4191000" y="3059356"/>
            <a:ext cx="838200" cy="809625"/>
            <a:chOff x="1943100" y="435302"/>
            <a:chExt cx="838200" cy="809625"/>
          </a:xfrm>
        </p:grpSpPr>
        <p:sp>
          <p:nvSpPr>
            <p:cNvPr id="24" name="Oval 23"/>
            <p:cNvSpPr/>
            <p:nvPr/>
          </p:nvSpPr>
          <p:spPr>
            <a:xfrm>
              <a:off x="1971675" y="435302"/>
              <a:ext cx="809625" cy="80962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6" name="Group 25"/>
          <p:cNvGrpSpPr/>
          <p:nvPr/>
        </p:nvGrpSpPr>
        <p:grpSpPr>
          <a:xfrm>
            <a:off x="6019800" y="3059356"/>
            <a:ext cx="838200" cy="809625"/>
            <a:chOff x="1943100" y="435302"/>
            <a:chExt cx="838200" cy="809625"/>
          </a:xfrm>
        </p:grpSpPr>
        <p:sp>
          <p:nvSpPr>
            <p:cNvPr id="27" name="Oval 26"/>
            <p:cNvSpPr/>
            <p:nvPr/>
          </p:nvSpPr>
          <p:spPr>
            <a:xfrm>
              <a:off x="1971675" y="435302"/>
              <a:ext cx="809625" cy="8096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9" name="Group 28"/>
          <p:cNvGrpSpPr/>
          <p:nvPr/>
        </p:nvGrpSpPr>
        <p:grpSpPr>
          <a:xfrm>
            <a:off x="7848600" y="3059356"/>
            <a:ext cx="838200" cy="809625"/>
            <a:chOff x="1943100" y="435302"/>
            <a:chExt cx="838200" cy="809625"/>
          </a:xfrm>
        </p:grpSpPr>
        <p:sp>
          <p:nvSpPr>
            <p:cNvPr id="33" name="Oval 32"/>
            <p:cNvSpPr/>
            <p:nvPr/>
          </p:nvSpPr>
          <p:spPr>
            <a:xfrm>
              <a:off x="1971675" y="435302"/>
              <a:ext cx="809625" cy="80962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367999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Rotate</a:t>
            </a:r>
            <a:endParaRPr lang="en-US" sz="2400" b="1" dirty="0">
              <a:solidFill>
                <a:schemeClr val="bg2">
                  <a:lumMod val="10000"/>
                </a:schemeClr>
              </a:solidFill>
            </a:endParaRPr>
          </a:p>
        </p:txBody>
      </p:sp>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Crop</a:t>
            </a:r>
            <a:endParaRPr lang="en-US" dirty="0"/>
          </a:p>
        </p:txBody>
      </p:sp>
      <p:sp>
        <p:nvSpPr>
          <p:cNvPr id="32" name="Rectangle 31"/>
          <p:cNvSpPr/>
          <p:nvPr/>
        </p:nvSpPr>
        <p:spPr>
          <a:xfrm>
            <a:off x="58674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34" name="Straight Arrow Connector 33"/>
          <p:cNvCxnSpPr/>
          <p:nvPr/>
        </p:nvCxnSpPr>
        <p:spPr>
          <a:xfrm>
            <a:off x="33528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5240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104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354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57200" y="2892669"/>
            <a:ext cx="8305800" cy="1143000"/>
            <a:chOff x="457200" y="2892669"/>
            <a:chExt cx="8305800" cy="1143000"/>
          </a:xfrm>
        </p:grpSpPr>
        <p:sp>
          <p:nvSpPr>
            <p:cNvPr id="4" name="Rectangle 3"/>
            <p:cNvSpPr/>
            <p:nvPr/>
          </p:nvSpPr>
          <p:spPr>
            <a:xfrm>
              <a:off x="22098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Rotate</a:t>
              </a:r>
              <a:endParaRPr lang="en-US" sz="2400" b="1" dirty="0">
                <a:solidFill>
                  <a:schemeClr val="bg2">
                    <a:lumMod val="10000"/>
                  </a:schemeClr>
                </a:solidFill>
              </a:endParaRPr>
            </a:p>
          </p:txBody>
        </p:sp>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Crop</a:t>
              </a:r>
              <a:endParaRPr lang="en-US" dirty="0"/>
            </a:p>
          </p:txBody>
        </p:sp>
        <p:sp>
          <p:nvSpPr>
            <p:cNvPr id="32" name="Rectangle 31"/>
            <p:cNvSpPr/>
            <p:nvPr/>
          </p:nvSpPr>
          <p:spPr>
            <a:xfrm>
              <a:off x="58674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34" name="Straight Arrow Connector 33"/>
            <p:cNvCxnSpPr/>
            <p:nvPr/>
          </p:nvCxnSpPr>
          <p:spPr>
            <a:xfrm>
              <a:off x="33528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5240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104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2588807" y="2715123"/>
            <a:ext cx="4042585" cy="3031939"/>
          </a:xfrm>
          <a:prstGeom prst="rect">
            <a:avLst/>
          </a:prstGeom>
        </p:spPr>
      </p:pic>
    </p:spTree>
    <p:extLst>
      <p:ext uri="{BB962C8B-B14F-4D97-AF65-F5344CB8AC3E}">
        <p14:creationId xmlns:p14="http://schemas.microsoft.com/office/powerpoint/2010/main" val="86415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33333E-6 -2.59259E-6 L 3.33333E-6 -0.3162 " pathEditMode="relative" rAng="0" ptsTypes="AA">
                                      <p:cBhvr>
                                        <p:cTn id="6" dur="2000" fill="hold"/>
                                        <p:tgtEl>
                                          <p:spTgt spid="2"/>
                                        </p:tgtEl>
                                        <p:attrNameLst>
                                          <p:attrName>ppt_x</p:attrName>
                                          <p:attrName>ppt_y</p:attrName>
                                        </p:attrNameLst>
                                      </p:cBhvr>
                                      <p:rCtr x="0" y="-15810"/>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Rotate</a:t>
            </a:r>
            <a:endParaRPr lang="en-US" sz="2400" b="1" dirty="0">
              <a:solidFill>
                <a:schemeClr val="bg2">
                  <a:lumMod val="10000"/>
                </a:schemeClr>
              </a:solidFill>
            </a:endParaRPr>
          </a:p>
        </p:txBody>
      </p:sp>
      <p:sp>
        <p:nvSpPr>
          <p:cNvPr id="31" name="Rectangle 30"/>
          <p:cNvSpPr/>
          <p:nvPr/>
        </p:nvSpPr>
        <p:spPr>
          <a:xfrm>
            <a:off x="40386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Crop</a:t>
            </a:r>
            <a:endParaRPr lang="en-US" dirty="0"/>
          </a:p>
        </p:txBody>
      </p:sp>
      <p:sp>
        <p:nvSpPr>
          <p:cNvPr id="32" name="Rectangle 31"/>
          <p:cNvSpPr/>
          <p:nvPr/>
        </p:nvSpPr>
        <p:spPr>
          <a:xfrm>
            <a:off x="58674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34" name="Straight Arrow Connector 33"/>
          <p:cNvCxnSpPr/>
          <p:nvPr/>
        </p:nvCxnSpPr>
        <p:spPr>
          <a:xfrm>
            <a:off x="33528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2588807" y="2715123"/>
            <a:ext cx="4042585" cy="3031939"/>
          </a:xfrm>
          <a:prstGeom prst="rect">
            <a:avLst/>
          </a:prstGeom>
        </p:spPr>
      </p:pic>
      <p:sp>
        <p:nvSpPr>
          <p:cNvPr id="9" name="Rectangle 8"/>
          <p:cNvSpPr/>
          <p:nvPr/>
        </p:nvSpPr>
        <p:spPr>
          <a:xfrm>
            <a:off x="2209800" y="691662"/>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Rotate</a:t>
            </a:r>
            <a:endParaRPr lang="en-US" sz="2400" b="1" dirty="0">
              <a:solidFill>
                <a:schemeClr val="bg2">
                  <a:lumMod val="10000"/>
                </a:schemeClr>
              </a:solidFill>
            </a:endParaRPr>
          </a:p>
        </p:txBody>
      </p:sp>
      <p:sp>
        <p:nvSpPr>
          <p:cNvPr id="10" name="Rounded Rectangle 9"/>
          <p:cNvSpPr/>
          <p:nvPr/>
        </p:nvSpPr>
        <p:spPr>
          <a:xfrm>
            <a:off x="457200" y="996462"/>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11" name="Rounded Rectangle 10"/>
          <p:cNvSpPr/>
          <p:nvPr/>
        </p:nvSpPr>
        <p:spPr>
          <a:xfrm>
            <a:off x="7696200" y="996462"/>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12" name="Rectangle 11"/>
          <p:cNvSpPr/>
          <p:nvPr/>
        </p:nvSpPr>
        <p:spPr>
          <a:xfrm>
            <a:off x="4038600" y="691662"/>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Crop</a:t>
            </a:r>
            <a:endParaRPr lang="en-US" dirty="0"/>
          </a:p>
        </p:txBody>
      </p:sp>
      <p:sp>
        <p:nvSpPr>
          <p:cNvPr id="13" name="Rectangle 12"/>
          <p:cNvSpPr/>
          <p:nvPr/>
        </p:nvSpPr>
        <p:spPr>
          <a:xfrm>
            <a:off x="5867400" y="691662"/>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14" name="Straight Arrow Connector 13"/>
          <p:cNvCxnSpPr/>
          <p:nvPr/>
        </p:nvCxnSpPr>
        <p:spPr>
          <a:xfrm>
            <a:off x="3352800" y="1263162"/>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81600" y="1263162"/>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524000" y="1263162"/>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010400" y="1263162"/>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9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1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Rotate</a:t>
            </a:r>
            <a:endParaRPr lang="en-US" sz="2400" b="1" dirty="0">
              <a:solidFill>
                <a:schemeClr val="bg2">
                  <a:lumMod val="10000"/>
                </a:schemeClr>
              </a:solidFill>
            </a:endParaRPr>
          </a:p>
        </p:txBody>
      </p:sp>
      <p:sp>
        <p:nvSpPr>
          <p:cNvPr id="31" name="Rectangle 30"/>
          <p:cNvSpPr/>
          <p:nvPr/>
        </p:nvSpPr>
        <p:spPr>
          <a:xfrm>
            <a:off x="40386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Crop</a:t>
            </a:r>
            <a:endParaRPr lang="en-US" dirty="0"/>
          </a:p>
        </p:txBody>
      </p:sp>
      <p:sp>
        <p:nvSpPr>
          <p:cNvPr id="32" name="Rectangle 31"/>
          <p:cNvSpPr/>
          <p:nvPr/>
        </p:nvSpPr>
        <p:spPr>
          <a:xfrm>
            <a:off x="58674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34" name="Straight Arrow Connector 33"/>
          <p:cNvCxnSpPr/>
          <p:nvPr/>
        </p:nvCxnSpPr>
        <p:spPr>
          <a:xfrm>
            <a:off x="33528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8807" y="2715123"/>
            <a:ext cx="4042585" cy="3031939"/>
          </a:xfrm>
          <a:prstGeom prst="rect">
            <a:avLst/>
          </a:prstGeom>
        </p:spPr>
      </p:pic>
      <p:sp>
        <p:nvSpPr>
          <p:cNvPr id="2" name="Rectangle 1"/>
          <p:cNvSpPr/>
          <p:nvPr/>
        </p:nvSpPr>
        <p:spPr>
          <a:xfrm>
            <a:off x="3124200" y="2715122"/>
            <a:ext cx="3031939" cy="3031939"/>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09800" y="68579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Rotate</a:t>
            </a:r>
            <a:endParaRPr lang="en-US" sz="2400" b="1" dirty="0">
              <a:solidFill>
                <a:schemeClr val="bg2">
                  <a:lumMod val="10000"/>
                </a:schemeClr>
              </a:solidFill>
            </a:endParaRPr>
          </a:p>
        </p:txBody>
      </p:sp>
      <p:sp>
        <p:nvSpPr>
          <p:cNvPr id="11" name="Rounded Rectangle 10"/>
          <p:cNvSpPr/>
          <p:nvPr/>
        </p:nvSpPr>
        <p:spPr>
          <a:xfrm>
            <a:off x="457200" y="99059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12" name="Rounded Rectangle 11"/>
          <p:cNvSpPr/>
          <p:nvPr/>
        </p:nvSpPr>
        <p:spPr>
          <a:xfrm>
            <a:off x="7696200" y="99059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13" name="Rectangle 12"/>
          <p:cNvSpPr/>
          <p:nvPr/>
        </p:nvSpPr>
        <p:spPr>
          <a:xfrm>
            <a:off x="4038600" y="68579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Crop</a:t>
            </a:r>
            <a:endParaRPr lang="en-US" dirty="0"/>
          </a:p>
        </p:txBody>
      </p:sp>
      <p:sp>
        <p:nvSpPr>
          <p:cNvPr id="14" name="Rectangle 13"/>
          <p:cNvSpPr/>
          <p:nvPr/>
        </p:nvSpPr>
        <p:spPr>
          <a:xfrm>
            <a:off x="5867400" y="68579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15" name="Straight Arrow Connector 14"/>
          <p:cNvCxnSpPr/>
          <p:nvPr/>
        </p:nvCxnSpPr>
        <p:spPr>
          <a:xfrm>
            <a:off x="3352800" y="125729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81600" y="125729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524000" y="125729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125729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746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Rotate</a:t>
            </a:r>
            <a:endParaRPr lang="en-US" sz="2400" b="1" dirty="0">
              <a:solidFill>
                <a:schemeClr val="bg2">
                  <a:lumMod val="10000"/>
                </a:schemeClr>
              </a:solidFill>
            </a:endParaRPr>
          </a:p>
        </p:txBody>
      </p:sp>
      <p:sp>
        <p:nvSpPr>
          <p:cNvPr id="31" name="Rectangle 30"/>
          <p:cNvSpPr/>
          <p:nvPr/>
        </p:nvSpPr>
        <p:spPr>
          <a:xfrm>
            <a:off x="40386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Crop</a:t>
            </a:r>
            <a:endParaRPr lang="en-US" dirty="0"/>
          </a:p>
        </p:txBody>
      </p:sp>
      <p:sp>
        <p:nvSpPr>
          <p:cNvPr id="32" name="Rectangle 31"/>
          <p:cNvSpPr/>
          <p:nvPr/>
        </p:nvSpPr>
        <p:spPr>
          <a:xfrm>
            <a:off x="58674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34" name="Straight Arrow Connector 33"/>
          <p:cNvCxnSpPr/>
          <p:nvPr/>
        </p:nvCxnSpPr>
        <p:spPr>
          <a:xfrm>
            <a:off x="33528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3244" r="11359"/>
          <a:stretch/>
        </p:blipFill>
        <p:spPr>
          <a:xfrm>
            <a:off x="3124200" y="2715123"/>
            <a:ext cx="3048000" cy="3031939"/>
          </a:xfrm>
          <a:prstGeom prst="rect">
            <a:avLst/>
          </a:prstGeom>
        </p:spPr>
      </p:pic>
      <p:sp>
        <p:nvSpPr>
          <p:cNvPr id="2" name="Rectangle 1"/>
          <p:cNvSpPr/>
          <p:nvPr/>
        </p:nvSpPr>
        <p:spPr>
          <a:xfrm>
            <a:off x="3124200" y="2715122"/>
            <a:ext cx="3031939" cy="3031939"/>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098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Rotate</a:t>
            </a:r>
            <a:endParaRPr lang="en-US" sz="2400" b="1" dirty="0">
              <a:solidFill>
                <a:schemeClr val="bg2">
                  <a:lumMod val="10000"/>
                </a:schemeClr>
              </a:solidFill>
            </a:endParaRPr>
          </a:p>
        </p:txBody>
      </p:sp>
      <p:sp>
        <p:nvSpPr>
          <p:cNvPr id="11" name="Rounded Rectangle 10"/>
          <p:cNvSpPr/>
          <p:nvPr/>
        </p:nvSpPr>
        <p:spPr>
          <a:xfrm>
            <a:off x="457200" y="990600"/>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12" name="Rounded Rectangle 11"/>
          <p:cNvSpPr/>
          <p:nvPr/>
        </p:nvSpPr>
        <p:spPr>
          <a:xfrm>
            <a:off x="7696200" y="990600"/>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13" name="Rectangle 12"/>
          <p:cNvSpPr/>
          <p:nvPr/>
        </p:nvSpPr>
        <p:spPr>
          <a:xfrm>
            <a:off x="40386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Crop</a:t>
            </a:r>
            <a:endParaRPr lang="en-US" dirty="0"/>
          </a:p>
        </p:txBody>
      </p:sp>
      <p:sp>
        <p:nvSpPr>
          <p:cNvPr id="14" name="Rectangle 13"/>
          <p:cNvSpPr/>
          <p:nvPr/>
        </p:nvSpPr>
        <p:spPr>
          <a:xfrm>
            <a:off x="58674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15" name="Straight Arrow Connector 14"/>
          <p:cNvCxnSpPr/>
          <p:nvPr/>
        </p:nvCxnSpPr>
        <p:spPr>
          <a:xfrm>
            <a:off x="33528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816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5240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255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pPr algn="ctr"/>
            <a:r>
              <a:rPr lang="en-US" b="1" dirty="0" smtClean="0">
                <a:solidFill>
                  <a:schemeClr val="tx1">
                    <a:lumMod val="75000"/>
                    <a:lumOff val="25000"/>
                  </a:schemeClr>
                </a:solidFill>
              </a:rPr>
              <a:t>Overview</a:t>
            </a:r>
            <a:endParaRPr lang="en-US" b="1" dirty="0">
              <a:solidFill>
                <a:schemeClr val="tx1">
                  <a:lumMod val="75000"/>
                  <a:lumOff val="25000"/>
                </a:schemeClr>
              </a:solidFill>
            </a:endParaRP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smtClean="0">
                <a:solidFill>
                  <a:schemeClr val="tx1">
                    <a:lumMod val="75000"/>
                    <a:lumOff val="25000"/>
                  </a:schemeClr>
                </a:solidFill>
              </a:rPr>
              <a:t>Pipeline Overview</a:t>
            </a:r>
            <a:endParaRPr lang="en-US" dirty="0" smtClean="0">
              <a:solidFill>
                <a:schemeClr val="tx1">
                  <a:lumMod val="75000"/>
                  <a:lumOff val="25000"/>
                </a:schemeClr>
              </a:solidFill>
            </a:endParaRPr>
          </a:p>
          <a:p>
            <a:pPr>
              <a:spcBef>
                <a:spcPts val="1200"/>
              </a:spcBef>
            </a:pPr>
            <a:r>
              <a:rPr lang="en-US" dirty="0" smtClean="0">
                <a:solidFill>
                  <a:schemeClr val="tx1">
                    <a:lumMod val="75000"/>
                    <a:lumOff val="25000"/>
                  </a:schemeClr>
                </a:solidFill>
              </a:rPr>
              <a:t>Pipeline and Filter Classes</a:t>
            </a:r>
            <a:endParaRPr lang="en-US" dirty="0" smtClean="0">
              <a:solidFill>
                <a:schemeClr val="tx1">
                  <a:lumMod val="75000"/>
                  <a:lumOff val="25000"/>
                </a:schemeClr>
              </a:solidFill>
            </a:endParaRPr>
          </a:p>
          <a:p>
            <a:pPr>
              <a:spcBef>
                <a:spcPts val="1200"/>
              </a:spcBef>
            </a:pPr>
            <a:r>
              <a:rPr lang="en-US" dirty="0" err="1" smtClean="0">
                <a:solidFill>
                  <a:schemeClr val="tx1">
                    <a:lumMod val="75000"/>
                    <a:lumOff val="25000"/>
                  </a:schemeClr>
                </a:solidFill>
              </a:rPr>
              <a:t>parallel_pipeline</a:t>
            </a:r>
            <a:endParaRPr lang="en-US" dirty="0" smtClean="0">
              <a:solidFill>
                <a:schemeClr val="tx1">
                  <a:lumMod val="75000"/>
                  <a:lumOff val="25000"/>
                </a:schemeClr>
              </a:solidFill>
            </a:endParaRPr>
          </a:p>
          <a:p>
            <a:pPr lvl="1">
              <a:spcBef>
                <a:spcPts val="1200"/>
              </a:spcBef>
            </a:pPr>
            <a:r>
              <a:rPr lang="en-US" dirty="0" smtClean="0">
                <a:solidFill>
                  <a:schemeClr val="tx1">
                    <a:lumMod val="75000"/>
                    <a:lumOff val="25000"/>
                  </a:schemeClr>
                </a:solidFill>
              </a:rPr>
              <a:t>Lambda pipelines</a:t>
            </a:r>
            <a:endParaRPr lang="en-US" dirty="0">
              <a:solidFill>
                <a:schemeClr val="tx1">
                  <a:lumMod val="75000"/>
                  <a:lumOff val="25000"/>
                </a:schemeClr>
              </a:solidFill>
            </a:endParaRPr>
          </a:p>
          <a:p>
            <a:pPr>
              <a:spcBef>
                <a:spcPts val="1200"/>
              </a:spcBef>
            </a:pPr>
            <a:r>
              <a:rPr lang="en-US" dirty="0" smtClean="0">
                <a:solidFill>
                  <a:schemeClr val="tx1">
                    <a:lumMod val="75000"/>
                    <a:lumOff val="25000"/>
                  </a:schemeClr>
                </a:solidFill>
              </a:rPr>
              <a:t>Example</a:t>
            </a:r>
          </a:p>
          <a:p>
            <a:pPr lvl="1">
              <a:spcBef>
                <a:spcPts val="1200"/>
              </a:spcBef>
            </a:pPr>
            <a:r>
              <a:rPr lang="en-US" dirty="0" smtClean="0">
                <a:solidFill>
                  <a:schemeClr val="tx1">
                    <a:lumMod val="75000"/>
                    <a:lumOff val="25000"/>
                  </a:schemeClr>
                </a:solidFill>
              </a:rPr>
              <a:t>Image Processing</a:t>
            </a:r>
            <a:endParaRPr lang="en-US" dirty="0">
              <a:solidFill>
                <a:schemeClr val="tx1">
                  <a:lumMod val="75000"/>
                  <a:lumOff val="25000"/>
                </a:schemeClr>
              </a:solidFill>
            </a:endParaRPr>
          </a:p>
          <a:p>
            <a:pPr lvl="1">
              <a:spcBef>
                <a:spcPts val="1200"/>
              </a:spcBef>
            </a:pPr>
            <a:endParaRPr lang="en-US" dirty="0">
              <a:solidFill>
                <a:schemeClr val="tx1">
                  <a:lumMod val="75000"/>
                  <a:lumOff val="25000"/>
                </a:schemeClr>
              </a:solidFill>
            </a:endParaRPr>
          </a:p>
          <a:p>
            <a:pPr lvl="1">
              <a:spcBef>
                <a:spcPts val="1200"/>
              </a:spcBef>
            </a:pPr>
            <a:endParaRPr lang="en-US" dirty="0" smtClean="0">
              <a:solidFill>
                <a:schemeClr val="tx1">
                  <a:lumMod val="75000"/>
                  <a:lumOff val="25000"/>
                </a:schemeClr>
              </a:solidFill>
            </a:endParaRPr>
          </a:p>
        </p:txBody>
      </p:sp>
    </p:spTree>
    <p:extLst>
      <p:ext uri="{BB962C8B-B14F-4D97-AF65-F5344CB8AC3E}">
        <p14:creationId xmlns:p14="http://schemas.microsoft.com/office/powerpoint/2010/main" val="180547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Rotate</a:t>
            </a:r>
            <a:endParaRPr lang="en-US" sz="2400" b="1" dirty="0">
              <a:solidFill>
                <a:schemeClr val="bg2">
                  <a:lumMod val="10000"/>
                </a:schemeClr>
              </a:solidFill>
            </a:endParaRPr>
          </a:p>
        </p:txBody>
      </p:sp>
      <p:sp>
        <p:nvSpPr>
          <p:cNvPr id="31" name="Rectangle 30"/>
          <p:cNvSpPr/>
          <p:nvPr/>
        </p:nvSpPr>
        <p:spPr>
          <a:xfrm>
            <a:off x="40386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Crop</a:t>
            </a:r>
            <a:endParaRPr lang="en-US" dirty="0"/>
          </a:p>
        </p:txBody>
      </p:sp>
      <p:sp>
        <p:nvSpPr>
          <p:cNvPr id="32" name="Rectangle 31"/>
          <p:cNvSpPr/>
          <p:nvPr/>
        </p:nvSpPr>
        <p:spPr>
          <a:xfrm>
            <a:off x="58674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34" name="Straight Arrow Connector 33"/>
          <p:cNvCxnSpPr/>
          <p:nvPr/>
        </p:nvCxnSpPr>
        <p:spPr>
          <a:xfrm>
            <a:off x="33528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13244" r="11359"/>
          <a:stretch/>
        </p:blipFill>
        <p:spPr>
          <a:xfrm>
            <a:off x="3124200" y="2715123"/>
            <a:ext cx="3048000" cy="3031939"/>
          </a:xfrm>
          <a:prstGeom prst="rect">
            <a:avLst/>
          </a:prstGeom>
        </p:spPr>
      </p:pic>
      <p:sp>
        <p:nvSpPr>
          <p:cNvPr id="9" name="Rectangle 8"/>
          <p:cNvSpPr/>
          <p:nvPr/>
        </p:nvSpPr>
        <p:spPr>
          <a:xfrm>
            <a:off x="22098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Rotate</a:t>
            </a:r>
            <a:endParaRPr lang="en-US" sz="2400" b="1" dirty="0">
              <a:solidFill>
                <a:schemeClr val="bg2">
                  <a:lumMod val="10000"/>
                </a:schemeClr>
              </a:solidFill>
            </a:endParaRPr>
          </a:p>
        </p:txBody>
      </p:sp>
      <p:sp>
        <p:nvSpPr>
          <p:cNvPr id="10" name="Rounded Rectangle 9"/>
          <p:cNvSpPr/>
          <p:nvPr/>
        </p:nvSpPr>
        <p:spPr>
          <a:xfrm>
            <a:off x="457200" y="990600"/>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11" name="Rounded Rectangle 10"/>
          <p:cNvSpPr/>
          <p:nvPr/>
        </p:nvSpPr>
        <p:spPr>
          <a:xfrm>
            <a:off x="7696200" y="990600"/>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12" name="Rectangle 11"/>
          <p:cNvSpPr/>
          <p:nvPr/>
        </p:nvSpPr>
        <p:spPr>
          <a:xfrm>
            <a:off x="40386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Crop</a:t>
            </a:r>
            <a:endParaRPr lang="en-US" dirty="0"/>
          </a:p>
        </p:txBody>
      </p:sp>
      <p:sp>
        <p:nvSpPr>
          <p:cNvPr id="13" name="Rectangle 12"/>
          <p:cNvSpPr/>
          <p:nvPr/>
        </p:nvSpPr>
        <p:spPr>
          <a:xfrm>
            <a:off x="58674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14" name="Straight Arrow Connector 13"/>
          <p:cNvCxnSpPr/>
          <p:nvPr/>
        </p:nvCxnSpPr>
        <p:spPr>
          <a:xfrm>
            <a:off x="33528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1816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5240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0104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419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Rotate</a:t>
            </a:r>
            <a:endParaRPr lang="en-US" sz="2400" b="1" dirty="0">
              <a:solidFill>
                <a:schemeClr val="bg2">
                  <a:lumMod val="10000"/>
                </a:schemeClr>
              </a:solidFill>
            </a:endParaRPr>
          </a:p>
        </p:txBody>
      </p:sp>
      <p:sp>
        <p:nvSpPr>
          <p:cNvPr id="31" name="Rectangle 30"/>
          <p:cNvSpPr/>
          <p:nvPr/>
        </p:nvSpPr>
        <p:spPr>
          <a:xfrm>
            <a:off x="40386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Crop</a:t>
            </a:r>
            <a:endParaRPr lang="en-US" dirty="0"/>
          </a:p>
        </p:txBody>
      </p:sp>
      <p:sp>
        <p:nvSpPr>
          <p:cNvPr id="32" name="Rectangle 31"/>
          <p:cNvSpPr/>
          <p:nvPr/>
        </p:nvSpPr>
        <p:spPr>
          <a:xfrm>
            <a:off x="58674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34" name="Straight Arrow Connector 33"/>
          <p:cNvCxnSpPr/>
          <p:nvPr/>
        </p:nvCxnSpPr>
        <p:spPr>
          <a:xfrm>
            <a:off x="33528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13244" r="11359"/>
          <a:stretch/>
        </p:blipFill>
        <p:spPr>
          <a:xfrm>
            <a:off x="3124200" y="2715123"/>
            <a:ext cx="3048000" cy="3031939"/>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2470484043"/>
              </p:ext>
            </p:extLst>
          </p:nvPr>
        </p:nvGraphicFramePr>
        <p:xfrm>
          <a:off x="3149599" y="2715124"/>
          <a:ext cx="3052207" cy="3031938"/>
        </p:xfrm>
        <a:graphic>
          <a:graphicData uri="http://schemas.openxmlformats.org/presentationml/2006/ole">
            <mc:AlternateContent xmlns:mc="http://schemas.openxmlformats.org/markup-compatibility/2006">
              <mc:Choice xmlns:v="urn:schemas-microsoft-com:vml" Requires="v">
                <p:oleObj spid="_x0000_s1049" name="Image" r:id="rId5" imgW="4063320" imgH="4037760" progId="Photoshop.Image.15">
                  <p:embed/>
                </p:oleObj>
              </mc:Choice>
              <mc:Fallback>
                <p:oleObj name="Image" r:id="rId5" imgW="4063320" imgH="4037760" progId="Photoshop.Image.15">
                  <p:embed/>
                  <p:pic>
                    <p:nvPicPr>
                      <p:cNvPr id="0" name=""/>
                      <p:cNvPicPr/>
                      <p:nvPr/>
                    </p:nvPicPr>
                    <p:blipFill>
                      <a:blip r:embed="rId6"/>
                      <a:stretch>
                        <a:fillRect/>
                      </a:stretch>
                    </p:blipFill>
                    <p:spPr>
                      <a:xfrm>
                        <a:off x="3149599" y="2715124"/>
                        <a:ext cx="3052207" cy="3031938"/>
                      </a:xfrm>
                      <a:prstGeom prst="rect">
                        <a:avLst/>
                      </a:prstGeom>
                    </p:spPr>
                  </p:pic>
                </p:oleObj>
              </mc:Fallback>
            </mc:AlternateContent>
          </a:graphicData>
        </a:graphic>
      </p:graphicFrame>
      <p:sp>
        <p:nvSpPr>
          <p:cNvPr id="10" name="Rectangle 9"/>
          <p:cNvSpPr/>
          <p:nvPr/>
        </p:nvSpPr>
        <p:spPr>
          <a:xfrm>
            <a:off x="22098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Rotate</a:t>
            </a:r>
            <a:endParaRPr lang="en-US" sz="2400" b="1" dirty="0">
              <a:solidFill>
                <a:schemeClr val="bg2">
                  <a:lumMod val="10000"/>
                </a:schemeClr>
              </a:solidFill>
            </a:endParaRPr>
          </a:p>
        </p:txBody>
      </p:sp>
      <p:sp>
        <p:nvSpPr>
          <p:cNvPr id="11" name="Rounded Rectangle 10"/>
          <p:cNvSpPr/>
          <p:nvPr/>
        </p:nvSpPr>
        <p:spPr>
          <a:xfrm>
            <a:off x="457200" y="990600"/>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12" name="Rounded Rectangle 11"/>
          <p:cNvSpPr/>
          <p:nvPr/>
        </p:nvSpPr>
        <p:spPr>
          <a:xfrm>
            <a:off x="7696200" y="990600"/>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13" name="Rectangle 12"/>
          <p:cNvSpPr/>
          <p:nvPr/>
        </p:nvSpPr>
        <p:spPr>
          <a:xfrm>
            <a:off x="40386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Crop</a:t>
            </a:r>
            <a:endParaRPr lang="en-US" dirty="0"/>
          </a:p>
        </p:txBody>
      </p:sp>
      <p:sp>
        <p:nvSpPr>
          <p:cNvPr id="14" name="Rectangle 13"/>
          <p:cNvSpPr/>
          <p:nvPr/>
        </p:nvSpPr>
        <p:spPr>
          <a:xfrm>
            <a:off x="58674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15" name="Straight Arrow Connector 14"/>
          <p:cNvCxnSpPr/>
          <p:nvPr/>
        </p:nvCxnSpPr>
        <p:spPr>
          <a:xfrm>
            <a:off x="33528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1816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5240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104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6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Rotate</a:t>
            </a:r>
            <a:endParaRPr lang="en-US" sz="2400" b="1" dirty="0">
              <a:solidFill>
                <a:schemeClr val="bg2">
                  <a:lumMod val="10000"/>
                </a:schemeClr>
              </a:solidFill>
            </a:endParaRPr>
          </a:p>
        </p:txBody>
      </p:sp>
      <p:sp>
        <p:nvSpPr>
          <p:cNvPr id="31" name="Rectangle 30"/>
          <p:cNvSpPr/>
          <p:nvPr/>
        </p:nvSpPr>
        <p:spPr>
          <a:xfrm>
            <a:off x="40386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Crop</a:t>
            </a:r>
            <a:endParaRPr lang="en-US" dirty="0"/>
          </a:p>
        </p:txBody>
      </p:sp>
      <p:sp>
        <p:nvSpPr>
          <p:cNvPr id="32" name="Rectangle 31"/>
          <p:cNvSpPr/>
          <p:nvPr/>
        </p:nvSpPr>
        <p:spPr>
          <a:xfrm>
            <a:off x="5867400" y="6858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34" name="Straight Arrow Connector 33"/>
          <p:cNvCxnSpPr/>
          <p:nvPr/>
        </p:nvCxnSpPr>
        <p:spPr>
          <a:xfrm>
            <a:off x="33528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13244" r="11359"/>
          <a:stretch/>
        </p:blipFill>
        <p:spPr>
          <a:xfrm>
            <a:off x="3124200" y="2715123"/>
            <a:ext cx="3048000" cy="3031939"/>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2470484043"/>
              </p:ext>
            </p:extLst>
          </p:nvPr>
        </p:nvGraphicFramePr>
        <p:xfrm>
          <a:off x="3149599" y="2715124"/>
          <a:ext cx="3052207" cy="3031938"/>
        </p:xfrm>
        <a:graphic>
          <a:graphicData uri="http://schemas.openxmlformats.org/presentationml/2006/ole">
            <mc:AlternateContent xmlns:mc="http://schemas.openxmlformats.org/markup-compatibility/2006">
              <mc:Choice xmlns:v="urn:schemas-microsoft-com:vml" Requires="v">
                <p:oleObj spid="_x0000_s2073" name="Image" r:id="rId5" imgW="4063320" imgH="4037760" progId="Photoshop.Image.15">
                  <p:embed/>
                </p:oleObj>
              </mc:Choice>
              <mc:Fallback>
                <p:oleObj name="Image" r:id="rId5" imgW="4063320" imgH="4037760" progId="Photoshop.Image.15">
                  <p:embed/>
                  <p:pic>
                    <p:nvPicPr>
                      <p:cNvPr id="0" name=""/>
                      <p:cNvPicPr/>
                      <p:nvPr/>
                    </p:nvPicPr>
                    <p:blipFill>
                      <a:blip r:embed="rId6"/>
                      <a:stretch>
                        <a:fillRect/>
                      </a:stretch>
                    </p:blipFill>
                    <p:spPr>
                      <a:xfrm>
                        <a:off x="3149599" y="2715124"/>
                        <a:ext cx="3052207" cy="3031938"/>
                      </a:xfrm>
                      <a:prstGeom prst="rect">
                        <a:avLst/>
                      </a:prstGeom>
                    </p:spPr>
                  </p:pic>
                </p:oleObj>
              </mc:Fallback>
            </mc:AlternateContent>
          </a:graphicData>
        </a:graphic>
      </p:graphicFrame>
      <p:sp>
        <p:nvSpPr>
          <p:cNvPr id="10" name="Rounded Rectangle 9"/>
          <p:cNvSpPr/>
          <p:nvPr/>
        </p:nvSpPr>
        <p:spPr>
          <a:xfrm>
            <a:off x="7690338" y="990600"/>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cxnSp>
        <p:nvCxnSpPr>
          <p:cNvPr id="11" name="Straight Arrow Connector 10"/>
          <p:cNvCxnSpPr/>
          <p:nvPr/>
        </p:nvCxnSpPr>
        <p:spPr>
          <a:xfrm>
            <a:off x="7004538" y="12573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209800" y="679937"/>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Rotate</a:t>
            </a:r>
            <a:endParaRPr lang="en-US" sz="2400" b="1" dirty="0">
              <a:solidFill>
                <a:schemeClr val="bg2">
                  <a:lumMod val="10000"/>
                </a:schemeClr>
              </a:solidFill>
            </a:endParaRPr>
          </a:p>
        </p:txBody>
      </p:sp>
      <p:sp>
        <p:nvSpPr>
          <p:cNvPr id="13" name="Rounded Rectangle 12"/>
          <p:cNvSpPr/>
          <p:nvPr/>
        </p:nvSpPr>
        <p:spPr>
          <a:xfrm>
            <a:off x="457200" y="984737"/>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14" name="Rounded Rectangle 13"/>
          <p:cNvSpPr/>
          <p:nvPr/>
        </p:nvSpPr>
        <p:spPr>
          <a:xfrm>
            <a:off x="7696200" y="984737"/>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15" name="Rectangle 14"/>
          <p:cNvSpPr/>
          <p:nvPr/>
        </p:nvSpPr>
        <p:spPr>
          <a:xfrm>
            <a:off x="4038600" y="679937"/>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Crop</a:t>
            </a:r>
            <a:endParaRPr lang="en-US" dirty="0"/>
          </a:p>
        </p:txBody>
      </p:sp>
      <p:sp>
        <p:nvSpPr>
          <p:cNvPr id="16" name="Rectangle 15"/>
          <p:cNvSpPr/>
          <p:nvPr/>
        </p:nvSpPr>
        <p:spPr>
          <a:xfrm>
            <a:off x="5867400" y="679937"/>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17" name="Straight Arrow Connector 16"/>
          <p:cNvCxnSpPr/>
          <p:nvPr/>
        </p:nvCxnSpPr>
        <p:spPr>
          <a:xfrm>
            <a:off x="3352800" y="1251437"/>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181600" y="1251437"/>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24000" y="1251437"/>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010400" y="1251437"/>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50937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Rotate</a:t>
            </a:r>
            <a:endParaRPr lang="en-US" sz="2000" b="1" dirty="0">
              <a:solidFill>
                <a:schemeClr val="bg2">
                  <a:lumMod val="10000"/>
                </a:schemeClr>
              </a:solidFill>
            </a:endParaRPr>
          </a:p>
        </p:txBody>
      </p:sp>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sp>
        <p:nvSpPr>
          <p:cNvPr id="32" name="Rectangle 31"/>
          <p:cNvSpPr/>
          <p:nvPr/>
        </p:nvSpPr>
        <p:spPr>
          <a:xfrm>
            <a:off x="58674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34" name="Straight Arrow Connector 33"/>
          <p:cNvCxnSpPr/>
          <p:nvPr/>
        </p:nvCxnSpPr>
        <p:spPr>
          <a:xfrm>
            <a:off x="33528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5240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104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2197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Rotate</a:t>
            </a:r>
            <a:endParaRPr lang="en-US" sz="2000" b="1" dirty="0">
              <a:solidFill>
                <a:schemeClr val="bg2">
                  <a:lumMod val="10000"/>
                </a:schemeClr>
              </a:solidFill>
            </a:endParaRPr>
          </a:p>
        </p:txBody>
      </p:sp>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sp>
        <p:nvSpPr>
          <p:cNvPr id="32" name="Rectangle 31"/>
          <p:cNvSpPr/>
          <p:nvPr/>
        </p:nvSpPr>
        <p:spPr>
          <a:xfrm>
            <a:off x="58674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34" name="Straight Arrow Connector 33"/>
          <p:cNvCxnSpPr/>
          <p:nvPr/>
        </p:nvCxnSpPr>
        <p:spPr>
          <a:xfrm>
            <a:off x="3352800" y="27432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27432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4" idx="1"/>
          </p:cNvCxnSpPr>
          <p:nvPr/>
        </p:nvCxnSpPr>
        <p:spPr>
          <a:xfrm flipV="1">
            <a:off x="1524000" y="2743200"/>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3"/>
          </p:cNvCxnSpPr>
          <p:nvPr/>
        </p:nvCxnSpPr>
        <p:spPr>
          <a:xfrm>
            <a:off x="7010400" y="2743200"/>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209800" y="35814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Rotate</a:t>
            </a:r>
            <a:endParaRPr lang="en-US" sz="2000" b="1" dirty="0">
              <a:solidFill>
                <a:schemeClr val="bg2">
                  <a:lumMod val="10000"/>
                </a:schemeClr>
              </a:solidFill>
            </a:endParaRPr>
          </a:p>
        </p:txBody>
      </p:sp>
      <p:sp>
        <p:nvSpPr>
          <p:cNvPr id="26" name="Rectangle 25"/>
          <p:cNvSpPr/>
          <p:nvPr/>
        </p:nvSpPr>
        <p:spPr>
          <a:xfrm>
            <a:off x="4038600" y="35814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sp>
        <p:nvSpPr>
          <p:cNvPr id="27" name="Rectangle 26"/>
          <p:cNvSpPr/>
          <p:nvPr/>
        </p:nvSpPr>
        <p:spPr>
          <a:xfrm>
            <a:off x="5867400" y="35814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28" name="Straight Arrow Connector 27"/>
          <p:cNvCxnSpPr/>
          <p:nvPr/>
        </p:nvCxnSpPr>
        <p:spPr>
          <a:xfrm>
            <a:off x="3352800" y="41529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181600" y="41529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 idx="3"/>
            <a:endCxn id="25" idx="1"/>
          </p:cNvCxnSpPr>
          <p:nvPr/>
        </p:nvCxnSpPr>
        <p:spPr>
          <a:xfrm>
            <a:off x="1524000" y="3464169"/>
            <a:ext cx="685800" cy="6887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7" idx="3"/>
            <a:endCxn id="30" idx="1"/>
          </p:cNvCxnSpPr>
          <p:nvPr/>
        </p:nvCxnSpPr>
        <p:spPr>
          <a:xfrm flipV="1">
            <a:off x="7010400" y="3464169"/>
            <a:ext cx="685800" cy="6887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471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7620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7" name="Straight Arrow Connector 36"/>
          <p:cNvCxnSpPr/>
          <p:nvPr/>
        </p:nvCxnSpPr>
        <p:spPr>
          <a:xfrm>
            <a:off x="5181600" y="1327639"/>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0386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8" name="Straight Arrow Connector 37"/>
          <p:cNvCxnSpPr/>
          <p:nvPr/>
        </p:nvCxnSpPr>
        <p:spPr>
          <a:xfrm>
            <a:off x="51816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0444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sp>
        <p:nvSpPr>
          <p:cNvPr id="24" name="Rectangle 23"/>
          <p:cNvSpPr/>
          <p:nvPr/>
        </p:nvSpPr>
        <p:spPr>
          <a:xfrm>
            <a:off x="4044462" y="49852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45" name="Straight Arrow Connector 44"/>
          <p:cNvCxnSpPr/>
          <p:nvPr/>
        </p:nvCxnSpPr>
        <p:spPr>
          <a:xfrm flipV="1">
            <a:off x="51874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181600" y="3458308"/>
            <a:ext cx="685800"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15662"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Rotate</a:t>
            </a:r>
            <a:endParaRPr lang="en-US" sz="2000" b="1" dirty="0">
              <a:solidFill>
                <a:schemeClr val="bg2">
                  <a:lumMod val="10000"/>
                </a:schemeClr>
              </a:solidFill>
            </a:endParaRPr>
          </a:p>
        </p:txBody>
      </p:sp>
      <p:cxnSp>
        <p:nvCxnSpPr>
          <p:cNvPr id="47" name="Straight Arrow Connector 46"/>
          <p:cNvCxnSpPr/>
          <p:nvPr/>
        </p:nvCxnSpPr>
        <p:spPr>
          <a:xfrm flipV="1">
            <a:off x="3352800" y="1293934"/>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3528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3528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352800" y="3424603"/>
            <a:ext cx="691662"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44" idx="1"/>
          </p:cNvCxnSpPr>
          <p:nvPr/>
        </p:nvCxnSpPr>
        <p:spPr>
          <a:xfrm flipV="1">
            <a:off x="1524000" y="3458308"/>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53" name="Straight Arrow Connector 52"/>
          <p:cNvCxnSpPr/>
          <p:nvPr/>
        </p:nvCxnSpPr>
        <p:spPr>
          <a:xfrm>
            <a:off x="7022124" y="3458308"/>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82843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7620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7" name="Straight Arrow Connector 36"/>
          <p:cNvCxnSpPr/>
          <p:nvPr/>
        </p:nvCxnSpPr>
        <p:spPr>
          <a:xfrm>
            <a:off x="5181600" y="1327639"/>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0386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8" name="Straight Arrow Connector 37"/>
          <p:cNvCxnSpPr/>
          <p:nvPr/>
        </p:nvCxnSpPr>
        <p:spPr>
          <a:xfrm>
            <a:off x="51816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0444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sp>
        <p:nvSpPr>
          <p:cNvPr id="24" name="Rectangle 23"/>
          <p:cNvSpPr/>
          <p:nvPr/>
        </p:nvSpPr>
        <p:spPr>
          <a:xfrm>
            <a:off x="4044462" y="49852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45" name="Straight Arrow Connector 44"/>
          <p:cNvCxnSpPr/>
          <p:nvPr/>
        </p:nvCxnSpPr>
        <p:spPr>
          <a:xfrm flipV="1">
            <a:off x="51874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181600" y="3458308"/>
            <a:ext cx="685800"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15662"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Rotate</a:t>
            </a:r>
            <a:endParaRPr lang="en-US" sz="2000" b="1" dirty="0">
              <a:solidFill>
                <a:schemeClr val="bg2">
                  <a:lumMod val="10000"/>
                </a:schemeClr>
              </a:solidFill>
            </a:endParaRPr>
          </a:p>
        </p:txBody>
      </p:sp>
      <p:cxnSp>
        <p:nvCxnSpPr>
          <p:cNvPr id="47" name="Straight Arrow Connector 46"/>
          <p:cNvCxnSpPr/>
          <p:nvPr/>
        </p:nvCxnSpPr>
        <p:spPr>
          <a:xfrm flipV="1">
            <a:off x="3352800" y="1293934"/>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3528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3528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352800" y="3424603"/>
            <a:ext cx="691662"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44" idx="1"/>
          </p:cNvCxnSpPr>
          <p:nvPr/>
        </p:nvCxnSpPr>
        <p:spPr>
          <a:xfrm flipV="1">
            <a:off x="1524000" y="3458308"/>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53" name="Straight Arrow Connector 52"/>
          <p:cNvCxnSpPr/>
          <p:nvPr/>
        </p:nvCxnSpPr>
        <p:spPr>
          <a:xfrm>
            <a:off x="7022124" y="3458308"/>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549519" y="3053495"/>
            <a:ext cx="838200" cy="809625"/>
            <a:chOff x="1943100" y="435302"/>
            <a:chExt cx="838200" cy="809625"/>
          </a:xfrm>
        </p:grpSpPr>
        <p:sp>
          <p:nvSpPr>
            <p:cNvPr id="67" name="Oval 66"/>
            <p:cNvSpPr/>
            <p:nvPr/>
          </p:nvSpPr>
          <p:spPr>
            <a:xfrm>
              <a:off x="1971675" y="435302"/>
              <a:ext cx="809625" cy="80962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1710986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7620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7" name="Straight Arrow Connector 36"/>
          <p:cNvCxnSpPr/>
          <p:nvPr/>
        </p:nvCxnSpPr>
        <p:spPr>
          <a:xfrm>
            <a:off x="5181600" y="1327639"/>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0386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8" name="Straight Arrow Connector 37"/>
          <p:cNvCxnSpPr/>
          <p:nvPr/>
        </p:nvCxnSpPr>
        <p:spPr>
          <a:xfrm>
            <a:off x="51816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0444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sp>
        <p:nvSpPr>
          <p:cNvPr id="24" name="Rectangle 23"/>
          <p:cNvSpPr/>
          <p:nvPr/>
        </p:nvSpPr>
        <p:spPr>
          <a:xfrm>
            <a:off x="4044462" y="49852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45" name="Straight Arrow Connector 44"/>
          <p:cNvCxnSpPr/>
          <p:nvPr/>
        </p:nvCxnSpPr>
        <p:spPr>
          <a:xfrm flipV="1">
            <a:off x="51874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181600" y="3458308"/>
            <a:ext cx="685800"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15662"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Rotate</a:t>
            </a:r>
            <a:endParaRPr lang="en-US" sz="2000" b="1" dirty="0">
              <a:solidFill>
                <a:schemeClr val="bg2">
                  <a:lumMod val="10000"/>
                </a:schemeClr>
              </a:solidFill>
            </a:endParaRPr>
          </a:p>
        </p:txBody>
      </p:sp>
      <p:cxnSp>
        <p:nvCxnSpPr>
          <p:cNvPr id="47" name="Straight Arrow Connector 46"/>
          <p:cNvCxnSpPr/>
          <p:nvPr/>
        </p:nvCxnSpPr>
        <p:spPr>
          <a:xfrm flipV="1">
            <a:off x="3352800" y="1293934"/>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3528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3528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352800" y="3424603"/>
            <a:ext cx="691662"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44" idx="1"/>
          </p:cNvCxnSpPr>
          <p:nvPr/>
        </p:nvCxnSpPr>
        <p:spPr>
          <a:xfrm flipV="1">
            <a:off x="1524000" y="3458308"/>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53" name="Straight Arrow Connector 52"/>
          <p:cNvCxnSpPr/>
          <p:nvPr/>
        </p:nvCxnSpPr>
        <p:spPr>
          <a:xfrm>
            <a:off x="7022124" y="3458308"/>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2362200" y="3064118"/>
            <a:ext cx="838200" cy="809625"/>
            <a:chOff x="1943100" y="435302"/>
            <a:chExt cx="838200" cy="809625"/>
          </a:xfrm>
        </p:grpSpPr>
        <p:sp>
          <p:nvSpPr>
            <p:cNvPr id="67" name="Oval 66"/>
            <p:cNvSpPr/>
            <p:nvPr/>
          </p:nvSpPr>
          <p:spPr>
            <a:xfrm>
              <a:off x="1971675" y="435302"/>
              <a:ext cx="809625" cy="80962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3" name="Group 22"/>
          <p:cNvGrpSpPr/>
          <p:nvPr/>
        </p:nvGrpSpPr>
        <p:grpSpPr>
          <a:xfrm>
            <a:off x="533400" y="3059356"/>
            <a:ext cx="838200" cy="809625"/>
            <a:chOff x="1943100" y="435302"/>
            <a:chExt cx="838200" cy="809625"/>
          </a:xfrm>
        </p:grpSpPr>
        <p:sp>
          <p:nvSpPr>
            <p:cNvPr id="25" name="Oval 24"/>
            <p:cNvSpPr/>
            <p:nvPr/>
          </p:nvSpPr>
          <p:spPr>
            <a:xfrm>
              <a:off x="1971675" y="435302"/>
              <a:ext cx="809625" cy="8096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22727414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7620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7" name="Straight Arrow Connector 36"/>
          <p:cNvCxnSpPr/>
          <p:nvPr/>
        </p:nvCxnSpPr>
        <p:spPr>
          <a:xfrm>
            <a:off x="5181600" y="1327639"/>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0386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8" name="Straight Arrow Connector 37"/>
          <p:cNvCxnSpPr/>
          <p:nvPr/>
        </p:nvCxnSpPr>
        <p:spPr>
          <a:xfrm>
            <a:off x="51816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0444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sp>
        <p:nvSpPr>
          <p:cNvPr id="24" name="Rectangle 23"/>
          <p:cNvSpPr/>
          <p:nvPr/>
        </p:nvSpPr>
        <p:spPr>
          <a:xfrm>
            <a:off x="4044462" y="49852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45" name="Straight Arrow Connector 44"/>
          <p:cNvCxnSpPr/>
          <p:nvPr/>
        </p:nvCxnSpPr>
        <p:spPr>
          <a:xfrm flipV="1">
            <a:off x="51874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181600" y="3458308"/>
            <a:ext cx="685800"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15662"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Rotate</a:t>
            </a:r>
            <a:endParaRPr lang="en-US" sz="2000" b="1" dirty="0">
              <a:solidFill>
                <a:schemeClr val="bg2">
                  <a:lumMod val="10000"/>
                </a:schemeClr>
              </a:solidFill>
            </a:endParaRPr>
          </a:p>
        </p:txBody>
      </p:sp>
      <p:cxnSp>
        <p:nvCxnSpPr>
          <p:cNvPr id="47" name="Straight Arrow Connector 46"/>
          <p:cNvCxnSpPr/>
          <p:nvPr/>
        </p:nvCxnSpPr>
        <p:spPr>
          <a:xfrm flipV="1">
            <a:off x="3352800" y="1293934"/>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3528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3528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352800" y="3424603"/>
            <a:ext cx="691662"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44" idx="1"/>
          </p:cNvCxnSpPr>
          <p:nvPr/>
        </p:nvCxnSpPr>
        <p:spPr>
          <a:xfrm flipV="1">
            <a:off x="1524000" y="3458308"/>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53" name="Straight Arrow Connector 52"/>
          <p:cNvCxnSpPr/>
          <p:nvPr/>
        </p:nvCxnSpPr>
        <p:spPr>
          <a:xfrm>
            <a:off x="7022124" y="3458308"/>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4191000" y="922826"/>
            <a:ext cx="838200" cy="809625"/>
            <a:chOff x="1943100" y="435302"/>
            <a:chExt cx="838200" cy="809625"/>
          </a:xfrm>
        </p:grpSpPr>
        <p:sp>
          <p:nvSpPr>
            <p:cNvPr id="67" name="Oval 66"/>
            <p:cNvSpPr/>
            <p:nvPr/>
          </p:nvSpPr>
          <p:spPr>
            <a:xfrm>
              <a:off x="1971675" y="435302"/>
              <a:ext cx="809625" cy="80962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3" name="Group 22"/>
          <p:cNvGrpSpPr/>
          <p:nvPr/>
        </p:nvGrpSpPr>
        <p:grpSpPr>
          <a:xfrm>
            <a:off x="2362200" y="3059356"/>
            <a:ext cx="838200" cy="809625"/>
            <a:chOff x="1943100" y="435302"/>
            <a:chExt cx="838200" cy="809625"/>
          </a:xfrm>
        </p:grpSpPr>
        <p:sp>
          <p:nvSpPr>
            <p:cNvPr id="25" name="Oval 24"/>
            <p:cNvSpPr/>
            <p:nvPr/>
          </p:nvSpPr>
          <p:spPr>
            <a:xfrm>
              <a:off x="1971675" y="435302"/>
              <a:ext cx="809625" cy="8096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8" name="Group 27"/>
          <p:cNvGrpSpPr/>
          <p:nvPr/>
        </p:nvGrpSpPr>
        <p:grpSpPr>
          <a:xfrm>
            <a:off x="537796" y="3059356"/>
            <a:ext cx="838200" cy="809625"/>
            <a:chOff x="1943100" y="435302"/>
            <a:chExt cx="838200" cy="809625"/>
          </a:xfrm>
        </p:grpSpPr>
        <p:sp>
          <p:nvSpPr>
            <p:cNvPr id="29" name="Oval 28"/>
            <p:cNvSpPr/>
            <p:nvPr/>
          </p:nvSpPr>
          <p:spPr>
            <a:xfrm>
              <a:off x="1971675" y="435302"/>
              <a:ext cx="809625" cy="80962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37090645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7620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7" name="Straight Arrow Connector 36"/>
          <p:cNvCxnSpPr/>
          <p:nvPr/>
        </p:nvCxnSpPr>
        <p:spPr>
          <a:xfrm>
            <a:off x="5181600" y="1327639"/>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0386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8" name="Straight Arrow Connector 37"/>
          <p:cNvCxnSpPr/>
          <p:nvPr/>
        </p:nvCxnSpPr>
        <p:spPr>
          <a:xfrm>
            <a:off x="51816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0444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sp>
        <p:nvSpPr>
          <p:cNvPr id="24" name="Rectangle 23"/>
          <p:cNvSpPr/>
          <p:nvPr/>
        </p:nvSpPr>
        <p:spPr>
          <a:xfrm>
            <a:off x="4044462" y="49852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45" name="Straight Arrow Connector 44"/>
          <p:cNvCxnSpPr/>
          <p:nvPr/>
        </p:nvCxnSpPr>
        <p:spPr>
          <a:xfrm flipV="1">
            <a:off x="51874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181600" y="3458308"/>
            <a:ext cx="685800"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15662"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Rotate</a:t>
            </a:r>
            <a:endParaRPr lang="en-US" sz="2000" b="1" dirty="0">
              <a:solidFill>
                <a:schemeClr val="bg2">
                  <a:lumMod val="10000"/>
                </a:schemeClr>
              </a:solidFill>
            </a:endParaRPr>
          </a:p>
        </p:txBody>
      </p:sp>
      <p:cxnSp>
        <p:nvCxnSpPr>
          <p:cNvPr id="47" name="Straight Arrow Connector 46"/>
          <p:cNvCxnSpPr/>
          <p:nvPr/>
        </p:nvCxnSpPr>
        <p:spPr>
          <a:xfrm flipV="1">
            <a:off x="3352800" y="1293934"/>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3528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3528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352800" y="3424603"/>
            <a:ext cx="691662"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44" idx="1"/>
          </p:cNvCxnSpPr>
          <p:nvPr/>
        </p:nvCxnSpPr>
        <p:spPr>
          <a:xfrm flipV="1">
            <a:off x="1524000" y="3458308"/>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53" name="Straight Arrow Connector 52"/>
          <p:cNvCxnSpPr/>
          <p:nvPr/>
        </p:nvCxnSpPr>
        <p:spPr>
          <a:xfrm>
            <a:off x="7022124" y="3458308"/>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4191000" y="922826"/>
            <a:ext cx="838200" cy="809625"/>
            <a:chOff x="1943100" y="435302"/>
            <a:chExt cx="838200" cy="809625"/>
          </a:xfrm>
        </p:grpSpPr>
        <p:sp>
          <p:nvSpPr>
            <p:cNvPr id="67" name="Oval 66"/>
            <p:cNvSpPr/>
            <p:nvPr/>
          </p:nvSpPr>
          <p:spPr>
            <a:xfrm>
              <a:off x="1971675" y="435302"/>
              <a:ext cx="809625" cy="80962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3" name="Group 22"/>
          <p:cNvGrpSpPr/>
          <p:nvPr/>
        </p:nvGrpSpPr>
        <p:grpSpPr>
          <a:xfrm>
            <a:off x="4191000" y="2362200"/>
            <a:ext cx="838200" cy="809625"/>
            <a:chOff x="1943100" y="435302"/>
            <a:chExt cx="838200" cy="809625"/>
          </a:xfrm>
        </p:grpSpPr>
        <p:sp>
          <p:nvSpPr>
            <p:cNvPr id="25" name="Oval 24"/>
            <p:cNvSpPr/>
            <p:nvPr/>
          </p:nvSpPr>
          <p:spPr>
            <a:xfrm>
              <a:off x="1971675" y="435302"/>
              <a:ext cx="809625" cy="8096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8" name="Group 27"/>
          <p:cNvGrpSpPr/>
          <p:nvPr/>
        </p:nvGrpSpPr>
        <p:grpSpPr>
          <a:xfrm>
            <a:off x="2362200" y="3059356"/>
            <a:ext cx="838200" cy="809625"/>
            <a:chOff x="1943100" y="435302"/>
            <a:chExt cx="838200" cy="809625"/>
          </a:xfrm>
        </p:grpSpPr>
        <p:sp>
          <p:nvSpPr>
            <p:cNvPr id="29" name="Oval 28"/>
            <p:cNvSpPr/>
            <p:nvPr/>
          </p:nvSpPr>
          <p:spPr>
            <a:xfrm>
              <a:off x="1971675" y="435302"/>
              <a:ext cx="809625" cy="80962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33" name="Group 32"/>
          <p:cNvGrpSpPr/>
          <p:nvPr/>
        </p:nvGrpSpPr>
        <p:grpSpPr>
          <a:xfrm>
            <a:off x="533400" y="3053495"/>
            <a:ext cx="838200" cy="809625"/>
            <a:chOff x="1943100" y="435302"/>
            <a:chExt cx="838200" cy="809625"/>
          </a:xfrm>
        </p:grpSpPr>
        <p:sp>
          <p:nvSpPr>
            <p:cNvPr id="34" name="Oval 33"/>
            <p:cNvSpPr/>
            <p:nvPr/>
          </p:nvSpPr>
          <p:spPr>
            <a:xfrm>
              <a:off x="1971675" y="435302"/>
              <a:ext cx="809625" cy="8096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1478537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Pipeline</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A series of actions, executed in series, where the output of one action is the input of the subsequent action.</a:t>
            </a:r>
            <a:endParaRPr lang="en-US" dirty="0"/>
          </a:p>
        </p:txBody>
      </p:sp>
    </p:spTree>
    <p:extLst>
      <p:ext uri="{BB962C8B-B14F-4D97-AF65-F5344CB8AC3E}">
        <p14:creationId xmlns:p14="http://schemas.microsoft.com/office/powerpoint/2010/main" val="25126565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7620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7" name="Straight Arrow Connector 36"/>
          <p:cNvCxnSpPr/>
          <p:nvPr/>
        </p:nvCxnSpPr>
        <p:spPr>
          <a:xfrm>
            <a:off x="5181600" y="1327639"/>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0386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8" name="Straight Arrow Connector 37"/>
          <p:cNvCxnSpPr/>
          <p:nvPr/>
        </p:nvCxnSpPr>
        <p:spPr>
          <a:xfrm>
            <a:off x="51816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0444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sp>
        <p:nvSpPr>
          <p:cNvPr id="24" name="Rectangle 23"/>
          <p:cNvSpPr/>
          <p:nvPr/>
        </p:nvSpPr>
        <p:spPr>
          <a:xfrm>
            <a:off x="4044462" y="49852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45" name="Straight Arrow Connector 44"/>
          <p:cNvCxnSpPr/>
          <p:nvPr/>
        </p:nvCxnSpPr>
        <p:spPr>
          <a:xfrm flipV="1">
            <a:off x="51874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181600" y="3458308"/>
            <a:ext cx="685800"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15662"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Rotate</a:t>
            </a:r>
            <a:endParaRPr lang="en-US" sz="2000" b="1" dirty="0">
              <a:solidFill>
                <a:schemeClr val="bg2">
                  <a:lumMod val="10000"/>
                </a:schemeClr>
              </a:solidFill>
            </a:endParaRPr>
          </a:p>
        </p:txBody>
      </p:sp>
      <p:cxnSp>
        <p:nvCxnSpPr>
          <p:cNvPr id="47" name="Straight Arrow Connector 46"/>
          <p:cNvCxnSpPr/>
          <p:nvPr/>
        </p:nvCxnSpPr>
        <p:spPr>
          <a:xfrm flipV="1">
            <a:off x="3352800" y="1293934"/>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3528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3528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352800" y="3424603"/>
            <a:ext cx="691662"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44" idx="1"/>
          </p:cNvCxnSpPr>
          <p:nvPr/>
        </p:nvCxnSpPr>
        <p:spPr>
          <a:xfrm flipV="1">
            <a:off x="1524000" y="3458308"/>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53" name="Straight Arrow Connector 52"/>
          <p:cNvCxnSpPr/>
          <p:nvPr/>
        </p:nvCxnSpPr>
        <p:spPr>
          <a:xfrm>
            <a:off x="7022124" y="3458308"/>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4191000" y="922826"/>
            <a:ext cx="838200" cy="809625"/>
            <a:chOff x="1943100" y="435302"/>
            <a:chExt cx="838200" cy="809625"/>
          </a:xfrm>
        </p:grpSpPr>
        <p:sp>
          <p:nvSpPr>
            <p:cNvPr id="67" name="Oval 66"/>
            <p:cNvSpPr/>
            <p:nvPr/>
          </p:nvSpPr>
          <p:spPr>
            <a:xfrm>
              <a:off x="1971675" y="435302"/>
              <a:ext cx="809625" cy="80962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3" name="Group 22"/>
          <p:cNvGrpSpPr/>
          <p:nvPr/>
        </p:nvGrpSpPr>
        <p:grpSpPr>
          <a:xfrm>
            <a:off x="6031524" y="3053495"/>
            <a:ext cx="838200" cy="809625"/>
            <a:chOff x="1943100" y="435302"/>
            <a:chExt cx="838200" cy="809625"/>
          </a:xfrm>
        </p:grpSpPr>
        <p:sp>
          <p:nvSpPr>
            <p:cNvPr id="25" name="Oval 24"/>
            <p:cNvSpPr/>
            <p:nvPr/>
          </p:nvSpPr>
          <p:spPr>
            <a:xfrm>
              <a:off x="1971675" y="435302"/>
              <a:ext cx="809625" cy="8096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8" name="Group 27"/>
          <p:cNvGrpSpPr/>
          <p:nvPr/>
        </p:nvGrpSpPr>
        <p:grpSpPr>
          <a:xfrm>
            <a:off x="4191000" y="3736364"/>
            <a:ext cx="838200" cy="809625"/>
            <a:chOff x="1943100" y="435302"/>
            <a:chExt cx="838200" cy="809625"/>
          </a:xfrm>
        </p:grpSpPr>
        <p:sp>
          <p:nvSpPr>
            <p:cNvPr id="29" name="Oval 28"/>
            <p:cNvSpPr/>
            <p:nvPr/>
          </p:nvSpPr>
          <p:spPr>
            <a:xfrm>
              <a:off x="1971675" y="435302"/>
              <a:ext cx="809625" cy="80962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33" name="Group 32"/>
          <p:cNvGrpSpPr/>
          <p:nvPr/>
        </p:nvGrpSpPr>
        <p:grpSpPr>
          <a:xfrm>
            <a:off x="2362200" y="3053495"/>
            <a:ext cx="838200" cy="809625"/>
            <a:chOff x="1943100" y="435302"/>
            <a:chExt cx="838200" cy="809625"/>
          </a:xfrm>
        </p:grpSpPr>
        <p:sp>
          <p:nvSpPr>
            <p:cNvPr id="34" name="Oval 33"/>
            <p:cNvSpPr/>
            <p:nvPr/>
          </p:nvSpPr>
          <p:spPr>
            <a:xfrm>
              <a:off x="1971675" y="435302"/>
              <a:ext cx="809625" cy="8096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13098777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7620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7" name="Straight Arrow Connector 36"/>
          <p:cNvCxnSpPr/>
          <p:nvPr/>
        </p:nvCxnSpPr>
        <p:spPr>
          <a:xfrm>
            <a:off x="5181600" y="1327639"/>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0386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8" name="Straight Arrow Connector 37"/>
          <p:cNvCxnSpPr/>
          <p:nvPr/>
        </p:nvCxnSpPr>
        <p:spPr>
          <a:xfrm>
            <a:off x="51816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0444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sp>
        <p:nvSpPr>
          <p:cNvPr id="24" name="Rectangle 23"/>
          <p:cNvSpPr/>
          <p:nvPr/>
        </p:nvSpPr>
        <p:spPr>
          <a:xfrm>
            <a:off x="4044462" y="49852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45" name="Straight Arrow Connector 44"/>
          <p:cNvCxnSpPr/>
          <p:nvPr/>
        </p:nvCxnSpPr>
        <p:spPr>
          <a:xfrm flipV="1">
            <a:off x="51874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181600" y="3458308"/>
            <a:ext cx="685800"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15662"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Rotate</a:t>
            </a:r>
            <a:endParaRPr lang="en-US" sz="2000" b="1" dirty="0">
              <a:solidFill>
                <a:schemeClr val="bg2">
                  <a:lumMod val="10000"/>
                </a:schemeClr>
              </a:solidFill>
            </a:endParaRPr>
          </a:p>
        </p:txBody>
      </p:sp>
      <p:cxnSp>
        <p:nvCxnSpPr>
          <p:cNvPr id="47" name="Straight Arrow Connector 46"/>
          <p:cNvCxnSpPr/>
          <p:nvPr/>
        </p:nvCxnSpPr>
        <p:spPr>
          <a:xfrm flipV="1">
            <a:off x="3352800" y="1293934"/>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3528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3528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352800" y="3424603"/>
            <a:ext cx="691662"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44" idx="1"/>
          </p:cNvCxnSpPr>
          <p:nvPr/>
        </p:nvCxnSpPr>
        <p:spPr>
          <a:xfrm flipV="1">
            <a:off x="1524000" y="3458308"/>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53" name="Straight Arrow Connector 52"/>
          <p:cNvCxnSpPr/>
          <p:nvPr/>
        </p:nvCxnSpPr>
        <p:spPr>
          <a:xfrm>
            <a:off x="7022124" y="3458308"/>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031524" y="3053494"/>
            <a:ext cx="838200" cy="809625"/>
            <a:chOff x="1943100" y="435302"/>
            <a:chExt cx="838200" cy="809625"/>
          </a:xfrm>
        </p:grpSpPr>
        <p:sp>
          <p:nvSpPr>
            <p:cNvPr id="67" name="Oval 66"/>
            <p:cNvSpPr/>
            <p:nvPr/>
          </p:nvSpPr>
          <p:spPr>
            <a:xfrm>
              <a:off x="1971675" y="435302"/>
              <a:ext cx="809625" cy="80962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3" name="Group 22"/>
          <p:cNvGrpSpPr/>
          <p:nvPr/>
        </p:nvGrpSpPr>
        <p:grpSpPr>
          <a:xfrm>
            <a:off x="7772400" y="3053495"/>
            <a:ext cx="838200" cy="809625"/>
            <a:chOff x="1943100" y="435302"/>
            <a:chExt cx="838200" cy="809625"/>
          </a:xfrm>
        </p:grpSpPr>
        <p:sp>
          <p:nvSpPr>
            <p:cNvPr id="25" name="Oval 24"/>
            <p:cNvSpPr/>
            <p:nvPr/>
          </p:nvSpPr>
          <p:spPr>
            <a:xfrm>
              <a:off x="1971675" y="435302"/>
              <a:ext cx="809625" cy="8096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8" name="Group 27"/>
          <p:cNvGrpSpPr/>
          <p:nvPr/>
        </p:nvGrpSpPr>
        <p:grpSpPr>
          <a:xfrm>
            <a:off x="4191000" y="3736364"/>
            <a:ext cx="838200" cy="809625"/>
            <a:chOff x="1943100" y="435302"/>
            <a:chExt cx="838200" cy="809625"/>
          </a:xfrm>
        </p:grpSpPr>
        <p:sp>
          <p:nvSpPr>
            <p:cNvPr id="29" name="Oval 28"/>
            <p:cNvSpPr/>
            <p:nvPr/>
          </p:nvSpPr>
          <p:spPr>
            <a:xfrm>
              <a:off x="1971675" y="435302"/>
              <a:ext cx="809625" cy="80962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33" name="Group 32"/>
          <p:cNvGrpSpPr/>
          <p:nvPr/>
        </p:nvGrpSpPr>
        <p:grpSpPr>
          <a:xfrm>
            <a:off x="4191000" y="5146064"/>
            <a:ext cx="838200" cy="809625"/>
            <a:chOff x="1943100" y="435302"/>
            <a:chExt cx="838200" cy="809625"/>
          </a:xfrm>
        </p:grpSpPr>
        <p:sp>
          <p:nvSpPr>
            <p:cNvPr id="34" name="Oval 33"/>
            <p:cNvSpPr/>
            <p:nvPr/>
          </p:nvSpPr>
          <p:spPr>
            <a:xfrm>
              <a:off x="1971675" y="435302"/>
              <a:ext cx="809625" cy="8096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35818496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7620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7" name="Straight Arrow Connector 36"/>
          <p:cNvCxnSpPr/>
          <p:nvPr/>
        </p:nvCxnSpPr>
        <p:spPr>
          <a:xfrm>
            <a:off x="5181600" y="1327639"/>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0386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8" name="Straight Arrow Connector 37"/>
          <p:cNvCxnSpPr/>
          <p:nvPr/>
        </p:nvCxnSpPr>
        <p:spPr>
          <a:xfrm>
            <a:off x="51816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0444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sp>
        <p:nvSpPr>
          <p:cNvPr id="24" name="Rectangle 23"/>
          <p:cNvSpPr/>
          <p:nvPr/>
        </p:nvSpPr>
        <p:spPr>
          <a:xfrm>
            <a:off x="4044462" y="49852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45" name="Straight Arrow Connector 44"/>
          <p:cNvCxnSpPr/>
          <p:nvPr/>
        </p:nvCxnSpPr>
        <p:spPr>
          <a:xfrm flipV="1">
            <a:off x="51874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181600" y="3458308"/>
            <a:ext cx="685800"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15662"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Rotate</a:t>
            </a:r>
            <a:endParaRPr lang="en-US" sz="2000" b="1" dirty="0">
              <a:solidFill>
                <a:schemeClr val="bg2">
                  <a:lumMod val="10000"/>
                </a:schemeClr>
              </a:solidFill>
            </a:endParaRPr>
          </a:p>
        </p:txBody>
      </p:sp>
      <p:cxnSp>
        <p:nvCxnSpPr>
          <p:cNvPr id="47" name="Straight Arrow Connector 46"/>
          <p:cNvCxnSpPr/>
          <p:nvPr/>
        </p:nvCxnSpPr>
        <p:spPr>
          <a:xfrm flipV="1">
            <a:off x="3352800" y="1293934"/>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3528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3528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352800" y="3424603"/>
            <a:ext cx="691662"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44" idx="1"/>
          </p:cNvCxnSpPr>
          <p:nvPr/>
        </p:nvCxnSpPr>
        <p:spPr>
          <a:xfrm flipV="1">
            <a:off x="1524000" y="3458308"/>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53" name="Straight Arrow Connector 52"/>
          <p:cNvCxnSpPr/>
          <p:nvPr/>
        </p:nvCxnSpPr>
        <p:spPr>
          <a:xfrm>
            <a:off x="7022124" y="3458308"/>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7772400" y="3053494"/>
            <a:ext cx="838200" cy="809625"/>
            <a:chOff x="1943100" y="435302"/>
            <a:chExt cx="838200" cy="809625"/>
          </a:xfrm>
        </p:grpSpPr>
        <p:sp>
          <p:nvSpPr>
            <p:cNvPr id="67" name="Oval 66"/>
            <p:cNvSpPr/>
            <p:nvPr/>
          </p:nvSpPr>
          <p:spPr>
            <a:xfrm>
              <a:off x="1971675" y="435302"/>
              <a:ext cx="809625" cy="80962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8" name="Group 27"/>
          <p:cNvGrpSpPr/>
          <p:nvPr/>
        </p:nvGrpSpPr>
        <p:grpSpPr>
          <a:xfrm>
            <a:off x="4191000" y="3736364"/>
            <a:ext cx="838200" cy="809625"/>
            <a:chOff x="1943100" y="435302"/>
            <a:chExt cx="838200" cy="809625"/>
          </a:xfrm>
        </p:grpSpPr>
        <p:sp>
          <p:nvSpPr>
            <p:cNvPr id="29" name="Oval 28"/>
            <p:cNvSpPr/>
            <p:nvPr/>
          </p:nvSpPr>
          <p:spPr>
            <a:xfrm>
              <a:off x="1971675" y="435302"/>
              <a:ext cx="809625" cy="80962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33" name="Group 32"/>
          <p:cNvGrpSpPr/>
          <p:nvPr/>
        </p:nvGrpSpPr>
        <p:grpSpPr>
          <a:xfrm>
            <a:off x="4191000" y="5146064"/>
            <a:ext cx="838200" cy="809625"/>
            <a:chOff x="1943100" y="435302"/>
            <a:chExt cx="838200" cy="809625"/>
          </a:xfrm>
        </p:grpSpPr>
        <p:sp>
          <p:nvSpPr>
            <p:cNvPr id="34" name="Oval 33"/>
            <p:cNvSpPr/>
            <p:nvPr/>
          </p:nvSpPr>
          <p:spPr>
            <a:xfrm>
              <a:off x="1971675" y="435302"/>
              <a:ext cx="809625" cy="8096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5248414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7620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7" name="Straight Arrow Connector 36"/>
          <p:cNvCxnSpPr/>
          <p:nvPr/>
        </p:nvCxnSpPr>
        <p:spPr>
          <a:xfrm>
            <a:off x="5181600" y="1327639"/>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0386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8" name="Straight Arrow Connector 37"/>
          <p:cNvCxnSpPr/>
          <p:nvPr/>
        </p:nvCxnSpPr>
        <p:spPr>
          <a:xfrm>
            <a:off x="51816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0444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sp>
        <p:nvSpPr>
          <p:cNvPr id="24" name="Rectangle 23"/>
          <p:cNvSpPr/>
          <p:nvPr/>
        </p:nvSpPr>
        <p:spPr>
          <a:xfrm>
            <a:off x="4044462" y="49852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45" name="Straight Arrow Connector 44"/>
          <p:cNvCxnSpPr/>
          <p:nvPr/>
        </p:nvCxnSpPr>
        <p:spPr>
          <a:xfrm flipV="1">
            <a:off x="51874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181600" y="3458308"/>
            <a:ext cx="685800"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15662"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Rotate</a:t>
            </a:r>
            <a:endParaRPr lang="en-US" sz="2000" b="1" dirty="0">
              <a:solidFill>
                <a:schemeClr val="bg2">
                  <a:lumMod val="10000"/>
                </a:schemeClr>
              </a:solidFill>
            </a:endParaRPr>
          </a:p>
        </p:txBody>
      </p:sp>
      <p:cxnSp>
        <p:nvCxnSpPr>
          <p:cNvPr id="47" name="Straight Arrow Connector 46"/>
          <p:cNvCxnSpPr/>
          <p:nvPr/>
        </p:nvCxnSpPr>
        <p:spPr>
          <a:xfrm flipV="1">
            <a:off x="3352800" y="1293934"/>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3528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3528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352800" y="3424603"/>
            <a:ext cx="691662"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44" idx="1"/>
          </p:cNvCxnSpPr>
          <p:nvPr/>
        </p:nvCxnSpPr>
        <p:spPr>
          <a:xfrm flipV="1">
            <a:off x="1524000" y="3458308"/>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53" name="Straight Arrow Connector 52"/>
          <p:cNvCxnSpPr/>
          <p:nvPr/>
        </p:nvCxnSpPr>
        <p:spPr>
          <a:xfrm>
            <a:off x="7022124" y="3458308"/>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6031524" y="3053493"/>
            <a:ext cx="838200" cy="809625"/>
            <a:chOff x="1943100" y="435302"/>
            <a:chExt cx="838200" cy="809625"/>
          </a:xfrm>
        </p:grpSpPr>
        <p:sp>
          <p:nvSpPr>
            <p:cNvPr id="29" name="Oval 28"/>
            <p:cNvSpPr/>
            <p:nvPr/>
          </p:nvSpPr>
          <p:spPr>
            <a:xfrm>
              <a:off x="1971675" y="435302"/>
              <a:ext cx="809625" cy="80962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33" name="Group 32"/>
          <p:cNvGrpSpPr/>
          <p:nvPr/>
        </p:nvGrpSpPr>
        <p:grpSpPr>
          <a:xfrm>
            <a:off x="4191000" y="5146064"/>
            <a:ext cx="838200" cy="809625"/>
            <a:chOff x="1943100" y="435302"/>
            <a:chExt cx="838200" cy="809625"/>
          </a:xfrm>
        </p:grpSpPr>
        <p:sp>
          <p:nvSpPr>
            <p:cNvPr id="34" name="Oval 33"/>
            <p:cNvSpPr/>
            <p:nvPr/>
          </p:nvSpPr>
          <p:spPr>
            <a:xfrm>
              <a:off x="1971675" y="435302"/>
              <a:ext cx="809625" cy="8096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38948667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7620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7" name="Straight Arrow Connector 36"/>
          <p:cNvCxnSpPr/>
          <p:nvPr/>
        </p:nvCxnSpPr>
        <p:spPr>
          <a:xfrm>
            <a:off x="5181600" y="1327639"/>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0386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8" name="Straight Arrow Connector 37"/>
          <p:cNvCxnSpPr/>
          <p:nvPr/>
        </p:nvCxnSpPr>
        <p:spPr>
          <a:xfrm>
            <a:off x="51816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0444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sp>
        <p:nvSpPr>
          <p:cNvPr id="24" name="Rectangle 23"/>
          <p:cNvSpPr/>
          <p:nvPr/>
        </p:nvSpPr>
        <p:spPr>
          <a:xfrm>
            <a:off x="4044462" y="49852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45" name="Straight Arrow Connector 44"/>
          <p:cNvCxnSpPr/>
          <p:nvPr/>
        </p:nvCxnSpPr>
        <p:spPr>
          <a:xfrm flipV="1">
            <a:off x="51874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181600" y="3458308"/>
            <a:ext cx="685800"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15662"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Rotate</a:t>
            </a:r>
            <a:endParaRPr lang="en-US" sz="2000" b="1" dirty="0">
              <a:solidFill>
                <a:schemeClr val="bg2">
                  <a:lumMod val="10000"/>
                </a:schemeClr>
              </a:solidFill>
            </a:endParaRPr>
          </a:p>
        </p:txBody>
      </p:sp>
      <p:cxnSp>
        <p:nvCxnSpPr>
          <p:cNvPr id="47" name="Straight Arrow Connector 46"/>
          <p:cNvCxnSpPr/>
          <p:nvPr/>
        </p:nvCxnSpPr>
        <p:spPr>
          <a:xfrm flipV="1">
            <a:off x="3352800" y="1293934"/>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3528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3528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352800" y="3424603"/>
            <a:ext cx="691662"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44" idx="1"/>
          </p:cNvCxnSpPr>
          <p:nvPr/>
        </p:nvCxnSpPr>
        <p:spPr>
          <a:xfrm flipV="1">
            <a:off x="1524000" y="3458308"/>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53" name="Straight Arrow Connector 52"/>
          <p:cNvCxnSpPr/>
          <p:nvPr/>
        </p:nvCxnSpPr>
        <p:spPr>
          <a:xfrm>
            <a:off x="7022124" y="3458308"/>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7848600" y="3053493"/>
            <a:ext cx="838200" cy="809625"/>
            <a:chOff x="1943100" y="435302"/>
            <a:chExt cx="838200" cy="809625"/>
          </a:xfrm>
        </p:grpSpPr>
        <p:sp>
          <p:nvSpPr>
            <p:cNvPr id="29" name="Oval 28"/>
            <p:cNvSpPr/>
            <p:nvPr/>
          </p:nvSpPr>
          <p:spPr>
            <a:xfrm>
              <a:off x="1971675" y="435302"/>
              <a:ext cx="809625" cy="80962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33" name="Group 32"/>
          <p:cNvGrpSpPr/>
          <p:nvPr/>
        </p:nvGrpSpPr>
        <p:grpSpPr>
          <a:xfrm>
            <a:off x="6031524" y="3048000"/>
            <a:ext cx="838200" cy="809625"/>
            <a:chOff x="1943100" y="435302"/>
            <a:chExt cx="838200" cy="809625"/>
          </a:xfrm>
        </p:grpSpPr>
        <p:sp>
          <p:nvSpPr>
            <p:cNvPr id="34" name="Oval 33"/>
            <p:cNvSpPr/>
            <p:nvPr/>
          </p:nvSpPr>
          <p:spPr>
            <a:xfrm>
              <a:off x="1971675" y="435302"/>
              <a:ext cx="809625" cy="8096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38782393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7620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7" name="Straight Arrow Connector 36"/>
          <p:cNvCxnSpPr/>
          <p:nvPr/>
        </p:nvCxnSpPr>
        <p:spPr>
          <a:xfrm>
            <a:off x="5181600" y="1327639"/>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0386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8" name="Straight Arrow Connector 37"/>
          <p:cNvCxnSpPr/>
          <p:nvPr/>
        </p:nvCxnSpPr>
        <p:spPr>
          <a:xfrm>
            <a:off x="51816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0444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sp>
        <p:nvSpPr>
          <p:cNvPr id="24" name="Rectangle 23"/>
          <p:cNvSpPr/>
          <p:nvPr/>
        </p:nvSpPr>
        <p:spPr>
          <a:xfrm>
            <a:off x="4044462" y="49852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45" name="Straight Arrow Connector 44"/>
          <p:cNvCxnSpPr/>
          <p:nvPr/>
        </p:nvCxnSpPr>
        <p:spPr>
          <a:xfrm flipV="1">
            <a:off x="51874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181600" y="3458308"/>
            <a:ext cx="685800"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15662"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Rotate</a:t>
            </a:r>
            <a:endParaRPr lang="en-US" sz="2000" b="1" dirty="0">
              <a:solidFill>
                <a:schemeClr val="bg2">
                  <a:lumMod val="10000"/>
                </a:schemeClr>
              </a:solidFill>
            </a:endParaRPr>
          </a:p>
        </p:txBody>
      </p:sp>
      <p:cxnSp>
        <p:nvCxnSpPr>
          <p:cNvPr id="47" name="Straight Arrow Connector 46"/>
          <p:cNvCxnSpPr/>
          <p:nvPr/>
        </p:nvCxnSpPr>
        <p:spPr>
          <a:xfrm flipV="1">
            <a:off x="3352800" y="1293934"/>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3528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3528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352800" y="3424603"/>
            <a:ext cx="691662"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44" idx="1"/>
          </p:cNvCxnSpPr>
          <p:nvPr/>
        </p:nvCxnSpPr>
        <p:spPr>
          <a:xfrm flipV="1">
            <a:off x="1524000" y="3458308"/>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53" name="Straight Arrow Connector 52"/>
          <p:cNvCxnSpPr/>
          <p:nvPr/>
        </p:nvCxnSpPr>
        <p:spPr>
          <a:xfrm>
            <a:off x="7022124" y="3458308"/>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7772400" y="3048000"/>
            <a:ext cx="838200" cy="809625"/>
            <a:chOff x="1943100" y="435302"/>
            <a:chExt cx="838200" cy="809625"/>
          </a:xfrm>
        </p:grpSpPr>
        <p:sp>
          <p:nvSpPr>
            <p:cNvPr id="34" name="Oval 33"/>
            <p:cNvSpPr/>
            <p:nvPr/>
          </p:nvSpPr>
          <p:spPr>
            <a:xfrm>
              <a:off x="1971675" y="435302"/>
              <a:ext cx="809625" cy="8096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1383948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7620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7" name="Straight Arrow Connector 36"/>
          <p:cNvCxnSpPr/>
          <p:nvPr/>
        </p:nvCxnSpPr>
        <p:spPr>
          <a:xfrm>
            <a:off x="5181600" y="1327639"/>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0386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38" name="Straight Arrow Connector 37"/>
          <p:cNvCxnSpPr/>
          <p:nvPr/>
        </p:nvCxnSpPr>
        <p:spPr>
          <a:xfrm>
            <a:off x="51816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0444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sp>
        <p:nvSpPr>
          <p:cNvPr id="24" name="Rectangle 23"/>
          <p:cNvSpPr/>
          <p:nvPr/>
        </p:nvSpPr>
        <p:spPr>
          <a:xfrm>
            <a:off x="4044462" y="49852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cxnSp>
        <p:nvCxnSpPr>
          <p:cNvPr id="45" name="Straight Arrow Connector 44"/>
          <p:cNvCxnSpPr/>
          <p:nvPr/>
        </p:nvCxnSpPr>
        <p:spPr>
          <a:xfrm flipV="1">
            <a:off x="51874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181600" y="3458308"/>
            <a:ext cx="685800"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215662"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Rotate</a:t>
            </a:r>
            <a:endParaRPr lang="en-US" sz="2000" b="1" dirty="0">
              <a:solidFill>
                <a:schemeClr val="bg2">
                  <a:lumMod val="10000"/>
                </a:schemeClr>
              </a:solidFill>
            </a:endParaRPr>
          </a:p>
        </p:txBody>
      </p:sp>
      <p:cxnSp>
        <p:nvCxnSpPr>
          <p:cNvPr id="47" name="Straight Arrow Connector 46"/>
          <p:cNvCxnSpPr/>
          <p:nvPr/>
        </p:nvCxnSpPr>
        <p:spPr>
          <a:xfrm flipV="1">
            <a:off x="3352800" y="1293934"/>
            <a:ext cx="685800" cy="21306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33528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33528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352800" y="3424603"/>
            <a:ext cx="691662" cy="20925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 idx="3"/>
            <a:endCxn id="44" idx="1"/>
          </p:cNvCxnSpPr>
          <p:nvPr/>
        </p:nvCxnSpPr>
        <p:spPr>
          <a:xfrm flipV="1">
            <a:off x="1524000" y="3458308"/>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8680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53" name="Straight Arrow Connector 52"/>
          <p:cNvCxnSpPr/>
          <p:nvPr/>
        </p:nvCxnSpPr>
        <p:spPr>
          <a:xfrm>
            <a:off x="7022124" y="3458308"/>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4191000" y="3736364"/>
            <a:ext cx="838200" cy="809625"/>
            <a:chOff x="1943100" y="435302"/>
            <a:chExt cx="838200" cy="809625"/>
          </a:xfrm>
        </p:grpSpPr>
        <p:sp>
          <p:nvSpPr>
            <p:cNvPr id="25" name="Oval 24"/>
            <p:cNvSpPr/>
            <p:nvPr/>
          </p:nvSpPr>
          <p:spPr>
            <a:xfrm>
              <a:off x="1971675" y="435302"/>
              <a:ext cx="809625" cy="80962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8" name="Group 27"/>
          <p:cNvGrpSpPr/>
          <p:nvPr/>
        </p:nvGrpSpPr>
        <p:grpSpPr>
          <a:xfrm>
            <a:off x="4191000" y="5146064"/>
            <a:ext cx="838200" cy="809625"/>
            <a:chOff x="1943100" y="435302"/>
            <a:chExt cx="838200" cy="809625"/>
          </a:xfrm>
        </p:grpSpPr>
        <p:sp>
          <p:nvSpPr>
            <p:cNvPr id="29" name="Oval 28"/>
            <p:cNvSpPr/>
            <p:nvPr/>
          </p:nvSpPr>
          <p:spPr>
            <a:xfrm>
              <a:off x="1971675" y="435302"/>
              <a:ext cx="809625" cy="8096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36" name="Group 35"/>
          <p:cNvGrpSpPr/>
          <p:nvPr/>
        </p:nvGrpSpPr>
        <p:grpSpPr>
          <a:xfrm>
            <a:off x="4191000" y="922826"/>
            <a:ext cx="838200" cy="809625"/>
            <a:chOff x="1943100" y="435302"/>
            <a:chExt cx="838200" cy="809625"/>
          </a:xfrm>
        </p:grpSpPr>
        <p:sp>
          <p:nvSpPr>
            <p:cNvPr id="39" name="Oval 38"/>
            <p:cNvSpPr/>
            <p:nvPr/>
          </p:nvSpPr>
          <p:spPr>
            <a:xfrm>
              <a:off x="1971675" y="435302"/>
              <a:ext cx="809625" cy="80962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41" name="Group 40"/>
          <p:cNvGrpSpPr/>
          <p:nvPr/>
        </p:nvGrpSpPr>
        <p:grpSpPr>
          <a:xfrm>
            <a:off x="4191000" y="2362200"/>
            <a:ext cx="838200" cy="809625"/>
            <a:chOff x="1943100" y="435302"/>
            <a:chExt cx="838200" cy="809625"/>
          </a:xfrm>
        </p:grpSpPr>
        <p:sp>
          <p:nvSpPr>
            <p:cNvPr id="42" name="Oval 41"/>
            <p:cNvSpPr/>
            <p:nvPr/>
          </p:nvSpPr>
          <p:spPr>
            <a:xfrm>
              <a:off x="1971675" y="435302"/>
              <a:ext cx="809625" cy="8096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188561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Rotate</a:t>
            </a:r>
            <a:endParaRPr lang="en-US" sz="2000" b="1" dirty="0">
              <a:solidFill>
                <a:schemeClr val="bg2">
                  <a:lumMod val="10000"/>
                </a:schemeClr>
              </a:solidFill>
            </a:endParaRPr>
          </a:p>
        </p:txBody>
      </p:sp>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Crop</a:t>
            </a:r>
            <a:endParaRPr lang="en-US" sz="2000" dirty="0"/>
          </a:p>
        </p:txBody>
      </p:sp>
      <p:sp>
        <p:nvSpPr>
          <p:cNvPr id="32" name="Rectangle 31"/>
          <p:cNvSpPr/>
          <p:nvPr/>
        </p:nvSpPr>
        <p:spPr>
          <a:xfrm>
            <a:off x="58674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Enhance</a:t>
            </a:r>
            <a:endParaRPr lang="en-US" sz="2000" dirty="0"/>
          </a:p>
        </p:txBody>
      </p:sp>
      <p:cxnSp>
        <p:nvCxnSpPr>
          <p:cNvPr id="34" name="Straight Arrow Connector 33"/>
          <p:cNvCxnSpPr/>
          <p:nvPr/>
        </p:nvCxnSpPr>
        <p:spPr>
          <a:xfrm>
            <a:off x="33528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5240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104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4343400" y="3200400"/>
            <a:ext cx="838200" cy="809625"/>
            <a:chOff x="1943100" y="435302"/>
            <a:chExt cx="838200" cy="809625"/>
          </a:xfrm>
        </p:grpSpPr>
        <p:sp>
          <p:nvSpPr>
            <p:cNvPr id="12" name="Oval 11"/>
            <p:cNvSpPr/>
            <p:nvPr/>
          </p:nvSpPr>
          <p:spPr>
            <a:xfrm>
              <a:off x="1971675" y="435302"/>
              <a:ext cx="809625" cy="809625"/>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14" name="Group 13"/>
          <p:cNvGrpSpPr/>
          <p:nvPr/>
        </p:nvGrpSpPr>
        <p:grpSpPr>
          <a:xfrm>
            <a:off x="4267200" y="3124200"/>
            <a:ext cx="838200" cy="809625"/>
            <a:chOff x="1943100" y="435302"/>
            <a:chExt cx="838200" cy="809625"/>
          </a:xfrm>
        </p:grpSpPr>
        <p:sp>
          <p:nvSpPr>
            <p:cNvPr id="15" name="Oval 14"/>
            <p:cNvSpPr/>
            <p:nvPr/>
          </p:nvSpPr>
          <p:spPr>
            <a:xfrm>
              <a:off x="1971675" y="435302"/>
              <a:ext cx="809625" cy="8096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17" name="Group 16"/>
          <p:cNvGrpSpPr/>
          <p:nvPr/>
        </p:nvGrpSpPr>
        <p:grpSpPr>
          <a:xfrm>
            <a:off x="4191000" y="3048000"/>
            <a:ext cx="838200" cy="809625"/>
            <a:chOff x="1943100" y="435302"/>
            <a:chExt cx="838200" cy="809625"/>
          </a:xfrm>
        </p:grpSpPr>
        <p:sp>
          <p:nvSpPr>
            <p:cNvPr id="18" name="Oval 17"/>
            <p:cNvSpPr/>
            <p:nvPr/>
          </p:nvSpPr>
          <p:spPr>
            <a:xfrm>
              <a:off x="1971675" y="435302"/>
              <a:ext cx="809625" cy="80962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grpSp>
        <p:nvGrpSpPr>
          <p:cNvPr id="20" name="Group 19"/>
          <p:cNvGrpSpPr/>
          <p:nvPr/>
        </p:nvGrpSpPr>
        <p:grpSpPr>
          <a:xfrm>
            <a:off x="4114800" y="2971800"/>
            <a:ext cx="838200" cy="809625"/>
            <a:chOff x="1943100" y="435302"/>
            <a:chExt cx="838200" cy="809625"/>
          </a:xfrm>
        </p:grpSpPr>
        <p:sp>
          <p:nvSpPr>
            <p:cNvPr id="21" name="Oval 20"/>
            <p:cNvSpPr/>
            <p:nvPr/>
          </p:nvSpPr>
          <p:spPr>
            <a:xfrm>
              <a:off x="1971675" y="435302"/>
              <a:ext cx="809625" cy="80962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292624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29166899"/>
              </p:ext>
            </p:extLst>
          </p:nvPr>
        </p:nvGraphicFramePr>
        <p:xfrm>
          <a:off x="914400" y="2286000"/>
          <a:ext cx="7315200" cy="3037840"/>
        </p:xfrm>
        <a:graphic>
          <a:graphicData uri="http://schemas.openxmlformats.org/drawingml/2006/table">
            <a:tbl>
              <a:tblPr firstRow="1" bandRow="1">
                <a:tableStyleId>{5C22544A-7EE6-4342-B048-85BDC9FD1C3A}</a:tableStyleId>
              </a:tblPr>
              <a:tblGrid>
                <a:gridCol w="2438400"/>
                <a:gridCol w="4876800"/>
              </a:tblGrid>
              <a:tr h="370840">
                <a:tc>
                  <a:txBody>
                    <a:bodyPr/>
                    <a:lstStyle/>
                    <a:p>
                      <a:r>
                        <a:rPr lang="en-US" dirty="0" smtClean="0"/>
                        <a:t>Member</a:t>
                      </a:r>
                      <a:endParaRPr lang="en-US" dirty="0"/>
                    </a:p>
                  </a:txBody>
                  <a:tcPr/>
                </a:tc>
                <a:tc>
                  <a:txBody>
                    <a:bodyPr/>
                    <a:lstStyle/>
                    <a:p>
                      <a:r>
                        <a:rPr lang="en-US" dirty="0" smtClean="0"/>
                        <a:t>Description</a:t>
                      </a:r>
                      <a:endParaRPr lang="en-US" dirty="0"/>
                    </a:p>
                  </a:txBody>
                  <a:tcPr/>
                </a:tc>
              </a:tr>
              <a:tr h="370840">
                <a:tc>
                  <a:txBody>
                    <a:bodyPr/>
                    <a:lstStyle/>
                    <a:p>
                      <a:r>
                        <a:rPr lang="en-US" dirty="0" smtClean="0"/>
                        <a:t>pipeline()</a:t>
                      </a:r>
                      <a:endParaRPr lang="en-US" dirty="0"/>
                    </a:p>
                  </a:txBody>
                  <a:tcPr/>
                </a:tc>
                <a:tc>
                  <a:txBody>
                    <a:bodyPr/>
                    <a:lstStyle/>
                    <a:p>
                      <a:r>
                        <a:rPr lang="en-US" dirty="0" smtClean="0"/>
                        <a:t>Constructs a pipeline with no filters</a:t>
                      </a:r>
                      <a:endParaRPr lang="en-US" dirty="0"/>
                    </a:p>
                  </a:txBody>
                  <a:tcPr/>
                </a:tc>
              </a:tr>
              <a:tr h="370840">
                <a:tc>
                  <a:txBody>
                    <a:bodyPr/>
                    <a:lstStyle/>
                    <a:p>
                      <a:r>
                        <a:rPr lang="en-US" dirty="0" smtClean="0"/>
                        <a:t>~pipeline()</a:t>
                      </a:r>
                      <a:endParaRPr lang="en-US" dirty="0"/>
                    </a:p>
                  </a:txBody>
                  <a:tcPr/>
                </a:tc>
                <a:tc>
                  <a:txBody>
                    <a:bodyPr/>
                    <a:lstStyle/>
                    <a:p>
                      <a:r>
                        <a:rPr lang="en-US" dirty="0" smtClean="0"/>
                        <a:t>Destroys the pipeline and all registered filters.</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add_filter</a:t>
                      </a:r>
                      <a:r>
                        <a:rPr lang="en-US" dirty="0" smtClean="0"/>
                        <a:t>(filter)</a:t>
                      </a:r>
                    </a:p>
                  </a:txBody>
                  <a:tcPr/>
                </a:tc>
                <a:tc>
                  <a:txBody>
                    <a:bodyPr/>
                    <a:lstStyle/>
                    <a:p>
                      <a:r>
                        <a:rPr lang="en-US" dirty="0" smtClean="0"/>
                        <a:t>Adds a filter to the pipeline.  Filters are executed in the order they</a:t>
                      </a:r>
                      <a:r>
                        <a:rPr lang="en-US" baseline="0" dirty="0" smtClean="0"/>
                        <a:t> are added.</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run(</a:t>
                      </a:r>
                      <a:r>
                        <a:rPr lang="en-US" dirty="0" err="1" smtClean="0"/>
                        <a:t>max_tokens</a:t>
                      </a:r>
                      <a:r>
                        <a:rPr lang="en-US" dirty="0" smtClean="0"/>
                        <a:t>)</a:t>
                      </a:r>
                    </a:p>
                  </a:txBody>
                  <a:tcPr/>
                </a:tc>
                <a:tc>
                  <a:txBody>
                    <a:bodyPr/>
                    <a:lstStyle/>
                    <a:p>
                      <a:r>
                        <a:rPr lang="en-US" dirty="0" smtClean="0"/>
                        <a:t>Executes</a:t>
                      </a:r>
                      <a:r>
                        <a:rPr lang="en-US" baseline="0" dirty="0" smtClean="0"/>
                        <a:t> the pipeline.  </a:t>
                      </a:r>
                      <a:r>
                        <a:rPr lang="en-US" baseline="0" dirty="0" err="1" smtClean="0"/>
                        <a:t>Max_tokens</a:t>
                      </a:r>
                      <a:r>
                        <a:rPr lang="en-US" baseline="0" dirty="0" smtClean="0"/>
                        <a:t> is the maximum number of tokens that can be in-flight at any given time.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clear()</a:t>
                      </a:r>
                    </a:p>
                  </a:txBody>
                  <a:tcPr/>
                </a:tc>
                <a:tc>
                  <a:txBody>
                    <a:bodyPr/>
                    <a:lstStyle/>
                    <a:p>
                      <a:r>
                        <a:rPr lang="en-US" dirty="0" smtClean="0"/>
                        <a:t>Removes all filters from the pipeline.</a:t>
                      </a:r>
                      <a:endParaRPr lang="en-US" dirty="0"/>
                    </a:p>
                  </a:txBody>
                  <a:tcPr/>
                </a:tc>
              </a:tr>
            </a:tbl>
          </a:graphicData>
        </a:graphic>
      </p:graphicFrame>
      <p:sp>
        <p:nvSpPr>
          <p:cNvPr id="3" name="Title 1"/>
          <p:cNvSpPr>
            <a:spLocks noGrp="1"/>
          </p:cNvSpPr>
          <p:nvPr>
            <p:ph type="title"/>
          </p:nvPr>
        </p:nvSpPr>
        <p:spPr>
          <a:xfrm>
            <a:off x="628650" y="365126"/>
            <a:ext cx="7886700" cy="1325563"/>
          </a:xfrm>
        </p:spPr>
        <p:txBody>
          <a:bodyPr/>
          <a:lstStyle/>
          <a:p>
            <a:r>
              <a:rPr lang="en-US" dirty="0" err="1"/>
              <a:t>t</a:t>
            </a:r>
            <a:r>
              <a:rPr lang="en-US" dirty="0" err="1" smtClean="0"/>
              <a:t>bb</a:t>
            </a:r>
            <a:r>
              <a:rPr lang="en-US" dirty="0" smtClean="0"/>
              <a:t>::pipeline</a:t>
            </a:r>
            <a:endParaRPr lang="en-US" dirty="0"/>
          </a:p>
        </p:txBody>
      </p:sp>
    </p:spTree>
    <p:extLst>
      <p:ext uri="{BB962C8B-B14F-4D97-AF65-F5344CB8AC3E}">
        <p14:creationId xmlns:p14="http://schemas.microsoft.com/office/powerpoint/2010/main" val="28463183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26840325"/>
              </p:ext>
            </p:extLst>
          </p:nvPr>
        </p:nvGraphicFramePr>
        <p:xfrm>
          <a:off x="914400" y="1981200"/>
          <a:ext cx="7315200" cy="3947160"/>
        </p:xfrm>
        <a:graphic>
          <a:graphicData uri="http://schemas.openxmlformats.org/drawingml/2006/table">
            <a:tbl>
              <a:tblPr firstRow="1" bandRow="1">
                <a:tableStyleId>{5C22544A-7EE6-4342-B048-85BDC9FD1C3A}</a:tableStyleId>
              </a:tblPr>
              <a:tblGrid>
                <a:gridCol w="2438400"/>
                <a:gridCol w="4876800"/>
              </a:tblGrid>
              <a:tr h="370840">
                <a:tc>
                  <a:txBody>
                    <a:bodyPr/>
                    <a:lstStyle/>
                    <a:p>
                      <a:r>
                        <a:rPr lang="en-US" dirty="0" smtClean="0"/>
                        <a:t>Member</a:t>
                      </a:r>
                      <a:endParaRPr lang="en-US" dirty="0"/>
                    </a:p>
                  </a:txBody>
                  <a:tcPr/>
                </a:tc>
                <a:tc>
                  <a:txBody>
                    <a:bodyPr/>
                    <a:lstStyle/>
                    <a:p>
                      <a:r>
                        <a:rPr lang="en-US" dirty="0" smtClean="0"/>
                        <a:t>Description</a:t>
                      </a:r>
                      <a:endParaRPr lang="en-US" dirty="0"/>
                    </a:p>
                  </a:txBody>
                  <a:tcPr/>
                </a:tc>
              </a:tr>
              <a:tr h="370840">
                <a:tc>
                  <a:txBody>
                    <a:bodyPr/>
                    <a:lstStyle/>
                    <a:p>
                      <a:r>
                        <a:rPr lang="en-US" dirty="0" smtClean="0"/>
                        <a:t>filter(mode)</a:t>
                      </a:r>
                      <a:endParaRPr lang="en-US" dirty="0"/>
                    </a:p>
                  </a:txBody>
                  <a:tcPr/>
                </a:tc>
                <a:tc>
                  <a:txBody>
                    <a:bodyPr/>
                    <a:lstStyle/>
                    <a:p>
                      <a:r>
                        <a:rPr lang="en-US" dirty="0" smtClean="0"/>
                        <a:t>Creates a filter with the specified filter mode.</a:t>
                      </a:r>
                      <a:endParaRPr lang="en-US" dirty="0"/>
                    </a:p>
                  </a:txBody>
                  <a:tcPr/>
                </a:tc>
              </a:tr>
              <a:tr h="370840">
                <a:tc>
                  <a:txBody>
                    <a:bodyPr/>
                    <a:lstStyle/>
                    <a:p>
                      <a:r>
                        <a:rPr lang="en-US" dirty="0" smtClean="0"/>
                        <a:t>~filter()</a:t>
                      </a:r>
                      <a:endParaRPr lang="en-US" dirty="0"/>
                    </a:p>
                  </a:txBody>
                  <a:tcPr/>
                </a:tc>
                <a:tc>
                  <a:txBody>
                    <a:bodyPr/>
                    <a:lstStyle/>
                    <a:p>
                      <a:r>
                        <a:rPr lang="en-US" dirty="0" smtClean="0"/>
                        <a:t>Destroys</a:t>
                      </a:r>
                      <a:r>
                        <a:rPr lang="en-US" baseline="0" dirty="0" smtClean="0"/>
                        <a:t> the filter, removing it from a pipeline if it has been added to one.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is_serial</a:t>
                      </a:r>
                      <a:endParaRPr lang="en-US" dirty="0" smtClean="0"/>
                    </a:p>
                  </a:txBody>
                  <a:tcPr/>
                </a:tc>
                <a:tc>
                  <a:txBody>
                    <a:bodyPr/>
                    <a:lstStyle/>
                    <a:p>
                      <a:r>
                        <a:rPr lang="en-US" dirty="0" smtClean="0"/>
                        <a:t>Returns true if the filter mode is serial, false otherwise.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is_ordered</a:t>
                      </a:r>
                      <a:r>
                        <a:rPr lang="en-US" dirty="0" smtClean="0"/>
                        <a:t>()</a:t>
                      </a:r>
                    </a:p>
                  </a:txBody>
                  <a:tcPr/>
                </a:tc>
                <a:tc>
                  <a:txBody>
                    <a:bodyPr/>
                    <a:lstStyle/>
                    <a:p>
                      <a:r>
                        <a:rPr lang="en-US" dirty="0" smtClean="0"/>
                        <a:t>Returns true if the filter mode is ordered, false otherwise.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void* operator()(void*)</a:t>
                      </a:r>
                    </a:p>
                  </a:txBody>
                  <a:tcPr/>
                </a:tc>
                <a:tc>
                  <a:txBody>
                    <a:bodyPr/>
                    <a:lstStyle/>
                    <a:p>
                      <a:r>
                        <a:rPr lang="en-US" dirty="0" smtClean="0"/>
                        <a:t>Executed for each token in the pipeline.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finalize(void *item)</a:t>
                      </a:r>
                    </a:p>
                  </a:txBody>
                  <a:tcPr/>
                </a:tc>
                <a:tc>
                  <a:txBody>
                    <a:bodyPr/>
                    <a:lstStyle/>
                    <a:p>
                      <a:r>
                        <a:rPr lang="en-US" dirty="0" smtClean="0"/>
                        <a:t>Executed once for each token if the pipeline is cancelled or an exception is thrown causing the pipeline to stop.</a:t>
                      </a:r>
                      <a:endParaRPr lang="en-US" dirty="0"/>
                    </a:p>
                  </a:txBody>
                  <a:tcPr/>
                </a:tc>
              </a:tr>
            </a:tbl>
          </a:graphicData>
        </a:graphic>
      </p:graphicFrame>
      <p:sp>
        <p:nvSpPr>
          <p:cNvPr id="3" name="Title 1"/>
          <p:cNvSpPr>
            <a:spLocks noGrp="1"/>
          </p:cNvSpPr>
          <p:nvPr>
            <p:ph type="title"/>
          </p:nvPr>
        </p:nvSpPr>
        <p:spPr>
          <a:xfrm>
            <a:off x="628650" y="365126"/>
            <a:ext cx="7886700" cy="1325563"/>
          </a:xfrm>
        </p:spPr>
        <p:txBody>
          <a:bodyPr/>
          <a:lstStyle/>
          <a:p>
            <a:r>
              <a:rPr lang="en-US" dirty="0" err="1"/>
              <a:t>t</a:t>
            </a:r>
            <a:r>
              <a:rPr lang="en-US" dirty="0" err="1" smtClean="0"/>
              <a:t>bb</a:t>
            </a:r>
            <a:r>
              <a:rPr lang="en-US" dirty="0" smtClean="0"/>
              <a:t>::filter</a:t>
            </a:r>
            <a:endParaRPr lang="en-US" dirty="0"/>
          </a:p>
        </p:txBody>
      </p:sp>
    </p:spTree>
    <p:extLst>
      <p:ext uri="{BB962C8B-B14F-4D97-AF65-F5344CB8AC3E}">
        <p14:creationId xmlns:p14="http://schemas.microsoft.com/office/powerpoint/2010/main" val="2318512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674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33528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5240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104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3910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22610216"/>
              </p:ext>
            </p:extLst>
          </p:nvPr>
        </p:nvGraphicFramePr>
        <p:xfrm>
          <a:off x="914400" y="1981200"/>
          <a:ext cx="7315200" cy="3032760"/>
        </p:xfrm>
        <a:graphic>
          <a:graphicData uri="http://schemas.openxmlformats.org/drawingml/2006/table">
            <a:tbl>
              <a:tblPr firstRow="1" bandRow="1">
                <a:tableStyleId>{5C22544A-7EE6-4342-B048-85BDC9FD1C3A}</a:tableStyleId>
              </a:tblPr>
              <a:tblGrid>
                <a:gridCol w="2438400"/>
                <a:gridCol w="4876800"/>
              </a:tblGrid>
              <a:tr h="370840">
                <a:tc>
                  <a:txBody>
                    <a:bodyPr/>
                    <a:lstStyle/>
                    <a:p>
                      <a:r>
                        <a:rPr lang="en-US" dirty="0" smtClean="0"/>
                        <a:t>Member</a:t>
                      </a:r>
                      <a:endParaRPr lang="en-US" dirty="0"/>
                    </a:p>
                  </a:txBody>
                  <a:tcPr/>
                </a:tc>
                <a:tc>
                  <a:txBody>
                    <a:bodyPr/>
                    <a:lstStyle/>
                    <a:p>
                      <a:r>
                        <a:rPr lang="en-US" dirty="0" smtClean="0"/>
                        <a:t>Description</a:t>
                      </a:r>
                      <a:endParaRPr lang="en-US" dirty="0"/>
                    </a:p>
                  </a:txBody>
                  <a:tcPr/>
                </a:tc>
              </a:tr>
              <a:tr h="370840">
                <a:tc>
                  <a:txBody>
                    <a:bodyPr/>
                    <a:lstStyle/>
                    <a:p>
                      <a:r>
                        <a:rPr lang="en-US" dirty="0" smtClean="0"/>
                        <a:t>parallel</a:t>
                      </a:r>
                      <a:endParaRPr lang="en-US" dirty="0"/>
                    </a:p>
                  </a:txBody>
                  <a:tcPr/>
                </a:tc>
                <a:tc>
                  <a:txBody>
                    <a:bodyPr/>
                    <a:lstStyle/>
                    <a:p>
                      <a:r>
                        <a:rPr lang="en-US" dirty="0" smtClean="0"/>
                        <a:t>The filter can process multiple tokens in parallel in any order.</a:t>
                      </a:r>
                      <a:endParaRPr lang="en-US" dirty="0"/>
                    </a:p>
                  </a:txBody>
                  <a:tcPr/>
                </a:tc>
              </a:tr>
              <a:tr h="370840">
                <a:tc>
                  <a:txBody>
                    <a:bodyPr/>
                    <a:lstStyle/>
                    <a:p>
                      <a:r>
                        <a:rPr lang="en-US" dirty="0" err="1" smtClean="0"/>
                        <a:t>serial_in_order</a:t>
                      </a:r>
                      <a:endParaRPr lang="en-US" dirty="0"/>
                    </a:p>
                  </a:txBody>
                  <a:tcPr/>
                </a:tc>
                <a:tc>
                  <a:txBody>
                    <a:bodyPr/>
                    <a:lstStyle/>
                    <a:p>
                      <a:r>
                        <a:rPr lang="en-US" dirty="0" smtClean="0"/>
                        <a:t>The filter can process one token at a time and the order must match the input order.</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serial_out_of_order</a:t>
                      </a:r>
                      <a:endParaRPr lang="en-US" dirty="0" smtClean="0"/>
                    </a:p>
                  </a:txBody>
                  <a:tcPr/>
                </a:tc>
                <a:tc>
                  <a:txBody>
                    <a:bodyPr/>
                    <a:lstStyle/>
                    <a:p>
                      <a:r>
                        <a:rPr lang="en-US" dirty="0" smtClean="0"/>
                        <a:t>The filter can process one token at a time in any</a:t>
                      </a:r>
                      <a:r>
                        <a:rPr lang="en-US" baseline="0" dirty="0" smtClean="0"/>
                        <a:t> order.</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serial (deprecated)</a:t>
                      </a:r>
                    </a:p>
                  </a:txBody>
                  <a:tcPr/>
                </a:tc>
                <a:tc>
                  <a:txBody>
                    <a:bodyPr/>
                    <a:lstStyle/>
                    <a:p>
                      <a:r>
                        <a:rPr lang="en-US" dirty="0" smtClean="0"/>
                        <a:t>Equivalent</a:t>
                      </a:r>
                      <a:r>
                        <a:rPr lang="en-US" baseline="0" dirty="0" smtClean="0"/>
                        <a:t> to </a:t>
                      </a:r>
                      <a:r>
                        <a:rPr lang="en-US" baseline="0" dirty="0" err="1" smtClean="0"/>
                        <a:t>serial_in_order</a:t>
                      </a:r>
                      <a:r>
                        <a:rPr lang="en-US" baseline="0" dirty="0" smtClean="0"/>
                        <a:t>.</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bool</a:t>
                      </a:r>
                      <a:r>
                        <a:rPr lang="en-US" dirty="0" smtClean="0"/>
                        <a:t> (deprecated)</a:t>
                      </a:r>
                      <a:endParaRPr lang="en-US" dirty="0" smtClean="0"/>
                    </a:p>
                  </a:txBody>
                  <a:tcPr/>
                </a:tc>
                <a:tc>
                  <a:txBody>
                    <a:bodyPr/>
                    <a:lstStyle/>
                    <a:p>
                      <a:r>
                        <a:rPr lang="en-US" dirty="0" smtClean="0"/>
                        <a:t>True for serial, false for parallel</a:t>
                      </a:r>
                      <a:endParaRPr lang="en-US" dirty="0"/>
                    </a:p>
                  </a:txBody>
                  <a:tcPr/>
                </a:tc>
              </a:tr>
            </a:tbl>
          </a:graphicData>
        </a:graphic>
      </p:graphicFrame>
      <p:sp>
        <p:nvSpPr>
          <p:cNvPr id="3" name="Title 1"/>
          <p:cNvSpPr>
            <a:spLocks noGrp="1"/>
          </p:cNvSpPr>
          <p:nvPr>
            <p:ph type="title"/>
          </p:nvPr>
        </p:nvSpPr>
        <p:spPr>
          <a:xfrm>
            <a:off x="628650" y="365126"/>
            <a:ext cx="7886700" cy="1325563"/>
          </a:xfrm>
        </p:spPr>
        <p:txBody>
          <a:bodyPr/>
          <a:lstStyle/>
          <a:p>
            <a:r>
              <a:rPr lang="en-US" dirty="0" err="1"/>
              <a:t>t</a:t>
            </a:r>
            <a:r>
              <a:rPr lang="en-US" dirty="0" err="1" smtClean="0"/>
              <a:t>bb</a:t>
            </a:r>
            <a:r>
              <a:rPr lang="en-US" dirty="0" smtClean="0"/>
              <a:t>::filter::mode</a:t>
            </a:r>
            <a:endParaRPr lang="en-US" dirty="0"/>
          </a:p>
        </p:txBody>
      </p:sp>
    </p:spTree>
    <p:extLst>
      <p:ext uri="{BB962C8B-B14F-4D97-AF65-F5344CB8AC3E}">
        <p14:creationId xmlns:p14="http://schemas.microsoft.com/office/powerpoint/2010/main" val="39220342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6004"/>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26" name="Rectangle 25"/>
          <p:cNvSpPr/>
          <p:nvPr/>
        </p:nvSpPr>
        <p:spPr>
          <a:xfrm>
            <a:off x="22098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parallel</a:t>
            </a:r>
            <a:endParaRPr lang="en-US" sz="2000" dirty="0"/>
          </a:p>
        </p:txBody>
      </p:sp>
      <p:cxnSp>
        <p:nvCxnSpPr>
          <p:cNvPr id="38" name="Straight Arrow Connector 37"/>
          <p:cNvCxnSpPr/>
          <p:nvPr/>
        </p:nvCxnSpPr>
        <p:spPr>
          <a:xfrm>
            <a:off x="33528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156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parallel</a:t>
            </a:r>
            <a:endParaRPr lang="en-US" sz="2000" dirty="0"/>
          </a:p>
        </p:txBody>
      </p:sp>
      <p:cxnSp>
        <p:nvCxnSpPr>
          <p:cNvPr id="45" name="Straight Arrow Connector 44"/>
          <p:cNvCxnSpPr/>
          <p:nvPr/>
        </p:nvCxnSpPr>
        <p:spPr>
          <a:xfrm flipV="1">
            <a:off x="33586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0503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serial</a:t>
            </a:r>
          </a:p>
          <a:p>
            <a:pPr algn="ctr"/>
            <a:r>
              <a:rPr lang="en-US" sz="2000" b="1" dirty="0">
                <a:solidFill>
                  <a:schemeClr val="bg2">
                    <a:lumMod val="10000"/>
                  </a:schemeClr>
                </a:solidFill>
              </a:rPr>
              <a:t>o</a:t>
            </a:r>
            <a:r>
              <a:rPr lang="en-US" sz="2000" b="1" dirty="0" smtClean="0">
                <a:solidFill>
                  <a:schemeClr val="bg2">
                    <a:lumMod val="10000"/>
                  </a:schemeClr>
                </a:solidFill>
              </a:rPr>
              <a:t>ut of</a:t>
            </a:r>
          </a:p>
          <a:p>
            <a:pPr algn="ctr"/>
            <a:r>
              <a:rPr lang="en-US" sz="2000" b="1" dirty="0" smtClean="0">
                <a:solidFill>
                  <a:schemeClr val="bg2">
                    <a:lumMod val="10000"/>
                  </a:schemeClr>
                </a:solidFill>
              </a:rPr>
              <a:t>order</a:t>
            </a:r>
            <a:endParaRPr lang="en-US" sz="2000" b="1" dirty="0">
              <a:solidFill>
                <a:schemeClr val="bg2">
                  <a:lumMod val="10000"/>
                </a:schemeClr>
              </a:solidFill>
            </a:endParaRPr>
          </a:p>
        </p:txBody>
      </p:sp>
      <p:cxnSp>
        <p:nvCxnSpPr>
          <p:cNvPr id="48" name="Straight Arrow Connector 47"/>
          <p:cNvCxnSpPr/>
          <p:nvPr/>
        </p:nvCxnSpPr>
        <p:spPr>
          <a:xfrm flipV="1">
            <a:off x="15240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5240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181600" y="3459774"/>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s</a:t>
            </a:r>
            <a:r>
              <a:rPr lang="en-US" sz="2000" b="1" dirty="0" smtClean="0">
                <a:solidFill>
                  <a:schemeClr val="bg2">
                    <a:lumMod val="10000"/>
                  </a:schemeClr>
                </a:solidFill>
              </a:rPr>
              <a:t>erial</a:t>
            </a:r>
          </a:p>
          <a:p>
            <a:pPr algn="ctr"/>
            <a:r>
              <a:rPr lang="en-US" sz="2000" b="1" dirty="0">
                <a:solidFill>
                  <a:schemeClr val="bg2">
                    <a:lumMod val="10000"/>
                  </a:schemeClr>
                </a:solidFill>
              </a:rPr>
              <a:t>i</a:t>
            </a:r>
            <a:r>
              <a:rPr lang="en-US" sz="2000" b="1" dirty="0" smtClean="0">
                <a:solidFill>
                  <a:schemeClr val="bg2">
                    <a:lumMod val="10000"/>
                  </a:schemeClr>
                </a:solidFill>
              </a:rPr>
              <a:t>n order</a:t>
            </a:r>
            <a:endParaRPr lang="en-US" sz="2000" dirty="0"/>
          </a:p>
        </p:txBody>
      </p:sp>
      <p:cxnSp>
        <p:nvCxnSpPr>
          <p:cNvPr id="53" name="Straight Arrow Connector 52"/>
          <p:cNvCxnSpPr/>
          <p:nvPr/>
        </p:nvCxnSpPr>
        <p:spPr>
          <a:xfrm>
            <a:off x="7022124" y="3462704"/>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45640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6004"/>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26" name="Rectangle 25"/>
          <p:cNvSpPr/>
          <p:nvPr/>
        </p:nvSpPr>
        <p:spPr>
          <a:xfrm>
            <a:off x="22098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parallel</a:t>
            </a:r>
            <a:endParaRPr lang="en-US" sz="2000" dirty="0"/>
          </a:p>
        </p:txBody>
      </p:sp>
      <p:cxnSp>
        <p:nvCxnSpPr>
          <p:cNvPr id="38" name="Straight Arrow Connector 37"/>
          <p:cNvCxnSpPr/>
          <p:nvPr/>
        </p:nvCxnSpPr>
        <p:spPr>
          <a:xfrm>
            <a:off x="33528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156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parallel</a:t>
            </a:r>
            <a:endParaRPr lang="en-US" sz="2000" dirty="0"/>
          </a:p>
        </p:txBody>
      </p:sp>
      <p:cxnSp>
        <p:nvCxnSpPr>
          <p:cNvPr id="45" name="Straight Arrow Connector 44"/>
          <p:cNvCxnSpPr/>
          <p:nvPr/>
        </p:nvCxnSpPr>
        <p:spPr>
          <a:xfrm flipV="1">
            <a:off x="33586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0503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serial</a:t>
            </a:r>
          </a:p>
          <a:p>
            <a:pPr algn="ctr"/>
            <a:r>
              <a:rPr lang="en-US" sz="2000" b="1" dirty="0">
                <a:solidFill>
                  <a:schemeClr val="bg2">
                    <a:lumMod val="10000"/>
                  </a:schemeClr>
                </a:solidFill>
              </a:rPr>
              <a:t>o</a:t>
            </a:r>
            <a:r>
              <a:rPr lang="en-US" sz="2000" b="1" dirty="0" smtClean="0">
                <a:solidFill>
                  <a:schemeClr val="bg2">
                    <a:lumMod val="10000"/>
                  </a:schemeClr>
                </a:solidFill>
              </a:rPr>
              <a:t>ut of</a:t>
            </a:r>
          </a:p>
          <a:p>
            <a:pPr algn="ctr"/>
            <a:r>
              <a:rPr lang="en-US" sz="2000" b="1" dirty="0" smtClean="0">
                <a:solidFill>
                  <a:schemeClr val="bg2">
                    <a:lumMod val="10000"/>
                  </a:schemeClr>
                </a:solidFill>
              </a:rPr>
              <a:t>order</a:t>
            </a:r>
            <a:endParaRPr lang="en-US" sz="2000" b="1" dirty="0">
              <a:solidFill>
                <a:schemeClr val="bg2">
                  <a:lumMod val="10000"/>
                </a:schemeClr>
              </a:solidFill>
            </a:endParaRPr>
          </a:p>
        </p:txBody>
      </p:sp>
      <p:cxnSp>
        <p:nvCxnSpPr>
          <p:cNvPr id="48" name="Straight Arrow Connector 47"/>
          <p:cNvCxnSpPr/>
          <p:nvPr/>
        </p:nvCxnSpPr>
        <p:spPr>
          <a:xfrm flipV="1">
            <a:off x="15240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5240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181600" y="3459774"/>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s</a:t>
            </a:r>
            <a:r>
              <a:rPr lang="en-US" sz="2000" b="1" dirty="0" smtClean="0">
                <a:solidFill>
                  <a:schemeClr val="bg2">
                    <a:lumMod val="10000"/>
                  </a:schemeClr>
                </a:solidFill>
              </a:rPr>
              <a:t>erial</a:t>
            </a:r>
          </a:p>
          <a:p>
            <a:pPr algn="ctr"/>
            <a:r>
              <a:rPr lang="en-US" sz="2000" b="1" dirty="0">
                <a:solidFill>
                  <a:schemeClr val="bg2">
                    <a:lumMod val="10000"/>
                  </a:schemeClr>
                </a:solidFill>
              </a:rPr>
              <a:t>i</a:t>
            </a:r>
            <a:r>
              <a:rPr lang="en-US" sz="2000" b="1" dirty="0" smtClean="0">
                <a:solidFill>
                  <a:schemeClr val="bg2">
                    <a:lumMod val="10000"/>
                  </a:schemeClr>
                </a:solidFill>
              </a:rPr>
              <a:t>n order</a:t>
            </a:r>
            <a:endParaRPr lang="en-US" sz="2000" dirty="0"/>
          </a:p>
        </p:txBody>
      </p:sp>
      <p:cxnSp>
        <p:nvCxnSpPr>
          <p:cNvPr id="53" name="Straight Arrow Connector 52"/>
          <p:cNvCxnSpPr/>
          <p:nvPr/>
        </p:nvCxnSpPr>
        <p:spPr>
          <a:xfrm>
            <a:off x="7022124" y="3462704"/>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83054" y="3175123"/>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1</a:t>
            </a:r>
            <a:endParaRPr lang="en-US" sz="4050" b="1" dirty="0">
              <a:solidFill>
                <a:schemeClr val="tx1">
                  <a:lumMod val="85000"/>
                  <a:lumOff val="15000"/>
                </a:schemeClr>
              </a:solidFill>
            </a:endParaRPr>
          </a:p>
        </p:txBody>
      </p:sp>
    </p:spTree>
    <p:extLst>
      <p:ext uri="{BB962C8B-B14F-4D97-AF65-F5344CB8AC3E}">
        <p14:creationId xmlns:p14="http://schemas.microsoft.com/office/powerpoint/2010/main" val="5435276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6004"/>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26" name="Rectangle 25"/>
          <p:cNvSpPr/>
          <p:nvPr/>
        </p:nvSpPr>
        <p:spPr>
          <a:xfrm>
            <a:off x="22098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parallel</a:t>
            </a:r>
            <a:endParaRPr lang="en-US" sz="2000" dirty="0"/>
          </a:p>
        </p:txBody>
      </p:sp>
      <p:cxnSp>
        <p:nvCxnSpPr>
          <p:cNvPr id="38" name="Straight Arrow Connector 37"/>
          <p:cNvCxnSpPr/>
          <p:nvPr/>
        </p:nvCxnSpPr>
        <p:spPr>
          <a:xfrm>
            <a:off x="33528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156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parallel</a:t>
            </a:r>
            <a:endParaRPr lang="en-US" sz="2000" dirty="0"/>
          </a:p>
        </p:txBody>
      </p:sp>
      <p:cxnSp>
        <p:nvCxnSpPr>
          <p:cNvPr id="45" name="Straight Arrow Connector 44"/>
          <p:cNvCxnSpPr/>
          <p:nvPr/>
        </p:nvCxnSpPr>
        <p:spPr>
          <a:xfrm flipV="1">
            <a:off x="33586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0503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serial</a:t>
            </a:r>
          </a:p>
          <a:p>
            <a:pPr algn="ctr"/>
            <a:r>
              <a:rPr lang="en-US" sz="2000" b="1" dirty="0">
                <a:solidFill>
                  <a:schemeClr val="bg2">
                    <a:lumMod val="10000"/>
                  </a:schemeClr>
                </a:solidFill>
              </a:rPr>
              <a:t>o</a:t>
            </a:r>
            <a:r>
              <a:rPr lang="en-US" sz="2000" b="1" dirty="0" smtClean="0">
                <a:solidFill>
                  <a:schemeClr val="bg2">
                    <a:lumMod val="10000"/>
                  </a:schemeClr>
                </a:solidFill>
              </a:rPr>
              <a:t>ut of</a:t>
            </a:r>
          </a:p>
          <a:p>
            <a:pPr algn="ctr"/>
            <a:r>
              <a:rPr lang="en-US" sz="2000" b="1" dirty="0" smtClean="0">
                <a:solidFill>
                  <a:schemeClr val="bg2">
                    <a:lumMod val="10000"/>
                  </a:schemeClr>
                </a:solidFill>
              </a:rPr>
              <a:t>order</a:t>
            </a:r>
            <a:endParaRPr lang="en-US" sz="2000" b="1" dirty="0">
              <a:solidFill>
                <a:schemeClr val="bg2">
                  <a:lumMod val="10000"/>
                </a:schemeClr>
              </a:solidFill>
            </a:endParaRPr>
          </a:p>
        </p:txBody>
      </p:sp>
      <p:cxnSp>
        <p:nvCxnSpPr>
          <p:cNvPr id="48" name="Straight Arrow Connector 47"/>
          <p:cNvCxnSpPr/>
          <p:nvPr/>
        </p:nvCxnSpPr>
        <p:spPr>
          <a:xfrm flipV="1">
            <a:off x="15240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5240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181600" y="3459774"/>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s</a:t>
            </a:r>
            <a:r>
              <a:rPr lang="en-US" sz="2000" b="1" dirty="0" smtClean="0">
                <a:solidFill>
                  <a:schemeClr val="bg2">
                    <a:lumMod val="10000"/>
                  </a:schemeClr>
                </a:solidFill>
              </a:rPr>
              <a:t>erial</a:t>
            </a:r>
          </a:p>
          <a:p>
            <a:pPr algn="ctr"/>
            <a:r>
              <a:rPr lang="en-US" sz="2000" b="1" dirty="0">
                <a:solidFill>
                  <a:schemeClr val="bg2">
                    <a:lumMod val="10000"/>
                  </a:schemeClr>
                </a:solidFill>
              </a:rPr>
              <a:t>i</a:t>
            </a:r>
            <a:r>
              <a:rPr lang="en-US" sz="2000" b="1" dirty="0" smtClean="0">
                <a:solidFill>
                  <a:schemeClr val="bg2">
                    <a:lumMod val="10000"/>
                  </a:schemeClr>
                </a:solidFill>
              </a:rPr>
              <a:t>n order</a:t>
            </a:r>
            <a:endParaRPr lang="en-US" sz="2000" dirty="0"/>
          </a:p>
        </p:txBody>
      </p:sp>
      <p:cxnSp>
        <p:nvCxnSpPr>
          <p:cNvPr id="53" name="Straight Arrow Connector 52"/>
          <p:cNvCxnSpPr/>
          <p:nvPr/>
        </p:nvCxnSpPr>
        <p:spPr>
          <a:xfrm>
            <a:off x="7022124" y="3462704"/>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80482" y="3167796"/>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2</a:t>
            </a:r>
            <a:endParaRPr lang="en-US" sz="4050" b="1" dirty="0">
              <a:solidFill>
                <a:schemeClr val="tx1">
                  <a:lumMod val="85000"/>
                  <a:lumOff val="15000"/>
                </a:schemeClr>
              </a:solidFill>
            </a:endParaRPr>
          </a:p>
        </p:txBody>
      </p:sp>
      <p:sp>
        <p:nvSpPr>
          <p:cNvPr id="25" name="Rectangle 24"/>
          <p:cNvSpPr/>
          <p:nvPr/>
        </p:nvSpPr>
        <p:spPr>
          <a:xfrm>
            <a:off x="2478395" y="2483095"/>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1</a:t>
            </a:r>
            <a:endParaRPr lang="en-US" sz="4050" b="1" dirty="0">
              <a:solidFill>
                <a:schemeClr val="tx1">
                  <a:lumMod val="85000"/>
                  <a:lumOff val="15000"/>
                </a:schemeClr>
              </a:solidFill>
            </a:endParaRPr>
          </a:p>
        </p:txBody>
      </p:sp>
    </p:spTree>
    <p:extLst>
      <p:ext uri="{BB962C8B-B14F-4D97-AF65-F5344CB8AC3E}">
        <p14:creationId xmlns:p14="http://schemas.microsoft.com/office/powerpoint/2010/main" val="15503198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6004"/>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26" name="Rectangle 25"/>
          <p:cNvSpPr/>
          <p:nvPr/>
        </p:nvSpPr>
        <p:spPr>
          <a:xfrm>
            <a:off x="22098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parallel</a:t>
            </a:r>
            <a:endParaRPr lang="en-US" sz="2000" dirty="0"/>
          </a:p>
        </p:txBody>
      </p:sp>
      <p:cxnSp>
        <p:nvCxnSpPr>
          <p:cNvPr id="38" name="Straight Arrow Connector 37"/>
          <p:cNvCxnSpPr/>
          <p:nvPr/>
        </p:nvCxnSpPr>
        <p:spPr>
          <a:xfrm>
            <a:off x="33528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156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parallel</a:t>
            </a:r>
            <a:endParaRPr lang="en-US" sz="2000" dirty="0"/>
          </a:p>
        </p:txBody>
      </p:sp>
      <p:cxnSp>
        <p:nvCxnSpPr>
          <p:cNvPr id="45" name="Straight Arrow Connector 44"/>
          <p:cNvCxnSpPr/>
          <p:nvPr/>
        </p:nvCxnSpPr>
        <p:spPr>
          <a:xfrm flipV="1">
            <a:off x="33586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0503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serial</a:t>
            </a:r>
          </a:p>
          <a:p>
            <a:pPr algn="ctr"/>
            <a:r>
              <a:rPr lang="en-US" sz="2000" b="1" dirty="0">
                <a:solidFill>
                  <a:schemeClr val="bg2">
                    <a:lumMod val="10000"/>
                  </a:schemeClr>
                </a:solidFill>
              </a:rPr>
              <a:t>o</a:t>
            </a:r>
            <a:r>
              <a:rPr lang="en-US" sz="2000" b="1" dirty="0" smtClean="0">
                <a:solidFill>
                  <a:schemeClr val="bg2">
                    <a:lumMod val="10000"/>
                  </a:schemeClr>
                </a:solidFill>
              </a:rPr>
              <a:t>ut of</a:t>
            </a:r>
          </a:p>
          <a:p>
            <a:pPr algn="ctr"/>
            <a:r>
              <a:rPr lang="en-US" sz="2000" b="1" dirty="0" smtClean="0">
                <a:solidFill>
                  <a:schemeClr val="bg2">
                    <a:lumMod val="10000"/>
                  </a:schemeClr>
                </a:solidFill>
              </a:rPr>
              <a:t>order</a:t>
            </a:r>
            <a:endParaRPr lang="en-US" sz="2000" b="1" dirty="0">
              <a:solidFill>
                <a:schemeClr val="bg2">
                  <a:lumMod val="10000"/>
                </a:schemeClr>
              </a:solidFill>
            </a:endParaRPr>
          </a:p>
        </p:txBody>
      </p:sp>
      <p:cxnSp>
        <p:nvCxnSpPr>
          <p:cNvPr id="48" name="Straight Arrow Connector 47"/>
          <p:cNvCxnSpPr/>
          <p:nvPr/>
        </p:nvCxnSpPr>
        <p:spPr>
          <a:xfrm flipV="1">
            <a:off x="15240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5240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181600" y="3459774"/>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s</a:t>
            </a:r>
            <a:r>
              <a:rPr lang="en-US" sz="2000" b="1" dirty="0" smtClean="0">
                <a:solidFill>
                  <a:schemeClr val="bg2">
                    <a:lumMod val="10000"/>
                  </a:schemeClr>
                </a:solidFill>
              </a:rPr>
              <a:t>erial</a:t>
            </a:r>
          </a:p>
          <a:p>
            <a:pPr algn="ctr"/>
            <a:r>
              <a:rPr lang="en-US" sz="2000" b="1" dirty="0">
                <a:solidFill>
                  <a:schemeClr val="bg2">
                    <a:lumMod val="10000"/>
                  </a:schemeClr>
                </a:solidFill>
              </a:rPr>
              <a:t>i</a:t>
            </a:r>
            <a:r>
              <a:rPr lang="en-US" sz="2000" b="1" dirty="0" smtClean="0">
                <a:solidFill>
                  <a:schemeClr val="bg2">
                    <a:lumMod val="10000"/>
                  </a:schemeClr>
                </a:solidFill>
              </a:rPr>
              <a:t>n order</a:t>
            </a:r>
            <a:endParaRPr lang="en-US" sz="2000" dirty="0"/>
          </a:p>
        </p:txBody>
      </p:sp>
      <p:cxnSp>
        <p:nvCxnSpPr>
          <p:cNvPr id="53" name="Straight Arrow Connector 52"/>
          <p:cNvCxnSpPr/>
          <p:nvPr/>
        </p:nvCxnSpPr>
        <p:spPr>
          <a:xfrm>
            <a:off x="7022124" y="3462704"/>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80482" y="3167796"/>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3</a:t>
            </a:r>
            <a:endParaRPr lang="en-US" sz="4050" b="1" dirty="0">
              <a:solidFill>
                <a:schemeClr val="tx1">
                  <a:lumMod val="85000"/>
                  <a:lumOff val="15000"/>
                </a:schemeClr>
              </a:solidFill>
            </a:endParaRPr>
          </a:p>
        </p:txBody>
      </p:sp>
      <p:sp>
        <p:nvSpPr>
          <p:cNvPr id="23" name="Rectangle 22"/>
          <p:cNvSpPr/>
          <p:nvPr/>
        </p:nvSpPr>
        <p:spPr>
          <a:xfrm>
            <a:off x="2471182" y="3857992"/>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2</a:t>
            </a:r>
            <a:endParaRPr lang="en-US" sz="4050" b="1" dirty="0">
              <a:solidFill>
                <a:schemeClr val="tx1">
                  <a:lumMod val="85000"/>
                  <a:lumOff val="15000"/>
                </a:schemeClr>
              </a:solidFill>
            </a:endParaRPr>
          </a:p>
        </p:txBody>
      </p:sp>
      <p:sp>
        <p:nvSpPr>
          <p:cNvPr id="25" name="Rectangle 24"/>
          <p:cNvSpPr/>
          <p:nvPr/>
        </p:nvSpPr>
        <p:spPr>
          <a:xfrm>
            <a:off x="2478395" y="2483095"/>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1</a:t>
            </a:r>
            <a:endParaRPr lang="en-US" sz="4050" b="1" dirty="0">
              <a:solidFill>
                <a:schemeClr val="tx1">
                  <a:lumMod val="85000"/>
                  <a:lumOff val="15000"/>
                </a:schemeClr>
              </a:solidFill>
            </a:endParaRPr>
          </a:p>
        </p:txBody>
      </p:sp>
    </p:spTree>
    <p:extLst>
      <p:ext uri="{BB962C8B-B14F-4D97-AF65-F5344CB8AC3E}">
        <p14:creationId xmlns:p14="http://schemas.microsoft.com/office/powerpoint/2010/main" val="16724534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6004"/>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26" name="Rectangle 25"/>
          <p:cNvSpPr/>
          <p:nvPr/>
        </p:nvSpPr>
        <p:spPr>
          <a:xfrm>
            <a:off x="22098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parallel</a:t>
            </a:r>
            <a:endParaRPr lang="en-US" sz="2000" dirty="0"/>
          </a:p>
        </p:txBody>
      </p:sp>
      <p:cxnSp>
        <p:nvCxnSpPr>
          <p:cNvPr id="38" name="Straight Arrow Connector 37"/>
          <p:cNvCxnSpPr/>
          <p:nvPr/>
        </p:nvCxnSpPr>
        <p:spPr>
          <a:xfrm>
            <a:off x="33528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156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parallel</a:t>
            </a:r>
            <a:endParaRPr lang="en-US" sz="2000" dirty="0"/>
          </a:p>
        </p:txBody>
      </p:sp>
      <p:cxnSp>
        <p:nvCxnSpPr>
          <p:cNvPr id="45" name="Straight Arrow Connector 44"/>
          <p:cNvCxnSpPr/>
          <p:nvPr/>
        </p:nvCxnSpPr>
        <p:spPr>
          <a:xfrm flipV="1">
            <a:off x="33586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0503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serial</a:t>
            </a:r>
          </a:p>
          <a:p>
            <a:pPr algn="ctr"/>
            <a:r>
              <a:rPr lang="en-US" sz="2000" b="1" dirty="0">
                <a:solidFill>
                  <a:schemeClr val="bg2">
                    <a:lumMod val="10000"/>
                  </a:schemeClr>
                </a:solidFill>
              </a:rPr>
              <a:t>o</a:t>
            </a:r>
            <a:r>
              <a:rPr lang="en-US" sz="2000" b="1" dirty="0" smtClean="0">
                <a:solidFill>
                  <a:schemeClr val="bg2">
                    <a:lumMod val="10000"/>
                  </a:schemeClr>
                </a:solidFill>
              </a:rPr>
              <a:t>ut of</a:t>
            </a:r>
          </a:p>
          <a:p>
            <a:pPr algn="ctr"/>
            <a:r>
              <a:rPr lang="en-US" sz="2000" b="1" dirty="0" smtClean="0">
                <a:solidFill>
                  <a:schemeClr val="bg2">
                    <a:lumMod val="10000"/>
                  </a:schemeClr>
                </a:solidFill>
              </a:rPr>
              <a:t>order</a:t>
            </a:r>
            <a:endParaRPr lang="en-US" sz="2000" b="1" dirty="0">
              <a:solidFill>
                <a:schemeClr val="bg2">
                  <a:lumMod val="10000"/>
                </a:schemeClr>
              </a:solidFill>
            </a:endParaRPr>
          </a:p>
        </p:txBody>
      </p:sp>
      <p:cxnSp>
        <p:nvCxnSpPr>
          <p:cNvPr id="48" name="Straight Arrow Connector 47"/>
          <p:cNvCxnSpPr/>
          <p:nvPr/>
        </p:nvCxnSpPr>
        <p:spPr>
          <a:xfrm flipV="1">
            <a:off x="15240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5240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181600" y="3459774"/>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s</a:t>
            </a:r>
            <a:r>
              <a:rPr lang="en-US" sz="2000" b="1" dirty="0" smtClean="0">
                <a:solidFill>
                  <a:schemeClr val="bg2">
                    <a:lumMod val="10000"/>
                  </a:schemeClr>
                </a:solidFill>
              </a:rPr>
              <a:t>erial</a:t>
            </a:r>
          </a:p>
          <a:p>
            <a:pPr algn="ctr"/>
            <a:r>
              <a:rPr lang="en-US" sz="2000" b="1" dirty="0">
                <a:solidFill>
                  <a:schemeClr val="bg2">
                    <a:lumMod val="10000"/>
                  </a:schemeClr>
                </a:solidFill>
              </a:rPr>
              <a:t>i</a:t>
            </a:r>
            <a:r>
              <a:rPr lang="en-US" sz="2000" b="1" dirty="0" smtClean="0">
                <a:solidFill>
                  <a:schemeClr val="bg2">
                    <a:lumMod val="10000"/>
                  </a:schemeClr>
                </a:solidFill>
              </a:rPr>
              <a:t>n order</a:t>
            </a:r>
            <a:endParaRPr lang="en-US" sz="2000" dirty="0"/>
          </a:p>
        </p:txBody>
      </p:sp>
      <p:cxnSp>
        <p:nvCxnSpPr>
          <p:cNvPr id="53" name="Straight Arrow Connector 52"/>
          <p:cNvCxnSpPr/>
          <p:nvPr/>
        </p:nvCxnSpPr>
        <p:spPr>
          <a:xfrm>
            <a:off x="7022124" y="3462704"/>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80482" y="3167796"/>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5</a:t>
            </a:r>
            <a:endParaRPr lang="en-US" sz="4050" b="1" dirty="0">
              <a:solidFill>
                <a:schemeClr val="tx1">
                  <a:lumMod val="85000"/>
                  <a:lumOff val="15000"/>
                </a:schemeClr>
              </a:solidFill>
            </a:endParaRPr>
          </a:p>
        </p:txBody>
      </p:sp>
      <p:sp>
        <p:nvSpPr>
          <p:cNvPr id="21" name="Rectangle 20"/>
          <p:cNvSpPr/>
          <p:nvPr/>
        </p:nvSpPr>
        <p:spPr>
          <a:xfrm>
            <a:off x="2471182" y="2446827"/>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4</a:t>
            </a:r>
            <a:endParaRPr lang="en-US" sz="4050" b="1" dirty="0">
              <a:solidFill>
                <a:schemeClr val="tx1">
                  <a:lumMod val="85000"/>
                  <a:lumOff val="15000"/>
                </a:schemeClr>
              </a:solidFill>
            </a:endParaRPr>
          </a:p>
        </p:txBody>
      </p:sp>
      <p:sp>
        <p:nvSpPr>
          <p:cNvPr id="22" name="Rectangle 21"/>
          <p:cNvSpPr/>
          <p:nvPr/>
        </p:nvSpPr>
        <p:spPr>
          <a:xfrm>
            <a:off x="4311706" y="3167796"/>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3</a:t>
            </a:r>
            <a:endParaRPr lang="en-US" sz="4050" b="1" dirty="0">
              <a:solidFill>
                <a:schemeClr val="tx1">
                  <a:lumMod val="85000"/>
                  <a:lumOff val="15000"/>
                </a:schemeClr>
              </a:solidFill>
            </a:endParaRPr>
          </a:p>
        </p:txBody>
      </p:sp>
      <p:sp>
        <p:nvSpPr>
          <p:cNvPr id="23" name="Rectangle 22"/>
          <p:cNvSpPr/>
          <p:nvPr/>
        </p:nvSpPr>
        <p:spPr>
          <a:xfrm>
            <a:off x="2471182" y="3857992"/>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2</a:t>
            </a:r>
            <a:endParaRPr lang="en-US" sz="4050" b="1" dirty="0">
              <a:solidFill>
                <a:schemeClr val="tx1">
                  <a:lumMod val="85000"/>
                  <a:lumOff val="15000"/>
                </a:schemeClr>
              </a:solidFill>
            </a:endParaRPr>
          </a:p>
        </p:txBody>
      </p:sp>
      <p:sp>
        <p:nvSpPr>
          <p:cNvPr id="25" name="Rectangle 24"/>
          <p:cNvSpPr/>
          <p:nvPr/>
        </p:nvSpPr>
        <p:spPr>
          <a:xfrm>
            <a:off x="6161564" y="3148381"/>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1</a:t>
            </a:r>
            <a:endParaRPr lang="en-US" sz="4050" b="1" dirty="0">
              <a:solidFill>
                <a:schemeClr val="tx1">
                  <a:lumMod val="85000"/>
                  <a:lumOff val="15000"/>
                </a:schemeClr>
              </a:solidFill>
            </a:endParaRPr>
          </a:p>
        </p:txBody>
      </p:sp>
    </p:spTree>
    <p:extLst>
      <p:ext uri="{BB962C8B-B14F-4D97-AF65-F5344CB8AC3E}">
        <p14:creationId xmlns:p14="http://schemas.microsoft.com/office/powerpoint/2010/main" val="5459044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6004"/>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26" name="Rectangle 25"/>
          <p:cNvSpPr/>
          <p:nvPr/>
        </p:nvSpPr>
        <p:spPr>
          <a:xfrm>
            <a:off x="22098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parallel</a:t>
            </a:r>
            <a:endParaRPr lang="en-US" sz="2000" dirty="0"/>
          </a:p>
        </p:txBody>
      </p:sp>
      <p:cxnSp>
        <p:nvCxnSpPr>
          <p:cNvPr id="38" name="Straight Arrow Connector 37"/>
          <p:cNvCxnSpPr/>
          <p:nvPr/>
        </p:nvCxnSpPr>
        <p:spPr>
          <a:xfrm>
            <a:off x="33528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156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parallel</a:t>
            </a:r>
            <a:endParaRPr lang="en-US" sz="2000" dirty="0"/>
          </a:p>
        </p:txBody>
      </p:sp>
      <p:cxnSp>
        <p:nvCxnSpPr>
          <p:cNvPr id="45" name="Straight Arrow Connector 44"/>
          <p:cNvCxnSpPr/>
          <p:nvPr/>
        </p:nvCxnSpPr>
        <p:spPr>
          <a:xfrm flipV="1">
            <a:off x="33586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0503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serial</a:t>
            </a:r>
          </a:p>
          <a:p>
            <a:pPr algn="ctr"/>
            <a:r>
              <a:rPr lang="en-US" sz="2000" b="1" dirty="0">
                <a:solidFill>
                  <a:schemeClr val="bg2">
                    <a:lumMod val="10000"/>
                  </a:schemeClr>
                </a:solidFill>
              </a:rPr>
              <a:t>o</a:t>
            </a:r>
            <a:r>
              <a:rPr lang="en-US" sz="2000" b="1" dirty="0" smtClean="0">
                <a:solidFill>
                  <a:schemeClr val="bg2">
                    <a:lumMod val="10000"/>
                  </a:schemeClr>
                </a:solidFill>
              </a:rPr>
              <a:t>ut of</a:t>
            </a:r>
          </a:p>
          <a:p>
            <a:pPr algn="ctr"/>
            <a:r>
              <a:rPr lang="en-US" sz="2000" b="1" dirty="0" smtClean="0">
                <a:solidFill>
                  <a:schemeClr val="bg2">
                    <a:lumMod val="10000"/>
                  </a:schemeClr>
                </a:solidFill>
              </a:rPr>
              <a:t>order</a:t>
            </a:r>
            <a:endParaRPr lang="en-US" sz="2000" b="1" dirty="0">
              <a:solidFill>
                <a:schemeClr val="bg2">
                  <a:lumMod val="10000"/>
                </a:schemeClr>
              </a:solidFill>
            </a:endParaRPr>
          </a:p>
        </p:txBody>
      </p:sp>
      <p:cxnSp>
        <p:nvCxnSpPr>
          <p:cNvPr id="48" name="Straight Arrow Connector 47"/>
          <p:cNvCxnSpPr/>
          <p:nvPr/>
        </p:nvCxnSpPr>
        <p:spPr>
          <a:xfrm flipV="1">
            <a:off x="15240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5240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181600" y="3459774"/>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s</a:t>
            </a:r>
            <a:r>
              <a:rPr lang="en-US" sz="2000" b="1" dirty="0" smtClean="0">
                <a:solidFill>
                  <a:schemeClr val="bg2">
                    <a:lumMod val="10000"/>
                  </a:schemeClr>
                </a:solidFill>
              </a:rPr>
              <a:t>erial</a:t>
            </a:r>
          </a:p>
          <a:p>
            <a:pPr algn="ctr"/>
            <a:r>
              <a:rPr lang="en-US" sz="2000" b="1" dirty="0">
                <a:solidFill>
                  <a:schemeClr val="bg2">
                    <a:lumMod val="10000"/>
                  </a:schemeClr>
                </a:solidFill>
              </a:rPr>
              <a:t>i</a:t>
            </a:r>
            <a:r>
              <a:rPr lang="en-US" sz="2000" b="1" dirty="0" smtClean="0">
                <a:solidFill>
                  <a:schemeClr val="bg2">
                    <a:lumMod val="10000"/>
                  </a:schemeClr>
                </a:solidFill>
              </a:rPr>
              <a:t>n order</a:t>
            </a:r>
            <a:endParaRPr lang="en-US" sz="2000" dirty="0"/>
          </a:p>
        </p:txBody>
      </p:sp>
      <p:cxnSp>
        <p:nvCxnSpPr>
          <p:cNvPr id="53" name="Straight Arrow Connector 52"/>
          <p:cNvCxnSpPr/>
          <p:nvPr/>
        </p:nvCxnSpPr>
        <p:spPr>
          <a:xfrm>
            <a:off x="7022124" y="3462704"/>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471182" y="2446827"/>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5</a:t>
            </a:r>
            <a:endParaRPr lang="en-US" sz="4050" b="1" dirty="0">
              <a:solidFill>
                <a:schemeClr val="tx1">
                  <a:lumMod val="85000"/>
                  <a:lumOff val="15000"/>
                </a:schemeClr>
              </a:solidFill>
            </a:endParaRPr>
          </a:p>
        </p:txBody>
      </p:sp>
      <p:sp>
        <p:nvSpPr>
          <p:cNvPr id="21" name="Rectangle 20"/>
          <p:cNvSpPr/>
          <p:nvPr/>
        </p:nvSpPr>
        <p:spPr>
          <a:xfrm>
            <a:off x="4311706" y="3167796"/>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4</a:t>
            </a:r>
            <a:endParaRPr lang="en-US" sz="4050" b="1" dirty="0">
              <a:solidFill>
                <a:schemeClr val="tx1">
                  <a:lumMod val="85000"/>
                  <a:lumOff val="15000"/>
                </a:schemeClr>
              </a:solidFill>
            </a:endParaRPr>
          </a:p>
        </p:txBody>
      </p:sp>
      <p:sp>
        <p:nvSpPr>
          <p:cNvPr id="22" name="Rectangle 21"/>
          <p:cNvSpPr/>
          <p:nvPr/>
        </p:nvSpPr>
        <p:spPr>
          <a:xfrm>
            <a:off x="5253026" y="4312262"/>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3</a:t>
            </a:r>
            <a:endParaRPr lang="en-US" sz="4050" b="1" dirty="0">
              <a:solidFill>
                <a:schemeClr val="tx1">
                  <a:lumMod val="85000"/>
                  <a:lumOff val="15000"/>
                </a:schemeClr>
              </a:solidFill>
            </a:endParaRPr>
          </a:p>
        </p:txBody>
      </p:sp>
      <p:sp>
        <p:nvSpPr>
          <p:cNvPr id="23" name="Rectangle 22"/>
          <p:cNvSpPr/>
          <p:nvPr/>
        </p:nvSpPr>
        <p:spPr>
          <a:xfrm>
            <a:off x="2471182" y="3857992"/>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2</a:t>
            </a:r>
            <a:endParaRPr lang="en-US" sz="4050" b="1" dirty="0">
              <a:solidFill>
                <a:schemeClr val="tx1">
                  <a:lumMod val="85000"/>
                  <a:lumOff val="15000"/>
                </a:schemeClr>
              </a:solidFill>
            </a:endParaRPr>
          </a:p>
        </p:txBody>
      </p:sp>
      <p:sp>
        <p:nvSpPr>
          <p:cNvPr id="25" name="Rectangle 24"/>
          <p:cNvSpPr/>
          <p:nvPr/>
        </p:nvSpPr>
        <p:spPr>
          <a:xfrm>
            <a:off x="7924800" y="3148381"/>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1</a:t>
            </a:r>
            <a:endParaRPr lang="en-US" sz="4050" b="1" dirty="0">
              <a:solidFill>
                <a:schemeClr val="tx1">
                  <a:lumMod val="85000"/>
                  <a:lumOff val="15000"/>
                </a:schemeClr>
              </a:solidFill>
            </a:endParaRPr>
          </a:p>
        </p:txBody>
      </p:sp>
      <p:sp>
        <p:nvSpPr>
          <p:cNvPr id="24" name="Text Placeholder 2"/>
          <p:cNvSpPr txBox="1">
            <a:spLocks/>
          </p:cNvSpPr>
          <p:nvPr/>
        </p:nvSpPr>
        <p:spPr>
          <a:xfrm>
            <a:off x="4041569" y="1058590"/>
            <a:ext cx="4267200" cy="15001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The pipeline will buffer </a:t>
            </a:r>
            <a:r>
              <a:rPr lang="en-US" dirty="0" err="1" smtClean="0"/>
              <a:t>serial_in_order</a:t>
            </a:r>
            <a:r>
              <a:rPr lang="en-US" dirty="0" smtClean="0"/>
              <a:t> items to ensure they are processed in the correct order.</a:t>
            </a:r>
            <a:endParaRPr lang="en-US" dirty="0"/>
          </a:p>
        </p:txBody>
      </p:sp>
    </p:spTree>
    <p:extLst>
      <p:ext uri="{BB962C8B-B14F-4D97-AF65-F5344CB8AC3E}">
        <p14:creationId xmlns:p14="http://schemas.microsoft.com/office/powerpoint/2010/main" val="38439937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6004"/>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26" name="Rectangle 25"/>
          <p:cNvSpPr/>
          <p:nvPr/>
        </p:nvSpPr>
        <p:spPr>
          <a:xfrm>
            <a:off x="22098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parallel</a:t>
            </a:r>
            <a:endParaRPr lang="en-US" sz="2000" dirty="0"/>
          </a:p>
        </p:txBody>
      </p:sp>
      <p:cxnSp>
        <p:nvCxnSpPr>
          <p:cNvPr id="38" name="Straight Arrow Connector 37"/>
          <p:cNvCxnSpPr/>
          <p:nvPr/>
        </p:nvCxnSpPr>
        <p:spPr>
          <a:xfrm>
            <a:off x="33528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156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parallel</a:t>
            </a:r>
            <a:endParaRPr lang="en-US" sz="2000" dirty="0"/>
          </a:p>
        </p:txBody>
      </p:sp>
      <p:cxnSp>
        <p:nvCxnSpPr>
          <p:cNvPr id="45" name="Straight Arrow Connector 44"/>
          <p:cNvCxnSpPr/>
          <p:nvPr/>
        </p:nvCxnSpPr>
        <p:spPr>
          <a:xfrm flipV="1">
            <a:off x="33586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0503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serial</a:t>
            </a:r>
          </a:p>
          <a:p>
            <a:pPr algn="ctr"/>
            <a:r>
              <a:rPr lang="en-US" sz="2000" b="1" dirty="0">
                <a:solidFill>
                  <a:schemeClr val="bg2">
                    <a:lumMod val="10000"/>
                  </a:schemeClr>
                </a:solidFill>
              </a:rPr>
              <a:t>o</a:t>
            </a:r>
            <a:r>
              <a:rPr lang="en-US" sz="2000" b="1" dirty="0" smtClean="0">
                <a:solidFill>
                  <a:schemeClr val="bg2">
                    <a:lumMod val="10000"/>
                  </a:schemeClr>
                </a:solidFill>
              </a:rPr>
              <a:t>ut of</a:t>
            </a:r>
          </a:p>
          <a:p>
            <a:pPr algn="ctr"/>
            <a:r>
              <a:rPr lang="en-US" sz="2000" b="1" dirty="0" smtClean="0">
                <a:solidFill>
                  <a:schemeClr val="bg2">
                    <a:lumMod val="10000"/>
                  </a:schemeClr>
                </a:solidFill>
              </a:rPr>
              <a:t>order</a:t>
            </a:r>
            <a:endParaRPr lang="en-US" sz="2000" b="1" dirty="0">
              <a:solidFill>
                <a:schemeClr val="bg2">
                  <a:lumMod val="10000"/>
                </a:schemeClr>
              </a:solidFill>
            </a:endParaRPr>
          </a:p>
        </p:txBody>
      </p:sp>
      <p:cxnSp>
        <p:nvCxnSpPr>
          <p:cNvPr id="48" name="Straight Arrow Connector 47"/>
          <p:cNvCxnSpPr/>
          <p:nvPr/>
        </p:nvCxnSpPr>
        <p:spPr>
          <a:xfrm flipV="1">
            <a:off x="15240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5240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181600" y="3459774"/>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s</a:t>
            </a:r>
            <a:r>
              <a:rPr lang="en-US" sz="2000" b="1" dirty="0" smtClean="0">
                <a:solidFill>
                  <a:schemeClr val="bg2">
                    <a:lumMod val="10000"/>
                  </a:schemeClr>
                </a:solidFill>
              </a:rPr>
              <a:t>erial</a:t>
            </a:r>
          </a:p>
          <a:p>
            <a:pPr algn="ctr"/>
            <a:r>
              <a:rPr lang="en-US" sz="2000" b="1" dirty="0">
                <a:solidFill>
                  <a:schemeClr val="bg2">
                    <a:lumMod val="10000"/>
                  </a:schemeClr>
                </a:solidFill>
              </a:rPr>
              <a:t>i</a:t>
            </a:r>
            <a:r>
              <a:rPr lang="en-US" sz="2000" b="1" dirty="0" smtClean="0">
                <a:solidFill>
                  <a:schemeClr val="bg2">
                    <a:lumMod val="10000"/>
                  </a:schemeClr>
                </a:solidFill>
              </a:rPr>
              <a:t>n order</a:t>
            </a:r>
            <a:endParaRPr lang="en-US" sz="2000" dirty="0"/>
          </a:p>
        </p:txBody>
      </p:sp>
      <p:cxnSp>
        <p:nvCxnSpPr>
          <p:cNvPr id="53" name="Straight Arrow Connector 52"/>
          <p:cNvCxnSpPr/>
          <p:nvPr/>
        </p:nvCxnSpPr>
        <p:spPr>
          <a:xfrm>
            <a:off x="7022124" y="3462704"/>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471182" y="2446827"/>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5</a:t>
            </a:r>
            <a:endParaRPr lang="en-US" sz="4050" b="1" dirty="0">
              <a:solidFill>
                <a:schemeClr val="tx1">
                  <a:lumMod val="85000"/>
                  <a:lumOff val="15000"/>
                </a:schemeClr>
              </a:solidFill>
            </a:endParaRPr>
          </a:p>
        </p:txBody>
      </p:sp>
      <p:sp>
        <p:nvSpPr>
          <p:cNvPr id="21" name="Rectangle 20"/>
          <p:cNvSpPr/>
          <p:nvPr/>
        </p:nvSpPr>
        <p:spPr>
          <a:xfrm>
            <a:off x="4535634" y="4312262"/>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4</a:t>
            </a:r>
            <a:endParaRPr lang="en-US" sz="4050" b="1" dirty="0">
              <a:solidFill>
                <a:schemeClr val="tx1">
                  <a:lumMod val="85000"/>
                  <a:lumOff val="15000"/>
                </a:schemeClr>
              </a:solidFill>
            </a:endParaRPr>
          </a:p>
        </p:txBody>
      </p:sp>
      <p:sp>
        <p:nvSpPr>
          <p:cNvPr id="22" name="Rectangle 21"/>
          <p:cNvSpPr/>
          <p:nvPr/>
        </p:nvSpPr>
        <p:spPr>
          <a:xfrm>
            <a:off x="5253026" y="4312262"/>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3</a:t>
            </a:r>
            <a:endParaRPr lang="en-US" sz="4050" b="1" dirty="0">
              <a:solidFill>
                <a:schemeClr val="tx1">
                  <a:lumMod val="85000"/>
                  <a:lumOff val="15000"/>
                </a:schemeClr>
              </a:solidFill>
            </a:endParaRPr>
          </a:p>
        </p:txBody>
      </p:sp>
      <p:sp>
        <p:nvSpPr>
          <p:cNvPr id="23" name="Rectangle 22"/>
          <p:cNvSpPr/>
          <p:nvPr/>
        </p:nvSpPr>
        <p:spPr>
          <a:xfrm>
            <a:off x="4311706" y="3148381"/>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2</a:t>
            </a:r>
            <a:endParaRPr lang="en-US" sz="4050" b="1" dirty="0">
              <a:solidFill>
                <a:schemeClr val="tx1">
                  <a:lumMod val="85000"/>
                  <a:lumOff val="15000"/>
                </a:schemeClr>
              </a:solidFill>
            </a:endParaRPr>
          </a:p>
        </p:txBody>
      </p:sp>
    </p:spTree>
    <p:extLst>
      <p:ext uri="{BB962C8B-B14F-4D97-AF65-F5344CB8AC3E}">
        <p14:creationId xmlns:p14="http://schemas.microsoft.com/office/powerpoint/2010/main" val="34756896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6004"/>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26" name="Rectangle 25"/>
          <p:cNvSpPr/>
          <p:nvPr/>
        </p:nvSpPr>
        <p:spPr>
          <a:xfrm>
            <a:off x="22098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parallel</a:t>
            </a:r>
            <a:endParaRPr lang="en-US" sz="2000" dirty="0"/>
          </a:p>
        </p:txBody>
      </p:sp>
      <p:cxnSp>
        <p:nvCxnSpPr>
          <p:cNvPr id="38" name="Straight Arrow Connector 37"/>
          <p:cNvCxnSpPr/>
          <p:nvPr/>
        </p:nvCxnSpPr>
        <p:spPr>
          <a:xfrm>
            <a:off x="33528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156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parallel</a:t>
            </a:r>
            <a:endParaRPr lang="en-US" sz="2000" dirty="0"/>
          </a:p>
        </p:txBody>
      </p:sp>
      <p:cxnSp>
        <p:nvCxnSpPr>
          <p:cNvPr id="45" name="Straight Arrow Connector 44"/>
          <p:cNvCxnSpPr/>
          <p:nvPr/>
        </p:nvCxnSpPr>
        <p:spPr>
          <a:xfrm flipV="1">
            <a:off x="33586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0503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serial</a:t>
            </a:r>
          </a:p>
          <a:p>
            <a:pPr algn="ctr"/>
            <a:r>
              <a:rPr lang="en-US" sz="2000" b="1" dirty="0">
                <a:solidFill>
                  <a:schemeClr val="bg2">
                    <a:lumMod val="10000"/>
                  </a:schemeClr>
                </a:solidFill>
              </a:rPr>
              <a:t>o</a:t>
            </a:r>
            <a:r>
              <a:rPr lang="en-US" sz="2000" b="1" dirty="0" smtClean="0">
                <a:solidFill>
                  <a:schemeClr val="bg2">
                    <a:lumMod val="10000"/>
                  </a:schemeClr>
                </a:solidFill>
              </a:rPr>
              <a:t>ut of</a:t>
            </a:r>
          </a:p>
          <a:p>
            <a:pPr algn="ctr"/>
            <a:r>
              <a:rPr lang="en-US" sz="2000" b="1" dirty="0" smtClean="0">
                <a:solidFill>
                  <a:schemeClr val="bg2">
                    <a:lumMod val="10000"/>
                  </a:schemeClr>
                </a:solidFill>
              </a:rPr>
              <a:t>order</a:t>
            </a:r>
            <a:endParaRPr lang="en-US" sz="2000" b="1" dirty="0">
              <a:solidFill>
                <a:schemeClr val="bg2">
                  <a:lumMod val="10000"/>
                </a:schemeClr>
              </a:solidFill>
            </a:endParaRPr>
          </a:p>
        </p:txBody>
      </p:sp>
      <p:cxnSp>
        <p:nvCxnSpPr>
          <p:cNvPr id="48" name="Straight Arrow Connector 47"/>
          <p:cNvCxnSpPr/>
          <p:nvPr/>
        </p:nvCxnSpPr>
        <p:spPr>
          <a:xfrm flipV="1">
            <a:off x="15240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5240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181600" y="3459774"/>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s</a:t>
            </a:r>
            <a:r>
              <a:rPr lang="en-US" sz="2000" b="1" dirty="0" smtClean="0">
                <a:solidFill>
                  <a:schemeClr val="bg2">
                    <a:lumMod val="10000"/>
                  </a:schemeClr>
                </a:solidFill>
              </a:rPr>
              <a:t>erial</a:t>
            </a:r>
          </a:p>
          <a:p>
            <a:pPr algn="ctr"/>
            <a:r>
              <a:rPr lang="en-US" sz="2000" b="1" dirty="0">
                <a:solidFill>
                  <a:schemeClr val="bg2">
                    <a:lumMod val="10000"/>
                  </a:schemeClr>
                </a:solidFill>
              </a:rPr>
              <a:t>i</a:t>
            </a:r>
            <a:r>
              <a:rPr lang="en-US" sz="2000" b="1" dirty="0" smtClean="0">
                <a:solidFill>
                  <a:schemeClr val="bg2">
                    <a:lumMod val="10000"/>
                  </a:schemeClr>
                </a:solidFill>
              </a:rPr>
              <a:t>n order</a:t>
            </a:r>
            <a:endParaRPr lang="en-US" sz="2000" dirty="0"/>
          </a:p>
        </p:txBody>
      </p:sp>
      <p:cxnSp>
        <p:nvCxnSpPr>
          <p:cNvPr id="53" name="Straight Arrow Connector 52"/>
          <p:cNvCxnSpPr/>
          <p:nvPr/>
        </p:nvCxnSpPr>
        <p:spPr>
          <a:xfrm>
            <a:off x="7022124" y="3462704"/>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311706" y="3153881"/>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5</a:t>
            </a:r>
            <a:endParaRPr lang="en-US" sz="4050" b="1" dirty="0">
              <a:solidFill>
                <a:schemeClr val="tx1">
                  <a:lumMod val="85000"/>
                  <a:lumOff val="15000"/>
                </a:schemeClr>
              </a:solidFill>
            </a:endParaRPr>
          </a:p>
        </p:txBody>
      </p:sp>
      <p:sp>
        <p:nvSpPr>
          <p:cNvPr id="21" name="Rectangle 20"/>
          <p:cNvSpPr/>
          <p:nvPr/>
        </p:nvSpPr>
        <p:spPr>
          <a:xfrm>
            <a:off x="4535634" y="4312262"/>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4</a:t>
            </a:r>
            <a:endParaRPr lang="en-US" sz="4050" b="1" dirty="0">
              <a:solidFill>
                <a:schemeClr val="tx1">
                  <a:lumMod val="85000"/>
                  <a:lumOff val="15000"/>
                </a:schemeClr>
              </a:solidFill>
            </a:endParaRPr>
          </a:p>
        </p:txBody>
      </p:sp>
      <p:sp>
        <p:nvSpPr>
          <p:cNvPr id="22" name="Rectangle 21"/>
          <p:cNvSpPr/>
          <p:nvPr/>
        </p:nvSpPr>
        <p:spPr>
          <a:xfrm>
            <a:off x="5253026" y="4312262"/>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3</a:t>
            </a:r>
            <a:endParaRPr lang="en-US" sz="4050" b="1" dirty="0">
              <a:solidFill>
                <a:schemeClr val="tx1">
                  <a:lumMod val="85000"/>
                  <a:lumOff val="15000"/>
                </a:schemeClr>
              </a:solidFill>
            </a:endParaRPr>
          </a:p>
        </p:txBody>
      </p:sp>
      <p:sp>
        <p:nvSpPr>
          <p:cNvPr id="23" name="Rectangle 22"/>
          <p:cNvSpPr/>
          <p:nvPr/>
        </p:nvSpPr>
        <p:spPr>
          <a:xfrm>
            <a:off x="6140506" y="3167796"/>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2</a:t>
            </a:r>
            <a:endParaRPr lang="en-US" sz="4050" b="1" dirty="0">
              <a:solidFill>
                <a:schemeClr val="tx1">
                  <a:lumMod val="85000"/>
                  <a:lumOff val="15000"/>
                </a:schemeClr>
              </a:solidFill>
            </a:endParaRPr>
          </a:p>
        </p:txBody>
      </p:sp>
    </p:spTree>
    <p:extLst>
      <p:ext uri="{BB962C8B-B14F-4D97-AF65-F5344CB8AC3E}">
        <p14:creationId xmlns:p14="http://schemas.microsoft.com/office/powerpoint/2010/main" val="8198979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6004"/>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26" name="Rectangle 25"/>
          <p:cNvSpPr/>
          <p:nvPr/>
        </p:nvSpPr>
        <p:spPr>
          <a:xfrm>
            <a:off x="22098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parallel</a:t>
            </a:r>
            <a:endParaRPr lang="en-US" sz="2000" dirty="0"/>
          </a:p>
        </p:txBody>
      </p:sp>
      <p:cxnSp>
        <p:nvCxnSpPr>
          <p:cNvPr id="38" name="Straight Arrow Connector 37"/>
          <p:cNvCxnSpPr/>
          <p:nvPr/>
        </p:nvCxnSpPr>
        <p:spPr>
          <a:xfrm>
            <a:off x="33528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156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parallel</a:t>
            </a:r>
            <a:endParaRPr lang="en-US" sz="2000" dirty="0"/>
          </a:p>
        </p:txBody>
      </p:sp>
      <p:cxnSp>
        <p:nvCxnSpPr>
          <p:cNvPr id="45" name="Straight Arrow Connector 44"/>
          <p:cNvCxnSpPr/>
          <p:nvPr/>
        </p:nvCxnSpPr>
        <p:spPr>
          <a:xfrm flipV="1">
            <a:off x="33586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0503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serial</a:t>
            </a:r>
          </a:p>
          <a:p>
            <a:pPr algn="ctr"/>
            <a:r>
              <a:rPr lang="en-US" sz="2000" b="1" dirty="0">
                <a:solidFill>
                  <a:schemeClr val="bg2">
                    <a:lumMod val="10000"/>
                  </a:schemeClr>
                </a:solidFill>
              </a:rPr>
              <a:t>o</a:t>
            </a:r>
            <a:r>
              <a:rPr lang="en-US" sz="2000" b="1" dirty="0" smtClean="0">
                <a:solidFill>
                  <a:schemeClr val="bg2">
                    <a:lumMod val="10000"/>
                  </a:schemeClr>
                </a:solidFill>
              </a:rPr>
              <a:t>ut of</a:t>
            </a:r>
          </a:p>
          <a:p>
            <a:pPr algn="ctr"/>
            <a:r>
              <a:rPr lang="en-US" sz="2000" b="1" dirty="0" smtClean="0">
                <a:solidFill>
                  <a:schemeClr val="bg2">
                    <a:lumMod val="10000"/>
                  </a:schemeClr>
                </a:solidFill>
              </a:rPr>
              <a:t>order</a:t>
            </a:r>
            <a:endParaRPr lang="en-US" sz="2000" b="1" dirty="0">
              <a:solidFill>
                <a:schemeClr val="bg2">
                  <a:lumMod val="10000"/>
                </a:schemeClr>
              </a:solidFill>
            </a:endParaRPr>
          </a:p>
        </p:txBody>
      </p:sp>
      <p:cxnSp>
        <p:nvCxnSpPr>
          <p:cNvPr id="48" name="Straight Arrow Connector 47"/>
          <p:cNvCxnSpPr/>
          <p:nvPr/>
        </p:nvCxnSpPr>
        <p:spPr>
          <a:xfrm flipV="1">
            <a:off x="15240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5240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181600" y="3459774"/>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s</a:t>
            </a:r>
            <a:r>
              <a:rPr lang="en-US" sz="2000" b="1" dirty="0" smtClean="0">
                <a:solidFill>
                  <a:schemeClr val="bg2">
                    <a:lumMod val="10000"/>
                  </a:schemeClr>
                </a:solidFill>
              </a:rPr>
              <a:t>erial</a:t>
            </a:r>
          </a:p>
          <a:p>
            <a:pPr algn="ctr"/>
            <a:r>
              <a:rPr lang="en-US" sz="2000" b="1" dirty="0">
                <a:solidFill>
                  <a:schemeClr val="bg2">
                    <a:lumMod val="10000"/>
                  </a:schemeClr>
                </a:solidFill>
              </a:rPr>
              <a:t>i</a:t>
            </a:r>
            <a:r>
              <a:rPr lang="en-US" sz="2000" b="1" dirty="0" smtClean="0">
                <a:solidFill>
                  <a:schemeClr val="bg2">
                    <a:lumMod val="10000"/>
                  </a:schemeClr>
                </a:solidFill>
              </a:rPr>
              <a:t>n order</a:t>
            </a:r>
            <a:endParaRPr lang="en-US" sz="2000" dirty="0"/>
          </a:p>
        </p:txBody>
      </p:sp>
      <p:cxnSp>
        <p:nvCxnSpPr>
          <p:cNvPr id="53" name="Straight Arrow Connector 52"/>
          <p:cNvCxnSpPr/>
          <p:nvPr/>
        </p:nvCxnSpPr>
        <p:spPr>
          <a:xfrm>
            <a:off x="7022124" y="3462704"/>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253026" y="4312261"/>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5</a:t>
            </a:r>
            <a:endParaRPr lang="en-US" sz="4050" b="1" dirty="0">
              <a:solidFill>
                <a:schemeClr val="tx1">
                  <a:lumMod val="85000"/>
                  <a:lumOff val="15000"/>
                </a:schemeClr>
              </a:solidFill>
            </a:endParaRPr>
          </a:p>
        </p:txBody>
      </p:sp>
      <p:sp>
        <p:nvSpPr>
          <p:cNvPr id="21" name="Rectangle 20"/>
          <p:cNvSpPr/>
          <p:nvPr/>
        </p:nvSpPr>
        <p:spPr>
          <a:xfrm>
            <a:off x="4535634" y="4312262"/>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4</a:t>
            </a:r>
            <a:endParaRPr lang="en-US" sz="4050" b="1" dirty="0">
              <a:solidFill>
                <a:schemeClr val="tx1">
                  <a:lumMod val="85000"/>
                  <a:lumOff val="15000"/>
                </a:schemeClr>
              </a:solidFill>
            </a:endParaRPr>
          </a:p>
        </p:txBody>
      </p:sp>
      <p:sp>
        <p:nvSpPr>
          <p:cNvPr id="22" name="Rectangle 21"/>
          <p:cNvSpPr/>
          <p:nvPr/>
        </p:nvSpPr>
        <p:spPr>
          <a:xfrm>
            <a:off x="6141478" y="3153881"/>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3</a:t>
            </a:r>
            <a:endParaRPr lang="en-US" sz="4050" b="1" dirty="0">
              <a:solidFill>
                <a:schemeClr val="tx1">
                  <a:lumMod val="85000"/>
                  <a:lumOff val="15000"/>
                </a:schemeClr>
              </a:solidFill>
            </a:endParaRPr>
          </a:p>
        </p:txBody>
      </p:sp>
      <p:sp>
        <p:nvSpPr>
          <p:cNvPr id="23" name="Rectangle 22"/>
          <p:cNvSpPr/>
          <p:nvPr/>
        </p:nvSpPr>
        <p:spPr>
          <a:xfrm>
            <a:off x="7919482" y="3134091"/>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2</a:t>
            </a:r>
            <a:endParaRPr lang="en-US" sz="4050" b="1" dirty="0">
              <a:solidFill>
                <a:schemeClr val="tx1">
                  <a:lumMod val="85000"/>
                  <a:lumOff val="15000"/>
                </a:schemeClr>
              </a:solidFill>
            </a:endParaRPr>
          </a:p>
        </p:txBody>
      </p:sp>
    </p:spTree>
    <p:extLst>
      <p:ext uri="{BB962C8B-B14F-4D97-AF65-F5344CB8AC3E}">
        <p14:creationId xmlns:p14="http://schemas.microsoft.com/office/powerpoint/2010/main" val="25515006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674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33528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5240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104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48100" y="4901625"/>
            <a:ext cx="1524000" cy="584775"/>
          </a:xfrm>
          <a:prstGeom prst="rect">
            <a:avLst/>
          </a:prstGeom>
          <a:noFill/>
        </p:spPr>
        <p:txBody>
          <a:bodyPr wrap="square" rtlCol="0">
            <a:spAutoFit/>
          </a:bodyPr>
          <a:lstStyle/>
          <a:p>
            <a:r>
              <a:rPr lang="en-US" sz="3200" dirty="0" smtClean="0">
                <a:solidFill>
                  <a:schemeClr val="tx1">
                    <a:lumMod val="95000"/>
                    <a:lumOff val="5000"/>
                  </a:schemeClr>
                </a:solidFill>
              </a:rPr>
              <a:t>Pipeline</a:t>
            </a:r>
            <a:endParaRPr lang="en-US" sz="3200" dirty="0">
              <a:solidFill>
                <a:schemeClr val="tx1">
                  <a:lumMod val="95000"/>
                  <a:lumOff val="5000"/>
                </a:schemeClr>
              </a:solidFill>
            </a:endParaRPr>
          </a:p>
        </p:txBody>
      </p:sp>
      <p:sp>
        <p:nvSpPr>
          <p:cNvPr id="12" name="TextBox 11"/>
          <p:cNvSpPr txBox="1"/>
          <p:nvPr/>
        </p:nvSpPr>
        <p:spPr>
          <a:xfrm>
            <a:off x="3981450" y="1376676"/>
            <a:ext cx="1257300" cy="584775"/>
          </a:xfrm>
          <a:prstGeom prst="rect">
            <a:avLst/>
          </a:prstGeom>
          <a:noFill/>
        </p:spPr>
        <p:txBody>
          <a:bodyPr wrap="square" rtlCol="0">
            <a:spAutoFit/>
          </a:bodyPr>
          <a:lstStyle/>
          <a:p>
            <a:r>
              <a:rPr lang="en-US" sz="3200" dirty="0" smtClean="0">
                <a:solidFill>
                  <a:schemeClr val="tx1">
                    <a:lumMod val="95000"/>
                    <a:lumOff val="5000"/>
                  </a:schemeClr>
                </a:solidFill>
              </a:rPr>
              <a:t>Filters</a:t>
            </a:r>
            <a:endParaRPr lang="en-US" sz="3200" dirty="0">
              <a:solidFill>
                <a:schemeClr val="tx1">
                  <a:lumMod val="95000"/>
                  <a:lumOff val="5000"/>
                </a:schemeClr>
              </a:solidFill>
            </a:endParaRPr>
          </a:p>
        </p:txBody>
      </p:sp>
      <p:sp>
        <p:nvSpPr>
          <p:cNvPr id="13" name="TextBox 12"/>
          <p:cNvSpPr txBox="1"/>
          <p:nvPr/>
        </p:nvSpPr>
        <p:spPr>
          <a:xfrm>
            <a:off x="180975" y="2283009"/>
            <a:ext cx="1619250" cy="461665"/>
          </a:xfrm>
          <a:prstGeom prst="rect">
            <a:avLst/>
          </a:prstGeom>
          <a:noFill/>
        </p:spPr>
        <p:txBody>
          <a:bodyPr wrap="square" rtlCol="0">
            <a:spAutoFit/>
          </a:bodyPr>
          <a:lstStyle/>
          <a:p>
            <a:r>
              <a:rPr lang="en-US" sz="2400" dirty="0" smtClean="0">
                <a:solidFill>
                  <a:schemeClr val="tx1">
                    <a:lumMod val="95000"/>
                    <a:lumOff val="5000"/>
                  </a:schemeClr>
                </a:solidFill>
              </a:rPr>
              <a:t>Input Filter</a:t>
            </a:r>
            <a:endParaRPr lang="en-US" sz="2400" dirty="0">
              <a:solidFill>
                <a:schemeClr val="tx1">
                  <a:lumMod val="95000"/>
                  <a:lumOff val="5000"/>
                </a:schemeClr>
              </a:solidFill>
            </a:endParaRPr>
          </a:p>
        </p:txBody>
      </p:sp>
      <p:sp>
        <p:nvSpPr>
          <p:cNvPr id="14" name="TextBox 13"/>
          <p:cNvSpPr txBox="1"/>
          <p:nvPr/>
        </p:nvSpPr>
        <p:spPr>
          <a:xfrm>
            <a:off x="7315200" y="2284444"/>
            <a:ext cx="1800225" cy="461665"/>
          </a:xfrm>
          <a:prstGeom prst="rect">
            <a:avLst/>
          </a:prstGeom>
          <a:noFill/>
        </p:spPr>
        <p:txBody>
          <a:bodyPr wrap="square" rtlCol="0">
            <a:spAutoFit/>
          </a:bodyPr>
          <a:lstStyle/>
          <a:p>
            <a:r>
              <a:rPr lang="en-US" sz="2400" dirty="0" smtClean="0">
                <a:solidFill>
                  <a:schemeClr val="tx1">
                    <a:lumMod val="95000"/>
                    <a:lumOff val="5000"/>
                  </a:schemeClr>
                </a:solidFill>
              </a:rPr>
              <a:t>Output Filter</a:t>
            </a:r>
            <a:endParaRPr lang="en-US" sz="2400" dirty="0">
              <a:solidFill>
                <a:schemeClr val="tx1">
                  <a:lumMod val="95000"/>
                  <a:lumOff val="5000"/>
                </a:schemeClr>
              </a:solidFill>
            </a:endParaRPr>
          </a:p>
        </p:txBody>
      </p:sp>
      <p:sp>
        <p:nvSpPr>
          <p:cNvPr id="3" name="Left Brace 2"/>
          <p:cNvSpPr/>
          <p:nvPr/>
        </p:nvSpPr>
        <p:spPr>
          <a:xfrm rot="16200000">
            <a:off x="4335780" y="474405"/>
            <a:ext cx="548640" cy="83058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4335780" y="-83820"/>
            <a:ext cx="548640" cy="48006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 name="Group 7"/>
          <p:cNvGrpSpPr/>
          <p:nvPr/>
        </p:nvGrpSpPr>
        <p:grpSpPr>
          <a:xfrm>
            <a:off x="533400" y="3059356"/>
            <a:ext cx="838200" cy="809625"/>
            <a:chOff x="1943100" y="435302"/>
            <a:chExt cx="838200" cy="809625"/>
          </a:xfrm>
        </p:grpSpPr>
        <p:sp>
          <p:nvSpPr>
            <p:cNvPr id="6" name="Oval 5"/>
            <p:cNvSpPr/>
            <p:nvPr/>
          </p:nvSpPr>
          <p:spPr>
            <a:xfrm>
              <a:off x="1971675" y="435302"/>
              <a:ext cx="809625" cy="80962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353401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3" grpId="0"/>
      <p:bldP spid="14" grpId="0"/>
      <p:bldP spid="3"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6004"/>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26" name="Rectangle 25"/>
          <p:cNvSpPr/>
          <p:nvPr/>
        </p:nvSpPr>
        <p:spPr>
          <a:xfrm>
            <a:off x="22098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parallel</a:t>
            </a:r>
            <a:endParaRPr lang="en-US" sz="2000" dirty="0"/>
          </a:p>
        </p:txBody>
      </p:sp>
      <p:cxnSp>
        <p:nvCxnSpPr>
          <p:cNvPr id="38" name="Straight Arrow Connector 37"/>
          <p:cNvCxnSpPr/>
          <p:nvPr/>
        </p:nvCxnSpPr>
        <p:spPr>
          <a:xfrm>
            <a:off x="33528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156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parallel</a:t>
            </a:r>
            <a:endParaRPr lang="en-US" sz="2000" dirty="0"/>
          </a:p>
        </p:txBody>
      </p:sp>
      <p:cxnSp>
        <p:nvCxnSpPr>
          <p:cNvPr id="45" name="Straight Arrow Connector 44"/>
          <p:cNvCxnSpPr/>
          <p:nvPr/>
        </p:nvCxnSpPr>
        <p:spPr>
          <a:xfrm flipV="1">
            <a:off x="33586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0503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serial</a:t>
            </a:r>
          </a:p>
          <a:p>
            <a:pPr algn="ctr"/>
            <a:r>
              <a:rPr lang="en-US" sz="2000" b="1" dirty="0">
                <a:solidFill>
                  <a:schemeClr val="bg2">
                    <a:lumMod val="10000"/>
                  </a:schemeClr>
                </a:solidFill>
              </a:rPr>
              <a:t>o</a:t>
            </a:r>
            <a:r>
              <a:rPr lang="en-US" sz="2000" b="1" dirty="0" smtClean="0">
                <a:solidFill>
                  <a:schemeClr val="bg2">
                    <a:lumMod val="10000"/>
                  </a:schemeClr>
                </a:solidFill>
              </a:rPr>
              <a:t>ut of</a:t>
            </a:r>
          </a:p>
          <a:p>
            <a:pPr algn="ctr"/>
            <a:r>
              <a:rPr lang="en-US" sz="2000" b="1" dirty="0" smtClean="0">
                <a:solidFill>
                  <a:schemeClr val="bg2">
                    <a:lumMod val="10000"/>
                  </a:schemeClr>
                </a:solidFill>
              </a:rPr>
              <a:t>order</a:t>
            </a:r>
            <a:endParaRPr lang="en-US" sz="2000" b="1" dirty="0">
              <a:solidFill>
                <a:schemeClr val="bg2">
                  <a:lumMod val="10000"/>
                </a:schemeClr>
              </a:solidFill>
            </a:endParaRPr>
          </a:p>
        </p:txBody>
      </p:sp>
      <p:cxnSp>
        <p:nvCxnSpPr>
          <p:cNvPr id="48" name="Straight Arrow Connector 47"/>
          <p:cNvCxnSpPr/>
          <p:nvPr/>
        </p:nvCxnSpPr>
        <p:spPr>
          <a:xfrm flipV="1">
            <a:off x="15240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5240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181600" y="3459774"/>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s</a:t>
            </a:r>
            <a:r>
              <a:rPr lang="en-US" sz="2000" b="1" dirty="0" smtClean="0">
                <a:solidFill>
                  <a:schemeClr val="bg2">
                    <a:lumMod val="10000"/>
                  </a:schemeClr>
                </a:solidFill>
              </a:rPr>
              <a:t>erial</a:t>
            </a:r>
          </a:p>
          <a:p>
            <a:pPr algn="ctr"/>
            <a:r>
              <a:rPr lang="en-US" sz="2000" b="1" dirty="0">
                <a:solidFill>
                  <a:schemeClr val="bg2">
                    <a:lumMod val="10000"/>
                  </a:schemeClr>
                </a:solidFill>
              </a:rPr>
              <a:t>i</a:t>
            </a:r>
            <a:r>
              <a:rPr lang="en-US" sz="2000" b="1" dirty="0" smtClean="0">
                <a:solidFill>
                  <a:schemeClr val="bg2">
                    <a:lumMod val="10000"/>
                  </a:schemeClr>
                </a:solidFill>
              </a:rPr>
              <a:t>n order</a:t>
            </a:r>
            <a:endParaRPr lang="en-US" sz="2000" dirty="0"/>
          </a:p>
        </p:txBody>
      </p:sp>
      <p:cxnSp>
        <p:nvCxnSpPr>
          <p:cNvPr id="53" name="Straight Arrow Connector 52"/>
          <p:cNvCxnSpPr/>
          <p:nvPr/>
        </p:nvCxnSpPr>
        <p:spPr>
          <a:xfrm>
            <a:off x="7022124" y="3462704"/>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253026" y="4312261"/>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5</a:t>
            </a:r>
            <a:endParaRPr lang="en-US" sz="4050" b="1" dirty="0">
              <a:solidFill>
                <a:schemeClr val="tx1">
                  <a:lumMod val="85000"/>
                  <a:lumOff val="15000"/>
                </a:schemeClr>
              </a:solidFill>
            </a:endParaRPr>
          </a:p>
        </p:txBody>
      </p:sp>
      <p:sp>
        <p:nvSpPr>
          <p:cNvPr id="21" name="Rectangle 20"/>
          <p:cNvSpPr/>
          <p:nvPr/>
        </p:nvSpPr>
        <p:spPr>
          <a:xfrm>
            <a:off x="6140506" y="3175123"/>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4</a:t>
            </a:r>
            <a:endParaRPr lang="en-US" sz="4050" b="1" dirty="0">
              <a:solidFill>
                <a:schemeClr val="tx1">
                  <a:lumMod val="85000"/>
                  <a:lumOff val="15000"/>
                </a:schemeClr>
              </a:solidFill>
            </a:endParaRPr>
          </a:p>
        </p:txBody>
      </p:sp>
      <p:sp>
        <p:nvSpPr>
          <p:cNvPr id="22" name="Rectangle 21"/>
          <p:cNvSpPr/>
          <p:nvPr/>
        </p:nvSpPr>
        <p:spPr>
          <a:xfrm>
            <a:off x="7914164" y="3153881"/>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3</a:t>
            </a:r>
            <a:endParaRPr lang="en-US" sz="4050" b="1" dirty="0">
              <a:solidFill>
                <a:schemeClr val="tx1">
                  <a:lumMod val="85000"/>
                  <a:lumOff val="15000"/>
                </a:schemeClr>
              </a:solidFill>
            </a:endParaRPr>
          </a:p>
        </p:txBody>
      </p:sp>
    </p:spTree>
    <p:extLst>
      <p:ext uri="{BB962C8B-B14F-4D97-AF65-F5344CB8AC3E}">
        <p14:creationId xmlns:p14="http://schemas.microsoft.com/office/powerpoint/2010/main" val="21358954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6004"/>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26" name="Rectangle 25"/>
          <p:cNvSpPr/>
          <p:nvPr/>
        </p:nvSpPr>
        <p:spPr>
          <a:xfrm>
            <a:off x="22098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parallel</a:t>
            </a:r>
            <a:endParaRPr lang="en-US" sz="2000" dirty="0"/>
          </a:p>
        </p:txBody>
      </p:sp>
      <p:cxnSp>
        <p:nvCxnSpPr>
          <p:cNvPr id="38" name="Straight Arrow Connector 37"/>
          <p:cNvCxnSpPr/>
          <p:nvPr/>
        </p:nvCxnSpPr>
        <p:spPr>
          <a:xfrm>
            <a:off x="33528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156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parallel</a:t>
            </a:r>
            <a:endParaRPr lang="en-US" sz="2000" dirty="0"/>
          </a:p>
        </p:txBody>
      </p:sp>
      <p:cxnSp>
        <p:nvCxnSpPr>
          <p:cNvPr id="45" name="Straight Arrow Connector 44"/>
          <p:cNvCxnSpPr/>
          <p:nvPr/>
        </p:nvCxnSpPr>
        <p:spPr>
          <a:xfrm flipV="1">
            <a:off x="33586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0503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serial</a:t>
            </a:r>
          </a:p>
          <a:p>
            <a:pPr algn="ctr"/>
            <a:r>
              <a:rPr lang="en-US" sz="2000" b="1" dirty="0">
                <a:solidFill>
                  <a:schemeClr val="bg2">
                    <a:lumMod val="10000"/>
                  </a:schemeClr>
                </a:solidFill>
              </a:rPr>
              <a:t>o</a:t>
            </a:r>
            <a:r>
              <a:rPr lang="en-US" sz="2000" b="1" dirty="0" smtClean="0">
                <a:solidFill>
                  <a:schemeClr val="bg2">
                    <a:lumMod val="10000"/>
                  </a:schemeClr>
                </a:solidFill>
              </a:rPr>
              <a:t>ut of</a:t>
            </a:r>
          </a:p>
          <a:p>
            <a:pPr algn="ctr"/>
            <a:r>
              <a:rPr lang="en-US" sz="2000" b="1" dirty="0" smtClean="0">
                <a:solidFill>
                  <a:schemeClr val="bg2">
                    <a:lumMod val="10000"/>
                  </a:schemeClr>
                </a:solidFill>
              </a:rPr>
              <a:t>order</a:t>
            </a:r>
            <a:endParaRPr lang="en-US" sz="2000" b="1" dirty="0">
              <a:solidFill>
                <a:schemeClr val="bg2">
                  <a:lumMod val="10000"/>
                </a:schemeClr>
              </a:solidFill>
            </a:endParaRPr>
          </a:p>
        </p:txBody>
      </p:sp>
      <p:cxnSp>
        <p:nvCxnSpPr>
          <p:cNvPr id="48" name="Straight Arrow Connector 47"/>
          <p:cNvCxnSpPr/>
          <p:nvPr/>
        </p:nvCxnSpPr>
        <p:spPr>
          <a:xfrm flipV="1">
            <a:off x="15240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5240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181600" y="3459774"/>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s</a:t>
            </a:r>
            <a:r>
              <a:rPr lang="en-US" sz="2000" b="1" dirty="0" smtClean="0">
                <a:solidFill>
                  <a:schemeClr val="bg2">
                    <a:lumMod val="10000"/>
                  </a:schemeClr>
                </a:solidFill>
              </a:rPr>
              <a:t>erial</a:t>
            </a:r>
          </a:p>
          <a:p>
            <a:pPr algn="ctr"/>
            <a:r>
              <a:rPr lang="en-US" sz="2000" b="1" dirty="0">
                <a:solidFill>
                  <a:schemeClr val="bg2">
                    <a:lumMod val="10000"/>
                  </a:schemeClr>
                </a:solidFill>
              </a:rPr>
              <a:t>i</a:t>
            </a:r>
            <a:r>
              <a:rPr lang="en-US" sz="2000" b="1" dirty="0" smtClean="0">
                <a:solidFill>
                  <a:schemeClr val="bg2">
                    <a:lumMod val="10000"/>
                  </a:schemeClr>
                </a:solidFill>
              </a:rPr>
              <a:t>n order</a:t>
            </a:r>
            <a:endParaRPr lang="en-US" sz="2000" dirty="0"/>
          </a:p>
        </p:txBody>
      </p:sp>
      <p:cxnSp>
        <p:nvCxnSpPr>
          <p:cNvPr id="53" name="Straight Arrow Connector 52"/>
          <p:cNvCxnSpPr/>
          <p:nvPr/>
        </p:nvCxnSpPr>
        <p:spPr>
          <a:xfrm>
            <a:off x="7022124" y="3462704"/>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6145066" y="3176166"/>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5</a:t>
            </a:r>
            <a:endParaRPr lang="en-US" sz="4050" b="1" dirty="0">
              <a:solidFill>
                <a:schemeClr val="tx1">
                  <a:lumMod val="85000"/>
                  <a:lumOff val="15000"/>
                </a:schemeClr>
              </a:solidFill>
            </a:endParaRPr>
          </a:p>
        </p:txBody>
      </p:sp>
      <p:sp>
        <p:nvSpPr>
          <p:cNvPr id="21" name="Rectangle 20"/>
          <p:cNvSpPr/>
          <p:nvPr/>
        </p:nvSpPr>
        <p:spPr>
          <a:xfrm>
            <a:off x="7914164" y="3175123"/>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4</a:t>
            </a:r>
            <a:endParaRPr lang="en-US" sz="4050" b="1" dirty="0">
              <a:solidFill>
                <a:schemeClr val="tx1">
                  <a:lumMod val="85000"/>
                  <a:lumOff val="15000"/>
                </a:schemeClr>
              </a:solidFill>
            </a:endParaRPr>
          </a:p>
        </p:txBody>
      </p:sp>
    </p:spTree>
    <p:extLst>
      <p:ext uri="{BB962C8B-B14F-4D97-AF65-F5344CB8AC3E}">
        <p14:creationId xmlns:p14="http://schemas.microsoft.com/office/powerpoint/2010/main" val="15580470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6004"/>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26" name="Rectangle 25"/>
          <p:cNvSpPr/>
          <p:nvPr/>
        </p:nvSpPr>
        <p:spPr>
          <a:xfrm>
            <a:off x="22098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parallel</a:t>
            </a:r>
            <a:endParaRPr lang="en-US" sz="2000" dirty="0"/>
          </a:p>
        </p:txBody>
      </p:sp>
      <p:cxnSp>
        <p:nvCxnSpPr>
          <p:cNvPr id="38" name="Straight Arrow Connector 37"/>
          <p:cNvCxnSpPr/>
          <p:nvPr/>
        </p:nvCxnSpPr>
        <p:spPr>
          <a:xfrm>
            <a:off x="33528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156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parallel</a:t>
            </a:r>
            <a:endParaRPr lang="en-US" sz="2000" dirty="0"/>
          </a:p>
        </p:txBody>
      </p:sp>
      <p:cxnSp>
        <p:nvCxnSpPr>
          <p:cNvPr id="45" name="Straight Arrow Connector 44"/>
          <p:cNvCxnSpPr/>
          <p:nvPr/>
        </p:nvCxnSpPr>
        <p:spPr>
          <a:xfrm flipV="1">
            <a:off x="33586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0503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serial</a:t>
            </a:r>
          </a:p>
          <a:p>
            <a:pPr algn="ctr"/>
            <a:r>
              <a:rPr lang="en-US" sz="2000" b="1" dirty="0">
                <a:solidFill>
                  <a:schemeClr val="bg2">
                    <a:lumMod val="10000"/>
                  </a:schemeClr>
                </a:solidFill>
              </a:rPr>
              <a:t>o</a:t>
            </a:r>
            <a:r>
              <a:rPr lang="en-US" sz="2000" b="1" dirty="0" smtClean="0">
                <a:solidFill>
                  <a:schemeClr val="bg2">
                    <a:lumMod val="10000"/>
                  </a:schemeClr>
                </a:solidFill>
              </a:rPr>
              <a:t>ut of</a:t>
            </a:r>
          </a:p>
          <a:p>
            <a:pPr algn="ctr"/>
            <a:r>
              <a:rPr lang="en-US" sz="2000" b="1" dirty="0" smtClean="0">
                <a:solidFill>
                  <a:schemeClr val="bg2">
                    <a:lumMod val="10000"/>
                  </a:schemeClr>
                </a:solidFill>
              </a:rPr>
              <a:t>order</a:t>
            </a:r>
            <a:endParaRPr lang="en-US" sz="2000" b="1" dirty="0">
              <a:solidFill>
                <a:schemeClr val="bg2">
                  <a:lumMod val="10000"/>
                </a:schemeClr>
              </a:solidFill>
            </a:endParaRPr>
          </a:p>
        </p:txBody>
      </p:sp>
      <p:cxnSp>
        <p:nvCxnSpPr>
          <p:cNvPr id="48" name="Straight Arrow Connector 47"/>
          <p:cNvCxnSpPr/>
          <p:nvPr/>
        </p:nvCxnSpPr>
        <p:spPr>
          <a:xfrm flipV="1">
            <a:off x="15240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5240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181600" y="3459774"/>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s</a:t>
            </a:r>
            <a:r>
              <a:rPr lang="en-US" sz="2000" b="1" dirty="0" smtClean="0">
                <a:solidFill>
                  <a:schemeClr val="bg2">
                    <a:lumMod val="10000"/>
                  </a:schemeClr>
                </a:solidFill>
              </a:rPr>
              <a:t>erial</a:t>
            </a:r>
          </a:p>
          <a:p>
            <a:pPr algn="ctr"/>
            <a:r>
              <a:rPr lang="en-US" sz="2000" b="1" dirty="0">
                <a:solidFill>
                  <a:schemeClr val="bg2">
                    <a:lumMod val="10000"/>
                  </a:schemeClr>
                </a:solidFill>
              </a:rPr>
              <a:t>i</a:t>
            </a:r>
            <a:r>
              <a:rPr lang="en-US" sz="2000" b="1" dirty="0" smtClean="0">
                <a:solidFill>
                  <a:schemeClr val="bg2">
                    <a:lumMod val="10000"/>
                  </a:schemeClr>
                </a:solidFill>
              </a:rPr>
              <a:t>n order</a:t>
            </a:r>
            <a:endParaRPr lang="en-US" sz="2000" dirty="0"/>
          </a:p>
        </p:txBody>
      </p:sp>
      <p:cxnSp>
        <p:nvCxnSpPr>
          <p:cNvPr id="53" name="Straight Arrow Connector 52"/>
          <p:cNvCxnSpPr/>
          <p:nvPr/>
        </p:nvCxnSpPr>
        <p:spPr>
          <a:xfrm>
            <a:off x="7022124" y="3462704"/>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925344" y="3167796"/>
            <a:ext cx="620236"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50" b="1" dirty="0" smtClean="0">
                <a:solidFill>
                  <a:schemeClr val="tx1">
                    <a:lumMod val="85000"/>
                    <a:lumOff val="15000"/>
                  </a:schemeClr>
                </a:solidFill>
              </a:rPr>
              <a:t>5</a:t>
            </a:r>
            <a:endParaRPr lang="en-US" sz="4050" b="1" dirty="0">
              <a:solidFill>
                <a:schemeClr val="tx1">
                  <a:lumMod val="85000"/>
                  <a:lumOff val="15000"/>
                </a:schemeClr>
              </a:solidFill>
            </a:endParaRPr>
          </a:p>
        </p:txBody>
      </p:sp>
    </p:spTree>
    <p:extLst>
      <p:ext uri="{BB962C8B-B14F-4D97-AF65-F5344CB8AC3E}">
        <p14:creationId xmlns:p14="http://schemas.microsoft.com/office/powerpoint/2010/main" val="39428794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6004"/>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26" name="Rectangle 25"/>
          <p:cNvSpPr/>
          <p:nvPr/>
        </p:nvSpPr>
        <p:spPr>
          <a:xfrm>
            <a:off x="2209800" y="21717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parallel</a:t>
            </a:r>
            <a:endParaRPr lang="en-US" sz="2000" dirty="0"/>
          </a:p>
        </p:txBody>
      </p:sp>
      <p:cxnSp>
        <p:nvCxnSpPr>
          <p:cNvPr id="38" name="Straight Arrow Connector 37"/>
          <p:cNvCxnSpPr/>
          <p:nvPr/>
        </p:nvCxnSpPr>
        <p:spPr>
          <a:xfrm>
            <a:off x="3352800" y="2737339"/>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15662" y="3575538"/>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parallel</a:t>
            </a:r>
            <a:endParaRPr lang="en-US" sz="2000" dirty="0"/>
          </a:p>
        </p:txBody>
      </p:sp>
      <p:cxnSp>
        <p:nvCxnSpPr>
          <p:cNvPr id="45" name="Straight Arrow Connector 44"/>
          <p:cNvCxnSpPr/>
          <p:nvPr/>
        </p:nvCxnSpPr>
        <p:spPr>
          <a:xfrm flipV="1">
            <a:off x="3358662" y="3458308"/>
            <a:ext cx="679938" cy="6828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0503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2">
                    <a:lumMod val="10000"/>
                  </a:schemeClr>
                </a:solidFill>
              </a:rPr>
              <a:t>serial</a:t>
            </a:r>
          </a:p>
          <a:p>
            <a:pPr algn="ctr"/>
            <a:r>
              <a:rPr lang="en-US" sz="2000" b="1" dirty="0">
                <a:solidFill>
                  <a:schemeClr val="bg2">
                    <a:lumMod val="10000"/>
                  </a:schemeClr>
                </a:solidFill>
              </a:rPr>
              <a:t>o</a:t>
            </a:r>
            <a:r>
              <a:rPr lang="en-US" sz="2000" b="1" dirty="0" smtClean="0">
                <a:solidFill>
                  <a:schemeClr val="bg2">
                    <a:lumMod val="10000"/>
                  </a:schemeClr>
                </a:solidFill>
              </a:rPr>
              <a:t>ut of</a:t>
            </a:r>
          </a:p>
          <a:p>
            <a:pPr algn="ctr"/>
            <a:r>
              <a:rPr lang="en-US" sz="2000" b="1" dirty="0" smtClean="0">
                <a:solidFill>
                  <a:schemeClr val="bg2">
                    <a:lumMod val="10000"/>
                  </a:schemeClr>
                </a:solidFill>
              </a:rPr>
              <a:t>order</a:t>
            </a:r>
            <a:endParaRPr lang="en-US" sz="2000" b="1" dirty="0">
              <a:solidFill>
                <a:schemeClr val="bg2">
                  <a:lumMod val="10000"/>
                </a:schemeClr>
              </a:solidFill>
            </a:endParaRPr>
          </a:p>
        </p:txBody>
      </p:sp>
      <p:cxnSp>
        <p:nvCxnSpPr>
          <p:cNvPr id="48" name="Straight Arrow Connector 47"/>
          <p:cNvCxnSpPr/>
          <p:nvPr/>
        </p:nvCxnSpPr>
        <p:spPr>
          <a:xfrm flipV="1">
            <a:off x="1524000" y="2703634"/>
            <a:ext cx="685800" cy="7209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524000" y="3424603"/>
            <a:ext cx="718038" cy="7239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181600" y="3459774"/>
            <a:ext cx="691662" cy="58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879124" y="2891204"/>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s</a:t>
            </a:r>
            <a:r>
              <a:rPr lang="en-US" sz="2000" b="1" dirty="0" smtClean="0">
                <a:solidFill>
                  <a:schemeClr val="bg2">
                    <a:lumMod val="10000"/>
                  </a:schemeClr>
                </a:solidFill>
              </a:rPr>
              <a:t>erial</a:t>
            </a:r>
          </a:p>
          <a:p>
            <a:pPr algn="ctr"/>
            <a:r>
              <a:rPr lang="en-US" sz="2000" b="1" dirty="0">
                <a:solidFill>
                  <a:schemeClr val="bg2">
                    <a:lumMod val="10000"/>
                  </a:schemeClr>
                </a:solidFill>
              </a:rPr>
              <a:t>i</a:t>
            </a:r>
            <a:r>
              <a:rPr lang="en-US" sz="2000" b="1" dirty="0" smtClean="0">
                <a:solidFill>
                  <a:schemeClr val="bg2">
                    <a:lumMod val="10000"/>
                  </a:schemeClr>
                </a:solidFill>
              </a:rPr>
              <a:t>n order</a:t>
            </a:r>
            <a:endParaRPr lang="en-US" sz="2000" dirty="0"/>
          </a:p>
        </p:txBody>
      </p:sp>
      <p:cxnSp>
        <p:nvCxnSpPr>
          <p:cNvPr id="53" name="Straight Arrow Connector 52"/>
          <p:cNvCxnSpPr/>
          <p:nvPr/>
        </p:nvCxnSpPr>
        <p:spPr>
          <a:xfrm>
            <a:off x="7022124" y="3462704"/>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Text Placeholder 2"/>
          <p:cNvSpPr txBox="1">
            <a:spLocks/>
          </p:cNvSpPr>
          <p:nvPr/>
        </p:nvSpPr>
        <p:spPr>
          <a:xfrm>
            <a:off x="4077043" y="4419600"/>
            <a:ext cx="4267200" cy="1500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a:t>
            </a:r>
            <a:r>
              <a:rPr lang="en-US" dirty="0" smtClean="0"/>
              <a:t>ipeline throughput will be limited to the throughput of the slowest serial filter.</a:t>
            </a:r>
            <a:endParaRPr lang="en-US" dirty="0"/>
          </a:p>
        </p:txBody>
      </p:sp>
    </p:spTree>
    <p:extLst>
      <p:ext uri="{BB962C8B-B14F-4D97-AF65-F5344CB8AC3E}">
        <p14:creationId xmlns:p14="http://schemas.microsoft.com/office/powerpoint/2010/main" val="6144980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2551837"/>
            <a:ext cx="4572000" cy="1754326"/>
          </a:xfrm>
          <a:prstGeom prst="rect">
            <a:avLst/>
          </a:prstGeom>
        </p:spPr>
        <p:txBody>
          <a:bodyPr>
            <a:spAutoFit/>
          </a:bodyPr>
          <a:lstStyle/>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token</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value;</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token(</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val</a:t>
            </a:r>
            <a:r>
              <a:rPr lang="en-US" dirty="0">
                <a:solidFill>
                  <a:srgbClr val="000000"/>
                </a:solidFill>
                <a:highlight>
                  <a:srgbClr val="FFFFFF"/>
                </a:highlight>
                <a:latin typeface="Consolas" panose="020B0609020204030204" pitchFamily="49" charset="0"/>
              </a:rPr>
              <a:t>) : value(</a:t>
            </a:r>
            <a:r>
              <a:rPr lang="en-US" dirty="0" err="1">
                <a:solidFill>
                  <a:srgbClr val="808080"/>
                </a:solidFill>
                <a:highlight>
                  <a:srgbClr val="FFFFFF"/>
                </a:highlight>
                <a:latin typeface="Consolas" panose="020B0609020204030204" pitchFamily="49" charset="0"/>
              </a:rPr>
              <a:t>val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 }</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17014156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687580"/>
            <a:ext cx="6934200" cy="563231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input_filter</a:t>
            </a:r>
            <a:r>
              <a:rPr lang="en-US" dirty="0">
                <a:solidFill>
                  <a:srgbClr val="000000"/>
                </a:solidFill>
                <a:highlight>
                  <a:srgbClr val="FFFFFF"/>
                </a:highlight>
                <a:latin typeface="Consolas" panose="020B0609020204030204" pitchFamily="49" charset="0"/>
              </a:rPr>
              <a:t> : </a:t>
            </a:r>
            <a:r>
              <a:rPr lang="en-US" dirty="0" smtClean="0">
                <a:solidFill>
                  <a:srgbClr val="0000FF"/>
                </a:solidFill>
                <a:highlight>
                  <a:srgbClr val="FFFFFF"/>
                </a:highlight>
                <a:latin typeface="Consolas" panose="020B0609020204030204" pitchFamily="49" charset="0"/>
              </a:rPr>
              <a:t>public</a:t>
            </a:r>
            <a:r>
              <a:rPr lang="en-US" dirty="0" smtClean="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filter</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count;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input_filter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 </a:t>
            </a:r>
            <a:r>
              <a:rPr lang="en-US" dirty="0">
                <a:solidFill>
                  <a:srgbClr val="2B91AF"/>
                </a:solidFill>
                <a:highlight>
                  <a:srgbClr val="FFFFFF"/>
                </a:highlight>
                <a:latin typeface="Consolas" panose="020B0609020204030204" pitchFamily="49" charset="0"/>
              </a:rPr>
              <a:t>filter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filter</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mode</a:t>
            </a:r>
            <a:r>
              <a:rPr lang="en-US" dirty="0">
                <a:solidFill>
                  <a:srgbClr val="000000"/>
                </a:solidFill>
                <a:highlight>
                  <a:srgbClr val="FFFFFF"/>
                </a:highlight>
                <a:latin typeface="Consolas" panose="020B0609020204030204" pitchFamily="49" charset="0"/>
              </a:rPr>
              <a:t>::</a:t>
            </a:r>
            <a:r>
              <a:rPr lang="en-US" dirty="0" err="1">
                <a:solidFill>
                  <a:srgbClr val="2F4F4F"/>
                </a:solidFill>
                <a:highlight>
                  <a:srgbClr val="FFFFFF"/>
                </a:highlight>
                <a:latin typeface="Consolas" panose="020B0609020204030204" pitchFamily="49" charset="0"/>
              </a:rPr>
              <a:t>serial_in_order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count(0)</a:t>
            </a:r>
          </a:p>
          <a:p>
            <a:r>
              <a:rPr lang="en" dirty="0">
                <a:solidFill>
                  <a:srgbClr val="000000"/>
                </a:solidFill>
                <a:highlight>
                  <a:srgbClr val="FFFFFF"/>
                </a:highlight>
                <a:latin typeface="Consolas" panose="020B0609020204030204" pitchFamily="49" charset="0"/>
              </a:rPr>
              <a:t>    {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operator()(</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(count++ &lt; 1000) {</a:t>
            </a: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this token will be passed to the </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next filter in the pipeline</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token</a:t>
            </a:r>
            <a:r>
              <a:rPr lang="en-US" dirty="0">
                <a:solidFill>
                  <a:srgbClr val="000000"/>
                </a:solidFill>
                <a:highlight>
                  <a:srgbClr val="FFFFFF"/>
                </a:highlight>
                <a:latin typeface="Consolas" panose="020B0609020204030204" pitchFamily="49" charset="0"/>
              </a:rPr>
              <a:t>(count);</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returning null ends the input stream</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5" name="Up Arrow 4"/>
          <p:cNvSpPr/>
          <p:nvPr/>
        </p:nvSpPr>
        <p:spPr>
          <a:xfrm>
            <a:off x="4838700" y="1066800"/>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a:off x="6629400" y="2514600"/>
            <a:ext cx="343654" cy="6096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333123" y="3039585"/>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2323723" y="41532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1904623" y="52962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44095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xit" presetSubtype="0" fill="hold" grpId="1" nodeType="with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P spid="9" grpId="1"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5000" y="2066001"/>
            <a:ext cx="6400800" cy="2585323"/>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pass_through_filter</a:t>
            </a:r>
            <a:r>
              <a:rPr lang="en-US" dirty="0">
                <a:solidFill>
                  <a:srgbClr val="000000"/>
                </a:solidFill>
                <a:highlight>
                  <a:srgbClr val="FFFFFF"/>
                </a:highlight>
                <a:latin typeface="Consolas" panose="020B0609020204030204" pitchFamily="49" charset="0"/>
              </a:rPr>
              <a:t> : </a:t>
            </a:r>
            <a:r>
              <a:rPr lang="en-US" dirty="0" smtClean="0">
                <a:solidFill>
                  <a:srgbClr val="0000FF"/>
                </a:solidFill>
                <a:highlight>
                  <a:srgbClr val="FFFFFF"/>
                </a:highlight>
                <a:latin typeface="Consolas" panose="020B0609020204030204" pitchFamily="49" charset="0"/>
              </a:rPr>
              <a:t>public </a:t>
            </a:r>
            <a:r>
              <a:rPr lang="en-US" dirty="0" err="1" smtClean="0">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filter</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pass_through_filter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 </a:t>
            </a:r>
            <a:r>
              <a:rPr lang="en-US" dirty="0">
                <a:solidFill>
                  <a:srgbClr val="2B91AF"/>
                </a:solidFill>
                <a:highlight>
                  <a:srgbClr val="FFFFFF"/>
                </a:highlight>
                <a:latin typeface="Consolas" panose="020B0609020204030204" pitchFamily="49" charset="0"/>
              </a:rPr>
              <a:t>filter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filter</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mode</a:t>
            </a:r>
            <a:r>
              <a:rPr lang="en-US" dirty="0">
                <a:solidFill>
                  <a:srgbClr val="000000"/>
                </a:solidFill>
                <a:highlight>
                  <a:srgbClr val="FFFFFF"/>
                </a:highlight>
                <a:latin typeface="Consolas" panose="020B0609020204030204" pitchFamily="49" charset="0"/>
              </a:rPr>
              <a:t>::</a:t>
            </a:r>
            <a:r>
              <a:rPr lang="en-US" dirty="0">
                <a:solidFill>
                  <a:srgbClr val="2F4F4F"/>
                </a:solidFill>
                <a:highlight>
                  <a:srgbClr val="FFFFFF"/>
                </a:highlight>
                <a:latin typeface="Consolas" panose="020B0609020204030204" pitchFamily="49" charset="0"/>
              </a:rPr>
              <a:t>parallel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operator()(</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ptr</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ptr</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5" name="Up Arrow 4"/>
          <p:cNvSpPr/>
          <p:nvPr/>
        </p:nvSpPr>
        <p:spPr>
          <a:xfrm>
            <a:off x="6895346" y="2417742"/>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a:off x="6914584" y="2954073"/>
            <a:ext cx="343654" cy="6096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942723" y="3352422"/>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a:off x="3886200" y="4079824"/>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34312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0" y="681006"/>
            <a:ext cx="7004538" cy="5078313"/>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output_filter</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public </a:t>
            </a:r>
            <a:r>
              <a:rPr lang="en-US" dirty="0" err="1" smtClean="0">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filter</a:t>
            </a:r>
            <a:r>
              <a:rPr lang="en-US"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output_filter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 </a:t>
            </a:r>
            <a:r>
              <a:rPr lang="en-US" dirty="0">
                <a:solidFill>
                  <a:srgbClr val="2B91AF"/>
                </a:solidFill>
                <a:highlight>
                  <a:srgbClr val="FFFFFF"/>
                </a:highlight>
                <a:latin typeface="Consolas" panose="020B0609020204030204" pitchFamily="49" charset="0"/>
              </a:rPr>
              <a:t>filter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filter</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mode</a:t>
            </a:r>
            <a:r>
              <a:rPr lang="en-US" dirty="0">
                <a:solidFill>
                  <a:srgbClr val="000000"/>
                </a:solidFill>
                <a:highlight>
                  <a:srgbClr val="FFFFFF"/>
                </a:highlight>
                <a:latin typeface="Consolas" panose="020B0609020204030204" pitchFamily="49" charset="0"/>
              </a:rPr>
              <a:t>::</a:t>
            </a:r>
            <a:r>
              <a:rPr lang="en-US" dirty="0" err="1">
                <a:solidFill>
                  <a:srgbClr val="2F4F4F"/>
                </a:solidFill>
                <a:highlight>
                  <a:srgbClr val="FFFFFF"/>
                </a:highlight>
                <a:latin typeface="Consolas" panose="020B0609020204030204" pitchFamily="49" charset="0"/>
              </a:rPr>
              <a:t>serial_in_order</a:t>
            </a:r>
            <a:r>
              <a:rPr lang="en-US" dirty="0" smtClean="0">
                <a:solidFill>
                  <a:srgbClr val="000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 dirty="0" smtClean="0">
                <a:solidFill>
                  <a:srgbClr val="000000"/>
                </a:solidFill>
                <a:highlight>
                  <a:srgbClr val="FFFFFF"/>
                </a:highlight>
                <a:latin typeface="Consolas" panose="020B0609020204030204" pitchFamily="49" charset="0"/>
              </a:rPr>
              <a:t>    </a:t>
            </a:r>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operator()(</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ptr</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token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token_ptr</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static_cast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token</a:t>
            </a:r>
            <a:r>
              <a:rPr lang="en-US" dirty="0">
                <a:solidFill>
                  <a:srgbClr val="000000"/>
                </a:solidFill>
                <a:highlight>
                  <a:srgbClr val="FFFFFF"/>
                </a:highlight>
                <a:latin typeface="Consolas" panose="020B0609020204030204" pitchFamily="49" charset="0"/>
              </a:rPr>
              <a:t>*&gt;(</a:t>
            </a:r>
            <a:r>
              <a:rPr lang="en-US" dirty="0" err="1">
                <a:solidFill>
                  <a:srgbClr val="808080"/>
                </a:solidFill>
                <a:highlight>
                  <a:srgbClr val="FFFFFF"/>
                </a:highlight>
                <a:latin typeface="Consolas" panose="020B0609020204030204" pitchFamily="49" charset="0"/>
              </a:rPr>
              <a:t>ptr</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token_ptr</a:t>
            </a:r>
            <a:r>
              <a:rPr lang="en-US" dirty="0">
                <a:solidFill>
                  <a:srgbClr val="000000"/>
                </a:solidFill>
                <a:highlight>
                  <a:srgbClr val="FFFFFF"/>
                </a:highlight>
                <a:latin typeface="Consolas" panose="020B0609020204030204" pitchFamily="49" charset="0"/>
              </a:rPr>
              <a:t>-&gt;value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smtClean="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a:t>
            </a:r>
            <a:r>
              <a:rPr lang="en-US" dirty="0" smtClean="0">
                <a:solidFill>
                  <a:srgbClr val="008000"/>
                </a:solidFill>
                <a:highlight>
                  <a:srgbClr val="FFFFFF"/>
                </a:highlight>
                <a:latin typeface="Consolas" panose="020B0609020204030204" pitchFamily="49" charset="0"/>
              </a:rPr>
              <a:t>delete the allocated memory</a:t>
            </a:r>
          </a:p>
          <a:p>
            <a:r>
              <a:rPr lang="en-US" dirty="0" smtClean="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delete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token_ptr</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        return</a:t>
            </a:r>
            <a:r>
              <a:rPr lang="en-US" dirty="0" smtClean="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5" name="Up Arrow 4"/>
          <p:cNvSpPr/>
          <p:nvPr/>
        </p:nvSpPr>
        <p:spPr>
          <a:xfrm>
            <a:off x="4838700" y="1066800"/>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a:off x="6705600" y="2133600"/>
            <a:ext cx="343654" cy="6096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618873" y="2759853"/>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1618873" y="4152868"/>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1618873" y="46866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98252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xit" presetSubtype="0" fill="hold" grpId="1" nodeType="with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P spid="9" grpId="1"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859340"/>
            <a:ext cx="4572000" cy="3139321"/>
          </a:xfrm>
          <a:prstGeom prst="rect">
            <a:avLst/>
          </a:prstGeom>
        </p:spPr>
        <p:txBody>
          <a:bodyPr>
            <a:spAutoFit/>
          </a:bodyPr>
          <a:lstStyle/>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pipeline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pipeline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a:solidFill>
                  <a:srgbClr val="2B91AF"/>
                </a:solidFill>
                <a:highlight>
                  <a:srgbClr val="FFFFFF"/>
                </a:highlight>
                <a:latin typeface="Consolas" panose="020B0609020204030204" pitchFamily="49" charset="0"/>
              </a:rPr>
              <a:t>input_filter</a:t>
            </a:r>
            <a:r>
              <a:rPr lang="en-US" dirty="0">
                <a:solidFill>
                  <a:srgbClr val="000000"/>
                </a:solidFill>
                <a:highlight>
                  <a:srgbClr val="FFFFFF"/>
                </a:highlight>
                <a:latin typeface="Consolas" panose="020B0609020204030204" pitchFamily="49" charset="0"/>
              </a:rPr>
              <a:t> input;</a:t>
            </a:r>
          </a:p>
          <a:p>
            <a:r>
              <a:rPr lang="en-US" dirty="0" err="1">
                <a:solidFill>
                  <a:srgbClr val="2B91AF"/>
                </a:solidFill>
                <a:highlight>
                  <a:srgbClr val="FFFFFF"/>
                </a:highlight>
                <a:latin typeface="Consolas" panose="020B0609020204030204" pitchFamily="49" charset="0"/>
              </a:rPr>
              <a:t>pass_through_filter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passthrough</a:t>
            </a:r>
            <a:r>
              <a:rPr lang="en-US" dirty="0">
                <a:solidFill>
                  <a:srgbClr val="000000"/>
                </a:solidFill>
                <a:highlight>
                  <a:srgbClr val="FFFFFF"/>
                </a:highlight>
                <a:latin typeface="Consolas" panose="020B0609020204030204" pitchFamily="49" charset="0"/>
              </a:rPr>
              <a:t>;</a:t>
            </a:r>
          </a:p>
          <a:p>
            <a:r>
              <a:rPr lang="en-US" dirty="0" err="1">
                <a:solidFill>
                  <a:srgbClr val="2B91AF"/>
                </a:solidFill>
                <a:highlight>
                  <a:srgbClr val="FFFFFF"/>
                </a:highlight>
                <a:latin typeface="Consolas" panose="020B0609020204030204" pitchFamily="49" charset="0"/>
              </a:rPr>
              <a:t>output_filter</a:t>
            </a:r>
            <a:r>
              <a:rPr lang="en-US" dirty="0">
                <a:solidFill>
                  <a:srgbClr val="000000"/>
                </a:solidFill>
                <a:highlight>
                  <a:srgbClr val="FFFFFF"/>
                </a:highlight>
                <a:latin typeface="Consolas" panose="020B0609020204030204" pitchFamily="49" charset="0"/>
              </a:rPr>
              <a:t> output;</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pipeline.add_filter</a:t>
            </a:r>
            <a:r>
              <a:rPr lang="en-US" dirty="0">
                <a:solidFill>
                  <a:srgbClr val="000000"/>
                </a:solidFill>
                <a:highlight>
                  <a:srgbClr val="FFFFFF"/>
                </a:highlight>
                <a:latin typeface="Consolas" panose="020B0609020204030204" pitchFamily="49" charset="0"/>
              </a:rPr>
              <a:t>(input);</a:t>
            </a:r>
          </a:p>
          <a:p>
            <a:r>
              <a:rPr lang="en-US" dirty="0" err="1">
                <a:solidFill>
                  <a:srgbClr val="000000"/>
                </a:solidFill>
                <a:highlight>
                  <a:srgbClr val="FFFFFF"/>
                </a:highlight>
                <a:latin typeface="Consolas" panose="020B0609020204030204" pitchFamily="49" charset="0"/>
              </a:rPr>
              <a:t>pipeline.add_filter</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passthrough</a:t>
            </a:r>
            <a:r>
              <a:rPr lang="en-US" dirty="0">
                <a:solidFill>
                  <a:srgbClr val="000000"/>
                </a:solidFill>
                <a:highlight>
                  <a:srgbClr val="FFFFFF"/>
                </a:highlight>
                <a:latin typeface="Consolas" panose="020B0609020204030204" pitchFamily="49" charset="0"/>
              </a:rPr>
              <a:t>);</a:t>
            </a:r>
          </a:p>
          <a:p>
            <a:r>
              <a:rPr lang="en-US" dirty="0" err="1">
                <a:solidFill>
                  <a:srgbClr val="000000"/>
                </a:solidFill>
                <a:highlight>
                  <a:srgbClr val="FFFFFF"/>
                </a:highlight>
                <a:latin typeface="Consolas" panose="020B0609020204030204" pitchFamily="49" charset="0"/>
              </a:rPr>
              <a:t>pipeline.add_filter</a:t>
            </a:r>
            <a:r>
              <a:rPr lang="en-US" dirty="0">
                <a:solidFill>
                  <a:srgbClr val="000000"/>
                </a:solidFill>
                <a:highlight>
                  <a:srgbClr val="FFFFFF"/>
                </a:highlight>
                <a:latin typeface="Consolas" panose="020B0609020204030204" pitchFamily="49" charset="0"/>
              </a:rPr>
              <a:t>(output);</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pipeline.run</a:t>
            </a:r>
            <a:r>
              <a:rPr lang="en-US" dirty="0">
                <a:solidFill>
                  <a:srgbClr val="000000"/>
                </a:solidFill>
                <a:highlight>
                  <a:srgbClr val="FFFFFF"/>
                </a:highlight>
                <a:latin typeface="Consolas" panose="020B0609020204030204" pitchFamily="49" charset="0"/>
              </a:rPr>
              <a:t>(4);</a:t>
            </a:r>
            <a:endParaRPr lang="en-US" sz="1400" dirty="0">
              <a:solidFill>
                <a:prstClr val="black"/>
              </a:solidFill>
              <a:highlight>
                <a:srgbClr val="FFFFFF"/>
              </a:highlight>
              <a:latin typeface="Calibri" panose="020F0502020204030204" pitchFamily="34" charset="0"/>
            </a:endParaRPr>
          </a:p>
        </p:txBody>
      </p:sp>
      <p:sp>
        <p:nvSpPr>
          <p:cNvPr id="5" name="Up Arrow 4"/>
          <p:cNvSpPr/>
          <p:nvPr/>
        </p:nvSpPr>
        <p:spPr>
          <a:xfrm rot="5400000">
            <a:off x="1818898" y="1736167"/>
            <a:ext cx="343654" cy="59055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1809373" y="2602322"/>
            <a:ext cx="343654" cy="6096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809373" y="3601517"/>
            <a:ext cx="343654" cy="6096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1809373" y="4510311"/>
            <a:ext cx="343654" cy="6096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67082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lumMod val="75000"/>
                    <a:lumOff val="25000"/>
                  </a:schemeClr>
                </a:solidFill>
              </a:rPr>
              <a:t>p</a:t>
            </a:r>
            <a:r>
              <a:rPr lang="en-US" dirty="0" err="1" smtClean="0">
                <a:solidFill>
                  <a:schemeClr val="tx1">
                    <a:lumMod val="75000"/>
                    <a:lumOff val="25000"/>
                  </a:schemeClr>
                </a:solidFill>
              </a:rPr>
              <a:t>arallel_pipeline</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A pipeline constructed using lambda expressions.</a:t>
            </a:r>
            <a:endParaRPr lang="en-US" dirty="0"/>
          </a:p>
        </p:txBody>
      </p:sp>
    </p:spTree>
    <p:extLst>
      <p:ext uri="{BB962C8B-B14F-4D97-AF65-F5344CB8AC3E}">
        <p14:creationId xmlns:p14="http://schemas.microsoft.com/office/powerpoint/2010/main" val="1400144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674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33528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5240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104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48100" y="4901625"/>
            <a:ext cx="1524000" cy="584775"/>
          </a:xfrm>
          <a:prstGeom prst="rect">
            <a:avLst/>
          </a:prstGeom>
          <a:noFill/>
        </p:spPr>
        <p:txBody>
          <a:bodyPr wrap="square" rtlCol="0">
            <a:spAutoFit/>
          </a:bodyPr>
          <a:lstStyle/>
          <a:p>
            <a:r>
              <a:rPr lang="en-US" sz="3200" dirty="0" smtClean="0">
                <a:solidFill>
                  <a:schemeClr val="tx1">
                    <a:lumMod val="95000"/>
                    <a:lumOff val="5000"/>
                  </a:schemeClr>
                </a:solidFill>
              </a:rPr>
              <a:t>Pipeline</a:t>
            </a:r>
            <a:endParaRPr lang="en-US" sz="3200" dirty="0">
              <a:solidFill>
                <a:schemeClr val="tx1">
                  <a:lumMod val="95000"/>
                  <a:lumOff val="5000"/>
                </a:schemeClr>
              </a:solidFill>
            </a:endParaRPr>
          </a:p>
        </p:txBody>
      </p:sp>
      <p:sp>
        <p:nvSpPr>
          <p:cNvPr id="12" name="TextBox 11"/>
          <p:cNvSpPr txBox="1"/>
          <p:nvPr/>
        </p:nvSpPr>
        <p:spPr>
          <a:xfrm>
            <a:off x="3981450" y="1376676"/>
            <a:ext cx="1257300" cy="584775"/>
          </a:xfrm>
          <a:prstGeom prst="rect">
            <a:avLst/>
          </a:prstGeom>
          <a:noFill/>
        </p:spPr>
        <p:txBody>
          <a:bodyPr wrap="square" rtlCol="0">
            <a:spAutoFit/>
          </a:bodyPr>
          <a:lstStyle/>
          <a:p>
            <a:r>
              <a:rPr lang="en-US" sz="3200" dirty="0" smtClean="0">
                <a:solidFill>
                  <a:schemeClr val="tx1">
                    <a:lumMod val="95000"/>
                    <a:lumOff val="5000"/>
                  </a:schemeClr>
                </a:solidFill>
              </a:rPr>
              <a:t>Filters</a:t>
            </a:r>
            <a:endParaRPr lang="en-US" sz="3200" dirty="0">
              <a:solidFill>
                <a:schemeClr val="tx1">
                  <a:lumMod val="95000"/>
                  <a:lumOff val="5000"/>
                </a:schemeClr>
              </a:solidFill>
            </a:endParaRPr>
          </a:p>
        </p:txBody>
      </p:sp>
      <p:sp>
        <p:nvSpPr>
          <p:cNvPr id="13" name="TextBox 12"/>
          <p:cNvSpPr txBox="1"/>
          <p:nvPr/>
        </p:nvSpPr>
        <p:spPr>
          <a:xfrm>
            <a:off x="180975" y="2283009"/>
            <a:ext cx="1619250" cy="461665"/>
          </a:xfrm>
          <a:prstGeom prst="rect">
            <a:avLst/>
          </a:prstGeom>
          <a:noFill/>
        </p:spPr>
        <p:txBody>
          <a:bodyPr wrap="square" rtlCol="0">
            <a:spAutoFit/>
          </a:bodyPr>
          <a:lstStyle/>
          <a:p>
            <a:r>
              <a:rPr lang="en-US" sz="2400" dirty="0" smtClean="0">
                <a:solidFill>
                  <a:schemeClr val="tx1">
                    <a:lumMod val="95000"/>
                    <a:lumOff val="5000"/>
                  </a:schemeClr>
                </a:solidFill>
              </a:rPr>
              <a:t>Input Filter</a:t>
            </a:r>
            <a:endParaRPr lang="en-US" sz="2400" dirty="0">
              <a:solidFill>
                <a:schemeClr val="tx1">
                  <a:lumMod val="95000"/>
                  <a:lumOff val="5000"/>
                </a:schemeClr>
              </a:solidFill>
            </a:endParaRPr>
          </a:p>
        </p:txBody>
      </p:sp>
      <p:sp>
        <p:nvSpPr>
          <p:cNvPr id="14" name="TextBox 13"/>
          <p:cNvSpPr txBox="1"/>
          <p:nvPr/>
        </p:nvSpPr>
        <p:spPr>
          <a:xfrm>
            <a:off x="7315200" y="2284444"/>
            <a:ext cx="1800225" cy="461665"/>
          </a:xfrm>
          <a:prstGeom prst="rect">
            <a:avLst/>
          </a:prstGeom>
          <a:noFill/>
        </p:spPr>
        <p:txBody>
          <a:bodyPr wrap="square" rtlCol="0">
            <a:spAutoFit/>
          </a:bodyPr>
          <a:lstStyle/>
          <a:p>
            <a:r>
              <a:rPr lang="en-US" sz="2400" dirty="0" smtClean="0">
                <a:solidFill>
                  <a:schemeClr val="tx1">
                    <a:lumMod val="95000"/>
                    <a:lumOff val="5000"/>
                  </a:schemeClr>
                </a:solidFill>
              </a:rPr>
              <a:t>Output Filter</a:t>
            </a:r>
            <a:endParaRPr lang="en-US" sz="2400" dirty="0">
              <a:solidFill>
                <a:schemeClr val="tx1">
                  <a:lumMod val="95000"/>
                  <a:lumOff val="5000"/>
                </a:schemeClr>
              </a:solidFill>
            </a:endParaRPr>
          </a:p>
        </p:txBody>
      </p:sp>
      <p:sp>
        <p:nvSpPr>
          <p:cNvPr id="3" name="Left Brace 2"/>
          <p:cNvSpPr/>
          <p:nvPr/>
        </p:nvSpPr>
        <p:spPr>
          <a:xfrm rot="16200000">
            <a:off x="4335780" y="474405"/>
            <a:ext cx="548640" cy="83058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4335780" y="-83820"/>
            <a:ext cx="548640" cy="48006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 name="Group 7"/>
          <p:cNvGrpSpPr/>
          <p:nvPr/>
        </p:nvGrpSpPr>
        <p:grpSpPr>
          <a:xfrm>
            <a:off x="2362200" y="3059356"/>
            <a:ext cx="838200" cy="809625"/>
            <a:chOff x="1943100" y="435302"/>
            <a:chExt cx="838200" cy="809625"/>
          </a:xfrm>
        </p:grpSpPr>
        <p:sp>
          <p:nvSpPr>
            <p:cNvPr id="6" name="Oval 5"/>
            <p:cNvSpPr/>
            <p:nvPr/>
          </p:nvSpPr>
          <p:spPr>
            <a:xfrm>
              <a:off x="1971675" y="435302"/>
              <a:ext cx="809625" cy="80962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26526228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28600"/>
            <a:ext cx="6400800" cy="6463308"/>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count = 0;</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smtClean="0">
                <a:solidFill>
                  <a:srgbClr val="000000"/>
                </a:solidFill>
                <a:highlight>
                  <a:srgbClr val="FFFFFF"/>
                </a:highlight>
                <a:latin typeface="Consolas" panose="020B0609020204030204" pitchFamily="49" charset="0"/>
              </a:rPr>
              <a:t>parallel_pipeline</a:t>
            </a:r>
            <a:r>
              <a:rPr lang="en-US" dirty="0" smtClean="0">
                <a:solidFill>
                  <a:srgbClr val="000000"/>
                </a:solidFill>
                <a:highlight>
                  <a:srgbClr val="FFFFFF"/>
                </a:highlight>
                <a:latin typeface="Consolas" panose="020B0609020204030204" pitchFamily="49" charset="0"/>
              </a:rPr>
              <a:t>(4,</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make_filter</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token</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filter</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mode</a:t>
            </a:r>
            <a:r>
              <a:rPr lang="en-US" dirty="0">
                <a:solidFill>
                  <a:srgbClr val="000000"/>
                </a:solidFill>
                <a:highlight>
                  <a:srgbClr val="FFFFFF"/>
                </a:highlight>
                <a:latin typeface="Consolas" panose="020B0609020204030204" pitchFamily="49" charset="0"/>
              </a:rPr>
              <a:t>::</a:t>
            </a:r>
            <a:r>
              <a:rPr lang="en-US" dirty="0" err="1">
                <a:solidFill>
                  <a:srgbClr val="2F4F4F"/>
                </a:solidFill>
                <a:highlight>
                  <a:srgbClr val="FFFFFF"/>
                </a:highlight>
                <a:latin typeface="Consolas" panose="020B0609020204030204" pitchFamily="49" charset="0"/>
              </a:rPr>
              <a:t>serial_in_order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[&amp;](</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flow_control</a:t>
            </a:r>
            <a:r>
              <a:rPr lang="en-US" dirty="0">
                <a:solidFill>
                  <a:srgbClr val="000000"/>
                </a:solidFill>
                <a:highlight>
                  <a:srgbClr val="FFFFFF"/>
                </a:highlight>
                <a:latin typeface="Consolas" panose="020B0609020204030204" pitchFamily="49" charset="0"/>
              </a:rPr>
              <a:t> &amp;</a:t>
            </a:r>
            <a:r>
              <a:rPr lang="en-US" dirty="0">
                <a:solidFill>
                  <a:srgbClr val="808080"/>
                </a:solidFill>
                <a:highlight>
                  <a:srgbClr val="FFFFFF"/>
                </a:highlight>
                <a:latin typeface="Consolas" panose="020B0609020204030204" pitchFamily="49" charset="0"/>
              </a:rPr>
              <a:t>fc</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(count++ &lt; 1000)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token</a:t>
            </a:r>
            <a:r>
              <a:rPr lang="en-US" dirty="0">
                <a:solidFill>
                  <a:srgbClr val="000000"/>
                </a:solidFill>
                <a:highlight>
                  <a:srgbClr val="FFFFFF"/>
                </a:highlight>
                <a:latin typeface="Consolas" panose="020B0609020204030204" pitchFamily="49" charset="0"/>
              </a:rPr>
              <a:t>(count);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fc</a:t>
            </a:r>
            <a:r>
              <a:rPr lang="en-US" dirty="0" err="1">
                <a:solidFill>
                  <a:srgbClr val="000000"/>
                </a:solidFill>
                <a:highlight>
                  <a:srgbClr val="FFFFFF"/>
                </a:highlight>
                <a:latin typeface="Consolas" panose="020B0609020204030204" pitchFamily="49" charset="0"/>
              </a:rPr>
              <a:t>.stop</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static_cast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token</a:t>
            </a:r>
            <a:r>
              <a:rPr lang="en-US" dirty="0">
                <a:solidFill>
                  <a:srgbClr val="000000"/>
                </a:solidFill>
                <a:highlight>
                  <a:srgbClr val="FFFFFF"/>
                </a:highlight>
                <a:latin typeface="Consolas" panose="020B0609020204030204" pitchFamily="49" charset="0"/>
              </a:rPr>
              <a:t>*&gt;(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 &amp;</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make_filter</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token</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token</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filter</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mode</a:t>
            </a:r>
            <a:r>
              <a:rPr lang="en-US" dirty="0">
                <a:solidFill>
                  <a:srgbClr val="000000"/>
                </a:solidFill>
                <a:highlight>
                  <a:srgbClr val="FFFFFF"/>
                </a:highlight>
                <a:latin typeface="Consolas" panose="020B0609020204030204" pitchFamily="49" charset="0"/>
              </a:rPr>
              <a:t>::</a:t>
            </a:r>
            <a:r>
              <a:rPr lang="en-US" dirty="0">
                <a:solidFill>
                  <a:srgbClr val="2F4F4F"/>
                </a:solidFill>
                <a:highlight>
                  <a:srgbClr val="FFFFFF"/>
                </a:highlight>
                <a:latin typeface="Consolas" panose="020B0609020204030204" pitchFamily="49" charset="0"/>
              </a:rPr>
              <a:t>parallel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token</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tok</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tok</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 &amp;</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make_filter</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token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filter</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mode</a:t>
            </a:r>
            <a:r>
              <a:rPr lang="en-US" dirty="0">
                <a:solidFill>
                  <a:srgbClr val="000000"/>
                </a:solidFill>
                <a:highlight>
                  <a:srgbClr val="FFFFFF"/>
                </a:highlight>
                <a:latin typeface="Consolas" panose="020B0609020204030204" pitchFamily="49" charset="0"/>
              </a:rPr>
              <a:t>::</a:t>
            </a:r>
            <a:r>
              <a:rPr lang="en-US" dirty="0" err="1">
                <a:solidFill>
                  <a:srgbClr val="2F4F4F"/>
                </a:solidFill>
                <a:highlight>
                  <a:srgbClr val="FFFFFF"/>
                </a:highlight>
                <a:latin typeface="Consolas" panose="020B0609020204030204" pitchFamily="49" charset="0"/>
              </a:rPr>
              <a:t>serial_in_order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[&amp;](</a:t>
            </a:r>
            <a:r>
              <a:rPr lang="en-US" dirty="0">
                <a:solidFill>
                  <a:srgbClr val="2B91AF"/>
                </a:solidFill>
                <a:highlight>
                  <a:srgbClr val="FFFFFF"/>
                </a:highlight>
                <a:latin typeface="Consolas" panose="020B0609020204030204" pitchFamily="49" charset="0"/>
              </a:rPr>
              <a:t>token</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tok</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err="1">
                <a:solidFill>
                  <a:srgbClr val="808080"/>
                </a:solidFill>
                <a:highlight>
                  <a:srgbClr val="FFFFFF"/>
                </a:highlight>
                <a:latin typeface="Consolas" panose="020B0609020204030204" pitchFamily="49" charset="0"/>
              </a:rPr>
              <a:t>tok</a:t>
            </a:r>
            <a:r>
              <a:rPr lang="en-US" dirty="0">
                <a:solidFill>
                  <a:srgbClr val="000000"/>
                </a:solidFill>
                <a:highlight>
                  <a:srgbClr val="FFFFFF"/>
                </a:highlight>
                <a:latin typeface="Consolas" panose="020B0609020204030204" pitchFamily="49" charset="0"/>
              </a:rPr>
              <a:t>-&gt;value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delete</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tok</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endParaRPr lang="en" sz="1400" dirty="0">
              <a:solidFill>
                <a:prstClr val="black"/>
              </a:solidFill>
              <a:highlight>
                <a:srgbClr val="FFFFFF"/>
              </a:highlight>
              <a:latin typeface="Calibri" panose="020F0502020204030204" pitchFamily="34" charset="0"/>
            </a:endParaRPr>
          </a:p>
        </p:txBody>
      </p:sp>
      <p:sp>
        <p:nvSpPr>
          <p:cNvPr id="5" name="Up Arrow 4"/>
          <p:cNvSpPr/>
          <p:nvPr/>
        </p:nvSpPr>
        <p:spPr>
          <a:xfrm rot="5400000">
            <a:off x="456823" y="6480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894973" y="972681"/>
            <a:ext cx="343654" cy="6096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485523" y="1507212"/>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1904623" y="26292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914023" y="3441204"/>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914023" y="483776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43136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xit" presetSubtype="0" fill="hold" grpId="1" nodeType="with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xit" presetSubtype="0" fill="hold" grpId="1" nodeType="withEffect">
                                  <p:stCondLst>
                                    <p:cond delay="0"/>
                                  </p:stCondLst>
                                  <p:childTnLst>
                                    <p:animEffect transition="out" filter="fade">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8" grpId="0" animBg="1"/>
      <p:bldP spid="8" grpId="1" animBg="1"/>
      <p:bldP spid="9" grpId="0" animBg="1"/>
      <p:bldP spid="9" grpId="1" animBg="1"/>
      <p:bldP spid="10" grpId="0" animBg="1"/>
      <p:bldP spid="10" grpId="1" animBg="1"/>
      <p:bldP spid="1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Example</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Image processing pipeline</a:t>
            </a:r>
            <a:endParaRPr lang="en-US" dirty="0"/>
          </a:p>
        </p:txBody>
      </p:sp>
    </p:spTree>
    <p:extLst>
      <p:ext uri="{BB962C8B-B14F-4D97-AF65-F5344CB8AC3E}">
        <p14:creationId xmlns:p14="http://schemas.microsoft.com/office/powerpoint/2010/main" val="125496424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28194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Resize</a:t>
            </a:r>
            <a:endParaRPr lang="en-US" sz="2400" b="1" dirty="0">
              <a:solidFill>
                <a:schemeClr val="bg2">
                  <a:lumMod val="10000"/>
                </a:schemeClr>
              </a:solidFill>
            </a:endParaRPr>
          </a:p>
        </p:txBody>
      </p:sp>
      <p:sp>
        <p:nvSpPr>
          <p:cNvPr id="5" name="Rounded Rectangle 4"/>
          <p:cNvSpPr/>
          <p:nvPr/>
        </p:nvSpPr>
        <p:spPr>
          <a:xfrm>
            <a:off x="1295400" y="3124200"/>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LOAD</a:t>
            </a:r>
            <a:endParaRPr lang="en-US" b="1" dirty="0"/>
          </a:p>
        </p:txBody>
      </p:sp>
      <p:sp>
        <p:nvSpPr>
          <p:cNvPr id="30" name="Rounded Rectangle 29"/>
          <p:cNvSpPr/>
          <p:nvPr/>
        </p:nvSpPr>
        <p:spPr>
          <a:xfrm>
            <a:off x="6705600" y="3124200"/>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SAVE</a:t>
            </a:r>
            <a:endParaRPr lang="en-US" b="1" dirty="0"/>
          </a:p>
        </p:txBody>
      </p:sp>
      <p:sp>
        <p:nvSpPr>
          <p:cNvPr id="31" name="Rectangle 30"/>
          <p:cNvSpPr/>
          <p:nvPr/>
        </p:nvSpPr>
        <p:spPr>
          <a:xfrm>
            <a:off x="4876800" y="2819400"/>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2">
                    <a:lumMod val="10000"/>
                  </a:schemeClr>
                </a:solidFill>
              </a:rPr>
              <a:t>Watermark</a:t>
            </a:r>
            <a:endParaRPr lang="en-US" dirty="0"/>
          </a:p>
        </p:txBody>
      </p:sp>
      <p:cxnSp>
        <p:nvCxnSpPr>
          <p:cNvPr id="34" name="Straight Arrow Connector 33"/>
          <p:cNvCxnSpPr/>
          <p:nvPr/>
        </p:nvCxnSpPr>
        <p:spPr>
          <a:xfrm>
            <a:off x="4191000" y="33909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019800" y="33909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362200" y="33909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 Placeholder 2"/>
          <p:cNvSpPr txBox="1">
            <a:spLocks/>
          </p:cNvSpPr>
          <p:nvPr/>
        </p:nvSpPr>
        <p:spPr>
          <a:xfrm>
            <a:off x="996500" y="3924300"/>
            <a:ext cx="1746700" cy="876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smtClean="0"/>
              <a:t>serial</a:t>
            </a:r>
          </a:p>
          <a:p>
            <a:pPr marL="0" indent="0" algn="ctr">
              <a:buNone/>
            </a:pPr>
            <a:r>
              <a:rPr lang="en-US" sz="2000" dirty="0" smtClean="0"/>
              <a:t>(in order)</a:t>
            </a:r>
            <a:endParaRPr lang="en-US" sz="2000" dirty="0"/>
          </a:p>
        </p:txBody>
      </p:sp>
      <p:sp>
        <p:nvSpPr>
          <p:cNvPr id="11" name="Text Placeholder 2"/>
          <p:cNvSpPr txBox="1">
            <a:spLocks/>
          </p:cNvSpPr>
          <p:nvPr/>
        </p:nvSpPr>
        <p:spPr>
          <a:xfrm>
            <a:off x="3125675" y="4106590"/>
            <a:ext cx="987650" cy="5416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parallel</a:t>
            </a:r>
            <a:endParaRPr lang="en-US" sz="2000" dirty="0"/>
          </a:p>
        </p:txBody>
      </p:sp>
      <p:sp>
        <p:nvSpPr>
          <p:cNvPr id="12" name="Text Placeholder 2"/>
          <p:cNvSpPr txBox="1">
            <a:spLocks/>
          </p:cNvSpPr>
          <p:nvPr/>
        </p:nvSpPr>
        <p:spPr>
          <a:xfrm>
            <a:off x="4954475" y="4106590"/>
            <a:ext cx="987650" cy="5416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parallel</a:t>
            </a:r>
            <a:endParaRPr lang="en-US" sz="2000" dirty="0"/>
          </a:p>
        </p:txBody>
      </p:sp>
      <p:sp>
        <p:nvSpPr>
          <p:cNvPr id="13" name="Text Placeholder 2"/>
          <p:cNvSpPr txBox="1">
            <a:spLocks/>
          </p:cNvSpPr>
          <p:nvPr/>
        </p:nvSpPr>
        <p:spPr>
          <a:xfrm>
            <a:off x="6365650" y="3924300"/>
            <a:ext cx="1746700" cy="876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smtClean="0"/>
              <a:t>serial</a:t>
            </a:r>
          </a:p>
          <a:p>
            <a:pPr marL="0" indent="0" algn="ctr">
              <a:buNone/>
            </a:pPr>
            <a:r>
              <a:rPr lang="en-US" sz="2000" dirty="0" smtClean="0"/>
              <a:t>(out of order)</a:t>
            </a:r>
            <a:endParaRPr lang="en-US" sz="2000" dirty="0"/>
          </a:p>
        </p:txBody>
      </p:sp>
    </p:spTree>
    <p:extLst>
      <p:ext uri="{BB962C8B-B14F-4D97-AF65-F5344CB8AC3E}">
        <p14:creationId xmlns:p14="http://schemas.microsoft.com/office/powerpoint/2010/main" val="307232166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t>END</a:t>
            </a:r>
            <a:endParaRPr lang="en-US" sz="2850"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7945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26417267"/>
              </p:ext>
            </p:extLst>
          </p:nvPr>
        </p:nvGraphicFramePr>
        <p:xfrm>
          <a:off x="914400" y="1600200"/>
          <a:ext cx="7315200" cy="2565400"/>
        </p:xfrm>
        <a:graphic>
          <a:graphicData uri="http://schemas.openxmlformats.org/drawingml/2006/table">
            <a:tbl>
              <a:tblPr firstRow="1" bandRow="1">
                <a:tableStyleId>{5C22544A-7EE6-4342-B048-85BDC9FD1C3A}</a:tableStyleId>
              </a:tblPr>
              <a:tblGrid>
                <a:gridCol w="3048000"/>
                <a:gridCol w="4267200"/>
              </a:tblGrid>
              <a:tr h="370840">
                <a:tc>
                  <a:txBody>
                    <a:bodyPr/>
                    <a:lstStyle/>
                    <a:p>
                      <a:r>
                        <a:rPr lang="en-US" dirty="0" smtClean="0"/>
                        <a:t>Range Type</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blocked_range</a:t>
                      </a:r>
                      <a:r>
                        <a:rPr lang="en-US" dirty="0" smtClean="0"/>
                        <a:t>&lt;T&gt;</a:t>
                      </a:r>
                      <a:endParaRPr lang="en-US" dirty="0"/>
                    </a:p>
                  </a:txBody>
                  <a:tcPr/>
                </a:tc>
                <a:tc>
                  <a:txBody>
                    <a:bodyPr/>
                    <a:lstStyle/>
                    <a:p>
                      <a:r>
                        <a:rPr lang="en-US" dirty="0" smtClean="0"/>
                        <a:t>A recursively </a:t>
                      </a:r>
                      <a:r>
                        <a:rPr lang="en-US" dirty="0" err="1" smtClean="0"/>
                        <a:t>splittable</a:t>
                      </a:r>
                      <a:r>
                        <a:rPr lang="en-US" dirty="0" smtClean="0"/>
                        <a:t> half-open range over [</a:t>
                      </a:r>
                      <a:r>
                        <a:rPr lang="en-US" dirty="0" err="1" smtClean="0"/>
                        <a:t>i</a:t>
                      </a:r>
                      <a:r>
                        <a:rPr lang="en-US" dirty="0" smtClean="0"/>
                        <a:t>,</a:t>
                      </a:r>
                      <a:r>
                        <a:rPr lang="en-US" baseline="0" dirty="0" smtClean="0"/>
                        <a:t> j).</a:t>
                      </a:r>
                      <a:endParaRPr lang="en-US" dirty="0"/>
                    </a:p>
                  </a:txBody>
                  <a:tcPr/>
                </a:tc>
              </a:tr>
              <a:tr h="370840">
                <a:tc>
                  <a:txBody>
                    <a:bodyPr/>
                    <a:lstStyle/>
                    <a:p>
                      <a:r>
                        <a:rPr lang="en-US" dirty="0" smtClean="0"/>
                        <a:t>blocked_range2d&lt;T1,</a:t>
                      </a:r>
                      <a:r>
                        <a:rPr lang="en-US" baseline="0" dirty="0" smtClean="0"/>
                        <a:t> T2&gt;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recursively </a:t>
                      </a:r>
                      <a:r>
                        <a:rPr lang="en-US" dirty="0" err="1" smtClean="0"/>
                        <a:t>splittable</a:t>
                      </a:r>
                      <a:r>
                        <a:rPr lang="en-US" dirty="0" smtClean="0"/>
                        <a:t> half-open two-dimensional range over [i</a:t>
                      </a:r>
                      <a:r>
                        <a:rPr lang="en-US" baseline="-25000" dirty="0" smtClean="0"/>
                        <a:t>0</a:t>
                      </a:r>
                      <a:r>
                        <a:rPr lang="en-US" dirty="0" smtClean="0"/>
                        <a:t>,</a:t>
                      </a:r>
                      <a:r>
                        <a:rPr lang="en-US" baseline="0" dirty="0" smtClean="0"/>
                        <a:t> j</a:t>
                      </a:r>
                      <a:r>
                        <a:rPr lang="en-US" baseline="-25000" dirty="0" smtClean="0"/>
                        <a:t>0</a:t>
                      </a:r>
                      <a:r>
                        <a:rPr lang="en-US" baseline="0" dirty="0" smtClean="0"/>
                        <a:t>) x [i</a:t>
                      </a:r>
                      <a:r>
                        <a:rPr lang="en-US" baseline="-25000" dirty="0" smtClean="0"/>
                        <a:t>1</a:t>
                      </a:r>
                      <a:r>
                        <a:rPr lang="en-US" baseline="0" dirty="0" smtClean="0"/>
                        <a:t>, j</a:t>
                      </a:r>
                      <a:r>
                        <a:rPr lang="en-US" baseline="-25000" dirty="0" smtClean="0"/>
                        <a:t>1</a:t>
                      </a:r>
                      <a:r>
                        <a:rPr lang="en-US" baseline="0" dirty="0" smtClean="0"/>
                        <a:t>]</a:t>
                      </a:r>
                      <a:endParaRPr lang="en-US" dirty="0" smtClean="0"/>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blocked_range3d&lt;T1,</a:t>
                      </a:r>
                      <a:r>
                        <a:rPr lang="en-US" baseline="0" dirty="0" smtClean="0"/>
                        <a:t> T2, T3&gt;</a:t>
                      </a:r>
                      <a:endParaRPr lang="en-US" dirty="0" smtClean="0"/>
                    </a:p>
                  </a:txBody>
                  <a:tcPr/>
                </a:tc>
                <a:tc>
                  <a:txBody>
                    <a:bodyPr/>
                    <a:lstStyle/>
                    <a:p>
                      <a:r>
                        <a:rPr lang="en-US" dirty="0" smtClean="0"/>
                        <a:t>A recursively </a:t>
                      </a:r>
                      <a:r>
                        <a:rPr lang="en-US" dirty="0" err="1" smtClean="0"/>
                        <a:t>splittable</a:t>
                      </a:r>
                      <a:r>
                        <a:rPr lang="en-US" dirty="0" smtClean="0"/>
                        <a:t> half-open three-dimensional range</a:t>
                      </a:r>
                      <a:r>
                        <a:rPr lang="en-US" baseline="0" dirty="0" smtClean="0"/>
                        <a:t>.</a:t>
                      </a:r>
                      <a:endParaRPr lang="en-US" dirty="0"/>
                    </a:p>
                  </a:txBody>
                  <a:tcPr/>
                </a:tc>
              </a:tr>
            </a:tbl>
          </a:graphicData>
        </a:graphic>
      </p:graphicFrame>
    </p:spTree>
    <p:extLst>
      <p:ext uri="{BB962C8B-B14F-4D97-AF65-F5344CB8AC3E}">
        <p14:creationId xmlns:p14="http://schemas.microsoft.com/office/powerpoint/2010/main" val="5987317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blocked_range</a:t>
            </a:r>
            <a:r>
              <a:rPr lang="en-US" dirty="0" smtClean="0"/>
              <a:t>&lt;T&gt;</a:t>
            </a:r>
            <a:endParaRPr lang="en-US" dirty="0"/>
          </a:p>
        </p:txBody>
      </p:sp>
      <p:sp>
        <p:nvSpPr>
          <p:cNvPr id="6" name="Rectangle 5"/>
          <p:cNvSpPr/>
          <p:nvPr/>
        </p:nvSpPr>
        <p:spPr>
          <a:xfrm>
            <a:off x="2133600"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40491"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47382"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54273"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61164"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68055"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74946"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81837"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88728"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95619"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202510"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409401"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616292"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23183"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30074"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36965"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43856"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50747"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57638"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64529"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71420"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78311"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85202"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92095"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Tree>
    <p:extLst>
      <p:ext uri="{BB962C8B-B14F-4D97-AF65-F5344CB8AC3E}">
        <p14:creationId xmlns:p14="http://schemas.microsoft.com/office/powerpoint/2010/main" val="8835954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t>
            </a:r>
            <a:r>
              <a:rPr lang="en-US" dirty="0" err="1" smtClean="0"/>
              <a:t>locked_range</a:t>
            </a:r>
            <a:r>
              <a:rPr lang="en-US" dirty="0" smtClean="0"/>
              <a:t>&lt;T&gt;</a:t>
            </a:r>
            <a:endParaRPr lang="en-US" dirty="0"/>
          </a:p>
        </p:txBody>
      </p:sp>
      <p:sp>
        <p:nvSpPr>
          <p:cNvPr id="5" name="Up Arrow 4"/>
          <p:cNvSpPr/>
          <p:nvPr/>
        </p:nvSpPr>
        <p:spPr>
          <a:xfrm rot="5400000">
            <a:off x="685423" y="3046159"/>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666373" y="3829427"/>
            <a:ext cx="343654" cy="6096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Rectangle 6"/>
          <p:cNvSpPr/>
          <p:nvPr/>
        </p:nvSpPr>
        <p:spPr>
          <a:xfrm>
            <a:off x="1143000" y="2286000"/>
            <a:ext cx="7772400" cy="2523768"/>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length = 10;</a:t>
            </a: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values[length] = { 10, 20, 30, 40, 50, 60, 70, 80, 90 };</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blocked_range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range(values, values + length);</a:t>
            </a:r>
          </a:p>
          <a:p>
            <a:r>
              <a:rPr lang="en"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cur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range.begin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cur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range.end</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cur) </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*current &lt;&lt;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217392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t>
            </a:r>
            <a:r>
              <a:rPr lang="en-US" dirty="0" err="1" smtClean="0"/>
              <a:t>locked_range</a:t>
            </a:r>
            <a:r>
              <a:rPr lang="en-US" dirty="0" smtClean="0"/>
              <a:t>&lt;T&gt;</a:t>
            </a:r>
            <a:endParaRPr lang="en-US" dirty="0"/>
          </a:p>
        </p:txBody>
      </p:sp>
      <p:sp>
        <p:nvSpPr>
          <p:cNvPr id="5" name="Up Arrow 4"/>
          <p:cNvSpPr/>
          <p:nvPr/>
        </p:nvSpPr>
        <p:spPr>
          <a:xfrm rot="10800000">
            <a:off x="4781173" y="155362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456823" y="2937887"/>
            <a:ext cx="343654" cy="6096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Rectangle 3"/>
          <p:cNvSpPr/>
          <p:nvPr/>
        </p:nvSpPr>
        <p:spPr>
          <a:xfrm>
            <a:off x="1066800" y="2256472"/>
            <a:ext cx="7772400" cy="1477328"/>
          </a:xfrm>
          <a:prstGeom prst="rect">
            <a:avLst/>
          </a:prstGeom>
        </p:spPr>
        <p:txBody>
          <a:bodyPr wrap="square">
            <a:spAutoFit/>
          </a:bodyPr>
          <a:lstStyle/>
          <a:p>
            <a:r>
              <a:rPr lang="en-US" dirty="0" err="1" smtClean="0">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blocked_range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range(0, 10);</a:t>
            </a:r>
          </a:p>
          <a:p>
            <a:endParaRPr lang="en" dirty="0">
              <a:solidFill>
                <a:srgbClr val="000000"/>
              </a:solidFill>
              <a:highlight>
                <a:srgbClr val="FFFFFF"/>
              </a:highlight>
              <a:latin typeface="Consolas" panose="020B0609020204030204" pitchFamily="49" charset="0"/>
            </a:endParaRPr>
          </a:p>
          <a:p>
            <a:r>
              <a:rPr lang="en-US" dirty="0" smtClean="0">
                <a:solidFill>
                  <a:srgbClr val="0000FF"/>
                </a:solidFill>
                <a:highlight>
                  <a:srgbClr val="FFFFFF"/>
                </a:highlight>
                <a:latin typeface="Consolas" panose="020B0609020204030204" pitchFamily="49" charset="0"/>
              </a:rPr>
              <a:t>for</a:t>
            </a:r>
            <a:r>
              <a:rPr lang="en-US" dirty="0" smtClean="0">
                <a:solidFill>
                  <a:srgbClr val="000000"/>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cur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range.begin</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cur </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range.end</a:t>
            </a:r>
            <a:r>
              <a:rPr lang="en-US" dirty="0">
                <a:solidFill>
                  <a:srgbClr val="000000"/>
                </a:solidFill>
                <a:highlight>
                  <a:srgbClr val="FFFFFF"/>
                </a:highlight>
                <a:latin typeface="Consolas" panose="020B0609020204030204" pitchFamily="49" charset="0"/>
              </a:rPr>
              <a:t>(); ++</a:t>
            </a:r>
            <a:r>
              <a:rPr lang="en-US" dirty="0" smtClean="0">
                <a:solidFill>
                  <a:srgbClr val="000000"/>
                </a:solidFill>
                <a:highlight>
                  <a:srgbClr val="FFFFFF"/>
                </a:highlight>
                <a:latin typeface="Consolas" panose="020B0609020204030204" pitchFamily="49" charset="0"/>
              </a:rPr>
              <a:t>cur) </a:t>
            </a:r>
            <a:r>
              <a:rPr lang="en-US" dirty="0">
                <a:solidFill>
                  <a:srgbClr val="000000"/>
                </a:solidFill>
                <a:highlight>
                  <a:srgbClr val="FFFFFF"/>
                </a:highlight>
                <a:latin typeface="Consolas" panose="020B0609020204030204" pitchFamily="49" charset="0"/>
              </a:rPr>
              <a:t>{</a:t>
            </a:r>
          </a:p>
          <a:p>
            <a:r>
              <a:rPr lang="en-US" dirty="0" smtClean="0">
                <a:solidFill>
                  <a:srgbClr val="000000"/>
                </a:solidFill>
                <a:highlight>
                  <a:srgbClr val="FFFFFF"/>
                </a:highlight>
                <a:latin typeface="Consolas" panose="020B0609020204030204" pitchFamily="49" charset="0"/>
              </a:rPr>
              <a:t>    </a:t>
            </a:r>
            <a:r>
              <a:rPr lang="en-US" dirty="0" err="1" smtClean="0">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current &lt;&lt;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 dirty="0" smtClean="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06861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pPr algn="ctr"/>
            <a:r>
              <a:rPr lang="en-US" b="1" dirty="0" smtClean="0">
                <a:solidFill>
                  <a:schemeClr val="tx1">
                    <a:lumMod val="75000"/>
                    <a:lumOff val="25000"/>
                  </a:schemeClr>
                </a:solidFill>
              </a:rPr>
              <a:t>Summary</a:t>
            </a:r>
            <a:endParaRPr lang="en-US" b="1" dirty="0">
              <a:solidFill>
                <a:schemeClr val="tx1">
                  <a:lumMod val="75000"/>
                  <a:lumOff val="25000"/>
                </a:schemeClr>
              </a:solidFill>
            </a:endParaRP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smtClean="0">
                <a:solidFill>
                  <a:schemeClr val="tx1">
                    <a:lumMod val="75000"/>
                    <a:lumOff val="25000"/>
                  </a:schemeClr>
                </a:solidFill>
              </a:rPr>
              <a:t>Ranges</a:t>
            </a:r>
          </a:p>
          <a:p>
            <a:pPr>
              <a:spcBef>
                <a:spcPts val="1200"/>
              </a:spcBef>
            </a:pPr>
            <a:r>
              <a:rPr lang="en-US" dirty="0" err="1" smtClean="0">
                <a:solidFill>
                  <a:schemeClr val="tx1">
                    <a:lumMod val="75000"/>
                    <a:lumOff val="25000"/>
                  </a:schemeClr>
                </a:solidFill>
              </a:rPr>
              <a:t>Partitioners</a:t>
            </a:r>
            <a:endParaRPr lang="en-US" dirty="0" smtClean="0">
              <a:solidFill>
                <a:schemeClr val="tx1">
                  <a:lumMod val="75000"/>
                  <a:lumOff val="25000"/>
                </a:schemeClr>
              </a:solidFill>
            </a:endParaRPr>
          </a:p>
          <a:p>
            <a:pPr>
              <a:spcBef>
                <a:spcPts val="1200"/>
              </a:spcBef>
            </a:pPr>
            <a:r>
              <a:rPr lang="en-US" dirty="0" smtClean="0">
                <a:solidFill>
                  <a:schemeClr val="tx1">
                    <a:lumMod val="75000"/>
                    <a:lumOff val="25000"/>
                  </a:schemeClr>
                </a:solidFill>
              </a:rPr>
              <a:t>Parallel Looping</a:t>
            </a:r>
          </a:p>
          <a:p>
            <a:pPr lvl="1">
              <a:spcBef>
                <a:spcPts val="1200"/>
              </a:spcBef>
            </a:pPr>
            <a:r>
              <a:rPr lang="en-US" dirty="0" err="1">
                <a:solidFill>
                  <a:schemeClr val="tx1">
                    <a:lumMod val="75000"/>
                    <a:lumOff val="25000"/>
                  </a:schemeClr>
                </a:solidFill>
              </a:rPr>
              <a:t>parallel_for_each</a:t>
            </a:r>
            <a:endParaRPr lang="en-US" dirty="0">
              <a:solidFill>
                <a:schemeClr val="tx1">
                  <a:lumMod val="75000"/>
                  <a:lumOff val="25000"/>
                </a:schemeClr>
              </a:solidFill>
            </a:endParaRPr>
          </a:p>
          <a:p>
            <a:pPr lvl="1">
              <a:spcBef>
                <a:spcPts val="1200"/>
              </a:spcBef>
            </a:pPr>
            <a:r>
              <a:rPr lang="en-US" dirty="0" err="1" smtClean="0">
                <a:solidFill>
                  <a:schemeClr val="tx1">
                    <a:lumMod val="75000"/>
                    <a:lumOff val="25000"/>
                  </a:schemeClr>
                </a:solidFill>
              </a:rPr>
              <a:t>parallel_for</a:t>
            </a:r>
            <a:endParaRPr lang="en-US" dirty="0" smtClean="0">
              <a:solidFill>
                <a:schemeClr val="tx1">
                  <a:lumMod val="75000"/>
                  <a:lumOff val="25000"/>
                </a:schemeClr>
              </a:solidFill>
            </a:endParaRPr>
          </a:p>
          <a:p>
            <a:pPr lvl="1">
              <a:spcBef>
                <a:spcPts val="1200"/>
              </a:spcBef>
            </a:pPr>
            <a:r>
              <a:rPr lang="en-US" dirty="0" err="1" smtClean="0">
                <a:solidFill>
                  <a:schemeClr val="tx1">
                    <a:lumMod val="75000"/>
                    <a:lumOff val="25000"/>
                  </a:schemeClr>
                </a:solidFill>
              </a:rPr>
              <a:t>parallel_do</a:t>
            </a:r>
            <a:endParaRPr lang="en-US" dirty="0">
              <a:solidFill>
                <a:schemeClr val="tx1">
                  <a:lumMod val="75000"/>
                  <a:lumOff val="25000"/>
                </a:schemeClr>
              </a:solidFill>
            </a:endParaRPr>
          </a:p>
          <a:p>
            <a:pPr lvl="1">
              <a:spcBef>
                <a:spcPts val="1200"/>
              </a:spcBef>
            </a:pPr>
            <a:r>
              <a:rPr lang="en-US" dirty="0" err="1" smtClean="0">
                <a:solidFill>
                  <a:schemeClr val="tx1">
                    <a:lumMod val="75000"/>
                    <a:lumOff val="25000"/>
                  </a:schemeClr>
                </a:solidFill>
              </a:rPr>
              <a:t>parallel_reduce</a:t>
            </a:r>
            <a:endParaRPr lang="en-US" dirty="0" smtClean="0">
              <a:solidFill>
                <a:schemeClr val="tx1">
                  <a:lumMod val="75000"/>
                  <a:lumOff val="25000"/>
                </a:schemeClr>
              </a:solidFill>
            </a:endParaRPr>
          </a:p>
          <a:p>
            <a:pPr lvl="1">
              <a:spcBef>
                <a:spcPts val="1200"/>
              </a:spcBef>
            </a:pPr>
            <a:r>
              <a:rPr lang="en-US" dirty="0" err="1" smtClean="0">
                <a:solidFill>
                  <a:schemeClr val="tx1">
                    <a:lumMod val="75000"/>
                    <a:lumOff val="25000"/>
                  </a:schemeClr>
                </a:solidFill>
              </a:rPr>
              <a:t>parallel_scan</a:t>
            </a:r>
            <a:endParaRPr lang="en-US" dirty="0">
              <a:solidFill>
                <a:schemeClr val="tx1">
                  <a:lumMod val="75000"/>
                  <a:lumOff val="25000"/>
                </a:schemeClr>
              </a:solidFill>
            </a:endParaRPr>
          </a:p>
          <a:p>
            <a:pPr lvl="1">
              <a:spcBef>
                <a:spcPts val="1200"/>
              </a:spcBef>
            </a:pPr>
            <a:endParaRPr lang="en-US" dirty="0">
              <a:solidFill>
                <a:schemeClr val="tx1">
                  <a:lumMod val="75000"/>
                  <a:lumOff val="25000"/>
                </a:schemeClr>
              </a:solidFill>
            </a:endParaRPr>
          </a:p>
          <a:p>
            <a:pPr lvl="1">
              <a:spcBef>
                <a:spcPts val="1200"/>
              </a:spcBef>
            </a:pPr>
            <a:endParaRPr lang="en-US" dirty="0" smtClean="0">
              <a:solidFill>
                <a:schemeClr val="tx1">
                  <a:lumMod val="75000"/>
                  <a:lumOff val="25000"/>
                </a:schemeClr>
              </a:solidFill>
            </a:endParaRPr>
          </a:p>
        </p:txBody>
      </p:sp>
    </p:spTree>
    <p:extLst>
      <p:ext uri="{BB962C8B-B14F-4D97-AF65-F5344CB8AC3E}">
        <p14:creationId xmlns:p14="http://schemas.microsoft.com/office/powerpoint/2010/main" val="427667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674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33528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5240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104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48100" y="4901625"/>
            <a:ext cx="1524000" cy="584775"/>
          </a:xfrm>
          <a:prstGeom prst="rect">
            <a:avLst/>
          </a:prstGeom>
          <a:noFill/>
        </p:spPr>
        <p:txBody>
          <a:bodyPr wrap="square" rtlCol="0">
            <a:spAutoFit/>
          </a:bodyPr>
          <a:lstStyle/>
          <a:p>
            <a:r>
              <a:rPr lang="en-US" sz="3200" dirty="0" smtClean="0">
                <a:solidFill>
                  <a:schemeClr val="tx1">
                    <a:lumMod val="95000"/>
                    <a:lumOff val="5000"/>
                  </a:schemeClr>
                </a:solidFill>
              </a:rPr>
              <a:t>Pipeline</a:t>
            </a:r>
            <a:endParaRPr lang="en-US" sz="3200" dirty="0">
              <a:solidFill>
                <a:schemeClr val="tx1">
                  <a:lumMod val="95000"/>
                  <a:lumOff val="5000"/>
                </a:schemeClr>
              </a:solidFill>
            </a:endParaRPr>
          </a:p>
        </p:txBody>
      </p:sp>
      <p:sp>
        <p:nvSpPr>
          <p:cNvPr id="12" name="TextBox 11"/>
          <p:cNvSpPr txBox="1"/>
          <p:nvPr/>
        </p:nvSpPr>
        <p:spPr>
          <a:xfrm>
            <a:off x="3981450" y="1376676"/>
            <a:ext cx="1257300" cy="584775"/>
          </a:xfrm>
          <a:prstGeom prst="rect">
            <a:avLst/>
          </a:prstGeom>
          <a:noFill/>
        </p:spPr>
        <p:txBody>
          <a:bodyPr wrap="square" rtlCol="0">
            <a:spAutoFit/>
          </a:bodyPr>
          <a:lstStyle/>
          <a:p>
            <a:r>
              <a:rPr lang="en-US" sz="3200" dirty="0" smtClean="0">
                <a:solidFill>
                  <a:schemeClr val="tx1">
                    <a:lumMod val="95000"/>
                    <a:lumOff val="5000"/>
                  </a:schemeClr>
                </a:solidFill>
              </a:rPr>
              <a:t>Filters</a:t>
            </a:r>
            <a:endParaRPr lang="en-US" sz="3200" dirty="0">
              <a:solidFill>
                <a:schemeClr val="tx1">
                  <a:lumMod val="95000"/>
                  <a:lumOff val="5000"/>
                </a:schemeClr>
              </a:solidFill>
            </a:endParaRPr>
          </a:p>
        </p:txBody>
      </p:sp>
      <p:sp>
        <p:nvSpPr>
          <p:cNvPr id="13" name="TextBox 12"/>
          <p:cNvSpPr txBox="1"/>
          <p:nvPr/>
        </p:nvSpPr>
        <p:spPr>
          <a:xfrm>
            <a:off x="180975" y="2283009"/>
            <a:ext cx="1619250" cy="461665"/>
          </a:xfrm>
          <a:prstGeom prst="rect">
            <a:avLst/>
          </a:prstGeom>
          <a:noFill/>
        </p:spPr>
        <p:txBody>
          <a:bodyPr wrap="square" rtlCol="0">
            <a:spAutoFit/>
          </a:bodyPr>
          <a:lstStyle/>
          <a:p>
            <a:r>
              <a:rPr lang="en-US" sz="2400" dirty="0" smtClean="0">
                <a:solidFill>
                  <a:schemeClr val="tx1">
                    <a:lumMod val="95000"/>
                    <a:lumOff val="5000"/>
                  </a:schemeClr>
                </a:solidFill>
              </a:rPr>
              <a:t>Input Filter</a:t>
            </a:r>
            <a:endParaRPr lang="en-US" sz="2400" dirty="0">
              <a:solidFill>
                <a:schemeClr val="tx1">
                  <a:lumMod val="95000"/>
                  <a:lumOff val="5000"/>
                </a:schemeClr>
              </a:solidFill>
            </a:endParaRPr>
          </a:p>
        </p:txBody>
      </p:sp>
      <p:sp>
        <p:nvSpPr>
          <p:cNvPr id="14" name="TextBox 13"/>
          <p:cNvSpPr txBox="1"/>
          <p:nvPr/>
        </p:nvSpPr>
        <p:spPr>
          <a:xfrm>
            <a:off x="7315200" y="2284444"/>
            <a:ext cx="1800225" cy="461665"/>
          </a:xfrm>
          <a:prstGeom prst="rect">
            <a:avLst/>
          </a:prstGeom>
          <a:noFill/>
        </p:spPr>
        <p:txBody>
          <a:bodyPr wrap="square" rtlCol="0">
            <a:spAutoFit/>
          </a:bodyPr>
          <a:lstStyle/>
          <a:p>
            <a:r>
              <a:rPr lang="en-US" sz="2400" dirty="0" smtClean="0">
                <a:solidFill>
                  <a:schemeClr val="tx1">
                    <a:lumMod val="95000"/>
                    <a:lumOff val="5000"/>
                  </a:schemeClr>
                </a:solidFill>
              </a:rPr>
              <a:t>Output Filter</a:t>
            </a:r>
            <a:endParaRPr lang="en-US" sz="2400" dirty="0">
              <a:solidFill>
                <a:schemeClr val="tx1">
                  <a:lumMod val="95000"/>
                  <a:lumOff val="5000"/>
                </a:schemeClr>
              </a:solidFill>
            </a:endParaRPr>
          </a:p>
        </p:txBody>
      </p:sp>
      <p:sp>
        <p:nvSpPr>
          <p:cNvPr id="3" name="Left Brace 2"/>
          <p:cNvSpPr/>
          <p:nvPr/>
        </p:nvSpPr>
        <p:spPr>
          <a:xfrm rot="16200000">
            <a:off x="4335780" y="474405"/>
            <a:ext cx="548640" cy="83058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4335780" y="-83820"/>
            <a:ext cx="548640" cy="48006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 name="Group 7"/>
          <p:cNvGrpSpPr/>
          <p:nvPr/>
        </p:nvGrpSpPr>
        <p:grpSpPr>
          <a:xfrm>
            <a:off x="4191000" y="3059356"/>
            <a:ext cx="838200" cy="809625"/>
            <a:chOff x="1943100" y="435302"/>
            <a:chExt cx="838200" cy="809625"/>
          </a:xfrm>
        </p:grpSpPr>
        <p:sp>
          <p:nvSpPr>
            <p:cNvPr id="6" name="Oval 5"/>
            <p:cNvSpPr/>
            <p:nvPr/>
          </p:nvSpPr>
          <p:spPr>
            <a:xfrm>
              <a:off x="1971675" y="435302"/>
              <a:ext cx="809625" cy="80962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3463491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674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33528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5240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104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48100" y="4901625"/>
            <a:ext cx="1524000" cy="584775"/>
          </a:xfrm>
          <a:prstGeom prst="rect">
            <a:avLst/>
          </a:prstGeom>
          <a:noFill/>
        </p:spPr>
        <p:txBody>
          <a:bodyPr wrap="square" rtlCol="0">
            <a:spAutoFit/>
          </a:bodyPr>
          <a:lstStyle/>
          <a:p>
            <a:r>
              <a:rPr lang="en-US" sz="3200" dirty="0" smtClean="0">
                <a:solidFill>
                  <a:schemeClr val="tx1">
                    <a:lumMod val="95000"/>
                    <a:lumOff val="5000"/>
                  </a:schemeClr>
                </a:solidFill>
              </a:rPr>
              <a:t>Pipeline</a:t>
            </a:r>
            <a:endParaRPr lang="en-US" sz="3200" dirty="0">
              <a:solidFill>
                <a:schemeClr val="tx1">
                  <a:lumMod val="95000"/>
                  <a:lumOff val="5000"/>
                </a:schemeClr>
              </a:solidFill>
            </a:endParaRPr>
          </a:p>
        </p:txBody>
      </p:sp>
      <p:sp>
        <p:nvSpPr>
          <p:cNvPr id="12" name="TextBox 11"/>
          <p:cNvSpPr txBox="1"/>
          <p:nvPr/>
        </p:nvSpPr>
        <p:spPr>
          <a:xfrm>
            <a:off x="3981450" y="1376676"/>
            <a:ext cx="1257300" cy="584775"/>
          </a:xfrm>
          <a:prstGeom prst="rect">
            <a:avLst/>
          </a:prstGeom>
          <a:noFill/>
        </p:spPr>
        <p:txBody>
          <a:bodyPr wrap="square" rtlCol="0">
            <a:spAutoFit/>
          </a:bodyPr>
          <a:lstStyle/>
          <a:p>
            <a:r>
              <a:rPr lang="en-US" sz="3200" dirty="0" smtClean="0">
                <a:solidFill>
                  <a:schemeClr val="tx1">
                    <a:lumMod val="95000"/>
                    <a:lumOff val="5000"/>
                  </a:schemeClr>
                </a:solidFill>
              </a:rPr>
              <a:t>Filters</a:t>
            </a:r>
            <a:endParaRPr lang="en-US" sz="3200" dirty="0">
              <a:solidFill>
                <a:schemeClr val="tx1">
                  <a:lumMod val="95000"/>
                  <a:lumOff val="5000"/>
                </a:schemeClr>
              </a:solidFill>
            </a:endParaRPr>
          </a:p>
        </p:txBody>
      </p:sp>
      <p:sp>
        <p:nvSpPr>
          <p:cNvPr id="13" name="TextBox 12"/>
          <p:cNvSpPr txBox="1"/>
          <p:nvPr/>
        </p:nvSpPr>
        <p:spPr>
          <a:xfrm>
            <a:off x="180975" y="2283009"/>
            <a:ext cx="1619250" cy="461665"/>
          </a:xfrm>
          <a:prstGeom prst="rect">
            <a:avLst/>
          </a:prstGeom>
          <a:noFill/>
        </p:spPr>
        <p:txBody>
          <a:bodyPr wrap="square" rtlCol="0">
            <a:spAutoFit/>
          </a:bodyPr>
          <a:lstStyle/>
          <a:p>
            <a:r>
              <a:rPr lang="en-US" sz="2400" dirty="0" smtClean="0">
                <a:solidFill>
                  <a:schemeClr val="tx1">
                    <a:lumMod val="95000"/>
                    <a:lumOff val="5000"/>
                  </a:schemeClr>
                </a:solidFill>
              </a:rPr>
              <a:t>Input Filter</a:t>
            </a:r>
            <a:endParaRPr lang="en-US" sz="2400" dirty="0">
              <a:solidFill>
                <a:schemeClr val="tx1">
                  <a:lumMod val="95000"/>
                  <a:lumOff val="5000"/>
                </a:schemeClr>
              </a:solidFill>
            </a:endParaRPr>
          </a:p>
        </p:txBody>
      </p:sp>
      <p:sp>
        <p:nvSpPr>
          <p:cNvPr id="14" name="TextBox 13"/>
          <p:cNvSpPr txBox="1"/>
          <p:nvPr/>
        </p:nvSpPr>
        <p:spPr>
          <a:xfrm>
            <a:off x="7315200" y="2284444"/>
            <a:ext cx="1800225" cy="461665"/>
          </a:xfrm>
          <a:prstGeom prst="rect">
            <a:avLst/>
          </a:prstGeom>
          <a:noFill/>
        </p:spPr>
        <p:txBody>
          <a:bodyPr wrap="square" rtlCol="0">
            <a:spAutoFit/>
          </a:bodyPr>
          <a:lstStyle/>
          <a:p>
            <a:r>
              <a:rPr lang="en-US" sz="2400" dirty="0" smtClean="0">
                <a:solidFill>
                  <a:schemeClr val="tx1">
                    <a:lumMod val="95000"/>
                    <a:lumOff val="5000"/>
                  </a:schemeClr>
                </a:solidFill>
              </a:rPr>
              <a:t>Output Filter</a:t>
            </a:r>
            <a:endParaRPr lang="en-US" sz="2400" dirty="0">
              <a:solidFill>
                <a:schemeClr val="tx1">
                  <a:lumMod val="95000"/>
                  <a:lumOff val="5000"/>
                </a:schemeClr>
              </a:solidFill>
            </a:endParaRPr>
          </a:p>
        </p:txBody>
      </p:sp>
      <p:sp>
        <p:nvSpPr>
          <p:cNvPr id="3" name="Left Brace 2"/>
          <p:cNvSpPr/>
          <p:nvPr/>
        </p:nvSpPr>
        <p:spPr>
          <a:xfrm rot="16200000">
            <a:off x="4335780" y="474405"/>
            <a:ext cx="548640" cy="83058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4335780" y="-83820"/>
            <a:ext cx="548640" cy="48006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 name="Group 7"/>
          <p:cNvGrpSpPr/>
          <p:nvPr/>
        </p:nvGrpSpPr>
        <p:grpSpPr>
          <a:xfrm>
            <a:off x="6019800" y="3059356"/>
            <a:ext cx="838200" cy="809625"/>
            <a:chOff x="1943100" y="435302"/>
            <a:chExt cx="838200" cy="809625"/>
          </a:xfrm>
        </p:grpSpPr>
        <p:sp>
          <p:nvSpPr>
            <p:cNvPr id="6" name="Oval 5"/>
            <p:cNvSpPr/>
            <p:nvPr/>
          </p:nvSpPr>
          <p:spPr>
            <a:xfrm>
              <a:off x="1971675" y="435302"/>
              <a:ext cx="809625" cy="80962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2114647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98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57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INPUT</a:t>
            </a:r>
            <a:endParaRPr lang="en-US" b="1" dirty="0"/>
          </a:p>
        </p:txBody>
      </p:sp>
      <p:sp>
        <p:nvSpPr>
          <p:cNvPr id="30" name="Rounded Rectangle 29"/>
          <p:cNvSpPr/>
          <p:nvPr/>
        </p:nvSpPr>
        <p:spPr>
          <a:xfrm>
            <a:off x="7696200" y="3197469"/>
            <a:ext cx="1066800" cy="533400"/>
          </a:xfrm>
          <a:prstGeom prst="roundRect">
            <a:avLst/>
          </a:prstGeom>
          <a:solidFill>
            <a:schemeClr val="bg2">
              <a:lumMod val="1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OUTPUT</a:t>
            </a:r>
            <a:endParaRPr lang="en-US" b="1" dirty="0"/>
          </a:p>
        </p:txBody>
      </p:sp>
      <p:sp>
        <p:nvSpPr>
          <p:cNvPr id="31" name="Rectangle 30"/>
          <p:cNvSpPr/>
          <p:nvPr/>
        </p:nvSpPr>
        <p:spPr>
          <a:xfrm>
            <a:off x="40386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867400" y="2892669"/>
            <a:ext cx="1143000" cy="1143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a:off x="33528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1816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15240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10400" y="3464169"/>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848100" y="4901625"/>
            <a:ext cx="1524000" cy="584775"/>
          </a:xfrm>
          <a:prstGeom prst="rect">
            <a:avLst/>
          </a:prstGeom>
          <a:noFill/>
        </p:spPr>
        <p:txBody>
          <a:bodyPr wrap="square" rtlCol="0">
            <a:spAutoFit/>
          </a:bodyPr>
          <a:lstStyle/>
          <a:p>
            <a:r>
              <a:rPr lang="en-US" sz="3200" dirty="0" smtClean="0">
                <a:solidFill>
                  <a:schemeClr val="tx1">
                    <a:lumMod val="95000"/>
                    <a:lumOff val="5000"/>
                  </a:schemeClr>
                </a:solidFill>
              </a:rPr>
              <a:t>Pipeline</a:t>
            </a:r>
            <a:endParaRPr lang="en-US" sz="3200" dirty="0">
              <a:solidFill>
                <a:schemeClr val="tx1">
                  <a:lumMod val="95000"/>
                  <a:lumOff val="5000"/>
                </a:schemeClr>
              </a:solidFill>
            </a:endParaRPr>
          </a:p>
        </p:txBody>
      </p:sp>
      <p:sp>
        <p:nvSpPr>
          <p:cNvPr id="12" name="TextBox 11"/>
          <p:cNvSpPr txBox="1"/>
          <p:nvPr/>
        </p:nvSpPr>
        <p:spPr>
          <a:xfrm>
            <a:off x="3981450" y="1376676"/>
            <a:ext cx="1257300" cy="584775"/>
          </a:xfrm>
          <a:prstGeom prst="rect">
            <a:avLst/>
          </a:prstGeom>
          <a:noFill/>
        </p:spPr>
        <p:txBody>
          <a:bodyPr wrap="square" rtlCol="0">
            <a:spAutoFit/>
          </a:bodyPr>
          <a:lstStyle/>
          <a:p>
            <a:r>
              <a:rPr lang="en-US" sz="3200" dirty="0" smtClean="0">
                <a:solidFill>
                  <a:schemeClr val="tx1">
                    <a:lumMod val="95000"/>
                    <a:lumOff val="5000"/>
                  </a:schemeClr>
                </a:solidFill>
              </a:rPr>
              <a:t>Filters</a:t>
            </a:r>
            <a:endParaRPr lang="en-US" sz="3200" dirty="0">
              <a:solidFill>
                <a:schemeClr val="tx1">
                  <a:lumMod val="95000"/>
                  <a:lumOff val="5000"/>
                </a:schemeClr>
              </a:solidFill>
            </a:endParaRPr>
          </a:p>
        </p:txBody>
      </p:sp>
      <p:sp>
        <p:nvSpPr>
          <p:cNvPr id="13" name="TextBox 12"/>
          <p:cNvSpPr txBox="1"/>
          <p:nvPr/>
        </p:nvSpPr>
        <p:spPr>
          <a:xfrm>
            <a:off x="180975" y="2283009"/>
            <a:ext cx="1619250" cy="461665"/>
          </a:xfrm>
          <a:prstGeom prst="rect">
            <a:avLst/>
          </a:prstGeom>
          <a:noFill/>
        </p:spPr>
        <p:txBody>
          <a:bodyPr wrap="square" rtlCol="0">
            <a:spAutoFit/>
          </a:bodyPr>
          <a:lstStyle/>
          <a:p>
            <a:r>
              <a:rPr lang="en-US" sz="2400" dirty="0" smtClean="0">
                <a:solidFill>
                  <a:schemeClr val="tx1">
                    <a:lumMod val="95000"/>
                    <a:lumOff val="5000"/>
                  </a:schemeClr>
                </a:solidFill>
              </a:rPr>
              <a:t>Input Filter</a:t>
            </a:r>
            <a:endParaRPr lang="en-US" sz="2400" dirty="0">
              <a:solidFill>
                <a:schemeClr val="tx1">
                  <a:lumMod val="95000"/>
                  <a:lumOff val="5000"/>
                </a:schemeClr>
              </a:solidFill>
            </a:endParaRPr>
          </a:p>
        </p:txBody>
      </p:sp>
      <p:sp>
        <p:nvSpPr>
          <p:cNvPr id="14" name="TextBox 13"/>
          <p:cNvSpPr txBox="1"/>
          <p:nvPr/>
        </p:nvSpPr>
        <p:spPr>
          <a:xfrm>
            <a:off x="7315200" y="2284444"/>
            <a:ext cx="1800225" cy="461665"/>
          </a:xfrm>
          <a:prstGeom prst="rect">
            <a:avLst/>
          </a:prstGeom>
          <a:noFill/>
        </p:spPr>
        <p:txBody>
          <a:bodyPr wrap="square" rtlCol="0">
            <a:spAutoFit/>
          </a:bodyPr>
          <a:lstStyle/>
          <a:p>
            <a:r>
              <a:rPr lang="en-US" sz="2400" dirty="0" smtClean="0">
                <a:solidFill>
                  <a:schemeClr val="tx1">
                    <a:lumMod val="95000"/>
                    <a:lumOff val="5000"/>
                  </a:schemeClr>
                </a:solidFill>
              </a:rPr>
              <a:t>Output Filter</a:t>
            </a:r>
            <a:endParaRPr lang="en-US" sz="2400" dirty="0">
              <a:solidFill>
                <a:schemeClr val="tx1">
                  <a:lumMod val="95000"/>
                  <a:lumOff val="5000"/>
                </a:schemeClr>
              </a:solidFill>
            </a:endParaRPr>
          </a:p>
        </p:txBody>
      </p:sp>
      <p:sp>
        <p:nvSpPr>
          <p:cNvPr id="3" name="Left Brace 2"/>
          <p:cNvSpPr/>
          <p:nvPr/>
        </p:nvSpPr>
        <p:spPr>
          <a:xfrm rot="16200000">
            <a:off x="4335780" y="474405"/>
            <a:ext cx="548640" cy="83058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Left Brace 15"/>
          <p:cNvSpPr/>
          <p:nvPr/>
        </p:nvSpPr>
        <p:spPr>
          <a:xfrm rot="5400000">
            <a:off x="4335780" y="-83820"/>
            <a:ext cx="548640" cy="4800600"/>
          </a:xfrm>
          <a:prstGeom prst="leftBrac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 name="Group 7"/>
          <p:cNvGrpSpPr/>
          <p:nvPr/>
        </p:nvGrpSpPr>
        <p:grpSpPr>
          <a:xfrm>
            <a:off x="7848600" y="3059356"/>
            <a:ext cx="838200" cy="809625"/>
            <a:chOff x="1943100" y="435302"/>
            <a:chExt cx="838200" cy="809625"/>
          </a:xfrm>
        </p:grpSpPr>
        <p:sp>
          <p:nvSpPr>
            <p:cNvPr id="6" name="Oval 5"/>
            <p:cNvSpPr/>
            <p:nvPr/>
          </p:nvSpPr>
          <p:spPr>
            <a:xfrm>
              <a:off x="1971675" y="435302"/>
              <a:ext cx="809625" cy="809625"/>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43100" y="655448"/>
              <a:ext cx="838200" cy="369332"/>
            </a:xfrm>
            <a:prstGeom prst="rect">
              <a:avLst/>
            </a:prstGeom>
            <a:noFill/>
          </p:spPr>
          <p:txBody>
            <a:bodyPr wrap="square" rtlCol="0">
              <a:spAutoFit/>
            </a:bodyPr>
            <a:lstStyle/>
            <a:p>
              <a:r>
                <a:rPr lang="en-US" dirty="0" smtClean="0"/>
                <a:t>TOKEN</a:t>
              </a:r>
              <a:endParaRPr lang="en-US" dirty="0"/>
            </a:p>
          </p:txBody>
        </p:sp>
      </p:grpSp>
    </p:spTree>
    <p:extLst>
      <p:ext uri="{BB962C8B-B14F-4D97-AF65-F5344CB8AC3E}">
        <p14:creationId xmlns:p14="http://schemas.microsoft.com/office/powerpoint/2010/main" val="210867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12677</TotalTime>
  <Words>4576</Words>
  <Application>Microsoft Office PowerPoint</Application>
  <PresentationFormat>On-screen Show (4:3)</PresentationFormat>
  <Paragraphs>830</Paragraphs>
  <Slides>68</Slides>
  <Notes>68</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4" baseType="lpstr">
      <vt:lpstr>Arial</vt:lpstr>
      <vt:lpstr>Calibri</vt:lpstr>
      <vt:lpstr>Calibri Light</vt:lpstr>
      <vt:lpstr>Consolas</vt:lpstr>
      <vt:lpstr>Office Theme</vt:lpstr>
      <vt:lpstr>Image</vt:lpstr>
      <vt:lpstr>Threading Building Blocks Programming</vt:lpstr>
      <vt:lpstr>Overview</vt:lpstr>
      <vt:lpstr>Pipeline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tbb::pipeline</vt:lpstr>
      <vt:lpstr>tbb::filter</vt:lpstr>
      <vt:lpstr>tbb::filter::mode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parallel_pipeline</vt:lpstr>
      <vt:lpstr>PowerPoint Presentation</vt:lpstr>
      <vt:lpstr>Example</vt:lpstr>
      <vt:lpstr>PowerPoint Presentation</vt:lpstr>
      <vt:lpstr>END</vt:lpstr>
      <vt:lpstr>PowerPoint Presentation</vt:lpstr>
      <vt:lpstr>blocked_range&lt;T&gt;</vt:lpstr>
      <vt:lpstr>blocked_range&lt;T&gt;</vt:lpstr>
      <vt:lpstr>blocked_range&lt;T&gt;</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Robert Horvick</cp:lastModifiedBy>
  <cp:revision>257</cp:revision>
  <dcterms:created xsi:type="dcterms:W3CDTF">2013-11-20T18:16:21Z</dcterms:created>
  <dcterms:modified xsi:type="dcterms:W3CDTF">2015-06-05T16:25:04Z</dcterms:modified>
</cp:coreProperties>
</file>