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329" r:id="rId3"/>
    <p:sldId id="470" r:id="rId4"/>
    <p:sldId id="500" r:id="rId5"/>
    <p:sldId id="499" r:id="rId6"/>
    <p:sldId id="502" r:id="rId7"/>
    <p:sldId id="501" r:id="rId8"/>
    <p:sldId id="503" r:id="rId9"/>
    <p:sldId id="509" r:id="rId10"/>
    <p:sldId id="504" r:id="rId11"/>
    <p:sldId id="505" r:id="rId12"/>
    <p:sldId id="506" r:id="rId13"/>
    <p:sldId id="507" r:id="rId14"/>
    <p:sldId id="508" r:id="rId15"/>
    <p:sldId id="510" r:id="rId16"/>
    <p:sldId id="511" r:id="rId17"/>
    <p:sldId id="512" r:id="rId18"/>
    <p:sldId id="513" r:id="rId19"/>
    <p:sldId id="514" r:id="rId20"/>
    <p:sldId id="516" r:id="rId21"/>
    <p:sldId id="531" r:id="rId22"/>
    <p:sldId id="532" r:id="rId23"/>
    <p:sldId id="533" r:id="rId24"/>
    <p:sldId id="534" r:id="rId25"/>
    <p:sldId id="535" r:id="rId26"/>
    <p:sldId id="536" r:id="rId27"/>
    <p:sldId id="542" r:id="rId28"/>
    <p:sldId id="537" r:id="rId29"/>
    <p:sldId id="538" r:id="rId30"/>
    <p:sldId id="540" r:id="rId31"/>
    <p:sldId id="541" r:id="rId32"/>
    <p:sldId id="517" r:id="rId33"/>
    <p:sldId id="518" r:id="rId34"/>
    <p:sldId id="520" r:id="rId35"/>
    <p:sldId id="519" r:id="rId36"/>
    <p:sldId id="522" r:id="rId37"/>
    <p:sldId id="521" r:id="rId38"/>
    <p:sldId id="523" r:id="rId39"/>
    <p:sldId id="525" r:id="rId40"/>
    <p:sldId id="526" r:id="rId41"/>
    <p:sldId id="527" r:id="rId42"/>
    <p:sldId id="528" r:id="rId43"/>
    <p:sldId id="529" r:id="rId44"/>
    <p:sldId id="530" r:id="rId45"/>
    <p:sldId id="543" r:id="rId46"/>
    <p:sldId id="54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73788" autoAdjust="0"/>
  </p:normalViewPr>
  <p:slideViewPr>
    <p:cSldViewPr>
      <p:cViewPr varScale="1">
        <p:scale>
          <a:sx n="82" d="100"/>
          <a:sy n="82" d="100"/>
        </p:scale>
        <p:origin x="1074" y="90"/>
      </p:cViewPr>
      <p:guideLst>
        <p:guide orient="horz" pos="22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B2D91-E76C-4167-895D-5BE8A67ACFF2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EA4C1-1369-497F-A4CC-0EEBC5C7F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6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 fundamentals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Threading Building Blocks programming course.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44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a parameter of 0 we can return</a:t>
            </a:r>
            <a:r>
              <a:rPr lang="en-US" baseline="0" dirty="0" smtClean="0"/>
              <a:t> back to the recursive call with the input 2.  Since I think the pattern should be clear, let’s speed up our walk through this a little.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86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now completed the execution of 2 and can</a:t>
            </a:r>
            <a:r>
              <a:rPr lang="en-US" baseline="0" dirty="0" smtClean="0"/>
              <a:t> continue the call from 3 – where we make the recursive call of 3 minus 2.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33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return</a:t>
            </a:r>
            <a:r>
              <a:rPr lang="en-US" baseline="0" dirty="0" smtClean="0"/>
              <a:t> to 3, it is done and now we can process the second recursive call of the original input, 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70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processing</a:t>
            </a:r>
            <a:r>
              <a:rPr lang="en-US" baseline="0" dirty="0" smtClean="0"/>
              <a:t> continues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23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soon we have made</a:t>
            </a:r>
            <a:r>
              <a:rPr lang="en-US" baseline="0" dirty="0" smtClean="0"/>
              <a:t> our final recursive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25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r>
              <a:rPr lang="en-US" baseline="0" dirty="0" smtClean="0"/>
              <a:t> returns to each caller up the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49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Until it gets back to the</a:t>
            </a:r>
            <a:r>
              <a:rPr lang="en-US" baseline="0" dirty="0" smtClean="0"/>
              <a:t> 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88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our processing is now complete.</a:t>
            </a:r>
          </a:p>
          <a:p>
            <a:endParaRPr lang="en-US" dirty="0" smtClean="0"/>
          </a:p>
          <a:p>
            <a:r>
              <a:rPr lang="en-US" dirty="0" smtClean="0"/>
              <a:t>In this example</a:t>
            </a:r>
            <a:r>
              <a:rPr lang="en-US" baseline="0" dirty="0" smtClean="0"/>
              <a:t> we used recursion to link tasks together.  While we didn’t create an actual tree, it should be clear that our function was called in a manner which could be represented as a graph.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graph </a:t>
            </a:r>
          </a:p>
          <a:p>
            <a:r>
              <a:rPr lang="en-US" baseline="0" dirty="0" smtClean="0"/>
              <a:t>** The root node, 4, is the parent, or successor task, of the entire tree.  It starts first</a:t>
            </a:r>
          </a:p>
          <a:p>
            <a:r>
              <a:rPr lang="en-US" baseline="0" dirty="0" smtClean="0"/>
              <a:t>** It’s children, or predecessor tasks, complete before it completes.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26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there we saw how a non-concurrent</a:t>
            </a:r>
            <a:r>
              <a:rPr lang="en-US" baseline="0" dirty="0" smtClean="0"/>
              <a:t> recursive function can be viewed as a graph of calls.  So how can we take this simple function and convert it to a task-based algorithm?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42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TBB task inherits from the task class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while this class provides a lot of functionality, there aren’t that many things we need to worry about initially.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5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module we are going start by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** learning what tasks are at a high level.  We’ll do this by looking at an example of linear code and seeing how it could be converted to task based.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** Next we will learn about the task class and some of the features such as task execution, reference counting and spawning and waiting for child tasks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** Finally we’ll look at task allocation and see how child and root tasks are allocated and spawned.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module will be a high-level overview of tasks and task-based programming. A more detailed discussion of tasks will take place later in this course.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92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For our purposes there are only four things about the task class we really need to think about.</a:t>
            </a:r>
          </a:p>
          <a:p>
            <a:r>
              <a:rPr lang="en-US" baseline="0" dirty="0" smtClean="0"/>
              <a:t>Every class tat inherits from the </a:t>
            </a:r>
            <a:r>
              <a:rPr lang="en-US" baseline="0" dirty="0" err="1" smtClean="0"/>
              <a:t>tbb</a:t>
            </a:r>
            <a:r>
              <a:rPr lang="en-US" baseline="0" dirty="0" smtClean="0"/>
              <a:t>::task class must implement the execute function.  This function is called when the task is executed by the task scheduler.</a:t>
            </a:r>
          </a:p>
          <a:p>
            <a:r>
              <a:rPr lang="en-US" baseline="0" dirty="0" smtClean="0"/>
              <a:t>The Set ref count function is used to set the number of child, or successor tasks of the current task.</a:t>
            </a:r>
          </a:p>
          <a:p>
            <a:r>
              <a:rPr lang="en-US" baseline="0" dirty="0" smtClean="0"/>
              <a:t>The spawn function puts a new task into the pool of tasks that are ready to run.  This spawned task is, by default, a child or successor of the current task.</a:t>
            </a:r>
          </a:p>
          <a:p>
            <a:r>
              <a:rPr lang="en-US" baseline="0" dirty="0" smtClean="0"/>
              <a:t>The wait for all function executes child tasks until the ref count is zero and then returns.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Before we convert our code to a task-based model, let’s look a little more at tasks.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36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</a:t>
            </a:r>
            <a:r>
              <a:rPr lang="en-US" baseline="0" dirty="0" smtClean="0"/>
              <a:t> have a task named Task 1.  We can see it has a successor, or parent, an execute function and a ref count.  This task is ready to run but has not been picked up by the task scheduler yet.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32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 task is scheduled to run the execute function</a:t>
            </a:r>
            <a:r>
              <a:rPr lang="en-US" baseline="0" dirty="0" smtClean="0"/>
              <a:t> is called.  </a:t>
            </a:r>
          </a:p>
          <a:p>
            <a:r>
              <a:rPr lang="en-US" baseline="0" dirty="0" smtClean="0"/>
              <a:t>** Since this is the root, or first task, in the graph – there is no successor </a:t>
            </a:r>
          </a:p>
          <a:p>
            <a:r>
              <a:rPr lang="en-US" baseline="0" dirty="0" smtClean="0"/>
              <a:t>** and the ref count has not yet been set.  </a:t>
            </a:r>
          </a:p>
          <a:p>
            <a:r>
              <a:rPr lang="en-US" baseline="0" dirty="0" smtClean="0"/>
              <a:t>This task would now like to spawn two children.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95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spawning the children, the task </a:t>
            </a:r>
          </a:p>
          <a:p>
            <a:r>
              <a:rPr lang="en-US" baseline="0" dirty="0" smtClean="0"/>
              <a:t>** first sets it’s ref count to reflect the number of tasks that are predecessors, or children, of this one.</a:t>
            </a:r>
          </a:p>
          <a:p>
            <a:r>
              <a:rPr lang="en-US" baseline="0" dirty="0" smtClean="0"/>
              <a:t>Now – this might seem odd, but notice that the ref count was set to 3, not 2.  If we’re planning to create two children, why would we set it to three?</a:t>
            </a:r>
          </a:p>
          <a:p>
            <a:r>
              <a:rPr lang="en-US" baseline="0" dirty="0" smtClean="0"/>
              <a:t>The reason is that when we wait on child tasks we need to include ourselves in the ref count.  When the ref count hit 0 the task is destroyed by the task scheduler – we would not want that to happen while we were still in the execute function waiting for the child tasks to complete.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78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the ref count properly set, Task 1 can allocate two new tasks – task 2 and task 3.</a:t>
            </a:r>
          </a:p>
          <a:p>
            <a:r>
              <a:rPr lang="en-US" dirty="0" smtClean="0"/>
              <a:t>**</a:t>
            </a:r>
            <a:r>
              <a:rPr lang="en-US" baseline="0" dirty="0" smtClean="0"/>
              <a:t> These tasks have a successor of Task 1</a:t>
            </a:r>
          </a:p>
          <a:p>
            <a:r>
              <a:rPr lang="en-US" baseline="0" dirty="0" smtClean="0"/>
              <a:t>** and their ref counts have not been set.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 some point the task scheduler picks up one of the tasks to run – assuming Task 2 was spawned before Task</a:t>
            </a:r>
            <a:r>
              <a:rPr lang="en-US" baseline="0" dirty="0" smtClean="0"/>
              <a:t> 3 it will probably pick up Task 2 first.  The scheduler generally operates like queue, picking the items in the order they are spawned.  This isn’t always true and should not be relied upon, but it is generally true.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45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smtClean="0"/>
              <a:t>With task two now running, it wants to create a single predecessors,</a:t>
            </a:r>
            <a:r>
              <a:rPr lang="en-US" baseline="0" dirty="0" smtClean="0"/>
              <a:t> or child, task.  Just like with it’s parent, when we set the ref count we include the current task in the count.  So for a single child we set the count to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13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r>
              <a:rPr lang="en-US" baseline="0" dirty="0" smtClean="0"/>
              <a:t> 2 now spawns a new child – Task 4.  Task 2 begins waiting on Task 4 to complete so the scheduler can now pick another task to run.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49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into the queue of available tasks, Task 3 is found and execute is called.  Task 3 is not going to create any children so it performs it’s work</a:t>
            </a:r>
            <a:r>
              <a:rPr lang="en-US" baseline="0" dirty="0" smtClean="0"/>
              <a:t> and execute returns null indicating that it is done.  The scheduler will now pick a new task to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21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only available task in the queue is Task 4.</a:t>
            </a:r>
            <a:r>
              <a:rPr lang="en-US" baseline="0" dirty="0" smtClean="0"/>
              <a:t>  It’s execute function is called, and like Task 3 it will not be creating any children, so it finishes and returns null.  </a:t>
            </a:r>
          </a:p>
          <a:p>
            <a:r>
              <a:rPr lang="en-US" baseline="0" dirty="0" smtClean="0"/>
              <a:t>** Notice that the ref count on Task 1 has decremented from 3 to 2 – the task scheduler did this for us when Task 3 finished.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42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Task 4 done,</a:t>
            </a:r>
            <a:r>
              <a:rPr lang="en-US" baseline="0" dirty="0" smtClean="0"/>
              <a:t> Task 2 is no longer waiting for any of it’s children to finish and control returns to it’s execute function.</a:t>
            </a:r>
          </a:p>
          <a:p>
            <a:r>
              <a:rPr lang="en-US" baseline="0" dirty="0" smtClean="0"/>
              <a:t>** Note that it’s ref count has been decremented to 0 – again this was performed by the task scheduler when Task 4 completed.</a:t>
            </a:r>
          </a:p>
          <a:p>
            <a:r>
              <a:rPr lang="en-US" baseline="0" dirty="0" smtClean="0"/>
              <a:t>Task 2 is now complete and returns null.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1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task is a single unit of work that executes on a single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thread. 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51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Task 2 done, Task</a:t>
            </a:r>
            <a:r>
              <a:rPr lang="en-US" baseline="0" dirty="0" smtClean="0"/>
              <a:t> 1’s ref count is decremented to 1 – so now it is only waiting on itself.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92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when Task 1’sexecute function returns null, the task graph is complete and there are no tasks left to run.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that we have a conceptual view of tasks in place – let’s create our first task class replicating the behavior we saw earlier in the recursive count down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745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stub of our count</a:t>
            </a:r>
            <a:r>
              <a:rPr lang="en-US" baseline="0" dirty="0" smtClean="0"/>
              <a:t> down class.  </a:t>
            </a:r>
          </a:p>
          <a:p>
            <a:r>
              <a:rPr lang="en-US" baseline="0" dirty="0" smtClean="0"/>
              <a:t>** Since this is a task, we need to publically inherit from the </a:t>
            </a:r>
            <a:r>
              <a:rPr lang="en-US" baseline="0" dirty="0" err="1" smtClean="0"/>
              <a:t>tbb</a:t>
            </a:r>
            <a:r>
              <a:rPr lang="en-US" baseline="0" dirty="0" smtClean="0"/>
              <a:t> task class.</a:t>
            </a:r>
          </a:p>
          <a:p>
            <a:r>
              <a:rPr lang="en-US" baseline="0" dirty="0" smtClean="0"/>
              <a:t>** We override the execute function</a:t>
            </a:r>
          </a:p>
          <a:p>
            <a:r>
              <a:rPr lang="en-US" baseline="0" dirty="0" smtClean="0"/>
              <a:t>** and in this example we’ll always be returning a null pointer.  We’ll see examples of returning a non-null pointer later in this course.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935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As we fill it in </a:t>
            </a:r>
          </a:p>
          <a:p>
            <a:r>
              <a:rPr lang="en-US" baseline="0" dirty="0" smtClean="0"/>
              <a:t>** we add a private member count which will contain the count for this instance.</a:t>
            </a:r>
          </a:p>
          <a:p>
            <a:r>
              <a:rPr lang="en-US" baseline="0" dirty="0" smtClean="0"/>
              <a:t>** We set this value in the class constructor.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333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Like with our recursive count down function, we print the value when the task is executed.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388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finally we can fill in</a:t>
            </a:r>
            <a:r>
              <a:rPr lang="en-US" baseline="0" dirty="0" smtClean="0"/>
              <a:t> the rest.  When count is greater than 1,</a:t>
            </a:r>
          </a:p>
          <a:p>
            <a:r>
              <a:rPr lang="en-US" baseline="0" dirty="0" smtClean="0"/>
              <a:t>** We set our ref count to 3 – this is for the two children we will create plus the currently running task</a:t>
            </a:r>
          </a:p>
          <a:p>
            <a:r>
              <a:rPr lang="en-US" baseline="0" dirty="0" smtClean="0"/>
              <a:t>** We spawn the two child tasks</a:t>
            </a:r>
          </a:p>
          <a:p>
            <a:r>
              <a:rPr lang="en-US" baseline="0" dirty="0" smtClean="0"/>
              <a:t>** And then we wait for our children to complete – when </a:t>
            </a:r>
            <a:r>
              <a:rPr lang="en-US" baseline="0" dirty="0" err="1" smtClean="0"/>
              <a:t>wait_for_all</a:t>
            </a:r>
            <a:r>
              <a:rPr lang="en-US" baseline="0" dirty="0" smtClean="0"/>
              <a:t> returns, the children are done and our ref count is 1.</a:t>
            </a:r>
          </a:p>
          <a:p>
            <a:r>
              <a:rPr lang="en-US" baseline="0" dirty="0" smtClean="0"/>
              <a:t>** </a:t>
            </a:r>
            <a:r>
              <a:rPr lang="en-US" baseline="0" dirty="0" err="1" smtClean="0"/>
              <a:t>create_countdown</a:t>
            </a:r>
            <a:r>
              <a:rPr lang="en-US" baseline="0" dirty="0" smtClean="0"/>
              <a:t> is a function we need to fill in – I used it here instead of the creation logic to keep our focus on the issue of tasks - we’ll fill this in in a few moments.</a:t>
            </a:r>
          </a:p>
          <a:p>
            <a:r>
              <a:rPr lang="en-US" baseline="0" dirty="0" smtClean="0"/>
              <a:t>But first let’s look at how our task might run.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970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before we create our first task with a count of 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657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this task is executing it spawns two children – 3 and 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727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Whiel</a:t>
            </a:r>
            <a:r>
              <a:rPr lang="en-US" dirty="0" smtClean="0"/>
              <a:t> 4 waits, 3 and 2 run, themselves spawning children.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041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those children run</a:t>
            </a:r>
            <a:r>
              <a:rPr lang="en-US" baseline="0" dirty="0" smtClean="0"/>
              <a:t> they either spawn more children or return null.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5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Here’s a sample of something that could be represented as a task.  It is a simple function that recursively counts-down in a tree-like manner.</a:t>
            </a:r>
          </a:p>
          <a:p>
            <a:r>
              <a:rPr lang="en-US" baseline="0" dirty="0" smtClean="0"/>
              <a:t>** The function has a single parameter indicting the starting point.</a:t>
            </a:r>
          </a:p>
          <a:p>
            <a:r>
              <a:rPr lang="en-US" baseline="0" dirty="0" smtClean="0"/>
              <a:t>** The starting value is printed.</a:t>
            </a:r>
          </a:p>
          <a:p>
            <a:r>
              <a:rPr lang="en-US" baseline="0" dirty="0" smtClean="0"/>
              <a:t>** And if the value is greater than 1,</a:t>
            </a:r>
          </a:p>
          <a:p>
            <a:r>
              <a:rPr lang="en-US" baseline="0" dirty="0" smtClean="0"/>
              <a:t>** The function is recursively called with the values count minus 1 and count minus 2.</a:t>
            </a:r>
          </a:p>
          <a:p>
            <a:r>
              <a:rPr lang="en-US" baseline="0" dirty="0" smtClean="0"/>
              <a:t>Let’s visualize how this function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362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we’re seeing a case where children at multiple levels are running at the same time – this can happen depending on then number of tasks you can execute concurrently, the length of time task execution tasks and the order that tasks and threads are scheduled.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579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Eventually child tasks begin finishing</a:t>
            </a:r>
            <a:r>
              <a:rPr lang="en-US" baseline="0" dirty="0" smtClean="0"/>
              <a:t> and control returns to the parent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13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continues over and 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29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Until eventually control returns to the root task which returns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966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the entire task graph has been completed.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004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back to our code and see what the </a:t>
            </a:r>
            <a:r>
              <a:rPr lang="en-US" dirty="0" err="1" smtClean="0"/>
              <a:t>create_countdown</a:t>
            </a:r>
            <a:r>
              <a:rPr lang="en-US" dirty="0" smtClean="0"/>
              <a:t> function looks like.  Remember, the only reason I put this into a function was to defer discussion of it until now, you don’t need to separate your allocation logic like this.</a:t>
            </a:r>
          </a:p>
          <a:p>
            <a:r>
              <a:rPr lang="en-US" baseline="0" dirty="0" smtClean="0"/>
              <a:t>** Our </a:t>
            </a:r>
            <a:r>
              <a:rPr lang="en-US" baseline="0" dirty="0" err="1" smtClean="0"/>
              <a:t>create_countdown</a:t>
            </a:r>
            <a:r>
              <a:rPr lang="en-US" baseline="0" dirty="0" smtClean="0"/>
              <a:t> function returns a reference to a </a:t>
            </a:r>
            <a:r>
              <a:rPr lang="en-US" baseline="0" dirty="0" err="1" smtClean="0"/>
              <a:t>CountDown</a:t>
            </a:r>
            <a:r>
              <a:rPr lang="en-US" baseline="0" dirty="0" smtClean="0"/>
              <a:t> instance</a:t>
            </a:r>
          </a:p>
          <a:p>
            <a:r>
              <a:rPr lang="en-US" baseline="0" dirty="0" smtClean="0"/>
              <a:t>** Internally it uses placement new, with the placement address being the value returned from task::</a:t>
            </a:r>
            <a:r>
              <a:rPr lang="en-US" baseline="0" dirty="0" err="1" smtClean="0"/>
              <a:t>allocate_child</a:t>
            </a:r>
            <a:r>
              <a:rPr lang="en-US" baseline="0" dirty="0" smtClean="0"/>
              <a:t>.  This is very important.  Recall that I earlier said that the task scheduler would take care of destroying the task instances when the ref count hits zero.  This means that we can’t just use vanilla new – we need to use the task’s allocator – and in this case, because we are creating a child task, we are using </a:t>
            </a:r>
            <a:r>
              <a:rPr lang="en-US" baseline="0" dirty="0" err="1" smtClean="0"/>
              <a:t>allocate_child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** Finally we provide our class, </a:t>
            </a:r>
            <a:r>
              <a:rPr lang="en-US" baseline="0" dirty="0" err="1" smtClean="0"/>
              <a:t>CountDown</a:t>
            </a:r>
            <a:r>
              <a:rPr lang="en-US" baseline="0" dirty="0" smtClean="0"/>
              <a:t>, passing the count argument to the </a:t>
            </a:r>
            <a:r>
              <a:rPr lang="en-US" baseline="0" dirty="0" err="1" smtClean="0"/>
              <a:t>contructor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24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 let’s see how we created our initial root task.</a:t>
            </a:r>
          </a:p>
          <a:p>
            <a:r>
              <a:rPr lang="en-US" baseline="0" dirty="0" smtClean="0"/>
              <a:t>** Here we are allocating the root task</a:t>
            </a:r>
          </a:p>
          <a:p>
            <a:r>
              <a:rPr lang="en-US" baseline="0" dirty="0" smtClean="0"/>
              <a:t>** We are still using placement new, but notice that this time we are not using </a:t>
            </a:r>
            <a:r>
              <a:rPr lang="en-US" baseline="0" dirty="0" err="1" smtClean="0"/>
              <a:t>allocate_child</a:t>
            </a:r>
            <a:r>
              <a:rPr lang="en-US" baseline="0" dirty="0" smtClean="0"/>
              <a:t>, but rather </a:t>
            </a:r>
            <a:r>
              <a:rPr lang="en-US" baseline="0" dirty="0" err="1" smtClean="0"/>
              <a:t>allocate_root</a:t>
            </a:r>
            <a:r>
              <a:rPr lang="en-US" baseline="0" dirty="0" smtClean="0"/>
              <a:t>.  This is because we are allocating the root node – it has no successor.</a:t>
            </a:r>
          </a:p>
          <a:p>
            <a:r>
              <a:rPr lang="en-US" baseline="0" dirty="0" smtClean="0"/>
              <a:t>** Finally we start the task by calling </a:t>
            </a:r>
            <a:r>
              <a:rPr lang="en-US" baseline="0" dirty="0" err="1" smtClean="0"/>
              <a:t>spawn_root_and_wait</a:t>
            </a:r>
            <a:r>
              <a:rPr lang="en-US" baseline="0" dirty="0" smtClean="0"/>
              <a:t>.  This is like the spawn and </a:t>
            </a:r>
            <a:r>
              <a:rPr lang="en-US" baseline="0" dirty="0" err="1" smtClean="0"/>
              <a:t>wait_for_all</a:t>
            </a:r>
            <a:r>
              <a:rPr lang="en-US" baseline="0" dirty="0" smtClean="0"/>
              <a:t> task member functions we have already seen – only this function spawns the root task and waits for it to complete in a single call.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this point we’ve learned what tasks are, how tasks are created and seen an example of converting a linear, recursive, function into a task based one.  Over the rest of this course we will learn more about tasks and dive deeper into various task based programming scenarios.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43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function is initially</a:t>
            </a:r>
            <a:r>
              <a:rPr lang="en-US" baseline="0" dirty="0" smtClean="0"/>
              <a:t> called with a value of 4.  Since 4 is greater than 1, then value is printed and the function is recursively called with the value count minus 1 – or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25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</a:t>
            </a:r>
            <a:r>
              <a:rPr lang="en-US" baseline="0" dirty="0" smtClean="0"/>
              <a:t> now in the first recursive call and have a function parameter of 3.  Being greater than 1, this will be recursively called for 3 minus 1, or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4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recursive call</a:t>
            </a:r>
            <a:r>
              <a:rPr lang="en-US" baseline="0" dirty="0" smtClean="0"/>
              <a:t> with the input 2 can now make it’s own recursive call with the value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60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a parameter of 1 we no longer will make recursive</a:t>
            </a:r>
            <a:r>
              <a:rPr lang="en-US" baseline="0" dirty="0" smtClean="0"/>
              <a:t>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96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returned from the 1 call and are back at the two call.  Now we can make our second recursive</a:t>
            </a:r>
            <a:r>
              <a:rPr lang="en-US" baseline="0" dirty="0" smtClean="0"/>
              <a:t> call of 2 minus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EA4C1-1369-497F-A4CC-0EEBC5C7F2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3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2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1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0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2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1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1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7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7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ED6-335E-4380-AA66-CB844F4A6A5A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CED6-335E-4380-AA66-CB844F4A6A5A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EF11-CA6A-41DA-81F0-F1D9DCCDD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6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50" dirty="0" smtClean="0"/>
              <a:t>Threading Building Blocks Programming</a:t>
            </a:r>
            <a:endParaRPr lang="en-US" sz="28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Tasks -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814754"/>
            <a:ext cx="76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2743200" y="2110154"/>
            <a:ext cx="76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0" y="3417277"/>
            <a:ext cx="76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19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0" name="Rectangle 19"/>
          <p:cNvSpPr/>
          <p:nvPr/>
        </p:nvSpPr>
        <p:spPr>
          <a:xfrm>
            <a:off x="2743200" y="4800600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4" name="Straight Connector 3"/>
          <p:cNvCxnSpPr>
            <a:stCxn id="12" idx="0"/>
            <a:endCxn id="2" idx="2"/>
          </p:cNvCxnSpPr>
          <p:nvPr/>
        </p:nvCxnSpPr>
        <p:spPr>
          <a:xfrm flipV="1">
            <a:off x="3124200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0"/>
            <a:endCxn id="12" idx="2"/>
          </p:cNvCxnSpPr>
          <p:nvPr/>
        </p:nvCxnSpPr>
        <p:spPr>
          <a:xfrm flipV="1">
            <a:off x="2362200" y="2872154"/>
            <a:ext cx="7620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0"/>
            <a:endCxn id="13" idx="2"/>
          </p:cNvCxnSpPr>
          <p:nvPr/>
        </p:nvCxnSpPr>
        <p:spPr>
          <a:xfrm flipV="1">
            <a:off x="1600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0"/>
            <a:endCxn id="13" idx="2"/>
          </p:cNvCxnSpPr>
          <p:nvPr/>
        </p:nvCxnSpPr>
        <p:spPr>
          <a:xfrm flipH="1" flipV="1">
            <a:off x="2362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52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814754"/>
            <a:ext cx="76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2743200" y="2110154"/>
            <a:ext cx="76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0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19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16" name="Rectangle 15"/>
          <p:cNvSpPr/>
          <p:nvPr/>
        </p:nvSpPr>
        <p:spPr>
          <a:xfrm>
            <a:off x="3429000" y="3417277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0" name="Rectangle 19"/>
          <p:cNvSpPr/>
          <p:nvPr/>
        </p:nvSpPr>
        <p:spPr>
          <a:xfrm>
            <a:off x="2743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4" name="Straight Connector 3"/>
          <p:cNvCxnSpPr>
            <a:stCxn id="12" idx="0"/>
            <a:endCxn id="2" idx="2"/>
          </p:cNvCxnSpPr>
          <p:nvPr/>
        </p:nvCxnSpPr>
        <p:spPr>
          <a:xfrm flipV="1">
            <a:off x="3124200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0"/>
            <a:endCxn id="12" idx="2"/>
          </p:cNvCxnSpPr>
          <p:nvPr/>
        </p:nvCxnSpPr>
        <p:spPr>
          <a:xfrm flipV="1">
            <a:off x="2362200" y="2872154"/>
            <a:ext cx="7620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0"/>
            <a:endCxn id="12" idx="2"/>
          </p:cNvCxnSpPr>
          <p:nvPr/>
        </p:nvCxnSpPr>
        <p:spPr>
          <a:xfrm flipH="1" flipV="1">
            <a:off x="3124200" y="2872154"/>
            <a:ext cx="6858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0"/>
            <a:endCxn id="13" idx="2"/>
          </p:cNvCxnSpPr>
          <p:nvPr/>
        </p:nvCxnSpPr>
        <p:spPr>
          <a:xfrm flipV="1">
            <a:off x="1600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0"/>
            <a:endCxn id="13" idx="2"/>
          </p:cNvCxnSpPr>
          <p:nvPr/>
        </p:nvCxnSpPr>
        <p:spPr>
          <a:xfrm flipH="1" flipV="1">
            <a:off x="2362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8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814754"/>
            <a:ext cx="76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2743200" y="2110154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0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19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16" name="Rectangle 15"/>
          <p:cNvSpPr/>
          <p:nvPr/>
        </p:nvSpPr>
        <p:spPr>
          <a:xfrm>
            <a:off x="3429000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17" name="Rectangle 16"/>
          <p:cNvSpPr/>
          <p:nvPr/>
        </p:nvSpPr>
        <p:spPr>
          <a:xfrm>
            <a:off x="5609492" y="2110154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3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4" name="Straight Connector 3"/>
          <p:cNvCxnSpPr>
            <a:stCxn id="12" idx="0"/>
            <a:endCxn id="2" idx="2"/>
          </p:cNvCxnSpPr>
          <p:nvPr/>
        </p:nvCxnSpPr>
        <p:spPr>
          <a:xfrm flipV="1">
            <a:off x="3124200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0"/>
            <a:endCxn id="2" idx="2"/>
          </p:cNvCxnSpPr>
          <p:nvPr/>
        </p:nvCxnSpPr>
        <p:spPr>
          <a:xfrm flipH="1" flipV="1">
            <a:off x="4557346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0"/>
            <a:endCxn id="12" idx="2"/>
          </p:cNvCxnSpPr>
          <p:nvPr/>
        </p:nvCxnSpPr>
        <p:spPr>
          <a:xfrm flipV="1">
            <a:off x="2362200" y="2872154"/>
            <a:ext cx="7620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0"/>
            <a:endCxn id="12" idx="2"/>
          </p:cNvCxnSpPr>
          <p:nvPr/>
        </p:nvCxnSpPr>
        <p:spPr>
          <a:xfrm flipH="1" flipV="1">
            <a:off x="3124200" y="2872154"/>
            <a:ext cx="6858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0"/>
            <a:endCxn id="13" idx="2"/>
          </p:cNvCxnSpPr>
          <p:nvPr/>
        </p:nvCxnSpPr>
        <p:spPr>
          <a:xfrm flipV="1">
            <a:off x="1600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0"/>
            <a:endCxn id="13" idx="2"/>
          </p:cNvCxnSpPr>
          <p:nvPr/>
        </p:nvCxnSpPr>
        <p:spPr>
          <a:xfrm flipH="1" flipV="1">
            <a:off x="2362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3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814754"/>
            <a:ext cx="76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2743200" y="2110154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0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19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16" name="Rectangle 15"/>
          <p:cNvSpPr/>
          <p:nvPr/>
        </p:nvSpPr>
        <p:spPr>
          <a:xfrm>
            <a:off x="3429000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17" name="Rectangle 16"/>
          <p:cNvSpPr/>
          <p:nvPr/>
        </p:nvSpPr>
        <p:spPr>
          <a:xfrm>
            <a:off x="5609492" y="2110154"/>
            <a:ext cx="76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65077" y="3417277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0" name="Rectangle 19"/>
          <p:cNvSpPr/>
          <p:nvPr/>
        </p:nvSpPr>
        <p:spPr>
          <a:xfrm>
            <a:off x="2743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4" name="Straight Connector 3"/>
          <p:cNvCxnSpPr>
            <a:stCxn id="12" idx="0"/>
            <a:endCxn id="2" idx="2"/>
          </p:cNvCxnSpPr>
          <p:nvPr/>
        </p:nvCxnSpPr>
        <p:spPr>
          <a:xfrm flipV="1">
            <a:off x="3124200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0"/>
            <a:endCxn id="2" idx="2"/>
          </p:cNvCxnSpPr>
          <p:nvPr/>
        </p:nvCxnSpPr>
        <p:spPr>
          <a:xfrm flipH="1" flipV="1">
            <a:off x="4557346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0"/>
            <a:endCxn id="12" idx="2"/>
          </p:cNvCxnSpPr>
          <p:nvPr/>
        </p:nvCxnSpPr>
        <p:spPr>
          <a:xfrm flipV="1">
            <a:off x="2362200" y="2872154"/>
            <a:ext cx="7620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0"/>
            <a:endCxn id="17" idx="2"/>
          </p:cNvCxnSpPr>
          <p:nvPr/>
        </p:nvCxnSpPr>
        <p:spPr>
          <a:xfrm flipV="1">
            <a:off x="5246077" y="2872154"/>
            <a:ext cx="744415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0"/>
            <a:endCxn id="12" idx="2"/>
          </p:cNvCxnSpPr>
          <p:nvPr/>
        </p:nvCxnSpPr>
        <p:spPr>
          <a:xfrm flipH="1" flipV="1">
            <a:off x="3124200" y="2872154"/>
            <a:ext cx="6858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0"/>
            <a:endCxn id="13" idx="2"/>
          </p:cNvCxnSpPr>
          <p:nvPr/>
        </p:nvCxnSpPr>
        <p:spPr>
          <a:xfrm flipV="1">
            <a:off x="1600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0"/>
            <a:endCxn id="13" idx="2"/>
          </p:cNvCxnSpPr>
          <p:nvPr/>
        </p:nvCxnSpPr>
        <p:spPr>
          <a:xfrm flipH="1" flipV="1">
            <a:off x="2362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1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814754"/>
            <a:ext cx="76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7" name="Rectangle 16"/>
          <p:cNvSpPr/>
          <p:nvPr/>
        </p:nvSpPr>
        <p:spPr>
          <a:xfrm>
            <a:off x="5609492" y="2110154"/>
            <a:ext cx="76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65077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1" name="Rectangle 20"/>
          <p:cNvSpPr/>
          <p:nvPr/>
        </p:nvSpPr>
        <p:spPr>
          <a:xfrm>
            <a:off x="6371492" y="3417277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 flipV="1">
            <a:off x="3124200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0"/>
            <a:endCxn id="2" idx="2"/>
          </p:cNvCxnSpPr>
          <p:nvPr/>
        </p:nvCxnSpPr>
        <p:spPr>
          <a:xfrm flipH="1" flipV="1">
            <a:off x="4557346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0"/>
            <a:endCxn id="17" idx="2"/>
          </p:cNvCxnSpPr>
          <p:nvPr/>
        </p:nvCxnSpPr>
        <p:spPr>
          <a:xfrm flipV="1">
            <a:off x="5246077" y="2872154"/>
            <a:ext cx="744415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0"/>
          </p:cNvCxnSpPr>
          <p:nvPr/>
        </p:nvCxnSpPr>
        <p:spPr>
          <a:xfrm flipH="1" flipV="1">
            <a:off x="5990492" y="2860432"/>
            <a:ext cx="762000" cy="55684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43200" y="2110154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81200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19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4" name="Rectangle 23"/>
          <p:cNvSpPr/>
          <p:nvPr/>
        </p:nvSpPr>
        <p:spPr>
          <a:xfrm>
            <a:off x="3429000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7" name="Rectangle 26"/>
          <p:cNvSpPr/>
          <p:nvPr/>
        </p:nvSpPr>
        <p:spPr>
          <a:xfrm>
            <a:off x="2743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28" name="Straight Connector 27"/>
          <p:cNvCxnSpPr>
            <a:stCxn id="22" idx="0"/>
            <a:endCxn id="19" idx="2"/>
          </p:cNvCxnSpPr>
          <p:nvPr/>
        </p:nvCxnSpPr>
        <p:spPr>
          <a:xfrm flipV="1">
            <a:off x="2362200" y="2872154"/>
            <a:ext cx="7620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0"/>
            <a:endCxn id="19" idx="2"/>
          </p:cNvCxnSpPr>
          <p:nvPr/>
        </p:nvCxnSpPr>
        <p:spPr>
          <a:xfrm flipH="1" flipV="1">
            <a:off x="3124200" y="2872154"/>
            <a:ext cx="6858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0"/>
            <a:endCxn id="22" idx="2"/>
          </p:cNvCxnSpPr>
          <p:nvPr/>
        </p:nvCxnSpPr>
        <p:spPr>
          <a:xfrm flipV="1">
            <a:off x="1600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0"/>
            <a:endCxn id="22" idx="2"/>
          </p:cNvCxnSpPr>
          <p:nvPr/>
        </p:nvCxnSpPr>
        <p:spPr>
          <a:xfrm flipH="1" flipV="1">
            <a:off x="2362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6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814754"/>
            <a:ext cx="76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7" name="Rectangle 16"/>
          <p:cNvSpPr/>
          <p:nvPr/>
        </p:nvSpPr>
        <p:spPr>
          <a:xfrm>
            <a:off x="5609492" y="2110154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65077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1" name="Rectangle 20"/>
          <p:cNvSpPr/>
          <p:nvPr/>
        </p:nvSpPr>
        <p:spPr>
          <a:xfrm>
            <a:off x="6371492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 flipV="1">
            <a:off x="3124200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0"/>
            <a:endCxn id="2" idx="2"/>
          </p:cNvCxnSpPr>
          <p:nvPr/>
        </p:nvCxnSpPr>
        <p:spPr>
          <a:xfrm flipH="1" flipV="1">
            <a:off x="4557346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0"/>
            <a:endCxn id="17" idx="2"/>
          </p:cNvCxnSpPr>
          <p:nvPr/>
        </p:nvCxnSpPr>
        <p:spPr>
          <a:xfrm flipV="1">
            <a:off x="5246077" y="2872154"/>
            <a:ext cx="744415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0"/>
          </p:cNvCxnSpPr>
          <p:nvPr/>
        </p:nvCxnSpPr>
        <p:spPr>
          <a:xfrm flipH="1" flipV="1">
            <a:off x="5990492" y="2860432"/>
            <a:ext cx="762000" cy="55684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43200" y="2110154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81200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19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4" name="Rectangle 23"/>
          <p:cNvSpPr/>
          <p:nvPr/>
        </p:nvSpPr>
        <p:spPr>
          <a:xfrm>
            <a:off x="3429000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7" name="Rectangle 26"/>
          <p:cNvSpPr/>
          <p:nvPr/>
        </p:nvSpPr>
        <p:spPr>
          <a:xfrm>
            <a:off x="2743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28" name="Straight Connector 27"/>
          <p:cNvCxnSpPr>
            <a:stCxn id="22" idx="0"/>
            <a:endCxn id="19" idx="2"/>
          </p:cNvCxnSpPr>
          <p:nvPr/>
        </p:nvCxnSpPr>
        <p:spPr>
          <a:xfrm flipV="1">
            <a:off x="2362200" y="2872154"/>
            <a:ext cx="7620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0"/>
            <a:endCxn id="19" idx="2"/>
          </p:cNvCxnSpPr>
          <p:nvPr/>
        </p:nvCxnSpPr>
        <p:spPr>
          <a:xfrm flipH="1" flipV="1">
            <a:off x="3124200" y="2872154"/>
            <a:ext cx="6858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0"/>
            <a:endCxn id="22" idx="2"/>
          </p:cNvCxnSpPr>
          <p:nvPr/>
        </p:nvCxnSpPr>
        <p:spPr>
          <a:xfrm flipV="1">
            <a:off x="1600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0"/>
            <a:endCxn id="22" idx="2"/>
          </p:cNvCxnSpPr>
          <p:nvPr/>
        </p:nvCxnSpPr>
        <p:spPr>
          <a:xfrm flipH="1" flipV="1">
            <a:off x="2362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4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814754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7" name="Rectangle 16"/>
          <p:cNvSpPr/>
          <p:nvPr/>
        </p:nvSpPr>
        <p:spPr>
          <a:xfrm>
            <a:off x="5609492" y="2110154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65077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1" name="Rectangle 20"/>
          <p:cNvSpPr/>
          <p:nvPr/>
        </p:nvSpPr>
        <p:spPr>
          <a:xfrm>
            <a:off x="6371492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 flipV="1">
            <a:off x="3124200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0"/>
            <a:endCxn id="2" idx="2"/>
          </p:cNvCxnSpPr>
          <p:nvPr/>
        </p:nvCxnSpPr>
        <p:spPr>
          <a:xfrm flipH="1" flipV="1">
            <a:off x="4557346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0"/>
            <a:endCxn id="17" idx="2"/>
          </p:cNvCxnSpPr>
          <p:nvPr/>
        </p:nvCxnSpPr>
        <p:spPr>
          <a:xfrm flipV="1">
            <a:off x="5246077" y="2872154"/>
            <a:ext cx="744415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0"/>
          </p:cNvCxnSpPr>
          <p:nvPr/>
        </p:nvCxnSpPr>
        <p:spPr>
          <a:xfrm flipH="1" flipV="1">
            <a:off x="5990492" y="2860432"/>
            <a:ext cx="762000" cy="55684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43200" y="2110154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81200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19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4" name="Rectangle 23"/>
          <p:cNvSpPr/>
          <p:nvPr/>
        </p:nvSpPr>
        <p:spPr>
          <a:xfrm>
            <a:off x="3429000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7" name="Rectangle 26"/>
          <p:cNvSpPr/>
          <p:nvPr/>
        </p:nvSpPr>
        <p:spPr>
          <a:xfrm>
            <a:off x="2743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28" name="Straight Connector 27"/>
          <p:cNvCxnSpPr>
            <a:stCxn id="22" idx="0"/>
            <a:endCxn id="19" idx="2"/>
          </p:cNvCxnSpPr>
          <p:nvPr/>
        </p:nvCxnSpPr>
        <p:spPr>
          <a:xfrm flipV="1">
            <a:off x="2362200" y="2872154"/>
            <a:ext cx="7620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0"/>
            <a:endCxn id="19" idx="2"/>
          </p:cNvCxnSpPr>
          <p:nvPr/>
        </p:nvCxnSpPr>
        <p:spPr>
          <a:xfrm flipH="1" flipV="1">
            <a:off x="3124200" y="2872154"/>
            <a:ext cx="6858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0"/>
            <a:endCxn id="22" idx="2"/>
          </p:cNvCxnSpPr>
          <p:nvPr/>
        </p:nvCxnSpPr>
        <p:spPr>
          <a:xfrm flipV="1">
            <a:off x="1600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0"/>
            <a:endCxn id="22" idx="2"/>
          </p:cNvCxnSpPr>
          <p:nvPr/>
        </p:nvCxnSpPr>
        <p:spPr>
          <a:xfrm flipH="1" flipV="1">
            <a:off x="2362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7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814754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7" name="Rectangle 16"/>
          <p:cNvSpPr/>
          <p:nvPr/>
        </p:nvSpPr>
        <p:spPr>
          <a:xfrm>
            <a:off x="5609492" y="2110154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65077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1" name="Rectangle 20"/>
          <p:cNvSpPr/>
          <p:nvPr/>
        </p:nvSpPr>
        <p:spPr>
          <a:xfrm>
            <a:off x="6371492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 flipV="1">
            <a:off x="3124200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0"/>
            <a:endCxn id="2" idx="2"/>
          </p:cNvCxnSpPr>
          <p:nvPr/>
        </p:nvCxnSpPr>
        <p:spPr>
          <a:xfrm flipH="1" flipV="1">
            <a:off x="4557346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0"/>
            <a:endCxn id="17" idx="2"/>
          </p:cNvCxnSpPr>
          <p:nvPr/>
        </p:nvCxnSpPr>
        <p:spPr>
          <a:xfrm flipV="1">
            <a:off x="5246077" y="2872154"/>
            <a:ext cx="744415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0"/>
          </p:cNvCxnSpPr>
          <p:nvPr/>
        </p:nvCxnSpPr>
        <p:spPr>
          <a:xfrm flipH="1" flipV="1">
            <a:off x="5990492" y="2860432"/>
            <a:ext cx="762000" cy="55684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43200" y="2110154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81200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19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4" name="Rectangle 23"/>
          <p:cNvSpPr/>
          <p:nvPr/>
        </p:nvSpPr>
        <p:spPr>
          <a:xfrm>
            <a:off x="3429000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7" name="Rectangle 26"/>
          <p:cNvSpPr/>
          <p:nvPr/>
        </p:nvSpPr>
        <p:spPr>
          <a:xfrm>
            <a:off x="2743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28" name="Straight Connector 27"/>
          <p:cNvCxnSpPr>
            <a:stCxn id="22" idx="0"/>
            <a:endCxn id="19" idx="2"/>
          </p:cNvCxnSpPr>
          <p:nvPr/>
        </p:nvCxnSpPr>
        <p:spPr>
          <a:xfrm flipV="1">
            <a:off x="2362200" y="2872154"/>
            <a:ext cx="7620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0"/>
            <a:endCxn id="19" idx="2"/>
          </p:cNvCxnSpPr>
          <p:nvPr/>
        </p:nvCxnSpPr>
        <p:spPr>
          <a:xfrm flipH="1" flipV="1">
            <a:off x="3124200" y="2872154"/>
            <a:ext cx="6858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0"/>
            <a:endCxn id="22" idx="2"/>
          </p:cNvCxnSpPr>
          <p:nvPr/>
        </p:nvCxnSpPr>
        <p:spPr>
          <a:xfrm flipV="1">
            <a:off x="1600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0"/>
            <a:endCxn id="22" idx="2"/>
          </p:cNvCxnSpPr>
          <p:nvPr/>
        </p:nvCxnSpPr>
        <p:spPr>
          <a:xfrm flipH="1" flipV="1">
            <a:off x="2362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36785" y="42342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Successor (Parent)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72200" y="115095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Predecessor (Child)</a:t>
            </a:r>
            <a:endParaRPr lang="en-US" sz="2400" b="1" dirty="0"/>
          </a:p>
        </p:txBody>
      </p:sp>
      <p:cxnSp>
        <p:nvCxnSpPr>
          <p:cNvPr id="7" name="Straight Arrow Connector 6"/>
          <p:cNvCxnSpPr>
            <a:stCxn id="5" idx="2"/>
            <a:endCxn id="2" idx="1"/>
          </p:cNvCxnSpPr>
          <p:nvPr/>
        </p:nvCxnSpPr>
        <p:spPr>
          <a:xfrm>
            <a:off x="2608385" y="885092"/>
            <a:ext cx="1567961" cy="310662"/>
          </a:xfrm>
          <a:prstGeom prst="straightConnector1">
            <a:avLst/>
          </a:prstGeom>
          <a:ln w="34925">
            <a:solidFill>
              <a:schemeClr val="dk1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17" idx="3"/>
          </p:cNvCxnSpPr>
          <p:nvPr/>
        </p:nvCxnSpPr>
        <p:spPr>
          <a:xfrm flipH="1">
            <a:off x="6371492" y="1612622"/>
            <a:ext cx="1172308" cy="878532"/>
          </a:xfrm>
          <a:prstGeom prst="straightConnector1">
            <a:avLst/>
          </a:prstGeom>
          <a:ln w="34925">
            <a:solidFill>
              <a:schemeClr val="dk1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29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274838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count_down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count_down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count_down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- 2);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" sz="1400" dirty="0">
              <a:solidFill>
                <a:prstClr val="black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2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tbb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::task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base class from which all TBB tasks inherit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20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Tasks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bb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::task Class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execute()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 counting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Spawning and waiting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Allocation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Child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036195"/>
              </p:ext>
            </p:extLst>
          </p:nvPr>
        </p:nvGraphicFramePr>
        <p:xfrm>
          <a:off x="914400" y="1905000"/>
          <a:ext cx="73152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5410200"/>
              </a:tblGrid>
              <a:tr h="346732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Function called when the task is executed by the task scheduler.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set_ref_count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Indicates the number of successors of the current task.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spawn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Puts a task into the ready pool and returns immediately.</a:t>
                      </a: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wait_for_all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Executes tasks in the ready pool until the ref count is equal to 1.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bb</a:t>
            </a:r>
            <a:r>
              <a:rPr lang="en-US" dirty="0" smtClean="0"/>
              <a:t>::task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429000" y="4572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1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successor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refcount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7516"/>
              </p:ext>
            </p:extLst>
          </p:nvPr>
        </p:nvGraphicFramePr>
        <p:xfrm>
          <a:off x="3429000" y="4572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successor: </a:t>
                      </a:r>
                      <a:r>
                        <a:rPr lang="en-US" baseline="0" dirty="0" err="1" smtClean="0"/>
                        <a:t>nullptr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?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Up Arrow 2"/>
          <p:cNvSpPr/>
          <p:nvPr/>
        </p:nvSpPr>
        <p:spPr>
          <a:xfrm rot="5400000">
            <a:off x="2819023" y="724277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Up Arrow 3"/>
          <p:cNvSpPr/>
          <p:nvPr/>
        </p:nvSpPr>
        <p:spPr>
          <a:xfrm rot="5400000">
            <a:off x="2819023" y="1486277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938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64164"/>
              </p:ext>
            </p:extLst>
          </p:nvPr>
        </p:nvGraphicFramePr>
        <p:xfrm>
          <a:off x="3429000" y="4572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successor: </a:t>
                      </a:r>
                      <a:r>
                        <a:rPr lang="en-US" baseline="0" dirty="0" err="1" smtClean="0"/>
                        <a:t>nullptr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Up Arrow 2"/>
          <p:cNvSpPr/>
          <p:nvPr/>
        </p:nvSpPr>
        <p:spPr>
          <a:xfrm rot="5400000">
            <a:off x="2819023" y="1447423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3371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47517"/>
              </p:ext>
            </p:extLst>
          </p:nvPr>
        </p:nvGraphicFramePr>
        <p:xfrm>
          <a:off x="3429000" y="4572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1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successor: </a:t>
                      </a:r>
                      <a:r>
                        <a:rPr lang="en-US" baseline="0" dirty="0" err="1" smtClean="0"/>
                        <a:t>nullptr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56603"/>
              </p:ext>
            </p:extLst>
          </p:nvPr>
        </p:nvGraphicFramePr>
        <p:xfrm>
          <a:off x="1981200" y="24384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2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successor: </a:t>
                      </a: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06974"/>
              </p:ext>
            </p:extLst>
          </p:nvPr>
        </p:nvGraphicFramePr>
        <p:xfrm>
          <a:off x="4953000" y="24384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3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successor: </a:t>
                      </a: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5" idx="0"/>
            <a:endCxn id="12" idx="2"/>
          </p:cNvCxnSpPr>
          <p:nvPr/>
        </p:nvCxnSpPr>
        <p:spPr>
          <a:xfrm flipV="1">
            <a:off x="3124200" y="1940560"/>
            <a:ext cx="1447800" cy="49784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12" idx="2"/>
          </p:cNvCxnSpPr>
          <p:nvPr/>
        </p:nvCxnSpPr>
        <p:spPr>
          <a:xfrm flipH="1" flipV="1">
            <a:off x="4572000" y="1940560"/>
            <a:ext cx="1524000" cy="49784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Up Arrow 12"/>
          <p:cNvSpPr/>
          <p:nvPr/>
        </p:nvSpPr>
        <p:spPr>
          <a:xfrm rot="5400000">
            <a:off x="1409323" y="2705477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Up Arrow 13"/>
          <p:cNvSpPr/>
          <p:nvPr/>
        </p:nvSpPr>
        <p:spPr>
          <a:xfrm rot="5400000">
            <a:off x="1409323" y="3391277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8170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878408"/>
              </p:ext>
            </p:extLst>
          </p:nvPr>
        </p:nvGraphicFramePr>
        <p:xfrm>
          <a:off x="3429000" y="4572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1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successor: </a:t>
                      </a:r>
                      <a:r>
                        <a:rPr lang="en-US" baseline="0" dirty="0" err="1" smtClean="0"/>
                        <a:t>nullptr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937555"/>
              </p:ext>
            </p:extLst>
          </p:nvPr>
        </p:nvGraphicFramePr>
        <p:xfrm>
          <a:off x="1981200" y="24384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2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successor: </a:t>
                      </a: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79950"/>
              </p:ext>
            </p:extLst>
          </p:nvPr>
        </p:nvGraphicFramePr>
        <p:xfrm>
          <a:off x="4953000" y="24384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3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successor: </a:t>
                      </a: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5" idx="0"/>
            <a:endCxn id="12" idx="2"/>
          </p:cNvCxnSpPr>
          <p:nvPr/>
        </p:nvCxnSpPr>
        <p:spPr>
          <a:xfrm flipV="1">
            <a:off x="3124200" y="1940560"/>
            <a:ext cx="1447800" cy="49784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12" idx="2"/>
          </p:cNvCxnSpPr>
          <p:nvPr/>
        </p:nvCxnSpPr>
        <p:spPr>
          <a:xfrm flipH="1" flipV="1">
            <a:off x="4572000" y="1940560"/>
            <a:ext cx="1524000" cy="49784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11128"/>
              </p:ext>
            </p:extLst>
          </p:nvPr>
        </p:nvGraphicFramePr>
        <p:xfrm>
          <a:off x="3429000" y="4572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1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successor: </a:t>
                      </a:r>
                      <a:r>
                        <a:rPr lang="en-US" baseline="0" dirty="0" err="1" smtClean="0"/>
                        <a:t>nullptr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45520"/>
              </p:ext>
            </p:extLst>
          </p:nvPr>
        </p:nvGraphicFramePr>
        <p:xfrm>
          <a:off x="1981200" y="24384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2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successor: </a:t>
                      </a: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622832"/>
              </p:ext>
            </p:extLst>
          </p:nvPr>
        </p:nvGraphicFramePr>
        <p:xfrm>
          <a:off x="4953000" y="24384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3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successor: </a:t>
                      </a: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5" idx="0"/>
            <a:endCxn id="12" idx="2"/>
          </p:cNvCxnSpPr>
          <p:nvPr/>
        </p:nvCxnSpPr>
        <p:spPr>
          <a:xfrm flipV="1">
            <a:off x="3124200" y="1940560"/>
            <a:ext cx="1447800" cy="49784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12" idx="2"/>
          </p:cNvCxnSpPr>
          <p:nvPr/>
        </p:nvCxnSpPr>
        <p:spPr>
          <a:xfrm flipH="1" flipV="1">
            <a:off x="4572000" y="1940560"/>
            <a:ext cx="1524000" cy="49784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606069"/>
              </p:ext>
            </p:extLst>
          </p:nvPr>
        </p:nvGraphicFramePr>
        <p:xfrm>
          <a:off x="685800" y="44196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4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Task 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9" idx="0"/>
            <a:endCxn id="5" idx="2"/>
          </p:cNvCxnSpPr>
          <p:nvPr/>
        </p:nvCxnSpPr>
        <p:spPr>
          <a:xfrm flipV="1">
            <a:off x="1828800" y="3921760"/>
            <a:ext cx="1295400" cy="49784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429000" y="4572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1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successor: </a:t>
                      </a:r>
                      <a:r>
                        <a:rPr lang="en-US" baseline="0" dirty="0" err="1" smtClean="0"/>
                        <a:t>nullptr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81200" y="24384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2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successor: </a:t>
                      </a: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678219"/>
              </p:ext>
            </p:extLst>
          </p:nvPr>
        </p:nvGraphicFramePr>
        <p:xfrm>
          <a:off x="4953000" y="24384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3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successor: </a:t>
                      </a: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5" idx="0"/>
            <a:endCxn id="12" idx="2"/>
          </p:cNvCxnSpPr>
          <p:nvPr/>
        </p:nvCxnSpPr>
        <p:spPr>
          <a:xfrm flipV="1">
            <a:off x="3124200" y="1940560"/>
            <a:ext cx="1447800" cy="49784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12" idx="2"/>
          </p:cNvCxnSpPr>
          <p:nvPr/>
        </p:nvCxnSpPr>
        <p:spPr>
          <a:xfrm flipH="1" flipV="1">
            <a:off x="4572000" y="1940560"/>
            <a:ext cx="1524000" cy="49784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85800" y="44196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4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Task 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9" idx="0"/>
            <a:endCxn id="5" idx="2"/>
          </p:cNvCxnSpPr>
          <p:nvPr/>
        </p:nvCxnSpPr>
        <p:spPr>
          <a:xfrm flipV="1">
            <a:off x="1828800" y="3921760"/>
            <a:ext cx="1295400" cy="49784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41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757130"/>
              </p:ext>
            </p:extLst>
          </p:nvPr>
        </p:nvGraphicFramePr>
        <p:xfrm>
          <a:off x="3429000" y="4572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1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successor: </a:t>
                      </a:r>
                      <a:r>
                        <a:rPr lang="en-US" baseline="0" dirty="0" err="1" smtClean="0"/>
                        <a:t>nullptr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15187"/>
              </p:ext>
            </p:extLst>
          </p:nvPr>
        </p:nvGraphicFramePr>
        <p:xfrm>
          <a:off x="1981200" y="24384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2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successor: </a:t>
                      </a: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1712"/>
              </p:ext>
            </p:extLst>
          </p:nvPr>
        </p:nvGraphicFramePr>
        <p:xfrm>
          <a:off x="4953000" y="24384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3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successor: </a:t>
                      </a: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5" idx="0"/>
            <a:endCxn id="12" idx="2"/>
          </p:cNvCxnSpPr>
          <p:nvPr/>
        </p:nvCxnSpPr>
        <p:spPr>
          <a:xfrm flipV="1">
            <a:off x="3124200" y="1940560"/>
            <a:ext cx="1447800" cy="49784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12" idx="2"/>
          </p:cNvCxnSpPr>
          <p:nvPr/>
        </p:nvCxnSpPr>
        <p:spPr>
          <a:xfrm flipH="1" flipV="1">
            <a:off x="4572000" y="1940560"/>
            <a:ext cx="1524000" cy="49784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48947"/>
              </p:ext>
            </p:extLst>
          </p:nvPr>
        </p:nvGraphicFramePr>
        <p:xfrm>
          <a:off x="685800" y="44196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4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Task 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9" idx="0"/>
            <a:endCxn id="5" idx="2"/>
          </p:cNvCxnSpPr>
          <p:nvPr/>
        </p:nvCxnSpPr>
        <p:spPr>
          <a:xfrm flipV="1">
            <a:off x="1828800" y="3921760"/>
            <a:ext cx="1295400" cy="49784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Up Arrow 12"/>
          <p:cNvSpPr/>
          <p:nvPr/>
        </p:nvSpPr>
        <p:spPr>
          <a:xfrm rot="5400000">
            <a:off x="2857123" y="1482983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42517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26897"/>
              </p:ext>
            </p:extLst>
          </p:nvPr>
        </p:nvGraphicFramePr>
        <p:xfrm>
          <a:off x="3429000" y="4572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1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successor: </a:t>
                      </a:r>
                      <a:r>
                        <a:rPr lang="en-US" baseline="0" dirty="0" err="1" smtClean="0"/>
                        <a:t>nullptr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995289"/>
              </p:ext>
            </p:extLst>
          </p:nvPr>
        </p:nvGraphicFramePr>
        <p:xfrm>
          <a:off x="1981200" y="24384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2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successor: </a:t>
                      </a: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760787"/>
              </p:ext>
            </p:extLst>
          </p:nvPr>
        </p:nvGraphicFramePr>
        <p:xfrm>
          <a:off x="4953000" y="24384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3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successor: </a:t>
                      </a: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5" idx="0"/>
            <a:endCxn id="12" idx="2"/>
          </p:cNvCxnSpPr>
          <p:nvPr/>
        </p:nvCxnSpPr>
        <p:spPr>
          <a:xfrm flipV="1">
            <a:off x="3124200" y="1940560"/>
            <a:ext cx="1447800" cy="49784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12" idx="2"/>
          </p:cNvCxnSpPr>
          <p:nvPr/>
        </p:nvCxnSpPr>
        <p:spPr>
          <a:xfrm flipH="1" flipV="1">
            <a:off x="4572000" y="1940560"/>
            <a:ext cx="1524000" cy="49784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39892"/>
              </p:ext>
            </p:extLst>
          </p:nvPr>
        </p:nvGraphicFramePr>
        <p:xfrm>
          <a:off x="685800" y="44196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Task 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</a:t>
                      </a:r>
                      <a:r>
                        <a:rPr lang="en-US" baseline="0" dirty="0" smtClean="0"/>
                        <a:t>: 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9" idx="0"/>
            <a:endCxn id="5" idx="2"/>
          </p:cNvCxnSpPr>
          <p:nvPr/>
        </p:nvCxnSpPr>
        <p:spPr>
          <a:xfrm flipV="1">
            <a:off x="1828800" y="3921760"/>
            <a:ext cx="1295400" cy="49784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Up Arrow 12"/>
          <p:cNvSpPr/>
          <p:nvPr/>
        </p:nvSpPr>
        <p:spPr>
          <a:xfrm rot="5400000">
            <a:off x="1353638" y="3440737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4391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Tasks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unit of computation executed on a single thread.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00941"/>
              </p:ext>
            </p:extLst>
          </p:nvPr>
        </p:nvGraphicFramePr>
        <p:xfrm>
          <a:off x="3429000" y="4572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successor: </a:t>
                      </a:r>
                      <a:r>
                        <a:rPr lang="en-US" baseline="0" dirty="0" err="1" smtClean="0"/>
                        <a:t>nullptr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14036"/>
              </p:ext>
            </p:extLst>
          </p:nvPr>
        </p:nvGraphicFramePr>
        <p:xfrm>
          <a:off x="1981200" y="24384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2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successor: </a:t>
                      </a: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17171"/>
              </p:ext>
            </p:extLst>
          </p:nvPr>
        </p:nvGraphicFramePr>
        <p:xfrm>
          <a:off x="4953000" y="24384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3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successor: </a:t>
                      </a: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5" idx="0"/>
            <a:endCxn id="12" idx="2"/>
          </p:cNvCxnSpPr>
          <p:nvPr/>
        </p:nvCxnSpPr>
        <p:spPr>
          <a:xfrm flipV="1">
            <a:off x="3124200" y="1940560"/>
            <a:ext cx="1447800" cy="49784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12" idx="2"/>
          </p:cNvCxnSpPr>
          <p:nvPr/>
        </p:nvCxnSpPr>
        <p:spPr>
          <a:xfrm flipH="1" flipV="1">
            <a:off x="4572000" y="1940560"/>
            <a:ext cx="1524000" cy="49784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22600"/>
              </p:ext>
            </p:extLst>
          </p:nvPr>
        </p:nvGraphicFramePr>
        <p:xfrm>
          <a:off x="685800" y="44196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Task 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</a:t>
                      </a:r>
                      <a:r>
                        <a:rPr lang="en-US" baseline="0" dirty="0" smtClean="0"/>
                        <a:t>: 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9" idx="0"/>
            <a:endCxn id="5" idx="2"/>
          </p:cNvCxnSpPr>
          <p:nvPr/>
        </p:nvCxnSpPr>
        <p:spPr>
          <a:xfrm flipV="1">
            <a:off x="1828800" y="3921760"/>
            <a:ext cx="1295400" cy="49784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8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38576"/>
              </p:ext>
            </p:extLst>
          </p:nvPr>
        </p:nvGraphicFramePr>
        <p:xfrm>
          <a:off x="3429000" y="4572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successor: </a:t>
                      </a:r>
                      <a:r>
                        <a:rPr lang="en-US" baseline="0" dirty="0" err="1" smtClean="0"/>
                        <a:t>nullptr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22924"/>
              </p:ext>
            </p:extLst>
          </p:nvPr>
        </p:nvGraphicFramePr>
        <p:xfrm>
          <a:off x="1981200" y="24384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2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successor: </a:t>
                      </a: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157182"/>
              </p:ext>
            </p:extLst>
          </p:nvPr>
        </p:nvGraphicFramePr>
        <p:xfrm>
          <a:off x="4953000" y="24384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3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successor: </a:t>
                      </a:r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count: 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5" idx="0"/>
            <a:endCxn id="12" idx="2"/>
          </p:cNvCxnSpPr>
          <p:nvPr/>
        </p:nvCxnSpPr>
        <p:spPr>
          <a:xfrm flipV="1">
            <a:off x="3124200" y="1940560"/>
            <a:ext cx="1447800" cy="49784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12" idx="2"/>
          </p:cNvCxnSpPr>
          <p:nvPr/>
        </p:nvCxnSpPr>
        <p:spPr>
          <a:xfrm flipH="1" flipV="1">
            <a:off x="4572000" y="1940560"/>
            <a:ext cx="1524000" cy="49784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68366"/>
              </p:ext>
            </p:extLst>
          </p:nvPr>
        </p:nvGraphicFramePr>
        <p:xfrm>
          <a:off x="685800" y="441960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 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Task 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tbb</a:t>
                      </a:r>
                      <a:r>
                        <a:rPr lang="en-US" dirty="0" smtClean="0"/>
                        <a:t>::task</a:t>
                      </a:r>
                      <a:r>
                        <a:rPr lang="en-US" baseline="0" dirty="0" smtClean="0"/>
                        <a:t>* execute()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 count</a:t>
                      </a:r>
                      <a:r>
                        <a:rPr lang="en-US" baseline="0" dirty="0" smtClean="0"/>
                        <a:t>: 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9" idx="0"/>
            <a:endCxn id="5" idx="2"/>
          </p:cNvCxnSpPr>
          <p:nvPr/>
        </p:nvCxnSpPr>
        <p:spPr>
          <a:xfrm flipV="1">
            <a:off x="1828800" y="3921760"/>
            <a:ext cx="1295400" cy="497840"/>
          </a:xfrm>
          <a:prstGeom prst="straightConnector1">
            <a:avLst/>
          </a:prstGeom>
          <a:ln w="1905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9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33600" y="760274"/>
            <a:ext cx="48943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execute()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" sz="1400" dirty="0">
              <a:solidFill>
                <a:prstClr val="black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6096000" y="1064897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Up Arrow 5"/>
          <p:cNvSpPr/>
          <p:nvPr/>
        </p:nvSpPr>
        <p:spPr>
          <a:xfrm rot="5400000">
            <a:off x="2095123" y="1215426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Up Arrow 8"/>
          <p:cNvSpPr/>
          <p:nvPr/>
        </p:nvSpPr>
        <p:spPr>
          <a:xfrm rot="5400000">
            <a:off x="2552323" y="1520226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97930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760274"/>
            <a:ext cx="601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_count;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_count(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execute()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" sz="1400" dirty="0">
              <a:solidFill>
                <a:prstClr val="black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  <p:sp>
        <p:nvSpPr>
          <p:cNvPr id="10" name="Up Arrow 9"/>
          <p:cNvSpPr/>
          <p:nvPr/>
        </p:nvSpPr>
        <p:spPr>
          <a:xfrm rot="5400000">
            <a:off x="2095123" y="1218823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Up Arrow 10"/>
          <p:cNvSpPr/>
          <p:nvPr/>
        </p:nvSpPr>
        <p:spPr>
          <a:xfrm rot="5400000">
            <a:off x="2095123" y="1754960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22252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3600" y="760274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_count(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execute()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_count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" sz="1400" dirty="0">
              <a:solidFill>
                <a:prstClr val="black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  <p:sp>
        <p:nvSpPr>
          <p:cNvPr id="10" name="Up Arrow 9"/>
          <p:cNvSpPr/>
          <p:nvPr/>
        </p:nvSpPr>
        <p:spPr>
          <a:xfrm rot="5400000">
            <a:off x="2590423" y="2590423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1447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3600" y="760274"/>
            <a:ext cx="6858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_count(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execute()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_count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(_count &gt; 1)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set_ref_count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spawn(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create_countdown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(_count - 1));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spawn(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create_countdown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(_count - 2));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wait_for_all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" sz="1400" dirty="0">
              <a:solidFill>
                <a:prstClr val="black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  <p:sp>
        <p:nvSpPr>
          <p:cNvPr id="6" name="Up Arrow 5"/>
          <p:cNvSpPr/>
          <p:nvPr/>
        </p:nvSpPr>
        <p:spPr>
          <a:xfrm rot="5400000">
            <a:off x="3085723" y="3429179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Up Arrow 6"/>
          <p:cNvSpPr/>
          <p:nvPr/>
        </p:nvSpPr>
        <p:spPr>
          <a:xfrm rot="5400000">
            <a:off x="3085723" y="4074075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Up Arrow 7"/>
          <p:cNvSpPr/>
          <p:nvPr/>
        </p:nvSpPr>
        <p:spPr>
          <a:xfrm rot="5400000">
            <a:off x="3085723" y="4800223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Up Arrow 8"/>
          <p:cNvSpPr/>
          <p:nvPr/>
        </p:nvSpPr>
        <p:spPr>
          <a:xfrm>
            <a:off x="5923796" y="4686300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3634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814754"/>
            <a:ext cx="7620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861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814754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7" name="Rectangle 16"/>
          <p:cNvSpPr/>
          <p:nvPr/>
        </p:nvSpPr>
        <p:spPr>
          <a:xfrm>
            <a:off x="5609492" y="2110154"/>
            <a:ext cx="7620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 flipV="1">
            <a:off x="3124200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0"/>
            <a:endCxn id="2" idx="2"/>
          </p:cNvCxnSpPr>
          <p:nvPr/>
        </p:nvCxnSpPr>
        <p:spPr>
          <a:xfrm flipH="1" flipV="1">
            <a:off x="4557346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43200" y="2110154"/>
            <a:ext cx="7620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551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814754"/>
            <a:ext cx="762000" cy="76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7" name="Rectangle 16"/>
          <p:cNvSpPr/>
          <p:nvPr/>
        </p:nvSpPr>
        <p:spPr>
          <a:xfrm>
            <a:off x="5609492" y="2110154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65077" y="3417277"/>
            <a:ext cx="7620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1" name="Rectangle 20"/>
          <p:cNvSpPr/>
          <p:nvPr/>
        </p:nvSpPr>
        <p:spPr>
          <a:xfrm>
            <a:off x="6371492" y="3417277"/>
            <a:ext cx="7620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 flipV="1">
            <a:off x="3124200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0"/>
            <a:endCxn id="2" idx="2"/>
          </p:cNvCxnSpPr>
          <p:nvPr/>
        </p:nvCxnSpPr>
        <p:spPr>
          <a:xfrm flipH="1" flipV="1">
            <a:off x="4557346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0"/>
            <a:endCxn id="17" idx="2"/>
          </p:cNvCxnSpPr>
          <p:nvPr/>
        </p:nvCxnSpPr>
        <p:spPr>
          <a:xfrm flipV="1">
            <a:off x="5246077" y="2872154"/>
            <a:ext cx="744415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0"/>
          </p:cNvCxnSpPr>
          <p:nvPr/>
        </p:nvCxnSpPr>
        <p:spPr>
          <a:xfrm flipH="1" flipV="1">
            <a:off x="5990492" y="2860432"/>
            <a:ext cx="762000" cy="55684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43200" y="2110154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81200" y="3417277"/>
            <a:ext cx="7620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29000" y="3417277"/>
            <a:ext cx="7620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cxnSp>
        <p:nvCxnSpPr>
          <p:cNvPr id="28" name="Straight Connector 27"/>
          <p:cNvCxnSpPr>
            <a:stCxn id="22" idx="0"/>
            <a:endCxn id="19" idx="2"/>
          </p:cNvCxnSpPr>
          <p:nvPr/>
        </p:nvCxnSpPr>
        <p:spPr>
          <a:xfrm flipV="1">
            <a:off x="2362200" y="2872154"/>
            <a:ext cx="7620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0"/>
            <a:endCxn id="19" idx="2"/>
          </p:cNvCxnSpPr>
          <p:nvPr/>
        </p:nvCxnSpPr>
        <p:spPr>
          <a:xfrm flipH="1" flipV="1">
            <a:off x="3124200" y="2872154"/>
            <a:ext cx="6858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814754"/>
            <a:ext cx="762000" cy="76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7" name="Rectangle 16"/>
          <p:cNvSpPr/>
          <p:nvPr/>
        </p:nvSpPr>
        <p:spPr>
          <a:xfrm>
            <a:off x="5609492" y="2110154"/>
            <a:ext cx="762000" cy="76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65077" y="3417277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1" name="Rectangle 20"/>
          <p:cNvSpPr/>
          <p:nvPr/>
        </p:nvSpPr>
        <p:spPr>
          <a:xfrm>
            <a:off x="6371492" y="3417277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 flipV="1">
            <a:off x="3124200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0"/>
            <a:endCxn id="2" idx="2"/>
          </p:cNvCxnSpPr>
          <p:nvPr/>
        </p:nvCxnSpPr>
        <p:spPr>
          <a:xfrm flipH="1" flipV="1">
            <a:off x="4557346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0"/>
            <a:endCxn id="17" idx="2"/>
          </p:cNvCxnSpPr>
          <p:nvPr/>
        </p:nvCxnSpPr>
        <p:spPr>
          <a:xfrm flipV="1">
            <a:off x="5246077" y="2872154"/>
            <a:ext cx="744415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0"/>
          </p:cNvCxnSpPr>
          <p:nvPr/>
        </p:nvCxnSpPr>
        <p:spPr>
          <a:xfrm flipH="1" flipV="1">
            <a:off x="5990492" y="2860432"/>
            <a:ext cx="762000" cy="55684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43200" y="2110154"/>
            <a:ext cx="762000" cy="76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81200" y="3417277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29000" y="3417277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cxnSp>
        <p:nvCxnSpPr>
          <p:cNvPr id="28" name="Straight Connector 27"/>
          <p:cNvCxnSpPr>
            <a:stCxn id="22" idx="0"/>
            <a:endCxn id="19" idx="2"/>
          </p:cNvCxnSpPr>
          <p:nvPr/>
        </p:nvCxnSpPr>
        <p:spPr>
          <a:xfrm flipV="1">
            <a:off x="2362200" y="2872154"/>
            <a:ext cx="7620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0"/>
            <a:endCxn id="19" idx="2"/>
          </p:cNvCxnSpPr>
          <p:nvPr/>
        </p:nvCxnSpPr>
        <p:spPr>
          <a:xfrm flipH="1" flipV="1">
            <a:off x="3124200" y="2872154"/>
            <a:ext cx="6858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274838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count_down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count_down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count_down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- 2);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" sz="1400" dirty="0">
              <a:solidFill>
                <a:prstClr val="black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  <p:sp>
        <p:nvSpPr>
          <p:cNvPr id="5" name="Up Arrow 4"/>
          <p:cNvSpPr/>
          <p:nvPr/>
        </p:nvSpPr>
        <p:spPr>
          <a:xfrm rot="10800000">
            <a:off x="4953000" y="1703338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Up Arrow 5"/>
          <p:cNvSpPr/>
          <p:nvPr/>
        </p:nvSpPr>
        <p:spPr>
          <a:xfrm rot="5400000">
            <a:off x="2323723" y="2476877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Up Arrow 7"/>
          <p:cNvSpPr/>
          <p:nvPr/>
        </p:nvSpPr>
        <p:spPr>
          <a:xfrm rot="5400000">
            <a:off x="2780923" y="3176577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Up Arrow 8"/>
          <p:cNvSpPr/>
          <p:nvPr/>
        </p:nvSpPr>
        <p:spPr>
          <a:xfrm rot="5400000">
            <a:off x="2323723" y="2705477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9091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814754"/>
            <a:ext cx="762000" cy="76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7" name="Rectangle 16"/>
          <p:cNvSpPr/>
          <p:nvPr/>
        </p:nvSpPr>
        <p:spPr>
          <a:xfrm>
            <a:off x="5609492" y="2110154"/>
            <a:ext cx="762000" cy="76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65077" y="3417277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1" name="Rectangle 20"/>
          <p:cNvSpPr/>
          <p:nvPr/>
        </p:nvSpPr>
        <p:spPr>
          <a:xfrm>
            <a:off x="6371492" y="3417277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 flipV="1">
            <a:off x="3124200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0"/>
            <a:endCxn id="2" idx="2"/>
          </p:cNvCxnSpPr>
          <p:nvPr/>
        </p:nvCxnSpPr>
        <p:spPr>
          <a:xfrm flipH="1" flipV="1">
            <a:off x="4557346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0"/>
            <a:endCxn id="17" idx="2"/>
          </p:cNvCxnSpPr>
          <p:nvPr/>
        </p:nvCxnSpPr>
        <p:spPr>
          <a:xfrm flipV="1">
            <a:off x="5246077" y="2872154"/>
            <a:ext cx="744415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0"/>
          </p:cNvCxnSpPr>
          <p:nvPr/>
        </p:nvCxnSpPr>
        <p:spPr>
          <a:xfrm flipH="1" flipV="1">
            <a:off x="5990492" y="2860432"/>
            <a:ext cx="762000" cy="55684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43200" y="2110154"/>
            <a:ext cx="762000" cy="76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81200" y="3417277"/>
            <a:ext cx="762000" cy="76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19200" y="4800600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4" name="Rectangle 23"/>
          <p:cNvSpPr/>
          <p:nvPr/>
        </p:nvSpPr>
        <p:spPr>
          <a:xfrm>
            <a:off x="3429000" y="3417277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7" name="Rectangle 26"/>
          <p:cNvSpPr/>
          <p:nvPr/>
        </p:nvSpPr>
        <p:spPr>
          <a:xfrm>
            <a:off x="2743200" y="4800600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28" name="Straight Connector 27"/>
          <p:cNvCxnSpPr>
            <a:stCxn id="22" idx="0"/>
            <a:endCxn id="19" idx="2"/>
          </p:cNvCxnSpPr>
          <p:nvPr/>
        </p:nvCxnSpPr>
        <p:spPr>
          <a:xfrm flipV="1">
            <a:off x="2362200" y="2872154"/>
            <a:ext cx="7620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0"/>
            <a:endCxn id="19" idx="2"/>
          </p:cNvCxnSpPr>
          <p:nvPr/>
        </p:nvCxnSpPr>
        <p:spPr>
          <a:xfrm flipH="1" flipV="1">
            <a:off x="3124200" y="2872154"/>
            <a:ext cx="6858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0"/>
            <a:endCxn id="22" idx="2"/>
          </p:cNvCxnSpPr>
          <p:nvPr/>
        </p:nvCxnSpPr>
        <p:spPr>
          <a:xfrm flipV="1">
            <a:off x="1600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0"/>
            <a:endCxn id="22" idx="2"/>
          </p:cNvCxnSpPr>
          <p:nvPr/>
        </p:nvCxnSpPr>
        <p:spPr>
          <a:xfrm flipH="1" flipV="1">
            <a:off x="2362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814754"/>
            <a:ext cx="762000" cy="76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7" name="Rectangle 16"/>
          <p:cNvSpPr/>
          <p:nvPr/>
        </p:nvSpPr>
        <p:spPr>
          <a:xfrm>
            <a:off x="5609492" y="2110154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65077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1" name="Rectangle 20"/>
          <p:cNvSpPr/>
          <p:nvPr/>
        </p:nvSpPr>
        <p:spPr>
          <a:xfrm>
            <a:off x="6371492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 flipV="1">
            <a:off x="3124200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0"/>
            <a:endCxn id="2" idx="2"/>
          </p:cNvCxnSpPr>
          <p:nvPr/>
        </p:nvCxnSpPr>
        <p:spPr>
          <a:xfrm flipH="1" flipV="1">
            <a:off x="4557346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0"/>
            <a:endCxn id="17" idx="2"/>
          </p:cNvCxnSpPr>
          <p:nvPr/>
        </p:nvCxnSpPr>
        <p:spPr>
          <a:xfrm flipV="1">
            <a:off x="5246077" y="2872154"/>
            <a:ext cx="744415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0"/>
          </p:cNvCxnSpPr>
          <p:nvPr/>
        </p:nvCxnSpPr>
        <p:spPr>
          <a:xfrm flipH="1" flipV="1">
            <a:off x="5990492" y="2860432"/>
            <a:ext cx="762000" cy="55684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43200" y="2110154"/>
            <a:ext cx="762000" cy="76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81200" y="3417277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19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4" name="Rectangle 23"/>
          <p:cNvSpPr/>
          <p:nvPr/>
        </p:nvSpPr>
        <p:spPr>
          <a:xfrm>
            <a:off x="3429000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7" name="Rectangle 26"/>
          <p:cNvSpPr/>
          <p:nvPr/>
        </p:nvSpPr>
        <p:spPr>
          <a:xfrm>
            <a:off x="2743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28" name="Straight Connector 27"/>
          <p:cNvCxnSpPr>
            <a:stCxn id="22" idx="0"/>
            <a:endCxn id="19" idx="2"/>
          </p:cNvCxnSpPr>
          <p:nvPr/>
        </p:nvCxnSpPr>
        <p:spPr>
          <a:xfrm flipV="1">
            <a:off x="2362200" y="2872154"/>
            <a:ext cx="7620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0"/>
            <a:endCxn id="19" idx="2"/>
          </p:cNvCxnSpPr>
          <p:nvPr/>
        </p:nvCxnSpPr>
        <p:spPr>
          <a:xfrm flipH="1" flipV="1">
            <a:off x="3124200" y="2872154"/>
            <a:ext cx="6858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0"/>
            <a:endCxn id="22" idx="2"/>
          </p:cNvCxnSpPr>
          <p:nvPr/>
        </p:nvCxnSpPr>
        <p:spPr>
          <a:xfrm flipV="1">
            <a:off x="1600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0"/>
            <a:endCxn id="22" idx="2"/>
          </p:cNvCxnSpPr>
          <p:nvPr/>
        </p:nvCxnSpPr>
        <p:spPr>
          <a:xfrm flipH="1" flipV="1">
            <a:off x="2362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50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814754"/>
            <a:ext cx="762000" cy="76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7" name="Rectangle 16"/>
          <p:cNvSpPr/>
          <p:nvPr/>
        </p:nvSpPr>
        <p:spPr>
          <a:xfrm>
            <a:off x="5609492" y="2110154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65077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1" name="Rectangle 20"/>
          <p:cNvSpPr/>
          <p:nvPr/>
        </p:nvSpPr>
        <p:spPr>
          <a:xfrm>
            <a:off x="6371492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 flipV="1">
            <a:off x="3124200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0"/>
            <a:endCxn id="2" idx="2"/>
          </p:cNvCxnSpPr>
          <p:nvPr/>
        </p:nvCxnSpPr>
        <p:spPr>
          <a:xfrm flipH="1" flipV="1">
            <a:off x="4557346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0"/>
            <a:endCxn id="17" idx="2"/>
          </p:cNvCxnSpPr>
          <p:nvPr/>
        </p:nvCxnSpPr>
        <p:spPr>
          <a:xfrm flipV="1">
            <a:off x="5246077" y="2872154"/>
            <a:ext cx="744415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0"/>
          </p:cNvCxnSpPr>
          <p:nvPr/>
        </p:nvCxnSpPr>
        <p:spPr>
          <a:xfrm flipH="1" flipV="1">
            <a:off x="5990492" y="2860432"/>
            <a:ext cx="762000" cy="55684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43200" y="2110154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81200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19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4" name="Rectangle 23"/>
          <p:cNvSpPr/>
          <p:nvPr/>
        </p:nvSpPr>
        <p:spPr>
          <a:xfrm>
            <a:off x="3429000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7" name="Rectangle 26"/>
          <p:cNvSpPr/>
          <p:nvPr/>
        </p:nvSpPr>
        <p:spPr>
          <a:xfrm>
            <a:off x="2743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28" name="Straight Connector 27"/>
          <p:cNvCxnSpPr>
            <a:stCxn id="22" idx="0"/>
            <a:endCxn id="19" idx="2"/>
          </p:cNvCxnSpPr>
          <p:nvPr/>
        </p:nvCxnSpPr>
        <p:spPr>
          <a:xfrm flipV="1">
            <a:off x="2362200" y="2872154"/>
            <a:ext cx="7620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0"/>
            <a:endCxn id="19" idx="2"/>
          </p:cNvCxnSpPr>
          <p:nvPr/>
        </p:nvCxnSpPr>
        <p:spPr>
          <a:xfrm flipH="1" flipV="1">
            <a:off x="3124200" y="2872154"/>
            <a:ext cx="6858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0"/>
            <a:endCxn id="22" idx="2"/>
          </p:cNvCxnSpPr>
          <p:nvPr/>
        </p:nvCxnSpPr>
        <p:spPr>
          <a:xfrm flipV="1">
            <a:off x="1600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0"/>
            <a:endCxn id="22" idx="2"/>
          </p:cNvCxnSpPr>
          <p:nvPr/>
        </p:nvCxnSpPr>
        <p:spPr>
          <a:xfrm flipH="1" flipV="1">
            <a:off x="2362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814754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7" name="Rectangle 16"/>
          <p:cNvSpPr/>
          <p:nvPr/>
        </p:nvSpPr>
        <p:spPr>
          <a:xfrm>
            <a:off x="5609492" y="2110154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65077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1" name="Rectangle 20"/>
          <p:cNvSpPr/>
          <p:nvPr/>
        </p:nvSpPr>
        <p:spPr>
          <a:xfrm>
            <a:off x="6371492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 flipV="1">
            <a:off x="3124200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0"/>
            <a:endCxn id="2" idx="2"/>
          </p:cNvCxnSpPr>
          <p:nvPr/>
        </p:nvCxnSpPr>
        <p:spPr>
          <a:xfrm flipH="1" flipV="1">
            <a:off x="4557346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0"/>
            <a:endCxn id="17" idx="2"/>
          </p:cNvCxnSpPr>
          <p:nvPr/>
        </p:nvCxnSpPr>
        <p:spPr>
          <a:xfrm flipV="1">
            <a:off x="5246077" y="2872154"/>
            <a:ext cx="744415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0"/>
          </p:cNvCxnSpPr>
          <p:nvPr/>
        </p:nvCxnSpPr>
        <p:spPr>
          <a:xfrm flipH="1" flipV="1">
            <a:off x="5990492" y="2860432"/>
            <a:ext cx="762000" cy="55684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43200" y="2110154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81200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19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4" name="Rectangle 23"/>
          <p:cNvSpPr/>
          <p:nvPr/>
        </p:nvSpPr>
        <p:spPr>
          <a:xfrm>
            <a:off x="3429000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7" name="Rectangle 26"/>
          <p:cNvSpPr/>
          <p:nvPr/>
        </p:nvSpPr>
        <p:spPr>
          <a:xfrm>
            <a:off x="2743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28" name="Straight Connector 27"/>
          <p:cNvCxnSpPr>
            <a:stCxn id="22" idx="0"/>
            <a:endCxn id="19" idx="2"/>
          </p:cNvCxnSpPr>
          <p:nvPr/>
        </p:nvCxnSpPr>
        <p:spPr>
          <a:xfrm flipV="1">
            <a:off x="2362200" y="2872154"/>
            <a:ext cx="7620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0"/>
            <a:endCxn id="19" idx="2"/>
          </p:cNvCxnSpPr>
          <p:nvPr/>
        </p:nvCxnSpPr>
        <p:spPr>
          <a:xfrm flipH="1" flipV="1">
            <a:off x="3124200" y="2872154"/>
            <a:ext cx="6858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0"/>
            <a:endCxn id="22" idx="2"/>
          </p:cNvCxnSpPr>
          <p:nvPr/>
        </p:nvCxnSpPr>
        <p:spPr>
          <a:xfrm flipV="1">
            <a:off x="1600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0"/>
            <a:endCxn id="22" idx="2"/>
          </p:cNvCxnSpPr>
          <p:nvPr/>
        </p:nvCxnSpPr>
        <p:spPr>
          <a:xfrm flipH="1" flipV="1">
            <a:off x="2362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814754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7" name="Rectangle 16"/>
          <p:cNvSpPr/>
          <p:nvPr/>
        </p:nvSpPr>
        <p:spPr>
          <a:xfrm>
            <a:off x="5609492" y="2110154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65077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1" name="Rectangle 20"/>
          <p:cNvSpPr/>
          <p:nvPr/>
        </p:nvSpPr>
        <p:spPr>
          <a:xfrm>
            <a:off x="6371492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4" name="Straight Connector 3"/>
          <p:cNvCxnSpPr>
            <a:endCxn id="2" idx="2"/>
          </p:cNvCxnSpPr>
          <p:nvPr/>
        </p:nvCxnSpPr>
        <p:spPr>
          <a:xfrm flipV="1">
            <a:off x="3124200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0"/>
            <a:endCxn id="2" idx="2"/>
          </p:cNvCxnSpPr>
          <p:nvPr/>
        </p:nvCxnSpPr>
        <p:spPr>
          <a:xfrm flipH="1" flipV="1">
            <a:off x="4557346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0"/>
            <a:endCxn id="17" idx="2"/>
          </p:cNvCxnSpPr>
          <p:nvPr/>
        </p:nvCxnSpPr>
        <p:spPr>
          <a:xfrm flipV="1">
            <a:off x="5246077" y="2872154"/>
            <a:ext cx="744415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0"/>
          </p:cNvCxnSpPr>
          <p:nvPr/>
        </p:nvCxnSpPr>
        <p:spPr>
          <a:xfrm flipH="1" flipV="1">
            <a:off x="5990492" y="2860432"/>
            <a:ext cx="762000" cy="55684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43200" y="2110154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81200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19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4" name="Rectangle 23"/>
          <p:cNvSpPr/>
          <p:nvPr/>
        </p:nvSpPr>
        <p:spPr>
          <a:xfrm>
            <a:off x="3429000" y="3417277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27" name="Rectangle 26"/>
          <p:cNvSpPr/>
          <p:nvPr/>
        </p:nvSpPr>
        <p:spPr>
          <a:xfrm>
            <a:off x="2743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</a:t>
            </a:r>
          </a:p>
        </p:txBody>
      </p:sp>
      <p:cxnSp>
        <p:nvCxnSpPr>
          <p:cNvPr id="28" name="Straight Connector 27"/>
          <p:cNvCxnSpPr>
            <a:stCxn id="22" idx="0"/>
            <a:endCxn id="19" idx="2"/>
          </p:cNvCxnSpPr>
          <p:nvPr/>
        </p:nvCxnSpPr>
        <p:spPr>
          <a:xfrm flipV="1">
            <a:off x="2362200" y="2872154"/>
            <a:ext cx="7620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0"/>
            <a:endCxn id="19" idx="2"/>
          </p:cNvCxnSpPr>
          <p:nvPr/>
        </p:nvCxnSpPr>
        <p:spPr>
          <a:xfrm flipH="1" flipV="1">
            <a:off x="3124200" y="2872154"/>
            <a:ext cx="6858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0"/>
            <a:endCxn id="22" idx="2"/>
          </p:cNvCxnSpPr>
          <p:nvPr/>
        </p:nvCxnSpPr>
        <p:spPr>
          <a:xfrm flipV="1">
            <a:off x="1600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0"/>
            <a:endCxn id="22" idx="2"/>
          </p:cNvCxnSpPr>
          <p:nvPr/>
        </p:nvCxnSpPr>
        <p:spPr>
          <a:xfrm flipH="1" flipV="1">
            <a:off x="2362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2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1308" y="11430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_count;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create_countdown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allocate_child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_count(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endParaRPr lang="e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execute() {</a:t>
            </a:r>
          </a:p>
          <a:p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" i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unchanged</a:t>
            </a:r>
            <a:endParaRPr lang="en" i="1" dirty="0" smtClean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" sz="1400" dirty="0">
              <a:solidFill>
                <a:prstClr val="black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  <p:sp>
        <p:nvSpPr>
          <p:cNvPr id="6" name="Up Arrow 5"/>
          <p:cNvSpPr/>
          <p:nvPr/>
        </p:nvSpPr>
        <p:spPr>
          <a:xfrm rot="5400000">
            <a:off x="761623" y="2133223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Up Arrow 6"/>
          <p:cNvSpPr/>
          <p:nvPr/>
        </p:nvSpPr>
        <p:spPr>
          <a:xfrm>
            <a:off x="4810481" y="2845380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Up Arrow 7"/>
          <p:cNvSpPr/>
          <p:nvPr/>
        </p:nvSpPr>
        <p:spPr>
          <a:xfrm>
            <a:off x="6895346" y="2845380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4017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p Arrow 5"/>
          <p:cNvSpPr/>
          <p:nvPr/>
        </p:nvSpPr>
        <p:spPr>
          <a:xfrm rot="5400000">
            <a:off x="266323" y="2634385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Up Arrow 6"/>
          <p:cNvSpPr/>
          <p:nvPr/>
        </p:nvSpPr>
        <p:spPr>
          <a:xfrm>
            <a:off x="6132592" y="3124200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Up Arrow 7"/>
          <p:cNvSpPr/>
          <p:nvPr/>
        </p:nvSpPr>
        <p:spPr>
          <a:xfrm>
            <a:off x="3280954" y="3695700"/>
            <a:ext cx="343654" cy="57150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Rectangle 2"/>
          <p:cNvSpPr/>
          <p:nvPr/>
        </p:nvSpPr>
        <p:spPr>
          <a:xfrm>
            <a:off x="800100" y="2754785"/>
            <a:ext cx="8267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root =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allocate_root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spawn_root_and_wait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(root);</a:t>
            </a:r>
            <a:endParaRPr lang="en-US" sz="1400" dirty="0">
              <a:solidFill>
                <a:prstClr val="black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7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814754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75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814754"/>
            <a:ext cx="76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2743200" y="2110154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" name="Straight Connector 3"/>
          <p:cNvCxnSpPr>
            <a:stCxn id="12" idx="0"/>
            <a:endCxn id="2" idx="2"/>
          </p:cNvCxnSpPr>
          <p:nvPr/>
        </p:nvCxnSpPr>
        <p:spPr>
          <a:xfrm flipV="1">
            <a:off x="3124200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814754"/>
            <a:ext cx="76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2743200" y="2110154"/>
            <a:ext cx="76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0" y="3417277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cxnSp>
        <p:nvCxnSpPr>
          <p:cNvPr id="4" name="Straight Connector 3"/>
          <p:cNvCxnSpPr>
            <a:stCxn id="12" idx="0"/>
            <a:endCxn id="2" idx="2"/>
          </p:cNvCxnSpPr>
          <p:nvPr/>
        </p:nvCxnSpPr>
        <p:spPr>
          <a:xfrm flipV="1">
            <a:off x="3124200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0"/>
            <a:endCxn id="12" idx="2"/>
          </p:cNvCxnSpPr>
          <p:nvPr/>
        </p:nvCxnSpPr>
        <p:spPr>
          <a:xfrm flipV="1">
            <a:off x="2362200" y="2872154"/>
            <a:ext cx="7620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814754"/>
            <a:ext cx="76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2743200" y="2110154"/>
            <a:ext cx="76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0" y="3417277"/>
            <a:ext cx="76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19200" y="4800600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cxnSp>
        <p:nvCxnSpPr>
          <p:cNvPr id="4" name="Straight Connector 3"/>
          <p:cNvCxnSpPr>
            <a:stCxn id="12" idx="0"/>
            <a:endCxn id="2" idx="2"/>
          </p:cNvCxnSpPr>
          <p:nvPr/>
        </p:nvCxnSpPr>
        <p:spPr>
          <a:xfrm flipV="1">
            <a:off x="3124200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0"/>
            <a:endCxn id="12" idx="2"/>
          </p:cNvCxnSpPr>
          <p:nvPr/>
        </p:nvCxnSpPr>
        <p:spPr>
          <a:xfrm flipV="1">
            <a:off x="2362200" y="2872154"/>
            <a:ext cx="7620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0"/>
            <a:endCxn id="13" idx="2"/>
          </p:cNvCxnSpPr>
          <p:nvPr/>
        </p:nvCxnSpPr>
        <p:spPr>
          <a:xfrm flipV="1">
            <a:off x="1600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8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814754"/>
            <a:ext cx="76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2743200" y="2110154"/>
            <a:ext cx="762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0" y="3417277"/>
            <a:ext cx="762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19200" y="4800600"/>
            <a:ext cx="7620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b="1" dirty="0"/>
          </a:p>
        </p:txBody>
      </p:sp>
      <p:cxnSp>
        <p:nvCxnSpPr>
          <p:cNvPr id="4" name="Straight Connector 3"/>
          <p:cNvCxnSpPr>
            <a:stCxn id="12" idx="0"/>
            <a:endCxn id="2" idx="2"/>
          </p:cNvCxnSpPr>
          <p:nvPr/>
        </p:nvCxnSpPr>
        <p:spPr>
          <a:xfrm flipV="1">
            <a:off x="3124200" y="1576754"/>
            <a:ext cx="1433146" cy="5334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0"/>
            <a:endCxn id="12" idx="2"/>
          </p:cNvCxnSpPr>
          <p:nvPr/>
        </p:nvCxnSpPr>
        <p:spPr>
          <a:xfrm flipV="1">
            <a:off x="2362200" y="2872154"/>
            <a:ext cx="762000" cy="5451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0"/>
            <a:endCxn id="13" idx="2"/>
          </p:cNvCxnSpPr>
          <p:nvPr/>
        </p:nvCxnSpPr>
        <p:spPr>
          <a:xfrm flipV="1">
            <a:off x="1600200" y="4179277"/>
            <a:ext cx="762000" cy="62132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6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18769</TotalTime>
  <Words>3265</Words>
  <Application>Microsoft Office PowerPoint</Application>
  <PresentationFormat>On-screen Show (4:3)</PresentationFormat>
  <Paragraphs>528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Office Theme</vt:lpstr>
      <vt:lpstr>Threading Building Blocks Programming</vt:lpstr>
      <vt:lpstr>Overview</vt:lpstr>
      <vt:lpstr>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tbb::task</vt:lpstr>
      <vt:lpstr>tbb::task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Horvick</dc:creator>
  <cp:lastModifiedBy>Robert Horvick</cp:lastModifiedBy>
  <cp:revision>356</cp:revision>
  <dcterms:created xsi:type="dcterms:W3CDTF">2013-11-20T18:16:21Z</dcterms:created>
  <dcterms:modified xsi:type="dcterms:W3CDTF">2015-08-04T17:24:22Z</dcterms:modified>
</cp:coreProperties>
</file>