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329" r:id="rId3"/>
    <p:sldId id="470" r:id="rId4"/>
    <p:sldId id="547" r:id="rId5"/>
    <p:sldId id="553" r:id="rId6"/>
    <p:sldId id="548" r:id="rId7"/>
    <p:sldId id="549" r:id="rId8"/>
    <p:sldId id="550" r:id="rId9"/>
    <p:sldId id="551" r:id="rId10"/>
    <p:sldId id="552" r:id="rId11"/>
    <p:sldId id="554" r:id="rId12"/>
    <p:sldId id="546" r:id="rId13"/>
    <p:sldId id="555" r:id="rId14"/>
    <p:sldId id="556" r:id="rId15"/>
    <p:sldId id="499" r:id="rId16"/>
    <p:sldId id="557" r:id="rId17"/>
    <p:sldId id="558" r:id="rId18"/>
    <p:sldId id="559" r:id="rId19"/>
    <p:sldId id="560" r:id="rId20"/>
    <p:sldId id="561" r:id="rId21"/>
    <p:sldId id="566" r:id="rId22"/>
    <p:sldId id="563" r:id="rId23"/>
    <p:sldId id="567" r:id="rId24"/>
    <p:sldId id="568" r:id="rId25"/>
    <p:sldId id="569" r:id="rId26"/>
    <p:sldId id="570" r:id="rId27"/>
    <p:sldId id="583" r:id="rId28"/>
    <p:sldId id="571" r:id="rId29"/>
    <p:sldId id="572" r:id="rId30"/>
    <p:sldId id="514" r:id="rId31"/>
    <p:sldId id="573" r:id="rId32"/>
    <p:sldId id="574" r:id="rId33"/>
    <p:sldId id="584" r:id="rId34"/>
    <p:sldId id="576" r:id="rId35"/>
    <p:sldId id="585" r:id="rId36"/>
    <p:sldId id="516" r:id="rId37"/>
    <p:sldId id="575" r:id="rId38"/>
    <p:sldId id="577" r:id="rId39"/>
    <p:sldId id="578" r:id="rId40"/>
    <p:sldId id="579" r:id="rId41"/>
    <p:sldId id="580" r:id="rId42"/>
    <p:sldId id="581" r:id="rId43"/>
    <p:sldId id="58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73788" autoAdjust="0"/>
  </p:normalViewPr>
  <p:slideViewPr>
    <p:cSldViewPr>
      <p:cViewPr varScale="1">
        <p:scale>
          <a:sx n="63" d="100"/>
          <a:sy n="63" d="100"/>
        </p:scale>
        <p:origin x="912" y="53"/>
      </p:cViewPr>
      <p:guideLst>
        <p:guide orient="horz" pos="220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B2D91-E76C-4167-895D-5BE8A67ACFF2}" type="datetimeFigureOut">
              <a:rPr lang="en-US" smtClean="0"/>
              <a:t>8/10/2015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EA4C1-1369-497F-A4CC-0EEBC5C7F202}" type="slidenum">
              <a:rPr lang="en-US" smtClean="0"/>
              <a:t>‹#›</a:t>
            </a:fld>
            <a:endParaRPr lang="en-US" dirty="0"/>
          </a:p>
        </p:txBody>
      </p:sp>
    </p:spTree>
    <p:extLst>
      <p:ext uri="{BB962C8B-B14F-4D97-AF65-F5344CB8AC3E}">
        <p14:creationId xmlns:p14="http://schemas.microsoft.com/office/powerpoint/2010/main" val="63406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to the Tasks </a:t>
            </a:r>
            <a:r>
              <a:rPr lang="en-US" sz="1200" kern="1200" dirty="0" smtClean="0">
                <a:solidFill>
                  <a:schemeClr val="tx1"/>
                </a:solidFill>
                <a:effectLst/>
                <a:latin typeface="+mn-lt"/>
                <a:ea typeface="+mn-ea"/>
                <a:cs typeface="+mn-cs"/>
              </a:rPr>
              <a:t>module </a:t>
            </a:r>
            <a:r>
              <a:rPr lang="en-US" sz="1200" kern="1200" dirty="0" smtClean="0">
                <a:solidFill>
                  <a:schemeClr val="tx1"/>
                </a:solidFill>
                <a:effectLst/>
                <a:latin typeface="+mn-lt"/>
                <a:ea typeface="+mn-ea"/>
                <a:cs typeface="+mn-cs"/>
              </a:rPr>
              <a:t>of the Threading Building Blocks programming course</a:t>
            </a:r>
            <a:r>
              <a:rPr lang="en-US"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a:t>
            </a:fld>
            <a:endParaRPr lang="en-US" dirty="0"/>
          </a:p>
        </p:txBody>
      </p:sp>
    </p:spTree>
    <p:extLst>
      <p:ext uri="{BB962C8B-B14F-4D97-AF65-F5344CB8AC3E}">
        <p14:creationId xmlns:p14="http://schemas.microsoft.com/office/powerpoint/2010/main" val="3625744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there are no tasks with thread affinity, then the scheduler will look at the shared queue and pick a task from approximately the beginning of the queue.  In general it will be first-in-first-out, but because there are multiple threads interacting with the shared queue it is possible that the tasks won’t execute in strictly first-in-first-out order.  You may notice that when taking from the thread-specific queue the scheduler was biased towards the most recently added for locality reason – but when grabbing from the shared queue it took the oldest item in the queue.  This is because the shared queue is biased towards fairness whereas the thread-specific queue is biased towards locality and performance.</a:t>
            </a:r>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10</a:t>
            </a:fld>
            <a:endParaRPr lang="en-US" dirty="0"/>
          </a:p>
        </p:txBody>
      </p:sp>
    </p:spTree>
    <p:extLst>
      <p:ext uri="{BB962C8B-B14F-4D97-AF65-F5344CB8AC3E}">
        <p14:creationId xmlns:p14="http://schemas.microsoft.com/office/powerpoint/2010/main" val="3744168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if there are no tasks in the shared queue, the scheduler will grab a task from the beginning of another random threads queue.  This idea of taking from another thread is known as work stealing and is a important part of how the task scheduler operates.  Also, notice that in this case the task was taken from the beginning of the owning thread’s pool – this means it took the oldest task leaving the newest one, the one with the best locality, in place for the other thread.  This is important because it means that when stealing work, the scheduler steals in a way that is least likely to negatively impact the locality and performance of other threads.</a:t>
            </a:r>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11</a:t>
            </a:fld>
            <a:endParaRPr lang="en-US" dirty="0"/>
          </a:p>
        </p:txBody>
      </p:sp>
    </p:spTree>
    <p:extLst>
      <p:ext uri="{BB962C8B-B14F-4D97-AF65-F5344CB8AC3E}">
        <p14:creationId xmlns:p14="http://schemas.microsoft.com/office/powerpoint/2010/main" val="76659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let’s run through a few of the points we just saw</a:t>
            </a:r>
          </a:p>
          <a:p>
            <a:r>
              <a:rPr lang="en-US" baseline="0" dirty="0" smtClean="0"/>
              <a:t>** Spawn adds tasks to the end of the ready pool </a:t>
            </a:r>
            <a:r>
              <a:rPr lang="en-US" baseline="0" dirty="0" err="1" smtClean="0"/>
              <a:t>deque</a:t>
            </a:r>
            <a:endParaRPr lang="en-US" baseline="0" dirty="0" smtClean="0"/>
          </a:p>
          <a:p>
            <a:r>
              <a:rPr lang="en-US" baseline="0" dirty="0" smtClean="0"/>
              <a:t>** Whereas </a:t>
            </a:r>
            <a:r>
              <a:rPr lang="en-US" baseline="0" dirty="0" err="1" smtClean="0"/>
              <a:t>equeue</a:t>
            </a:r>
            <a:r>
              <a:rPr lang="en-US" baseline="0" dirty="0" smtClean="0"/>
              <a:t> adds tasks to the start of the shared queue</a:t>
            </a:r>
          </a:p>
          <a:p>
            <a:r>
              <a:rPr lang="en-US" baseline="0" dirty="0" smtClean="0"/>
              <a:t>** Spawn favors data locality</a:t>
            </a:r>
          </a:p>
          <a:p>
            <a:r>
              <a:rPr lang="en-US" baseline="0" dirty="0" smtClean="0"/>
              <a:t>** Whereas enqueuer favors fairness</a:t>
            </a:r>
          </a:p>
          <a:p>
            <a:r>
              <a:rPr lang="en-US" baseline="0" dirty="0" smtClean="0"/>
              <a:t>** In general you should favor spawn over </a:t>
            </a:r>
            <a:r>
              <a:rPr lang="en-US" baseline="0" dirty="0" err="1" smtClean="0"/>
              <a:t>enqueue</a:t>
            </a:r>
            <a:endParaRPr lang="en-US" baseline="0" dirty="0" smtClean="0"/>
          </a:p>
          <a:p>
            <a:r>
              <a:rPr lang="en-US" baseline="0" dirty="0" smtClean="0"/>
              <a:t>** Finally, work stealing is critical to concurrency.  The ability to steal work from other threads means that threads won’t sit idle when there is work to do and that tasks won’t sit idle when there are available threads.</a:t>
            </a:r>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12</a:t>
            </a:fld>
            <a:endParaRPr lang="en-US" dirty="0"/>
          </a:p>
        </p:txBody>
      </p:sp>
    </p:spTree>
    <p:extLst>
      <p:ext uri="{BB962C8B-B14F-4D97-AF65-F5344CB8AC3E}">
        <p14:creationId xmlns:p14="http://schemas.microsoft.com/office/powerpoint/2010/main" val="212011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an example that uses tasks to sum up a large number of values.</a:t>
            </a:r>
          </a:p>
          <a:p>
            <a:r>
              <a:rPr lang="en-US" dirty="0" smtClean="0"/>
              <a:t>** We start by allocating a root task that has a range of 200,000 integers to sum</a:t>
            </a:r>
          </a:p>
          <a:p>
            <a:r>
              <a:rPr lang="en-US" dirty="0" smtClean="0"/>
              <a:t>** This task splits the range in half,</a:t>
            </a:r>
            <a:r>
              <a:rPr lang="en-US" baseline="0" dirty="0" smtClean="0"/>
              <a:t> and two child tasks each get 100,000 integers to sum</a:t>
            </a:r>
          </a:p>
          <a:p>
            <a:r>
              <a:rPr lang="en-US" baseline="0" dirty="0" smtClean="0"/>
              <a:t>** Those children further split the range in half</a:t>
            </a:r>
          </a:p>
          <a:p>
            <a:r>
              <a:rPr lang="en-US" baseline="0" dirty="0" smtClean="0"/>
              <a:t>** This continues over and over </a:t>
            </a:r>
          </a:p>
          <a:p>
            <a:r>
              <a:rPr lang="en-US" baseline="0" dirty="0" smtClean="0"/>
              <a:t>** until the range is 500 integer, or less, in size.</a:t>
            </a:r>
          </a:p>
          <a:p>
            <a:r>
              <a:rPr lang="en-US" baseline="0" dirty="0" smtClean="0"/>
              <a:t>** Once the ranges are small enough they are summed together</a:t>
            </a:r>
          </a:p>
          <a:p>
            <a:r>
              <a:rPr lang="en-US" baseline="0" dirty="0" smtClean="0"/>
              <a:t>** Each level of the graph of tasks adding to the sum</a:t>
            </a:r>
          </a:p>
          <a:p>
            <a:r>
              <a:rPr lang="en-US" baseline="0" dirty="0" smtClean="0"/>
              <a:t>** Until eventually all of the tasks have been joined back together and the single value found.</a:t>
            </a:r>
          </a:p>
          <a:p>
            <a:r>
              <a:rPr lang="en-US" baseline="0" dirty="0" smtClean="0"/>
              <a:t>This is very similar to the parallel reduce function we saw in the parallel algorithms module.  Let’s look at the code for this algorithm.</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13</a:t>
            </a:fld>
            <a:endParaRPr lang="en-US" dirty="0"/>
          </a:p>
        </p:txBody>
      </p:sp>
    </p:spTree>
    <p:extLst>
      <p:ext uri="{BB962C8B-B14F-4D97-AF65-F5344CB8AC3E}">
        <p14:creationId xmlns:p14="http://schemas.microsoft.com/office/powerpoint/2010/main" val="3412758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just saw is an example of a blocking algorithm.</a:t>
            </a:r>
          </a:p>
          <a:p>
            <a:r>
              <a:rPr lang="en-US" dirty="0" smtClean="0"/>
              <a:t>**</a:t>
            </a:r>
            <a:r>
              <a:rPr lang="en-US" baseline="0" dirty="0" smtClean="0"/>
              <a:t> We created the root</a:t>
            </a:r>
          </a:p>
          <a:p>
            <a:r>
              <a:rPr lang="en-US" baseline="0" dirty="0" smtClean="0"/>
              <a:t>** Which created children</a:t>
            </a:r>
          </a:p>
          <a:p>
            <a:r>
              <a:rPr lang="en-US" baseline="0" dirty="0" smtClean="0"/>
              <a:t>** Which created more children</a:t>
            </a:r>
          </a:p>
          <a:p>
            <a:r>
              <a:rPr lang="en-US" baseline="0" dirty="0" smtClean="0"/>
              <a:t>** An so on …</a:t>
            </a:r>
          </a:p>
          <a:p>
            <a:endParaRPr lang="en-US" baseline="0" dirty="0" smtClean="0"/>
          </a:p>
          <a:p>
            <a:r>
              <a:rPr lang="en-US" baseline="0" dirty="0" smtClean="0"/>
              <a:t>This means that the root task has to remain alive as long as any of it’s children are alive.  This is a conceptually easy model because spawning and waiting is pretty straight-forward.  We’ll see in a few moments, though, that this simplicity comes at a cost – a cost that can be avoided by using continuations.</a:t>
            </a:r>
          </a:p>
        </p:txBody>
      </p:sp>
      <p:sp>
        <p:nvSpPr>
          <p:cNvPr id="4" name="Slide Number Placeholder 3"/>
          <p:cNvSpPr>
            <a:spLocks noGrp="1"/>
          </p:cNvSpPr>
          <p:nvPr>
            <p:ph type="sldNum" sz="quarter" idx="10"/>
          </p:nvPr>
        </p:nvSpPr>
        <p:spPr/>
        <p:txBody>
          <a:bodyPr/>
          <a:lstStyle/>
          <a:p>
            <a:fld id="{600EA4C1-1369-497F-A4CC-0EEBC5C7F202}" type="slidenum">
              <a:rPr lang="en-US" smtClean="0"/>
              <a:t>15</a:t>
            </a:fld>
            <a:endParaRPr lang="en-US" dirty="0"/>
          </a:p>
        </p:txBody>
      </p:sp>
    </p:spTree>
    <p:extLst>
      <p:ext uri="{BB962C8B-B14F-4D97-AF65-F5344CB8AC3E}">
        <p14:creationId xmlns:p14="http://schemas.microsoft.com/office/powerpoint/2010/main" val="4126025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Continuation passing is an alternative to</a:t>
            </a:r>
            <a:r>
              <a:rPr lang="en-US" sz="1200" kern="1200" baseline="0" dirty="0" smtClean="0">
                <a:solidFill>
                  <a:schemeClr val="tx1"/>
                </a:solidFill>
                <a:effectLst/>
                <a:latin typeface="+mn-lt"/>
                <a:ea typeface="+mn-ea"/>
                <a:cs typeface="+mn-cs"/>
              </a:rPr>
              <a:t> the blocking model.  </a:t>
            </a:r>
            <a:r>
              <a:rPr lang="en-US" sz="1200" kern="1200" dirty="0" smtClean="0">
                <a:solidFill>
                  <a:schemeClr val="tx1"/>
                </a:solidFill>
                <a:effectLst/>
                <a:latin typeface="+mn-lt"/>
                <a:ea typeface="+mn-ea"/>
                <a:cs typeface="+mn-cs"/>
              </a:rPr>
              <a:t>In this model a continuation, or a task that is executed after it’s predecessors have executed, is used to join child tasks together while allowing the parent task to be destroyed.  Let’s look at an example of this an see why it can be beneficial.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16</a:t>
            </a:fld>
            <a:endParaRPr lang="en-US" dirty="0"/>
          </a:p>
        </p:txBody>
      </p:sp>
    </p:spTree>
    <p:extLst>
      <p:ext uri="{BB962C8B-B14F-4D97-AF65-F5344CB8AC3E}">
        <p14:creationId xmlns:p14="http://schemas.microsoft.com/office/powerpoint/2010/main" val="3978043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Thinking back to our example of splitting</a:t>
            </a:r>
            <a:r>
              <a:rPr lang="en-US" baseline="0" dirty="0" smtClean="0"/>
              <a:t> a range of integers, let’s look at a minimalized version of this.</a:t>
            </a:r>
          </a:p>
          <a:p>
            <a:r>
              <a:rPr lang="en-US" baseline="0" dirty="0" smtClean="0"/>
              <a:t>We start with our root task.  This tasks has 200,000 integers to sum together.</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17</a:t>
            </a:fld>
            <a:endParaRPr lang="en-US" dirty="0"/>
          </a:p>
        </p:txBody>
      </p:sp>
    </p:spTree>
    <p:extLst>
      <p:ext uri="{BB962C8B-B14F-4D97-AF65-F5344CB8AC3E}">
        <p14:creationId xmlns:p14="http://schemas.microsoft.com/office/powerpoint/2010/main" val="3276969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time, though, before creating it’s child</a:t>
            </a:r>
            <a:r>
              <a:rPr lang="en-US" baseline="0" dirty="0" smtClean="0"/>
              <a:t> tasks it creates a continuation task.</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18</a:t>
            </a:fld>
            <a:endParaRPr lang="en-US" dirty="0"/>
          </a:p>
        </p:txBody>
      </p:sp>
    </p:spTree>
    <p:extLst>
      <p:ext uri="{BB962C8B-B14F-4D97-AF65-F5344CB8AC3E}">
        <p14:creationId xmlns:p14="http://schemas.microsoft.com/office/powerpoint/2010/main" val="2020044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root task then creates it’s two child tasks – the ones that will sum one half of the input range.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19</a:t>
            </a:fld>
            <a:endParaRPr lang="en-US" dirty="0"/>
          </a:p>
        </p:txBody>
      </p:sp>
    </p:spTree>
    <p:extLst>
      <p:ext uri="{BB962C8B-B14F-4D97-AF65-F5344CB8AC3E}">
        <p14:creationId xmlns:p14="http://schemas.microsoft.com/office/powerpoint/2010/main" val="1418608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unlike the blocking</a:t>
            </a:r>
            <a:r>
              <a:rPr lang="en-US" baseline="0" dirty="0" smtClean="0"/>
              <a:t> model, the root task will not wait on the children.  Instead the continuation task will become the successor of the children.  This means that the root task is now eligible to be destroyed once it’s ref count hits 0.</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20</a:t>
            </a:fld>
            <a:endParaRPr lang="en-US" dirty="0"/>
          </a:p>
        </p:txBody>
      </p:sp>
    </p:spTree>
    <p:extLst>
      <p:ext uri="{BB962C8B-B14F-4D97-AF65-F5344CB8AC3E}">
        <p14:creationId xmlns:p14="http://schemas.microsoft.com/office/powerpoint/2010/main" val="2727591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In this module we are going to be learning more about the task scheduler and the difference between blocking and continuation passing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Next we will be looking at task groups and seeing how task group contexts can be used to cancel groups of tasks.</a:t>
            </a:r>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2</a:t>
            </a:fld>
            <a:endParaRPr lang="en-US" dirty="0"/>
          </a:p>
        </p:txBody>
      </p:sp>
    </p:spTree>
    <p:extLst>
      <p:ext uri="{BB962C8B-B14F-4D97-AF65-F5344CB8AC3E}">
        <p14:creationId xmlns:p14="http://schemas.microsoft.com/office/powerpoint/2010/main" val="1832492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child tasks</a:t>
            </a:r>
            <a:r>
              <a:rPr lang="en-US" baseline="0" dirty="0" smtClean="0"/>
              <a:t> now need to split the range again.  So they create their own continuation tasks.  These continuation tasks are now predecessors of the root continuation task.</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21</a:t>
            </a:fld>
            <a:endParaRPr lang="en-US" dirty="0"/>
          </a:p>
        </p:txBody>
      </p:sp>
    </p:spTree>
    <p:extLst>
      <p:ext uri="{BB962C8B-B14F-4D97-AF65-F5344CB8AC3E}">
        <p14:creationId xmlns:p14="http://schemas.microsoft.com/office/powerpoint/2010/main" val="1716000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child</a:t>
            </a:r>
            <a:r>
              <a:rPr lang="en-US" baseline="0" dirty="0" smtClean="0"/>
              <a:t> continuation tasks created, each child can now create two children – each handling one half of their respective input range.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22</a:t>
            </a:fld>
            <a:endParaRPr lang="en-US" dirty="0"/>
          </a:p>
        </p:txBody>
      </p:sp>
    </p:spTree>
    <p:extLst>
      <p:ext uri="{BB962C8B-B14F-4D97-AF65-F5344CB8AC3E}">
        <p14:creationId xmlns:p14="http://schemas.microsoft.com/office/powerpoint/2010/main" val="2535664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level children are now done – and the third level children</a:t>
            </a:r>
            <a:r>
              <a:rPr lang="en-US" baseline="0" dirty="0" smtClean="0"/>
              <a:t> can execute.  When </a:t>
            </a:r>
            <a:r>
              <a:rPr lang="en-US" dirty="0" smtClean="0"/>
              <a:t>they return, their successor tasks, the second level continuations, will be executed.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23</a:t>
            </a:fld>
            <a:endParaRPr lang="en-US" dirty="0"/>
          </a:p>
        </p:txBody>
      </p:sp>
    </p:spTree>
    <p:extLst>
      <p:ext uri="{BB962C8B-B14F-4D97-AF65-F5344CB8AC3E}">
        <p14:creationId xmlns:p14="http://schemas.microsoft.com/office/powerpoint/2010/main" val="3455731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say one set of children finishes first.  That continuation can now execute</a:t>
            </a:r>
            <a:r>
              <a:rPr lang="en-US" baseline="0" dirty="0" smtClean="0"/>
              <a:t> while the other children continue executing.</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24</a:t>
            </a:fld>
            <a:endParaRPr lang="en-US" dirty="0"/>
          </a:p>
        </p:txBody>
      </p:sp>
    </p:spTree>
    <p:extLst>
      <p:ext uri="{BB962C8B-B14F-4D97-AF65-F5344CB8AC3E}">
        <p14:creationId xmlns:p14="http://schemas.microsoft.com/office/powerpoint/2010/main" val="2570606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a:t>
            </a:r>
            <a:r>
              <a:rPr lang="en-US" baseline="0" dirty="0" smtClean="0"/>
              <a:t> remaining children are done, the two second level continuations can finish</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25</a:t>
            </a:fld>
            <a:endParaRPr lang="en-US" dirty="0"/>
          </a:p>
        </p:txBody>
      </p:sp>
    </p:spTree>
    <p:extLst>
      <p:ext uri="{BB962C8B-B14F-4D97-AF65-F5344CB8AC3E}">
        <p14:creationId xmlns:p14="http://schemas.microsoft.com/office/powerpoint/2010/main" val="29255180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root level continuation can</a:t>
            </a:r>
            <a:r>
              <a:rPr lang="en-US" baseline="0" dirty="0" smtClean="0"/>
              <a:t> now complete – when it finishes the root task ref count hits 0 and the task graph is completed.</a:t>
            </a:r>
          </a:p>
          <a:p>
            <a:endParaRPr lang="en-US" baseline="0" dirty="0" smtClean="0"/>
          </a:p>
          <a:p>
            <a:r>
              <a:rPr lang="en-US" dirty="0" smtClean="0"/>
              <a:t>So the question is – why would I want to use this model?  It doesn’t create fewer overall task nodes –</a:t>
            </a:r>
            <a:r>
              <a:rPr lang="en-US" baseline="0" dirty="0" smtClean="0"/>
              <a:t> in fact it creates the same number of children and also has to create continuations.  And it is more complex to manage.  So what’s the benefit?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26</a:t>
            </a:fld>
            <a:endParaRPr lang="en-US" dirty="0"/>
          </a:p>
        </p:txBody>
      </p:sp>
    </p:spTree>
    <p:extLst>
      <p:ext uri="{BB962C8B-B14F-4D97-AF65-F5344CB8AC3E}">
        <p14:creationId xmlns:p14="http://schemas.microsoft.com/office/powerpoint/2010/main" val="622036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reason comes back to the concept of work stealing that we learned about earlier.</a:t>
            </a:r>
          </a:p>
          <a:p>
            <a:r>
              <a:rPr lang="en-US" baseline="0" dirty="0" smtClean="0"/>
              <a:t>** Blocking successors are tasks that have already run and are waiting on their children to complete.  These tasks are already executing on a thread – and once a task has started on a thread, it will continue on that thread until execute returns.</a:t>
            </a:r>
          </a:p>
          <a:p>
            <a:r>
              <a:rPr lang="en-US" baseline="0" dirty="0" smtClean="0"/>
              <a:t>** Continuations, on the other hand, are scheduled in the thread ready pool.  This means that if another thread was idle, it could steal the continuation and execute it.  This improves our potential concurrency and, in general, will result in better performance.</a:t>
            </a:r>
          </a:p>
          <a:p>
            <a:endParaRPr lang="en-US" baseline="0" dirty="0" smtClean="0"/>
          </a:p>
          <a:p>
            <a:r>
              <a:rPr lang="en-US" baseline="0" dirty="0" smtClean="0"/>
              <a:t>Let’s go see how we can modify our blocking solution to make use of continuations.</a:t>
            </a:r>
          </a:p>
        </p:txBody>
      </p:sp>
      <p:sp>
        <p:nvSpPr>
          <p:cNvPr id="4" name="Slide Number Placeholder 3"/>
          <p:cNvSpPr>
            <a:spLocks noGrp="1"/>
          </p:cNvSpPr>
          <p:nvPr>
            <p:ph type="sldNum" sz="quarter" idx="10"/>
          </p:nvPr>
        </p:nvSpPr>
        <p:spPr/>
        <p:txBody>
          <a:bodyPr/>
          <a:lstStyle/>
          <a:p>
            <a:fld id="{600EA4C1-1369-497F-A4CC-0EEBC5C7F202}" type="slidenum">
              <a:rPr lang="en-US" smtClean="0"/>
              <a:t>27</a:t>
            </a:fld>
            <a:endParaRPr lang="en-US" dirty="0"/>
          </a:p>
        </p:txBody>
      </p:sp>
    </p:spTree>
    <p:extLst>
      <p:ext uri="{BB962C8B-B14F-4D97-AF65-F5344CB8AC3E}">
        <p14:creationId xmlns:p14="http://schemas.microsoft.com/office/powerpoint/2010/main" val="31992370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Task groups are another important aspect of task based programming.  They represent</a:t>
            </a:r>
            <a:r>
              <a:rPr lang="en-US" sz="1200" kern="1200" baseline="0" dirty="0" smtClean="0">
                <a:solidFill>
                  <a:schemeClr val="tx1"/>
                </a:solidFill>
                <a:effectLst/>
                <a:latin typeface="+mn-lt"/>
                <a:ea typeface="+mn-ea"/>
                <a:cs typeface="+mn-cs"/>
              </a:rPr>
              <a:t> a collection of tasks that can be acted upon as a single group.  Specifically they allow collections of tasks to be cancelled in unison.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30</a:t>
            </a:fld>
            <a:endParaRPr lang="en-US" dirty="0"/>
          </a:p>
        </p:txBody>
      </p:sp>
    </p:spTree>
    <p:extLst>
      <p:ext uri="{BB962C8B-B14F-4D97-AF65-F5344CB8AC3E}">
        <p14:creationId xmlns:p14="http://schemas.microsoft.com/office/powerpoint/2010/main" val="2052656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task group class makes it really easy to manage groups of tasks – including creating them from functions and </a:t>
            </a:r>
            <a:r>
              <a:rPr lang="en-US" baseline="0" dirty="0" err="1" smtClean="0"/>
              <a:t>lamdbas</a:t>
            </a:r>
            <a:r>
              <a:rPr lang="en-US" baseline="0" dirty="0" smtClean="0"/>
              <a:t>.</a:t>
            </a:r>
          </a:p>
          <a:p>
            <a:r>
              <a:rPr lang="en-US" baseline="0" dirty="0" smtClean="0"/>
              <a:t>The run function creates a task for the provided function and schedules it.  Wait will wait for all the tasks in the group to finish.</a:t>
            </a:r>
          </a:p>
          <a:p>
            <a:r>
              <a:rPr lang="en-US" baseline="0" dirty="0" smtClean="0"/>
              <a:t>Run and wait runs is a combination of run and wait – but can be slightly more efficient than calling them separately because it ensures that the function will execute on the current thread.  Cancel will cancel any task running in the task group that has not already started and </a:t>
            </a:r>
            <a:r>
              <a:rPr lang="en-US" baseline="0" dirty="0" err="1" smtClean="0"/>
              <a:t>is_canceling</a:t>
            </a:r>
            <a:r>
              <a:rPr lang="en-US" baseline="0" dirty="0" smtClean="0"/>
              <a:t> will return true if the task group is currently cancelling.</a:t>
            </a:r>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31</a:t>
            </a:fld>
            <a:endParaRPr lang="en-US" dirty="0"/>
          </a:p>
        </p:txBody>
      </p:sp>
    </p:spTree>
    <p:extLst>
      <p:ext uri="{BB962C8B-B14F-4D97-AF65-F5344CB8AC3E}">
        <p14:creationId xmlns:p14="http://schemas.microsoft.com/office/powerpoint/2010/main" val="3963780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 of using</a:t>
            </a:r>
            <a:r>
              <a:rPr lang="en-US" baseline="0" dirty="0" smtClean="0"/>
              <a:t> a task group to schedule 3 tasks and wait for them to </a:t>
            </a:r>
            <a:r>
              <a:rPr lang="en-US" baseline="0" dirty="0" err="1" smtClean="0"/>
              <a:t>compelte</a:t>
            </a:r>
            <a:r>
              <a:rPr lang="en-US" baseline="0" dirty="0" smtClean="0"/>
              <a:t>.</a:t>
            </a:r>
          </a:p>
          <a:p>
            <a:r>
              <a:rPr lang="en-US" baseline="0" dirty="0" smtClean="0"/>
              <a:t>** We have a task function that accepts an ID.  It prints out a message, sleeps for a few seconds, and then prints out another message.</a:t>
            </a:r>
          </a:p>
          <a:p>
            <a:r>
              <a:rPr lang="en-US" baseline="0" dirty="0" smtClean="0"/>
              <a:t>** We start by creating out task group</a:t>
            </a:r>
          </a:p>
          <a:p>
            <a:r>
              <a:rPr lang="en-US" baseline="0" dirty="0" smtClean="0"/>
              <a:t>** And then we call run three times – scheduling three tasks</a:t>
            </a:r>
          </a:p>
          <a:p>
            <a:r>
              <a:rPr lang="en-US" baseline="0" dirty="0" smtClean="0"/>
              <a:t>** Finally we wait on our tasks to complete.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32</a:t>
            </a:fld>
            <a:endParaRPr lang="en-US" dirty="0"/>
          </a:p>
        </p:txBody>
      </p:sp>
    </p:spTree>
    <p:extLst>
      <p:ext uri="{BB962C8B-B14F-4D97-AF65-F5344CB8AC3E}">
        <p14:creationId xmlns:p14="http://schemas.microsoft.com/office/powerpoint/2010/main" val="1143091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task scheduler</a:t>
            </a:r>
            <a:r>
              <a:rPr lang="en-US" sz="1200" kern="1200" baseline="0" dirty="0" smtClean="0">
                <a:solidFill>
                  <a:schemeClr val="tx1"/>
                </a:solidFill>
                <a:effectLst/>
                <a:latin typeface="+mn-lt"/>
                <a:ea typeface="+mn-ea"/>
                <a:cs typeface="+mn-cs"/>
              </a:rPr>
              <a:t> is the engine that drives the execution of tasks and task-based algorithms.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a:t>
            </a:fld>
            <a:endParaRPr lang="en-US" dirty="0"/>
          </a:p>
        </p:txBody>
      </p:sp>
    </p:spTree>
    <p:extLst>
      <p:ext uri="{BB962C8B-B14F-4D97-AF65-F5344CB8AC3E}">
        <p14:creationId xmlns:p14="http://schemas.microsoft.com/office/powerpoint/2010/main" val="1464851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this executes we can see the tasks begin and,</a:t>
            </a:r>
            <a:r>
              <a:rPr lang="en-US" baseline="0" dirty="0" smtClean="0"/>
              <a:t> after a period of waiting, print that they are complete.  We then see the group complete message.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33</a:t>
            </a:fld>
            <a:endParaRPr lang="en-US" dirty="0"/>
          </a:p>
        </p:txBody>
      </p:sp>
    </p:spTree>
    <p:extLst>
      <p:ext uri="{BB962C8B-B14F-4D97-AF65-F5344CB8AC3E}">
        <p14:creationId xmlns:p14="http://schemas.microsoft.com/office/powerpoint/2010/main" val="19679933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would happen if instead of waiting</a:t>
            </a:r>
            <a:r>
              <a:rPr lang="en-US" baseline="0" dirty="0" smtClean="0"/>
              <a:t> in our group,  </a:t>
            </a:r>
          </a:p>
          <a:p>
            <a:r>
              <a:rPr lang="en-US" baseline="0" dirty="0" smtClean="0"/>
              <a:t>** we cancel it instead?  </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34</a:t>
            </a:fld>
            <a:endParaRPr lang="en-US" dirty="0"/>
          </a:p>
        </p:txBody>
      </p:sp>
    </p:spTree>
    <p:extLst>
      <p:ext uri="{BB962C8B-B14F-4D97-AF65-F5344CB8AC3E}">
        <p14:creationId xmlns:p14="http://schemas.microsoft.com/office/powerpoint/2010/main" val="28497309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expected, the</a:t>
            </a:r>
            <a:r>
              <a:rPr lang="en-US" baseline="0" dirty="0" smtClean="0"/>
              <a:t> tasks begin – and then since the group has been cancelled the group complete message prints … but what happens next might be surprising.  The tasks kept running.  Why would this happen if we cancelled the tasks?  This is because when tasks are cancelled the currently executing tasks continue running to completion – any scheduled tasks that have not yet start executing will never execute.</a:t>
            </a:r>
          </a:p>
          <a:p>
            <a:endParaRPr lang="en-US" baseline="0" dirty="0" smtClean="0"/>
          </a:p>
          <a:p>
            <a:r>
              <a:rPr lang="en-US" baseline="0" dirty="0" smtClean="0"/>
              <a:t>But what if I’m not using </a:t>
            </a:r>
            <a:r>
              <a:rPr lang="en-US" baseline="0" dirty="0" err="1" smtClean="0"/>
              <a:t>task_group</a:t>
            </a:r>
            <a:r>
              <a:rPr lang="en-US" baseline="0" dirty="0" smtClean="0"/>
              <a:t>, but just scheduling tasks manually?</a:t>
            </a:r>
          </a:p>
        </p:txBody>
      </p:sp>
      <p:sp>
        <p:nvSpPr>
          <p:cNvPr id="4" name="Slide Number Placeholder 3"/>
          <p:cNvSpPr>
            <a:spLocks noGrp="1"/>
          </p:cNvSpPr>
          <p:nvPr>
            <p:ph type="sldNum" sz="quarter" idx="10"/>
          </p:nvPr>
        </p:nvSpPr>
        <p:spPr/>
        <p:txBody>
          <a:bodyPr/>
          <a:lstStyle/>
          <a:p>
            <a:fld id="{600EA4C1-1369-497F-A4CC-0EEBC5C7F202}" type="slidenum">
              <a:rPr lang="en-US" smtClean="0"/>
              <a:t>35</a:t>
            </a:fld>
            <a:endParaRPr lang="en-US" dirty="0"/>
          </a:p>
        </p:txBody>
      </p:sp>
    </p:spTree>
    <p:extLst>
      <p:ext uri="{BB962C8B-B14F-4D97-AF65-F5344CB8AC3E}">
        <p14:creationId xmlns:p14="http://schemas.microsoft.com/office/powerpoint/2010/main" val="3766756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a task is scheduled it is associated with task group via a task group context.  Task group contexts provide the underlying operations for cancelling tasks and setting task group priority.</a:t>
            </a:r>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36</a:t>
            </a:fld>
            <a:endParaRPr lang="en-US" dirty="0"/>
          </a:p>
        </p:txBody>
      </p:sp>
    </p:spTree>
    <p:extLst>
      <p:ext uri="{BB962C8B-B14F-4D97-AF65-F5344CB8AC3E}">
        <p14:creationId xmlns:p14="http://schemas.microsoft.com/office/powerpoint/2010/main" val="4927366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assume we have a</a:t>
            </a:r>
            <a:r>
              <a:rPr lang="en-US" baseline="0" dirty="0" smtClean="0"/>
              <a:t> task class which executes an infinite loop – it printings the word running and then sleeps for a while.  This task would run indefinitely – and while that may be desirable, it really would be better if we had a way to notify the task that it should shut down.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37</a:t>
            </a:fld>
            <a:endParaRPr lang="en-US" dirty="0"/>
          </a:p>
        </p:txBody>
      </p:sp>
    </p:spTree>
    <p:extLst>
      <p:ext uri="{BB962C8B-B14F-4D97-AF65-F5344CB8AC3E}">
        <p14:creationId xmlns:p14="http://schemas.microsoft.com/office/powerpoint/2010/main" val="2577123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modify</a:t>
            </a:r>
            <a:r>
              <a:rPr lang="en-US" baseline="0" dirty="0" smtClean="0"/>
              <a:t> our task so that instead of having a while-true loop, </a:t>
            </a:r>
          </a:p>
          <a:p>
            <a:r>
              <a:rPr lang="en-US" baseline="0" dirty="0" smtClean="0"/>
              <a:t>** we instead calling the task </a:t>
            </a:r>
            <a:r>
              <a:rPr lang="en-US" baseline="0" dirty="0" err="1" smtClean="0"/>
              <a:t>is_cancelled</a:t>
            </a:r>
            <a:r>
              <a:rPr lang="en-US" baseline="0" dirty="0" smtClean="0"/>
              <a:t> function in the loop, continuing as long as the task is not cancelled.</a:t>
            </a:r>
          </a:p>
          <a:p>
            <a:r>
              <a:rPr lang="en-US" baseline="0" dirty="0" smtClean="0"/>
              <a:t>This works because every task is a part of a task group – one explicitly defined when the task root is created, or an implicit one if none is provided.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38</a:t>
            </a:fld>
            <a:endParaRPr lang="en-US" dirty="0"/>
          </a:p>
        </p:txBody>
      </p:sp>
    </p:spTree>
    <p:extLst>
      <p:ext uri="{BB962C8B-B14F-4D97-AF65-F5344CB8AC3E}">
        <p14:creationId xmlns:p14="http://schemas.microsoft.com/office/powerpoint/2010/main" val="5287253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how</a:t>
            </a:r>
            <a:r>
              <a:rPr lang="en-US" baseline="0" dirty="0" smtClean="0"/>
              <a:t> do we provide an explicit task group when creating a root task?</a:t>
            </a:r>
          </a:p>
          <a:p>
            <a:r>
              <a:rPr lang="en-US" baseline="0" dirty="0" smtClean="0"/>
              <a:t>** First we need to create our task group</a:t>
            </a:r>
          </a:p>
          <a:p>
            <a:r>
              <a:rPr lang="en-US" baseline="0" dirty="0" smtClean="0"/>
              <a:t>** and then we provided the group as a parameter to the </a:t>
            </a:r>
            <a:r>
              <a:rPr lang="en-US" baseline="0" dirty="0" err="1" smtClean="0"/>
              <a:t>allocate_root</a:t>
            </a:r>
            <a:r>
              <a:rPr lang="en-US" baseline="0" dirty="0" smtClean="0"/>
              <a:t> function.  This associates the allocated task with the group.  We can when spawn the root and wait on it just like any other task.</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39</a:t>
            </a:fld>
            <a:endParaRPr lang="en-US" dirty="0"/>
          </a:p>
        </p:txBody>
      </p:sp>
    </p:spTree>
    <p:extLst>
      <p:ext uri="{BB962C8B-B14F-4D97-AF65-F5344CB8AC3E}">
        <p14:creationId xmlns:p14="http://schemas.microsoft.com/office/powerpoint/2010/main" val="10957529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modify</a:t>
            </a:r>
            <a:r>
              <a:rPr lang="en-US" baseline="0" dirty="0" smtClean="0"/>
              <a:t> that code a little to see this in action.</a:t>
            </a:r>
          </a:p>
          <a:p>
            <a:r>
              <a:rPr lang="en-US" baseline="0" dirty="0" smtClean="0"/>
              <a:t>** We’ll call a function, schedule cancel, after allocating the task but before waiting.</a:t>
            </a:r>
          </a:p>
          <a:p>
            <a:r>
              <a:rPr lang="en-US" baseline="0" dirty="0" smtClean="0"/>
              <a:t>** This function accepts the task group context as an argument and creates a thread</a:t>
            </a:r>
          </a:p>
          <a:p>
            <a:r>
              <a:rPr lang="en-US" baseline="0" dirty="0" smtClean="0"/>
              <a:t>** which sleeps for a few seconds</a:t>
            </a:r>
          </a:p>
          <a:p>
            <a:r>
              <a:rPr lang="en-US" baseline="0" dirty="0" smtClean="0"/>
              <a:t>** And then cancels the group</a:t>
            </a:r>
          </a:p>
          <a:p>
            <a:r>
              <a:rPr lang="en-US" baseline="0" dirty="0" smtClean="0"/>
              <a:t>** Once the thread is created, the main thread detaches from the thread because it does not need to be joined.</a:t>
            </a:r>
          </a:p>
          <a:p>
            <a:r>
              <a:rPr lang="en-US" baseline="0" dirty="0" smtClean="0"/>
              <a:t>When this is done we have a task that will run from the main thread and be cancelled from a background thread after a few seconds.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40</a:t>
            </a:fld>
            <a:endParaRPr lang="en-US" dirty="0"/>
          </a:p>
        </p:txBody>
      </p:sp>
    </p:spTree>
    <p:extLst>
      <p:ext uri="{BB962C8B-B14F-4D97-AF65-F5344CB8AC3E}">
        <p14:creationId xmlns:p14="http://schemas.microsoft.com/office/powerpoint/2010/main" val="32389467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run the code we can see that the word running</a:t>
            </a:r>
            <a:r>
              <a:rPr lang="en-US" baseline="0" dirty="0" smtClean="0"/>
              <a:t> was displayed several times before the group was cancelled – at which point the task ended.  Using a task group context allowed us to convert our infinite loop to a cancellable one.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41</a:t>
            </a:fld>
            <a:endParaRPr lang="en-US" dirty="0"/>
          </a:p>
        </p:txBody>
      </p:sp>
    </p:spTree>
    <p:extLst>
      <p:ext uri="{BB962C8B-B14F-4D97-AF65-F5344CB8AC3E}">
        <p14:creationId xmlns:p14="http://schemas.microsoft.com/office/powerpoint/2010/main" val="2944074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don’t think that cancellation is only available if you hand-roll your own tasks.  You can also use it with the parallel algorithms we learned about earlier in this course.  Here we’ll cancel the execution of a </a:t>
            </a:r>
            <a:r>
              <a:rPr lang="en-US" baseline="0" dirty="0" err="1" smtClean="0"/>
              <a:t>parallel_do</a:t>
            </a:r>
            <a:r>
              <a:rPr lang="en-US" baseline="0" dirty="0" smtClean="0"/>
              <a:t> loop.</a:t>
            </a:r>
          </a:p>
          <a:p>
            <a:r>
              <a:rPr lang="en-US" baseline="0" dirty="0" smtClean="0"/>
              <a:t>** We start by creating our task group context</a:t>
            </a:r>
          </a:p>
          <a:p>
            <a:r>
              <a:rPr lang="en-US" baseline="0" dirty="0" smtClean="0"/>
              <a:t>** and then fill a vector with 200,000 values.  We’ll re-use the </a:t>
            </a:r>
            <a:r>
              <a:rPr lang="en-US" baseline="0" dirty="0" err="1" smtClean="0"/>
              <a:t>schedule_cancel</a:t>
            </a:r>
            <a:r>
              <a:rPr lang="en-US" baseline="0" dirty="0" smtClean="0"/>
              <a:t> function we saw a few moments ago –this will cancel the group after three seconds</a:t>
            </a:r>
          </a:p>
          <a:p>
            <a:r>
              <a:rPr lang="en-US" baseline="0" dirty="0" smtClean="0"/>
              <a:t>** We then call </a:t>
            </a:r>
            <a:r>
              <a:rPr lang="en-US" baseline="0" dirty="0" err="1" smtClean="0"/>
              <a:t>parallel_do</a:t>
            </a:r>
            <a:r>
              <a:rPr lang="en-US" baseline="0" dirty="0" smtClean="0"/>
              <a:t> with a lambda that will wait 250 milliseconds before printing out the current value.</a:t>
            </a:r>
          </a:p>
          <a:p>
            <a:r>
              <a:rPr lang="en-US" baseline="0" dirty="0" smtClean="0"/>
              <a:t>** When we call </a:t>
            </a:r>
            <a:r>
              <a:rPr lang="en-US" baseline="0" dirty="0" err="1" smtClean="0"/>
              <a:t>parallel_do</a:t>
            </a:r>
            <a:r>
              <a:rPr lang="en-US" baseline="0" dirty="0" smtClean="0"/>
              <a:t>, we pass the task group context as a parameter to the function</a:t>
            </a:r>
          </a:p>
          <a:p>
            <a:r>
              <a:rPr lang="en-US" baseline="0" dirty="0" smtClean="0"/>
              <a:t>** When the group is cancelled </a:t>
            </a:r>
            <a:r>
              <a:rPr lang="en-US" baseline="0" dirty="0" err="1" smtClean="0"/>
              <a:t>parallel_do</a:t>
            </a:r>
            <a:r>
              <a:rPr lang="en-US" baseline="0" dirty="0" smtClean="0"/>
              <a:t> returns.  We can then see that the group has been cancelled by calling is group execution cancelled.  So how does this look?</a:t>
            </a:r>
          </a:p>
        </p:txBody>
      </p:sp>
      <p:sp>
        <p:nvSpPr>
          <p:cNvPr id="4" name="Slide Number Placeholder 3"/>
          <p:cNvSpPr>
            <a:spLocks noGrp="1"/>
          </p:cNvSpPr>
          <p:nvPr>
            <p:ph type="sldNum" sz="quarter" idx="10"/>
          </p:nvPr>
        </p:nvSpPr>
        <p:spPr/>
        <p:txBody>
          <a:bodyPr/>
          <a:lstStyle/>
          <a:p>
            <a:fld id="{600EA4C1-1369-497F-A4CC-0EEBC5C7F202}" type="slidenum">
              <a:rPr lang="en-US" smtClean="0"/>
              <a:t>42</a:t>
            </a:fld>
            <a:endParaRPr lang="en-US" dirty="0"/>
          </a:p>
        </p:txBody>
      </p:sp>
    </p:spTree>
    <p:extLst>
      <p:ext uri="{BB962C8B-B14F-4D97-AF65-F5344CB8AC3E}">
        <p14:creationId xmlns:p14="http://schemas.microsoft.com/office/powerpoint/2010/main" val="1123514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start by looking at the general architecture of the task scheduler</a:t>
            </a:r>
          </a:p>
          <a:p>
            <a:r>
              <a:rPr lang="en-US" baseline="0" dirty="0" smtClean="0"/>
              <a:t>** In this example we’ll be looking at two threads – thread 1 and thread 2 – </a:t>
            </a:r>
          </a:p>
          <a:p>
            <a:r>
              <a:rPr lang="en-US" baseline="0" dirty="0" smtClean="0"/>
              <a:t>** Each thread potentially has an already running task – or perhaps a running task that just finished</a:t>
            </a:r>
          </a:p>
          <a:p>
            <a:r>
              <a:rPr lang="en-US" baseline="0" dirty="0" smtClean="0"/>
              <a:t>** And each thread has an associated double ended queue – this is the queue of tasks that were spawned on this thread but which have not yet been executed.</a:t>
            </a:r>
          </a:p>
          <a:p>
            <a:r>
              <a:rPr lang="en-US" baseline="0" dirty="0" smtClean="0"/>
              <a:t>** There is also a shared queue – this queue contains tasks that were scheduled using the </a:t>
            </a:r>
            <a:r>
              <a:rPr lang="en-US" baseline="0" dirty="0" err="1" smtClean="0"/>
              <a:t>enqueue</a:t>
            </a:r>
            <a:r>
              <a:rPr lang="en-US" baseline="0" dirty="0" smtClean="0"/>
              <a:t> function rather than the spawn function.  This queue is not associated with any thread but rather with the scheduler as a whole.</a:t>
            </a:r>
          </a:p>
        </p:txBody>
      </p:sp>
      <p:sp>
        <p:nvSpPr>
          <p:cNvPr id="4" name="Slide Number Placeholder 3"/>
          <p:cNvSpPr>
            <a:spLocks noGrp="1"/>
          </p:cNvSpPr>
          <p:nvPr>
            <p:ph type="sldNum" sz="quarter" idx="10"/>
          </p:nvPr>
        </p:nvSpPr>
        <p:spPr/>
        <p:txBody>
          <a:bodyPr/>
          <a:lstStyle/>
          <a:p>
            <a:fld id="{600EA4C1-1369-497F-A4CC-0EEBC5C7F202}" type="slidenum">
              <a:rPr lang="en-US" smtClean="0"/>
              <a:t>4</a:t>
            </a:fld>
            <a:endParaRPr lang="en-US" dirty="0"/>
          </a:p>
        </p:txBody>
      </p:sp>
    </p:spTree>
    <p:extLst>
      <p:ext uri="{BB962C8B-B14F-4D97-AF65-F5344CB8AC3E}">
        <p14:creationId xmlns:p14="http://schemas.microsoft.com/office/powerpoint/2010/main" val="5446519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a:t>
            </a:r>
            <a:r>
              <a:rPr lang="en-US" baseline="0" dirty="0" smtClean="0"/>
              <a:t> the </a:t>
            </a:r>
            <a:r>
              <a:rPr lang="en-US" baseline="0" dirty="0" err="1" smtClean="0"/>
              <a:t>parallel_do</a:t>
            </a:r>
            <a:r>
              <a:rPr lang="en-US" baseline="0" dirty="0" smtClean="0"/>
              <a:t> is running numbers are being printed for several seconds.  Eventually we can see that the task group is being cancelled.  Because cancellation does not abort currently running tasks, the numbers that print last are the tasks that were running when the cancellation occurred. </a:t>
            </a:r>
          </a:p>
          <a:p>
            <a:r>
              <a:rPr lang="en-US" baseline="0" dirty="0" smtClean="0"/>
              <a:t>Finally we see that the operation has been cancelled because is group execution cancelled returns true.</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43</a:t>
            </a:fld>
            <a:endParaRPr lang="en-US" dirty="0"/>
          </a:p>
        </p:txBody>
      </p:sp>
    </p:spTree>
    <p:extLst>
      <p:ext uri="{BB962C8B-B14F-4D97-AF65-F5344CB8AC3E}">
        <p14:creationId xmlns:p14="http://schemas.microsoft.com/office/powerpoint/2010/main" val="1438995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now look at how Thread 1 will figure out what task to run next.</a:t>
            </a:r>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5</a:t>
            </a:fld>
            <a:endParaRPr lang="en-US" dirty="0"/>
          </a:p>
        </p:txBody>
      </p:sp>
    </p:spTree>
    <p:extLst>
      <p:ext uri="{BB962C8B-B14F-4D97-AF65-F5344CB8AC3E}">
        <p14:creationId xmlns:p14="http://schemas.microsoft.com/office/powerpoint/2010/main" val="509215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the currently executing task returns a non-null task from it’s execute function then that will be the next task executed.  The benefit of this approach is that the task object is much more likely to be in the CPU cache and ready to execute.  This is the most efficient option.</a:t>
            </a:r>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6</a:t>
            </a:fld>
            <a:endParaRPr lang="en-US" dirty="0"/>
          </a:p>
        </p:txBody>
      </p:sp>
    </p:spTree>
    <p:extLst>
      <p:ext uri="{BB962C8B-B14F-4D97-AF65-F5344CB8AC3E}">
        <p14:creationId xmlns:p14="http://schemas.microsoft.com/office/powerpoint/2010/main" val="3183848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the currently running task returns null and there are no remaining predecessor tasks in the ready pool, then the successor of the running task is executed.</a:t>
            </a:r>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7</a:t>
            </a:fld>
            <a:endParaRPr lang="en-US" dirty="0"/>
          </a:p>
        </p:txBody>
      </p:sp>
    </p:spTree>
    <p:extLst>
      <p:ext uri="{BB962C8B-B14F-4D97-AF65-F5344CB8AC3E}">
        <p14:creationId xmlns:p14="http://schemas.microsoft.com/office/powerpoint/2010/main" val="3332344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the running task returns null and there ARE remaining predecessors, the most recently spawned predecessor is scheduled.  The reason for picking the most recently spawned is to improve locality.</a:t>
            </a:r>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8</a:t>
            </a:fld>
            <a:endParaRPr lang="en-US" dirty="0"/>
          </a:p>
        </p:txBody>
      </p:sp>
    </p:spTree>
    <p:extLst>
      <p:ext uri="{BB962C8B-B14F-4D97-AF65-F5344CB8AC3E}">
        <p14:creationId xmlns:p14="http://schemas.microsoft.com/office/powerpoint/2010/main" val="893840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there are no tasks in the ready pool for the current thread, the task scheduler then looks for any task that has been scheduled with affinity to the current thread.</a:t>
            </a:r>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9</a:t>
            </a:fld>
            <a:endParaRPr lang="en-US" dirty="0"/>
          </a:p>
        </p:txBody>
      </p:sp>
    </p:spTree>
    <p:extLst>
      <p:ext uri="{BB962C8B-B14F-4D97-AF65-F5344CB8AC3E}">
        <p14:creationId xmlns:p14="http://schemas.microsoft.com/office/powerpoint/2010/main" val="3244184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8/10/2015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666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8/10/2015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2442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8/10/2015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12710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8/10/2015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6819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F4CED6-335E-4380-AA66-CB844F4A6A5A}" type="datetimeFigureOut">
              <a:rPr lang="en-US" smtClean="0"/>
              <a:t>8/10/2015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84711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F4CED6-335E-4380-AA66-CB844F4A6A5A}" type="datetimeFigureOut">
              <a:rPr lang="en-US" smtClean="0"/>
              <a:t>8/10/2015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1127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F4CED6-335E-4380-AA66-CB844F4A6A5A}" type="datetimeFigureOut">
              <a:rPr lang="en-US" smtClean="0"/>
              <a:t>8/10/2015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40045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F4CED6-335E-4380-AA66-CB844F4A6A5A}" type="datetimeFigureOut">
              <a:rPr lang="en-US" smtClean="0"/>
              <a:t>8/10/2015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9561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4CED6-335E-4380-AA66-CB844F4A6A5A}" type="datetimeFigureOut">
              <a:rPr lang="en-US" smtClean="0"/>
              <a:t>8/10/2015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3900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8/10/2015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43077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8/10/2015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9379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4CED6-335E-4380-AA66-CB844F4A6A5A}" type="datetimeFigureOut">
              <a:rPr lang="en-US" smtClean="0"/>
              <a:t>8/10/2015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3EF11-CA6A-41DA-81F0-F1D9DCCDD310}" type="slidenum">
              <a:rPr lang="en-US" smtClean="0"/>
              <a:t>‹#›</a:t>
            </a:fld>
            <a:endParaRPr lang="en-US" dirty="0"/>
          </a:p>
        </p:txBody>
      </p:sp>
    </p:spTree>
    <p:extLst>
      <p:ext uri="{BB962C8B-B14F-4D97-AF65-F5344CB8AC3E}">
        <p14:creationId xmlns:p14="http://schemas.microsoft.com/office/powerpoint/2010/main" val="2452367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50" dirty="0" smtClean="0"/>
              <a:t>Threading Building Blocks Programming</a:t>
            </a:r>
            <a:endParaRPr lang="en-US" sz="2850" dirty="0"/>
          </a:p>
        </p:txBody>
      </p:sp>
      <p:sp>
        <p:nvSpPr>
          <p:cNvPr id="3" name="Subtitle 2"/>
          <p:cNvSpPr>
            <a:spLocks noGrp="1"/>
          </p:cNvSpPr>
          <p:nvPr>
            <p:ph type="subTitle" idx="1"/>
          </p:nvPr>
        </p:nvSpPr>
        <p:spPr/>
        <p:txBody>
          <a:bodyPr/>
          <a:lstStyle/>
          <a:p>
            <a:r>
              <a:rPr lang="en-US" dirty="0" smtClean="0"/>
              <a:t>Tasks</a:t>
            </a:r>
            <a:endParaRPr lang="en-US" dirty="0"/>
          </a:p>
        </p:txBody>
      </p:sp>
    </p:spTree>
    <p:extLst>
      <p:ext uri="{BB962C8B-B14F-4D97-AF65-F5344CB8AC3E}">
        <p14:creationId xmlns:p14="http://schemas.microsoft.com/office/powerpoint/2010/main" val="4284929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3719" y="1905000"/>
            <a:ext cx="18288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Thread 1</a:t>
            </a:r>
            <a:endParaRPr lang="en-US" sz="2400" b="1" dirty="0"/>
          </a:p>
        </p:txBody>
      </p:sp>
      <p:sp>
        <p:nvSpPr>
          <p:cNvPr id="10" name="Rectangle 9"/>
          <p:cNvSpPr/>
          <p:nvPr/>
        </p:nvSpPr>
        <p:spPr>
          <a:xfrm>
            <a:off x="613719" y="3124200"/>
            <a:ext cx="1828800" cy="6096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Thread 2</a:t>
            </a:r>
            <a:endParaRPr lang="en-US" sz="2400" b="1" dirty="0"/>
          </a:p>
        </p:txBody>
      </p:sp>
      <p:sp>
        <p:nvSpPr>
          <p:cNvPr id="23" name="Rectangle 22"/>
          <p:cNvSpPr/>
          <p:nvPr/>
        </p:nvSpPr>
        <p:spPr>
          <a:xfrm>
            <a:off x="609599" y="4343400"/>
            <a:ext cx="7852719" cy="609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Shared Queue</a:t>
            </a:r>
            <a:endParaRPr lang="en-US" sz="2400" b="1" dirty="0"/>
          </a:p>
        </p:txBody>
      </p:sp>
      <p:sp>
        <p:nvSpPr>
          <p:cNvPr id="26" name="Rectangle 25"/>
          <p:cNvSpPr/>
          <p:nvPr/>
        </p:nvSpPr>
        <p:spPr>
          <a:xfrm>
            <a:off x="5261919" y="1905000"/>
            <a:ext cx="3200400" cy="6096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Ready Pool (</a:t>
            </a:r>
            <a:r>
              <a:rPr lang="en-US" sz="2400" b="1" dirty="0" err="1"/>
              <a:t>d</a:t>
            </a:r>
            <a:r>
              <a:rPr lang="en-US" sz="2400" b="1" dirty="0" err="1" smtClean="0"/>
              <a:t>eque</a:t>
            </a:r>
            <a:r>
              <a:rPr lang="en-US" sz="2400" b="1" dirty="0" smtClean="0"/>
              <a:t>)</a:t>
            </a:r>
            <a:endParaRPr lang="en-US" sz="2400" b="1" dirty="0"/>
          </a:p>
        </p:txBody>
      </p:sp>
      <p:sp>
        <p:nvSpPr>
          <p:cNvPr id="27" name="Rectangle 26"/>
          <p:cNvSpPr/>
          <p:nvPr/>
        </p:nvSpPr>
        <p:spPr>
          <a:xfrm>
            <a:off x="2747319" y="1905000"/>
            <a:ext cx="2209800" cy="609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Running Task</a:t>
            </a:r>
            <a:endParaRPr lang="en-US" sz="2400" b="1" dirty="0"/>
          </a:p>
        </p:txBody>
      </p:sp>
      <p:sp>
        <p:nvSpPr>
          <p:cNvPr id="28" name="Rectangle 27"/>
          <p:cNvSpPr/>
          <p:nvPr/>
        </p:nvSpPr>
        <p:spPr>
          <a:xfrm>
            <a:off x="5261919" y="3118022"/>
            <a:ext cx="3200400" cy="609600"/>
          </a:xfrm>
          <a:prstGeom prst="rect">
            <a:avLst/>
          </a:prstGeom>
          <a:solidFill>
            <a:schemeClr val="bg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Ready Pool (</a:t>
            </a:r>
            <a:r>
              <a:rPr lang="en-US" sz="2400" b="1" dirty="0" err="1"/>
              <a:t>d</a:t>
            </a:r>
            <a:r>
              <a:rPr lang="en-US" sz="2400" b="1" dirty="0" err="1" smtClean="0"/>
              <a:t>eque</a:t>
            </a:r>
            <a:r>
              <a:rPr lang="en-US" sz="2400" b="1" dirty="0" smtClean="0"/>
              <a:t>)</a:t>
            </a:r>
            <a:endParaRPr lang="en-US" sz="2400" b="1" dirty="0"/>
          </a:p>
        </p:txBody>
      </p:sp>
      <p:sp>
        <p:nvSpPr>
          <p:cNvPr id="29" name="Rectangle 28"/>
          <p:cNvSpPr/>
          <p:nvPr/>
        </p:nvSpPr>
        <p:spPr>
          <a:xfrm>
            <a:off x="2747319" y="3118022"/>
            <a:ext cx="2209800" cy="609600"/>
          </a:xfrm>
          <a:prstGeom prst="rect">
            <a:avLst/>
          </a:prstGeom>
          <a:solidFill>
            <a:schemeClr val="accent6">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Running Task</a:t>
            </a:r>
            <a:endParaRPr lang="en-US" sz="2400" b="1" dirty="0"/>
          </a:p>
        </p:txBody>
      </p:sp>
      <p:cxnSp>
        <p:nvCxnSpPr>
          <p:cNvPr id="37" name="Straight Connector 36"/>
          <p:cNvCxnSpPr/>
          <p:nvPr/>
        </p:nvCxnSpPr>
        <p:spPr>
          <a:xfrm>
            <a:off x="918519" y="2819400"/>
            <a:ext cx="7315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14400" y="4038600"/>
            <a:ext cx="7315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828799" y="5143499"/>
            <a:ext cx="3433119" cy="12192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5. A task taken from (approximately) the beginning of the shared queue.</a:t>
            </a:r>
            <a:endParaRPr lang="en-US" sz="2000" b="1" dirty="0"/>
          </a:p>
        </p:txBody>
      </p:sp>
      <p:sp>
        <p:nvSpPr>
          <p:cNvPr id="4" name="Bent Arrow 3"/>
          <p:cNvSpPr/>
          <p:nvPr/>
        </p:nvSpPr>
        <p:spPr>
          <a:xfrm rot="5400000" flipH="1" flipV="1">
            <a:off x="955588" y="5064212"/>
            <a:ext cx="984423" cy="761999"/>
          </a:xfrm>
          <a:prstGeom prst="bentArrow">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64635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3719" y="1905000"/>
            <a:ext cx="18288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Thread 1</a:t>
            </a:r>
            <a:endParaRPr lang="en-US" sz="2400" b="1" dirty="0"/>
          </a:p>
        </p:txBody>
      </p:sp>
      <p:sp>
        <p:nvSpPr>
          <p:cNvPr id="10" name="Rectangle 9"/>
          <p:cNvSpPr/>
          <p:nvPr/>
        </p:nvSpPr>
        <p:spPr>
          <a:xfrm>
            <a:off x="613719" y="3124200"/>
            <a:ext cx="1828800" cy="6096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Thread 2</a:t>
            </a:r>
            <a:endParaRPr lang="en-US" sz="2400" b="1" dirty="0"/>
          </a:p>
        </p:txBody>
      </p:sp>
      <p:sp>
        <p:nvSpPr>
          <p:cNvPr id="23" name="Rectangle 22"/>
          <p:cNvSpPr/>
          <p:nvPr/>
        </p:nvSpPr>
        <p:spPr>
          <a:xfrm>
            <a:off x="609599" y="4343400"/>
            <a:ext cx="7852719" cy="609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Shared Queue</a:t>
            </a:r>
            <a:endParaRPr lang="en-US" sz="2400" b="1" dirty="0"/>
          </a:p>
        </p:txBody>
      </p:sp>
      <p:sp>
        <p:nvSpPr>
          <p:cNvPr id="26" name="Rectangle 25"/>
          <p:cNvSpPr/>
          <p:nvPr/>
        </p:nvSpPr>
        <p:spPr>
          <a:xfrm>
            <a:off x="5261919" y="1905000"/>
            <a:ext cx="3200400" cy="609600"/>
          </a:xfrm>
          <a:prstGeom prst="rect">
            <a:avLst/>
          </a:prstGeom>
          <a:solidFill>
            <a:schemeClr val="bg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Ready Pool (</a:t>
            </a:r>
            <a:r>
              <a:rPr lang="en-US" sz="2400" b="1" dirty="0" err="1"/>
              <a:t>d</a:t>
            </a:r>
            <a:r>
              <a:rPr lang="en-US" sz="2400" b="1" dirty="0" err="1" smtClean="0"/>
              <a:t>eque</a:t>
            </a:r>
            <a:r>
              <a:rPr lang="en-US" sz="2400" b="1" dirty="0" smtClean="0"/>
              <a:t>)</a:t>
            </a:r>
            <a:endParaRPr lang="en-US" sz="2400" b="1" dirty="0"/>
          </a:p>
        </p:txBody>
      </p:sp>
      <p:sp>
        <p:nvSpPr>
          <p:cNvPr id="27" name="Rectangle 26"/>
          <p:cNvSpPr/>
          <p:nvPr/>
        </p:nvSpPr>
        <p:spPr>
          <a:xfrm>
            <a:off x="2747319" y="1905000"/>
            <a:ext cx="2209800" cy="609600"/>
          </a:xfrm>
          <a:prstGeom prst="rect">
            <a:avLst/>
          </a:prstGeom>
          <a:solidFill>
            <a:schemeClr val="accent6">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Running Task</a:t>
            </a:r>
            <a:endParaRPr lang="en-US" sz="2400" b="1" dirty="0"/>
          </a:p>
        </p:txBody>
      </p:sp>
      <p:sp>
        <p:nvSpPr>
          <p:cNvPr id="28" name="Rectangle 27"/>
          <p:cNvSpPr/>
          <p:nvPr/>
        </p:nvSpPr>
        <p:spPr>
          <a:xfrm>
            <a:off x="5261919" y="3118022"/>
            <a:ext cx="3200400" cy="6096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Ready Pool (</a:t>
            </a:r>
            <a:r>
              <a:rPr lang="en-US" sz="2400" b="1" dirty="0" err="1"/>
              <a:t>d</a:t>
            </a:r>
            <a:r>
              <a:rPr lang="en-US" sz="2400" b="1" dirty="0" err="1" smtClean="0"/>
              <a:t>eque</a:t>
            </a:r>
            <a:r>
              <a:rPr lang="en-US" sz="2400" b="1" dirty="0" smtClean="0"/>
              <a:t>)</a:t>
            </a:r>
            <a:endParaRPr lang="en-US" sz="2400" b="1" dirty="0"/>
          </a:p>
        </p:txBody>
      </p:sp>
      <p:sp>
        <p:nvSpPr>
          <p:cNvPr id="29" name="Rectangle 28"/>
          <p:cNvSpPr/>
          <p:nvPr/>
        </p:nvSpPr>
        <p:spPr>
          <a:xfrm>
            <a:off x="2747319" y="3118022"/>
            <a:ext cx="2209800" cy="609600"/>
          </a:xfrm>
          <a:prstGeom prst="rect">
            <a:avLst/>
          </a:prstGeom>
          <a:solidFill>
            <a:schemeClr val="accent6">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Running Task</a:t>
            </a:r>
            <a:endParaRPr lang="en-US" sz="2400" b="1" dirty="0"/>
          </a:p>
        </p:txBody>
      </p:sp>
      <p:cxnSp>
        <p:nvCxnSpPr>
          <p:cNvPr id="37" name="Straight Connector 36"/>
          <p:cNvCxnSpPr/>
          <p:nvPr/>
        </p:nvCxnSpPr>
        <p:spPr>
          <a:xfrm>
            <a:off x="918519" y="2819400"/>
            <a:ext cx="7315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14400" y="4038600"/>
            <a:ext cx="7315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057400" y="374822"/>
            <a:ext cx="3048000" cy="12192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6</a:t>
            </a:r>
            <a:r>
              <a:rPr lang="en-US" sz="2000" b="1" dirty="0" smtClean="0"/>
              <a:t>. A task popped from the beginning of a randomly chosen thread.</a:t>
            </a:r>
            <a:endParaRPr lang="en-US" sz="2000" b="1" dirty="0"/>
          </a:p>
        </p:txBody>
      </p:sp>
      <p:sp>
        <p:nvSpPr>
          <p:cNvPr id="4" name="Bent Arrow 3"/>
          <p:cNvSpPr/>
          <p:nvPr/>
        </p:nvSpPr>
        <p:spPr>
          <a:xfrm rot="5400000">
            <a:off x="4327438" y="1578061"/>
            <a:ext cx="2317922" cy="762000"/>
          </a:xfrm>
          <a:prstGeom prst="bentArrow">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12923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28650" y="365126"/>
            <a:ext cx="7886700" cy="1325563"/>
          </a:xfrm>
        </p:spPr>
        <p:txBody>
          <a:bodyPr/>
          <a:lstStyle/>
          <a:p>
            <a:r>
              <a:rPr lang="en-US" dirty="0" smtClean="0"/>
              <a:t>Scheduler Notes</a:t>
            </a:r>
            <a:endParaRPr lang="en-US" dirty="0"/>
          </a:p>
        </p:txBody>
      </p:sp>
      <p:sp>
        <p:nvSpPr>
          <p:cNvPr id="5" name="Content Placeholder 2"/>
          <p:cNvSpPr txBox="1">
            <a:spLocks/>
          </p:cNvSpPr>
          <p:nvPr/>
        </p:nvSpPr>
        <p:spPr>
          <a:xfrm>
            <a:off x="628650" y="1825625"/>
            <a:ext cx="7886700" cy="42703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indent="-457200">
              <a:spcBef>
                <a:spcPts val="1200"/>
              </a:spcBef>
              <a:buFont typeface="Arial" panose="020B0604020202020204" pitchFamily="34" charset="0"/>
              <a:buChar char="•"/>
            </a:pPr>
            <a:r>
              <a:rPr lang="en-US" dirty="0">
                <a:solidFill>
                  <a:schemeClr val="tx1">
                    <a:lumMod val="75000"/>
                    <a:lumOff val="25000"/>
                  </a:schemeClr>
                </a:solidFill>
              </a:rPr>
              <a:t>s</a:t>
            </a:r>
            <a:r>
              <a:rPr lang="en-US" dirty="0" smtClean="0">
                <a:solidFill>
                  <a:schemeClr val="tx1">
                    <a:lumMod val="75000"/>
                    <a:lumOff val="25000"/>
                  </a:schemeClr>
                </a:solidFill>
              </a:rPr>
              <a:t>pawn() adds the task to the end of the ready pool </a:t>
            </a:r>
            <a:r>
              <a:rPr lang="en-US" dirty="0" err="1" smtClean="0">
                <a:solidFill>
                  <a:schemeClr val="tx1">
                    <a:lumMod val="75000"/>
                    <a:lumOff val="25000"/>
                  </a:schemeClr>
                </a:solidFill>
              </a:rPr>
              <a:t>deque</a:t>
            </a:r>
            <a:endParaRPr lang="en-US" dirty="0" smtClean="0">
              <a:solidFill>
                <a:schemeClr val="tx1">
                  <a:lumMod val="75000"/>
                  <a:lumOff val="25000"/>
                </a:schemeClr>
              </a:solidFill>
            </a:endParaRPr>
          </a:p>
          <a:p>
            <a:pPr marL="457200" indent="-457200">
              <a:spcBef>
                <a:spcPts val="1200"/>
              </a:spcBef>
              <a:buFont typeface="Arial" panose="020B0604020202020204" pitchFamily="34" charset="0"/>
              <a:buChar char="•"/>
            </a:pPr>
            <a:r>
              <a:rPr lang="en-US" dirty="0" err="1">
                <a:solidFill>
                  <a:schemeClr val="tx1">
                    <a:lumMod val="75000"/>
                    <a:lumOff val="25000"/>
                  </a:schemeClr>
                </a:solidFill>
              </a:rPr>
              <a:t>e</a:t>
            </a:r>
            <a:r>
              <a:rPr lang="en-US" dirty="0" err="1" smtClean="0">
                <a:solidFill>
                  <a:schemeClr val="tx1">
                    <a:lumMod val="75000"/>
                    <a:lumOff val="25000"/>
                  </a:schemeClr>
                </a:solidFill>
              </a:rPr>
              <a:t>nqueue</a:t>
            </a:r>
            <a:r>
              <a:rPr lang="en-US" dirty="0" smtClean="0">
                <a:solidFill>
                  <a:schemeClr val="tx1">
                    <a:lumMod val="75000"/>
                    <a:lumOff val="25000"/>
                  </a:schemeClr>
                </a:solidFill>
              </a:rPr>
              <a:t>() adds the task to the start of the shared queue.</a:t>
            </a:r>
          </a:p>
          <a:p>
            <a:pPr marL="457200" indent="-457200">
              <a:spcBef>
                <a:spcPts val="1200"/>
              </a:spcBef>
              <a:buFont typeface="Arial" panose="020B0604020202020204" pitchFamily="34" charset="0"/>
              <a:buChar char="•"/>
            </a:pPr>
            <a:r>
              <a:rPr lang="en-US" dirty="0" smtClean="0">
                <a:solidFill>
                  <a:schemeClr val="tx1">
                    <a:lumMod val="75000"/>
                    <a:lumOff val="25000"/>
                  </a:schemeClr>
                </a:solidFill>
              </a:rPr>
              <a:t>spawn() favors data locality </a:t>
            </a:r>
          </a:p>
          <a:p>
            <a:pPr marL="457200" indent="-457200">
              <a:spcBef>
                <a:spcPts val="1200"/>
              </a:spcBef>
              <a:buFont typeface="Arial" panose="020B0604020202020204" pitchFamily="34" charset="0"/>
              <a:buChar char="•"/>
            </a:pPr>
            <a:r>
              <a:rPr lang="en-US" dirty="0" err="1">
                <a:solidFill>
                  <a:schemeClr val="tx1">
                    <a:lumMod val="75000"/>
                    <a:lumOff val="25000"/>
                  </a:schemeClr>
                </a:solidFill>
              </a:rPr>
              <a:t>e</a:t>
            </a:r>
            <a:r>
              <a:rPr lang="en-US" dirty="0" err="1" smtClean="0">
                <a:solidFill>
                  <a:schemeClr val="tx1">
                    <a:lumMod val="75000"/>
                    <a:lumOff val="25000"/>
                  </a:schemeClr>
                </a:solidFill>
              </a:rPr>
              <a:t>nqueue</a:t>
            </a:r>
            <a:r>
              <a:rPr lang="en-US" dirty="0" smtClean="0">
                <a:solidFill>
                  <a:schemeClr val="tx1">
                    <a:lumMod val="75000"/>
                    <a:lumOff val="25000"/>
                  </a:schemeClr>
                </a:solidFill>
              </a:rPr>
              <a:t>() favors execution fairness</a:t>
            </a:r>
          </a:p>
          <a:p>
            <a:pPr marL="457200" indent="-457200">
              <a:spcBef>
                <a:spcPts val="1200"/>
              </a:spcBef>
              <a:buFont typeface="Arial" panose="020B0604020202020204" pitchFamily="34" charset="0"/>
              <a:buChar char="•"/>
            </a:pPr>
            <a:r>
              <a:rPr lang="en-US" dirty="0" smtClean="0">
                <a:solidFill>
                  <a:schemeClr val="tx1">
                    <a:lumMod val="75000"/>
                    <a:lumOff val="25000"/>
                  </a:schemeClr>
                </a:solidFill>
              </a:rPr>
              <a:t>In general, favor spawn().</a:t>
            </a:r>
          </a:p>
          <a:p>
            <a:pPr marL="457200" indent="-457200">
              <a:spcBef>
                <a:spcPts val="1200"/>
              </a:spcBef>
              <a:buFont typeface="Arial" panose="020B0604020202020204" pitchFamily="34" charset="0"/>
              <a:buChar char="•"/>
            </a:pPr>
            <a:r>
              <a:rPr lang="en-US" dirty="0" smtClean="0">
                <a:solidFill>
                  <a:schemeClr val="tx1">
                    <a:lumMod val="75000"/>
                    <a:lumOff val="25000"/>
                  </a:schemeClr>
                </a:solidFill>
              </a:rPr>
              <a:t>Work stealing is critical to concurrency.</a:t>
            </a:r>
            <a:endParaRPr lang="en-US" dirty="0" smtClean="0">
              <a:solidFill>
                <a:schemeClr val="tx1">
                  <a:lumMod val="75000"/>
                  <a:lumOff val="25000"/>
                </a:schemeClr>
              </a:solidFill>
            </a:endParaRPr>
          </a:p>
        </p:txBody>
      </p:sp>
    </p:spTree>
    <p:extLst>
      <p:ext uri="{BB962C8B-B14F-4D97-AF65-F5344CB8AC3E}">
        <p14:creationId xmlns:p14="http://schemas.microsoft.com/office/powerpoint/2010/main" val="270911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762000"/>
            <a:ext cx="7315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 … 199,999</a:t>
            </a:r>
            <a:endParaRPr lang="en-US" dirty="0"/>
          </a:p>
        </p:txBody>
      </p:sp>
      <p:sp>
        <p:nvSpPr>
          <p:cNvPr id="6" name="Rectangle 5"/>
          <p:cNvSpPr/>
          <p:nvPr/>
        </p:nvSpPr>
        <p:spPr>
          <a:xfrm>
            <a:off x="914400" y="1447800"/>
            <a:ext cx="35814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 … 99,999</a:t>
            </a:r>
            <a:endParaRPr lang="en-US" dirty="0"/>
          </a:p>
        </p:txBody>
      </p:sp>
      <p:sp>
        <p:nvSpPr>
          <p:cNvPr id="7" name="Rectangle 6"/>
          <p:cNvSpPr/>
          <p:nvPr/>
        </p:nvSpPr>
        <p:spPr>
          <a:xfrm>
            <a:off x="4648200" y="1447800"/>
            <a:ext cx="35814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100,000 … 199,999</a:t>
            </a:r>
            <a:endParaRPr lang="en-US" dirty="0"/>
          </a:p>
        </p:txBody>
      </p:sp>
      <p:sp>
        <p:nvSpPr>
          <p:cNvPr id="8" name="Rectangle 7"/>
          <p:cNvSpPr/>
          <p:nvPr/>
        </p:nvSpPr>
        <p:spPr>
          <a:xfrm>
            <a:off x="914400" y="2133600"/>
            <a:ext cx="17526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 … 49,999</a:t>
            </a:r>
            <a:endParaRPr lang="en-US" dirty="0"/>
          </a:p>
        </p:txBody>
      </p:sp>
      <p:sp>
        <p:nvSpPr>
          <p:cNvPr id="9" name="Rectangle 8"/>
          <p:cNvSpPr/>
          <p:nvPr/>
        </p:nvSpPr>
        <p:spPr>
          <a:xfrm>
            <a:off x="2768600" y="2133600"/>
            <a:ext cx="17526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50,000 … 99,999</a:t>
            </a:r>
            <a:endParaRPr lang="en-US" dirty="0"/>
          </a:p>
        </p:txBody>
      </p:sp>
      <p:sp>
        <p:nvSpPr>
          <p:cNvPr id="10" name="Rectangle 9"/>
          <p:cNvSpPr/>
          <p:nvPr/>
        </p:nvSpPr>
        <p:spPr>
          <a:xfrm>
            <a:off x="4622800" y="2133600"/>
            <a:ext cx="17526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100,000 … 149,999</a:t>
            </a:r>
            <a:endParaRPr lang="en-US" sz="1400" dirty="0"/>
          </a:p>
        </p:txBody>
      </p:sp>
      <p:sp>
        <p:nvSpPr>
          <p:cNvPr id="11" name="Rectangle 10"/>
          <p:cNvSpPr/>
          <p:nvPr/>
        </p:nvSpPr>
        <p:spPr>
          <a:xfrm>
            <a:off x="6477000" y="2133600"/>
            <a:ext cx="17526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150,000 … 199,999</a:t>
            </a:r>
            <a:endParaRPr lang="en-US" sz="1400" dirty="0"/>
          </a:p>
        </p:txBody>
      </p:sp>
      <p:sp>
        <p:nvSpPr>
          <p:cNvPr id="12" name="Rectangle 11"/>
          <p:cNvSpPr/>
          <p:nvPr/>
        </p:nvSpPr>
        <p:spPr>
          <a:xfrm>
            <a:off x="3695700" y="2802924"/>
            <a:ext cx="1752600" cy="4572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r>
              <a:rPr lang="en-US" dirty="0" smtClean="0"/>
              <a:t>tc…</a:t>
            </a:r>
            <a:endParaRPr lang="en-US" dirty="0"/>
          </a:p>
        </p:txBody>
      </p:sp>
      <p:sp>
        <p:nvSpPr>
          <p:cNvPr id="13" name="Rectangle 12"/>
          <p:cNvSpPr/>
          <p:nvPr/>
        </p:nvSpPr>
        <p:spPr>
          <a:xfrm>
            <a:off x="914400" y="3505200"/>
            <a:ext cx="12954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 … 389</a:t>
            </a:r>
            <a:endParaRPr lang="en-US" dirty="0"/>
          </a:p>
        </p:txBody>
      </p:sp>
      <p:sp>
        <p:nvSpPr>
          <p:cNvPr id="14" name="Rectangle 13"/>
          <p:cNvSpPr/>
          <p:nvPr/>
        </p:nvSpPr>
        <p:spPr>
          <a:xfrm>
            <a:off x="2419350" y="3505200"/>
            <a:ext cx="12954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390 </a:t>
            </a:r>
            <a:r>
              <a:rPr lang="en-US" dirty="0"/>
              <a:t>… </a:t>
            </a:r>
            <a:r>
              <a:rPr lang="en-US" dirty="0" smtClean="0"/>
              <a:t>779</a:t>
            </a:r>
          </a:p>
        </p:txBody>
      </p:sp>
      <p:sp>
        <p:nvSpPr>
          <p:cNvPr id="15" name="Rectangle 14"/>
          <p:cNvSpPr/>
          <p:nvPr/>
        </p:nvSpPr>
        <p:spPr>
          <a:xfrm>
            <a:off x="3924300" y="3505200"/>
            <a:ext cx="12954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780 </a:t>
            </a:r>
            <a:r>
              <a:rPr lang="en-US" dirty="0"/>
              <a:t>… </a:t>
            </a:r>
            <a:r>
              <a:rPr lang="en-US" dirty="0" smtClean="0"/>
              <a:t>1169</a:t>
            </a:r>
            <a:endParaRPr lang="en-US" dirty="0"/>
          </a:p>
        </p:txBody>
      </p:sp>
      <p:sp>
        <p:nvSpPr>
          <p:cNvPr id="16" name="Rectangle 15"/>
          <p:cNvSpPr/>
          <p:nvPr/>
        </p:nvSpPr>
        <p:spPr>
          <a:xfrm>
            <a:off x="5429250" y="3505200"/>
            <a:ext cx="12954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1170 … 1559</a:t>
            </a:r>
            <a:endParaRPr lang="en-US" sz="1600" dirty="0"/>
          </a:p>
        </p:txBody>
      </p:sp>
      <p:sp>
        <p:nvSpPr>
          <p:cNvPr id="17" name="Rectangle 16"/>
          <p:cNvSpPr/>
          <p:nvPr/>
        </p:nvSpPr>
        <p:spPr>
          <a:xfrm>
            <a:off x="6934200" y="3505200"/>
            <a:ext cx="12954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etc…</a:t>
            </a:r>
            <a:endParaRPr lang="en-US" dirty="0"/>
          </a:p>
        </p:txBody>
      </p:sp>
      <p:sp>
        <p:nvSpPr>
          <p:cNvPr id="18" name="Rectangle 17"/>
          <p:cNvSpPr/>
          <p:nvPr/>
        </p:nvSpPr>
        <p:spPr>
          <a:xfrm>
            <a:off x="914400" y="4188941"/>
            <a:ext cx="1752600" cy="45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1</a:t>
            </a:r>
            <a:endParaRPr lang="en-US" dirty="0"/>
          </a:p>
        </p:txBody>
      </p:sp>
      <p:sp>
        <p:nvSpPr>
          <p:cNvPr id="19" name="Rectangle 18"/>
          <p:cNvSpPr/>
          <p:nvPr/>
        </p:nvSpPr>
        <p:spPr>
          <a:xfrm>
            <a:off x="2768600" y="4188941"/>
            <a:ext cx="1752600" cy="45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2</a:t>
            </a:r>
            <a:endParaRPr lang="en-US" dirty="0"/>
          </a:p>
        </p:txBody>
      </p:sp>
      <p:sp>
        <p:nvSpPr>
          <p:cNvPr id="20" name="Rectangle 19"/>
          <p:cNvSpPr/>
          <p:nvPr/>
        </p:nvSpPr>
        <p:spPr>
          <a:xfrm>
            <a:off x="4622800" y="4188941"/>
            <a:ext cx="1752600" cy="45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3</a:t>
            </a:r>
            <a:endParaRPr lang="en-US" dirty="0"/>
          </a:p>
        </p:txBody>
      </p:sp>
      <p:sp>
        <p:nvSpPr>
          <p:cNvPr id="21" name="Rectangle 20"/>
          <p:cNvSpPr/>
          <p:nvPr/>
        </p:nvSpPr>
        <p:spPr>
          <a:xfrm>
            <a:off x="6477000" y="4188941"/>
            <a:ext cx="1752600" cy="45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N</a:t>
            </a:r>
            <a:endParaRPr lang="en-US" sz="1400" dirty="0"/>
          </a:p>
        </p:txBody>
      </p:sp>
      <p:sp>
        <p:nvSpPr>
          <p:cNvPr id="22" name="Rectangle 21"/>
          <p:cNvSpPr/>
          <p:nvPr/>
        </p:nvSpPr>
        <p:spPr>
          <a:xfrm>
            <a:off x="914400" y="4872682"/>
            <a:ext cx="3581400" cy="45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1 + Sum 2</a:t>
            </a:r>
            <a:endParaRPr lang="en-US" dirty="0"/>
          </a:p>
        </p:txBody>
      </p:sp>
      <p:sp>
        <p:nvSpPr>
          <p:cNvPr id="23" name="Rectangle 22"/>
          <p:cNvSpPr/>
          <p:nvPr/>
        </p:nvSpPr>
        <p:spPr>
          <a:xfrm>
            <a:off x="4648200" y="4872682"/>
            <a:ext cx="3581400" cy="45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3 + Sum N</a:t>
            </a:r>
            <a:endParaRPr lang="en-US" dirty="0"/>
          </a:p>
        </p:txBody>
      </p:sp>
      <p:sp>
        <p:nvSpPr>
          <p:cNvPr id="24" name="Rectangle 23"/>
          <p:cNvSpPr/>
          <p:nvPr/>
        </p:nvSpPr>
        <p:spPr>
          <a:xfrm>
            <a:off x="914400" y="5556423"/>
            <a:ext cx="7315200" cy="45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 Sums Added</a:t>
            </a:r>
            <a:endParaRPr lang="en-US" dirty="0"/>
          </a:p>
        </p:txBody>
      </p:sp>
    </p:spTree>
    <p:extLst>
      <p:ext uri="{BB962C8B-B14F-4D97-AF65-F5344CB8AC3E}">
        <p14:creationId xmlns:p14="http://schemas.microsoft.com/office/powerpoint/2010/main" val="83983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r>
              <a:rPr lang="en-US" dirty="0" smtClean="0"/>
              <a:t>Blocking parallel sum</a:t>
            </a:r>
            <a:endParaRPr lang="en-US" dirty="0"/>
          </a:p>
        </p:txBody>
      </p:sp>
    </p:spTree>
    <p:extLst>
      <p:ext uri="{BB962C8B-B14F-4D97-AF65-F5344CB8AC3E}">
        <p14:creationId xmlns:p14="http://schemas.microsoft.com/office/powerpoint/2010/main" val="752849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62400" y="1219200"/>
            <a:ext cx="12192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root</a:t>
            </a:r>
            <a:endParaRPr lang="en-US" sz="3200" b="1" dirty="0"/>
          </a:p>
        </p:txBody>
      </p:sp>
      <p:sp>
        <p:nvSpPr>
          <p:cNvPr id="3" name="Rectangle 2"/>
          <p:cNvSpPr/>
          <p:nvPr/>
        </p:nvSpPr>
        <p:spPr>
          <a:xfrm>
            <a:off x="3124200" y="2209800"/>
            <a:ext cx="12192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4" name="Rectangle 3"/>
          <p:cNvSpPr/>
          <p:nvPr/>
        </p:nvSpPr>
        <p:spPr>
          <a:xfrm>
            <a:off x="4800600" y="2209800"/>
            <a:ext cx="12192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5" name="Rectangle 4"/>
          <p:cNvSpPr/>
          <p:nvPr/>
        </p:nvSpPr>
        <p:spPr>
          <a:xfrm>
            <a:off x="1524000" y="3200400"/>
            <a:ext cx="12192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6" name="Rectangle 5"/>
          <p:cNvSpPr/>
          <p:nvPr/>
        </p:nvSpPr>
        <p:spPr>
          <a:xfrm>
            <a:off x="3149600" y="3200400"/>
            <a:ext cx="12192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9" name="Rectangle 8"/>
          <p:cNvSpPr/>
          <p:nvPr/>
        </p:nvSpPr>
        <p:spPr>
          <a:xfrm>
            <a:off x="4775200" y="3200400"/>
            <a:ext cx="12192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0" name="Rectangle 9"/>
          <p:cNvSpPr/>
          <p:nvPr/>
        </p:nvSpPr>
        <p:spPr>
          <a:xfrm>
            <a:off x="6400800" y="3200400"/>
            <a:ext cx="12192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1" name="Rectangle 10"/>
          <p:cNvSpPr/>
          <p:nvPr/>
        </p:nvSpPr>
        <p:spPr>
          <a:xfrm>
            <a:off x="838200" y="4213654"/>
            <a:ext cx="817791" cy="5107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child</a:t>
            </a:r>
            <a:endParaRPr lang="en-US" sz="2400" b="1" dirty="0"/>
          </a:p>
        </p:txBody>
      </p:sp>
      <p:sp>
        <p:nvSpPr>
          <p:cNvPr id="12" name="Rectangle 11"/>
          <p:cNvSpPr/>
          <p:nvPr/>
        </p:nvSpPr>
        <p:spPr>
          <a:xfrm>
            <a:off x="2754086" y="4213654"/>
            <a:ext cx="817791" cy="5107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child</a:t>
            </a:r>
            <a:endParaRPr lang="en-US" sz="2400" b="1" dirty="0"/>
          </a:p>
        </p:txBody>
      </p:sp>
      <p:sp>
        <p:nvSpPr>
          <p:cNvPr id="13" name="Rectangle 12"/>
          <p:cNvSpPr/>
          <p:nvPr/>
        </p:nvSpPr>
        <p:spPr>
          <a:xfrm>
            <a:off x="4669972" y="4213654"/>
            <a:ext cx="817791" cy="5107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child</a:t>
            </a:r>
            <a:endParaRPr lang="en-US" sz="2400" b="1" dirty="0"/>
          </a:p>
        </p:txBody>
      </p:sp>
      <p:sp>
        <p:nvSpPr>
          <p:cNvPr id="14" name="Rectangle 13"/>
          <p:cNvSpPr/>
          <p:nvPr/>
        </p:nvSpPr>
        <p:spPr>
          <a:xfrm>
            <a:off x="6585858" y="4213654"/>
            <a:ext cx="817791" cy="5107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child</a:t>
            </a:r>
            <a:endParaRPr lang="en-US" sz="2400" b="1" dirty="0"/>
          </a:p>
        </p:txBody>
      </p:sp>
      <p:sp>
        <p:nvSpPr>
          <p:cNvPr id="15" name="Rectangle 14"/>
          <p:cNvSpPr/>
          <p:nvPr/>
        </p:nvSpPr>
        <p:spPr>
          <a:xfrm>
            <a:off x="1796143" y="4213654"/>
            <a:ext cx="817791" cy="5107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child</a:t>
            </a:r>
            <a:endParaRPr lang="en-US" sz="2400" b="1" dirty="0"/>
          </a:p>
        </p:txBody>
      </p:sp>
      <p:sp>
        <p:nvSpPr>
          <p:cNvPr id="16" name="Rectangle 15"/>
          <p:cNvSpPr/>
          <p:nvPr/>
        </p:nvSpPr>
        <p:spPr>
          <a:xfrm>
            <a:off x="3712029" y="4213654"/>
            <a:ext cx="817791" cy="5107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child</a:t>
            </a:r>
            <a:endParaRPr lang="en-US" sz="2400" b="1" dirty="0"/>
          </a:p>
        </p:txBody>
      </p:sp>
      <p:sp>
        <p:nvSpPr>
          <p:cNvPr id="17" name="Rectangle 16"/>
          <p:cNvSpPr/>
          <p:nvPr/>
        </p:nvSpPr>
        <p:spPr>
          <a:xfrm>
            <a:off x="5627915" y="4213654"/>
            <a:ext cx="817791" cy="5107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child</a:t>
            </a:r>
            <a:endParaRPr lang="en-US" sz="2400" b="1" dirty="0"/>
          </a:p>
        </p:txBody>
      </p:sp>
      <p:sp>
        <p:nvSpPr>
          <p:cNvPr id="18" name="Rectangle 17"/>
          <p:cNvSpPr/>
          <p:nvPr/>
        </p:nvSpPr>
        <p:spPr>
          <a:xfrm>
            <a:off x="7543800" y="4213654"/>
            <a:ext cx="817791" cy="5107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child</a:t>
            </a:r>
            <a:endParaRPr lang="en-US" sz="2400" b="1" dirty="0"/>
          </a:p>
        </p:txBody>
      </p:sp>
    </p:spTree>
    <p:extLst>
      <p:ext uri="{BB962C8B-B14F-4D97-AF65-F5344CB8AC3E}">
        <p14:creationId xmlns:p14="http://schemas.microsoft.com/office/powerpoint/2010/main" val="33753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Continuation</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A task executed after all of its predecessors have completed.</a:t>
            </a:r>
            <a:endParaRPr lang="en-US" dirty="0"/>
          </a:p>
        </p:txBody>
      </p:sp>
    </p:spTree>
    <p:extLst>
      <p:ext uri="{BB962C8B-B14F-4D97-AF65-F5344CB8AC3E}">
        <p14:creationId xmlns:p14="http://schemas.microsoft.com/office/powerpoint/2010/main" val="1404965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102" y="1295400"/>
            <a:ext cx="12192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root</a:t>
            </a:r>
            <a:endParaRPr lang="en-US" sz="3200" b="1" dirty="0"/>
          </a:p>
        </p:txBody>
      </p:sp>
    </p:spTree>
    <p:extLst>
      <p:ext uri="{BB962C8B-B14F-4D97-AF65-F5344CB8AC3E}">
        <p14:creationId xmlns:p14="http://schemas.microsoft.com/office/powerpoint/2010/main" val="14957070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102" y="1295400"/>
            <a:ext cx="12192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root</a:t>
            </a:r>
            <a:endParaRPr lang="en-US" sz="3200" b="1" dirty="0"/>
          </a:p>
        </p:txBody>
      </p:sp>
      <p:sp>
        <p:nvSpPr>
          <p:cNvPr id="19" name="Rectangle 18"/>
          <p:cNvSpPr/>
          <p:nvPr/>
        </p:nvSpPr>
        <p:spPr>
          <a:xfrm>
            <a:off x="3962400" y="1295400"/>
            <a:ext cx="1219200" cy="685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cont</a:t>
            </a:r>
            <a:endParaRPr lang="en-US" sz="3200" b="1" dirty="0"/>
          </a:p>
        </p:txBody>
      </p:sp>
    </p:spTree>
    <p:extLst>
      <p:ext uri="{BB962C8B-B14F-4D97-AF65-F5344CB8AC3E}">
        <p14:creationId xmlns:p14="http://schemas.microsoft.com/office/powerpoint/2010/main" val="2179108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102" y="1295400"/>
            <a:ext cx="12192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root</a:t>
            </a:r>
            <a:endParaRPr lang="en-US" sz="3200" b="1" dirty="0"/>
          </a:p>
        </p:txBody>
      </p:sp>
      <p:sp>
        <p:nvSpPr>
          <p:cNvPr id="3" name="Rectangle 2"/>
          <p:cNvSpPr/>
          <p:nvPr/>
        </p:nvSpPr>
        <p:spPr>
          <a:xfrm>
            <a:off x="899102" y="2514600"/>
            <a:ext cx="12192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4" name="Rectangle 3"/>
          <p:cNvSpPr/>
          <p:nvPr/>
        </p:nvSpPr>
        <p:spPr>
          <a:xfrm>
            <a:off x="3962400" y="2514600"/>
            <a:ext cx="12192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9" name="Rectangle 18"/>
          <p:cNvSpPr/>
          <p:nvPr/>
        </p:nvSpPr>
        <p:spPr>
          <a:xfrm>
            <a:off x="3962400" y="1295400"/>
            <a:ext cx="1219200" cy="685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cont</a:t>
            </a:r>
            <a:endParaRPr lang="en-US" sz="3200" b="1" dirty="0"/>
          </a:p>
        </p:txBody>
      </p:sp>
      <p:cxnSp>
        <p:nvCxnSpPr>
          <p:cNvPr id="6" name="Straight Arrow Connector 5"/>
          <p:cNvCxnSpPr>
            <a:stCxn id="2" idx="2"/>
            <a:endCxn id="3" idx="0"/>
          </p:cNvCxnSpPr>
          <p:nvPr/>
        </p:nvCxnSpPr>
        <p:spPr>
          <a:xfrm>
            <a:off x="1508702" y="1981200"/>
            <a:ext cx="0" cy="533400"/>
          </a:xfrm>
          <a:prstGeom prst="straightConnector1">
            <a:avLst/>
          </a:prstGeom>
          <a:ln w="22225">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 idx="2"/>
            <a:endCxn id="4" idx="0"/>
          </p:cNvCxnSpPr>
          <p:nvPr/>
        </p:nvCxnSpPr>
        <p:spPr>
          <a:xfrm>
            <a:off x="1508702" y="1981200"/>
            <a:ext cx="3063298" cy="533400"/>
          </a:xfrm>
          <a:prstGeom prst="straightConnector1">
            <a:avLst/>
          </a:prstGeom>
          <a:ln w="22225">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536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pPr algn="ctr"/>
            <a:r>
              <a:rPr lang="en-US" b="1" dirty="0" smtClean="0">
                <a:solidFill>
                  <a:schemeClr val="tx1">
                    <a:lumMod val="75000"/>
                    <a:lumOff val="25000"/>
                  </a:schemeClr>
                </a:solidFill>
              </a:rPr>
              <a:t>Overview</a:t>
            </a:r>
            <a:endParaRPr lang="en-US" b="1" dirty="0">
              <a:solidFill>
                <a:schemeClr val="tx1">
                  <a:lumMod val="75000"/>
                  <a:lumOff val="25000"/>
                </a:schemeClr>
              </a:solidFill>
            </a:endParaRPr>
          </a:p>
        </p:txBody>
      </p:sp>
      <p:sp>
        <p:nvSpPr>
          <p:cNvPr id="5" name="Content Placeholder 2"/>
          <p:cNvSpPr>
            <a:spLocks noGrp="1"/>
          </p:cNvSpPr>
          <p:nvPr>
            <p:ph idx="1"/>
          </p:nvPr>
        </p:nvSpPr>
        <p:spPr>
          <a:xfrm>
            <a:off x="628650" y="1825625"/>
            <a:ext cx="7886700" cy="4351338"/>
          </a:xfrm>
        </p:spPr>
        <p:txBody>
          <a:bodyPr>
            <a:noAutofit/>
          </a:bodyPr>
          <a:lstStyle/>
          <a:p>
            <a:pPr>
              <a:spcBef>
                <a:spcPts val="1200"/>
              </a:spcBef>
            </a:pPr>
            <a:r>
              <a:rPr lang="en-US" dirty="0" smtClean="0">
                <a:solidFill>
                  <a:schemeClr val="tx1">
                    <a:lumMod val="75000"/>
                    <a:lumOff val="25000"/>
                  </a:schemeClr>
                </a:solidFill>
              </a:rPr>
              <a:t>Task Scheduler</a:t>
            </a:r>
          </a:p>
          <a:p>
            <a:pPr lvl="1">
              <a:spcBef>
                <a:spcPts val="1200"/>
              </a:spcBef>
            </a:pPr>
            <a:r>
              <a:rPr lang="en-US" dirty="0" smtClean="0">
                <a:solidFill>
                  <a:schemeClr val="tx1">
                    <a:lumMod val="75000"/>
                    <a:lumOff val="25000"/>
                  </a:schemeClr>
                </a:solidFill>
              </a:rPr>
              <a:t>Overview</a:t>
            </a:r>
            <a:endParaRPr lang="en-US" dirty="0" smtClean="0">
              <a:solidFill>
                <a:schemeClr val="tx1">
                  <a:lumMod val="75000"/>
                  <a:lumOff val="25000"/>
                </a:schemeClr>
              </a:solidFill>
            </a:endParaRPr>
          </a:p>
          <a:p>
            <a:pPr lvl="1">
              <a:spcBef>
                <a:spcPts val="1200"/>
              </a:spcBef>
            </a:pPr>
            <a:r>
              <a:rPr lang="en-US" dirty="0" smtClean="0">
                <a:solidFill>
                  <a:schemeClr val="tx1">
                    <a:lumMod val="75000"/>
                    <a:lumOff val="25000"/>
                  </a:schemeClr>
                </a:solidFill>
              </a:rPr>
              <a:t>Blocking versus </a:t>
            </a:r>
            <a:r>
              <a:rPr lang="en-US" dirty="0" smtClean="0">
                <a:solidFill>
                  <a:schemeClr val="tx1">
                    <a:lumMod val="75000"/>
                    <a:lumOff val="25000"/>
                  </a:schemeClr>
                </a:solidFill>
              </a:rPr>
              <a:t>Continuations</a:t>
            </a:r>
            <a:endParaRPr lang="en-US" dirty="0" smtClean="0">
              <a:solidFill>
                <a:schemeClr val="tx1">
                  <a:lumMod val="75000"/>
                  <a:lumOff val="25000"/>
                </a:schemeClr>
              </a:solidFill>
            </a:endParaRPr>
          </a:p>
          <a:p>
            <a:pPr>
              <a:spcBef>
                <a:spcPts val="1200"/>
              </a:spcBef>
            </a:pPr>
            <a:r>
              <a:rPr lang="en-US" dirty="0" smtClean="0">
                <a:solidFill>
                  <a:schemeClr val="tx1">
                    <a:lumMod val="75000"/>
                    <a:lumOff val="25000"/>
                  </a:schemeClr>
                </a:solidFill>
              </a:rPr>
              <a:t>Task Groups</a:t>
            </a:r>
          </a:p>
          <a:p>
            <a:pPr lvl="1">
              <a:spcBef>
                <a:spcPts val="1200"/>
              </a:spcBef>
            </a:pPr>
            <a:r>
              <a:rPr lang="en-US" dirty="0" smtClean="0">
                <a:solidFill>
                  <a:schemeClr val="tx1">
                    <a:lumMod val="75000"/>
                    <a:lumOff val="25000"/>
                  </a:schemeClr>
                </a:solidFill>
              </a:rPr>
              <a:t>Contexts</a:t>
            </a:r>
          </a:p>
          <a:p>
            <a:pPr lvl="1">
              <a:spcBef>
                <a:spcPts val="1200"/>
              </a:spcBef>
            </a:pPr>
            <a:r>
              <a:rPr lang="en-US" dirty="0" smtClean="0">
                <a:solidFill>
                  <a:schemeClr val="tx1">
                    <a:lumMod val="75000"/>
                    <a:lumOff val="25000"/>
                  </a:schemeClr>
                </a:solidFill>
              </a:rPr>
              <a:t>Cancellation</a:t>
            </a:r>
            <a:endParaRPr lang="en-US" dirty="0" smtClean="0">
              <a:solidFill>
                <a:schemeClr val="tx1">
                  <a:lumMod val="75000"/>
                  <a:lumOff val="25000"/>
                </a:schemeClr>
              </a:solidFill>
            </a:endParaRPr>
          </a:p>
        </p:txBody>
      </p:sp>
    </p:spTree>
    <p:extLst>
      <p:ext uri="{BB962C8B-B14F-4D97-AF65-F5344CB8AC3E}">
        <p14:creationId xmlns:p14="http://schemas.microsoft.com/office/powerpoint/2010/main" val="180547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102" y="1295400"/>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root</a:t>
            </a:r>
            <a:endParaRPr lang="en-US" sz="3200" b="1" dirty="0"/>
          </a:p>
        </p:txBody>
      </p:sp>
      <p:sp>
        <p:nvSpPr>
          <p:cNvPr id="3" name="Rectangle 2"/>
          <p:cNvSpPr/>
          <p:nvPr/>
        </p:nvSpPr>
        <p:spPr>
          <a:xfrm>
            <a:off x="899102" y="2514600"/>
            <a:ext cx="12192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4" name="Rectangle 3"/>
          <p:cNvSpPr/>
          <p:nvPr/>
        </p:nvSpPr>
        <p:spPr>
          <a:xfrm>
            <a:off x="3962400" y="2514600"/>
            <a:ext cx="12192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9" name="Rectangle 18"/>
          <p:cNvSpPr/>
          <p:nvPr/>
        </p:nvSpPr>
        <p:spPr>
          <a:xfrm>
            <a:off x="3962400" y="1295400"/>
            <a:ext cx="1219200" cy="685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cont</a:t>
            </a:r>
            <a:endParaRPr lang="en-US" sz="3200" b="1" dirty="0"/>
          </a:p>
        </p:txBody>
      </p:sp>
      <p:cxnSp>
        <p:nvCxnSpPr>
          <p:cNvPr id="9" name="Straight Arrow Connector 8"/>
          <p:cNvCxnSpPr/>
          <p:nvPr/>
        </p:nvCxnSpPr>
        <p:spPr>
          <a:xfrm flipV="1">
            <a:off x="4572000" y="1981200"/>
            <a:ext cx="0" cy="533400"/>
          </a:xfrm>
          <a:prstGeom prst="straightConnector1">
            <a:avLst/>
          </a:prstGeom>
          <a:ln w="22225">
            <a:solidFill>
              <a:schemeClr val="bg2">
                <a:lumMod val="9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508702" y="1981200"/>
            <a:ext cx="3063298" cy="533400"/>
          </a:xfrm>
          <a:prstGeom prst="straightConnector1">
            <a:avLst/>
          </a:prstGeom>
          <a:ln w="22225">
            <a:solidFill>
              <a:schemeClr val="bg2">
                <a:lumMod val="9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8617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102" y="1295400"/>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root</a:t>
            </a:r>
            <a:endParaRPr lang="en-US" sz="3200" b="1" dirty="0"/>
          </a:p>
        </p:txBody>
      </p:sp>
      <p:sp>
        <p:nvSpPr>
          <p:cNvPr id="3" name="Rectangle 2"/>
          <p:cNvSpPr/>
          <p:nvPr/>
        </p:nvSpPr>
        <p:spPr>
          <a:xfrm>
            <a:off x="899102" y="2514600"/>
            <a:ext cx="12192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4" name="Rectangle 3"/>
          <p:cNvSpPr/>
          <p:nvPr/>
        </p:nvSpPr>
        <p:spPr>
          <a:xfrm>
            <a:off x="3962400" y="2514600"/>
            <a:ext cx="12192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9" name="Rectangle 18"/>
          <p:cNvSpPr/>
          <p:nvPr/>
        </p:nvSpPr>
        <p:spPr>
          <a:xfrm>
            <a:off x="3962400" y="1295400"/>
            <a:ext cx="1219200" cy="685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cont</a:t>
            </a:r>
            <a:endParaRPr lang="en-US" sz="3200" b="1" dirty="0"/>
          </a:p>
        </p:txBody>
      </p:sp>
      <p:sp>
        <p:nvSpPr>
          <p:cNvPr id="9" name="Rectangle 8"/>
          <p:cNvSpPr/>
          <p:nvPr/>
        </p:nvSpPr>
        <p:spPr>
          <a:xfrm>
            <a:off x="2430751" y="2514600"/>
            <a:ext cx="1219200" cy="685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cont</a:t>
            </a:r>
            <a:endParaRPr lang="en-US" sz="3200" b="1" dirty="0"/>
          </a:p>
        </p:txBody>
      </p:sp>
      <p:sp>
        <p:nvSpPr>
          <p:cNvPr id="10" name="Rectangle 9"/>
          <p:cNvSpPr/>
          <p:nvPr/>
        </p:nvSpPr>
        <p:spPr>
          <a:xfrm>
            <a:off x="5494049" y="2514600"/>
            <a:ext cx="1219200" cy="685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cont</a:t>
            </a:r>
            <a:endParaRPr lang="en-US" sz="3200" b="1" dirty="0"/>
          </a:p>
        </p:txBody>
      </p:sp>
      <p:cxnSp>
        <p:nvCxnSpPr>
          <p:cNvPr id="22" name="Straight Arrow Connector 21"/>
          <p:cNvCxnSpPr>
            <a:stCxn id="10" idx="0"/>
          </p:cNvCxnSpPr>
          <p:nvPr/>
        </p:nvCxnSpPr>
        <p:spPr>
          <a:xfrm flipH="1" flipV="1">
            <a:off x="4572000" y="1981200"/>
            <a:ext cx="1531649" cy="533400"/>
          </a:xfrm>
          <a:prstGeom prst="straightConnector1">
            <a:avLst/>
          </a:prstGeom>
          <a:ln w="22225">
            <a:solidFill>
              <a:schemeClr val="bg2">
                <a:lumMod val="9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0"/>
          </p:cNvCxnSpPr>
          <p:nvPr/>
        </p:nvCxnSpPr>
        <p:spPr>
          <a:xfrm flipV="1">
            <a:off x="3040351" y="1981200"/>
            <a:ext cx="1531649" cy="533400"/>
          </a:xfrm>
          <a:prstGeom prst="straightConnector1">
            <a:avLst/>
          </a:prstGeom>
          <a:ln w="22225">
            <a:solidFill>
              <a:schemeClr val="bg2">
                <a:lumMod val="9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344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102" y="1295400"/>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root</a:t>
            </a:r>
            <a:endParaRPr lang="en-US" sz="3200" b="1" dirty="0"/>
          </a:p>
        </p:txBody>
      </p:sp>
      <p:sp>
        <p:nvSpPr>
          <p:cNvPr id="3" name="Rectangle 2"/>
          <p:cNvSpPr/>
          <p:nvPr/>
        </p:nvSpPr>
        <p:spPr>
          <a:xfrm>
            <a:off x="899102" y="2514600"/>
            <a:ext cx="12192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4" name="Rectangle 3"/>
          <p:cNvSpPr/>
          <p:nvPr/>
        </p:nvSpPr>
        <p:spPr>
          <a:xfrm>
            <a:off x="3962400" y="2514600"/>
            <a:ext cx="12192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9" name="Rectangle 18"/>
          <p:cNvSpPr/>
          <p:nvPr/>
        </p:nvSpPr>
        <p:spPr>
          <a:xfrm>
            <a:off x="3962400" y="1295400"/>
            <a:ext cx="1219200" cy="685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cont</a:t>
            </a:r>
            <a:endParaRPr lang="en-US" sz="3200" b="1" dirty="0"/>
          </a:p>
        </p:txBody>
      </p:sp>
      <p:sp>
        <p:nvSpPr>
          <p:cNvPr id="9" name="Rectangle 8"/>
          <p:cNvSpPr/>
          <p:nvPr/>
        </p:nvSpPr>
        <p:spPr>
          <a:xfrm>
            <a:off x="2430751" y="2514600"/>
            <a:ext cx="1219200" cy="685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cont</a:t>
            </a:r>
            <a:endParaRPr lang="en-US" sz="3200" b="1" dirty="0"/>
          </a:p>
        </p:txBody>
      </p:sp>
      <p:sp>
        <p:nvSpPr>
          <p:cNvPr id="10" name="Rectangle 9"/>
          <p:cNvSpPr/>
          <p:nvPr/>
        </p:nvSpPr>
        <p:spPr>
          <a:xfrm>
            <a:off x="5494049" y="2514600"/>
            <a:ext cx="1219200" cy="685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cont</a:t>
            </a:r>
            <a:endParaRPr lang="en-US" sz="3200" b="1" dirty="0"/>
          </a:p>
        </p:txBody>
      </p:sp>
      <p:sp>
        <p:nvSpPr>
          <p:cNvPr id="11" name="Rectangle 10"/>
          <p:cNvSpPr/>
          <p:nvPr/>
        </p:nvSpPr>
        <p:spPr>
          <a:xfrm>
            <a:off x="904399" y="3733800"/>
            <a:ext cx="12192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2" name="Rectangle 11"/>
          <p:cNvSpPr/>
          <p:nvPr/>
        </p:nvSpPr>
        <p:spPr>
          <a:xfrm>
            <a:off x="2430751" y="3704968"/>
            <a:ext cx="12192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3" name="Rectangle 12"/>
          <p:cNvSpPr/>
          <p:nvPr/>
        </p:nvSpPr>
        <p:spPr>
          <a:xfrm>
            <a:off x="3967697" y="3690552"/>
            <a:ext cx="12192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4" name="Rectangle 13"/>
          <p:cNvSpPr/>
          <p:nvPr/>
        </p:nvSpPr>
        <p:spPr>
          <a:xfrm>
            <a:off x="5494049" y="3661720"/>
            <a:ext cx="12192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cxnSp>
        <p:nvCxnSpPr>
          <p:cNvPr id="15" name="Straight Arrow Connector 14"/>
          <p:cNvCxnSpPr>
            <a:stCxn id="3" idx="2"/>
            <a:endCxn id="11" idx="0"/>
          </p:cNvCxnSpPr>
          <p:nvPr/>
        </p:nvCxnSpPr>
        <p:spPr>
          <a:xfrm>
            <a:off x="1508702" y="3200400"/>
            <a:ext cx="5297" cy="533400"/>
          </a:xfrm>
          <a:prstGeom prst="straightConnector1">
            <a:avLst/>
          </a:prstGeom>
          <a:ln w="22225">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3" idx="2"/>
            <a:endCxn id="12" idx="0"/>
          </p:cNvCxnSpPr>
          <p:nvPr/>
        </p:nvCxnSpPr>
        <p:spPr>
          <a:xfrm>
            <a:off x="1508702" y="3200400"/>
            <a:ext cx="1531649" cy="504568"/>
          </a:xfrm>
          <a:prstGeom prst="straightConnector1">
            <a:avLst/>
          </a:prstGeom>
          <a:ln w="22225">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588477" y="3200400"/>
            <a:ext cx="5297" cy="533400"/>
          </a:xfrm>
          <a:prstGeom prst="straightConnector1">
            <a:avLst/>
          </a:prstGeom>
          <a:ln w="22225">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88477" y="3200400"/>
            <a:ext cx="1531649" cy="504568"/>
          </a:xfrm>
          <a:prstGeom prst="straightConnector1">
            <a:avLst/>
          </a:prstGeom>
          <a:ln w="22225">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4572000" y="1981200"/>
            <a:ext cx="1531649" cy="533400"/>
          </a:xfrm>
          <a:prstGeom prst="straightConnector1">
            <a:avLst/>
          </a:prstGeom>
          <a:ln w="22225">
            <a:solidFill>
              <a:schemeClr val="bg2">
                <a:lumMod val="9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040351" y="1981200"/>
            <a:ext cx="1531649" cy="533400"/>
          </a:xfrm>
          <a:prstGeom prst="straightConnector1">
            <a:avLst/>
          </a:prstGeom>
          <a:ln w="22225">
            <a:solidFill>
              <a:schemeClr val="bg2">
                <a:lumMod val="9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144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102" y="1295400"/>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root</a:t>
            </a:r>
            <a:endParaRPr lang="en-US" sz="3200" b="1" dirty="0"/>
          </a:p>
        </p:txBody>
      </p:sp>
      <p:sp>
        <p:nvSpPr>
          <p:cNvPr id="3" name="Rectangle 2"/>
          <p:cNvSpPr/>
          <p:nvPr/>
        </p:nvSpPr>
        <p:spPr>
          <a:xfrm>
            <a:off x="899102" y="2514600"/>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4" name="Rectangle 3"/>
          <p:cNvSpPr/>
          <p:nvPr/>
        </p:nvSpPr>
        <p:spPr>
          <a:xfrm>
            <a:off x="3962400" y="2514600"/>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9" name="Rectangle 18"/>
          <p:cNvSpPr/>
          <p:nvPr/>
        </p:nvSpPr>
        <p:spPr>
          <a:xfrm>
            <a:off x="3962400" y="1295400"/>
            <a:ext cx="1219200" cy="685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cont</a:t>
            </a:r>
            <a:endParaRPr lang="en-US" sz="3200" b="1" dirty="0"/>
          </a:p>
        </p:txBody>
      </p:sp>
      <p:sp>
        <p:nvSpPr>
          <p:cNvPr id="9" name="Rectangle 8"/>
          <p:cNvSpPr/>
          <p:nvPr/>
        </p:nvSpPr>
        <p:spPr>
          <a:xfrm>
            <a:off x="2430751" y="2514600"/>
            <a:ext cx="1219200" cy="685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cont</a:t>
            </a:r>
            <a:endParaRPr lang="en-US" sz="3200" b="1" dirty="0"/>
          </a:p>
        </p:txBody>
      </p:sp>
      <p:sp>
        <p:nvSpPr>
          <p:cNvPr id="10" name="Rectangle 9"/>
          <p:cNvSpPr/>
          <p:nvPr/>
        </p:nvSpPr>
        <p:spPr>
          <a:xfrm>
            <a:off x="5494049" y="2514600"/>
            <a:ext cx="1219200" cy="685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cont</a:t>
            </a:r>
            <a:endParaRPr lang="en-US" sz="3200" b="1" dirty="0"/>
          </a:p>
        </p:txBody>
      </p:sp>
      <p:sp>
        <p:nvSpPr>
          <p:cNvPr id="11" name="Rectangle 10"/>
          <p:cNvSpPr/>
          <p:nvPr/>
        </p:nvSpPr>
        <p:spPr>
          <a:xfrm>
            <a:off x="904399" y="3733800"/>
            <a:ext cx="12192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2" name="Rectangle 11"/>
          <p:cNvSpPr/>
          <p:nvPr/>
        </p:nvSpPr>
        <p:spPr>
          <a:xfrm>
            <a:off x="2430751" y="3704968"/>
            <a:ext cx="12192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3" name="Rectangle 12"/>
          <p:cNvSpPr/>
          <p:nvPr/>
        </p:nvSpPr>
        <p:spPr>
          <a:xfrm>
            <a:off x="3967697" y="3690552"/>
            <a:ext cx="12192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4" name="Rectangle 13"/>
          <p:cNvSpPr/>
          <p:nvPr/>
        </p:nvSpPr>
        <p:spPr>
          <a:xfrm>
            <a:off x="5494049" y="3661720"/>
            <a:ext cx="12192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cxnSp>
        <p:nvCxnSpPr>
          <p:cNvPr id="22" name="Straight Arrow Connector 21"/>
          <p:cNvCxnSpPr/>
          <p:nvPr/>
        </p:nvCxnSpPr>
        <p:spPr>
          <a:xfrm flipH="1" flipV="1">
            <a:off x="4572000" y="1981200"/>
            <a:ext cx="1531649" cy="533400"/>
          </a:xfrm>
          <a:prstGeom prst="straightConnector1">
            <a:avLst/>
          </a:prstGeom>
          <a:ln w="22225">
            <a:solidFill>
              <a:schemeClr val="bg2">
                <a:lumMod val="9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040351" y="1981200"/>
            <a:ext cx="1531649" cy="533400"/>
          </a:xfrm>
          <a:prstGeom prst="straightConnector1">
            <a:avLst/>
          </a:prstGeom>
          <a:ln w="22225">
            <a:solidFill>
              <a:schemeClr val="bg2">
                <a:lumMod val="9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0"/>
            <a:endCxn id="9" idx="2"/>
          </p:cNvCxnSpPr>
          <p:nvPr/>
        </p:nvCxnSpPr>
        <p:spPr>
          <a:xfrm flipV="1">
            <a:off x="1513999" y="3200400"/>
            <a:ext cx="1526352" cy="533400"/>
          </a:xfrm>
          <a:prstGeom prst="straightConnector1">
            <a:avLst/>
          </a:prstGeom>
          <a:ln w="22225">
            <a:solidFill>
              <a:schemeClr val="bg2">
                <a:lumMod val="9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0"/>
            <a:endCxn id="9" idx="2"/>
          </p:cNvCxnSpPr>
          <p:nvPr/>
        </p:nvCxnSpPr>
        <p:spPr>
          <a:xfrm flipV="1">
            <a:off x="3040351" y="3200400"/>
            <a:ext cx="0" cy="504568"/>
          </a:xfrm>
          <a:prstGeom prst="straightConnector1">
            <a:avLst/>
          </a:prstGeom>
          <a:ln w="22225">
            <a:solidFill>
              <a:schemeClr val="bg2">
                <a:lumMod val="9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587890" y="3157152"/>
            <a:ext cx="1526352" cy="533400"/>
          </a:xfrm>
          <a:prstGeom prst="straightConnector1">
            <a:avLst/>
          </a:prstGeom>
          <a:ln w="22225">
            <a:solidFill>
              <a:schemeClr val="bg2">
                <a:lumMod val="9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114242" y="3157152"/>
            <a:ext cx="0" cy="504568"/>
          </a:xfrm>
          <a:prstGeom prst="straightConnector1">
            <a:avLst/>
          </a:prstGeom>
          <a:ln w="22225">
            <a:solidFill>
              <a:schemeClr val="bg2">
                <a:lumMod val="9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3918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102" y="1295400"/>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root</a:t>
            </a:r>
            <a:endParaRPr lang="en-US" sz="3200" b="1" dirty="0"/>
          </a:p>
        </p:txBody>
      </p:sp>
      <p:sp>
        <p:nvSpPr>
          <p:cNvPr id="3" name="Rectangle 2"/>
          <p:cNvSpPr/>
          <p:nvPr/>
        </p:nvSpPr>
        <p:spPr>
          <a:xfrm>
            <a:off x="899102" y="2514600"/>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4" name="Rectangle 3"/>
          <p:cNvSpPr/>
          <p:nvPr/>
        </p:nvSpPr>
        <p:spPr>
          <a:xfrm>
            <a:off x="3962400" y="2514600"/>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9" name="Rectangle 18"/>
          <p:cNvSpPr/>
          <p:nvPr/>
        </p:nvSpPr>
        <p:spPr>
          <a:xfrm>
            <a:off x="3962400" y="1295400"/>
            <a:ext cx="1219200" cy="685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cont</a:t>
            </a:r>
            <a:endParaRPr lang="en-US" sz="3200" b="1" dirty="0"/>
          </a:p>
        </p:txBody>
      </p:sp>
      <p:sp>
        <p:nvSpPr>
          <p:cNvPr id="9" name="Rectangle 8"/>
          <p:cNvSpPr/>
          <p:nvPr/>
        </p:nvSpPr>
        <p:spPr>
          <a:xfrm>
            <a:off x="2430751" y="2514600"/>
            <a:ext cx="12192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cont</a:t>
            </a:r>
            <a:endParaRPr lang="en-US" sz="3200" b="1" dirty="0"/>
          </a:p>
        </p:txBody>
      </p:sp>
      <p:sp>
        <p:nvSpPr>
          <p:cNvPr id="10" name="Rectangle 9"/>
          <p:cNvSpPr/>
          <p:nvPr/>
        </p:nvSpPr>
        <p:spPr>
          <a:xfrm>
            <a:off x="5494049" y="2514600"/>
            <a:ext cx="1219200" cy="685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cont</a:t>
            </a:r>
            <a:endParaRPr lang="en-US" sz="3200" b="1" dirty="0"/>
          </a:p>
        </p:txBody>
      </p:sp>
      <p:sp>
        <p:nvSpPr>
          <p:cNvPr id="11" name="Rectangle 10"/>
          <p:cNvSpPr/>
          <p:nvPr/>
        </p:nvSpPr>
        <p:spPr>
          <a:xfrm>
            <a:off x="904399" y="3733800"/>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2" name="Rectangle 11"/>
          <p:cNvSpPr/>
          <p:nvPr/>
        </p:nvSpPr>
        <p:spPr>
          <a:xfrm>
            <a:off x="2430751" y="3704968"/>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3" name="Rectangle 12"/>
          <p:cNvSpPr/>
          <p:nvPr/>
        </p:nvSpPr>
        <p:spPr>
          <a:xfrm>
            <a:off x="3967697" y="3690552"/>
            <a:ext cx="12192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4" name="Rectangle 13"/>
          <p:cNvSpPr/>
          <p:nvPr/>
        </p:nvSpPr>
        <p:spPr>
          <a:xfrm>
            <a:off x="5494049" y="3661720"/>
            <a:ext cx="12192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cxnSp>
        <p:nvCxnSpPr>
          <p:cNvPr id="22" name="Straight Arrow Connector 21"/>
          <p:cNvCxnSpPr/>
          <p:nvPr/>
        </p:nvCxnSpPr>
        <p:spPr>
          <a:xfrm flipH="1" flipV="1">
            <a:off x="4572000" y="1981200"/>
            <a:ext cx="1531649" cy="533400"/>
          </a:xfrm>
          <a:prstGeom prst="straightConnector1">
            <a:avLst/>
          </a:prstGeom>
          <a:ln w="22225">
            <a:solidFill>
              <a:schemeClr val="bg2">
                <a:lumMod val="9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040351" y="1981200"/>
            <a:ext cx="1531649" cy="533400"/>
          </a:xfrm>
          <a:prstGeom prst="straightConnector1">
            <a:avLst/>
          </a:prstGeom>
          <a:ln w="22225">
            <a:solidFill>
              <a:schemeClr val="bg2">
                <a:lumMod val="9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587890" y="3157152"/>
            <a:ext cx="1526352" cy="533400"/>
          </a:xfrm>
          <a:prstGeom prst="straightConnector1">
            <a:avLst/>
          </a:prstGeom>
          <a:ln w="22225">
            <a:solidFill>
              <a:schemeClr val="bg2">
                <a:lumMod val="9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114242" y="3157152"/>
            <a:ext cx="0" cy="504568"/>
          </a:xfrm>
          <a:prstGeom prst="straightConnector1">
            <a:avLst/>
          </a:prstGeom>
          <a:ln w="22225">
            <a:solidFill>
              <a:schemeClr val="bg2">
                <a:lumMod val="9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8241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102" y="1295400"/>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root</a:t>
            </a:r>
            <a:endParaRPr lang="en-US" sz="3200" b="1" dirty="0"/>
          </a:p>
        </p:txBody>
      </p:sp>
      <p:sp>
        <p:nvSpPr>
          <p:cNvPr id="3" name="Rectangle 2"/>
          <p:cNvSpPr/>
          <p:nvPr/>
        </p:nvSpPr>
        <p:spPr>
          <a:xfrm>
            <a:off x="899102" y="2514600"/>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4" name="Rectangle 3"/>
          <p:cNvSpPr/>
          <p:nvPr/>
        </p:nvSpPr>
        <p:spPr>
          <a:xfrm>
            <a:off x="3962400" y="2514600"/>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9" name="Rectangle 18"/>
          <p:cNvSpPr/>
          <p:nvPr/>
        </p:nvSpPr>
        <p:spPr>
          <a:xfrm>
            <a:off x="3962400" y="1295400"/>
            <a:ext cx="1219200" cy="685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cont</a:t>
            </a:r>
            <a:endParaRPr lang="en-US" sz="3200" b="1" dirty="0"/>
          </a:p>
        </p:txBody>
      </p:sp>
      <p:sp>
        <p:nvSpPr>
          <p:cNvPr id="9" name="Rectangle 8"/>
          <p:cNvSpPr/>
          <p:nvPr/>
        </p:nvSpPr>
        <p:spPr>
          <a:xfrm>
            <a:off x="2430751" y="2514600"/>
            <a:ext cx="12192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cont</a:t>
            </a:r>
            <a:endParaRPr lang="en-US" sz="3200" b="1" dirty="0"/>
          </a:p>
        </p:txBody>
      </p:sp>
      <p:sp>
        <p:nvSpPr>
          <p:cNvPr id="10" name="Rectangle 9"/>
          <p:cNvSpPr/>
          <p:nvPr/>
        </p:nvSpPr>
        <p:spPr>
          <a:xfrm>
            <a:off x="5494049" y="2514600"/>
            <a:ext cx="12192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cont</a:t>
            </a:r>
            <a:endParaRPr lang="en-US" sz="3200" b="1" dirty="0"/>
          </a:p>
        </p:txBody>
      </p:sp>
      <p:sp>
        <p:nvSpPr>
          <p:cNvPr id="11" name="Rectangle 10"/>
          <p:cNvSpPr/>
          <p:nvPr/>
        </p:nvSpPr>
        <p:spPr>
          <a:xfrm>
            <a:off x="904399" y="3733800"/>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2" name="Rectangle 11"/>
          <p:cNvSpPr/>
          <p:nvPr/>
        </p:nvSpPr>
        <p:spPr>
          <a:xfrm>
            <a:off x="2430751" y="3704968"/>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3" name="Rectangle 12"/>
          <p:cNvSpPr/>
          <p:nvPr/>
        </p:nvSpPr>
        <p:spPr>
          <a:xfrm>
            <a:off x="3967697" y="3690552"/>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4" name="Rectangle 13"/>
          <p:cNvSpPr/>
          <p:nvPr/>
        </p:nvSpPr>
        <p:spPr>
          <a:xfrm>
            <a:off x="5494049" y="3661720"/>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cxnSp>
        <p:nvCxnSpPr>
          <p:cNvPr id="22" name="Straight Arrow Connector 21"/>
          <p:cNvCxnSpPr/>
          <p:nvPr/>
        </p:nvCxnSpPr>
        <p:spPr>
          <a:xfrm flipH="1" flipV="1">
            <a:off x="4572000" y="1981200"/>
            <a:ext cx="1531649" cy="533400"/>
          </a:xfrm>
          <a:prstGeom prst="straightConnector1">
            <a:avLst/>
          </a:prstGeom>
          <a:ln w="22225">
            <a:solidFill>
              <a:schemeClr val="bg2">
                <a:lumMod val="9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040351" y="1981200"/>
            <a:ext cx="1531649" cy="533400"/>
          </a:xfrm>
          <a:prstGeom prst="straightConnector1">
            <a:avLst/>
          </a:prstGeom>
          <a:ln w="22225">
            <a:solidFill>
              <a:schemeClr val="bg2">
                <a:lumMod val="9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4979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102" y="1295400"/>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root</a:t>
            </a:r>
            <a:endParaRPr lang="en-US" sz="3200" b="1" dirty="0"/>
          </a:p>
        </p:txBody>
      </p:sp>
      <p:sp>
        <p:nvSpPr>
          <p:cNvPr id="3" name="Rectangle 2"/>
          <p:cNvSpPr/>
          <p:nvPr/>
        </p:nvSpPr>
        <p:spPr>
          <a:xfrm>
            <a:off x="899102" y="2514600"/>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4" name="Rectangle 3"/>
          <p:cNvSpPr/>
          <p:nvPr/>
        </p:nvSpPr>
        <p:spPr>
          <a:xfrm>
            <a:off x="3962400" y="2514600"/>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9" name="Rectangle 18"/>
          <p:cNvSpPr/>
          <p:nvPr/>
        </p:nvSpPr>
        <p:spPr>
          <a:xfrm>
            <a:off x="3962400" y="1295400"/>
            <a:ext cx="1219200"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cont</a:t>
            </a:r>
            <a:endParaRPr lang="en-US" sz="3200" b="1" dirty="0"/>
          </a:p>
        </p:txBody>
      </p:sp>
      <p:sp>
        <p:nvSpPr>
          <p:cNvPr id="9" name="Rectangle 8"/>
          <p:cNvSpPr/>
          <p:nvPr/>
        </p:nvSpPr>
        <p:spPr>
          <a:xfrm>
            <a:off x="2430751" y="2514600"/>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cont</a:t>
            </a:r>
            <a:endParaRPr lang="en-US" sz="3200" b="1" dirty="0"/>
          </a:p>
        </p:txBody>
      </p:sp>
      <p:sp>
        <p:nvSpPr>
          <p:cNvPr id="10" name="Rectangle 9"/>
          <p:cNvSpPr/>
          <p:nvPr/>
        </p:nvSpPr>
        <p:spPr>
          <a:xfrm>
            <a:off x="5494049" y="2514600"/>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t>cont</a:t>
            </a:r>
            <a:endParaRPr lang="en-US" sz="3200" b="1" dirty="0"/>
          </a:p>
        </p:txBody>
      </p:sp>
      <p:sp>
        <p:nvSpPr>
          <p:cNvPr id="11" name="Rectangle 10"/>
          <p:cNvSpPr/>
          <p:nvPr/>
        </p:nvSpPr>
        <p:spPr>
          <a:xfrm>
            <a:off x="904399" y="3733800"/>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2" name="Rectangle 11"/>
          <p:cNvSpPr/>
          <p:nvPr/>
        </p:nvSpPr>
        <p:spPr>
          <a:xfrm>
            <a:off x="2430751" y="3704968"/>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3" name="Rectangle 12"/>
          <p:cNvSpPr/>
          <p:nvPr/>
        </p:nvSpPr>
        <p:spPr>
          <a:xfrm>
            <a:off x="3967697" y="3690552"/>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
        <p:nvSpPr>
          <p:cNvPr id="14" name="Rectangle 13"/>
          <p:cNvSpPr/>
          <p:nvPr/>
        </p:nvSpPr>
        <p:spPr>
          <a:xfrm>
            <a:off x="5494049" y="3661720"/>
            <a:ext cx="1219200" cy="685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child</a:t>
            </a:r>
            <a:endParaRPr lang="en-US" sz="3200" b="1" dirty="0"/>
          </a:p>
        </p:txBody>
      </p:sp>
    </p:spTree>
    <p:extLst>
      <p:ext uri="{BB962C8B-B14F-4D97-AF65-F5344CB8AC3E}">
        <p14:creationId xmlns:p14="http://schemas.microsoft.com/office/powerpoint/2010/main" val="18155625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3719" y="1905000"/>
            <a:ext cx="18288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Thread 1</a:t>
            </a:r>
            <a:endParaRPr lang="en-US" sz="2400" b="1" dirty="0"/>
          </a:p>
        </p:txBody>
      </p:sp>
      <p:sp>
        <p:nvSpPr>
          <p:cNvPr id="10" name="Rectangle 9"/>
          <p:cNvSpPr/>
          <p:nvPr/>
        </p:nvSpPr>
        <p:spPr>
          <a:xfrm>
            <a:off x="613719" y="3124200"/>
            <a:ext cx="18288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Thread 2</a:t>
            </a:r>
            <a:endParaRPr lang="en-US" sz="2400" b="1" dirty="0"/>
          </a:p>
        </p:txBody>
      </p:sp>
      <p:sp>
        <p:nvSpPr>
          <p:cNvPr id="23" name="Rectangle 22"/>
          <p:cNvSpPr/>
          <p:nvPr/>
        </p:nvSpPr>
        <p:spPr>
          <a:xfrm>
            <a:off x="609599" y="4343400"/>
            <a:ext cx="7852719" cy="609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Shared Queue</a:t>
            </a:r>
            <a:endParaRPr lang="en-US" sz="2400" b="1" dirty="0"/>
          </a:p>
        </p:txBody>
      </p:sp>
      <p:sp>
        <p:nvSpPr>
          <p:cNvPr id="26" name="Rectangle 25"/>
          <p:cNvSpPr/>
          <p:nvPr/>
        </p:nvSpPr>
        <p:spPr>
          <a:xfrm>
            <a:off x="5261919" y="1905000"/>
            <a:ext cx="3200400" cy="6096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Ready Pool (</a:t>
            </a:r>
            <a:r>
              <a:rPr lang="en-US" sz="2400" b="1" dirty="0" err="1"/>
              <a:t>d</a:t>
            </a:r>
            <a:r>
              <a:rPr lang="en-US" sz="2400" b="1" dirty="0" err="1" smtClean="0"/>
              <a:t>eque</a:t>
            </a:r>
            <a:r>
              <a:rPr lang="en-US" sz="2400" b="1" dirty="0" smtClean="0"/>
              <a:t>)</a:t>
            </a:r>
            <a:endParaRPr lang="en-US" sz="2400" b="1" dirty="0"/>
          </a:p>
        </p:txBody>
      </p:sp>
      <p:sp>
        <p:nvSpPr>
          <p:cNvPr id="27" name="Rectangle 26"/>
          <p:cNvSpPr/>
          <p:nvPr/>
        </p:nvSpPr>
        <p:spPr>
          <a:xfrm>
            <a:off x="2747319" y="1905000"/>
            <a:ext cx="2209800" cy="609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Running Task</a:t>
            </a:r>
            <a:endParaRPr lang="en-US" sz="2400" b="1" dirty="0"/>
          </a:p>
        </p:txBody>
      </p:sp>
      <p:sp>
        <p:nvSpPr>
          <p:cNvPr id="28" name="Rectangle 27"/>
          <p:cNvSpPr/>
          <p:nvPr/>
        </p:nvSpPr>
        <p:spPr>
          <a:xfrm>
            <a:off x="5261919" y="3118022"/>
            <a:ext cx="3200400" cy="6096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Ready Pool (</a:t>
            </a:r>
            <a:r>
              <a:rPr lang="en-US" sz="2400" b="1" dirty="0" err="1"/>
              <a:t>d</a:t>
            </a:r>
            <a:r>
              <a:rPr lang="en-US" sz="2400" b="1" dirty="0" err="1" smtClean="0"/>
              <a:t>eque</a:t>
            </a:r>
            <a:r>
              <a:rPr lang="en-US" sz="2400" b="1" dirty="0" smtClean="0"/>
              <a:t>)</a:t>
            </a:r>
            <a:endParaRPr lang="en-US" sz="2400" b="1" dirty="0"/>
          </a:p>
        </p:txBody>
      </p:sp>
      <p:sp>
        <p:nvSpPr>
          <p:cNvPr id="29" name="Rectangle 28"/>
          <p:cNvSpPr/>
          <p:nvPr/>
        </p:nvSpPr>
        <p:spPr>
          <a:xfrm>
            <a:off x="2747319" y="3118022"/>
            <a:ext cx="2209800" cy="609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Running Task</a:t>
            </a:r>
            <a:endParaRPr lang="en-US" sz="2400" b="1" dirty="0"/>
          </a:p>
        </p:txBody>
      </p:sp>
      <p:cxnSp>
        <p:nvCxnSpPr>
          <p:cNvPr id="37" name="Straight Connector 36"/>
          <p:cNvCxnSpPr/>
          <p:nvPr/>
        </p:nvCxnSpPr>
        <p:spPr>
          <a:xfrm>
            <a:off x="918519" y="2819400"/>
            <a:ext cx="7315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14400" y="4038600"/>
            <a:ext cx="7315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91200" y="609600"/>
            <a:ext cx="1794819" cy="704851"/>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a:t>
            </a:r>
            <a:r>
              <a:rPr lang="en-US" sz="2000" b="1" dirty="0" smtClean="0"/>
              <a:t>ontinuations</a:t>
            </a:r>
            <a:endParaRPr lang="en-US" sz="2000" b="1" dirty="0"/>
          </a:p>
        </p:txBody>
      </p:sp>
      <p:sp>
        <p:nvSpPr>
          <p:cNvPr id="13" name="Bent Arrow 12"/>
          <p:cNvSpPr/>
          <p:nvPr/>
        </p:nvSpPr>
        <p:spPr>
          <a:xfrm rot="5400000">
            <a:off x="7474808" y="974639"/>
            <a:ext cx="984423" cy="761999"/>
          </a:xfrm>
          <a:prstGeom prst="bentArrow">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7"/>
          <p:cNvSpPr/>
          <p:nvPr/>
        </p:nvSpPr>
        <p:spPr>
          <a:xfrm>
            <a:off x="1557981" y="596727"/>
            <a:ext cx="1794819" cy="704851"/>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Blocking Successors</a:t>
            </a:r>
            <a:endParaRPr lang="en-US" sz="2000" b="1" dirty="0"/>
          </a:p>
        </p:txBody>
      </p:sp>
      <p:sp>
        <p:nvSpPr>
          <p:cNvPr id="19" name="Bent Arrow 18"/>
          <p:cNvSpPr/>
          <p:nvPr/>
        </p:nvSpPr>
        <p:spPr>
          <a:xfrm rot="5400000">
            <a:off x="3241589" y="961766"/>
            <a:ext cx="984423" cy="761999"/>
          </a:xfrm>
          <a:prstGeom prst="bentArrow">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1860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8" grpId="0" animBg="1"/>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r>
              <a:rPr lang="en-US" dirty="0" smtClean="0"/>
              <a:t>Continuation parallel sum</a:t>
            </a:r>
            <a:endParaRPr lang="en-US" dirty="0"/>
          </a:p>
        </p:txBody>
      </p:sp>
    </p:spTree>
    <p:extLst>
      <p:ext uri="{BB962C8B-B14F-4D97-AF65-F5344CB8AC3E}">
        <p14:creationId xmlns:p14="http://schemas.microsoft.com/office/powerpoint/2010/main" val="18344221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r>
              <a:rPr lang="en-US" dirty="0" smtClean="0"/>
              <a:t>Recycled parent continuation parallel sum</a:t>
            </a:r>
            <a:endParaRPr lang="en-US" dirty="0"/>
          </a:p>
        </p:txBody>
      </p:sp>
    </p:spTree>
    <p:extLst>
      <p:ext uri="{BB962C8B-B14F-4D97-AF65-F5344CB8AC3E}">
        <p14:creationId xmlns:p14="http://schemas.microsoft.com/office/powerpoint/2010/main" val="2510123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Task Scheduler</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The engine that executes tasks and drives the task-based algorithms.</a:t>
            </a:r>
            <a:endParaRPr lang="en-US" dirty="0"/>
          </a:p>
        </p:txBody>
      </p:sp>
    </p:spTree>
    <p:extLst>
      <p:ext uri="{BB962C8B-B14F-4D97-AF65-F5344CB8AC3E}">
        <p14:creationId xmlns:p14="http://schemas.microsoft.com/office/powerpoint/2010/main" val="26706721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Task Groups</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A group of tasks that can be cancelled, or have their priority set, together.</a:t>
            </a:r>
            <a:endParaRPr lang="en-US" dirty="0"/>
          </a:p>
        </p:txBody>
      </p:sp>
    </p:spTree>
    <p:extLst>
      <p:ext uri="{BB962C8B-B14F-4D97-AF65-F5344CB8AC3E}">
        <p14:creationId xmlns:p14="http://schemas.microsoft.com/office/powerpoint/2010/main" val="16520595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41314518"/>
              </p:ext>
            </p:extLst>
          </p:nvPr>
        </p:nvGraphicFramePr>
        <p:xfrm>
          <a:off x="914400" y="1905000"/>
          <a:ext cx="7527290" cy="3291840"/>
        </p:xfrm>
        <a:graphic>
          <a:graphicData uri="http://schemas.openxmlformats.org/drawingml/2006/table">
            <a:tbl>
              <a:tblPr firstRow="1" bandRow="1">
                <a:tableStyleId>{5C22544A-7EE6-4342-B048-85BDC9FD1C3A}</a:tableStyleId>
              </a:tblPr>
              <a:tblGrid>
                <a:gridCol w="2117090"/>
                <a:gridCol w="5410200"/>
              </a:tblGrid>
              <a:tr h="346732">
                <a:tc>
                  <a:txBody>
                    <a:bodyPr/>
                    <a:lstStyle/>
                    <a:p>
                      <a:r>
                        <a:rPr lang="en-US" dirty="0" smtClean="0"/>
                        <a:t>Member</a:t>
                      </a:r>
                      <a:endParaRPr lang="en-US" dirty="0"/>
                    </a:p>
                  </a:txBody>
                  <a:tcPr/>
                </a:tc>
                <a:tc>
                  <a:txBody>
                    <a:bodyPr/>
                    <a:lstStyle/>
                    <a:p>
                      <a:r>
                        <a:rPr lang="en-US" dirty="0" smtClean="0"/>
                        <a:t>Note</a:t>
                      </a:r>
                      <a:endParaRPr lang="en-US" dirty="0"/>
                    </a:p>
                  </a:txBody>
                  <a:tcPr/>
                </a:tc>
              </a:tr>
              <a:tr h="346732">
                <a:tc>
                  <a:txBody>
                    <a:bodyPr/>
                    <a:lstStyle/>
                    <a:p>
                      <a:r>
                        <a:rPr lang="en-US" dirty="0" smtClean="0"/>
                        <a:t>run(</a:t>
                      </a:r>
                      <a:r>
                        <a:rPr lang="en-US" dirty="0" err="1" smtClean="0"/>
                        <a:t>Func</a:t>
                      </a:r>
                      <a:r>
                        <a:rPr lang="en-US" baseline="0" dirty="0" smtClean="0"/>
                        <a:t>)</a:t>
                      </a:r>
                      <a:endParaRPr lang="en-US" dirty="0"/>
                    </a:p>
                  </a:txBody>
                  <a:tcPr/>
                </a:tc>
                <a:tc>
                  <a:txBody>
                    <a:bodyPr/>
                    <a:lstStyle/>
                    <a:p>
                      <a:r>
                        <a:rPr lang="en-US" dirty="0" smtClean="0"/>
                        <a:t>Creates a task for the provided function and schedules</a:t>
                      </a:r>
                      <a:r>
                        <a:rPr lang="en-US" baseline="0" dirty="0" smtClean="0"/>
                        <a:t> the task for execution.</a:t>
                      </a:r>
                      <a:endParaRPr lang="en-US" dirty="0"/>
                    </a:p>
                  </a:txBody>
                  <a:tcPr/>
                </a:tc>
              </a:tr>
              <a:tr h="346732">
                <a:tc>
                  <a:txBody>
                    <a:bodyPr/>
                    <a:lstStyle/>
                    <a:p>
                      <a:r>
                        <a:rPr lang="en-US" dirty="0" smtClean="0"/>
                        <a:t>wait()</a:t>
                      </a:r>
                      <a:endParaRPr lang="en-US" dirty="0"/>
                    </a:p>
                  </a:txBody>
                  <a:tcPr/>
                </a:tc>
                <a:tc>
                  <a:txBody>
                    <a:bodyPr/>
                    <a:lstStyle/>
                    <a:p>
                      <a:r>
                        <a:rPr lang="en-US" dirty="0" smtClean="0"/>
                        <a:t>Waits for all of the tasks in the group to complete or be cancelled.</a:t>
                      </a:r>
                      <a:endParaRPr lang="en-US" dirty="0"/>
                    </a:p>
                  </a:txBody>
                  <a:tcPr/>
                </a:tc>
              </a:tr>
              <a:tr h="346732">
                <a:tc>
                  <a:txBody>
                    <a:bodyPr/>
                    <a:lstStyle/>
                    <a:p>
                      <a:r>
                        <a:rPr lang="en-US" dirty="0" err="1" smtClean="0"/>
                        <a:t>run_and_wait</a:t>
                      </a:r>
                      <a:r>
                        <a:rPr lang="en-US" dirty="0" smtClean="0"/>
                        <a:t>(</a:t>
                      </a:r>
                      <a:r>
                        <a:rPr lang="en-US" dirty="0" err="1" smtClean="0"/>
                        <a:t>Func</a:t>
                      </a:r>
                      <a:r>
                        <a:rPr lang="en-US" dirty="0" smtClean="0"/>
                        <a:t>)</a:t>
                      </a:r>
                      <a:endParaRPr lang="en-US" dirty="0"/>
                    </a:p>
                  </a:txBody>
                  <a:tcPr/>
                </a:tc>
                <a:tc>
                  <a:txBody>
                    <a:bodyPr/>
                    <a:lstStyle/>
                    <a:p>
                      <a:r>
                        <a:rPr lang="en-US" dirty="0" smtClean="0"/>
                        <a:t>Creates a task for the provided</a:t>
                      </a:r>
                      <a:r>
                        <a:rPr lang="en-US" baseline="0" dirty="0" smtClean="0"/>
                        <a:t> function, schedules the task for execution and waits for the tasks in the group to be complete or cancelled.</a:t>
                      </a:r>
                      <a:endParaRPr lang="en-US" dirty="0"/>
                    </a:p>
                  </a:txBody>
                  <a:tcPr/>
                </a:tc>
              </a:tr>
              <a:tr h="346732">
                <a:tc>
                  <a:txBody>
                    <a:bodyPr/>
                    <a:lstStyle/>
                    <a:p>
                      <a:r>
                        <a:rPr lang="en-US" dirty="0" smtClean="0"/>
                        <a:t>cancel()</a:t>
                      </a:r>
                      <a:endParaRPr lang="en-US" dirty="0"/>
                    </a:p>
                  </a:txBody>
                  <a:tcPr/>
                </a:tc>
                <a:tc>
                  <a:txBody>
                    <a:bodyPr/>
                    <a:lstStyle/>
                    <a:p>
                      <a:r>
                        <a:rPr lang="en-US" dirty="0" smtClean="0"/>
                        <a:t>Cancels</a:t>
                      </a:r>
                      <a:r>
                        <a:rPr lang="en-US" baseline="0" dirty="0" smtClean="0"/>
                        <a:t> the tasks in the group.</a:t>
                      </a:r>
                      <a:endParaRPr lang="en-US" dirty="0"/>
                    </a:p>
                  </a:txBody>
                  <a:tcPr/>
                </a:tc>
              </a:tr>
              <a:tr h="346732">
                <a:tc>
                  <a:txBody>
                    <a:bodyPr/>
                    <a:lstStyle/>
                    <a:p>
                      <a:r>
                        <a:rPr lang="en-US" dirty="0" err="1" smtClean="0"/>
                        <a:t>is_canceling</a:t>
                      </a:r>
                      <a:r>
                        <a:rPr lang="en-US" dirty="0" smtClean="0"/>
                        <a:t>()</a:t>
                      </a:r>
                      <a:endParaRPr lang="en-US" dirty="0"/>
                    </a:p>
                  </a:txBody>
                  <a:tcPr/>
                </a:tc>
                <a:tc>
                  <a:txBody>
                    <a:bodyPr/>
                    <a:lstStyle/>
                    <a:p>
                      <a:r>
                        <a:rPr lang="en-US" dirty="0" smtClean="0"/>
                        <a:t>Returns true</a:t>
                      </a:r>
                      <a:r>
                        <a:rPr lang="en-US" baseline="0" dirty="0" smtClean="0"/>
                        <a:t> if the group is currently canceling.</a:t>
                      </a:r>
                      <a:endParaRPr lang="en-US" dirty="0"/>
                    </a:p>
                  </a:txBody>
                  <a:tcPr/>
                </a:tc>
              </a:tr>
            </a:tbl>
          </a:graphicData>
        </a:graphic>
      </p:graphicFrame>
      <p:sp>
        <p:nvSpPr>
          <p:cNvPr id="3" name="Title 1"/>
          <p:cNvSpPr>
            <a:spLocks noGrp="1"/>
          </p:cNvSpPr>
          <p:nvPr>
            <p:ph type="title"/>
          </p:nvPr>
        </p:nvSpPr>
        <p:spPr>
          <a:xfrm>
            <a:off x="628650" y="365126"/>
            <a:ext cx="7886700" cy="1325563"/>
          </a:xfrm>
        </p:spPr>
        <p:txBody>
          <a:bodyPr/>
          <a:lstStyle/>
          <a:p>
            <a:r>
              <a:rPr lang="en-US" dirty="0" err="1"/>
              <a:t>t</a:t>
            </a:r>
            <a:r>
              <a:rPr lang="en-US" dirty="0" err="1" smtClean="0"/>
              <a:t>bb</a:t>
            </a:r>
            <a:r>
              <a:rPr lang="en-US" dirty="0" smtClean="0"/>
              <a:t>::</a:t>
            </a:r>
            <a:r>
              <a:rPr lang="en-US" dirty="0" err="1" smtClean="0"/>
              <a:t>task_group</a:t>
            </a:r>
            <a:endParaRPr lang="en-US" dirty="0"/>
          </a:p>
        </p:txBody>
      </p:sp>
    </p:spTree>
    <p:extLst>
      <p:ext uri="{BB962C8B-B14F-4D97-AF65-F5344CB8AC3E}">
        <p14:creationId xmlns:p14="http://schemas.microsoft.com/office/powerpoint/2010/main" val="20170047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6930" y="1219200"/>
            <a:ext cx="7123670" cy="4462760"/>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Task(</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taskId</a:t>
            </a:r>
            <a:r>
              <a:rPr lang="en-US" dirty="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cout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&lt;&lt; </a:t>
            </a:r>
            <a:r>
              <a:rPr lang="en-US" dirty="0">
                <a:solidFill>
                  <a:srgbClr val="A31515"/>
                </a:solidFill>
                <a:highlight>
                  <a:srgbClr val="FFFFFF"/>
                </a:highlight>
                <a:latin typeface="Consolas" panose="020B0609020204030204" pitchFamily="49" charset="0"/>
              </a:rPr>
              <a:t>"Task "</a:t>
            </a:r>
            <a:r>
              <a:rPr lang="en-US" dirty="0">
                <a:solidFill>
                  <a:srgbClr val="000000"/>
                </a:solidFill>
                <a:highlight>
                  <a:srgbClr val="FFFFFF"/>
                </a:highlight>
                <a:latin typeface="Consolas" panose="020B0609020204030204" pitchFamily="49" charset="0"/>
              </a:rPr>
              <a:t> &lt;&lt; </a:t>
            </a:r>
            <a:r>
              <a:rPr lang="en-US" dirty="0" err="1">
                <a:solidFill>
                  <a:srgbClr val="808080"/>
                </a:solidFill>
                <a:highlight>
                  <a:srgbClr val="FFFFFF"/>
                </a:highlight>
                <a:latin typeface="Consolas" panose="020B0609020204030204" pitchFamily="49" charset="0"/>
              </a:rPr>
              <a:t>taskId</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 starting"</a:t>
            </a:r>
            <a:r>
              <a:rPr lang="en-US" dirty="0">
                <a:solidFill>
                  <a:srgbClr val="000000"/>
                </a:solidFill>
                <a:highlight>
                  <a:srgbClr val="FFFFFF"/>
                </a:highlight>
                <a:latin typeface="Consolas" panose="020B0609020204030204" pitchFamily="49" charset="0"/>
              </a:rPr>
              <a:t> &lt;&lt; </a:t>
            </a:r>
            <a:r>
              <a:rPr lang="en-US" dirty="0" err="1" smtClean="0">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this_thread</a:t>
            </a:r>
            <a:r>
              <a:rPr lang="en-US" dirty="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sleep_for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chrono</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seconds</a:t>
            </a:r>
            <a:r>
              <a:rPr lang="en-US" dirty="0">
                <a:solidFill>
                  <a:srgbClr val="000000"/>
                </a:solidFill>
                <a:highlight>
                  <a:srgbClr val="FFFFFF"/>
                </a:highlight>
                <a:latin typeface="Consolas" panose="020B0609020204030204" pitchFamily="49" charset="0"/>
              </a:rPr>
              <a:t>(</a:t>
            </a:r>
            <a:r>
              <a:rPr lang="en-US" dirty="0" err="1">
                <a:solidFill>
                  <a:srgbClr val="808080"/>
                </a:solidFill>
                <a:highlight>
                  <a:srgbClr val="FFFFFF"/>
                </a:highlight>
                <a:latin typeface="Consolas" panose="020B0609020204030204" pitchFamily="49" charset="0"/>
              </a:rPr>
              <a:t>taskId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cout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&lt;&lt; </a:t>
            </a:r>
            <a:r>
              <a:rPr lang="en-US" dirty="0">
                <a:solidFill>
                  <a:srgbClr val="A31515"/>
                </a:solidFill>
                <a:highlight>
                  <a:srgbClr val="FFFFFF"/>
                </a:highlight>
                <a:latin typeface="Consolas" panose="020B0609020204030204" pitchFamily="49" charset="0"/>
              </a:rPr>
              <a:t>"Task "</a:t>
            </a:r>
            <a:r>
              <a:rPr lang="en-US" dirty="0">
                <a:solidFill>
                  <a:srgbClr val="000000"/>
                </a:solidFill>
                <a:highlight>
                  <a:srgbClr val="FFFFFF"/>
                </a:highlight>
                <a:latin typeface="Consolas" panose="020B0609020204030204" pitchFamily="49" charset="0"/>
              </a:rPr>
              <a:t> &lt;&lt; </a:t>
            </a:r>
            <a:r>
              <a:rPr lang="en-US" dirty="0" err="1">
                <a:solidFill>
                  <a:srgbClr val="808080"/>
                </a:solidFill>
                <a:highlight>
                  <a:srgbClr val="FFFFFF"/>
                </a:highlight>
                <a:latin typeface="Consolas" panose="020B0609020204030204" pitchFamily="49" charset="0"/>
              </a:rPr>
              <a:t>taskId</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 done"</a:t>
            </a:r>
            <a:r>
              <a:rPr lang="en-US" dirty="0">
                <a:solidFill>
                  <a:srgbClr val="000000"/>
                </a:solidFill>
                <a:highlight>
                  <a:srgbClr val="FFFFFF"/>
                </a:highlight>
                <a:latin typeface="Consolas" panose="020B0609020204030204" pitchFamily="49" charset="0"/>
              </a:rPr>
              <a:t> &lt;&lt; </a:t>
            </a:r>
            <a:r>
              <a:rPr lang="en-US" dirty="0" err="1" smtClean="0">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smtClean="0">
              <a:solidFill>
                <a:srgbClr val="000000"/>
              </a:solidFill>
              <a:highlight>
                <a:srgbClr val="FFFFFF"/>
              </a:highlight>
              <a:latin typeface="Consolas" panose="020B0609020204030204" pitchFamily="49" charset="0"/>
            </a:endParaRPr>
          </a:p>
          <a:p>
            <a:r>
              <a:rPr lang="en-US" dirty="0" err="1" smtClean="0">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task_group</a:t>
            </a:r>
            <a:r>
              <a:rPr lang="en-US" dirty="0">
                <a:solidFill>
                  <a:srgbClr val="000000"/>
                </a:solidFill>
                <a:highlight>
                  <a:srgbClr val="FFFFFF"/>
                </a:highlight>
                <a:latin typeface="Consolas" panose="020B0609020204030204" pitchFamily="49" charset="0"/>
              </a:rPr>
              <a:t> group;</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group.run</a:t>
            </a:r>
            <a:r>
              <a:rPr lang="en-US" dirty="0">
                <a:solidFill>
                  <a:srgbClr val="000000"/>
                </a:solidFill>
                <a:highlight>
                  <a:srgbClr val="FFFFFF"/>
                </a:highlight>
                <a:latin typeface="Consolas" panose="020B0609020204030204" pitchFamily="49" charset="0"/>
              </a:rPr>
              <a:t>([]() { Task(1); });</a:t>
            </a:r>
          </a:p>
          <a:p>
            <a:r>
              <a:rPr lang="en-US" dirty="0" err="1">
                <a:solidFill>
                  <a:srgbClr val="000000"/>
                </a:solidFill>
                <a:highlight>
                  <a:srgbClr val="FFFFFF"/>
                </a:highlight>
                <a:latin typeface="Consolas" panose="020B0609020204030204" pitchFamily="49" charset="0"/>
              </a:rPr>
              <a:t>group.run</a:t>
            </a:r>
            <a:r>
              <a:rPr lang="en-US" dirty="0">
                <a:solidFill>
                  <a:srgbClr val="000000"/>
                </a:solidFill>
                <a:highlight>
                  <a:srgbClr val="FFFFFF"/>
                </a:highlight>
                <a:latin typeface="Consolas" panose="020B0609020204030204" pitchFamily="49" charset="0"/>
              </a:rPr>
              <a:t>([]() { Task(2); });</a:t>
            </a:r>
          </a:p>
          <a:p>
            <a:r>
              <a:rPr lang="en-US" dirty="0" err="1">
                <a:solidFill>
                  <a:srgbClr val="000000"/>
                </a:solidFill>
                <a:highlight>
                  <a:srgbClr val="FFFFFF"/>
                </a:highlight>
                <a:latin typeface="Consolas" panose="020B0609020204030204" pitchFamily="49" charset="0"/>
              </a:rPr>
              <a:t>group.run</a:t>
            </a:r>
            <a:r>
              <a:rPr lang="en-US" dirty="0">
                <a:solidFill>
                  <a:srgbClr val="000000"/>
                </a:solidFill>
                <a:highlight>
                  <a:srgbClr val="FFFFFF"/>
                </a:highlight>
                <a:latin typeface="Consolas" panose="020B0609020204030204" pitchFamily="49" charset="0"/>
              </a:rPr>
              <a:t>([]() { Task(3); });</a:t>
            </a:r>
          </a:p>
          <a:p>
            <a:r>
              <a:rPr lang="en" dirty="0">
                <a:solidFill>
                  <a:srgbClr val="000000"/>
                </a:solidFill>
                <a:highlight>
                  <a:srgbClr val="FFFFFF"/>
                </a:highlight>
                <a:latin typeface="Consolas" panose="020B0609020204030204" pitchFamily="49" charset="0"/>
              </a:rPr>
              <a:t>    </a:t>
            </a:r>
          </a:p>
          <a:p>
            <a:r>
              <a:rPr lang="en-US" dirty="0" err="1">
                <a:solidFill>
                  <a:srgbClr val="000000"/>
                </a:solidFill>
                <a:highlight>
                  <a:srgbClr val="FFFFFF"/>
                </a:highlight>
                <a:latin typeface="Consolas" panose="020B0609020204030204" pitchFamily="49" charset="0"/>
              </a:rPr>
              <a:t>group.wait</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err="1" smtClean="0">
                <a:solidFill>
                  <a:srgbClr val="000000"/>
                </a:solidFill>
                <a:highlight>
                  <a:srgbClr val="FFFFFF"/>
                </a:highlight>
                <a:latin typeface="Consolas" panose="020B0609020204030204" pitchFamily="49" charset="0"/>
              </a:rPr>
              <a:t>cout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&lt;&lt; </a:t>
            </a:r>
            <a:r>
              <a:rPr lang="en-US" dirty="0">
                <a:solidFill>
                  <a:srgbClr val="A31515"/>
                </a:solidFill>
                <a:highlight>
                  <a:srgbClr val="FFFFFF"/>
                </a:highlight>
                <a:latin typeface="Consolas" panose="020B0609020204030204" pitchFamily="49" charset="0"/>
              </a:rPr>
              <a:t>"group complete"</a:t>
            </a:r>
            <a:r>
              <a:rPr lang="en-US" dirty="0">
                <a:solidFill>
                  <a:srgbClr val="000000"/>
                </a:solidFill>
                <a:highlight>
                  <a:srgbClr val="FFFFFF"/>
                </a:highlight>
                <a:latin typeface="Consolas" panose="020B0609020204030204" pitchFamily="49" charset="0"/>
              </a:rPr>
              <a:t> &lt;&lt; </a:t>
            </a:r>
            <a:r>
              <a:rPr lang="en-US" dirty="0" err="1" smtClean="0">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5" name="Up Arrow 4"/>
          <p:cNvSpPr/>
          <p:nvPr/>
        </p:nvSpPr>
        <p:spPr>
          <a:xfrm rot="5400000">
            <a:off x="990223" y="1123812"/>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990223" y="27816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990223" y="3555538"/>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990223" y="4421909"/>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40251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xit" presetSubtype="0" fill="hold" grpId="1" nodeType="with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23962" y="1447800"/>
            <a:ext cx="6696075" cy="3962400"/>
          </a:xfrm>
          <a:prstGeom prst="rect">
            <a:avLst/>
          </a:prstGeom>
        </p:spPr>
      </p:pic>
    </p:spTree>
    <p:extLst>
      <p:ext uri="{BB962C8B-B14F-4D97-AF65-F5344CB8AC3E}">
        <p14:creationId xmlns:p14="http://schemas.microsoft.com/office/powerpoint/2010/main" val="24298443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6930" y="1219200"/>
            <a:ext cx="7123670" cy="4462760"/>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Task(</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taskId</a:t>
            </a:r>
            <a:r>
              <a:rPr lang="en-US" dirty="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cout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&lt;&lt; </a:t>
            </a:r>
            <a:r>
              <a:rPr lang="en-US" dirty="0">
                <a:solidFill>
                  <a:srgbClr val="A31515"/>
                </a:solidFill>
                <a:highlight>
                  <a:srgbClr val="FFFFFF"/>
                </a:highlight>
                <a:latin typeface="Consolas" panose="020B0609020204030204" pitchFamily="49" charset="0"/>
              </a:rPr>
              <a:t>"Task "</a:t>
            </a:r>
            <a:r>
              <a:rPr lang="en-US" dirty="0">
                <a:solidFill>
                  <a:srgbClr val="000000"/>
                </a:solidFill>
                <a:highlight>
                  <a:srgbClr val="FFFFFF"/>
                </a:highlight>
                <a:latin typeface="Consolas" panose="020B0609020204030204" pitchFamily="49" charset="0"/>
              </a:rPr>
              <a:t> &lt;&lt; </a:t>
            </a:r>
            <a:r>
              <a:rPr lang="en-US" dirty="0" err="1">
                <a:solidFill>
                  <a:srgbClr val="808080"/>
                </a:solidFill>
                <a:highlight>
                  <a:srgbClr val="FFFFFF"/>
                </a:highlight>
                <a:latin typeface="Consolas" panose="020B0609020204030204" pitchFamily="49" charset="0"/>
              </a:rPr>
              <a:t>taskId</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 starting"</a:t>
            </a:r>
            <a:r>
              <a:rPr lang="en-US" dirty="0">
                <a:solidFill>
                  <a:srgbClr val="000000"/>
                </a:solidFill>
                <a:highlight>
                  <a:srgbClr val="FFFFFF"/>
                </a:highlight>
                <a:latin typeface="Consolas" panose="020B0609020204030204" pitchFamily="49" charset="0"/>
              </a:rPr>
              <a:t> &lt;&lt; </a:t>
            </a:r>
            <a:r>
              <a:rPr lang="en-US" dirty="0" err="1" smtClean="0">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this_thread</a:t>
            </a:r>
            <a:r>
              <a:rPr lang="en-US" dirty="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sleep_for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chrono</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seconds</a:t>
            </a:r>
            <a:r>
              <a:rPr lang="en-US" dirty="0">
                <a:solidFill>
                  <a:srgbClr val="000000"/>
                </a:solidFill>
                <a:highlight>
                  <a:srgbClr val="FFFFFF"/>
                </a:highlight>
                <a:latin typeface="Consolas" panose="020B0609020204030204" pitchFamily="49" charset="0"/>
              </a:rPr>
              <a:t>(</a:t>
            </a:r>
            <a:r>
              <a:rPr lang="en-US" dirty="0" err="1">
                <a:solidFill>
                  <a:srgbClr val="808080"/>
                </a:solidFill>
                <a:highlight>
                  <a:srgbClr val="FFFFFF"/>
                </a:highlight>
                <a:latin typeface="Consolas" panose="020B0609020204030204" pitchFamily="49" charset="0"/>
              </a:rPr>
              <a:t>taskId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cout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&lt;&lt; </a:t>
            </a:r>
            <a:r>
              <a:rPr lang="en-US" dirty="0">
                <a:solidFill>
                  <a:srgbClr val="A31515"/>
                </a:solidFill>
                <a:highlight>
                  <a:srgbClr val="FFFFFF"/>
                </a:highlight>
                <a:latin typeface="Consolas" panose="020B0609020204030204" pitchFamily="49" charset="0"/>
              </a:rPr>
              <a:t>"Task "</a:t>
            </a:r>
            <a:r>
              <a:rPr lang="en-US" dirty="0">
                <a:solidFill>
                  <a:srgbClr val="000000"/>
                </a:solidFill>
                <a:highlight>
                  <a:srgbClr val="FFFFFF"/>
                </a:highlight>
                <a:latin typeface="Consolas" panose="020B0609020204030204" pitchFamily="49" charset="0"/>
              </a:rPr>
              <a:t> &lt;&lt; </a:t>
            </a:r>
            <a:r>
              <a:rPr lang="en-US" dirty="0" err="1">
                <a:solidFill>
                  <a:srgbClr val="808080"/>
                </a:solidFill>
                <a:highlight>
                  <a:srgbClr val="FFFFFF"/>
                </a:highlight>
                <a:latin typeface="Consolas" panose="020B0609020204030204" pitchFamily="49" charset="0"/>
              </a:rPr>
              <a:t>taskId</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 done"</a:t>
            </a:r>
            <a:r>
              <a:rPr lang="en-US" dirty="0">
                <a:solidFill>
                  <a:srgbClr val="000000"/>
                </a:solidFill>
                <a:highlight>
                  <a:srgbClr val="FFFFFF"/>
                </a:highlight>
                <a:latin typeface="Consolas" panose="020B0609020204030204" pitchFamily="49" charset="0"/>
              </a:rPr>
              <a:t> &lt;&lt; </a:t>
            </a:r>
            <a:r>
              <a:rPr lang="en-US" dirty="0" err="1" smtClean="0">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smtClean="0">
              <a:solidFill>
                <a:srgbClr val="000000"/>
              </a:solidFill>
              <a:highlight>
                <a:srgbClr val="FFFFFF"/>
              </a:highlight>
              <a:latin typeface="Consolas" panose="020B0609020204030204" pitchFamily="49" charset="0"/>
            </a:endParaRPr>
          </a:p>
          <a:p>
            <a:r>
              <a:rPr lang="en-US" dirty="0" err="1" smtClean="0">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task_group</a:t>
            </a:r>
            <a:r>
              <a:rPr lang="en-US" dirty="0">
                <a:solidFill>
                  <a:srgbClr val="000000"/>
                </a:solidFill>
                <a:highlight>
                  <a:srgbClr val="FFFFFF"/>
                </a:highlight>
                <a:latin typeface="Consolas" panose="020B0609020204030204" pitchFamily="49" charset="0"/>
              </a:rPr>
              <a:t> group;</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group.run</a:t>
            </a:r>
            <a:r>
              <a:rPr lang="en-US" dirty="0">
                <a:solidFill>
                  <a:srgbClr val="000000"/>
                </a:solidFill>
                <a:highlight>
                  <a:srgbClr val="FFFFFF"/>
                </a:highlight>
                <a:latin typeface="Consolas" panose="020B0609020204030204" pitchFamily="49" charset="0"/>
              </a:rPr>
              <a:t>([]() { Task(1); });</a:t>
            </a:r>
          </a:p>
          <a:p>
            <a:r>
              <a:rPr lang="en-US" dirty="0" err="1">
                <a:solidFill>
                  <a:srgbClr val="000000"/>
                </a:solidFill>
                <a:highlight>
                  <a:srgbClr val="FFFFFF"/>
                </a:highlight>
                <a:latin typeface="Consolas" panose="020B0609020204030204" pitchFamily="49" charset="0"/>
              </a:rPr>
              <a:t>group.run</a:t>
            </a:r>
            <a:r>
              <a:rPr lang="en-US" dirty="0">
                <a:solidFill>
                  <a:srgbClr val="000000"/>
                </a:solidFill>
                <a:highlight>
                  <a:srgbClr val="FFFFFF"/>
                </a:highlight>
                <a:latin typeface="Consolas" panose="020B0609020204030204" pitchFamily="49" charset="0"/>
              </a:rPr>
              <a:t>([]() { Task(2); });</a:t>
            </a:r>
          </a:p>
          <a:p>
            <a:r>
              <a:rPr lang="en-US" dirty="0" err="1">
                <a:solidFill>
                  <a:srgbClr val="000000"/>
                </a:solidFill>
                <a:highlight>
                  <a:srgbClr val="FFFFFF"/>
                </a:highlight>
                <a:latin typeface="Consolas" panose="020B0609020204030204" pitchFamily="49" charset="0"/>
              </a:rPr>
              <a:t>group.run</a:t>
            </a:r>
            <a:r>
              <a:rPr lang="en-US" dirty="0">
                <a:solidFill>
                  <a:srgbClr val="000000"/>
                </a:solidFill>
                <a:highlight>
                  <a:srgbClr val="FFFFFF"/>
                </a:highlight>
                <a:latin typeface="Consolas" panose="020B0609020204030204" pitchFamily="49" charset="0"/>
              </a:rPr>
              <a:t>([]() { Task(3); });</a:t>
            </a:r>
          </a:p>
          <a:p>
            <a:r>
              <a:rPr lang="en" dirty="0">
                <a:solidFill>
                  <a:srgbClr val="000000"/>
                </a:solidFill>
                <a:highlight>
                  <a:srgbClr val="FFFFFF"/>
                </a:highlight>
                <a:latin typeface="Consolas" panose="020B0609020204030204" pitchFamily="49" charset="0"/>
              </a:rPr>
              <a:t>    </a:t>
            </a:r>
          </a:p>
          <a:p>
            <a:r>
              <a:rPr lang="en-US" dirty="0" err="1" smtClean="0">
                <a:solidFill>
                  <a:srgbClr val="000000"/>
                </a:solidFill>
                <a:highlight>
                  <a:srgbClr val="FFFFFF"/>
                </a:highlight>
                <a:latin typeface="Consolas" panose="020B0609020204030204" pitchFamily="49" charset="0"/>
              </a:rPr>
              <a:t>group.cancel</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 dirty="0">
              <a:solidFill>
                <a:srgbClr val="000000"/>
              </a:solidFill>
              <a:highlight>
                <a:srgbClr val="FFFFFF"/>
              </a:highlight>
              <a:latin typeface="Consolas" panose="020B0609020204030204" pitchFamily="49" charset="0"/>
            </a:endParaRPr>
          </a:p>
          <a:p>
            <a:r>
              <a:rPr lang="en-US" dirty="0" err="1" smtClean="0">
                <a:solidFill>
                  <a:srgbClr val="000000"/>
                </a:solidFill>
                <a:highlight>
                  <a:srgbClr val="FFFFFF"/>
                </a:highlight>
                <a:latin typeface="Consolas" panose="020B0609020204030204" pitchFamily="49" charset="0"/>
              </a:rPr>
              <a:t>cout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&lt;&lt; </a:t>
            </a:r>
            <a:r>
              <a:rPr lang="en-US" dirty="0">
                <a:solidFill>
                  <a:srgbClr val="A31515"/>
                </a:solidFill>
                <a:highlight>
                  <a:srgbClr val="FFFFFF"/>
                </a:highlight>
                <a:latin typeface="Consolas" panose="020B0609020204030204" pitchFamily="49" charset="0"/>
              </a:rPr>
              <a:t>"group complete"</a:t>
            </a:r>
            <a:r>
              <a:rPr lang="en-US" dirty="0">
                <a:solidFill>
                  <a:srgbClr val="000000"/>
                </a:solidFill>
                <a:highlight>
                  <a:srgbClr val="FFFFFF"/>
                </a:highlight>
                <a:latin typeface="Consolas" panose="020B0609020204030204" pitchFamily="49" charset="0"/>
              </a:rPr>
              <a:t> &lt;&lt; </a:t>
            </a:r>
            <a:r>
              <a:rPr lang="en-US" dirty="0" err="1" smtClean="0">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10" name="Up Arrow 9"/>
          <p:cNvSpPr/>
          <p:nvPr/>
        </p:nvSpPr>
        <p:spPr>
          <a:xfrm rot="5400000">
            <a:off x="990223" y="4421909"/>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85393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14400" y="1609725"/>
            <a:ext cx="7315200" cy="3638550"/>
          </a:xfrm>
          <a:prstGeom prst="rect">
            <a:avLst/>
          </a:prstGeom>
        </p:spPr>
      </p:pic>
    </p:spTree>
    <p:extLst>
      <p:ext uri="{BB962C8B-B14F-4D97-AF65-F5344CB8AC3E}">
        <p14:creationId xmlns:p14="http://schemas.microsoft.com/office/powerpoint/2010/main" val="891215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65726334"/>
              </p:ext>
            </p:extLst>
          </p:nvPr>
        </p:nvGraphicFramePr>
        <p:xfrm>
          <a:off x="914400" y="1905000"/>
          <a:ext cx="7315200" cy="2926080"/>
        </p:xfrm>
        <a:graphic>
          <a:graphicData uri="http://schemas.openxmlformats.org/drawingml/2006/table">
            <a:tbl>
              <a:tblPr firstRow="1" bandRow="1">
                <a:tableStyleId>{5C22544A-7EE6-4342-B048-85BDC9FD1C3A}</a:tableStyleId>
              </a:tblPr>
              <a:tblGrid>
                <a:gridCol w="3276600"/>
                <a:gridCol w="4038600"/>
              </a:tblGrid>
              <a:tr h="346732">
                <a:tc>
                  <a:txBody>
                    <a:bodyPr/>
                    <a:lstStyle/>
                    <a:p>
                      <a:r>
                        <a:rPr lang="en-US" dirty="0" smtClean="0"/>
                        <a:t>Member</a:t>
                      </a:r>
                      <a:endParaRPr lang="en-US" dirty="0"/>
                    </a:p>
                  </a:txBody>
                  <a:tcPr/>
                </a:tc>
                <a:tc>
                  <a:txBody>
                    <a:bodyPr/>
                    <a:lstStyle/>
                    <a:p>
                      <a:r>
                        <a:rPr lang="en-US" dirty="0" smtClean="0"/>
                        <a:t>Note</a:t>
                      </a:r>
                      <a:endParaRPr lang="en-US" dirty="0"/>
                    </a:p>
                  </a:txBody>
                  <a:tcPr/>
                </a:tc>
              </a:tr>
              <a:tr h="346732">
                <a:tc>
                  <a:txBody>
                    <a:bodyPr/>
                    <a:lstStyle/>
                    <a:p>
                      <a:r>
                        <a:rPr lang="en-US" dirty="0" err="1" smtClean="0"/>
                        <a:t>cancel_group_execution</a:t>
                      </a:r>
                      <a:r>
                        <a:rPr lang="en-US" dirty="0" smtClean="0"/>
                        <a:t>()</a:t>
                      </a:r>
                      <a:endParaRPr lang="en-US" dirty="0"/>
                    </a:p>
                  </a:txBody>
                  <a:tcPr/>
                </a:tc>
                <a:tc>
                  <a:txBody>
                    <a:bodyPr/>
                    <a:lstStyle/>
                    <a:p>
                      <a:r>
                        <a:rPr lang="en-US" dirty="0" smtClean="0"/>
                        <a:t>Cancels the task group</a:t>
                      </a:r>
                      <a:endParaRPr lang="en-US" dirty="0"/>
                    </a:p>
                  </a:txBody>
                  <a:tcPr/>
                </a:tc>
              </a:tr>
              <a:tr h="346732">
                <a:tc>
                  <a:txBody>
                    <a:bodyPr/>
                    <a:lstStyle/>
                    <a:p>
                      <a:r>
                        <a:rPr lang="en-US" dirty="0" err="1" smtClean="0"/>
                        <a:t>is_group_execution_cancelled</a:t>
                      </a:r>
                      <a:r>
                        <a:rPr lang="en-US" dirty="0" smtClean="0"/>
                        <a:t>()</a:t>
                      </a:r>
                      <a:endParaRPr lang="en-US" dirty="0"/>
                    </a:p>
                  </a:txBody>
                  <a:tcPr/>
                </a:tc>
                <a:tc>
                  <a:txBody>
                    <a:bodyPr/>
                    <a:lstStyle/>
                    <a:p>
                      <a:r>
                        <a:rPr lang="en-US" dirty="0" smtClean="0"/>
                        <a:t>Returns true</a:t>
                      </a:r>
                      <a:r>
                        <a:rPr lang="en-US" baseline="0" dirty="0" smtClean="0"/>
                        <a:t> if group execution has been cancelled, false otherwise.</a:t>
                      </a:r>
                      <a:endParaRPr lang="en-US" dirty="0"/>
                    </a:p>
                  </a:txBody>
                  <a:tcPr/>
                </a:tc>
              </a:tr>
              <a:tr h="346732">
                <a:tc>
                  <a:txBody>
                    <a:bodyPr/>
                    <a:lstStyle/>
                    <a:p>
                      <a:r>
                        <a:rPr lang="en-US" dirty="0" err="1" smtClean="0"/>
                        <a:t>set_priority</a:t>
                      </a:r>
                      <a:r>
                        <a:rPr lang="en-US" dirty="0" smtClean="0"/>
                        <a:t>()</a:t>
                      </a:r>
                      <a:endParaRPr lang="en-US" dirty="0"/>
                    </a:p>
                  </a:txBody>
                  <a:tcPr/>
                </a:tc>
                <a:tc>
                  <a:txBody>
                    <a:bodyPr/>
                    <a:lstStyle/>
                    <a:p>
                      <a:r>
                        <a:rPr lang="en-US" dirty="0" smtClean="0"/>
                        <a:t>Sets the task group priority.  Higher priority items</a:t>
                      </a:r>
                      <a:r>
                        <a:rPr lang="en-US" baseline="0" dirty="0" smtClean="0"/>
                        <a:t> are removed from the shared task queue before lower priority items.</a:t>
                      </a:r>
                      <a:endParaRPr lang="en-US" dirty="0"/>
                    </a:p>
                  </a:txBody>
                  <a:tcPr/>
                </a:tc>
              </a:tr>
              <a:tr h="346732">
                <a:tc>
                  <a:txBody>
                    <a:bodyPr/>
                    <a:lstStyle/>
                    <a:p>
                      <a:r>
                        <a:rPr lang="en-US" dirty="0" smtClean="0"/>
                        <a:t>priority()</a:t>
                      </a:r>
                      <a:endParaRPr lang="en-US" dirty="0"/>
                    </a:p>
                  </a:txBody>
                  <a:tcPr/>
                </a:tc>
                <a:tc>
                  <a:txBody>
                    <a:bodyPr/>
                    <a:lstStyle/>
                    <a:p>
                      <a:r>
                        <a:rPr lang="en-US" dirty="0" smtClean="0"/>
                        <a:t>Returns</a:t>
                      </a:r>
                      <a:r>
                        <a:rPr lang="en-US" baseline="0" dirty="0" smtClean="0"/>
                        <a:t> the task group priority.</a:t>
                      </a:r>
                      <a:endParaRPr lang="en-US" dirty="0"/>
                    </a:p>
                  </a:txBody>
                  <a:tcPr/>
                </a:tc>
              </a:tr>
            </a:tbl>
          </a:graphicData>
        </a:graphic>
      </p:graphicFrame>
      <p:sp>
        <p:nvSpPr>
          <p:cNvPr id="3" name="Title 1"/>
          <p:cNvSpPr>
            <a:spLocks noGrp="1"/>
          </p:cNvSpPr>
          <p:nvPr>
            <p:ph type="title"/>
          </p:nvPr>
        </p:nvSpPr>
        <p:spPr>
          <a:xfrm>
            <a:off x="628650" y="365126"/>
            <a:ext cx="7886700" cy="1325563"/>
          </a:xfrm>
        </p:spPr>
        <p:txBody>
          <a:bodyPr/>
          <a:lstStyle/>
          <a:p>
            <a:r>
              <a:rPr lang="en-US" dirty="0" err="1"/>
              <a:t>t</a:t>
            </a:r>
            <a:r>
              <a:rPr lang="en-US" dirty="0" err="1" smtClean="0"/>
              <a:t>bb</a:t>
            </a:r>
            <a:r>
              <a:rPr lang="en-US" dirty="0" smtClean="0"/>
              <a:t>::</a:t>
            </a:r>
            <a:r>
              <a:rPr lang="en-US" dirty="0" err="1" smtClean="0"/>
              <a:t>task_group_context</a:t>
            </a:r>
            <a:endParaRPr lang="en-US" dirty="0"/>
          </a:p>
        </p:txBody>
      </p:sp>
    </p:spTree>
    <p:extLst>
      <p:ext uri="{BB962C8B-B14F-4D97-AF65-F5344CB8AC3E}">
        <p14:creationId xmlns:p14="http://schemas.microsoft.com/office/powerpoint/2010/main" val="29988756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197620"/>
            <a:ext cx="8001000" cy="3354765"/>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infinite_task</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task</a:t>
            </a:r>
            <a:r>
              <a:rPr lang="en-US" dirty="0">
                <a:solidFill>
                  <a:srgbClr val="000000"/>
                </a:solidFill>
                <a:highlight>
                  <a:srgbClr val="FFFFFF"/>
                </a:highlight>
                <a:latin typeface="Consolas" panose="020B0609020204030204" pitchFamily="49" charset="0"/>
              </a:rPr>
              <a:t> {</a:t>
            </a:r>
          </a:p>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task</a:t>
            </a:r>
            <a:r>
              <a:rPr lang="en-US" dirty="0">
                <a:solidFill>
                  <a:srgbClr val="000000"/>
                </a:solidFill>
                <a:highlight>
                  <a:srgbClr val="FFFFFF"/>
                </a:highlight>
                <a:latin typeface="Consolas" panose="020B0609020204030204" pitchFamily="49" charset="0"/>
              </a:rPr>
              <a:t>* execute()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t>
            </a: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cout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&lt;&lt; </a:t>
            </a:r>
            <a:r>
              <a:rPr lang="en-US" dirty="0">
                <a:solidFill>
                  <a:srgbClr val="A31515"/>
                </a:solidFill>
                <a:highlight>
                  <a:srgbClr val="FFFFFF"/>
                </a:highlight>
                <a:latin typeface="Consolas" panose="020B0609020204030204" pitchFamily="49" charset="0"/>
              </a:rPr>
              <a:t>"running..."</a:t>
            </a:r>
            <a:r>
              <a:rPr lang="en-US" dirty="0">
                <a:solidFill>
                  <a:srgbClr val="000000"/>
                </a:solidFill>
                <a:highlight>
                  <a:srgbClr val="FFFFFF"/>
                </a:highlight>
                <a:latin typeface="Consolas" panose="020B0609020204030204" pitchFamily="49" charset="0"/>
              </a:rPr>
              <a:t> &lt;&lt; </a:t>
            </a:r>
            <a:r>
              <a:rPr lang="en-US" dirty="0" err="1" smtClean="0">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this_thread</a:t>
            </a:r>
            <a:r>
              <a:rPr lang="en-US" dirty="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sleep_for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chrono</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milliseconds</a:t>
            </a:r>
            <a:r>
              <a:rPr lang="en-US" dirty="0">
                <a:solidFill>
                  <a:srgbClr val="000000"/>
                </a:solidFill>
                <a:highlight>
                  <a:srgbClr val="FFFFFF"/>
                </a:highlight>
                <a:latin typeface="Consolas" panose="020B0609020204030204" pitchFamily="49" charset="0"/>
              </a:rPr>
              <a:t>(500));</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5694135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1197620"/>
            <a:ext cx="8153400" cy="3354765"/>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cancellable_infinite_task</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task</a:t>
            </a:r>
            <a:r>
              <a:rPr lang="en-US" dirty="0">
                <a:solidFill>
                  <a:srgbClr val="000000"/>
                </a:solidFill>
                <a:highlight>
                  <a:srgbClr val="FFFFFF"/>
                </a:highlight>
                <a:latin typeface="Consolas" panose="020B0609020204030204" pitchFamily="49" charset="0"/>
              </a:rPr>
              <a:t> {</a:t>
            </a:r>
          </a:p>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task</a:t>
            </a:r>
            <a:r>
              <a:rPr lang="en-US" dirty="0">
                <a:solidFill>
                  <a:srgbClr val="000000"/>
                </a:solidFill>
                <a:highlight>
                  <a:srgbClr val="FFFFFF"/>
                </a:highlight>
                <a:latin typeface="Consolas" panose="020B0609020204030204" pitchFamily="49" charset="0"/>
              </a:rPr>
              <a:t>* execute()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is_cancelled</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cout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&lt;&lt; </a:t>
            </a:r>
            <a:r>
              <a:rPr lang="en-US" dirty="0">
                <a:solidFill>
                  <a:srgbClr val="A31515"/>
                </a:solidFill>
                <a:highlight>
                  <a:srgbClr val="FFFFFF"/>
                </a:highlight>
                <a:latin typeface="Consolas" panose="020B0609020204030204" pitchFamily="49" charset="0"/>
              </a:rPr>
              <a:t>"running..."</a:t>
            </a:r>
            <a:r>
              <a:rPr lang="en-US" dirty="0">
                <a:solidFill>
                  <a:srgbClr val="000000"/>
                </a:solidFill>
                <a:highlight>
                  <a:srgbClr val="FFFFFF"/>
                </a:highlight>
                <a:latin typeface="Consolas" panose="020B0609020204030204" pitchFamily="49" charset="0"/>
              </a:rPr>
              <a:t> &lt;&lt; </a:t>
            </a:r>
            <a:r>
              <a:rPr lang="en-US" dirty="0" err="1" smtClean="0">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this_thread</a:t>
            </a:r>
            <a:r>
              <a:rPr lang="en-US" dirty="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sleep_for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chrono</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milliseconds</a:t>
            </a:r>
            <a:r>
              <a:rPr lang="en-US" dirty="0">
                <a:solidFill>
                  <a:srgbClr val="000000"/>
                </a:solidFill>
                <a:highlight>
                  <a:srgbClr val="FFFFFF"/>
                </a:highlight>
                <a:latin typeface="Consolas" panose="020B0609020204030204" pitchFamily="49" charset="0"/>
              </a:rPr>
              <a:t>(500));</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10" name="Up Arrow 9"/>
          <p:cNvSpPr/>
          <p:nvPr/>
        </p:nvSpPr>
        <p:spPr>
          <a:xfrm rot="5400000">
            <a:off x="1256923" y="19434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8155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p Arrow 9"/>
          <p:cNvSpPr/>
          <p:nvPr/>
        </p:nvSpPr>
        <p:spPr>
          <a:xfrm rot="5400000">
            <a:off x="1676023" y="17148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Rectangle 1"/>
          <p:cNvSpPr/>
          <p:nvPr/>
        </p:nvSpPr>
        <p:spPr>
          <a:xfrm>
            <a:off x="2133600" y="1828800"/>
            <a:ext cx="5943600" cy="2246769"/>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task_group_context</a:t>
            </a:r>
            <a:r>
              <a:rPr lang="en-US" dirty="0">
                <a:solidFill>
                  <a:srgbClr val="000000"/>
                </a:solidFill>
                <a:highlight>
                  <a:srgbClr val="FFFFFF"/>
                </a:highlight>
                <a:latin typeface="Consolas" panose="020B0609020204030204" pitchFamily="49" charset="0"/>
              </a:rPr>
              <a:t> group</a:t>
            </a:r>
            <a:r>
              <a:rPr lang="en-US" dirty="0" smtClean="0">
                <a:solidFill>
                  <a:srgbClr val="000000"/>
                </a:solidFill>
                <a:highlight>
                  <a:srgbClr val="FFFFFF"/>
                </a:highlight>
                <a:latin typeface="Consolas" panose="020B0609020204030204" pitchFamily="49" charset="0"/>
              </a:rPr>
              <a:t>;</a:t>
            </a:r>
          </a:p>
          <a:p>
            <a:endParaRPr lang="en-US" dirty="0" smtClean="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&amp; root =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task</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allocate_root</a:t>
            </a:r>
            <a:r>
              <a:rPr lang="en-US" dirty="0">
                <a:solidFill>
                  <a:srgbClr val="000000"/>
                </a:solidFill>
                <a:highlight>
                  <a:srgbClr val="FFFFFF"/>
                </a:highlight>
                <a:latin typeface="Consolas" panose="020B0609020204030204" pitchFamily="49" charset="0"/>
              </a:rPr>
              <a:t>(group))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cancellable_infinite_task</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task</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spawn_root_and_wait</a:t>
            </a:r>
            <a:r>
              <a:rPr lang="en-US" dirty="0">
                <a:solidFill>
                  <a:srgbClr val="000000"/>
                </a:solidFill>
                <a:highlight>
                  <a:srgbClr val="FFFFFF"/>
                </a:highlight>
                <a:latin typeface="Consolas" panose="020B0609020204030204" pitchFamily="49" charset="0"/>
              </a:rPr>
              <a:t>(root);</a:t>
            </a:r>
          </a:p>
          <a:p>
            <a:endParaRPr lang="en" sz="1400" dirty="0">
              <a:solidFill>
                <a:prstClr val="black"/>
              </a:solidFill>
              <a:highlight>
                <a:srgbClr val="FFFFFF"/>
              </a:highlight>
              <a:latin typeface="Calibri" panose="020F0502020204030204" pitchFamily="34" charset="0"/>
            </a:endParaRPr>
          </a:p>
        </p:txBody>
      </p:sp>
      <p:sp>
        <p:nvSpPr>
          <p:cNvPr id="5" name="Up Arrow 4"/>
          <p:cNvSpPr/>
          <p:nvPr/>
        </p:nvSpPr>
        <p:spPr>
          <a:xfrm rot="10800000">
            <a:off x="6629400" y="2143622"/>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88833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1"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3719" y="1905000"/>
            <a:ext cx="18288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Thread 1</a:t>
            </a:r>
            <a:endParaRPr lang="en-US" sz="2400" b="1" dirty="0"/>
          </a:p>
        </p:txBody>
      </p:sp>
      <p:sp>
        <p:nvSpPr>
          <p:cNvPr id="10" name="Rectangle 9"/>
          <p:cNvSpPr/>
          <p:nvPr/>
        </p:nvSpPr>
        <p:spPr>
          <a:xfrm>
            <a:off x="613719" y="3124200"/>
            <a:ext cx="18288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Thread 2</a:t>
            </a:r>
            <a:endParaRPr lang="en-US" sz="2400" b="1" dirty="0"/>
          </a:p>
        </p:txBody>
      </p:sp>
      <p:sp>
        <p:nvSpPr>
          <p:cNvPr id="23" name="Rectangle 22"/>
          <p:cNvSpPr/>
          <p:nvPr/>
        </p:nvSpPr>
        <p:spPr>
          <a:xfrm>
            <a:off x="609599" y="4343400"/>
            <a:ext cx="7852719" cy="609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Shared Queue</a:t>
            </a:r>
            <a:endParaRPr lang="en-US" sz="2400" b="1" dirty="0"/>
          </a:p>
        </p:txBody>
      </p:sp>
      <p:sp>
        <p:nvSpPr>
          <p:cNvPr id="26" name="Rectangle 25"/>
          <p:cNvSpPr/>
          <p:nvPr/>
        </p:nvSpPr>
        <p:spPr>
          <a:xfrm>
            <a:off x="5261919" y="1905000"/>
            <a:ext cx="3200400" cy="6096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Ready Pool (</a:t>
            </a:r>
            <a:r>
              <a:rPr lang="en-US" sz="2400" b="1" dirty="0" err="1"/>
              <a:t>d</a:t>
            </a:r>
            <a:r>
              <a:rPr lang="en-US" sz="2400" b="1" dirty="0" err="1" smtClean="0"/>
              <a:t>eque</a:t>
            </a:r>
            <a:r>
              <a:rPr lang="en-US" sz="2400" b="1" dirty="0" smtClean="0"/>
              <a:t>)</a:t>
            </a:r>
            <a:endParaRPr lang="en-US" sz="2400" b="1" dirty="0"/>
          </a:p>
        </p:txBody>
      </p:sp>
      <p:sp>
        <p:nvSpPr>
          <p:cNvPr id="27" name="Rectangle 26"/>
          <p:cNvSpPr/>
          <p:nvPr/>
        </p:nvSpPr>
        <p:spPr>
          <a:xfrm>
            <a:off x="2747319" y="1905000"/>
            <a:ext cx="2209800" cy="609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Running Task</a:t>
            </a:r>
            <a:endParaRPr lang="en-US" sz="2400" b="1" dirty="0"/>
          </a:p>
        </p:txBody>
      </p:sp>
      <p:sp>
        <p:nvSpPr>
          <p:cNvPr id="28" name="Rectangle 27"/>
          <p:cNvSpPr/>
          <p:nvPr/>
        </p:nvSpPr>
        <p:spPr>
          <a:xfrm>
            <a:off x="5261919" y="3118022"/>
            <a:ext cx="3200400" cy="6096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Ready Pool (</a:t>
            </a:r>
            <a:r>
              <a:rPr lang="en-US" sz="2400" b="1" dirty="0" err="1"/>
              <a:t>d</a:t>
            </a:r>
            <a:r>
              <a:rPr lang="en-US" sz="2400" b="1" dirty="0" err="1" smtClean="0"/>
              <a:t>eque</a:t>
            </a:r>
            <a:r>
              <a:rPr lang="en-US" sz="2400" b="1" dirty="0" smtClean="0"/>
              <a:t>)</a:t>
            </a:r>
            <a:endParaRPr lang="en-US" sz="2400" b="1" dirty="0"/>
          </a:p>
        </p:txBody>
      </p:sp>
      <p:sp>
        <p:nvSpPr>
          <p:cNvPr id="29" name="Rectangle 28"/>
          <p:cNvSpPr/>
          <p:nvPr/>
        </p:nvSpPr>
        <p:spPr>
          <a:xfrm>
            <a:off x="2747319" y="3118022"/>
            <a:ext cx="2209800" cy="609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Running Task</a:t>
            </a:r>
            <a:endParaRPr lang="en-US" sz="2400" b="1" dirty="0"/>
          </a:p>
        </p:txBody>
      </p:sp>
      <p:cxnSp>
        <p:nvCxnSpPr>
          <p:cNvPr id="37" name="Straight Connector 36"/>
          <p:cNvCxnSpPr/>
          <p:nvPr/>
        </p:nvCxnSpPr>
        <p:spPr>
          <a:xfrm>
            <a:off x="918519" y="2819400"/>
            <a:ext cx="7315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14400" y="4038600"/>
            <a:ext cx="7315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419" y="438149"/>
            <a:ext cx="2819400" cy="12192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Added to queue using spawn(task) function.</a:t>
            </a:r>
            <a:endParaRPr lang="en-US" sz="2000" b="1" dirty="0"/>
          </a:p>
        </p:txBody>
      </p:sp>
      <p:sp>
        <p:nvSpPr>
          <p:cNvPr id="13" name="Bent Arrow 12"/>
          <p:cNvSpPr/>
          <p:nvPr/>
        </p:nvSpPr>
        <p:spPr>
          <a:xfrm rot="5400000">
            <a:off x="6255607" y="974639"/>
            <a:ext cx="984423" cy="761999"/>
          </a:xfrm>
          <a:prstGeom prst="bentArrow">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p:cNvSpPr/>
          <p:nvPr/>
        </p:nvSpPr>
        <p:spPr>
          <a:xfrm>
            <a:off x="1828799" y="5143499"/>
            <a:ext cx="3433119" cy="12192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Added to queue using enqueuer(task) function.</a:t>
            </a:r>
            <a:endParaRPr lang="en-US" sz="2000" b="1" dirty="0"/>
          </a:p>
        </p:txBody>
      </p:sp>
      <p:sp>
        <p:nvSpPr>
          <p:cNvPr id="15" name="Bent Arrow 14"/>
          <p:cNvSpPr/>
          <p:nvPr/>
        </p:nvSpPr>
        <p:spPr>
          <a:xfrm rot="5400000" flipH="1" flipV="1">
            <a:off x="955588" y="5064212"/>
            <a:ext cx="984423" cy="761999"/>
          </a:xfrm>
          <a:prstGeom prst="bentArrow">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749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23" grpId="0" animBg="1"/>
      <p:bldP spid="26" grpId="0" animBg="1"/>
      <p:bldP spid="27" grpId="0" animBg="1"/>
      <p:bldP spid="28" grpId="0" animBg="1"/>
      <p:bldP spid="29" grpId="0" animBg="1"/>
      <p:bldP spid="12" grpId="0" animBg="1"/>
      <p:bldP spid="13" grpId="0" animBg="1"/>
      <p:bldP spid="14" grpId="0" animBg="1"/>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762000"/>
            <a:ext cx="7239000" cy="5016758"/>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schedule_cancel</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task_group_context</a:t>
            </a:r>
            <a:r>
              <a:rPr lang="en-US" dirty="0">
                <a:solidFill>
                  <a:srgbClr val="000000"/>
                </a:solidFill>
                <a:highlight>
                  <a:srgbClr val="FFFFFF"/>
                </a:highlight>
                <a:latin typeface="Consolas" panose="020B0609020204030204" pitchFamily="49" charset="0"/>
              </a:rPr>
              <a:t>&amp; </a:t>
            </a:r>
            <a:r>
              <a:rPr lang="en-US" dirty="0" smtClean="0">
                <a:solidFill>
                  <a:srgbClr val="808080"/>
                </a:solidFill>
                <a:highlight>
                  <a:srgbClr val="FFFFFF"/>
                </a:highlight>
                <a:latin typeface="Consolas" panose="020B0609020204030204" pitchFamily="49" charset="0"/>
              </a:rPr>
              <a:t>group</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r>
              <a:rPr lang="en-US" dirty="0" smtClean="0">
                <a:solidFill>
                  <a:srgbClr val="2B91AF"/>
                </a:solidFill>
                <a:highlight>
                  <a:srgbClr val="FFFFFF"/>
                </a:highlight>
                <a:latin typeface="Consolas" panose="020B0609020204030204" pitchFamily="49" charset="0"/>
              </a:rPr>
              <a:t>    thread</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kill_thread</a:t>
            </a:r>
            <a:r>
              <a:rPr lang="en-US" dirty="0">
                <a:solidFill>
                  <a:srgbClr val="000000"/>
                </a:solidFill>
                <a:highlight>
                  <a:srgbClr val="FFFFFF"/>
                </a:highlight>
                <a:latin typeface="Consolas" panose="020B0609020204030204" pitchFamily="49" charset="0"/>
              </a:rPr>
              <a:t>([&amp;group, seconds](){</a:t>
            </a:r>
          </a:p>
          <a:p>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this_thread</a:t>
            </a:r>
            <a:r>
              <a:rPr lang="en-US" dirty="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sleep_for</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chrono</a:t>
            </a:r>
            <a:r>
              <a:rPr lang="en-US" dirty="0">
                <a:solidFill>
                  <a:srgbClr val="000000"/>
                </a:solidFill>
                <a:highlight>
                  <a:srgbClr val="FFFFFF"/>
                </a:highlight>
                <a:latin typeface="Consolas" panose="020B0609020204030204" pitchFamily="49" charset="0"/>
              </a:rPr>
              <a:t>::</a:t>
            </a:r>
            <a:r>
              <a:rPr lang="en-US" dirty="0" smtClean="0">
                <a:solidFill>
                  <a:srgbClr val="2B91AF"/>
                </a:solidFill>
                <a:highlight>
                  <a:srgbClr val="FFFFFF"/>
                </a:highlight>
                <a:latin typeface="Consolas" panose="020B0609020204030204" pitchFamily="49" charset="0"/>
              </a:rPr>
              <a:t>seconds</a:t>
            </a:r>
            <a:r>
              <a:rPr lang="en-US" dirty="0" smtClean="0">
                <a:solidFill>
                  <a:srgbClr val="000000"/>
                </a:solidFill>
                <a:highlight>
                  <a:srgbClr val="FFFFFF"/>
                </a:highlight>
                <a:latin typeface="Consolas" panose="020B0609020204030204" pitchFamily="49" charset="0"/>
              </a:rPr>
              <a:t>(</a:t>
            </a:r>
            <a:r>
              <a:rPr lang="en-US" dirty="0">
                <a:solidFill>
                  <a:srgbClr val="808080"/>
                </a:solidFill>
                <a:highlight>
                  <a:srgbClr val="FFFFFF"/>
                </a:highlight>
                <a:latin typeface="Consolas" panose="020B0609020204030204" pitchFamily="49" charset="0"/>
              </a:rPr>
              <a:t>3</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cout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&lt;&lt; </a:t>
            </a:r>
            <a:r>
              <a:rPr lang="en-US" dirty="0">
                <a:solidFill>
                  <a:srgbClr val="A31515"/>
                </a:solidFill>
                <a:highlight>
                  <a:srgbClr val="FFFFFF"/>
                </a:highlight>
                <a:latin typeface="Consolas" panose="020B0609020204030204" pitchFamily="49" charset="0"/>
              </a:rPr>
              <a:t>"Cancelling task group..."</a:t>
            </a:r>
            <a:r>
              <a:rPr lang="en-US" dirty="0">
                <a:solidFill>
                  <a:srgbClr val="000000"/>
                </a:solidFill>
                <a:highlight>
                  <a:srgbClr val="FFFFFF"/>
                </a:highlight>
                <a:latin typeface="Consolas" panose="020B0609020204030204" pitchFamily="49" charset="0"/>
              </a:rPr>
              <a:t> &lt;&lt; </a:t>
            </a:r>
            <a:r>
              <a:rPr lang="en-US" dirty="0" err="1" smtClean="0">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group</a:t>
            </a:r>
            <a:r>
              <a:rPr lang="en-US" dirty="0" err="1">
                <a:solidFill>
                  <a:srgbClr val="000000"/>
                </a:solidFill>
                <a:highlight>
                  <a:srgbClr val="FFFFFF"/>
                </a:highlight>
                <a:latin typeface="Consolas" panose="020B0609020204030204" pitchFamily="49" charset="0"/>
              </a:rPr>
              <a:t>.cancel_group_execution</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kill_thread.detach</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err="1" smtClean="0">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task_group_context</a:t>
            </a:r>
            <a:r>
              <a:rPr lang="en-US" dirty="0">
                <a:solidFill>
                  <a:srgbClr val="000000"/>
                </a:solidFill>
                <a:highlight>
                  <a:srgbClr val="FFFFFF"/>
                </a:highlight>
                <a:latin typeface="Consolas" panose="020B0609020204030204" pitchFamily="49" charset="0"/>
              </a:rPr>
              <a:t> group;</a:t>
            </a:r>
          </a:p>
          <a:p>
            <a:r>
              <a:rPr lang="en-US" dirty="0" smtClean="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&amp; root = </a:t>
            </a:r>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task</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allocate_root</a:t>
            </a:r>
            <a:r>
              <a:rPr lang="en-US" dirty="0">
                <a:solidFill>
                  <a:srgbClr val="000000"/>
                </a:solidFill>
                <a:highlight>
                  <a:srgbClr val="FFFFFF"/>
                </a:highlight>
                <a:latin typeface="Consolas" panose="020B0609020204030204" pitchFamily="49" charset="0"/>
              </a:rPr>
              <a:t>(group)) </a:t>
            </a:r>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cancellable_infinite_task</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err="1" smtClean="0">
                <a:solidFill>
                  <a:srgbClr val="000000"/>
                </a:solidFill>
                <a:highlight>
                  <a:srgbClr val="FFFFFF"/>
                </a:highlight>
                <a:latin typeface="Consolas" panose="020B0609020204030204" pitchFamily="49" charset="0"/>
              </a:rPr>
              <a:t>schedule_cancel</a:t>
            </a:r>
            <a:r>
              <a:rPr lang="en-US" dirty="0" smtClean="0">
                <a:solidFill>
                  <a:srgbClr val="000000"/>
                </a:solidFill>
                <a:highlight>
                  <a:srgbClr val="FFFFFF"/>
                </a:highlight>
                <a:latin typeface="Consolas" panose="020B0609020204030204" pitchFamily="49" charset="0"/>
              </a:rPr>
              <a:t>(group);</a:t>
            </a:r>
            <a:endParaRPr lang="en-US" dirty="0">
              <a:solidFill>
                <a:srgbClr val="000000"/>
              </a:solidFill>
              <a:highlight>
                <a:srgbClr val="FFFFFF"/>
              </a:highlight>
              <a:latin typeface="Consolas" panose="020B0609020204030204" pitchFamily="49" charset="0"/>
            </a:endParaRPr>
          </a:p>
          <a:p>
            <a:endParaRPr lang="en" dirty="0">
              <a:solidFill>
                <a:srgbClr val="000000"/>
              </a:solidFill>
              <a:highlight>
                <a:srgbClr val="FFFFFF"/>
              </a:highlight>
              <a:latin typeface="Consolas" panose="020B0609020204030204" pitchFamily="49" charset="0"/>
            </a:endParaRPr>
          </a:p>
          <a:p>
            <a:r>
              <a:rPr lang="en-US" dirty="0" err="1" smtClean="0">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task</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spawn_root_and_wait</a:t>
            </a:r>
            <a:r>
              <a:rPr lang="en-US" dirty="0">
                <a:solidFill>
                  <a:srgbClr val="000000"/>
                </a:solidFill>
                <a:highlight>
                  <a:srgbClr val="FFFFFF"/>
                </a:highlight>
                <a:latin typeface="Consolas" panose="020B0609020204030204" pitchFamily="49" charset="0"/>
              </a:rPr>
              <a:t>(root);</a:t>
            </a:r>
          </a:p>
          <a:p>
            <a:endParaRPr lang="en" sz="1400" dirty="0">
              <a:solidFill>
                <a:prstClr val="black"/>
              </a:solidFill>
              <a:highlight>
                <a:srgbClr val="FFFFFF"/>
              </a:highlight>
              <a:latin typeface="Calibri" panose="020F0502020204030204" pitchFamily="34" charset="0"/>
            </a:endParaRPr>
          </a:p>
        </p:txBody>
      </p:sp>
      <p:sp>
        <p:nvSpPr>
          <p:cNvPr id="10" name="Up Arrow 9"/>
          <p:cNvSpPr/>
          <p:nvPr/>
        </p:nvSpPr>
        <p:spPr>
          <a:xfrm rot="5400000">
            <a:off x="724553" y="45342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1180723" y="8766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1671389" y="1220331"/>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1671389" y="1792585"/>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1180723" y="2334499"/>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53704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1"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xit" presetSubtype="0" fill="hold" grpId="1"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xit" presetSubtype="0" fill="hold" grpId="1" nodeType="withEffect">
                                  <p:stCondLst>
                                    <p:cond delay="0"/>
                                  </p:stCondLst>
                                  <p:childTnLst>
                                    <p:animEffect transition="out" filter="fade">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5" grpId="0" animBg="1"/>
      <p:bldP spid="5" grpId="1" animBg="1"/>
      <p:bldP spid="6" grpId="0" animBg="1"/>
      <p:bldP spid="6" grpId="1" animBg="1"/>
      <p:bldP spid="7" grpId="0" animBg="1"/>
      <p:bldP spid="7" grpId="1"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90587" y="1614487"/>
            <a:ext cx="7362825" cy="3629025"/>
          </a:xfrm>
          <a:prstGeom prst="rect">
            <a:avLst/>
          </a:prstGeom>
        </p:spPr>
      </p:pic>
    </p:spTree>
    <p:extLst>
      <p:ext uri="{BB962C8B-B14F-4D97-AF65-F5344CB8AC3E}">
        <p14:creationId xmlns:p14="http://schemas.microsoft.com/office/powerpoint/2010/main" val="13641755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1295400"/>
            <a:ext cx="8229600" cy="4247317"/>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task_group_context</a:t>
            </a:r>
            <a:r>
              <a:rPr lang="en-US" dirty="0">
                <a:solidFill>
                  <a:srgbClr val="000000"/>
                </a:solidFill>
                <a:highlight>
                  <a:srgbClr val="FFFFFF"/>
                </a:highlight>
                <a:latin typeface="Consolas" panose="020B0609020204030204" pitchFamily="49" charset="0"/>
              </a:rPr>
              <a:t> group;</a:t>
            </a:r>
          </a:p>
          <a:p>
            <a:endParaRPr lang="en" dirty="0">
              <a:solidFill>
                <a:srgbClr val="000000"/>
              </a:solidFill>
              <a:highlight>
                <a:srgbClr val="FFFFFF"/>
              </a:highlight>
              <a:latin typeface="Consolas" panose="020B0609020204030204" pitchFamily="49" charset="0"/>
            </a:endParaRPr>
          </a:p>
          <a:p>
            <a:r>
              <a:rPr lang="en-US" dirty="0" smtClean="0">
                <a:solidFill>
                  <a:srgbClr val="2B91AF"/>
                </a:solidFill>
                <a:highlight>
                  <a:srgbClr val="FFFFFF"/>
                </a:highlight>
                <a:latin typeface="Consolas" panose="020B0609020204030204" pitchFamily="49" charset="0"/>
              </a:rPr>
              <a:t>vector</a:t>
            </a:r>
            <a:r>
              <a:rPr lang="en-US" dirty="0" smtClean="0">
                <a:solidFill>
                  <a:srgbClr val="000000"/>
                </a:solidFill>
                <a:highlight>
                  <a:srgbClr val="FFFFFF"/>
                </a:highlight>
                <a:latin typeface="Consolas" panose="020B0609020204030204" pitchFamily="49" charset="0"/>
              </a:rPr>
              <a:t>&lt;</a:t>
            </a:r>
            <a:r>
              <a:rPr lang="en-US" dirty="0" err="1" smtClean="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data(200000);</a:t>
            </a: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count = 0;</a:t>
            </a:r>
          </a:p>
          <a:p>
            <a:r>
              <a:rPr lang="en-US" dirty="0" smtClean="0">
                <a:solidFill>
                  <a:srgbClr val="000000"/>
                </a:solidFill>
                <a:highlight>
                  <a:srgbClr val="FFFFFF"/>
                </a:highlight>
                <a:latin typeface="Consolas" panose="020B0609020204030204" pitchFamily="49" charset="0"/>
              </a:rPr>
              <a:t>generate(</a:t>
            </a:r>
            <a:r>
              <a:rPr lang="en-US" dirty="0" err="1" smtClean="0">
                <a:solidFill>
                  <a:srgbClr val="000000"/>
                </a:solidFill>
                <a:highlight>
                  <a:srgbClr val="FFFFFF"/>
                </a:highlight>
                <a:latin typeface="Consolas" panose="020B0609020204030204" pitchFamily="49" charset="0"/>
              </a:rPr>
              <a:t>data.begin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data.end</a:t>
            </a:r>
            <a:r>
              <a:rPr lang="en-US" dirty="0">
                <a:solidFill>
                  <a:srgbClr val="000000"/>
                </a:solidFill>
                <a:highlight>
                  <a:srgbClr val="FFFFFF"/>
                </a:highlight>
                <a:latin typeface="Consolas" panose="020B0609020204030204" pitchFamily="49" charset="0"/>
              </a:rPr>
              <a:t>(), [&amp;count]{</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count++; });</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schedule_cancel</a:t>
            </a:r>
            <a:r>
              <a:rPr lang="en-US" dirty="0">
                <a:solidFill>
                  <a:srgbClr val="000000"/>
                </a:solidFill>
                <a:highlight>
                  <a:srgbClr val="FFFFFF"/>
                </a:highlight>
                <a:latin typeface="Consolas" panose="020B0609020204030204" pitchFamily="49" charset="0"/>
              </a:rPr>
              <a:t>(group);</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parallel_do</a:t>
            </a:r>
            <a:r>
              <a:rPr lang="en-US" dirty="0">
                <a:solidFill>
                  <a:srgbClr val="000000"/>
                </a:solidFill>
                <a:highlight>
                  <a:srgbClr val="FFFFFF"/>
                </a:highlight>
                <a:latin typeface="Consolas" panose="020B0609020204030204" pitchFamily="49" charset="0"/>
              </a:rPr>
              <a:t>(data,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this_thread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sleep_for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chrono</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milliseconds</a:t>
            </a:r>
            <a:r>
              <a:rPr lang="en-US" dirty="0">
                <a:solidFill>
                  <a:srgbClr val="000000"/>
                </a:solidFill>
                <a:highlight>
                  <a:srgbClr val="FFFFFF"/>
                </a:highlight>
                <a:latin typeface="Consolas" panose="020B0609020204030204" pitchFamily="49" charset="0"/>
              </a:rPr>
              <a:t>(250));</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group);</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"Cancelled: "</a:t>
            </a: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group.is_group_execution_cancelled</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endParaRPr lang="en-US" sz="1400" dirty="0">
              <a:solidFill>
                <a:prstClr val="black"/>
              </a:solidFill>
              <a:highlight>
                <a:srgbClr val="FFFFFF"/>
              </a:highlight>
              <a:latin typeface="Calibri" panose="020F0502020204030204" pitchFamily="34" charset="0"/>
            </a:endParaRPr>
          </a:p>
        </p:txBody>
      </p:sp>
      <p:sp>
        <p:nvSpPr>
          <p:cNvPr id="6" name="Up Arrow 5"/>
          <p:cNvSpPr/>
          <p:nvPr/>
        </p:nvSpPr>
        <p:spPr>
          <a:xfrm rot="5400000">
            <a:off x="304423" y="1208250"/>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304423" y="23244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304423" y="33912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a:off x="1371600" y="4648200"/>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a:off x="4419600" y="5486400"/>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43815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xit" presetSubtype="0" fill="hold" grpId="1" nodeType="with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19200" y="1057275"/>
            <a:ext cx="6705600" cy="4743450"/>
          </a:xfrm>
          <a:prstGeom prst="rect">
            <a:avLst/>
          </a:prstGeom>
        </p:spPr>
      </p:pic>
    </p:spTree>
    <p:extLst>
      <p:ext uri="{BB962C8B-B14F-4D97-AF65-F5344CB8AC3E}">
        <p14:creationId xmlns:p14="http://schemas.microsoft.com/office/powerpoint/2010/main" val="3305587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3719" y="1905000"/>
            <a:ext cx="18288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Thread 1</a:t>
            </a:r>
            <a:endParaRPr lang="en-US" sz="2400" b="1" dirty="0"/>
          </a:p>
        </p:txBody>
      </p:sp>
      <p:sp>
        <p:nvSpPr>
          <p:cNvPr id="10" name="Rectangle 9"/>
          <p:cNvSpPr/>
          <p:nvPr/>
        </p:nvSpPr>
        <p:spPr>
          <a:xfrm>
            <a:off x="613719" y="3124200"/>
            <a:ext cx="1828800" cy="6096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Thread 2</a:t>
            </a:r>
            <a:endParaRPr lang="en-US" sz="2400" b="1" dirty="0"/>
          </a:p>
        </p:txBody>
      </p:sp>
      <p:sp>
        <p:nvSpPr>
          <p:cNvPr id="23" name="Rectangle 22"/>
          <p:cNvSpPr/>
          <p:nvPr/>
        </p:nvSpPr>
        <p:spPr>
          <a:xfrm>
            <a:off x="609599" y="4343400"/>
            <a:ext cx="7852719" cy="609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Shared Queue</a:t>
            </a:r>
            <a:endParaRPr lang="en-US" sz="2400" b="1" dirty="0"/>
          </a:p>
        </p:txBody>
      </p:sp>
      <p:sp>
        <p:nvSpPr>
          <p:cNvPr id="26" name="Rectangle 25"/>
          <p:cNvSpPr/>
          <p:nvPr/>
        </p:nvSpPr>
        <p:spPr>
          <a:xfrm>
            <a:off x="5261919" y="1905000"/>
            <a:ext cx="3200400" cy="6096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Ready Pool (</a:t>
            </a:r>
            <a:r>
              <a:rPr lang="en-US" sz="2400" b="1" dirty="0" err="1"/>
              <a:t>d</a:t>
            </a:r>
            <a:r>
              <a:rPr lang="en-US" sz="2400" b="1" dirty="0" err="1" smtClean="0"/>
              <a:t>eque</a:t>
            </a:r>
            <a:r>
              <a:rPr lang="en-US" sz="2400" b="1" dirty="0" smtClean="0"/>
              <a:t>)</a:t>
            </a:r>
            <a:endParaRPr lang="en-US" sz="2400" b="1" dirty="0"/>
          </a:p>
        </p:txBody>
      </p:sp>
      <p:sp>
        <p:nvSpPr>
          <p:cNvPr id="27" name="Rectangle 26"/>
          <p:cNvSpPr/>
          <p:nvPr/>
        </p:nvSpPr>
        <p:spPr>
          <a:xfrm>
            <a:off x="2747319" y="1905000"/>
            <a:ext cx="2209800" cy="609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Running Task</a:t>
            </a:r>
            <a:endParaRPr lang="en-US" sz="2400" b="1" dirty="0"/>
          </a:p>
        </p:txBody>
      </p:sp>
      <p:sp>
        <p:nvSpPr>
          <p:cNvPr id="28" name="Rectangle 27"/>
          <p:cNvSpPr/>
          <p:nvPr/>
        </p:nvSpPr>
        <p:spPr>
          <a:xfrm>
            <a:off x="5261919" y="3118022"/>
            <a:ext cx="3200400" cy="609600"/>
          </a:xfrm>
          <a:prstGeom prst="rect">
            <a:avLst/>
          </a:prstGeom>
          <a:solidFill>
            <a:schemeClr val="bg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Ready Pool (</a:t>
            </a:r>
            <a:r>
              <a:rPr lang="en-US" sz="2400" b="1" dirty="0" err="1"/>
              <a:t>d</a:t>
            </a:r>
            <a:r>
              <a:rPr lang="en-US" sz="2400" b="1" dirty="0" err="1" smtClean="0"/>
              <a:t>eque</a:t>
            </a:r>
            <a:r>
              <a:rPr lang="en-US" sz="2400" b="1" dirty="0" smtClean="0"/>
              <a:t>)</a:t>
            </a:r>
            <a:endParaRPr lang="en-US" sz="2400" b="1" dirty="0"/>
          </a:p>
        </p:txBody>
      </p:sp>
      <p:sp>
        <p:nvSpPr>
          <p:cNvPr id="29" name="Rectangle 28"/>
          <p:cNvSpPr/>
          <p:nvPr/>
        </p:nvSpPr>
        <p:spPr>
          <a:xfrm>
            <a:off x="2747319" y="3118022"/>
            <a:ext cx="2209800" cy="609600"/>
          </a:xfrm>
          <a:prstGeom prst="rect">
            <a:avLst/>
          </a:prstGeom>
          <a:solidFill>
            <a:schemeClr val="accent6">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Running Task</a:t>
            </a:r>
            <a:endParaRPr lang="en-US" sz="2400" b="1" dirty="0"/>
          </a:p>
        </p:txBody>
      </p:sp>
      <p:cxnSp>
        <p:nvCxnSpPr>
          <p:cNvPr id="37" name="Straight Connector 36"/>
          <p:cNvCxnSpPr/>
          <p:nvPr/>
        </p:nvCxnSpPr>
        <p:spPr>
          <a:xfrm>
            <a:off x="918519" y="2819400"/>
            <a:ext cx="7315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14400" y="4038600"/>
            <a:ext cx="7315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70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3719" y="1905000"/>
            <a:ext cx="18288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Thread 1</a:t>
            </a:r>
            <a:endParaRPr lang="en-US" sz="2400" b="1" dirty="0"/>
          </a:p>
        </p:txBody>
      </p:sp>
      <p:sp>
        <p:nvSpPr>
          <p:cNvPr id="10" name="Rectangle 9"/>
          <p:cNvSpPr/>
          <p:nvPr/>
        </p:nvSpPr>
        <p:spPr>
          <a:xfrm>
            <a:off x="613719" y="3124200"/>
            <a:ext cx="1828800" cy="6096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Thread 2</a:t>
            </a:r>
            <a:endParaRPr lang="en-US" sz="2400" b="1" dirty="0"/>
          </a:p>
        </p:txBody>
      </p:sp>
      <p:sp>
        <p:nvSpPr>
          <p:cNvPr id="23" name="Rectangle 22"/>
          <p:cNvSpPr/>
          <p:nvPr/>
        </p:nvSpPr>
        <p:spPr>
          <a:xfrm>
            <a:off x="609599" y="4343400"/>
            <a:ext cx="7852719" cy="609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Shared Queue</a:t>
            </a:r>
            <a:endParaRPr lang="en-US" sz="2400" b="1" dirty="0"/>
          </a:p>
        </p:txBody>
      </p:sp>
      <p:sp>
        <p:nvSpPr>
          <p:cNvPr id="26" name="Rectangle 25"/>
          <p:cNvSpPr/>
          <p:nvPr/>
        </p:nvSpPr>
        <p:spPr>
          <a:xfrm>
            <a:off x="5261919" y="1905000"/>
            <a:ext cx="3200400" cy="6096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Ready Pool (</a:t>
            </a:r>
            <a:r>
              <a:rPr lang="en-US" sz="2400" b="1" dirty="0" err="1"/>
              <a:t>d</a:t>
            </a:r>
            <a:r>
              <a:rPr lang="en-US" sz="2400" b="1" dirty="0" err="1" smtClean="0"/>
              <a:t>eque</a:t>
            </a:r>
            <a:r>
              <a:rPr lang="en-US" sz="2400" b="1" dirty="0" smtClean="0"/>
              <a:t>)</a:t>
            </a:r>
            <a:endParaRPr lang="en-US" sz="2400" b="1" dirty="0"/>
          </a:p>
        </p:txBody>
      </p:sp>
      <p:sp>
        <p:nvSpPr>
          <p:cNvPr id="27" name="Rectangle 26"/>
          <p:cNvSpPr/>
          <p:nvPr/>
        </p:nvSpPr>
        <p:spPr>
          <a:xfrm>
            <a:off x="2747319" y="1905000"/>
            <a:ext cx="2209800" cy="609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Running Task</a:t>
            </a:r>
            <a:endParaRPr lang="en-US" sz="2400" b="1" dirty="0"/>
          </a:p>
        </p:txBody>
      </p:sp>
      <p:sp>
        <p:nvSpPr>
          <p:cNvPr id="28" name="Rectangle 27"/>
          <p:cNvSpPr/>
          <p:nvPr/>
        </p:nvSpPr>
        <p:spPr>
          <a:xfrm>
            <a:off x="5261919" y="3118022"/>
            <a:ext cx="3200400" cy="609600"/>
          </a:xfrm>
          <a:prstGeom prst="rect">
            <a:avLst/>
          </a:prstGeom>
          <a:solidFill>
            <a:schemeClr val="bg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Ready Pool (</a:t>
            </a:r>
            <a:r>
              <a:rPr lang="en-US" sz="2400" b="1" dirty="0" err="1"/>
              <a:t>d</a:t>
            </a:r>
            <a:r>
              <a:rPr lang="en-US" sz="2400" b="1" dirty="0" err="1" smtClean="0"/>
              <a:t>eque</a:t>
            </a:r>
            <a:r>
              <a:rPr lang="en-US" sz="2400" b="1" dirty="0" smtClean="0"/>
              <a:t>)</a:t>
            </a:r>
            <a:endParaRPr lang="en-US" sz="2400" b="1" dirty="0"/>
          </a:p>
        </p:txBody>
      </p:sp>
      <p:sp>
        <p:nvSpPr>
          <p:cNvPr id="29" name="Rectangle 28"/>
          <p:cNvSpPr/>
          <p:nvPr/>
        </p:nvSpPr>
        <p:spPr>
          <a:xfrm>
            <a:off x="2747319" y="3118022"/>
            <a:ext cx="2209800" cy="609600"/>
          </a:xfrm>
          <a:prstGeom prst="rect">
            <a:avLst/>
          </a:prstGeom>
          <a:solidFill>
            <a:schemeClr val="accent6">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Running Task</a:t>
            </a:r>
            <a:endParaRPr lang="en-US" sz="2400" b="1" dirty="0"/>
          </a:p>
        </p:txBody>
      </p:sp>
      <p:cxnSp>
        <p:nvCxnSpPr>
          <p:cNvPr id="37" name="Straight Connector 36"/>
          <p:cNvCxnSpPr/>
          <p:nvPr/>
        </p:nvCxnSpPr>
        <p:spPr>
          <a:xfrm>
            <a:off x="918519" y="2819400"/>
            <a:ext cx="7315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14400" y="4038600"/>
            <a:ext cx="7315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838200" y="374822"/>
            <a:ext cx="2819400" cy="12192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1. The task returned by the running task execute() function.</a:t>
            </a:r>
            <a:endParaRPr lang="en-US" sz="2000" b="1" dirty="0"/>
          </a:p>
        </p:txBody>
      </p:sp>
      <p:sp>
        <p:nvSpPr>
          <p:cNvPr id="4" name="Bent Arrow 3"/>
          <p:cNvSpPr/>
          <p:nvPr/>
        </p:nvSpPr>
        <p:spPr>
          <a:xfrm rot="5400000">
            <a:off x="3546388" y="911312"/>
            <a:ext cx="984423" cy="761999"/>
          </a:xfrm>
          <a:prstGeom prst="bentArrow">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03574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3719" y="1905000"/>
            <a:ext cx="18288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Thread 1</a:t>
            </a:r>
            <a:endParaRPr lang="en-US" sz="2400" b="1" dirty="0"/>
          </a:p>
        </p:txBody>
      </p:sp>
      <p:sp>
        <p:nvSpPr>
          <p:cNvPr id="10" name="Rectangle 9"/>
          <p:cNvSpPr/>
          <p:nvPr/>
        </p:nvSpPr>
        <p:spPr>
          <a:xfrm>
            <a:off x="613719" y="3124200"/>
            <a:ext cx="1828800" cy="6096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Thread 2</a:t>
            </a:r>
            <a:endParaRPr lang="en-US" sz="2400" b="1" dirty="0"/>
          </a:p>
        </p:txBody>
      </p:sp>
      <p:sp>
        <p:nvSpPr>
          <p:cNvPr id="23" name="Rectangle 22"/>
          <p:cNvSpPr/>
          <p:nvPr/>
        </p:nvSpPr>
        <p:spPr>
          <a:xfrm>
            <a:off x="609599" y="4343400"/>
            <a:ext cx="7852719" cy="609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Shared Queue</a:t>
            </a:r>
            <a:endParaRPr lang="en-US" sz="2400" b="1" dirty="0"/>
          </a:p>
        </p:txBody>
      </p:sp>
      <p:sp>
        <p:nvSpPr>
          <p:cNvPr id="26" name="Rectangle 25"/>
          <p:cNvSpPr/>
          <p:nvPr/>
        </p:nvSpPr>
        <p:spPr>
          <a:xfrm>
            <a:off x="5261919" y="1905000"/>
            <a:ext cx="3200400" cy="6096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Ready Pool (</a:t>
            </a:r>
            <a:r>
              <a:rPr lang="en-US" sz="2400" b="1" dirty="0" err="1"/>
              <a:t>d</a:t>
            </a:r>
            <a:r>
              <a:rPr lang="en-US" sz="2400" b="1" dirty="0" err="1" smtClean="0"/>
              <a:t>eque</a:t>
            </a:r>
            <a:r>
              <a:rPr lang="en-US" sz="2400" b="1" dirty="0" smtClean="0"/>
              <a:t>)</a:t>
            </a:r>
            <a:endParaRPr lang="en-US" sz="2400" b="1" dirty="0"/>
          </a:p>
        </p:txBody>
      </p:sp>
      <p:sp>
        <p:nvSpPr>
          <p:cNvPr id="27" name="Rectangle 26"/>
          <p:cNvSpPr/>
          <p:nvPr/>
        </p:nvSpPr>
        <p:spPr>
          <a:xfrm>
            <a:off x="2747319" y="1905000"/>
            <a:ext cx="2209800" cy="609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Running Task</a:t>
            </a:r>
            <a:endParaRPr lang="en-US" sz="2400" b="1" dirty="0"/>
          </a:p>
        </p:txBody>
      </p:sp>
      <p:sp>
        <p:nvSpPr>
          <p:cNvPr id="28" name="Rectangle 27"/>
          <p:cNvSpPr/>
          <p:nvPr/>
        </p:nvSpPr>
        <p:spPr>
          <a:xfrm>
            <a:off x="5261919" y="3118022"/>
            <a:ext cx="3200400" cy="609600"/>
          </a:xfrm>
          <a:prstGeom prst="rect">
            <a:avLst/>
          </a:prstGeom>
          <a:solidFill>
            <a:schemeClr val="bg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Ready Pool (</a:t>
            </a:r>
            <a:r>
              <a:rPr lang="en-US" sz="2400" b="1" dirty="0" err="1"/>
              <a:t>d</a:t>
            </a:r>
            <a:r>
              <a:rPr lang="en-US" sz="2400" b="1" dirty="0" err="1" smtClean="0"/>
              <a:t>eque</a:t>
            </a:r>
            <a:r>
              <a:rPr lang="en-US" sz="2400" b="1" dirty="0" smtClean="0"/>
              <a:t>)</a:t>
            </a:r>
            <a:endParaRPr lang="en-US" sz="2400" b="1" dirty="0"/>
          </a:p>
        </p:txBody>
      </p:sp>
      <p:sp>
        <p:nvSpPr>
          <p:cNvPr id="29" name="Rectangle 28"/>
          <p:cNvSpPr/>
          <p:nvPr/>
        </p:nvSpPr>
        <p:spPr>
          <a:xfrm>
            <a:off x="2747319" y="3118022"/>
            <a:ext cx="2209800" cy="609600"/>
          </a:xfrm>
          <a:prstGeom prst="rect">
            <a:avLst/>
          </a:prstGeom>
          <a:solidFill>
            <a:schemeClr val="accent6">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Running Task</a:t>
            </a:r>
            <a:endParaRPr lang="en-US" sz="2400" b="1" dirty="0"/>
          </a:p>
        </p:txBody>
      </p:sp>
      <p:cxnSp>
        <p:nvCxnSpPr>
          <p:cNvPr id="37" name="Straight Connector 36"/>
          <p:cNvCxnSpPr/>
          <p:nvPr/>
        </p:nvCxnSpPr>
        <p:spPr>
          <a:xfrm>
            <a:off x="918519" y="2819400"/>
            <a:ext cx="7315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14400" y="4038600"/>
            <a:ext cx="7315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419600" y="374822"/>
            <a:ext cx="2819400" cy="12192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2. The successor of the running task after all predecessors complete</a:t>
            </a:r>
            <a:endParaRPr lang="en-US" sz="2000" b="1" dirty="0"/>
          </a:p>
        </p:txBody>
      </p:sp>
      <p:sp>
        <p:nvSpPr>
          <p:cNvPr id="4" name="Bent Arrow 3"/>
          <p:cNvSpPr/>
          <p:nvPr/>
        </p:nvSpPr>
        <p:spPr>
          <a:xfrm rot="16200000" flipH="1">
            <a:off x="3546388" y="911312"/>
            <a:ext cx="984423" cy="761999"/>
          </a:xfrm>
          <a:prstGeom prst="bentArrow">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84010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3719" y="1905000"/>
            <a:ext cx="18288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Thread 1</a:t>
            </a:r>
            <a:endParaRPr lang="en-US" sz="2400" b="1" dirty="0"/>
          </a:p>
        </p:txBody>
      </p:sp>
      <p:sp>
        <p:nvSpPr>
          <p:cNvPr id="10" name="Rectangle 9"/>
          <p:cNvSpPr/>
          <p:nvPr/>
        </p:nvSpPr>
        <p:spPr>
          <a:xfrm>
            <a:off x="613719" y="3124200"/>
            <a:ext cx="1828800" cy="6096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Thread 2</a:t>
            </a:r>
            <a:endParaRPr lang="en-US" sz="2400" b="1" dirty="0"/>
          </a:p>
        </p:txBody>
      </p:sp>
      <p:sp>
        <p:nvSpPr>
          <p:cNvPr id="23" name="Rectangle 22"/>
          <p:cNvSpPr/>
          <p:nvPr/>
        </p:nvSpPr>
        <p:spPr>
          <a:xfrm>
            <a:off x="609599" y="4343400"/>
            <a:ext cx="7852719" cy="609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Shared Queue</a:t>
            </a:r>
            <a:endParaRPr lang="en-US" sz="2400" b="1" dirty="0"/>
          </a:p>
        </p:txBody>
      </p:sp>
      <p:sp>
        <p:nvSpPr>
          <p:cNvPr id="26" name="Rectangle 25"/>
          <p:cNvSpPr/>
          <p:nvPr/>
        </p:nvSpPr>
        <p:spPr>
          <a:xfrm>
            <a:off x="5261919" y="1905000"/>
            <a:ext cx="3200400" cy="6096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Ready Pool (</a:t>
            </a:r>
            <a:r>
              <a:rPr lang="en-US" sz="2400" b="1" dirty="0" err="1"/>
              <a:t>d</a:t>
            </a:r>
            <a:r>
              <a:rPr lang="en-US" sz="2400" b="1" dirty="0" err="1" smtClean="0"/>
              <a:t>eque</a:t>
            </a:r>
            <a:r>
              <a:rPr lang="en-US" sz="2400" b="1" dirty="0" smtClean="0"/>
              <a:t>)</a:t>
            </a:r>
            <a:endParaRPr lang="en-US" sz="2400" b="1" dirty="0"/>
          </a:p>
        </p:txBody>
      </p:sp>
      <p:sp>
        <p:nvSpPr>
          <p:cNvPr id="27" name="Rectangle 26"/>
          <p:cNvSpPr/>
          <p:nvPr/>
        </p:nvSpPr>
        <p:spPr>
          <a:xfrm>
            <a:off x="2747319" y="1905000"/>
            <a:ext cx="2209800" cy="609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Running Task</a:t>
            </a:r>
            <a:endParaRPr lang="en-US" sz="2400" b="1" dirty="0"/>
          </a:p>
        </p:txBody>
      </p:sp>
      <p:sp>
        <p:nvSpPr>
          <p:cNvPr id="28" name="Rectangle 27"/>
          <p:cNvSpPr/>
          <p:nvPr/>
        </p:nvSpPr>
        <p:spPr>
          <a:xfrm>
            <a:off x="5261919" y="3118022"/>
            <a:ext cx="3200400" cy="609600"/>
          </a:xfrm>
          <a:prstGeom prst="rect">
            <a:avLst/>
          </a:prstGeom>
          <a:solidFill>
            <a:schemeClr val="bg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Ready Pool (</a:t>
            </a:r>
            <a:r>
              <a:rPr lang="en-US" sz="2400" b="1" dirty="0" err="1"/>
              <a:t>d</a:t>
            </a:r>
            <a:r>
              <a:rPr lang="en-US" sz="2400" b="1" dirty="0" err="1" smtClean="0"/>
              <a:t>eque</a:t>
            </a:r>
            <a:r>
              <a:rPr lang="en-US" sz="2400" b="1" dirty="0" smtClean="0"/>
              <a:t>)</a:t>
            </a:r>
            <a:endParaRPr lang="en-US" sz="2400" b="1" dirty="0"/>
          </a:p>
        </p:txBody>
      </p:sp>
      <p:sp>
        <p:nvSpPr>
          <p:cNvPr id="29" name="Rectangle 28"/>
          <p:cNvSpPr/>
          <p:nvPr/>
        </p:nvSpPr>
        <p:spPr>
          <a:xfrm>
            <a:off x="2747319" y="3118022"/>
            <a:ext cx="2209800" cy="609600"/>
          </a:xfrm>
          <a:prstGeom prst="rect">
            <a:avLst/>
          </a:prstGeom>
          <a:solidFill>
            <a:schemeClr val="accent6">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Running Task</a:t>
            </a:r>
            <a:endParaRPr lang="en-US" sz="2400" b="1" dirty="0"/>
          </a:p>
        </p:txBody>
      </p:sp>
      <p:cxnSp>
        <p:nvCxnSpPr>
          <p:cNvPr id="37" name="Straight Connector 36"/>
          <p:cNvCxnSpPr/>
          <p:nvPr/>
        </p:nvCxnSpPr>
        <p:spPr>
          <a:xfrm>
            <a:off x="918519" y="2819400"/>
            <a:ext cx="7315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14400" y="4038600"/>
            <a:ext cx="7315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724401" y="374822"/>
            <a:ext cx="2819400" cy="12192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3</a:t>
            </a:r>
            <a:r>
              <a:rPr lang="en-US" sz="2000" b="1" dirty="0" smtClean="0"/>
              <a:t>. A task popped from the end of this thread’s ready pool </a:t>
            </a:r>
            <a:r>
              <a:rPr lang="en-US" sz="2000" b="1" dirty="0" err="1" smtClean="0"/>
              <a:t>deque</a:t>
            </a:r>
            <a:r>
              <a:rPr lang="en-US" sz="2000" b="1" dirty="0" smtClean="0"/>
              <a:t>.</a:t>
            </a:r>
            <a:endParaRPr lang="en-US" sz="2000" b="1" dirty="0"/>
          </a:p>
        </p:txBody>
      </p:sp>
      <p:sp>
        <p:nvSpPr>
          <p:cNvPr id="4" name="Bent Arrow 3"/>
          <p:cNvSpPr/>
          <p:nvPr/>
        </p:nvSpPr>
        <p:spPr>
          <a:xfrm rot="5400000">
            <a:off x="7432589" y="911312"/>
            <a:ext cx="984423" cy="761999"/>
          </a:xfrm>
          <a:prstGeom prst="bentArrow">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52901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3719" y="1905000"/>
            <a:ext cx="18288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Thread 1</a:t>
            </a:r>
            <a:endParaRPr lang="en-US" sz="2400" b="1" dirty="0"/>
          </a:p>
        </p:txBody>
      </p:sp>
      <p:sp>
        <p:nvSpPr>
          <p:cNvPr id="10" name="Rectangle 9"/>
          <p:cNvSpPr/>
          <p:nvPr/>
        </p:nvSpPr>
        <p:spPr>
          <a:xfrm>
            <a:off x="613719" y="3124200"/>
            <a:ext cx="1828800" cy="6096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Thread 2</a:t>
            </a:r>
            <a:endParaRPr lang="en-US" sz="2400" b="1" dirty="0"/>
          </a:p>
        </p:txBody>
      </p:sp>
      <p:sp>
        <p:nvSpPr>
          <p:cNvPr id="23" name="Rectangle 22"/>
          <p:cNvSpPr/>
          <p:nvPr/>
        </p:nvSpPr>
        <p:spPr>
          <a:xfrm>
            <a:off x="609599" y="4343400"/>
            <a:ext cx="7852719" cy="609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Shared Queue</a:t>
            </a:r>
            <a:endParaRPr lang="en-US" sz="2400" b="1" dirty="0"/>
          </a:p>
        </p:txBody>
      </p:sp>
      <p:sp>
        <p:nvSpPr>
          <p:cNvPr id="26" name="Rectangle 25"/>
          <p:cNvSpPr/>
          <p:nvPr/>
        </p:nvSpPr>
        <p:spPr>
          <a:xfrm>
            <a:off x="5261919" y="1905000"/>
            <a:ext cx="3200400" cy="6096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Ready Pool (</a:t>
            </a:r>
            <a:r>
              <a:rPr lang="en-US" sz="2400" b="1" dirty="0" err="1"/>
              <a:t>d</a:t>
            </a:r>
            <a:r>
              <a:rPr lang="en-US" sz="2400" b="1" dirty="0" err="1" smtClean="0"/>
              <a:t>eque</a:t>
            </a:r>
            <a:r>
              <a:rPr lang="en-US" sz="2400" b="1" dirty="0" smtClean="0"/>
              <a:t>)</a:t>
            </a:r>
            <a:endParaRPr lang="en-US" sz="2400" b="1" dirty="0"/>
          </a:p>
        </p:txBody>
      </p:sp>
      <p:sp>
        <p:nvSpPr>
          <p:cNvPr id="27" name="Rectangle 26"/>
          <p:cNvSpPr/>
          <p:nvPr/>
        </p:nvSpPr>
        <p:spPr>
          <a:xfrm>
            <a:off x="2747319" y="1905000"/>
            <a:ext cx="2209800" cy="609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Running Task</a:t>
            </a:r>
            <a:endParaRPr lang="en-US" sz="2400" b="1" dirty="0"/>
          </a:p>
        </p:txBody>
      </p:sp>
      <p:sp>
        <p:nvSpPr>
          <p:cNvPr id="28" name="Rectangle 27"/>
          <p:cNvSpPr/>
          <p:nvPr/>
        </p:nvSpPr>
        <p:spPr>
          <a:xfrm>
            <a:off x="5261919" y="3118022"/>
            <a:ext cx="3200400" cy="609600"/>
          </a:xfrm>
          <a:prstGeom prst="rect">
            <a:avLst/>
          </a:prstGeom>
          <a:solidFill>
            <a:schemeClr val="bg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Ready Pool (</a:t>
            </a:r>
            <a:r>
              <a:rPr lang="en-US" sz="2400" b="1" dirty="0" err="1"/>
              <a:t>d</a:t>
            </a:r>
            <a:r>
              <a:rPr lang="en-US" sz="2400" b="1" dirty="0" err="1" smtClean="0"/>
              <a:t>eque</a:t>
            </a:r>
            <a:r>
              <a:rPr lang="en-US" sz="2400" b="1" dirty="0" smtClean="0"/>
              <a:t>)</a:t>
            </a:r>
            <a:endParaRPr lang="en-US" sz="2400" b="1" dirty="0"/>
          </a:p>
        </p:txBody>
      </p:sp>
      <p:sp>
        <p:nvSpPr>
          <p:cNvPr id="29" name="Rectangle 28"/>
          <p:cNvSpPr/>
          <p:nvPr/>
        </p:nvSpPr>
        <p:spPr>
          <a:xfrm>
            <a:off x="2747319" y="3118022"/>
            <a:ext cx="2209800" cy="609600"/>
          </a:xfrm>
          <a:prstGeom prst="rect">
            <a:avLst/>
          </a:prstGeom>
          <a:solidFill>
            <a:schemeClr val="accent6">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Running Task</a:t>
            </a:r>
            <a:endParaRPr lang="en-US" sz="2400" b="1" dirty="0"/>
          </a:p>
        </p:txBody>
      </p:sp>
      <p:cxnSp>
        <p:nvCxnSpPr>
          <p:cNvPr id="37" name="Straight Connector 36"/>
          <p:cNvCxnSpPr/>
          <p:nvPr/>
        </p:nvCxnSpPr>
        <p:spPr>
          <a:xfrm>
            <a:off x="918519" y="2819400"/>
            <a:ext cx="7315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14400" y="4038600"/>
            <a:ext cx="7315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133601" y="374822"/>
            <a:ext cx="2819400" cy="12192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4</a:t>
            </a:r>
            <a:r>
              <a:rPr lang="en-US" sz="2000" b="1" dirty="0" smtClean="0"/>
              <a:t>. A task with affinity to the current thread.</a:t>
            </a:r>
            <a:endParaRPr lang="en-US" sz="2000" b="1" dirty="0"/>
          </a:p>
        </p:txBody>
      </p:sp>
      <p:sp>
        <p:nvSpPr>
          <p:cNvPr id="4" name="Bent Arrow 3"/>
          <p:cNvSpPr/>
          <p:nvPr/>
        </p:nvSpPr>
        <p:spPr>
          <a:xfrm rot="16200000" flipH="1">
            <a:off x="1260389" y="911312"/>
            <a:ext cx="984423" cy="761999"/>
          </a:xfrm>
          <a:prstGeom prst="bentArrow">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29128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20289</TotalTime>
  <Words>3570</Words>
  <Application>Microsoft Office PowerPoint</Application>
  <PresentationFormat>On-screen Show (4:3)</PresentationFormat>
  <Paragraphs>456</Paragraphs>
  <Slides>43</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Consolas</vt:lpstr>
      <vt:lpstr>Office Theme</vt:lpstr>
      <vt:lpstr>Threading Building Blocks Programming</vt:lpstr>
      <vt:lpstr>Overview</vt:lpstr>
      <vt:lpstr>Task Scheduler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Scheduler Notes</vt:lpstr>
      <vt:lpstr>PowerPoint Presentation</vt:lpstr>
      <vt:lpstr>Demo</vt:lpstr>
      <vt:lpstr>PowerPoint Presentation</vt:lpstr>
      <vt:lpstr>Continuation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Demo</vt:lpstr>
      <vt:lpstr>Task Groups</vt:lpstr>
      <vt:lpstr>tbb::task_group</vt:lpstr>
      <vt:lpstr>PowerPoint Presentation</vt:lpstr>
      <vt:lpstr>PowerPoint Presentation</vt:lpstr>
      <vt:lpstr>PowerPoint Presentation</vt:lpstr>
      <vt:lpstr>PowerPoint Presentation</vt:lpstr>
      <vt:lpstr>tbb::task_group_context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Horvick</dc:creator>
  <cp:lastModifiedBy>Robert Horvick</cp:lastModifiedBy>
  <cp:revision>421</cp:revision>
  <dcterms:created xsi:type="dcterms:W3CDTF">2013-11-20T18:16:21Z</dcterms:created>
  <dcterms:modified xsi:type="dcterms:W3CDTF">2015-08-11T19:38:56Z</dcterms:modified>
</cp:coreProperties>
</file>