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329" r:id="rId3"/>
    <p:sldId id="548" r:id="rId4"/>
    <p:sldId id="549" r:id="rId5"/>
    <p:sldId id="550" r:id="rId6"/>
    <p:sldId id="551" r:id="rId7"/>
    <p:sldId id="552" r:id="rId8"/>
    <p:sldId id="573" r:id="rId9"/>
    <p:sldId id="574" r:id="rId10"/>
    <p:sldId id="575" r:id="rId11"/>
    <p:sldId id="577" r:id="rId12"/>
    <p:sldId id="553" r:id="rId13"/>
    <p:sldId id="556" r:id="rId14"/>
    <p:sldId id="578" r:id="rId15"/>
    <p:sldId id="554" r:id="rId16"/>
    <p:sldId id="579" r:id="rId17"/>
    <p:sldId id="580" r:id="rId18"/>
    <p:sldId id="555" r:id="rId19"/>
    <p:sldId id="562" r:id="rId20"/>
    <p:sldId id="564" r:id="rId21"/>
    <p:sldId id="565" r:id="rId22"/>
    <p:sldId id="585" r:id="rId23"/>
    <p:sldId id="586" r:id="rId24"/>
    <p:sldId id="587" r:id="rId25"/>
    <p:sldId id="588" r:id="rId26"/>
    <p:sldId id="566" r:id="rId27"/>
    <p:sldId id="567" r:id="rId28"/>
    <p:sldId id="589" r:id="rId29"/>
    <p:sldId id="590" r:id="rId30"/>
    <p:sldId id="568" r:id="rId31"/>
    <p:sldId id="569" r:id="rId32"/>
    <p:sldId id="596" r:id="rId33"/>
    <p:sldId id="597" r:id="rId34"/>
    <p:sldId id="598" r:id="rId35"/>
    <p:sldId id="599" r:id="rId36"/>
    <p:sldId id="592" r:id="rId37"/>
    <p:sldId id="593" r:id="rId38"/>
    <p:sldId id="594" r:id="rId39"/>
    <p:sldId id="595" r:id="rId40"/>
    <p:sldId id="563" r:id="rId41"/>
    <p:sldId id="591" r:id="rId42"/>
    <p:sldId id="470" r:id="rId43"/>
    <p:sldId id="532" r:id="rId44"/>
    <p:sldId id="533" r:id="rId45"/>
    <p:sldId id="559" r:id="rId46"/>
    <p:sldId id="560" r:id="rId47"/>
    <p:sldId id="536" r:id="rId48"/>
    <p:sldId id="561" r:id="rId49"/>
    <p:sldId id="537" r:id="rId50"/>
    <p:sldId id="540" r:id="rId51"/>
    <p:sldId id="541" r:id="rId52"/>
    <p:sldId id="542" r:id="rId53"/>
    <p:sldId id="538" r:id="rId54"/>
    <p:sldId id="543" r:id="rId55"/>
    <p:sldId id="544" r:id="rId56"/>
    <p:sldId id="545" r:id="rId57"/>
    <p:sldId id="546"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73788" autoAdjust="0"/>
  </p:normalViewPr>
  <p:slideViewPr>
    <p:cSldViewPr>
      <p:cViewPr>
        <p:scale>
          <a:sx n="66" d="100"/>
          <a:sy n="66" d="100"/>
        </p:scale>
        <p:origin x="816" y="38"/>
      </p:cViewPr>
      <p:guideLst>
        <p:guide orient="horz" pos="220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B2D91-E76C-4167-895D-5BE8A67ACFF2}" type="datetimeFigureOut">
              <a:rPr lang="en-US" smtClean="0"/>
              <a:t>9/6/2015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EA4C1-1369-497F-A4CC-0EEBC5C7F202}" type="slidenum">
              <a:rPr lang="en-US" smtClean="0"/>
              <a:t>‹#›</a:t>
            </a:fld>
            <a:endParaRPr lang="en-US" dirty="0"/>
          </a:p>
        </p:txBody>
      </p:sp>
    </p:spTree>
    <p:extLst>
      <p:ext uri="{BB962C8B-B14F-4D97-AF65-F5344CB8AC3E}">
        <p14:creationId xmlns:p14="http://schemas.microsoft.com/office/powerpoint/2010/main" val="63406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to the </a:t>
            </a:r>
            <a:r>
              <a:rPr lang="en-US" sz="1200" kern="1200" dirty="0" err="1" smtClean="0">
                <a:solidFill>
                  <a:schemeClr val="tx1"/>
                </a:solidFill>
                <a:effectLst/>
                <a:latin typeface="+mn-lt"/>
                <a:ea typeface="+mn-ea"/>
                <a:cs typeface="+mn-cs"/>
              </a:rPr>
              <a:t>mutexes</a:t>
            </a:r>
            <a:r>
              <a:rPr lang="en-US" sz="1200" kern="1200" dirty="0" smtClean="0">
                <a:solidFill>
                  <a:schemeClr val="tx1"/>
                </a:solidFill>
                <a:effectLst/>
                <a:latin typeface="+mn-lt"/>
                <a:ea typeface="+mn-ea"/>
                <a:cs typeface="+mn-cs"/>
              </a:rPr>
              <a:t> and thread</a:t>
            </a:r>
            <a:r>
              <a:rPr lang="en-US" sz="1200" kern="1200" baseline="0" dirty="0" smtClean="0">
                <a:solidFill>
                  <a:schemeClr val="tx1"/>
                </a:solidFill>
                <a:effectLst/>
                <a:latin typeface="+mn-lt"/>
                <a:ea typeface="+mn-ea"/>
                <a:cs typeface="+mn-cs"/>
              </a:rPr>
              <a:t> local storage </a:t>
            </a:r>
            <a:r>
              <a:rPr lang="en-US" sz="1200" kern="1200" dirty="0" smtClean="0">
                <a:solidFill>
                  <a:schemeClr val="tx1"/>
                </a:solidFill>
                <a:effectLst/>
                <a:latin typeface="+mn-lt"/>
                <a:ea typeface="+mn-ea"/>
                <a:cs typeface="+mn-cs"/>
              </a:rPr>
              <a:t>module of the Threading Building Blocks programming course.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a:t>
            </a:fld>
            <a:endParaRPr lang="en-US" dirty="0"/>
          </a:p>
        </p:txBody>
      </p:sp>
    </p:spTree>
    <p:extLst>
      <p:ext uri="{BB962C8B-B14F-4D97-AF65-F5344CB8AC3E}">
        <p14:creationId xmlns:p14="http://schemas.microsoft.com/office/powerpoint/2010/main" val="3625744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to make that happen we would need to</a:t>
            </a:r>
            <a:r>
              <a:rPr lang="en-US" baseline="0" dirty="0" smtClean="0"/>
              <a:t> make sure the threads were not executing at the same time.</a:t>
            </a:r>
          </a:p>
          <a:p>
            <a:r>
              <a:rPr lang="en-US" baseline="0" dirty="0" smtClean="0"/>
              <a:t>** The first thread would need to read the total</a:t>
            </a:r>
          </a:p>
          <a:p>
            <a:r>
              <a:rPr lang="en-US" baseline="0" dirty="0" smtClean="0"/>
              <a:t>** Update the value</a:t>
            </a:r>
          </a:p>
          <a:p>
            <a:r>
              <a:rPr lang="en-US" baseline="0" dirty="0" smtClean="0"/>
              <a:t>** and save it back</a:t>
            </a:r>
          </a:p>
          <a:p>
            <a:r>
              <a:rPr lang="en-US" baseline="0" dirty="0" smtClean="0"/>
              <a:t>** leaving the global variable total with a value of 10.</a:t>
            </a:r>
          </a:p>
          <a:p>
            <a:r>
              <a:rPr lang="en-US" baseline="0" dirty="0" smtClean="0"/>
              <a:t>** The second thread could now copy the value 10 into temp</a:t>
            </a:r>
          </a:p>
          <a:p>
            <a:r>
              <a:rPr lang="en-US" baseline="0" dirty="0" smtClean="0"/>
              <a:t>** Update temp</a:t>
            </a:r>
          </a:p>
          <a:p>
            <a:r>
              <a:rPr lang="en-US" baseline="0" dirty="0" smtClean="0"/>
              <a:t>** and then write the updated value, 20, back to the global variable 20.</a:t>
            </a:r>
          </a:p>
          <a:p>
            <a:r>
              <a:rPr lang="en-US" dirty="0" smtClean="0"/>
              <a:t>Let’s see a</a:t>
            </a:r>
            <a:r>
              <a:rPr lang="en-US" baseline="0" dirty="0" smtClean="0"/>
              <a:t> real example where this problem might be hit and see how we can solve it.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a:t>
            </a:fld>
            <a:endParaRPr lang="en-US" dirty="0"/>
          </a:p>
        </p:txBody>
      </p:sp>
    </p:spTree>
    <p:extLst>
      <p:ext uri="{BB962C8B-B14F-4D97-AF65-F5344CB8AC3E}">
        <p14:creationId xmlns:p14="http://schemas.microsoft.com/office/powerpoint/2010/main" val="3224561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 some code to perform a linear summation of a range of values.</a:t>
            </a:r>
            <a:r>
              <a:rPr lang="en-US" baseline="0" dirty="0" smtClean="0"/>
              <a:t>  This code does not have any threading issues.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a:t>
            </a:fld>
            <a:endParaRPr lang="en-US" dirty="0"/>
          </a:p>
        </p:txBody>
      </p:sp>
    </p:spTree>
    <p:extLst>
      <p:ext uri="{BB962C8B-B14F-4D97-AF65-F5344CB8AC3E}">
        <p14:creationId xmlns:p14="http://schemas.microsoft.com/office/powerpoint/2010/main" val="3066840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let’s say we wanted</a:t>
            </a:r>
            <a:r>
              <a:rPr lang="en-US" baseline="0" dirty="0" smtClean="0"/>
              <a:t> to take advantage of multiple threads while summing the value – we might decide to use the </a:t>
            </a:r>
            <a:r>
              <a:rPr lang="en-US" baseline="0" dirty="0" err="1" smtClean="0"/>
              <a:t>tbb</a:t>
            </a:r>
            <a:r>
              <a:rPr lang="en-US" baseline="0" dirty="0" smtClean="0"/>
              <a:t> </a:t>
            </a:r>
            <a:r>
              <a:rPr lang="en-US" baseline="0" dirty="0" err="1" smtClean="0"/>
              <a:t>parallel_for</a:t>
            </a:r>
            <a:r>
              <a:rPr lang="en-US" baseline="0" dirty="0" smtClean="0"/>
              <a:t> algorithm.  Here we are using </a:t>
            </a:r>
            <a:r>
              <a:rPr lang="en-US" baseline="0" dirty="0" err="1" smtClean="0"/>
              <a:t>parallel_for</a:t>
            </a:r>
            <a:r>
              <a:rPr lang="en-US" baseline="0" dirty="0" smtClean="0"/>
              <a:t> to split the work over multiple threads and then adding each of the values in the vector to the total using the plus-equals operator.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12</a:t>
            </a:fld>
            <a:endParaRPr lang="en-US" dirty="0"/>
          </a:p>
        </p:txBody>
      </p:sp>
    </p:spTree>
    <p:extLst>
      <p:ext uri="{BB962C8B-B14F-4D97-AF65-F5344CB8AC3E}">
        <p14:creationId xmlns:p14="http://schemas.microsoft.com/office/powerpoint/2010/main" val="2209554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is that the plus-equals operator really does something</a:t>
            </a:r>
            <a:r>
              <a:rPr lang="en-US" baseline="0" dirty="0" smtClean="0"/>
              <a:t> like this.</a:t>
            </a:r>
          </a:p>
          <a:p>
            <a:r>
              <a:rPr lang="en-US" baseline="0" dirty="0" smtClean="0"/>
              <a:t>** The value of the total is stored into a temp variable</a:t>
            </a:r>
          </a:p>
          <a:p>
            <a:r>
              <a:rPr lang="en-US" baseline="0" dirty="0" smtClean="0"/>
              <a:t>** The temp variable is updated with the new value</a:t>
            </a:r>
          </a:p>
          <a:p>
            <a:r>
              <a:rPr lang="en-US" baseline="0" dirty="0" smtClean="0"/>
              <a:t>** And the temp variable is stored back to the total</a:t>
            </a:r>
          </a:p>
          <a:p>
            <a:r>
              <a:rPr lang="en-US" baseline="0" dirty="0" smtClean="0"/>
              <a:t>This is where we have the race condition we saw earlier.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13</a:t>
            </a:fld>
            <a:endParaRPr lang="en-US" dirty="0"/>
          </a:p>
        </p:txBody>
      </p:sp>
    </p:spTree>
    <p:extLst>
      <p:ext uri="{BB962C8B-B14F-4D97-AF65-F5344CB8AC3E}">
        <p14:creationId xmlns:p14="http://schemas.microsoft.com/office/powerpoint/2010/main" val="629803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When two thread are running</a:t>
            </a:r>
          </a:p>
          <a:p>
            <a:r>
              <a:rPr lang="en-US" dirty="0" smtClean="0"/>
              <a:t>** They are both reading</a:t>
            </a:r>
            <a:r>
              <a:rPr lang="en-US" baseline="0" dirty="0" smtClean="0"/>
              <a:t> from</a:t>
            </a:r>
          </a:p>
          <a:p>
            <a:r>
              <a:rPr lang="en-US" baseline="0" dirty="0" smtClean="0"/>
              <a:t>** and writing to the shared variable concurrently.</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14</a:t>
            </a:fld>
            <a:endParaRPr lang="en-US" dirty="0"/>
          </a:p>
        </p:txBody>
      </p:sp>
    </p:spTree>
    <p:extLst>
      <p:ext uri="{BB962C8B-B14F-4D97-AF65-F5344CB8AC3E}">
        <p14:creationId xmlns:p14="http://schemas.microsoft.com/office/powerpoint/2010/main" val="1954494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 </a:t>
            </a:r>
            <a:r>
              <a:rPr lang="en-US" dirty="0" err="1" smtClean="0"/>
              <a:t>mutex</a:t>
            </a:r>
            <a:r>
              <a:rPr lang="en-US" dirty="0" smtClean="0"/>
              <a:t> is one way</a:t>
            </a:r>
            <a:r>
              <a:rPr lang="en-US" baseline="0" dirty="0" smtClean="0"/>
              <a:t> to make our code thread-safe.</a:t>
            </a:r>
          </a:p>
          <a:p>
            <a:r>
              <a:rPr lang="en-US" baseline="0" dirty="0" smtClean="0"/>
              <a:t>** We start by creating a </a:t>
            </a:r>
            <a:r>
              <a:rPr lang="en-US" baseline="0" dirty="0" err="1" smtClean="0"/>
              <a:t>mutex</a:t>
            </a:r>
            <a:r>
              <a:rPr lang="en-US" baseline="0" dirty="0" smtClean="0"/>
              <a:t> object </a:t>
            </a:r>
            <a:r>
              <a:rPr lang="en-US" baseline="0" dirty="0" err="1" smtClean="0"/>
              <a:t>total_mutex</a:t>
            </a:r>
            <a:r>
              <a:rPr lang="en-US" baseline="0" dirty="0" smtClean="0"/>
              <a:t> – this object exists at the same scope as the shared value, total</a:t>
            </a:r>
            <a:endParaRPr lang="en-US" baseline="0" dirty="0"/>
          </a:p>
          <a:p>
            <a:r>
              <a:rPr lang="en-US" baseline="0" dirty="0" smtClean="0"/>
              <a:t>** Within our </a:t>
            </a:r>
            <a:r>
              <a:rPr lang="en-US" baseline="0" dirty="0" err="1" smtClean="0"/>
              <a:t>parallel_for</a:t>
            </a:r>
            <a:r>
              <a:rPr lang="en-US" baseline="0" dirty="0" smtClean="0"/>
              <a:t> lambda expression we take the </a:t>
            </a:r>
            <a:r>
              <a:rPr lang="en-US" baseline="0" dirty="0" err="1" smtClean="0"/>
              <a:t>mutex</a:t>
            </a:r>
            <a:r>
              <a:rPr lang="en-US" baseline="0" dirty="0" smtClean="0"/>
              <a:t> lock.  Once the lock function returns, the current thread is guaranteed that no other thread will be accessing the total variable at the same time.</a:t>
            </a:r>
          </a:p>
          <a:p>
            <a:r>
              <a:rPr lang="en-US" baseline="0" dirty="0" smtClean="0"/>
              <a:t>** After we have performed our update of the shared data we can release the lock, allowing another thread to have access to the shared variable.</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15</a:t>
            </a:fld>
            <a:endParaRPr lang="en-US" dirty="0"/>
          </a:p>
        </p:txBody>
      </p:sp>
    </p:spTree>
    <p:extLst>
      <p:ext uri="{BB962C8B-B14F-4D97-AF65-F5344CB8AC3E}">
        <p14:creationId xmlns:p14="http://schemas.microsoft.com/office/powerpoint/2010/main" val="3054113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thing to think about,</a:t>
            </a:r>
            <a:r>
              <a:rPr lang="en-US" baseline="0" dirty="0" smtClean="0"/>
              <a:t> though, is what would happen if our code threw an exception after the lock was taken, </a:t>
            </a:r>
          </a:p>
          <a:p>
            <a:r>
              <a:rPr lang="en-US" baseline="0" dirty="0" smtClean="0"/>
              <a:t>** but before the lock was released?  In this case the unlock function would never be called and we would not be able to take the lock again resulting in a deadlock.</a:t>
            </a:r>
          </a:p>
        </p:txBody>
      </p:sp>
      <p:sp>
        <p:nvSpPr>
          <p:cNvPr id="4" name="Slide Number Placeholder 3"/>
          <p:cNvSpPr>
            <a:spLocks noGrp="1"/>
          </p:cNvSpPr>
          <p:nvPr>
            <p:ph type="sldNum" sz="quarter" idx="10"/>
          </p:nvPr>
        </p:nvSpPr>
        <p:spPr/>
        <p:txBody>
          <a:bodyPr/>
          <a:lstStyle/>
          <a:p>
            <a:fld id="{600EA4C1-1369-497F-A4CC-0EEBC5C7F202}" type="slidenum">
              <a:rPr lang="en-US" smtClean="0"/>
              <a:t>16</a:t>
            </a:fld>
            <a:endParaRPr lang="en-US" dirty="0"/>
          </a:p>
        </p:txBody>
      </p:sp>
    </p:spTree>
    <p:extLst>
      <p:ext uri="{BB962C8B-B14F-4D97-AF65-F5344CB8AC3E}">
        <p14:creationId xmlns:p14="http://schemas.microsoft.com/office/powerpoint/2010/main" val="2018638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languages have a notion of a try-finally</a:t>
            </a:r>
            <a:r>
              <a:rPr lang="en-US" baseline="0" dirty="0" smtClean="0"/>
              <a:t> block.  </a:t>
            </a:r>
          </a:p>
          <a:p>
            <a:r>
              <a:rPr lang="en-US" baseline="0" dirty="0" smtClean="0"/>
              <a:t>** This programming style would allow us to use a try/finally block to ensure that the unlock function was called regardless of whether or not an exception were thrown.  </a:t>
            </a:r>
          </a:p>
          <a:p>
            <a:r>
              <a:rPr lang="en-US" baseline="0" dirty="0" smtClean="0"/>
              <a:t>** C++, however, does not have this concept.</a:t>
            </a:r>
          </a:p>
        </p:txBody>
      </p:sp>
      <p:sp>
        <p:nvSpPr>
          <p:cNvPr id="4" name="Slide Number Placeholder 3"/>
          <p:cNvSpPr>
            <a:spLocks noGrp="1"/>
          </p:cNvSpPr>
          <p:nvPr>
            <p:ph type="sldNum" sz="quarter" idx="10"/>
          </p:nvPr>
        </p:nvSpPr>
        <p:spPr/>
        <p:txBody>
          <a:bodyPr/>
          <a:lstStyle/>
          <a:p>
            <a:fld id="{600EA4C1-1369-497F-A4CC-0EEBC5C7F202}" type="slidenum">
              <a:rPr lang="en-US" smtClean="0"/>
              <a:t>17</a:t>
            </a:fld>
            <a:endParaRPr lang="en-US" dirty="0"/>
          </a:p>
        </p:txBody>
      </p:sp>
    </p:spTree>
    <p:extLst>
      <p:ext uri="{BB962C8B-B14F-4D97-AF65-F5344CB8AC3E}">
        <p14:creationId xmlns:p14="http://schemas.microsoft.com/office/powerpoint/2010/main" val="2982456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C++ uses</a:t>
            </a:r>
            <a:r>
              <a:rPr lang="en-US" baseline="0" dirty="0" smtClean="0"/>
              <a:t> a concept known as RAII, or Resource Acquisition is Initialization, to handle this.  </a:t>
            </a:r>
          </a:p>
          <a:p>
            <a:r>
              <a:rPr lang="en-US" baseline="0" dirty="0" smtClean="0"/>
              <a:t>** Here we create a scoped lock passing in our </a:t>
            </a:r>
            <a:r>
              <a:rPr lang="en-US" baseline="0" dirty="0" err="1" smtClean="0"/>
              <a:t>mutex</a:t>
            </a:r>
            <a:r>
              <a:rPr lang="en-US" baseline="0" dirty="0" smtClean="0"/>
              <a:t> as the constructor parameter.</a:t>
            </a:r>
          </a:p>
          <a:p>
            <a:r>
              <a:rPr lang="en-US" baseline="0" dirty="0" smtClean="0"/>
              <a:t>Within the constructor the lock is taken.  When our constructor returns we are assured that the </a:t>
            </a:r>
            <a:r>
              <a:rPr lang="en-US" baseline="0" dirty="0" err="1" smtClean="0"/>
              <a:t>mutex</a:t>
            </a:r>
            <a:r>
              <a:rPr lang="en-US" baseline="0" dirty="0" smtClean="0"/>
              <a:t> is locked and our code is now free to safely read and write from the shared variable, total.</a:t>
            </a:r>
          </a:p>
          <a:p>
            <a:r>
              <a:rPr lang="en-US" dirty="0" smtClean="0"/>
              <a:t>** When</a:t>
            </a:r>
            <a:r>
              <a:rPr lang="en-US" baseline="0" dirty="0" smtClean="0"/>
              <a:t> the lambda function ends, the </a:t>
            </a:r>
            <a:r>
              <a:rPr lang="en-US" baseline="0" dirty="0" err="1" smtClean="0"/>
              <a:t>scoped_lock</a:t>
            </a:r>
            <a:r>
              <a:rPr lang="en-US" baseline="0" dirty="0" smtClean="0"/>
              <a:t> destructor is called, releasing the </a:t>
            </a:r>
            <a:r>
              <a:rPr lang="en-US" baseline="0" dirty="0" err="1" smtClean="0"/>
              <a:t>mutex</a:t>
            </a:r>
            <a:r>
              <a:rPr lang="en-US" baseline="0" dirty="0" smtClean="0"/>
              <a:t> lock.</a:t>
            </a:r>
          </a:p>
          <a:p>
            <a:r>
              <a:rPr lang="en-US" baseline="0" dirty="0" smtClean="0"/>
              <a:t>What RAII guarantees us is that the scoped lock destructor will be executed when the scoped lock goes out of scope.  It does not matter if this happens because the function returns or an exception is thrown – in either case the </a:t>
            </a:r>
            <a:r>
              <a:rPr lang="en-US" baseline="0" dirty="0" err="1" smtClean="0"/>
              <a:t>mutex</a:t>
            </a:r>
            <a:r>
              <a:rPr lang="en-US" baseline="0" dirty="0" smtClean="0"/>
              <a:t> will be unlocked preventing a deadlock.</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18</a:t>
            </a:fld>
            <a:endParaRPr lang="en-US" dirty="0"/>
          </a:p>
        </p:txBody>
      </p:sp>
    </p:spTree>
    <p:extLst>
      <p:ext uri="{BB962C8B-B14F-4D97-AF65-F5344CB8AC3E}">
        <p14:creationId xmlns:p14="http://schemas.microsoft.com/office/powerpoint/2010/main" val="227089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TBB library, </a:t>
            </a:r>
            <a:r>
              <a:rPr lang="en-US" baseline="0" dirty="0" err="1" smtClean="0"/>
              <a:t>mutexs</a:t>
            </a:r>
            <a:r>
              <a:rPr lang="en-US" baseline="0" dirty="0" smtClean="0"/>
              <a:t> have a few properties we need to be thinking about when deciding which one to use.</a:t>
            </a:r>
          </a:p>
          <a:p>
            <a:r>
              <a:rPr lang="en-US" baseline="0" dirty="0" smtClean="0"/>
              <a:t>Scalability, fairness, recursive behaviors, long wait behaviors and whether a </a:t>
            </a:r>
            <a:r>
              <a:rPr lang="en-US" baseline="0" dirty="0" err="1" smtClean="0"/>
              <a:t>mutex</a:t>
            </a:r>
            <a:r>
              <a:rPr lang="en-US" baseline="0" dirty="0" smtClean="0"/>
              <a:t> is read-write or not.  Let’s look into each of these concepts a little deeper.</a:t>
            </a:r>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19</a:t>
            </a:fld>
            <a:endParaRPr lang="en-US" dirty="0"/>
          </a:p>
        </p:txBody>
      </p:sp>
    </p:spTree>
    <p:extLst>
      <p:ext uri="{BB962C8B-B14F-4D97-AF65-F5344CB8AC3E}">
        <p14:creationId xmlns:p14="http://schemas.microsoft.com/office/powerpoint/2010/main" val="1433158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module we are going to be learning about a few </a:t>
            </a:r>
            <a:r>
              <a:rPr lang="en-US" baseline="0" dirty="0" smtClean="0"/>
              <a:t>different </a:t>
            </a:r>
            <a:r>
              <a:rPr lang="en-US" baseline="0" dirty="0" smtClean="0"/>
              <a:t>parts of the Intel TBB library.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We’ll start by learning about the </a:t>
            </a:r>
            <a:r>
              <a:rPr lang="en-US" baseline="0" dirty="0" err="1" smtClean="0"/>
              <a:t>tick_count</a:t>
            </a:r>
            <a:r>
              <a:rPr lang="en-US" baseline="0" dirty="0" smtClean="0"/>
              <a:t> class and how it can be used to time code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Next we’ll learn about the TBB </a:t>
            </a:r>
            <a:r>
              <a:rPr lang="en-US" baseline="0" dirty="0" err="1" smtClean="0"/>
              <a:t>Mutex</a:t>
            </a:r>
            <a:r>
              <a:rPr lang="en-US" baseline="0" dirty="0" smtClean="0"/>
              <a:t> concept and some of the </a:t>
            </a:r>
            <a:r>
              <a:rPr lang="en-US" baseline="0" dirty="0" err="1" smtClean="0"/>
              <a:t>mutex</a:t>
            </a:r>
            <a:r>
              <a:rPr lang="en-US" baseline="0" dirty="0" smtClean="0"/>
              <a:t> types that TBB provides.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Finally we’ll learn about thread-local-storage and how it can be used to improve the quality and performance of your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2</a:t>
            </a:fld>
            <a:endParaRPr lang="en-US" dirty="0"/>
          </a:p>
        </p:txBody>
      </p:sp>
    </p:spTree>
    <p:extLst>
      <p:ext uri="{BB962C8B-B14F-4D97-AF65-F5344CB8AC3E}">
        <p14:creationId xmlns:p14="http://schemas.microsoft.com/office/powerpoint/2010/main" val="1832492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concept</a:t>
            </a:r>
            <a:r>
              <a:rPr lang="en-US" sz="1200" kern="1200" baseline="0" dirty="0" smtClean="0">
                <a:solidFill>
                  <a:schemeClr val="tx1"/>
                </a:solidFill>
                <a:effectLst/>
                <a:latin typeface="+mn-lt"/>
                <a:ea typeface="+mn-ea"/>
                <a:cs typeface="+mn-cs"/>
              </a:rPr>
              <a:t> is scalability.  A </a:t>
            </a:r>
            <a:r>
              <a:rPr lang="en-US" sz="1200" kern="1200" baseline="0" dirty="0" err="1" smtClean="0">
                <a:solidFill>
                  <a:schemeClr val="tx1"/>
                </a:solidFill>
                <a:effectLst/>
                <a:latin typeface="+mn-lt"/>
                <a:ea typeface="+mn-ea"/>
                <a:cs typeface="+mn-cs"/>
              </a:rPr>
              <a:t>mutex</a:t>
            </a:r>
            <a:r>
              <a:rPr lang="en-US" sz="1200" kern="1200" baseline="0" dirty="0" smtClean="0">
                <a:solidFill>
                  <a:schemeClr val="tx1"/>
                </a:solidFill>
                <a:effectLst/>
                <a:latin typeface="+mn-lt"/>
                <a:ea typeface="+mn-ea"/>
                <a:cs typeface="+mn-cs"/>
              </a:rPr>
              <a:t> is said to be scalable if the </a:t>
            </a:r>
            <a:r>
              <a:rPr lang="en-US" sz="1200" kern="1200" baseline="0" dirty="0" err="1" smtClean="0">
                <a:solidFill>
                  <a:schemeClr val="tx1"/>
                </a:solidFill>
                <a:effectLst/>
                <a:latin typeface="+mn-lt"/>
                <a:ea typeface="+mn-ea"/>
                <a:cs typeface="+mn-cs"/>
              </a:rPr>
              <a:t>mutex</a:t>
            </a:r>
            <a:r>
              <a:rPr lang="en-US" sz="1200" kern="1200" baseline="0" dirty="0" smtClean="0">
                <a:solidFill>
                  <a:schemeClr val="tx1"/>
                </a:solidFill>
                <a:effectLst/>
                <a:latin typeface="+mn-lt"/>
                <a:ea typeface="+mn-ea"/>
                <a:cs typeface="+mn-cs"/>
              </a:rPr>
              <a:t> causes the code to perform no worse than simply having written linear code.  Typically scalability comes down to how the </a:t>
            </a:r>
            <a:r>
              <a:rPr lang="en-US" sz="1200" kern="1200" baseline="0" dirty="0" err="1" smtClean="0">
                <a:solidFill>
                  <a:schemeClr val="tx1"/>
                </a:solidFill>
                <a:effectLst/>
                <a:latin typeface="+mn-lt"/>
                <a:ea typeface="+mn-ea"/>
                <a:cs typeface="+mn-cs"/>
              </a:rPr>
              <a:t>mutex</a:t>
            </a:r>
            <a:r>
              <a:rPr lang="en-US" sz="1200" kern="1200" baseline="0" dirty="0" smtClean="0">
                <a:solidFill>
                  <a:schemeClr val="tx1"/>
                </a:solidFill>
                <a:effectLst/>
                <a:latin typeface="+mn-lt"/>
                <a:ea typeface="+mn-ea"/>
                <a:cs typeface="+mn-cs"/>
              </a:rPr>
              <a:t> waits.  We’ll see the difference when we talk about yielding versus blocking </a:t>
            </a:r>
            <a:r>
              <a:rPr lang="en-US" sz="1200" kern="1200" baseline="0" dirty="0" err="1" smtClean="0">
                <a:solidFill>
                  <a:schemeClr val="tx1"/>
                </a:solidFill>
                <a:effectLst/>
                <a:latin typeface="+mn-lt"/>
                <a:ea typeface="+mn-ea"/>
                <a:cs typeface="+mn-cs"/>
              </a:rPr>
              <a:t>mutexes</a:t>
            </a:r>
            <a:r>
              <a:rPr lang="en-US" sz="1200" kern="1200" baseline="0" dirty="0" smtClean="0">
                <a:solidFill>
                  <a:schemeClr val="tx1"/>
                </a:solidFill>
                <a:effectLst/>
                <a:latin typeface="+mn-lt"/>
                <a:ea typeface="+mn-ea"/>
                <a:cs typeface="+mn-cs"/>
              </a:rPr>
              <a:t> in a few moments.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20</a:t>
            </a:fld>
            <a:endParaRPr lang="en-US" dirty="0"/>
          </a:p>
        </p:txBody>
      </p:sp>
    </p:spTree>
    <p:extLst>
      <p:ext uri="{BB962C8B-B14F-4D97-AF65-F5344CB8AC3E}">
        <p14:creationId xmlns:p14="http://schemas.microsoft.com/office/powerpoint/2010/main" val="1599376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Fairness is another concept associated with </a:t>
            </a:r>
            <a:r>
              <a:rPr lang="en-US" sz="1200" kern="1200" dirty="0" err="1" smtClean="0">
                <a:solidFill>
                  <a:schemeClr val="tx1"/>
                </a:solidFill>
                <a:effectLst/>
                <a:latin typeface="+mn-lt"/>
                <a:ea typeface="+mn-ea"/>
                <a:cs typeface="+mn-cs"/>
              </a:rPr>
              <a:t>mutexes</a:t>
            </a:r>
            <a:r>
              <a:rPr lang="en-US" sz="1200" kern="1200" dirty="0" smtClean="0">
                <a:solidFill>
                  <a:schemeClr val="tx1"/>
                </a:solidFill>
                <a:effectLst/>
                <a:latin typeface="+mn-lt"/>
                <a:ea typeface="+mn-ea"/>
                <a:cs typeface="+mn-cs"/>
              </a:rPr>
              <a:t>.  A fair </a:t>
            </a:r>
            <a:r>
              <a:rPr lang="en-US" sz="1200" kern="1200" dirty="0" err="1" smtClean="0">
                <a:solidFill>
                  <a:schemeClr val="tx1"/>
                </a:solidFill>
                <a:effectLst/>
                <a:latin typeface="+mn-lt"/>
                <a:ea typeface="+mn-ea"/>
                <a:cs typeface="+mn-cs"/>
              </a:rPr>
              <a:t>mutex</a:t>
            </a:r>
            <a:r>
              <a:rPr lang="en-US" sz="1200" kern="1200" dirty="0" smtClean="0">
                <a:solidFill>
                  <a:schemeClr val="tx1"/>
                </a:solidFill>
                <a:effectLst/>
                <a:latin typeface="+mn-lt"/>
                <a:ea typeface="+mn-ea"/>
                <a:cs typeface="+mn-cs"/>
              </a:rPr>
              <a:t> will let threads through in the order that they attempted to take the </a:t>
            </a:r>
            <a:r>
              <a:rPr lang="en-US" sz="1200" kern="1200" dirty="0" err="1" smtClean="0">
                <a:solidFill>
                  <a:schemeClr val="tx1"/>
                </a:solidFill>
                <a:effectLst/>
                <a:latin typeface="+mn-lt"/>
                <a:ea typeface="+mn-ea"/>
                <a:cs typeface="+mn-cs"/>
              </a:rPr>
              <a:t>mutex</a:t>
            </a:r>
            <a:r>
              <a:rPr lang="en-US" sz="1200" kern="1200" dirty="0" smtClean="0">
                <a:solidFill>
                  <a:schemeClr val="tx1"/>
                </a:solidFill>
                <a:effectLst/>
                <a:latin typeface="+mn-lt"/>
                <a:ea typeface="+mn-ea"/>
                <a:cs typeface="+mn-cs"/>
              </a:rPr>
              <a:t> lock.  Unfair </a:t>
            </a:r>
            <a:r>
              <a:rPr lang="en-US" sz="1200" kern="1200" dirty="0" err="1" smtClean="0">
                <a:solidFill>
                  <a:schemeClr val="tx1"/>
                </a:solidFill>
                <a:effectLst/>
                <a:latin typeface="+mn-lt"/>
                <a:ea typeface="+mn-ea"/>
                <a:cs typeface="+mn-cs"/>
              </a:rPr>
              <a:t>mutexes</a:t>
            </a:r>
            <a:r>
              <a:rPr lang="en-US" sz="1200" kern="1200" dirty="0" smtClean="0">
                <a:solidFill>
                  <a:schemeClr val="tx1"/>
                </a:solidFill>
                <a:effectLst/>
                <a:latin typeface="+mn-lt"/>
                <a:ea typeface="+mn-ea"/>
                <a:cs typeface="+mn-cs"/>
              </a:rPr>
              <a:t> allow the most recent</a:t>
            </a:r>
            <a:r>
              <a:rPr lang="en-US" sz="1200" kern="1200" baseline="0" dirty="0" smtClean="0">
                <a:solidFill>
                  <a:schemeClr val="tx1"/>
                </a:solidFill>
                <a:effectLst/>
                <a:latin typeface="+mn-lt"/>
                <a:ea typeface="+mn-ea"/>
                <a:cs typeface="+mn-cs"/>
              </a:rPr>
              <a:t> request through, favoring performance over fairness.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21</a:t>
            </a:fld>
            <a:endParaRPr lang="en-US" dirty="0"/>
          </a:p>
        </p:txBody>
      </p:sp>
    </p:spTree>
    <p:extLst>
      <p:ext uri="{BB962C8B-B14F-4D97-AF65-F5344CB8AC3E}">
        <p14:creationId xmlns:p14="http://schemas.microsoft.com/office/powerpoint/2010/main" val="1147468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imagine</a:t>
            </a:r>
            <a:r>
              <a:rPr lang="en-US" baseline="0" dirty="0" smtClean="0"/>
              <a:t> this – </a:t>
            </a:r>
          </a:p>
          <a:p>
            <a:r>
              <a:rPr lang="en-US" baseline="0" dirty="0" smtClean="0"/>
              <a:t>** let’s assume we have four threads running, </a:t>
            </a:r>
          </a:p>
          <a:p>
            <a:r>
              <a:rPr lang="en-US" baseline="0" dirty="0" smtClean="0"/>
              <a:t>** and a single </a:t>
            </a:r>
            <a:r>
              <a:rPr lang="en-US" baseline="0" dirty="0" err="1" smtClean="0"/>
              <a:t>mutex</a:t>
            </a:r>
            <a:r>
              <a:rPr lang="en-US" baseline="0" dirty="0" smtClean="0"/>
              <a:t> that all four will attempt to use.</a:t>
            </a:r>
          </a:p>
          <a:p>
            <a:r>
              <a:rPr lang="en-US" baseline="0" dirty="0" smtClean="0"/>
              <a:t>As the threads execute the first thread attempts to lock the </a:t>
            </a:r>
            <a:r>
              <a:rPr lang="en-US" baseline="0" dirty="0" err="1" smtClean="0"/>
              <a:t>mutex</a:t>
            </a:r>
            <a:r>
              <a:rPr lang="en-US" baseline="0" dirty="0" smtClean="0"/>
              <a:t>.  Since no other thread has the </a:t>
            </a:r>
            <a:r>
              <a:rPr lang="en-US" baseline="0" dirty="0" err="1" smtClean="0"/>
              <a:t>mutex</a:t>
            </a:r>
            <a:r>
              <a:rPr lang="en-US" baseline="0" dirty="0" smtClean="0"/>
              <a:t> locked, it succeeds.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22</a:t>
            </a:fld>
            <a:endParaRPr lang="en-US" dirty="0"/>
          </a:p>
        </p:txBody>
      </p:sp>
    </p:spTree>
    <p:extLst>
      <p:ext uri="{BB962C8B-B14F-4D97-AF65-F5344CB8AC3E}">
        <p14:creationId xmlns:p14="http://schemas.microsoft.com/office/powerpoint/2010/main" val="4205292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thread 2 requests the </a:t>
            </a:r>
            <a:r>
              <a:rPr lang="en-US" dirty="0" err="1" smtClean="0"/>
              <a:t>mutex</a:t>
            </a:r>
            <a:endParaRPr lang="en-US" dirty="0" smtClean="0"/>
          </a:p>
          <a:p>
            <a:r>
              <a:rPr lang="en-US" dirty="0" smtClean="0"/>
              <a:t>** but thread 1 still is holding the </a:t>
            </a:r>
            <a:r>
              <a:rPr lang="en-US" dirty="0" err="1" smtClean="0"/>
              <a:t>mutex</a:t>
            </a:r>
            <a:r>
              <a:rPr lang="en-US" baseline="0" dirty="0" smtClean="0"/>
              <a:t> so thread two is blocked until thread one releases the </a:t>
            </a:r>
            <a:r>
              <a:rPr lang="en-US" baseline="0" dirty="0" err="1" smtClean="0"/>
              <a:t>mutex</a:t>
            </a:r>
            <a:endParaRPr lang="en-US" baseline="0" dirty="0" smtClean="0"/>
          </a:p>
          <a:p>
            <a:r>
              <a:rPr lang="en-US" baseline="0" dirty="0" smtClean="0"/>
              <a:t>** When thread 1 finally does release the </a:t>
            </a:r>
            <a:r>
              <a:rPr lang="en-US" baseline="0" dirty="0" err="1" smtClean="0"/>
              <a:t>mutex</a:t>
            </a:r>
            <a:r>
              <a:rPr lang="en-US" baseline="0" dirty="0" smtClean="0"/>
              <a:t>, thread two can now lock it and continue running</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23</a:t>
            </a:fld>
            <a:endParaRPr lang="en-US" dirty="0"/>
          </a:p>
        </p:txBody>
      </p:sp>
    </p:spTree>
    <p:extLst>
      <p:ext uri="{BB962C8B-B14F-4D97-AF65-F5344CB8AC3E}">
        <p14:creationId xmlns:p14="http://schemas.microsoft.com/office/powerpoint/2010/main" val="3101785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thread two is</a:t>
            </a:r>
            <a:r>
              <a:rPr lang="en-US" baseline="0" dirty="0" smtClean="0"/>
              <a:t> running </a:t>
            </a:r>
          </a:p>
          <a:p>
            <a:r>
              <a:rPr lang="en-US" baseline="0" dirty="0" smtClean="0"/>
              <a:t>** thread three requests the </a:t>
            </a:r>
            <a:r>
              <a:rPr lang="en-US" baseline="0" dirty="0" err="1" smtClean="0"/>
              <a:t>mutex</a:t>
            </a:r>
            <a:endParaRPr lang="en-US" baseline="0" dirty="0" smtClean="0"/>
          </a:p>
          <a:p>
            <a:r>
              <a:rPr lang="en-US" baseline="0" dirty="0" smtClean="0"/>
              <a:t>** and then a few moments later, thread four requests it as well.</a:t>
            </a:r>
          </a:p>
          <a:p>
            <a:r>
              <a:rPr lang="en-US" baseline="0" dirty="0" smtClean="0"/>
              <a:t>So when thread 2 releases the </a:t>
            </a:r>
            <a:r>
              <a:rPr lang="en-US" baseline="0" dirty="0" err="1" smtClean="0"/>
              <a:t>mutex</a:t>
            </a:r>
            <a:r>
              <a:rPr lang="en-US" baseline="0" dirty="0" smtClean="0"/>
              <a:t> who should get it next?</a:t>
            </a:r>
          </a:p>
          <a:p>
            <a:r>
              <a:rPr lang="en-US" baseline="0" dirty="0" smtClean="0"/>
              <a:t>** If the </a:t>
            </a:r>
            <a:r>
              <a:rPr lang="en-US" baseline="0" dirty="0" err="1" smtClean="0"/>
              <a:t>mutex</a:t>
            </a:r>
            <a:r>
              <a:rPr lang="en-US" baseline="0" dirty="0" smtClean="0"/>
              <a:t> is a fair </a:t>
            </a:r>
            <a:r>
              <a:rPr lang="en-US" baseline="0" dirty="0" err="1" smtClean="0"/>
              <a:t>mutex</a:t>
            </a:r>
            <a:r>
              <a:rPr lang="en-US" baseline="0" dirty="0" smtClean="0"/>
              <a:t>, then thread three will get it next because it requested access to the </a:t>
            </a:r>
            <a:r>
              <a:rPr lang="en-US" baseline="0" dirty="0" err="1" smtClean="0"/>
              <a:t>mutex</a:t>
            </a:r>
            <a:r>
              <a:rPr lang="en-US" baseline="0" dirty="0" smtClean="0"/>
              <a:t> before thread 4.</a:t>
            </a:r>
          </a:p>
          <a:p>
            <a:r>
              <a:rPr lang="en-US" baseline="0" dirty="0" smtClean="0"/>
              <a:t>** But if the </a:t>
            </a:r>
            <a:r>
              <a:rPr lang="en-US" baseline="0" dirty="0" err="1" smtClean="0"/>
              <a:t>mutex</a:t>
            </a:r>
            <a:r>
              <a:rPr lang="en-US" baseline="0" dirty="0" smtClean="0"/>
              <a:t> is unfair, thread four will get access first because the </a:t>
            </a:r>
            <a:r>
              <a:rPr lang="en-US" baseline="0" dirty="0" err="1" smtClean="0"/>
              <a:t>mutex</a:t>
            </a:r>
            <a:r>
              <a:rPr lang="en-US" baseline="0" dirty="0" smtClean="0"/>
              <a:t> will favor the most recently running thread – the assumption being that the thread code and </a:t>
            </a:r>
            <a:r>
              <a:rPr lang="en-US" baseline="0" dirty="0" err="1" smtClean="0"/>
              <a:t>ata</a:t>
            </a:r>
            <a:r>
              <a:rPr lang="en-US" baseline="0" dirty="0" smtClean="0"/>
              <a:t> is more likely to still be in the processor cache and ready to run.</a:t>
            </a:r>
          </a:p>
          <a:p>
            <a:r>
              <a:rPr lang="en-US" dirty="0" smtClean="0"/>
              <a:t>The risk of an unfair </a:t>
            </a:r>
            <a:r>
              <a:rPr lang="en-US" dirty="0" err="1" smtClean="0"/>
              <a:t>mutex</a:t>
            </a:r>
            <a:r>
              <a:rPr lang="en-US" dirty="0" smtClean="0"/>
              <a:t> is starvation.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24</a:t>
            </a:fld>
            <a:endParaRPr lang="en-US" dirty="0"/>
          </a:p>
        </p:txBody>
      </p:sp>
    </p:spTree>
    <p:extLst>
      <p:ext uri="{BB962C8B-B14F-4D97-AF65-F5344CB8AC3E}">
        <p14:creationId xmlns:p14="http://schemas.microsoft.com/office/powerpoint/2010/main" val="3050453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a:t>
            </a:r>
            <a:r>
              <a:rPr lang="en-US" dirty="0" err="1" smtClean="0"/>
              <a:t>mutex</a:t>
            </a:r>
            <a:r>
              <a:rPr lang="en-US" dirty="0" smtClean="0"/>
              <a:t> is unfair then thread four will take the </a:t>
            </a:r>
            <a:r>
              <a:rPr lang="en-US" dirty="0" err="1" smtClean="0"/>
              <a:t>mutex</a:t>
            </a:r>
            <a:r>
              <a:rPr lang="en-US" dirty="0" smtClean="0"/>
              <a:t> lock and begin</a:t>
            </a:r>
            <a:r>
              <a:rPr lang="en-US" baseline="0" dirty="0" smtClean="0"/>
              <a:t> executing.  Now thread three should get it next, right?</a:t>
            </a:r>
          </a:p>
          <a:p>
            <a:r>
              <a:rPr lang="en-US" baseline="0" dirty="0" smtClean="0"/>
              <a:t>** Well – what if thread 1 requested access again?</a:t>
            </a:r>
          </a:p>
          <a:p>
            <a:r>
              <a:rPr lang="en-US" baseline="0" dirty="0" smtClean="0"/>
              <a:t>Now when thread four releases the </a:t>
            </a:r>
            <a:r>
              <a:rPr lang="en-US" baseline="0" dirty="0" err="1" smtClean="0"/>
              <a:t>mutex</a:t>
            </a:r>
            <a:r>
              <a:rPr lang="en-US" baseline="0" dirty="0" smtClean="0"/>
              <a:t>, thread 1 has requested access more recently than thread 3 – and since the </a:t>
            </a:r>
            <a:r>
              <a:rPr lang="en-US" baseline="0" dirty="0" err="1" smtClean="0"/>
              <a:t>mutex</a:t>
            </a:r>
            <a:r>
              <a:rPr lang="en-US" baseline="0" dirty="0" smtClean="0"/>
              <a:t> is unfair, it will take the lock </a:t>
            </a:r>
          </a:p>
          <a:p>
            <a:r>
              <a:rPr lang="en-US" baseline="0" dirty="0" smtClean="0"/>
              <a:t>** causing thread three to have wait even longer.  In theory this could continue indefinitely – starving thread three.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25</a:t>
            </a:fld>
            <a:endParaRPr lang="en-US" dirty="0"/>
          </a:p>
        </p:txBody>
      </p:sp>
    </p:spTree>
    <p:extLst>
      <p:ext uri="{BB962C8B-B14F-4D97-AF65-F5344CB8AC3E}">
        <p14:creationId xmlns:p14="http://schemas.microsoft.com/office/powerpoint/2010/main" val="2583801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recursive </a:t>
            </a:r>
            <a:r>
              <a:rPr lang="en-US" sz="1200" kern="1200" dirty="0" err="1" smtClean="0">
                <a:solidFill>
                  <a:schemeClr val="tx1"/>
                </a:solidFill>
                <a:effectLst/>
                <a:latin typeface="+mn-lt"/>
                <a:ea typeface="+mn-ea"/>
                <a:cs typeface="+mn-cs"/>
              </a:rPr>
              <a:t>mutex</a:t>
            </a:r>
            <a:r>
              <a:rPr lang="en-US" sz="1200" kern="1200" dirty="0" smtClean="0">
                <a:solidFill>
                  <a:schemeClr val="tx1"/>
                </a:solidFill>
                <a:effectLst/>
                <a:latin typeface="+mn-lt"/>
                <a:ea typeface="+mn-ea"/>
                <a:cs typeface="+mn-cs"/>
              </a:rPr>
              <a:t> is one that can be locked and unlocked multiple times by the same thread.  This can be very useful when writing recursive algorithms such as a tree traversal.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26</a:t>
            </a:fld>
            <a:endParaRPr lang="en-US" dirty="0"/>
          </a:p>
        </p:txBody>
      </p:sp>
    </p:spTree>
    <p:extLst>
      <p:ext uri="{BB962C8B-B14F-4D97-AF65-F5344CB8AC3E}">
        <p14:creationId xmlns:p14="http://schemas.microsoft.com/office/powerpoint/2010/main" val="7779097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a:t>
            </a:r>
            <a:r>
              <a:rPr lang="en-US" sz="1200" kern="1200" baseline="0" dirty="0" smtClean="0">
                <a:solidFill>
                  <a:schemeClr val="tx1"/>
                </a:solidFill>
                <a:effectLst/>
                <a:latin typeface="+mn-lt"/>
                <a:ea typeface="+mn-ea"/>
                <a:cs typeface="+mn-cs"/>
              </a:rPr>
              <a:t> a </a:t>
            </a:r>
            <a:r>
              <a:rPr lang="en-US" sz="1200" kern="1200" baseline="0" dirty="0" err="1" smtClean="0">
                <a:solidFill>
                  <a:schemeClr val="tx1"/>
                </a:solidFill>
                <a:effectLst/>
                <a:latin typeface="+mn-lt"/>
                <a:ea typeface="+mn-ea"/>
                <a:cs typeface="+mn-cs"/>
              </a:rPr>
              <a:t>mutex</a:t>
            </a:r>
            <a:r>
              <a:rPr lang="en-US" sz="1200" kern="1200" baseline="0" dirty="0" smtClean="0">
                <a:solidFill>
                  <a:schemeClr val="tx1"/>
                </a:solidFill>
                <a:effectLst/>
                <a:latin typeface="+mn-lt"/>
                <a:ea typeface="+mn-ea"/>
                <a:cs typeface="+mn-cs"/>
              </a:rPr>
              <a:t> waits is another factor that directly relates to scalability.</a:t>
            </a:r>
          </a:p>
          <a:p>
            <a:r>
              <a:rPr lang="en-US" sz="1200" kern="1200" baseline="0" dirty="0" smtClean="0">
                <a:solidFill>
                  <a:schemeClr val="tx1"/>
                </a:solidFill>
                <a:effectLst/>
                <a:latin typeface="+mn-lt"/>
                <a:ea typeface="+mn-ea"/>
                <a:cs typeface="+mn-cs"/>
              </a:rPr>
              <a:t>When we talk about TBB </a:t>
            </a:r>
            <a:r>
              <a:rPr lang="en-US" sz="1200" kern="1200" baseline="0" dirty="0" err="1" smtClean="0">
                <a:solidFill>
                  <a:schemeClr val="tx1"/>
                </a:solidFill>
                <a:effectLst/>
                <a:latin typeface="+mn-lt"/>
                <a:ea typeface="+mn-ea"/>
                <a:cs typeface="+mn-cs"/>
              </a:rPr>
              <a:t>mutexs</a:t>
            </a:r>
            <a:r>
              <a:rPr lang="en-US" sz="1200" kern="1200" baseline="0" dirty="0" smtClean="0">
                <a:solidFill>
                  <a:schemeClr val="tx1"/>
                </a:solidFill>
                <a:effectLst/>
                <a:latin typeface="+mn-lt"/>
                <a:ea typeface="+mn-ea"/>
                <a:cs typeface="+mn-cs"/>
              </a:rPr>
              <a:t>, we have yielding </a:t>
            </a:r>
            <a:r>
              <a:rPr lang="en-US" sz="1200" kern="1200" baseline="0" dirty="0" err="1" smtClean="0">
                <a:solidFill>
                  <a:schemeClr val="tx1"/>
                </a:solidFill>
                <a:effectLst/>
                <a:latin typeface="+mn-lt"/>
                <a:ea typeface="+mn-ea"/>
                <a:cs typeface="+mn-cs"/>
              </a:rPr>
              <a:t>mutexes</a:t>
            </a:r>
            <a:r>
              <a:rPr lang="en-US" sz="1200" kern="1200" baseline="0" dirty="0" smtClean="0">
                <a:solidFill>
                  <a:schemeClr val="tx1"/>
                </a:solidFill>
                <a:effectLst/>
                <a:latin typeface="+mn-lt"/>
                <a:ea typeface="+mn-ea"/>
                <a:cs typeface="+mn-cs"/>
              </a:rPr>
              <a:t> and blocking </a:t>
            </a:r>
            <a:r>
              <a:rPr lang="en-US" sz="1200" kern="1200" baseline="0" dirty="0" err="1" smtClean="0">
                <a:solidFill>
                  <a:schemeClr val="tx1"/>
                </a:solidFill>
                <a:effectLst/>
                <a:latin typeface="+mn-lt"/>
                <a:ea typeface="+mn-ea"/>
                <a:cs typeface="+mn-cs"/>
              </a:rPr>
              <a:t>mutexes</a:t>
            </a:r>
            <a:r>
              <a:rPr lang="en-US" sz="1200" kern="1200" baseline="0" dirty="0" smtClean="0">
                <a:solidFill>
                  <a:schemeClr val="tx1"/>
                </a:solidFill>
                <a:effectLst/>
                <a:latin typeface="+mn-lt"/>
                <a:ea typeface="+mn-ea"/>
                <a:cs typeface="+mn-cs"/>
              </a:rPr>
              <a:t>.  A yielding </a:t>
            </a:r>
            <a:r>
              <a:rPr lang="en-US" sz="1200" kern="1200" baseline="0" dirty="0" err="1" smtClean="0">
                <a:solidFill>
                  <a:schemeClr val="tx1"/>
                </a:solidFill>
                <a:effectLst/>
                <a:latin typeface="+mn-lt"/>
                <a:ea typeface="+mn-ea"/>
                <a:cs typeface="+mn-cs"/>
              </a:rPr>
              <a:t>mutex</a:t>
            </a:r>
            <a:r>
              <a:rPr lang="en-US" sz="1200" kern="1200" baseline="0" dirty="0" smtClean="0">
                <a:solidFill>
                  <a:schemeClr val="tx1"/>
                </a:solidFill>
                <a:effectLst/>
                <a:latin typeface="+mn-lt"/>
                <a:ea typeface="+mn-ea"/>
                <a:cs typeface="+mn-cs"/>
              </a:rPr>
              <a:t> continually checks if the </a:t>
            </a:r>
            <a:r>
              <a:rPr lang="en-US" sz="1200" kern="1200" baseline="0" dirty="0" err="1" smtClean="0">
                <a:solidFill>
                  <a:schemeClr val="tx1"/>
                </a:solidFill>
                <a:effectLst/>
                <a:latin typeface="+mn-lt"/>
                <a:ea typeface="+mn-ea"/>
                <a:cs typeface="+mn-cs"/>
              </a:rPr>
              <a:t>mutex</a:t>
            </a:r>
            <a:r>
              <a:rPr lang="en-US" sz="1200" kern="1200" baseline="0" dirty="0" smtClean="0">
                <a:solidFill>
                  <a:schemeClr val="tx1"/>
                </a:solidFill>
                <a:effectLst/>
                <a:latin typeface="+mn-lt"/>
                <a:ea typeface="+mn-ea"/>
                <a:cs typeface="+mn-cs"/>
              </a:rPr>
              <a:t> has been released whereas a blocking </a:t>
            </a:r>
            <a:r>
              <a:rPr lang="en-US" sz="1200" kern="1200" baseline="0" dirty="0" err="1" smtClean="0">
                <a:solidFill>
                  <a:schemeClr val="tx1"/>
                </a:solidFill>
                <a:effectLst/>
                <a:latin typeface="+mn-lt"/>
                <a:ea typeface="+mn-ea"/>
                <a:cs typeface="+mn-cs"/>
              </a:rPr>
              <a:t>mutex</a:t>
            </a:r>
            <a:r>
              <a:rPr lang="en-US" sz="1200" kern="1200" baseline="0" dirty="0" smtClean="0">
                <a:solidFill>
                  <a:schemeClr val="tx1"/>
                </a:solidFill>
                <a:effectLst/>
                <a:latin typeface="+mn-lt"/>
                <a:ea typeface="+mn-ea"/>
                <a:cs typeface="+mn-cs"/>
              </a:rPr>
              <a:t> stops processing until externally notified that the </a:t>
            </a:r>
            <a:r>
              <a:rPr lang="en-US" sz="1200" kern="1200" baseline="0" dirty="0" err="1" smtClean="0">
                <a:solidFill>
                  <a:schemeClr val="tx1"/>
                </a:solidFill>
                <a:effectLst/>
                <a:latin typeface="+mn-lt"/>
                <a:ea typeface="+mn-ea"/>
                <a:cs typeface="+mn-cs"/>
              </a:rPr>
              <a:t>mutex</a:t>
            </a:r>
            <a:r>
              <a:rPr lang="en-US" sz="1200" kern="1200" baseline="0" dirty="0" smtClean="0">
                <a:solidFill>
                  <a:schemeClr val="tx1"/>
                </a:solidFill>
                <a:effectLst/>
                <a:latin typeface="+mn-lt"/>
                <a:ea typeface="+mn-ea"/>
                <a:cs typeface="+mn-cs"/>
              </a:rPr>
              <a:t> is available.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27</a:t>
            </a:fld>
            <a:endParaRPr lang="en-US" dirty="0"/>
          </a:p>
        </p:txBody>
      </p:sp>
    </p:spTree>
    <p:extLst>
      <p:ext uri="{BB962C8B-B14F-4D97-AF65-F5344CB8AC3E}">
        <p14:creationId xmlns:p14="http://schemas.microsoft.com/office/powerpoint/2010/main" val="2784512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some sample code that might help explain it a bit more.  Please note that this is not what a yielding </a:t>
            </a:r>
            <a:r>
              <a:rPr lang="en-US" dirty="0" err="1" smtClean="0"/>
              <a:t>mutex</a:t>
            </a:r>
            <a:r>
              <a:rPr lang="en-US" dirty="0" smtClean="0"/>
              <a:t> is really doing – this is just a conceptual example.</a:t>
            </a:r>
          </a:p>
          <a:p>
            <a:r>
              <a:rPr lang="en-US" dirty="0" smtClean="0"/>
              <a:t>We</a:t>
            </a:r>
            <a:r>
              <a:rPr lang="en-US" baseline="0" dirty="0" smtClean="0"/>
              <a:t> can see we have a lock function – and like the </a:t>
            </a:r>
            <a:r>
              <a:rPr lang="en-US" baseline="0" dirty="0" err="1" smtClean="0"/>
              <a:t>mutex</a:t>
            </a:r>
            <a:r>
              <a:rPr lang="en-US" baseline="0" dirty="0" smtClean="0"/>
              <a:t> lock function we want this to return only once the lock is held by the current thread.</a:t>
            </a:r>
          </a:p>
          <a:p>
            <a:r>
              <a:rPr lang="en-US" baseline="0" dirty="0" smtClean="0"/>
              <a:t>** So we start our loop saying “while the owning thread ID is not my thread ID”</a:t>
            </a:r>
          </a:p>
          <a:p>
            <a:r>
              <a:rPr lang="en-US" baseline="0" dirty="0" smtClean="0"/>
              <a:t>** And while the </a:t>
            </a:r>
            <a:r>
              <a:rPr lang="en-US" baseline="0" dirty="0" err="1" smtClean="0"/>
              <a:t>mutex</a:t>
            </a:r>
            <a:r>
              <a:rPr lang="en-US" baseline="0" dirty="0" smtClean="0"/>
              <a:t> is not available</a:t>
            </a:r>
          </a:p>
          <a:p>
            <a:r>
              <a:rPr lang="en-US" baseline="0" dirty="0" smtClean="0"/>
              <a:t>** Yield – and what we mean by yield is to just let another thread run before returning back to this thread.  If there are no other threads ready to run, yield will return immediately.  This loop is a very tight, very busy loop.  This is known as spin waiting or busy waiting.</a:t>
            </a:r>
          </a:p>
          <a:p>
            <a:r>
              <a:rPr lang="en-US" baseline="0" dirty="0" smtClean="0"/>
              <a:t>** Once available is true, we try to take ownership of the </a:t>
            </a:r>
            <a:r>
              <a:rPr lang="en-US" baseline="0" dirty="0" err="1" smtClean="0"/>
              <a:t>mutex</a:t>
            </a:r>
            <a:r>
              <a:rPr lang="en-US" baseline="0" dirty="0" smtClean="0"/>
              <a:t>.  If we do, then </a:t>
            </a:r>
            <a:r>
              <a:rPr lang="en-US" baseline="0" dirty="0" err="1" smtClean="0"/>
              <a:t>owning_thread_id</a:t>
            </a:r>
            <a:r>
              <a:rPr lang="en-US" baseline="0" dirty="0" smtClean="0"/>
              <a:t> will be equal to our thread id and we will exit the loop and return, otherwise we will keep waiting.</a:t>
            </a:r>
          </a:p>
          <a:p>
            <a:r>
              <a:rPr lang="en-US" baseline="0" dirty="0" smtClean="0"/>
              <a:t>It should be clear that because we are spinning in a tight, continuous, loop that this style of waiting is going to be very CPU intensive.  This is an example of a non-scalable lock because the act of waiting steals CPU power from other threads.  On the other hand, when the lock is available or when it becomes available in just a few CPU cycles, this style of locking is very efficient because the thread stays active in the CPU cache which helps performance dramatically.</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28</a:t>
            </a:fld>
            <a:endParaRPr lang="en-US" dirty="0"/>
          </a:p>
        </p:txBody>
      </p:sp>
    </p:spTree>
    <p:extLst>
      <p:ext uri="{BB962C8B-B14F-4D97-AF65-F5344CB8AC3E}">
        <p14:creationId xmlns:p14="http://schemas.microsoft.com/office/powerpoint/2010/main" val="3671424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blocking </a:t>
            </a:r>
            <a:r>
              <a:rPr lang="en-US" baseline="0" dirty="0" err="1" smtClean="0"/>
              <a:t>mutex</a:t>
            </a:r>
            <a:r>
              <a:rPr lang="en-US" baseline="0" dirty="0" smtClean="0"/>
              <a:t> takes a different approach.</a:t>
            </a:r>
          </a:p>
          <a:p>
            <a:r>
              <a:rPr lang="en-US" baseline="0" dirty="0" smtClean="0"/>
              <a:t>** Like with the yielding </a:t>
            </a:r>
            <a:r>
              <a:rPr lang="en-US" baseline="0" dirty="0" err="1" smtClean="0"/>
              <a:t>mutex</a:t>
            </a:r>
            <a:r>
              <a:rPr lang="en-US" baseline="0" dirty="0" smtClean="0"/>
              <a:t>, we start by checking if the owning thread ID matches my thread ID.</a:t>
            </a:r>
          </a:p>
          <a:p>
            <a:r>
              <a:rPr lang="en-US" baseline="0" dirty="0" smtClean="0"/>
              <a:t>** If it doesn’t then the current thread blocks until the </a:t>
            </a:r>
            <a:r>
              <a:rPr lang="en-US" baseline="0" dirty="0" err="1" smtClean="0"/>
              <a:t>mutex</a:t>
            </a:r>
            <a:r>
              <a:rPr lang="en-US" baseline="0" dirty="0" smtClean="0"/>
              <a:t> is released.  Notice that there is no loop here.  What we’re doing is using operating-system specific behaviors to essentially put our thread to sleep, requesting that it be woken up once the </a:t>
            </a:r>
            <a:r>
              <a:rPr lang="en-US" baseline="0" dirty="0" err="1" smtClean="0"/>
              <a:t>mutex</a:t>
            </a:r>
            <a:r>
              <a:rPr lang="en-US" baseline="0" dirty="0" smtClean="0"/>
              <a:t> is available.  This means that the CPU would be free to process other threads – which is why this style of </a:t>
            </a:r>
            <a:r>
              <a:rPr lang="en-US" baseline="0" dirty="0" err="1" smtClean="0"/>
              <a:t>mutex</a:t>
            </a:r>
            <a:r>
              <a:rPr lang="en-US" baseline="0" dirty="0" smtClean="0"/>
              <a:t> is considered scalable – other threads are able to make progress while this one waits.</a:t>
            </a:r>
          </a:p>
          <a:p>
            <a:r>
              <a:rPr lang="en-US" baseline="0" dirty="0" smtClean="0"/>
              <a:t>** Finally, like with the yielding </a:t>
            </a:r>
            <a:r>
              <a:rPr lang="en-US" baseline="0" dirty="0" err="1" smtClean="0"/>
              <a:t>mutex</a:t>
            </a:r>
            <a:r>
              <a:rPr lang="en-US" baseline="0" dirty="0" smtClean="0"/>
              <a:t>, we try to take ownership and loop until we do.</a:t>
            </a:r>
          </a:p>
        </p:txBody>
      </p:sp>
      <p:sp>
        <p:nvSpPr>
          <p:cNvPr id="4" name="Slide Number Placeholder 3"/>
          <p:cNvSpPr>
            <a:spLocks noGrp="1"/>
          </p:cNvSpPr>
          <p:nvPr>
            <p:ph type="sldNum" sz="quarter" idx="10"/>
          </p:nvPr>
        </p:nvSpPr>
        <p:spPr/>
        <p:txBody>
          <a:bodyPr/>
          <a:lstStyle/>
          <a:p>
            <a:fld id="{600EA4C1-1369-497F-A4CC-0EEBC5C7F202}" type="slidenum">
              <a:rPr lang="en-US" smtClean="0"/>
              <a:t>29</a:t>
            </a:fld>
            <a:endParaRPr lang="en-US" dirty="0"/>
          </a:p>
        </p:txBody>
      </p:sp>
    </p:spTree>
    <p:extLst>
      <p:ext uri="{BB962C8B-B14F-4D97-AF65-F5344CB8AC3E}">
        <p14:creationId xmlns:p14="http://schemas.microsoft.com/office/powerpoint/2010/main" val="271749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tick count class is used to</a:t>
            </a:r>
            <a:r>
              <a:rPr lang="en-US" sz="1200" kern="1200" baseline="0" dirty="0" smtClean="0">
                <a:solidFill>
                  <a:schemeClr val="tx1"/>
                </a:solidFill>
                <a:effectLst/>
                <a:latin typeface="+mn-lt"/>
                <a:ea typeface="+mn-ea"/>
                <a:cs typeface="+mn-cs"/>
              </a:rPr>
              <a:t> perform wall-clock measurement of time intervals.  We will be using this class throughout this module to time code samples.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a:t>
            </a:fld>
            <a:endParaRPr lang="en-US" dirty="0"/>
          </a:p>
        </p:txBody>
      </p:sp>
    </p:spTree>
    <p:extLst>
      <p:ext uri="{BB962C8B-B14F-4D97-AF65-F5344CB8AC3E}">
        <p14:creationId xmlns:p14="http://schemas.microsoft.com/office/powerpoint/2010/main" val="17902908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final concept we’ll talk about is read/write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mutexes</a:t>
            </a:r>
            <a:r>
              <a:rPr lang="en-US" sz="1200" kern="1200" baseline="0" dirty="0" smtClean="0">
                <a:solidFill>
                  <a:schemeClr val="tx1"/>
                </a:solidFill>
                <a:effectLst/>
                <a:latin typeface="+mn-lt"/>
                <a:ea typeface="+mn-ea"/>
                <a:cs typeface="+mn-cs"/>
              </a:rPr>
              <a:t>.</a:t>
            </a:r>
          </a:p>
          <a:p>
            <a:r>
              <a:rPr lang="en-US" sz="1200" kern="1200" baseline="0" dirty="0" smtClean="0">
                <a:solidFill>
                  <a:schemeClr val="tx1"/>
                </a:solidFill>
                <a:effectLst/>
                <a:latin typeface="+mn-lt"/>
                <a:ea typeface="+mn-ea"/>
                <a:cs typeface="+mn-cs"/>
              </a:rPr>
              <a:t>A read/write </a:t>
            </a:r>
            <a:r>
              <a:rPr lang="en-US" sz="1200" kern="1200" baseline="0" dirty="0" err="1" smtClean="0">
                <a:solidFill>
                  <a:schemeClr val="tx1"/>
                </a:solidFill>
                <a:effectLst/>
                <a:latin typeface="+mn-lt"/>
                <a:ea typeface="+mn-ea"/>
                <a:cs typeface="+mn-cs"/>
              </a:rPr>
              <a:t>mutex</a:t>
            </a:r>
            <a:r>
              <a:rPr lang="en-US" sz="1200" kern="1200" baseline="0" dirty="0" smtClean="0">
                <a:solidFill>
                  <a:schemeClr val="tx1"/>
                </a:solidFill>
                <a:effectLst/>
                <a:latin typeface="+mn-lt"/>
                <a:ea typeface="+mn-ea"/>
                <a:cs typeface="+mn-cs"/>
              </a:rPr>
              <a:t> is one that actually allows more than one reader to take a lock – but only allows a single writer to take the </a:t>
            </a:r>
            <a:r>
              <a:rPr lang="en-US" sz="1200" kern="1200" baseline="0" dirty="0" err="1" smtClean="0">
                <a:solidFill>
                  <a:schemeClr val="tx1"/>
                </a:solidFill>
                <a:effectLst/>
                <a:latin typeface="+mn-lt"/>
                <a:ea typeface="+mn-ea"/>
                <a:cs typeface="+mn-cs"/>
              </a:rPr>
              <a:t>mutex</a:t>
            </a:r>
            <a:r>
              <a:rPr lang="en-US" sz="1200" kern="1200" baseline="0" dirty="0" smtClean="0">
                <a:solidFill>
                  <a:schemeClr val="tx1"/>
                </a:solidFill>
                <a:effectLst/>
                <a:latin typeface="+mn-lt"/>
                <a:ea typeface="+mn-ea"/>
                <a:cs typeface="+mn-cs"/>
              </a:rPr>
              <a:t> lock, and even then only once all the readers have released their locks.  This is very useful when you are using a </a:t>
            </a:r>
            <a:r>
              <a:rPr lang="en-US" sz="1200" kern="1200" baseline="0" dirty="0" err="1" smtClean="0">
                <a:solidFill>
                  <a:schemeClr val="tx1"/>
                </a:solidFill>
                <a:effectLst/>
                <a:latin typeface="+mn-lt"/>
                <a:ea typeface="+mn-ea"/>
                <a:cs typeface="+mn-cs"/>
              </a:rPr>
              <a:t>mutex</a:t>
            </a:r>
            <a:r>
              <a:rPr lang="en-US" sz="1200" kern="1200" baseline="0" dirty="0" smtClean="0">
                <a:solidFill>
                  <a:schemeClr val="tx1"/>
                </a:solidFill>
                <a:effectLst/>
                <a:latin typeface="+mn-lt"/>
                <a:ea typeface="+mn-ea"/>
                <a:cs typeface="+mn-cs"/>
              </a:rPr>
              <a:t> to protect something that is frequently read from, but infrequently changes – for example a cache of system configuration values.</a:t>
            </a:r>
          </a:p>
          <a:p>
            <a:r>
              <a:rPr lang="en-US" sz="1200" kern="1200" baseline="0" dirty="0" smtClean="0">
                <a:solidFill>
                  <a:schemeClr val="tx1"/>
                </a:solidFill>
                <a:effectLst/>
                <a:latin typeface="+mn-lt"/>
                <a:ea typeface="+mn-ea"/>
                <a:cs typeface="+mn-cs"/>
              </a:rPr>
              <a:t>We’ll look at an example of a reader/writer lock later in this module.</a:t>
            </a:r>
          </a:p>
        </p:txBody>
      </p:sp>
      <p:sp>
        <p:nvSpPr>
          <p:cNvPr id="4" name="Slide Number Placeholder 3"/>
          <p:cNvSpPr>
            <a:spLocks noGrp="1"/>
          </p:cNvSpPr>
          <p:nvPr>
            <p:ph type="sldNum" sz="quarter" idx="10"/>
          </p:nvPr>
        </p:nvSpPr>
        <p:spPr/>
        <p:txBody>
          <a:bodyPr/>
          <a:lstStyle/>
          <a:p>
            <a:fld id="{600EA4C1-1369-497F-A4CC-0EEBC5C7F202}" type="slidenum">
              <a:rPr lang="en-US" smtClean="0"/>
              <a:t>30</a:t>
            </a:fld>
            <a:endParaRPr lang="en-US" dirty="0"/>
          </a:p>
        </p:txBody>
      </p:sp>
    </p:spTree>
    <p:extLst>
      <p:ext uri="{BB962C8B-B14F-4D97-AF65-F5344CB8AC3E}">
        <p14:creationId xmlns:p14="http://schemas.microsoft.com/office/powerpoint/2010/main" val="5991482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chart we can see a break/down of what </a:t>
            </a:r>
            <a:r>
              <a:rPr lang="en-US" baseline="0" dirty="0" err="1" smtClean="0"/>
              <a:t>mutexes</a:t>
            </a:r>
            <a:r>
              <a:rPr lang="en-US" baseline="0" dirty="0" smtClean="0"/>
              <a:t> have what behaviors.</a:t>
            </a:r>
          </a:p>
        </p:txBody>
      </p:sp>
      <p:sp>
        <p:nvSpPr>
          <p:cNvPr id="4" name="Slide Number Placeholder 3"/>
          <p:cNvSpPr>
            <a:spLocks noGrp="1"/>
          </p:cNvSpPr>
          <p:nvPr>
            <p:ph type="sldNum" sz="quarter" idx="10"/>
          </p:nvPr>
        </p:nvSpPr>
        <p:spPr/>
        <p:txBody>
          <a:bodyPr/>
          <a:lstStyle/>
          <a:p>
            <a:fld id="{600EA4C1-1369-497F-A4CC-0EEBC5C7F202}" type="slidenum">
              <a:rPr lang="en-US" smtClean="0"/>
              <a:t>31</a:t>
            </a:fld>
            <a:endParaRPr lang="en-US" dirty="0"/>
          </a:p>
        </p:txBody>
      </p:sp>
    </p:spTree>
    <p:extLst>
      <p:ext uri="{BB962C8B-B14F-4D97-AF65-F5344CB8AC3E}">
        <p14:creationId xmlns:p14="http://schemas.microsoft.com/office/powerpoint/2010/main" val="30592211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see that the </a:t>
            </a:r>
            <a:r>
              <a:rPr lang="en-US" baseline="0" dirty="0" err="1" smtClean="0"/>
              <a:t>mutex</a:t>
            </a:r>
            <a:r>
              <a:rPr lang="en-US" baseline="0" dirty="0" smtClean="0"/>
              <a:t> and recursive </a:t>
            </a:r>
            <a:r>
              <a:rPr lang="en-US" baseline="0" dirty="0" err="1" smtClean="0"/>
              <a:t>mutex</a:t>
            </a:r>
            <a:r>
              <a:rPr lang="en-US" baseline="0" dirty="0" smtClean="0"/>
              <a:t> types have platform dependent attributes for both scalable and fair.  This is because, in general, these are the </a:t>
            </a:r>
            <a:r>
              <a:rPr lang="en-US" baseline="0" dirty="0" err="1" smtClean="0"/>
              <a:t>mutexes</a:t>
            </a:r>
            <a:r>
              <a:rPr lang="en-US" baseline="0" dirty="0" smtClean="0"/>
              <a:t> you should favor when you don’t have a specific reason to choose something else.  They generally provide the best balance of behaviors given the constraints of your operating environment.</a:t>
            </a:r>
          </a:p>
        </p:txBody>
      </p:sp>
      <p:sp>
        <p:nvSpPr>
          <p:cNvPr id="4" name="Slide Number Placeholder 3"/>
          <p:cNvSpPr>
            <a:spLocks noGrp="1"/>
          </p:cNvSpPr>
          <p:nvPr>
            <p:ph type="sldNum" sz="quarter" idx="10"/>
          </p:nvPr>
        </p:nvSpPr>
        <p:spPr/>
        <p:txBody>
          <a:bodyPr/>
          <a:lstStyle/>
          <a:p>
            <a:fld id="{600EA4C1-1369-497F-A4CC-0EEBC5C7F202}" type="slidenum">
              <a:rPr lang="en-US" smtClean="0"/>
              <a:t>32</a:t>
            </a:fld>
            <a:endParaRPr lang="en-US" dirty="0"/>
          </a:p>
        </p:txBody>
      </p:sp>
    </p:spTree>
    <p:extLst>
      <p:ext uri="{BB962C8B-B14F-4D97-AF65-F5344CB8AC3E}">
        <p14:creationId xmlns:p14="http://schemas.microsoft.com/office/powerpoint/2010/main" val="3359546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see that the spinning </a:t>
            </a:r>
            <a:r>
              <a:rPr lang="en-US" baseline="0" dirty="0" err="1" smtClean="0"/>
              <a:t>mutexes</a:t>
            </a:r>
            <a:r>
              <a:rPr lang="en-US" baseline="0" dirty="0" smtClean="0"/>
              <a:t> are neither scalable nor fair – we saw a few minutes why this makes sense.</a:t>
            </a:r>
          </a:p>
        </p:txBody>
      </p:sp>
      <p:sp>
        <p:nvSpPr>
          <p:cNvPr id="4" name="Slide Number Placeholder 3"/>
          <p:cNvSpPr>
            <a:spLocks noGrp="1"/>
          </p:cNvSpPr>
          <p:nvPr>
            <p:ph type="sldNum" sz="quarter" idx="10"/>
          </p:nvPr>
        </p:nvSpPr>
        <p:spPr/>
        <p:txBody>
          <a:bodyPr/>
          <a:lstStyle/>
          <a:p>
            <a:fld id="{600EA4C1-1369-497F-A4CC-0EEBC5C7F202}" type="slidenum">
              <a:rPr lang="en-US" smtClean="0"/>
              <a:t>33</a:t>
            </a:fld>
            <a:endParaRPr lang="en-US" dirty="0"/>
          </a:p>
        </p:txBody>
      </p:sp>
    </p:spTree>
    <p:extLst>
      <p:ext uri="{BB962C8B-B14F-4D97-AF65-F5344CB8AC3E}">
        <p14:creationId xmlns:p14="http://schemas.microsoft.com/office/powerpoint/2010/main" val="27987894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queuing </a:t>
            </a:r>
            <a:r>
              <a:rPr lang="en-US" baseline="0" dirty="0" err="1" smtClean="0"/>
              <a:t>mutexes</a:t>
            </a:r>
            <a:r>
              <a:rPr lang="en-US" baseline="0" dirty="0" smtClean="0"/>
              <a:t> are fair and scalable – these </a:t>
            </a:r>
            <a:r>
              <a:rPr lang="en-US" baseline="0" dirty="0" err="1" smtClean="0"/>
              <a:t>mutexes</a:t>
            </a:r>
            <a:r>
              <a:rPr lang="en-US" baseline="0" dirty="0" smtClean="0"/>
              <a:t> are fair because they queue the lock requests to ensure that they are processed in the order they were requested.  This is why they are called queuing </a:t>
            </a:r>
            <a:r>
              <a:rPr lang="en-US" baseline="0" dirty="0" err="1" smtClean="0"/>
              <a:t>mutexes</a:t>
            </a:r>
            <a:r>
              <a:rPr lang="en-US" baseline="0" dirty="0" smtClean="0"/>
              <a:t>.</a:t>
            </a:r>
          </a:p>
        </p:txBody>
      </p:sp>
      <p:sp>
        <p:nvSpPr>
          <p:cNvPr id="4" name="Slide Number Placeholder 3"/>
          <p:cNvSpPr>
            <a:spLocks noGrp="1"/>
          </p:cNvSpPr>
          <p:nvPr>
            <p:ph type="sldNum" sz="quarter" idx="10"/>
          </p:nvPr>
        </p:nvSpPr>
        <p:spPr/>
        <p:txBody>
          <a:bodyPr/>
          <a:lstStyle/>
          <a:p>
            <a:fld id="{600EA4C1-1369-497F-A4CC-0EEBC5C7F202}" type="slidenum">
              <a:rPr lang="en-US" smtClean="0"/>
              <a:t>34</a:t>
            </a:fld>
            <a:endParaRPr lang="en-US" dirty="0"/>
          </a:p>
        </p:txBody>
      </p:sp>
    </p:spTree>
    <p:extLst>
      <p:ext uri="{BB962C8B-B14F-4D97-AF65-F5344CB8AC3E}">
        <p14:creationId xmlns:p14="http://schemas.microsoft.com/office/powerpoint/2010/main" val="41969182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we have the null </a:t>
            </a:r>
            <a:r>
              <a:rPr lang="en-US" baseline="0" dirty="0" err="1" smtClean="0"/>
              <a:t>mutex</a:t>
            </a:r>
            <a:r>
              <a:rPr lang="en-US" baseline="0" dirty="0" smtClean="0"/>
              <a:t>.  A null </a:t>
            </a:r>
            <a:r>
              <a:rPr lang="en-US" baseline="0" dirty="0" err="1" smtClean="0"/>
              <a:t>mutex</a:t>
            </a:r>
            <a:r>
              <a:rPr lang="en-US" baseline="0" dirty="0" smtClean="0"/>
              <a:t> implements the </a:t>
            </a:r>
            <a:r>
              <a:rPr lang="en-US" baseline="0" dirty="0" err="1" smtClean="0"/>
              <a:t>mutex</a:t>
            </a:r>
            <a:r>
              <a:rPr lang="en-US" baseline="0" dirty="0" smtClean="0"/>
              <a:t> concepts – they provide the lock and unlock functions and can use RAII to implement scoped locks – but they don’t actually do anything.  They can be useful if you have code that, for whatever reason, doesn’t actually need the safety the </a:t>
            </a:r>
            <a:r>
              <a:rPr lang="en-US" baseline="0" dirty="0" err="1" smtClean="0"/>
              <a:t>mutex</a:t>
            </a:r>
            <a:r>
              <a:rPr lang="en-US" baseline="0" dirty="0" smtClean="0"/>
              <a:t> provides but which requires a </a:t>
            </a:r>
            <a:r>
              <a:rPr lang="en-US" baseline="0" dirty="0" err="1" smtClean="0"/>
              <a:t>mutex</a:t>
            </a:r>
            <a:r>
              <a:rPr lang="en-US" baseline="0" dirty="0" smtClean="0"/>
              <a:t> to execute.</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35</a:t>
            </a:fld>
            <a:endParaRPr lang="en-US" dirty="0"/>
          </a:p>
        </p:txBody>
      </p:sp>
    </p:spTree>
    <p:extLst>
      <p:ext uri="{BB962C8B-B14F-4D97-AF65-F5344CB8AC3E}">
        <p14:creationId xmlns:p14="http://schemas.microsoft.com/office/powerpoint/2010/main" val="36444660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All of the </a:t>
            </a:r>
            <a:r>
              <a:rPr lang="en-US" baseline="0" dirty="0" err="1" smtClean="0"/>
              <a:t>mutexes</a:t>
            </a:r>
            <a:r>
              <a:rPr lang="en-US" baseline="0" dirty="0" smtClean="0"/>
              <a:t> that are not read/write </a:t>
            </a:r>
            <a:r>
              <a:rPr lang="en-US" baseline="0" dirty="0" err="1" smtClean="0"/>
              <a:t>mutexes</a:t>
            </a:r>
            <a:r>
              <a:rPr lang="en-US" baseline="0" dirty="0" smtClean="0"/>
              <a:t> have identical interfaces and behaviors.  They all provide a lock and unlock function, they all provide scoped locking.  You could pick or choose any of them and have essentially identical behavior in your program.  What would potentially differ is their performance characteristics as the contention for the </a:t>
            </a:r>
            <a:r>
              <a:rPr lang="en-US" baseline="0" dirty="0" err="1" smtClean="0"/>
              <a:t>mutex</a:t>
            </a:r>
            <a:r>
              <a:rPr lang="en-US" baseline="0" dirty="0" smtClean="0"/>
              <a:t> increased.  Whether they yielded or blocked, or were fair or unfair, could eventually become important – but each could be swapped out for another without changing your code.</a:t>
            </a:r>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36</a:t>
            </a:fld>
            <a:endParaRPr lang="en-US" dirty="0"/>
          </a:p>
        </p:txBody>
      </p:sp>
    </p:spTree>
    <p:extLst>
      <p:ext uri="{BB962C8B-B14F-4D97-AF65-F5344CB8AC3E}">
        <p14:creationId xmlns:p14="http://schemas.microsoft.com/office/powerpoint/2010/main" val="27126869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can see a vanilla </a:t>
            </a:r>
            <a:r>
              <a:rPr lang="en-US" dirty="0" err="1" smtClean="0"/>
              <a:t>tbb</a:t>
            </a:r>
            <a:r>
              <a:rPr lang="en-US" dirty="0" smtClean="0"/>
              <a:t> </a:t>
            </a:r>
            <a:r>
              <a:rPr lang="en-US" dirty="0" err="1" smtClean="0"/>
              <a:t>mutex</a:t>
            </a:r>
            <a:r>
              <a:rPr lang="en-US" dirty="0" smtClean="0"/>
              <a:t> in use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37</a:t>
            </a:fld>
            <a:endParaRPr lang="en-US" dirty="0"/>
          </a:p>
        </p:txBody>
      </p:sp>
    </p:spTree>
    <p:extLst>
      <p:ext uri="{BB962C8B-B14F-4D97-AF65-F5344CB8AC3E}">
        <p14:creationId xmlns:p14="http://schemas.microsoft.com/office/powerpoint/2010/main" val="15755954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 we’ve</a:t>
            </a:r>
            <a:r>
              <a:rPr lang="en-US" baseline="0" dirty="0" smtClean="0"/>
              <a:t> swapped it out with a queuing </a:t>
            </a:r>
            <a:r>
              <a:rPr lang="en-US" baseline="0" dirty="0" err="1" smtClean="0"/>
              <a:t>mutex</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38</a:t>
            </a:fld>
            <a:endParaRPr lang="en-US" dirty="0"/>
          </a:p>
        </p:txBody>
      </p:sp>
    </p:spTree>
    <p:extLst>
      <p:ext uri="{BB962C8B-B14F-4D97-AF65-F5344CB8AC3E}">
        <p14:creationId xmlns:p14="http://schemas.microsoft.com/office/powerpoint/2010/main" val="4003417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 a spin </a:t>
            </a:r>
            <a:r>
              <a:rPr lang="en-US" dirty="0" err="1" smtClean="0"/>
              <a:t>mutex</a:t>
            </a:r>
            <a:r>
              <a:rPr lang="en-US" dirty="0" smtClean="0"/>
              <a: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39</a:t>
            </a:fld>
            <a:endParaRPr lang="en-US" dirty="0"/>
          </a:p>
        </p:txBody>
      </p:sp>
    </p:spTree>
    <p:extLst>
      <p:ext uri="{BB962C8B-B14F-4D97-AF65-F5344CB8AC3E}">
        <p14:creationId xmlns:p14="http://schemas.microsoft.com/office/powerpoint/2010/main" val="3975187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Tick count is a very simple class – so the easiest way to understand how to use it might be to just look at a quick example.</a:t>
            </a:r>
          </a:p>
          <a:p>
            <a:endParaRPr lang="en-US" dirty="0" smtClean="0"/>
          </a:p>
          <a:p>
            <a:r>
              <a:rPr lang="en-US" dirty="0" smtClean="0"/>
              <a:t>Our goal here is to time</a:t>
            </a:r>
            <a:r>
              <a:rPr lang="en-US" baseline="0" dirty="0" smtClean="0"/>
              <a:t> how long the function </a:t>
            </a:r>
            <a:r>
              <a:rPr lang="en-US" baseline="0" dirty="0" err="1" smtClean="0"/>
              <a:t>timed_operation</a:t>
            </a:r>
            <a:r>
              <a:rPr lang="en-US" baseline="0" dirty="0" smtClean="0"/>
              <a:t> takes to execute.</a:t>
            </a:r>
          </a:p>
          <a:p>
            <a:r>
              <a:rPr lang="en-US" baseline="0" dirty="0" smtClean="0"/>
              <a:t>** WE start by using the </a:t>
            </a:r>
            <a:r>
              <a:rPr lang="en-US" baseline="0" dirty="0" err="1" smtClean="0"/>
              <a:t>tick_count</a:t>
            </a:r>
            <a:r>
              <a:rPr lang="en-US" baseline="0" dirty="0" smtClean="0"/>
              <a:t> now function to capture the current time.</a:t>
            </a:r>
          </a:p>
          <a:p>
            <a:r>
              <a:rPr lang="en-US" baseline="0" dirty="0" smtClean="0"/>
              <a:t>** Next we execute the operation we want to time.</a:t>
            </a:r>
          </a:p>
          <a:p>
            <a:r>
              <a:rPr lang="en-US" baseline="0" dirty="0" smtClean="0"/>
              <a:t>** Finally we capture the amount of time that has elapsed by calling the </a:t>
            </a:r>
            <a:r>
              <a:rPr lang="en-US" baseline="0" dirty="0" err="1" smtClean="0"/>
              <a:t>tick_count</a:t>
            </a:r>
            <a:r>
              <a:rPr lang="en-US" baseline="0" dirty="0" smtClean="0"/>
              <a:t> now function and subtracting the starting time from it.  So our elapsed time is the difference between when the timed function began and ended.</a:t>
            </a:r>
          </a:p>
          <a:p>
            <a:r>
              <a:rPr lang="en-US" baseline="0" dirty="0" smtClean="0"/>
              <a:t>** The elapsed instance represents an interval of time – from which we can retrieve the total elapsed time as a double representing the seconds </a:t>
            </a:r>
            <a:r>
              <a:rPr lang="en-US" baseline="0" dirty="0" smtClean="0"/>
              <a:t>that have elapsed.  Note that elapsed is a double so we will be able to represent fractions of seconds.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a:t>
            </a:fld>
            <a:endParaRPr lang="en-US" dirty="0"/>
          </a:p>
        </p:txBody>
      </p:sp>
    </p:spTree>
    <p:extLst>
      <p:ext uri="{BB962C8B-B14F-4D97-AF65-F5344CB8AC3E}">
        <p14:creationId xmlns:p14="http://schemas.microsoft.com/office/powerpoint/2010/main" val="35023483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just how much of a difference could it make?  Well, using our earlier example of summing a vector of integers, here are some timings measuring the usage of </a:t>
            </a:r>
            <a:r>
              <a:rPr lang="en-US" dirty="0" err="1" smtClean="0"/>
              <a:t>parallel_for</a:t>
            </a:r>
            <a:r>
              <a:rPr lang="en-US" dirty="0" smtClean="0"/>
              <a:t> with the three different</a:t>
            </a:r>
            <a:r>
              <a:rPr lang="en-US" baseline="0" dirty="0" smtClean="0"/>
              <a:t> </a:t>
            </a:r>
            <a:r>
              <a:rPr lang="en-US" baseline="0" dirty="0" err="1" smtClean="0"/>
              <a:t>mutex</a:t>
            </a:r>
            <a:r>
              <a:rPr lang="en-US" baseline="0" dirty="0" smtClean="0"/>
              <a:t> types.  You can see how the spin </a:t>
            </a:r>
            <a:r>
              <a:rPr lang="en-US" baseline="0" dirty="0" err="1" smtClean="0"/>
              <a:t>mutex</a:t>
            </a:r>
            <a:r>
              <a:rPr lang="en-US" baseline="0" dirty="0" smtClean="0"/>
              <a:t> performed significantly better than the queuing </a:t>
            </a:r>
            <a:r>
              <a:rPr lang="en-US" baseline="0" dirty="0" err="1" smtClean="0"/>
              <a:t>mutex</a:t>
            </a:r>
            <a:r>
              <a:rPr lang="en-US" baseline="0" dirty="0" smtClean="0"/>
              <a:t> or the vanilla </a:t>
            </a:r>
            <a:r>
              <a:rPr lang="en-US" baseline="0" dirty="0" err="1" smtClean="0"/>
              <a:t>mutex</a:t>
            </a:r>
            <a:r>
              <a:rPr lang="en-US" baseline="0" dirty="0" smtClean="0"/>
              <a:t>.  This makes sense when you think about what the thread was doing – adding a pair of values would take just one or two CPU cycles so spinning means that the active threads will stay active and get more done quickly.  Had the thread been doing more complex calculations, ones requiring hundreds or thousands of CPU cycles, and the spin </a:t>
            </a:r>
            <a:r>
              <a:rPr lang="en-US" baseline="0" dirty="0" err="1" smtClean="0"/>
              <a:t>mutex</a:t>
            </a:r>
            <a:r>
              <a:rPr lang="en-US" baseline="0" dirty="0" smtClean="0"/>
              <a:t> would have caused the CPU to spend more time spinning than calculating – in which case the queuing or vanilla </a:t>
            </a:r>
            <a:r>
              <a:rPr lang="en-US" baseline="0" dirty="0" err="1" smtClean="0"/>
              <a:t>mutex</a:t>
            </a:r>
            <a:r>
              <a:rPr lang="en-US" baseline="0" dirty="0" smtClean="0"/>
              <a:t> would been more appropriate.</a:t>
            </a:r>
          </a:p>
        </p:txBody>
      </p:sp>
      <p:sp>
        <p:nvSpPr>
          <p:cNvPr id="4" name="Slide Number Placeholder 3"/>
          <p:cNvSpPr>
            <a:spLocks noGrp="1"/>
          </p:cNvSpPr>
          <p:nvPr>
            <p:ph type="sldNum" sz="quarter" idx="10"/>
          </p:nvPr>
        </p:nvSpPr>
        <p:spPr/>
        <p:txBody>
          <a:bodyPr/>
          <a:lstStyle/>
          <a:p>
            <a:fld id="{600EA4C1-1369-497F-A4CC-0EEBC5C7F202}" type="slidenum">
              <a:rPr lang="en-US" smtClean="0"/>
              <a:t>40</a:t>
            </a:fld>
            <a:endParaRPr lang="en-US" dirty="0"/>
          </a:p>
        </p:txBody>
      </p:sp>
    </p:spTree>
    <p:extLst>
      <p:ext uri="{BB962C8B-B14F-4D97-AF65-F5344CB8AC3E}">
        <p14:creationId xmlns:p14="http://schemas.microsoft.com/office/powerpoint/2010/main" val="21746647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same is true of the read/write </a:t>
            </a:r>
            <a:r>
              <a:rPr lang="en-US" baseline="0" dirty="0" err="1" smtClean="0"/>
              <a:t>mutexes</a:t>
            </a:r>
            <a:r>
              <a:rPr lang="en-US" baseline="0" dirty="0" smtClean="0"/>
              <a:t>.  Each of them have identical interfaces and behaviors – but their scalability and fairness differences could affect how your application performs at scale.</a:t>
            </a:r>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41</a:t>
            </a:fld>
            <a:endParaRPr lang="en-US" dirty="0"/>
          </a:p>
        </p:txBody>
      </p:sp>
    </p:spTree>
    <p:extLst>
      <p:ext uri="{BB962C8B-B14F-4D97-AF65-F5344CB8AC3E}">
        <p14:creationId xmlns:p14="http://schemas.microsoft.com/office/powerpoint/2010/main" val="33971627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Thread local storage is memory that has been allocated for usage by a single thread of execution.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42</a:t>
            </a:fld>
            <a:endParaRPr lang="en-US" dirty="0"/>
          </a:p>
        </p:txBody>
      </p:sp>
    </p:spTree>
    <p:extLst>
      <p:ext uri="{BB962C8B-B14F-4D97-AF65-F5344CB8AC3E}">
        <p14:creationId xmlns:p14="http://schemas.microsoft.com/office/powerpoint/2010/main" val="14648513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our linear summation example again.</a:t>
            </a:r>
            <a:r>
              <a:rPr lang="en-US" baseline="0" dirty="0" smtClean="0"/>
              <a:t> </a:t>
            </a:r>
          </a:p>
          <a:p>
            <a:r>
              <a:rPr lang="en-US" baseline="0" dirty="0" smtClean="0"/>
              <a:t>** Here we have a vector of integers</a:t>
            </a:r>
          </a:p>
          <a:p>
            <a:r>
              <a:rPr lang="en-US" baseline="0" dirty="0" smtClean="0"/>
              <a:t>** Which will be added starting at the beginning </a:t>
            </a:r>
          </a:p>
          <a:p>
            <a:r>
              <a:rPr lang="en-US" baseline="0" dirty="0" smtClean="0"/>
              <a:t>** through to the end</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43</a:t>
            </a:fld>
            <a:endParaRPr lang="en-US" dirty="0"/>
          </a:p>
        </p:txBody>
      </p:sp>
    </p:spTree>
    <p:extLst>
      <p:ext uri="{BB962C8B-B14F-4D97-AF65-F5344CB8AC3E}">
        <p14:creationId xmlns:p14="http://schemas.microsoft.com/office/powerpoint/2010/main" val="16124458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want to run the algorithm</a:t>
            </a:r>
            <a:r>
              <a:rPr lang="en-US" baseline="0" dirty="0" smtClean="0"/>
              <a:t> in parallel so we replace our for loop with our trusty </a:t>
            </a:r>
            <a:r>
              <a:rPr lang="en-US" baseline="0" dirty="0" err="1" smtClean="0"/>
              <a:t>parallel_for</a:t>
            </a:r>
            <a:r>
              <a:rPr lang="en-US" baseline="0" dirty="0" smtClean="0"/>
              <a:t> algorithm.</a:t>
            </a:r>
          </a:p>
          <a:p>
            <a:r>
              <a:rPr lang="en-US" baseline="0" dirty="0" smtClean="0"/>
              <a:t>** Now we have two or more threads, </a:t>
            </a:r>
          </a:p>
          <a:p>
            <a:r>
              <a:rPr lang="en-US" baseline="0" dirty="0" smtClean="0"/>
              <a:t>** each processing values </a:t>
            </a:r>
          </a:p>
          <a:p>
            <a:r>
              <a:rPr lang="en-US" baseline="0" dirty="0" smtClean="0"/>
              <a:t>** until they are out of values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44</a:t>
            </a:fld>
            <a:endParaRPr lang="en-US" dirty="0"/>
          </a:p>
        </p:txBody>
      </p:sp>
    </p:spTree>
    <p:extLst>
      <p:ext uri="{BB962C8B-B14F-4D97-AF65-F5344CB8AC3E}">
        <p14:creationId xmlns:p14="http://schemas.microsoft.com/office/powerpoint/2010/main" val="11495183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as we learned earlier in this module, that this is not a safe way to add the values – </a:t>
            </a:r>
          </a:p>
          <a:p>
            <a:r>
              <a:rPr lang="en-US" dirty="0" smtClean="0"/>
              <a:t>** When we load the value</a:t>
            </a:r>
          </a:p>
          <a:p>
            <a:r>
              <a:rPr lang="en-US" dirty="0" smtClean="0"/>
              <a:t>** and then update the</a:t>
            </a:r>
            <a:r>
              <a:rPr lang="en-US" baseline="0" dirty="0" smtClean="0"/>
              <a:t> value</a:t>
            </a:r>
          </a:p>
          <a:p>
            <a:r>
              <a:rPr lang="en-US" baseline="0" dirty="0" smtClean="0"/>
              <a:t>** We run the risk of losing one of the calculations when multiple threads update the shared variable at the same time.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45</a:t>
            </a:fld>
            <a:endParaRPr lang="en-US" dirty="0"/>
          </a:p>
        </p:txBody>
      </p:sp>
    </p:spTree>
    <p:extLst>
      <p:ext uri="{BB962C8B-B14F-4D97-AF65-F5344CB8AC3E}">
        <p14:creationId xmlns:p14="http://schemas.microsoft.com/office/powerpoint/2010/main" val="24062110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way to address this is to linearize our updates.  We saw how to do this with </a:t>
            </a:r>
            <a:r>
              <a:rPr lang="en-US" dirty="0" err="1" smtClean="0"/>
              <a:t>mutexes</a:t>
            </a:r>
            <a:r>
              <a:rPr lang="en-US" dirty="0" smtClean="0"/>
              <a:t>, but we could have also done it using an atomic operation.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46</a:t>
            </a:fld>
            <a:endParaRPr lang="en-US" dirty="0"/>
          </a:p>
        </p:txBody>
      </p:sp>
    </p:spTree>
    <p:extLst>
      <p:ext uri="{BB962C8B-B14F-4D97-AF65-F5344CB8AC3E}">
        <p14:creationId xmlns:p14="http://schemas.microsoft.com/office/powerpoint/2010/main" val="21154058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By using an atomic long for our result,</a:t>
            </a:r>
            <a:r>
              <a:rPr lang="en-US" baseline="0" dirty="0" smtClean="0"/>
              <a:t> </a:t>
            </a:r>
          </a:p>
          <a:p>
            <a:r>
              <a:rPr lang="en-US" baseline="0" dirty="0" smtClean="0"/>
              <a:t>** we could use the </a:t>
            </a:r>
            <a:r>
              <a:rPr lang="en-US" baseline="0" dirty="0" err="1" smtClean="0"/>
              <a:t>fetch_add</a:t>
            </a:r>
            <a:r>
              <a:rPr lang="en-US" baseline="0" dirty="0" smtClean="0"/>
              <a:t> operation to update the shared variable in an atomic manner – this ensures that no updates will be lost.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47</a:t>
            </a:fld>
            <a:endParaRPr lang="en-US" dirty="0"/>
          </a:p>
        </p:txBody>
      </p:sp>
    </p:spTree>
    <p:extLst>
      <p:ext uri="{BB962C8B-B14F-4D97-AF65-F5344CB8AC3E}">
        <p14:creationId xmlns:p14="http://schemas.microsoft.com/office/powerpoint/2010/main" val="25517183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we could use a </a:t>
            </a:r>
            <a:r>
              <a:rPr lang="en-US" dirty="0" err="1" smtClean="0"/>
              <a:t>mutex</a:t>
            </a:r>
            <a:r>
              <a:rPr lang="en-US" dirty="0" smtClean="0"/>
              <a:t> as we saw earlier.  So which option would be better?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48</a:t>
            </a:fld>
            <a:endParaRPr lang="en-US" dirty="0"/>
          </a:p>
        </p:txBody>
      </p:sp>
    </p:spTree>
    <p:extLst>
      <p:ext uri="{BB962C8B-B14F-4D97-AF65-F5344CB8AC3E}">
        <p14:creationId xmlns:p14="http://schemas.microsoft.com/office/powerpoint/2010/main" val="14989749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case the atomic updates are several times more expensive than the linear algorithm, and the </a:t>
            </a:r>
            <a:r>
              <a:rPr lang="en-US" baseline="0" dirty="0" err="1" smtClean="0"/>
              <a:t>mutex</a:t>
            </a:r>
            <a:r>
              <a:rPr lang="en-US" baseline="0" dirty="0" smtClean="0"/>
              <a:t> protected updates are several times more expensive than the atomic updates.  In both cases we are still slower than linear.</a:t>
            </a:r>
          </a:p>
          <a:p>
            <a:endParaRPr lang="en-US" baseline="0" dirty="0" smtClean="0"/>
          </a:p>
          <a:p>
            <a:r>
              <a:rPr lang="en-US" baseline="0" dirty="0" smtClean="0"/>
              <a:t>So how do we do better?</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49</a:t>
            </a:fld>
            <a:endParaRPr lang="en-US" dirty="0"/>
          </a:p>
        </p:txBody>
      </p:sp>
    </p:spTree>
    <p:extLst>
      <p:ext uri="{BB962C8B-B14F-4D97-AF65-F5344CB8AC3E}">
        <p14:creationId xmlns:p14="http://schemas.microsoft.com/office/powerpoint/2010/main" val="234398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example we want will create a simple function, named </a:t>
            </a:r>
            <a:r>
              <a:rPr lang="en-US" baseline="0" dirty="0" err="1" smtClean="0"/>
              <a:t>time_it</a:t>
            </a:r>
            <a:r>
              <a:rPr lang="en-US" baseline="0" dirty="0" smtClean="0"/>
              <a:t>, which will be used to time the execution of other functions.</a:t>
            </a:r>
          </a:p>
          <a:p>
            <a:r>
              <a:rPr lang="en-US" baseline="0" dirty="0" smtClean="0"/>
              <a:t>** We define our </a:t>
            </a:r>
            <a:r>
              <a:rPr lang="en-US" baseline="0" dirty="0" err="1" smtClean="0"/>
              <a:t>time_it</a:t>
            </a:r>
            <a:r>
              <a:rPr lang="en-US" baseline="0" dirty="0" smtClean="0"/>
              <a:t> function as a template function that accepts a argument, function, </a:t>
            </a:r>
          </a:p>
          <a:p>
            <a:r>
              <a:rPr lang="en-US" baseline="0" dirty="0" smtClean="0"/>
              <a:t>** whose execution will be timed using the </a:t>
            </a:r>
            <a:r>
              <a:rPr lang="en-US" baseline="0" dirty="0" err="1" smtClean="0"/>
              <a:t>tick_count</a:t>
            </a:r>
            <a:r>
              <a:rPr lang="en-US" baseline="0" dirty="0" smtClean="0"/>
              <a:t> class to measure the elapsed time.</a:t>
            </a:r>
          </a:p>
          <a:p>
            <a:r>
              <a:rPr lang="en-US" baseline="0" dirty="0" smtClean="0"/>
              <a:t>** To test this out we will create a function named </a:t>
            </a:r>
            <a:r>
              <a:rPr lang="en-US" baseline="0" dirty="0" err="1" smtClean="0"/>
              <a:t>long_operation</a:t>
            </a:r>
            <a:r>
              <a:rPr lang="en-US" baseline="0" dirty="0" smtClean="0"/>
              <a:t> which simply sleeps for two seconds.</a:t>
            </a:r>
          </a:p>
          <a:p>
            <a:r>
              <a:rPr lang="en-US" baseline="0" dirty="0" smtClean="0"/>
              <a:t>** Finally we call our </a:t>
            </a:r>
            <a:r>
              <a:rPr lang="en-US" baseline="0" dirty="0" err="1" smtClean="0"/>
              <a:t>time_it</a:t>
            </a:r>
            <a:r>
              <a:rPr lang="en-US" baseline="0" dirty="0" smtClean="0"/>
              <a:t> function passing the </a:t>
            </a:r>
            <a:r>
              <a:rPr lang="en-US" baseline="0" dirty="0" err="1" smtClean="0"/>
              <a:t>long_operation</a:t>
            </a:r>
            <a:r>
              <a:rPr lang="en-US" baseline="0" dirty="0" smtClean="0"/>
              <a:t> function as an argument.  The returned value is the elapsed time in seconds.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a:t>
            </a:fld>
            <a:endParaRPr lang="en-US" dirty="0"/>
          </a:p>
        </p:txBody>
      </p:sp>
    </p:spTree>
    <p:extLst>
      <p:ext uri="{BB962C8B-B14F-4D97-AF65-F5344CB8AC3E}">
        <p14:creationId xmlns:p14="http://schemas.microsoft.com/office/powerpoint/2010/main" val="26969967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Fundamentally,</a:t>
            </a:r>
            <a:r>
              <a:rPr lang="en-US" baseline="0" dirty="0" smtClean="0"/>
              <a:t> the problem is that we are updating shared state between multiple threads.</a:t>
            </a:r>
          </a:p>
          <a:p>
            <a:r>
              <a:rPr lang="en-US" baseline="0" dirty="0" smtClean="0"/>
              <a:t>** We have a shared variable, result,</a:t>
            </a:r>
          </a:p>
          <a:p>
            <a:r>
              <a:rPr lang="en-US" baseline="0" dirty="0" smtClean="0"/>
              <a:t>** that both thread need to be updating.</a:t>
            </a:r>
          </a:p>
          <a:p>
            <a:r>
              <a:rPr lang="en-US" baseline="0" dirty="0" smtClean="0"/>
              <a:t>This means that both threads need to be constantly serializing access to the variable to ensure that they are functioning correctly.</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50</a:t>
            </a:fld>
            <a:endParaRPr lang="en-US" dirty="0"/>
          </a:p>
        </p:txBody>
      </p:sp>
    </p:spTree>
    <p:extLst>
      <p:ext uri="{BB962C8B-B14F-4D97-AF65-F5344CB8AC3E}">
        <p14:creationId xmlns:p14="http://schemas.microsoft.com/office/powerpoint/2010/main" val="11426567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what if</a:t>
            </a:r>
            <a:r>
              <a:rPr lang="en-US" baseline="0" dirty="0" smtClean="0"/>
              <a:t> instead of using a shared variable</a:t>
            </a:r>
          </a:p>
          <a:p>
            <a:r>
              <a:rPr lang="en-US" baseline="0" dirty="0" smtClean="0"/>
              <a:t>** each thread had it’s own result</a:t>
            </a:r>
          </a:p>
          <a:p>
            <a:r>
              <a:rPr lang="en-US" baseline="0" dirty="0" smtClean="0"/>
              <a:t>** that was only ever updated by the current thread.  This would mean that no synchronization would ever be necessary – no </a:t>
            </a:r>
            <a:r>
              <a:rPr lang="en-US" baseline="0" dirty="0" err="1" smtClean="0"/>
              <a:t>mutexes</a:t>
            </a:r>
            <a:r>
              <a:rPr lang="en-US" baseline="0" dirty="0" smtClean="0"/>
              <a:t> and no atomic operations.</a:t>
            </a:r>
          </a:p>
          <a:p>
            <a:r>
              <a:rPr lang="en-US" baseline="0" dirty="0" smtClean="0"/>
              <a:t>** Once each thread was completed, the result could be added to a shared variable that was only ever accessed once for each thread’s final value.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51</a:t>
            </a:fld>
            <a:endParaRPr lang="en-US" dirty="0"/>
          </a:p>
        </p:txBody>
      </p:sp>
    </p:spTree>
    <p:extLst>
      <p:ext uri="{BB962C8B-B14F-4D97-AF65-F5344CB8AC3E}">
        <p14:creationId xmlns:p14="http://schemas.microsoft.com/office/powerpoint/2010/main" val="34433605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TBB we would do this using a combinable.</a:t>
            </a:r>
          </a:p>
          <a:p>
            <a:r>
              <a:rPr lang="en-US" baseline="0" dirty="0" smtClean="0"/>
              <a:t>** A combinable wraps the shared variable and provides each thread with their own instance. This instance will only ever be written to by that thread so there are no thread safety issues.</a:t>
            </a:r>
          </a:p>
          <a:p>
            <a:r>
              <a:rPr lang="en-US" baseline="0" dirty="0" smtClean="0"/>
              <a:t>** And each thread will access their instance of the variable by calling the combinable local function.  This function returns a reference to the thread-local version of the value.</a:t>
            </a:r>
          </a:p>
          <a:p>
            <a:r>
              <a:rPr lang="en-US" dirty="0" smtClean="0"/>
              <a:t>** Once all the child threads are done, each thread’s local copy can be added together, or reduced, using the </a:t>
            </a:r>
            <a:r>
              <a:rPr lang="en-US" dirty="0" err="1" smtClean="0"/>
              <a:t>combinable’s</a:t>
            </a:r>
            <a:r>
              <a:rPr lang="en-US" dirty="0" smtClean="0"/>
              <a:t> combine function – in this case applying</a:t>
            </a:r>
            <a:r>
              <a:rPr lang="en-US" baseline="0" dirty="0" smtClean="0"/>
              <a:t> the plus operation to each thread-local value.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52</a:t>
            </a:fld>
            <a:endParaRPr lang="en-US" dirty="0"/>
          </a:p>
        </p:txBody>
      </p:sp>
    </p:spTree>
    <p:extLst>
      <p:ext uri="{BB962C8B-B14F-4D97-AF65-F5344CB8AC3E}">
        <p14:creationId xmlns:p14="http://schemas.microsoft.com/office/powerpoint/2010/main" val="18338916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what performance difference does using thread-local storage make?  Well- it’s pretty significant.  In fact, let’s get rid of the atomic and </a:t>
            </a:r>
            <a:r>
              <a:rPr lang="en-US" baseline="0" dirty="0" err="1" smtClean="0"/>
              <a:t>mutex</a:t>
            </a:r>
            <a:r>
              <a:rPr lang="en-US" baseline="0" dirty="0" smtClean="0"/>
              <a:t> data to make the difference easier to see.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53</a:t>
            </a:fld>
            <a:endParaRPr lang="en-US" dirty="0"/>
          </a:p>
        </p:txBody>
      </p:sp>
    </p:spTree>
    <p:extLst>
      <p:ext uri="{BB962C8B-B14F-4D97-AF65-F5344CB8AC3E}">
        <p14:creationId xmlns:p14="http://schemas.microsoft.com/office/powerpoint/2010/main" val="18564974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can see that the combinable code is actually faster than the linear code – so we’ve finally improved on our linear function by using a parallel algorithm</a:t>
            </a:r>
            <a:r>
              <a:rPr lang="en-US" baseline="0" dirty="0" smtClean="0"/>
              <a:t> – and we did it in a way that did not require any locks or explicit serialization.</a:t>
            </a:r>
          </a:p>
          <a:p>
            <a:r>
              <a:rPr lang="en-US" dirty="0" smtClean="0"/>
              <a:t>But can we do even</a:t>
            </a:r>
            <a:r>
              <a:rPr lang="en-US" baseline="0" dirty="0" smtClean="0"/>
              <a:t> better?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54</a:t>
            </a:fld>
            <a:endParaRPr lang="en-US" dirty="0"/>
          </a:p>
        </p:txBody>
      </p:sp>
    </p:spTree>
    <p:extLst>
      <p:ext uri="{BB962C8B-B14F-4D97-AF65-F5344CB8AC3E}">
        <p14:creationId xmlns:p14="http://schemas.microsoft.com/office/powerpoint/2010/main" val="18666916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so.  One</a:t>
            </a:r>
            <a:r>
              <a:rPr lang="en-US" baseline="0" dirty="0" smtClean="0"/>
              <a:t> way is to reduce the overhead of the parallel processing by using an optimal grainsize.</a:t>
            </a:r>
          </a:p>
          <a:p>
            <a:r>
              <a:rPr lang="en-US" baseline="0" dirty="0" smtClean="0"/>
              <a:t>** Here I define the grainsize to be the data size divided by 16 – I choose 16 because I am on an 8 core machine and trial and error showed this to be a good value. Ideally this would not be a hardcoded value.  </a:t>
            </a:r>
          </a:p>
          <a:p>
            <a:r>
              <a:rPr lang="en-US" baseline="0" dirty="0" smtClean="0"/>
              <a:t>** With my grainsize defined, I now create a </a:t>
            </a:r>
            <a:r>
              <a:rPr lang="en-US" baseline="0" dirty="0" err="1" smtClean="0"/>
              <a:t>blocked_range</a:t>
            </a:r>
            <a:r>
              <a:rPr lang="en-US" baseline="0" dirty="0" smtClean="0"/>
              <a:t> from my vector of integers.</a:t>
            </a:r>
          </a:p>
          <a:p>
            <a:r>
              <a:rPr lang="en-US" baseline="0" dirty="0" smtClean="0"/>
              <a:t>** And I call the </a:t>
            </a:r>
            <a:r>
              <a:rPr lang="en-US" baseline="0" dirty="0" err="1" smtClean="0"/>
              <a:t>parallel_for</a:t>
            </a:r>
            <a:r>
              <a:rPr lang="en-US" baseline="0" dirty="0" smtClean="0"/>
              <a:t> version that accepts the </a:t>
            </a:r>
            <a:r>
              <a:rPr lang="en-US" baseline="0" dirty="0" err="1" smtClean="0"/>
              <a:t>blocked_range</a:t>
            </a:r>
            <a:r>
              <a:rPr lang="en-US" baseline="0" dirty="0" smtClean="0"/>
              <a:t> as it’s parameter.</a:t>
            </a:r>
          </a:p>
          <a:p>
            <a:r>
              <a:rPr lang="en-US" baseline="0" dirty="0" smtClean="0"/>
              <a:t>** Since we’re using a range now, we can change the algorithm to use standard accumulate to add the range before updating the combinable result.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55</a:t>
            </a:fld>
            <a:endParaRPr lang="en-US" dirty="0"/>
          </a:p>
        </p:txBody>
      </p:sp>
    </p:spTree>
    <p:extLst>
      <p:ext uri="{BB962C8B-B14F-4D97-AF65-F5344CB8AC3E}">
        <p14:creationId xmlns:p14="http://schemas.microsoft.com/office/powerpoint/2010/main" val="12628410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did this help?</a:t>
            </a:r>
            <a:r>
              <a:rPr lang="en-US" baseline="0" dirty="0" smtClean="0"/>
              <a:t>  Yeah, it a little.</a:t>
            </a:r>
          </a:p>
          <a:p>
            <a:r>
              <a:rPr lang="en-US" baseline="0" dirty="0" smtClean="0"/>
              <a:t>Using a more optimal grain size in conjunction with a combinable has cut the runtime nearly in half over the original linear algorithm.</a:t>
            </a:r>
          </a:p>
          <a:p>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56</a:t>
            </a:fld>
            <a:endParaRPr lang="en-US" dirty="0"/>
          </a:p>
        </p:txBody>
      </p:sp>
    </p:spTree>
    <p:extLst>
      <p:ext uri="{BB962C8B-B14F-4D97-AF65-F5344CB8AC3E}">
        <p14:creationId xmlns:p14="http://schemas.microsoft.com/office/powerpoint/2010/main" val="22450824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combinable</a:t>
            </a:r>
            <a:r>
              <a:rPr lang="en-US" baseline="0" dirty="0" smtClean="0"/>
              <a:t> class has two functions we really need to understand.</a:t>
            </a:r>
          </a:p>
          <a:p>
            <a:r>
              <a:rPr lang="en-US" baseline="0" dirty="0" smtClean="0"/>
              <a:t>The local function returns a reference to the thread-local element.  If the element has never been accessed before then it is created and returned.  There is a version of the local function that accepts a reference to a Boolean – this Boolean value is set to true if the element was created, or is set to false if not.</a:t>
            </a:r>
          </a:p>
          <a:p>
            <a:r>
              <a:rPr lang="en-US" baseline="0" dirty="0" smtClean="0"/>
              <a:t>The combine function is the function that combines the thread-local values together once all the threads are done processing.  It contains two versions – the first accepts an associative binary function that is called for each thread-local instance.  This is used to perform a reduction of each thread value to a single value.  We saw this when we used standard plus – we were reducing all of the values down to a single result – the sum of all of the thread-local values.</a:t>
            </a:r>
          </a:p>
          <a:p>
            <a:r>
              <a:rPr lang="en-US" baseline="0" dirty="0" smtClean="0"/>
              <a:t>The second version of combine accepts a unary function that is called once for each thread-local instance.  It is used when you simply want to process each result without needing to reduce them to a single value.  For example if we simply had wanted to print out the thread-local value rather than summing them together.</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57</a:t>
            </a:fld>
            <a:endParaRPr lang="en-US" dirty="0"/>
          </a:p>
        </p:txBody>
      </p:sp>
    </p:spTree>
    <p:extLst>
      <p:ext uri="{BB962C8B-B14F-4D97-AF65-F5344CB8AC3E}">
        <p14:creationId xmlns:p14="http://schemas.microsoft.com/office/powerpoint/2010/main" val="3954239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execute this we see that our elapsed time was just over two seconds.  This is pretty much what we would expect – since we slept for 2 seconds, the </a:t>
            </a:r>
            <a:r>
              <a:rPr lang="en-US" dirty="0" err="1" smtClean="0"/>
              <a:t>remainer</a:t>
            </a:r>
            <a:r>
              <a:rPr lang="en-US" dirty="0" smtClean="0"/>
              <a:t> is</a:t>
            </a:r>
            <a:r>
              <a:rPr lang="en-US" baseline="0" dirty="0" smtClean="0"/>
              <a:t> the overhead associated with the function calls and the non-exact nature of sleeping.</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a:t>
            </a:fld>
            <a:endParaRPr lang="en-US" dirty="0"/>
          </a:p>
        </p:txBody>
      </p:sp>
    </p:spTree>
    <p:extLst>
      <p:ext uri="{BB962C8B-B14F-4D97-AF65-F5344CB8AC3E}">
        <p14:creationId xmlns:p14="http://schemas.microsoft.com/office/powerpoint/2010/main" val="2696941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TBB library provides several types of </a:t>
            </a:r>
            <a:r>
              <a:rPr lang="en-US" sz="1200" kern="1200" dirty="0" err="1" smtClean="0">
                <a:solidFill>
                  <a:schemeClr val="tx1"/>
                </a:solidFill>
                <a:effectLst/>
                <a:latin typeface="+mn-lt"/>
                <a:ea typeface="+mn-ea"/>
                <a:cs typeface="+mn-cs"/>
              </a:rPr>
              <a:t>mutexes</a:t>
            </a:r>
            <a:r>
              <a:rPr lang="en-US" sz="1200" kern="1200" baseline="0" dirty="0" smtClean="0">
                <a:solidFill>
                  <a:schemeClr val="tx1"/>
                </a:solidFill>
                <a:effectLst/>
                <a:latin typeface="+mn-lt"/>
                <a:ea typeface="+mn-ea"/>
                <a:cs typeface="+mn-cs"/>
              </a:rPr>
              <a:t> – or locks which ensure synchronous access to shared data or code.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7</a:t>
            </a:fld>
            <a:endParaRPr lang="en-US" dirty="0"/>
          </a:p>
        </p:txBody>
      </p:sp>
    </p:spTree>
    <p:extLst>
      <p:ext uri="{BB962C8B-B14F-4D97-AF65-F5344CB8AC3E}">
        <p14:creationId xmlns:p14="http://schemas.microsoft.com/office/powerpoint/2010/main" val="3436444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 why we might want to use a </a:t>
            </a:r>
            <a:r>
              <a:rPr lang="en-US" dirty="0" err="1" smtClean="0"/>
              <a:t>mutex</a:t>
            </a:r>
            <a:r>
              <a:rPr lang="en-US" dirty="0" smtClean="0"/>
              <a:t>.</a:t>
            </a:r>
          </a:p>
          <a:p>
            <a:r>
              <a:rPr lang="en-US" dirty="0" smtClean="0"/>
              <a:t>In this example we have a global</a:t>
            </a:r>
            <a:r>
              <a:rPr lang="en-US" baseline="0" dirty="0" smtClean="0"/>
              <a:t> variable named total which has an initial value of 0.   We also have code running on one thread.</a:t>
            </a:r>
          </a:p>
          <a:p>
            <a:r>
              <a:rPr lang="en-US" baseline="0" dirty="0" smtClean="0"/>
              <a:t>** The code first creates a local variable named temp which is assigned the value of total.  So at this point temp is equal to 0.</a:t>
            </a:r>
          </a:p>
          <a:p>
            <a:r>
              <a:rPr lang="en-US" baseline="0" dirty="0" smtClean="0"/>
              <a:t>** We then assign temp to be temp plus 10 – or 10 more than total.</a:t>
            </a:r>
          </a:p>
          <a:p>
            <a:r>
              <a:rPr lang="en-US" baseline="0" dirty="0" smtClean="0"/>
              <a:t>** And then we assign temp back to total.</a:t>
            </a:r>
          </a:p>
          <a:p>
            <a:r>
              <a:rPr lang="en-US" baseline="0" dirty="0" smtClean="0"/>
              <a:t>In the end our total value is now equal to 10.  This is what we would expect.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a:t>
            </a:fld>
            <a:endParaRPr lang="en-US" dirty="0"/>
          </a:p>
        </p:txBody>
      </p:sp>
    </p:spTree>
    <p:extLst>
      <p:ext uri="{BB962C8B-B14F-4D97-AF65-F5344CB8AC3E}">
        <p14:creationId xmlns:p14="http://schemas.microsoft.com/office/powerpoint/2010/main" val="2111995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what</a:t>
            </a:r>
            <a:r>
              <a:rPr lang="en-US" baseline="0" dirty="0" smtClean="0"/>
              <a:t> if there had been two threads running, both of which were reading and writing to the total global variable.</a:t>
            </a:r>
          </a:p>
          <a:p>
            <a:r>
              <a:rPr lang="en-US" baseline="0" dirty="0" smtClean="0"/>
              <a:t>** Both threads create a copy of the value of total – so both threads have a value named temp which is set to the value 0.</a:t>
            </a:r>
          </a:p>
          <a:p>
            <a:r>
              <a:rPr lang="en-US" baseline="0" dirty="0" smtClean="0"/>
              <a:t>** Now both threads add ten to their temp value.</a:t>
            </a:r>
          </a:p>
          <a:p>
            <a:r>
              <a:rPr lang="en-US" baseline="0" dirty="0" smtClean="0"/>
              <a:t>** And both threads assign the value temp back to the total</a:t>
            </a:r>
          </a:p>
          <a:p>
            <a:r>
              <a:rPr lang="en-US" baseline="0" dirty="0" smtClean="0"/>
              <a:t>And this leaves us with the total value set to 10.   Hmmm … this probably isn’t what intended.  We probably meant for total to have an eventual value of 20.</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a:t>
            </a:fld>
            <a:endParaRPr lang="en-US" dirty="0"/>
          </a:p>
        </p:txBody>
      </p:sp>
    </p:spTree>
    <p:extLst>
      <p:ext uri="{BB962C8B-B14F-4D97-AF65-F5344CB8AC3E}">
        <p14:creationId xmlns:p14="http://schemas.microsoft.com/office/powerpoint/2010/main" val="2967664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9/6/2015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666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9/6/2015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2442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9/6/2015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1271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9/6/2015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6819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F4CED6-335E-4380-AA66-CB844F4A6A5A}" type="datetimeFigureOut">
              <a:rPr lang="en-US" smtClean="0"/>
              <a:t>9/6/2015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8471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F4CED6-335E-4380-AA66-CB844F4A6A5A}" type="datetimeFigureOut">
              <a:rPr lang="en-US" smtClean="0"/>
              <a:t>9/6/2015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1127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F4CED6-335E-4380-AA66-CB844F4A6A5A}" type="datetimeFigureOut">
              <a:rPr lang="en-US" smtClean="0"/>
              <a:t>9/6/2015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400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F4CED6-335E-4380-AA66-CB844F4A6A5A}" type="datetimeFigureOut">
              <a:rPr lang="en-US" smtClean="0"/>
              <a:t>9/6/2015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956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CED6-335E-4380-AA66-CB844F4A6A5A}" type="datetimeFigureOut">
              <a:rPr lang="en-US" smtClean="0"/>
              <a:t>9/6/2015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390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9/6/2015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4307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9/6/2015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9379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CED6-335E-4380-AA66-CB844F4A6A5A}" type="datetimeFigureOut">
              <a:rPr lang="en-US" smtClean="0"/>
              <a:t>9/6/2015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EF11-CA6A-41DA-81F0-F1D9DCCDD310}" type="slidenum">
              <a:rPr lang="en-US" smtClean="0"/>
              <a:t>‹#›</a:t>
            </a:fld>
            <a:endParaRPr lang="en-US" dirty="0"/>
          </a:p>
        </p:txBody>
      </p:sp>
    </p:spTree>
    <p:extLst>
      <p:ext uri="{BB962C8B-B14F-4D97-AF65-F5344CB8AC3E}">
        <p14:creationId xmlns:p14="http://schemas.microsoft.com/office/powerpoint/2010/main" val="2452367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50" dirty="0" smtClean="0"/>
              <a:t>Threading Building Blocks Programming</a:t>
            </a:r>
            <a:endParaRPr lang="en-US" sz="2850" dirty="0"/>
          </a:p>
        </p:txBody>
      </p:sp>
      <p:sp>
        <p:nvSpPr>
          <p:cNvPr id="3" name="Subtitle 2"/>
          <p:cNvSpPr>
            <a:spLocks noGrp="1"/>
          </p:cNvSpPr>
          <p:nvPr>
            <p:ph type="subTitle" idx="1"/>
          </p:nvPr>
        </p:nvSpPr>
        <p:spPr/>
        <p:txBody>
          <a:bodyPr/>
          <a:lstStyle/>
          <a:p>
            <a:r>
              <a:rPr lang="en-US" dirty="0" err="1" smtClean="0"/>
              <a:t>Mutexes</a:t>
            </a:r>
            <a:r>
              <a:rPr lang="en-US" dirty="0" smtClean="0"/>
              <a:t> and Thread Local Storage</a:t>
            </a:r>
            <a:endParaRPr lang="en-US" dirty="0"/>
          </a:p>
        </p:txBody>
      </p:sp>
    </p:spTree>
    <p:extLst>
      <p:ext uri="{BB962C8B-B14F-4D97-AF65-F5344CB8AC3E}">
        <p14:creationId xmlns:p14="http://schemas.microsoft.com/office/powerpoint/2010/main" val="4284929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029200" y="2462416"/>
            <a:ext cx="3200400" cy="3170099"/>
          </a:xfrm>
          <a:prstGeom prst="rect">
            <a:avLst/>
          </a:prstGeom>
        </p:spPr>
        <p:txBody>
          <a:bodyPr wrap="square">
            <a:spAutoFit/>
          </a:bodyPr>
          <a:lstStyle/>
          <a:p>
            <a:endParaRPr lang="en-US" sz="2000" dirty="0" smtClean="0">
              <a:solidFill>
                <a:srgbClr val="000000"/>
              </a:solidFill>
              <a:highlight>
                <a:srgbClr val="FFFFFF"/>
              </a:highlight>
              <a:latin typeface="Consolas" panose="020B0609020204030204" pitchFamily="49" charset="0"/>
            </a:endParaRPr>
          </a:p>
          <a:p>
            <a:endParaRPr lang="en-US" sz="2000" dirty="0">
              <a:solidFill>
                <a:srgbClr val="000000"/>
              </a:solidFill>
              <a:highlight>
                <a:srgbClr val="FFFFFF"/>
              </a:highlight>
              <a:latin typeface="Consolas" panose="020B0609020204030204" pitchFamily="49" charset="0"/>
            </a:endParaRPr>
          </a:p>
          <a:p>
            <a:endParaRPr lang="en-US" sz="2000" dirty="0" smtClean="0">
              <a:solidFill>
                <a:srgbClr val="000000"/>
              </a:solidFill>
              <a:highlight>
                <a:srgbClr val="FFFFFF"/>
              </a:highlight>
              <a:latin typeface="Consolas" panose="020B0609020204030204" pitchFamily="49" charset="0"/>
            </a:endParaRPr>
          </a:p>
          <a:p>
            <a:endParaRPr lang="en-US" sz="2000" dirty="0">
              <a:solidFill>
                <a:srgbClr val="000000"/>
              </a:solidFill>
              <a:highlight>
                <a:srgbClr val="FFFFFF"/>
              </a:highlight>
              <a:latin typeface="Consolas" panose="020B0609020204030204" pitchFamily="49" charset="0"/>
            </a:endParaRP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long </a:t>
            </a:r>
            <a:r>
              <a:rPr lang="en-US" sz="2000" dirty="0" smtClean="0">
                <a:solidFill>
                  <a:srgbClr val="000000"/>
                </a:solidFill>
                <a:highlight>
                  <a:srgbClr val="FFFFFF"/>
                </a:highlight>
                <a:latin typeface="Consolas" panose="020B0609020204030204" pitchFamily="49" charset="0"/>
              </a:rPr>
              <a:t>temp = </a:t>
            </a:r>
            <a:r>
              <a:rPr lang="en-US" sz="2000" dirty="0" smtClean="0">
                <a:solidFill>
                  <a:srgbClr val="000000"/>
                </a:solidFill>
                <a:highlight>
                  <a:srgbClr val="FFFFFF"/>
                </a:highlight>
                <a:latin typeface="Consolas" panose="020B0609020204030204" pitchFamily="49" charset="0"/>
              </a:rPr>
              <a:t>total;</a:t>
            </a:r>
            <a:endParaRPr lang="en-US" sz="2000" dirty="0" smtClean="0">
              <a:solidFill>
                <a:srgbClr val="000000"/>
              </a:solidFill>
              <a:highlight>
                <a:srgbClr val="FFFFFF"/>
              </a:highlight>
              <a:latin typeface="Consolas" panose="020B0609020204030204" pitchFamily="49" charset="0"/>
            </a:endParaRP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temp </a:t>
            </a:r>
            <a:r>
              <a:rPr lang="en-US" sz="2000" dirty="0" smtClean="0">
                <a:solidFill>
                  <a:srgbClr val="000000"/>
                </a:solidFill>
                <a:highlight>
                  <a:srgbClr val="FFFFFF"/>
                </a:highlight>
                <a:latin typeface="Consolas" panose="020B0609020204030204" pitchFamily="49" charset="0"/>
              </a:rPr>
              <a:t>= temp + 10;</a:t>
            </a:r>
            <a:endParaRPr lang="en-US" sz="2000" dirty="0" smtClean="0">
              <a:solidFill>
                <a:srgbClr val="000000"/>
              </a:solidFill>
              <a:highlight>
                <a:srgbClr val="FFFFFF"/>
              </a:highlight>
              <a:latin typeface="Consolas" panose="020B0609020204030204" pitchFamily="49" charset="0"/>
            </a:endParaRP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total = </a:t>
            </a:r>
            <a:r>
              <a:rPr lang="en-US" sz="2000" dirty="0" smtClean="0">
                <a:solidFill>
                  <a:srgbClr val="000000"/>
                </a:solidFill>
                <a:highlight>
                  <a:srgbClr val="FFFFFF"/>
                </a:highlight>
                <a:latin typeface="Consolas" panose="020B0609020204030204" pitchFamily="49" charset="0"/>
              </a:rPr>
              <a:t>temp;</a:t>
            </a:r>
          </a:p>
        </p:txBody>
      </p:sp>
      <p:sp>
        <p:nvSpPr>
          <p:cNvPr id="13" name="Rectangle 12"/>
          <p:cNvSpPr/>
          <p:nvPr/>
        </p:nvSpPr>
        <p:spPr>
          <a:xfrm>
            <a:off x="1447800" y="2462416"/>
            <a:ext cx="3200400" cy="1631216"/>
          </a:xfrm>
          <a:prstGeom prst="rect">
            <a:avLst/>
          </a:prstGeom>
        </p:spPr>
        <p:txBody>
          <a:bodyPr wrap="square">
            <a:spAutoFit/>
          </a:bodyPr>
          <a:lstStyle/>
          <a:p>
            <a:r>
              <a:rPr lang="en-US" sz="2000" dirty="0" smtClean="0">
                <a:solidFill>
                  <a:srgbClr val="000000"/>
                </a:solidFill>
                <a:highlight>
                  <a:srgbClr val="FFFFFF"/>
                </a:highlight>
                <a:latin typeface="Consolas" panose="020B0609020204030204" pitchFamily="49" charset="0"/>
              </a:rPr>
              <a:t>long temp = </a:t>
            </a:r>
            <a:r>
              <a:rPr lang="en-US" sz="2000" dirty="0" smtClean="0">
                <a:solidFill>
                  <a:srgbClr val="000000"/>
                </a:solidFill>
                <a:highlight>
                  <a:srgbClr val="FFFFFF"/>
                </a:highlight>
                <a:latin typeface="Consolas" panose="020B0609020204030204" pitchFamily="49" charset="0"/>
              </a:rPr>
              <a:t>total;</a:t>
            </a:r>
            <a:endParaRPr lang="en-US" sz="2000" dirty="0" smtClean="0">
              <a:solidFill>
                <a:srgbClr val="000000"/>
              </a:solidFill>
              <a:highlight>
                <a:srgbClr val="FFFFFF"/>
              </a:highlight>
              <a:latin typeface="Consolas" panose="020B0609020204030204" pitchFamily="49" charset="0"/>
            </a:endParaRP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temp </a:t>
            </a:r>
            <a:r>
              <a:rPr lang="en-US" sz="2000" dirty="0" smtClean="0">
                <a:solidFill>
                  <a:srgbClr val="000000"/>
                </a:solidFill>
                <a:highlight>
                  <a:srgbClr val="FFFFFF"/>
                </a:highlight>
                <a:latin typeface="Consolas" panose="020B0609020204030204" pitchFamily="49" charset="0"/>
              </a:rPr>
              <a:t>= temp + 10;</a:t>
            </a:r>
            <a:endParaRPr lang="en-US" sz="2000" dirty="0" smtClean="0">
              <a:solidFill>
                <a:srgbClr val="000000"/>
              </a:solidFill>
              <a:highlight>
                <a:srgbClr val="FFFFFF"/>
              </a:highlight>
              <a:latin typeface="Consolas" panose="020B0609020204030204" pitchFamily="49" charset="0"/>
            </a:endParaRP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total = </a:t>
            </a:r>
            <a:r>
              <a:rPr lang="en-US" sz="2000" dirty="0" smtClean="0">
                <a:solidFill>
                  <a:srgbClr val="000000"/>
                </a:solidFill>
                <a:highlight>
                  <a:srgbClr val="FFFFFF"/>
                </a:highlight>
                <a:latin typeface="Consolas" panose="020B0609020204030204" pitchFamily="49" charset="0"/>
              </a:rPr>
              <a:t>temp;</a:t>
            </a:r>
          </a:p>
        </p:txBody>
      </p:sp>
      <p:sp>
        <p:nvSpPr>
          <p:cNvPr id="9" name="Rectangle 8"/>
          <p:cNvSpPr/>
          <p:nvPr/>
        </p:nvSpPr>
        <p:spPr>
          <a:xfrm>
            <a:off x="4876800" y="2133600"/>
            <a:ext cx="3048000" cy="3733800"/>
          </a:xfrm>
          <a:prstGeom prst="rect">
            <a:avLst/>
          </a:prstGeom>
          <a:solidFill>
            <a:schemeClr val="accent1">
              <a:lumMod val="40000"/>
              <a:lumOff val="6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95400" y="2133600"/>
            <a:ext cx="3048000" cy="3733800"/>
          </a:xfrm>
          <a:prstGeom prst="rect">
            <a:avLst/>
          </a:prstGeom>
          <a:solidFill>
            <a:schemeClr val="accent1">
              <a:lumMod val="40000"/>
              <a:lumOff val="6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rot="5400000">
            <a:off x="971173" y="2361822"/>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Up Arrow 16"/>
          <p:cNvSpPr/>
          <p:nvPr/>
        </p:nvSpPr>
        <p:spPr>
          <a:xfrm rot="5400000">
            <a:off x="971173" y="30102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Up Arrow 17"/>
          <p:cNvSpPr/>
          <p:nvPr/>
        </p:nvSpPr>
        <p:spPr>
          <a:xfrm rot="5400000">
            <a:off x="971173" y="36198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4552573" y="45716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Up Arrow 11"/>
          <p:cNvSpPr/>
          <p:nvPr/>
        </p:nvSpPr>
        <p:spPr>
          <a:xfrm rot="5400000">
            <a:off x="4552573" y="51812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Rectangle 3"/>
          <p:cNvSpPr/>
          <p:nvPr/>
        </p:nvSpPr>
        <p:spPr>
          <a:xfrm>
            <a:off x="3200400" y="1143000"/>
            <a:ext cx="2743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a:t>
            </a:r>
            <a:r>
              <a:rPr lang="en-US" sz="2800" dirty="0" smtClean="0"/>
              <a:t>otal  (0)</a:t>
            </a:r>
            <a:endParaRPr lang="en-US" sz="2800" dirty="0"/>
          </a:p>
        </p:txBody>
      </p:sp>
      <p:sp>
        <p:nvSpPr>
          <p:cNvPr id="14" name="Rectangle 13"/>
          <p:cNvSpPr/>
          <p:nvPr/>
        </p:nvSpPr>
        <p:spPr>
          <a:xfrm>
            <a:off x="3200400" y="1143000"/>
            <a:ext cx="2743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a:t>
            </a:r>
            <a:r>
              <a:rPr lang="en-US" sz="2800" dirty="0" smtClean="0"/>
              <a:t>otal  (10)</a:t>
            </a:r>
            <a:endParaRPr lang="en-US" sz="2800" dirty="0"/>
          </a:p>
        </p:txBody>
      </p:sp>
      <p:sp>
        <p:nvSpPr>
          <p:cNvPr id="22" name="Rectangle 21"/>
          <p:cNvSpPr/>
          <p:nvPr/>
        </p:nvSpPr>
        <p:spPr>
          <a:xfrm>
            <a:off x="3200400" y="1143000"/>
            <a:ext cx="2743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a:t>
            </a:r>
            <a:r>
              <a:rPr lang="en-US" sz="2800" dirty="0" smtClean="0"/>
              <a:t>otal  (20)</a:t>
            </a:r>
            <a:endParaRPr lang="en-US" sz="2800" dirty="0"/>
          </a:p>
        </p:txBody>
      </p:sp>
      <p:sp>
        <p:nvSpPr>
          <p:cNvPr id="10" name="Up Arrow 9"/>
          <p:cNvSpPr/>
          <p:nvPr/>
        </p:nvSpPr>
        <p:spPr>
          <a:xfrm rot="5400000">
            <a:off x="4552573" y="3923168"/>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64190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xit" presetSubtype="0" fill="hold" grpId="1" nodeType="withEffect">
                                  <p:stCondLst>
                                    <p:cond delay="0"/>
                                  </p:stCondLst>
                                  <p:childTnLst>
                                    <p:animEffect transition="out" filter="fade">
                                      <p:cBhvr>
                                        <p:cTn id="14" dur="500"/>
                                        <p:tgtEl>
                                          <p:spTgt spid="16"/>
                                        </p:tgtEl>
                                      </p:cBhvr>
                                    </p:animEffect>
                                    <p:set>
                                      <p:cBhvr>
                                        <p:cTn id="15" dur="1" fill="hold">
                                          <p:stCondLst>
                                            <p:cond delay="499"/>
                                          </p:stCondLst>
                                        </p:cTn>
                                        <p:tgtEl>
                                          <p:spTgt spid="1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xit" presetSubtype="0" fill="hold" grpId="1" nodeType="withEffect">
                                  <p:stCondLst>
                                    <p:cond delay="0"/>
                                  </p:stCondLst>
                                  <p:childTnLst>
                                    <p:animEffect transition="out" filter="fade">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xit" presetSubtype="0" fill="hold" grpId="1"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xit" presetSubtype="0" fill="hold" grpId="1" nodeType="with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xit" presetSubtype="0" fill="hold" grpId="1" nodeType="with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1" grpId="0" animBg="1"/>
      <p:bldP spid="11" grpId="1" animBg="1"/>
      <p:bldP spid="12" grpId="0" animBg="1"/>
      <p:bldP spid="14" grpId="0" animBg="1"/>
      <p:bldP spid="22" grpId="0" animBg="1"/>
      <p:bldP spid="10" grpId="0" animBg="1"/>
      <p:bldP spid="1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1976973"/>
            <a:ext cx="7315200" cy="1138773"/>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linear_sum</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::accumulate(</a:t>
            </a:r>
            <a:r>
              <a:rPr lang="en-US" dirty="0" err="1">
                <a:solidFill>
                  <a:srgbClr val="808080"/>
                </a:solidFill>
                <a:highlight>
                  <a:srgbClr val="FFFFFF"/>
                </a:highlight>
                <a:latin typeface="Consolas" panose="020B0609020204030204" pitchFamily="49" charset="0"/>
              </a:rPr>
              <a:t>data</a:t>
            </a:r>
            <a:r>
              <a:rPr lang="en-US" dirty="0" err="1">
                <a:solidFill>
                  <a:srgbClr val="000000"/>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data</a:t>
            </a:r>
            <a:r>
              <a:rPr lang="en-US" dirty="0" err="1">
                <a:solidFill>
                  <a:srgbClr val="000000"/>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 0);</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851370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295400"/>
            <a:ext cx="8534400" cy="2800767"/>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parallel_for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total = </a:t>
            </a:r>
            <a:r>
              <a:rPr lang="en-US" dirty="0">
                <a:solidFill>
                  <a:srgbClr val="000000"/>
                </a:solidFill>
                <a:highlight>
                  <a:srgbClr val="FFFFFF"/>
                </a:highlight>
                <a:latin typeface="Consolas" panose="020B0609020204030204" pitchFamily="49" charset="0"/>
              </a:rPr>
              <a:t>0;</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(0), </a:t>
            </a:r>
            <a:r>
              <a:rPr lang="en-US" dirty="0" err="1">
                <a:solidFill>
                  <a:srgbClr val="808080"/>
                </a:solidFill>
                <a:highlight>
                  <a:srgbClr val="FFFFFF"/>
                </a:highlight>
                <a:latin typeface="Consolas" panose="020B0609020204030204" pitchFamily="49" charset="0"/>
              </a:rPr>
              <a:t>data</a:t>
            </a:r>
            <a:r>
              <a:rPr lang="en-US" dirty="0" err="1">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[&amp;](</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total </a:t>
            </a:r>
            <a:r>
              <a:rPr lang="en-US" dirty="0">
                <a:solidFill>
                  <a:srgbClr val="000000"/>
                </a:solidFill>
                <a:highlight>
                  <a:srgbClr val="FFFFFF"/>
                </a:highlight>
                <a:latin typeface="Consolas" panose="020B0609020204030204" pitchFamily="49" charset="0"/>
              </a:rPr>
              <a:t>+= data[</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total;</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402274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295400"/>
            <a:ext cx="8534400" cy="335476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parallel_for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total = </a:t>
            </a:r>
            <a:r>
              <a:rPr lang="en-US" dirty="0">
                <a:solidFill>
                  <a:srgbClr val="000000"/>
                </a:solidFill>
                <a:highlight>
                  <a:srgbClr val="FFFFFF"/>
                </a:highlight>
                <a:latin typeface="Consolas" panose="020B0609020204030204" pitchFamily="49" charset="0"/>
              </a:rPr>
              <a:t>0;</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(0), </a:t>
            </a:r>
            <a:r>
              <a:rPr lang="en-US" dirty="0" err="1">
                <a:solidFill>
                  <a:srgbClr val="808080"/>
                </a:solidFill>
                <a:highlight>
                  <a:srgbClr val="FFFFFF"/>
                </a:highlight>
                <a:latin typeface="Consolas" panose="020B0609020204030204" pitchFamily="49" charset="0"/>
              </a:rPr>
              <a:t>data</a:t>
            </a:r>
            <a:r>
              <a:rPr lang="en-US" dirty="0" err="1">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[&amp;](</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long temp = </a:t>
            </a:r>
            <a:r>
              <a:rPr lang="en-US" dirty="0" smtClean="0">
                <a:solidFill>
                  <a:srgbClr val="000000"/>
                </a:solidFill>
                <a:highlight>
                  <a:srgbClr val="FFFFFF"/>
                </a:highlight>
                <a:latin typeface="Consolas" panose="020B0609020204030204" pitchFamily="49" charset="0"/>
              </a:rPr>
              <a:t>total;</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temp </a:t>
            </a:r>
            <a:r>
              <a:rPr lang="en-US" dirty="0" smtClean="0">
                <a:solidFill>
                  <a:srgbClr val="000000"/>
                </a:solidFill>
                <a:highlight>
                  <a:srgbClr val="FFFFFF"/>
                </a:highlight>
                <a:latin typeface="Consolas" panose="020B0609020204030204" pitchFamily="49" charset="0"/>
              </a:rPr>
              <a:t>= temp + data[</a:t>
            </a:r>
            <a:r>
              <a:rPr lang="en-US" dirty="0" smtClean="0">
                <a:solidFill>
                  <a:srgbClr val="808080"/>
                </a:solidFill>
                <a:highlight>
                  <a:srgbClr val="FFFFFF"/>
                </a:highlight>
                <a:latin typeface="Consolas" panose="020B0609020204030204" pitchFamily="49" charset="0"/>
              </a:rPr>
              <a:t>index</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total </a:t>
            </a:r>
            <a:r>
              <a:rPr lang="en-US" dirty="0" smtClean="0">
                <a:solidFill>
                  <a:srgbClr val="000000"/>
                </a:solidFill>
                <a:highlight>
                  <a:srgbClr val="FFFFFF"/>
                </a:highlight>
                <a:latin typeface="Consolas" panose="020B0609020204030204" pitchFamily="49" charset="0"/>
              </a:rPr>
              <a:t>= temp;</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total;</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47" name="Up Arrow 46"/>
          <p:cNvSpPr/>
          <p:nvPr/>
        </p:nvSpPr>
        <p:spPr>
          <a:xfrm rot="5400000">
            <a:off x="971173" y="22856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8" name="Up Arrow 47"/>
          <p:cNvSpPr/>
          <p:nvPr/>
        </p:nvSpPr>
        <p:spPr>
          <a:xfrm rot="5400000">
            <a:off x="971173" y="25530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9" name="Up Arrow 48"/>
          <p:cNvSpPr/>
          <p:nvPr/>
        </p:nvSpPr>
        <p:spPr>
          <a:xfrm rot="5400000">
            <a:off x="971173" y="28578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51459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0" presetClass="exit" presetSubtype="0" fill="hold" grpId="1" nodeType="withEffect">
                                  <p:stCondLst>
                                    <p:cond delay="0"/>
                                  </p:stCondLst>
                                  <p:childTnLst>
                                    <p:animEffect transition="out" filter="fade">
                                      <p:cBhvr>
                                        <p:cTn id="14" dur="500"/>
                                        <p:tgtEl>
                                          <p:spTgt spid="47"/>
                                        </p:tgtEl>
                                      </p:cBhvr>
                                    </p:animEffect>
                                    <p:set>
                                      <p:cBhvr>
                                        <p:cTn id="15" dur="1" fill="hold">
                                          <p:stCondLst>
                                            <p:cond delay="499"/>
                                          </p:stCondLst>
                                        </p:cTn>
                                        <p:tgtEl>
                                          <p:spTgt spid="4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par>
                                <p:cTn id="21" presetID="10" presetClass="exit" presetSubtype="0" fill="hold" grpId="1" nodeType="withEffect">
                                  <p:stCondLst>
                                    <p:cond delay="0"/>
                                  </p:stCondLst>
                                  <p:childTnLst>
                                    <p:animEffect transition="out" filter="fade">
                                      <p:cBhvr>
                                        <p:cTn id="22" dur="500"/>
                                        <p:tgtEl>
                                          <p:spTgt spid="48"/>
                                        </p:tgtEl>
                                      </p:cBhvr>
                                    </p:animEffect>
                                    <p:set>
                                      <p:cBhvr>
                                        <p:cTn id="23"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8" grpId="0" animBg="1"/>
      <p:bldP spid="48" grpId="1" animBg="1"/>
      <p:bldP spid="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029200" y="2462416"/>
            <a:ext cx="3200400" cy="1631216"/>
          </a:xfrm>
          <a:prstGeom prst="rect">
            <a:avLst/>
          </a:prstGeom>
        </p:spPr>
        <p:txBody>
          <a:bodyPr wrap="square">
            <a:spAutoFit/>
          </a:bodyPr>
          <a:lstStyle/>
          <a:p>
            <a:r>
              <a:rPr lang="en-US" sz="2000" dirty="0" smtClean="0">
                <a:solidFill>
                  <a:srgbClr val="000000"/>
                </a:solidFill>
                <a:highlight>
                  <a:srgbClr val="FFFFFF"/>
                </a:highlight>
                <a:latin typeface="Consolas" panose="020B0609020204030204" pitchFamily="49" charset="0"/>
              </a:rPr>
              <a:t>long temp = </a:t>
            </a:r>
            <a:r>
              <a:rPr lang="en-US" sz="2000" dirty="0" smtClean="0">
                <a:solidFill>
                  <a:srgbClr val="000000"/>
                </a:solidFill>
                <a:highlight>
                  <a:srgbClr val="FFFFFF"/>
                </a:highlight>
                <a:latin typeface="Consolas" panose="020B0609020204030204" pitchFamily="49" charset="0"/>
              </a:rPr>
              <a:t>total;</a:t>
            </a:r>
            <a:endParaRPr lang="en-US" sz="2000" dirty="0" smtClean="0">
              <a:solidFill>
                <a:srgbClr val="000000"/>
              </a:solidFill>
              <a:highlight>
                <a:srgbClr val="FFFFFF"/>
              </a:highlight>
              <a:latin typeface="Consolas" panose="020B0609020204030204" pitchFamily="49" charset="0"/>
            </a:endParaRP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temp </a:t>
            </a:r>
            <a:r>
              <a:rPr lang="en-US" sz="2000" dirty="0" smtClean="0">
                <a:solidFill>
                  <a:srgbClr val="000000"/>
                </a:solidFill>
                <a:highlight>
                  <a:srgbClr val="FFFFFF"/>
                </a:highlight>
                <a:latin typeface="Consolas" panose="020B0609020204030204" pitchFamily="49" charset="0"/>
              </a:rPr>
              <a:t>= temp + 10;</a:t>
            </a:r>
            <a:endParaRPr lang="en-US" sz="2000" dirty="0" smtClean="0">
              <a:solidFill>
                <a:srgbClr val="000000"/>
              </a:solidFill>
              <a:highlight>
                <a:srgbClr val="FFFFFF"/>
              </a:highlight>
              <a:latin typeface="Consolas" panose="020B0609020204030204" pitchFamily="49" charset="0"/>
            </a:endParaRP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total = </a:t>
            </a:r>
            <a:r>
              <a:rPr lang="en-US" sz="2000" dirty="0" smtClean="0">
                <a:solidFill>
                  <a:srgbClr val="000000"/>
                </a:solidFill>
                <a:highlight>
                  <a:srgbClr val="FFFFFF"/>
                </a:highlight>
                <a:latin typeface="Consolas" panose="020B0609020204030204" pitchFamily="49" charset="0"/>
              </a:rPr>
              <a:t>temp;</a:t>
            </a:r>
          </a:p>
        </p:txBody>
      </p:sp>
      <p:sp>
        <p:nvSpPr>
          <p:cNvPr id="13" name="Rectangle 12"/>
          <p:cNvSpPr/>
          <p:nvPr/>
        </p:nvSpPr>
        <p:spPr>
          <a:xfrm>
            <a:off x="1447800" y="2462416"/>
            <a:ext cx="3200400" cy="1631216"/>
          </a:xfrm>
          <a:prstGeom prst="rect">
            <a:avLst/>
          </a:prstGeom>
        </p:spPr>
        <p:txBody>
          <a:bodyPr wrap="square">
            <a:spAutoFit/>
          </a:bodyPr>
          <a:lstStyle/>
          <a:p>
            <a:r>
              <a:rPr lang="en-US" sz="2000" dirty="0" smtClean="0">
                <a:solidFill>
                  <a:srgbClr val="000000"/>
                </a:solidFill>
                <a:highlight>
                  <a:srgbClr val="FFFFFF"/>
                </a:highlight>
                <a:latin typeface="Consolas" panose="020B0609020204030204" pitchFamily="49" charset="0"/>
              </a:rPr>
              <a:t>long temp = </a:t>
            </a:r>
            <a:r>
              <a:rPr lang="en-US" sz="2000" dirty="0" smtClean="0">
                <a:solidFill>
                  <a:srgbClr val="000000"/>
                </a:solidFill>
                <a:highlight>
                  <a:srgbClr val="FFFFFF"/>
                </a:highlight>
                <a:latin typeface="Consolas" panose="020B0609020204030204" pitchFamily="49" charset="0"/>
              </a:rPr>
              <a:t>total;</a:t>
            </a:r>
            <a:endParaRPr lang="en-US" sz="2000" dirty="0" smtClean="0">
              <a:solidFill>
                <a:srgbClr val="000000"/>
              </a:solidFill>
              <a:highlight>
                <a:srgbClr val="FFFFFF"/>
              </a:highlight>
              <a:latin typeface="Consolas" panose="020B0609020204030204" pitchFamily="49" charset="0"/>
            </a:endParaRP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temp </a:t>
            </a:r>
            <a:r>
              <a:rPr lang="en-US" sz="2000" dirty="0" smtClean="0">
                <a:solidFill>
                  <a:srgbClr val="000000"/>
                </a:solidFill>
                <a:highlight>
                  <a:srgbClr val="FFFFFF"/>
                </a:highlight>
                <a:latin typeface="Consolas" panose="020B0609020204030204" pitchFamily="49" charset="0"/>
              </a:rPr>
              <a:t>= temp + 10;</a:t>
            </a:r>
            <a:endParaRPr lang="en-US" sz="2000" dirty="0" smtClean="0">
              <a:solidFill>
                <a:srgbClr val="000000"/>
              </a:solidFill>
              <a:highlight>
                <a:srgbClr val="FFFFFF"/>
              </a:highlight>
              <a:latin typeface="Consolas" panose="020B0609020204030204" pitchFamily="49" charset="0"/>
            </a:endParaRP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total = </a:t>
            </a:r>
            <a:r>
              <a:rPr lang="en-US" sz="2000" dirty="0" smtClean="0">
                <a:solidFill>
                  <a:srgbClr val="000000"/>
                </a:solidFill>
                <a:highlight>
                  <a:srgbClr val="FFFFFF"/>
                </a:highlight>
                <a:latin typeface="Consolas" panose="020B0609020204030204" pitchFamily="49" charset="0"/>
              </a:rPr>
              <a:t>temp;</a:t>
            </a:r>
          </a:p>
        </p:txBody>
      </p:sp>
      <p:sp>
        <p:nvSpPr>
          <p:cNvPr id="4" name="Rectangle 3"/>
          <p:cNvSpPr/>
          <p:nvPr/>
        </p:nvSpPr>
        <p:spPr>
          <a:xfrm>
            <a:off x="3200400" y="1143000"/>
            <a:ext cx="2743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a:t>
            </a:r>
            <a:r>
              <a:rPr lang="en-US" sz="2800" dirty="0" smtClean="0"/>
              <a:t>otal  (0)</a:t>
            </a:r>
            <a:endParaRPr lang="en-US" sz="2800" dirty="0"/>
          </a:p>
        </p:txBody>
      </p:sp>
      <p:sp>
        <p:nvSpPr>
          <p:cNvPr id="14" name="Rectangle 13"/>
          <p:cNvSpPr/>
          <p:nvPr/>
        </p:nvSpPr>
        <p:spPr>
          <a:xfrm>
            <a:off x="3200400" y="1143000"/>
            <a:ext cx="2743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a:t>
            </a:r>
            <a:r>
              <a:rPr lang="en-US" sz="2800" dirty="0" smtClean="0"/>
              <a:t>otal  (10)</a:t>
            </a:r>
            <a:endParaRPr lang="en-US" sz="2800" dirty="0"/>
          </a:p>
        </p:txBody>
      </p:sp>
      <p:sp>
        <p:nvSpPr>
          <p:cNvPr id="15" name="Rectangle 14"/>
          <p:cNvSpPr/>
          <p:nvPr/>
        </p:nvSpPr>
        <p:spPr>
          <a:xfrm>
            <a:off x="1295400" y="2133600"/>
            <a:ext cx="3048000" cy="3733800"/>
          </a:xfrm>
          <a:prstGeom prst="rect">
            <a:avLst/>
          </a:prstGeom>
          <a:solidFill>
            <a:schemeClr val="accent1">
              <a:lumMod val="40000"/>
              <a:lumOff val="6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76800" y="2133600"/>
            <a:ext cx="3048000" cy="3733800"/>
          </a:xfrm>
          <a:prstGeom prst="rect">
            <a:avLst/>
          </a:prstGeom>
          <a:solidFill>
            <a:schemeClr val="accent1">
              <a:lumMod val="40000"/>
              <a:lumOff val="6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rot="5400000">
            <a:off x="971173" y="2361822"/>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Up Arrow 16"/>
          <p:cNvSpPr/>
          <p:nvPr/>
        </p:nvSpPr>
        <p:spPr>
          <a:xfrm rot="5400000">
            <a:off x="971173" y="30102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Up Arrow 17"/>
          <p:cNvSpPr/>
          <p:nvPr/>
        </p:nvSpPr>
        <p:spPr>
          <a:xfrm rot="5400000">
            <a:off x="971173" y="36198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4552573" y="2361822"/>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4552573" y="30102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Up Arrow 11"/>
          <p:cNvSpPr/>
          <p:nvPr/>
        </p:nvSpPr>
        <p:spPr>
          <a:xfrm rot="5400000">
            <a:off x="4552573" y="36198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69852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xit" presetSubtype="0" fill="hold" grpId="1" nodeType="with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xit" presetSubtype="0" fill="hold" grpId="1" nodeType="withEffect">
                                  <p:stCondLst>
                                    <p:cond delay="0"/>
                                  </p:stCondLst>
                                  <p:childTnLst>
                                    <p:animEffect transition="out" filter="fade">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6" grpId="1" animBg="1"/>
      <p:bldP spid="17" grpId="0" animBg="1"/>
      <p:bldP spid="17" grpId="1" animBg="1"/>
      <p:bldP spid="18" grpId="0" animBg="1"/>
      <p:bldP spid="10" grpId="0" animBg="1"/>
      <p:bldP spid="10" grpId="1" animBg="1"/>
      <p:bldP spid="11" grpId="0" animBg="1"/>
      <p:bldP spid="11" grpId="1"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305342"/>
            <a:ext cx="8610600" cy="3416320"/>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parallel_for_mutex</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total = </a:t>
            </a:r>
            <a:r>
              <a:rPr lang="en-US" dirty="0">
                <a:solidFill>
                  <a:srgbClr val="000000"/>
                </a:solidFill>
                <a:highlight>
                  <a:srgbClr val="FFFFFF"/>
                </a:highlight>
                <a:latin typeface="Consolas" panose="020B0609020204030204" pitchFamily="49" charset="0"/>
              </a:rPr>
              <a:t>0;</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total_mutex</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(0), </a:t>
            </a:r>
            <a:r>
              <a:rPr lang="en-US" dirty="0" err="1">
                <a:solidFill>
                  <a:srgbClr val="808080"/>
                </a:solidFill>
                <a:highlight>
                  <a:srgbClr val="FFFFFF"/>
                </a:highlight>
                <a:latin typeface="Consolas" panose="020B0609020204030204" pitchFamily="49" charset="0"/>
              </a:rPr>
              <a:t>data</a:t>
            </a:r>
            <a:r>
              <a:rPr lang="en-US" dirty="0" err="1">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[&amp;](</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total_mutex.lock</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total </a:t>
            </a:r>
            <a:r>
              <a:rPr lang="en-US" dirty="0">
                <a:solidFill>
                  <a:srgbClr val="000000"/>
                </a:solidFill>
                <a:highlight>
                  <a:srgbClr val="FFFFFF"/>
                </a:highlight>
                <a:latin typeface="Consolas" panose="020B0609020204030204" pitchFamily="49" charset="0"/>
              </a:rPr>
              <a:t>+= data[</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total_mutex.unlock</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total;</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4" name="Up Arrow 3"/>
          <p:cNvSpPr/>
          <p:nvPr/>
        </p:nvSpPr>
        <p:spPr>
          <a:xfrm rot="5400000">
            <a:off x="418723" y="179655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990223" y="25530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990223" y="31238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46979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305342"/>
            <a:ext cx="8610600" cy="3416320"/>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parallel_for_mutex</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total = </a:t>
            </a:r>
            <a:r>
              <a:rPr lang="en-US" dirty="0">
                <a:solidFill>
                  <a:srgbClr val="000000"/>
                </a:solidFill>
                <a:highlight>
                  <a:srgbClr val="FFFFFF"/>
                </a:highlight>
                <a:latin typeface="Consolas" panose="020B0609020204030204" pitchFamily="49" charset="0"/>
              </a:rPr>
              <a:t>0;</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total_mutex</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(0), </a:t>
            </a:r>
            <a:r>
              <a:rPr lang="en-US" dirty="0" err="1">
                <a:solidFill>
                  <a:srgbClr val="808080"/>
                </a:solidFill>
                <a:highlight>
                  <a:srgbClr val="FFFFFF"/>
                </a:highlight>
                <a:latin typeface="Consolas" panose="020B0609020204030204" pitchFamily="49" charset="0"/>
              </a:rPr>
              <a:t>data</a:t>
            </a:r>
            <a:r>
              <a:rPr lang="en-US" dirty="0" err="1">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[&amp;](</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total_mutex.lock</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total </a:t>
            </a:r>
            <a:r>
              <a:rPr lang="en-US" dirty="0">
                <a:solidFill>
                  <a:srgbClr val="000000"/>
                </a:solidFill>
                <a:highlight>
                  <a:srgbClr val="FFFFFF"/>
                </a:highlight>
                <a:latin typeface="Consolas" panose="020B0609020204030204" pitchFamily="49" charset="0"/>
              </a:rPr>
              <a:t>+= data[</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total_mutex.unlock</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total;</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4" name="Up Arrow 3"/>
          <p:cNvSpPr/>
          <p:nvPr/>
        </p:nvSpPr>
        <p:spPr>
          <a:xfrm rot="5400000">
            <a:off x="990223" y="28578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87676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305342"/>
            <a:ext cx="8610600" cy="4801314"/>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parallel_for_mutex</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total = </a:t>
            </a:r>
            <a:r>
              <a:rPr lang="en-US" dirty="0">
                <a:solidFill>
                  <a:srgbClr val="000000"/>
                </a:solidFill>
                <a:highlight>
                  <a:srgbClr val="FFFFFF"/>
                </a:highlight>
                <a:latin typeface="Consolas" panose="020B0609020204030204" pitchFamily="49" charset="0"/>
              </a:rPr>
              <a:t>0;</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total_mutex</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(0), </a:t>
            </a:r>
            <a:r>
              <a:rPr lang="en-US" dirty="0" err="1">
                <a:solidFill>
                  <a:srgbClr val="808080"/>
                </a:solidFill>
                <a:highlight>
                  <a:srgbClr val="FFFFFF"/>
                </a:highlight>
                <a:latin typeface="Consolas" panose="020B0609020204030204" pitchFamily="49" charset="0"/>
              </a:rPr>
              <a:t>data</a:t>
            </a:r>
            <a:r>
              <a:rPr lang="en-US" dirty="0" err="1">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[&amp;](</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total_mutex.lock</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      try </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total </a:t>
            </a:r>
            <a:r>
              <a:rPr lang="en-US" dirty="0">
                <a:solidFill>
                  <a:srgbClr val="000000"/>
                </a:solidFill>
                <a:highlight>
                  <a:srgbClr val="FFFFFF"/>
                </a:highlight>
                <a:latin typeface="Consolas" panose="020B0609020204030204" pitchFamily="49" charset="0"/>
              </a:rPr>
              <a:t>+= data[</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finally </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total_mutex.unlock</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total;</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4" name="Up Arrow 3"/>
          <p:cNvSpPr/>
          <p:nvPr/>
        </p:nvSpPr>
        <p:spPr>
          <a:xfrm rot="5400000">
            <a:off x="952123" y="39246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quot;No&quot; Symbol 1"/>
          <p:cNvSpPr/>
          <p:nvPr/>
        </p:nvSpPr>
        <p:spPr>
          <a:xfrm>
            <a:off x="2133600" y="1143000"/>
            <a:ext cx="4800600" cy="4800600"/>
          </a:xfrm>
          <a:prstGeom prst="noSmoking">
            <a:avLst>
              <a:gd name="adj" fmla="val 837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5067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295400"/>
            <a:ext cx="8534400" cy="335476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parallel_for_mutex</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total </a:t>
            </a:r>
            <a:r>
              <a:rPr lang="en-US" dirty="0">
                <a:solidFill>
                  <a:srgbClr val="000000"/>
                </a:solidFill>
                <a:highlight>
                  <a:srgbClr val="FFFFFF"/>
                </a:highlight>
                <a:latin typeface="Consolas" panose="020B0609020204030204" pitchFamily="49" charset="0"/>
              </a:rPr>
              <a:t>= 0;</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total_mutex</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(0), </a:t>
            </a:r>
            <a:r>
              <a:rPr lang="en-US" dirty="0" err="1">
                <a:solidFill>
                  <a:srgbClr val="808080"/>
                </a:solidFill>
                <a:highlight>
                  <a:srgbClr val="FFFFFF"/>
                </a:highlight>
                <a:latin typeface="Consolas" panose="020B0609020204030204" pitchFamily="49" charset="0"/>
              </a:rPr>
              <a:t>data</a:t>
            </a:r>
            <a:r>
              <a:rPr lang="en-US" dirty="0" err="1">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[&amp;](</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scoped_lock</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scope(</a:t>
            </a:r>
            <a:r>
              <a:rPr lang="en-US" dirty="0" err="1" smtClean="0">
                <a:solidFill>
                  <a:srgbClr val="000000"/>
                </a:solidFill>
                <a:highlight>
                  <a:srgbClr val="FFFFFF"/>
                </a:highlight>
                <a:latin typeface="Consolas" panose="020B0609020204030204" pitchFamily="49" charset="0"/>
              </a:rPr>
              <a:t>total_mutex</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total += </a:t>
            </a:r>
            <a:r>
              <a:rPr lang="en-US" dirty="0">
                <a:solidFill>
                  <a:srgbClr val="000000"/>
                </a:solidFill>
                <a:highlight>
                  <a:srgbClr val="FFFFFF"/>
                </a:highlight>
                <a:latin typeface="Consolas" panose="020B0609020204030204" pitchFamily="49" charset="0"/>
              </a:rPr>
              <a:t>data[</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total;</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5" name="Up Arrow 4"/>
          <p:cNvSpPr/>
          <p:nvPr/>
        </p:nvSpPr>
        <p:spPr>
          <a:xfrm rot="5400000">
            <a:off x="990223" y="25530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468880" y="31238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428427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28650" y="365126"/>
            <a:ext cx="7886700" cy="1325563"/>
          </a:xfrm>
        </p:spPr>
        <p:txBody>
          <a:bodyPr/>
          <a:lstStyle/>
          <a:p>
            <a:r>
              <a:rPr lang="en-US" dirty="0" err="1" smtClean="0"/>
              <a:t>Mutex</a:t>
            </a:r>
            <a:r>
              <a:rPr lang="en-US" dirty="0" smtClean="0"/>
              <a:t> Concepts</a:t>
            </a:r>
            <a:endParaRPr lang="en-US" dirty="0"/>
          </a:p>
        </p:txBody>
      </p:sp>
      <p:sp>
        <p:nvSpPr>
          <p:cNvPr id="5" name="Content Placeholder 2"/>
          <p:cNvSpPr txBox="1">
            <a:spLocks/>
          </p:cNvSpPr>
          <p:nvPr/>
        </p:nvSpPr>
        <p:spPr>
          <a:xfrm>
            <a:off x="628650" y="1825625"/>
            <a:ext cx="7886700" cy="435133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spcBef>
                <a:spcPts val="1200"/>
              </a:spcBef>
              <a:buFont typeface="Arial" panose="020B0604020202020204" pitchFamily="34" charset="0"/>
              <a:buChar char="•"/>
            </a:pPr>
            <a:r>
              <a:rPr lang="en-US" sz="4400" dirty="0" smtClean="0">
                <a:solidFill>
                  <a:schemeClr val="tx1">
                    <a:lumMod val="75000"/>
                    <a:lumOff val="25000"/>
                  </a:schemeClr>
                </a:solidFill>
              </a:rPr>
              <a:t>Scalability</a:t>
            </a:r>
          </a:p>
          <a:p>
            <a:pPr marL="342900" indent="-342900">
              <a:spcBef>
                <a:spcPts val="1200"/>
              </a:spcBef>
              <a:buFont typeface="Arial" panose="020B0604020202020204" pitchFamily="34" charset="0"/>
              <a:buChar char="•"/>
            </a:pPr>
            <a:r>
              <a:rPr lang="en-US" sz="4400" dirty="0" smtClean="0">
                <a:solidFill>
                  <a:schemeClr val="tx1">
                    <a:lumMod val="75000"/>
                    <a:lumOff val="25000"/>
                  </a:schemeClr>
                </a:solidFill>
              </a:rPr>
              <a:t>Fairness</a:t>
            </a:r>
          </a:p>
          <a:p>
            <a:pPr marL="342900" indent="-342900">
              <a:spcBef>
                <a:spcPts val="1200"/>
              </a:spcBef>
              <a:buFont typeface="Arial" panose="020B0604020202020204" pitchFamily="34" charset="0"/>
              <a:buChar char="•"/>
            </a:pPr>
            <a:r>
              <a:rPr lang="en-US" sz="4400" dirty="0" smtClean="0">
                <a:solidFill>
                  <a:schemeClr val="tx1">
                    <a:lumMod val="75000"/>
                    <a:lumOff val="25000"/>
                  </a:schemeClr>
                </a:solidFill>
              </a:rPr>
              <a:t>Recursive Behavior</a:t>
            </a:r>
          </a:p>
          <a:p>
            <a:pPr marL="342900" indent="-342900">
              <a:spcBef>
                <a:spcPts val="1200"/>
              </a:spcBef>
              <a:buFont typeface="Arial" panose="020B0604020202020204" pitchFamily="34" charset="0"/>
              <a:buChar char="•"/>
            </a:pPr>
            <a:r>
              <a:rPr lang="en-US" sz="4400" dirty="0" smtClean="0">
                <a:solidFill>
                  <a:schemeClr val="tx1">
                    <a:lumMod val="75000"/>
                    <a:lumOff val="25000"/>
                  </a:schemeClr>
                </a:solidFill>
              </a:rPr>
              <a:t>Long Wait Behavior</a:t>
            </a:r>
          </a:p>
          <a:p>
            <a:pPr marL="342900" indent="-342900">
              <a:spcBef>
                <a:spcPts val="1200"/>
              </a:spcBef>
              <a:buFont typeface="Arial" panose="020B0604020202020204" pitchFamily="34" charset="0"/>
              <a:buChar char="•"/>
            </a:pPr>
            <a:r>
              <a:rPr lang="en-US" sz="4400" dirty="0" smtClean="0">
                <a:solidFill>
                  <a:schemeClr val="tx1">
                    <a:lumMod val="75000"/>
                    <a:lumOff val="25000"/>
                  </a:schemeClr>
                </a:solidFill>
              </a:rPr>
              <a:t>Read/Write</a:t>
            </a:r>
          </a:p>
        </p:txBody>
      </p:sp>
    </p:spTree>
    <p:extLst>
      <p:ext uri="{BB962C8B-B14F-4D97-AF65-F5344CB8AC3E}">
        <p14:creationId xmlns:p14="http://schemas.microsoft.com/office/powerpoint/2010/main" val="3420089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pPr algn="ctr"/>
            <a:r>
              <a:rPr lang="en-US" b="1" dirty="0" smtClean="0">
                <a:solidFill>
                  <a:schemeClr val="tx1">
                    <a:lumMod val="75000"/>
                    <a:lumOff val="25000"/>
                  </a:schemeClr>
                </a:solidFill>
              </a:rPr>
              <a:t>Overview</a:t>
            </a:r>
            <a:endParaRPr lang="en-US" b="1" dirty="0">
              <a:solidFill>
                <a:schemeClr val="tx1">
                  <a:lumMod val="75000"/>
                  <a:lumOff val="25000"/>
                </a:schemeClr>
              </a:solidFill>
            </a:endParaRP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smtClean="0">
                <a:solidFill>
                  <a:schemeClr val="tx1">
                    <a:lumMod val="75000"/>
                    <a:lumOff val="25000"/>
                  </a:schemeClr>
                </a:solidFill>
              </a:rPr>
              <a:t>Timing Operations</a:t>
            </a:r>
            <a:endParaRPr lang="en-US" dirty="0">
              <a:solidFill>
                <a:schemeClr val="tx1">
                  <a:lumMod val="75000"/>
                  <a:lumOff val="25000"/>
                </a:schemeClr>
              </a:solidFill>
            </a:endParaRPr>
          </a:p>
          <a:p>
            <a:pPr lvl="1">
              <a:spcBef>
                <a:spcPts val="1200"/>
              </a:spcBef>
            </a:pPr>
            <a:r>
              <a:rPr lang="en-US" dirty="0" err="1">
                <a:solidFill>
                  <a:schemeClr val="tx1">
                    <a:lumMod val="75000"/>
                    <a:lumOff val="25000"/>
                  </a:schemeClr>
                </a:solidFill>
              </a:rPr>
              <a:t>tbb</a:t>
            </a:r>
            <a:r>
              <a:rPr lang="en-US" dirty="0">
                <a:solidFill>
                  <a:schemeClr val="tx1">
                    <a:lumMod val="75000"/>
                    <a:lumOff val="25000"/>
                  </a:schemeClr>
                </a:solidFill>
              </a:rPr>
              <a:t>::</a:t>
            </a:r>
            <a:r>
              <a:rPr lang="en-US" dirty="0" err="1">
                <a:solidFill>
                  <a:schemeClr val="tx1">
                    <a:lumMod val="75000"/>
                    <a:lumOff val="25000"/>
                  </a:schemeClr>
                </a:solidFill>
              </a:rPr>
              <a:t>tick_count</a:t>
            </a:r>
            <a:endParaRPr lang="en-US" dirty="0">
              <a:solidFill>
                <a:schemeClr val="tx1">
                  <a:lumMod val="75000"/>
                  <a:lumOff val="25000"/>
                </a:schemeClr>
              </a:solidFill>
            </a:endParaRPr>
          </a:p>
          <a:p>
            <a:pPr>
              <a:spcBef>
                <a:spcPts val="1200"/>
              </a:spcBef>
            </a:pPr>
            <a:r>
              <a:rPr lang="en-US" dirty="0" err="1">
                <a:solidFill>
                  <a:schemeClr val="tx1">
                    <a:lumMod val="75000"/>
                    <a:lumOff val="25000"/>
                  </a:schemeClr>
                </a:solidFill>
              </a:rPr>
              <a:t>Mutex</a:t>
            </a:r>
            <a:r>
              <a:rPr lang="en-US" dirty="0">
                <a:solidFill>
                  <a:schemeClr val="tx1">
                    <a:lumMod val="75000"/>
                    <a:lumOff val="25000"/>
                  </a:schemeClr>
                </a:solidFill>
              </a:rPr>
              <a:t> Concept</a:t>
            </a:r>
          </a:p>
          <a:p>
            <a:pPr lvl="1">
              <a:spcBef>
                <a:spcPts val="1200"/>
              </a:spcBef>
            </a:pPr>
            <a:r>
              <a:rPr lang="en-US" dirty="0" err="1">
                <a:solidFill>
                  <a:schemeClr val="tx1">
                    <a:lumMod val="75000"/>
                    <a:lumOff val="25000"/>
                  </a:schemeClr>
                </a:solidFill>
              </a:rPr>
              <a:t>Mutex</a:t>
            </a:r>
            <a:endParaRPr lang="en-US" dirty="0">
              <a:solidFill>
                <a:schemeClr val="tx1">
                  <a:lumMod val="75000"/>
                  <a:lumOff val="25000"/>
                </a:schemeClr>
              </a:solidFill>
            </a:endParaRPr>
          </a:p>
          <a:p>
            <a:pPr lvl="1">
              <a:spcBef>
                <a:spcPts val="1200"/>
              </a:spcBef>
            </a:pPr>
            <a:r>
              <a:rPr lang="en-US" dirty="0">
                <a:solidFill>
                  <a:schemeClr val="tx1">
                    <a:lumMod val="75000"/>
                    <a:lumOff val="25000"/>
                  </a:schemeClr>
                </a:solidFill>
              </a:rPr>
              <a:t>Read Write </a:t>
            </a:r>
            <a:r>
              <a:rPr lang="en-US" dirty="0" err="1">
                <a:solidFill>
                  <a:schemeClr val="tx1">
                    <a:lumMod val="75000"/>
                    <a:lumOff val="25000"/>
                  </a:schemeClr>
                </a:solidFill>
              </a:rPr>
              <a:t>Mutex</a:t>
            </a:r>
            <a:endParaRPr lang="en-US" dirty="0">
              <a:solidFill>
                <a:schemeClr val="tx1">
                  <a:lumMod val="75000"/>
                  <a:lumOff val="25000"/>
                </a:schemeClr>
              </a:solidFill>
            </a:endParaRPr>
          </a:p>
          <a:p>
            <a:pPr lvl="1">
              <a:spcBef>
                <a:spcPts val="1200"/>
              </a:spcBef>
            </a:pPr>
            <a:r>
              <a:rPr lang="en-US" dirty="0">
                <a:solidFill>
                  <a:schemeClr val="tx1">
                    <a:lumMod val="75000"/>
                    <a:lumOff val="25000"/>
                  </a:schemeClr>
                </a:solidFill>
              </a:rPr>
              <a:t>Others</a:t>
            </a:r>
          </a:p>
          <a:p>
            <a:pPr>
              <a:spcBef>
                <a:spcPts val="1200"/>
              </a:spcBef>
            </a:pPr>
            <a:r>
              <a:rPr lang="en-US" dirty="0" smtClean="0">
                <a:solidFill>
                  <a:schemeClr val="tx1">
                    <a:lumMod val="75000"/>
                    <a:lumOff val="25000"/>
                  </a:schemeClr>
                </a:solidFill>
              </a:rPr>
              <a:t>Thread Local Storage (TLS)</a:t>
            </a:r>
          </a:p>
        </p:txBody>
      </p:sp>
    </p:spTree>
    <p:extLst>
      <p:ext uri="{BB962C8B-B14F-4D97-AF65-F5344CB8AC3E}">
        <p14:creationId xmlns:p14="http://schemas.microsoft.com/office/powerpoint/2010/main" val="180547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Scalability</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A scalable </a:t>
            </a:r>
            <a:r>
              <a:rPr lang="en-US" dirty="0" err="1" smtClean="0"/>
              <a:t>mutex</a:t>
            </a:r>
            <a:r>
              <a:rPr lang="en-US" dirty="0" smtClean="0"/>
              <a:t> performs no worse than linear code.  A non-scalable </a:t>
            </a:r>
            <a:r>
              <a:rPr lang="en-US" dirty="0" err="1" smtClean="0"/>
              <a:t>mutex</a:t>
            </a:r>
            <a:r>
              <a:rPr lang="en-US" dirty="0" smtClean="0"/>
              <a:t> could perform worse than linear code because of the overhead associated with waiting.</a:t>
            </a:r>
            <a:endParaRPr lang="en-US" dirty="0"/>
          </a:p>
        </p:txBody>
      </p:sp>
    </p:spTree>
    <p:extLst>
      <p:ext uri="{BB962C8B-B14F-4D97-AF65-F5344CB8AC3E}">
        <p14:creationId xmlns:p14="http://schemas.microsoft.com/office/powerpoint/2010/main" val="951424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Fairness</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A fair </a:t>
            </a:r>
            <a:r>
              <a:rPr lang="en-US" dirty="0" err="1" smtClean="0"/>
              <a:t>mutex</a:t>
            </a:r>
            <a:r>
              <a:rPr lang="en-US" dirty="0" smtClean="0"/>
              <a:t> allows thread through in the order they arrive.  An unfair </a:t>
            </a:r>
            <a:r>
              <a:rPr lang="en-US" dirty="0" err="1" smtClean="0"/>
              <a:t>mutex</a:t>
            </a:r>
            <a:r>
              <a:rPr lang="en-US" dirty="0" smtClean="0"/>
              <a:t> allows running threads to continue running.  Unfair </a:t>
            </a:r>
            <a:r>
              <a:rPr lang="en-US" dirty="0" err="1" smtClean="0"/>
              <a:t>mutexes</a:t>
            </a:r>
            <a:r>
              <a:rPr lang="en-US" dirty="0" smtClean="0"/>
              <a:t> favor performance over fairness.</a:t>
            </a:r>
            <a:endParaRPr lang="en-US" dirty="0"/>
          </a:p>
        </p:txBody>
      </p:sp>
    </p:spTree>
    <p:extLst>
      <p:ext uri="{BB962C8B-B14F-4D97-AF65-F5344CB8AC3E}">
        <p14:creationId xmlns:p14="http://schemas.microsoft.com/office/powerpoint/2010/main" val="11094726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905000"/>
            <a:ext cx="7315200" cy="609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4400" y="2743200"/>
            <a:ext cx="7315200" cy="609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14400" y="3578989"/>
            <a:ext cx="7315200" cy="609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14400" y="4414778"/>
            <a:ext cx="7315200" cy="609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914400"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427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1" nodeType="clickEffect">
                                  <p:stCondLst>
                                    <p:cond delay="0"/>
                                  </p:stCondLst>
                                  <p:childTnLst>
                                    <p:animMotion origin="layout" path="M 2.77556E-17 -4.44444E-6 L 0.05 0.17778 " pathEditMode="relative" rAng="0" ptsTypes="AA">
                                      <p:cBhvr>
                                        <p:cTn id="25" dur="2000" fill="hold"/>
                                        <p:tgtEl>
                                          <p:spTgt spid="8"/>
                                        </p:tgtEl>
                                        <p:attrNameLst>
                                          <p:attrName>ppt_x</p:attrName>
                                          <p:attrName>ppt_y</p:attrName>
                                        </p:attrNameLst>
                                      </p:cBhvr>
                                      <p:rCtr x="2500" y="8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8"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905000"/>
            <a:ext cx="7315200" cy="609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4400" y="2743200"/>
            <a:ext cx="7315200" cy="609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14400" y="3578989"/>
            <a:ext cx="7315200" cy="609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14400" y="4414778"/>
            <a:ext cx="7315200" cy="609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71600" y="1905000"/>
            <a:ext cx="914400"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76400" y="2743200"/>
            <a:ext cx="609600" cy="6096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769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0 -2.22222E-6 L 0.1 0.12222 " pathEditMode="relative" rAng="0" ptsTypes="AA">
                                      <p:cBhvr>
                                        <p:cTn id="11" dur="2000" fill="hold"/>
                                        <p:tgtEl>
                                          <p:spTgt spid="9"/>
                                        </p:tgtEl>
                                        <p:attrNameLst>
                                          <p:attrName>ppt_x</p:attrName>
                                          <p:attrName>ppt_y</p:attrName>
                                        </p:attrNameLst>
                                      </p:cBhvr>
                                      <p:rCtr x="5000" y="6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905000"/>
            <a:ext cx="7315200" cy="609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4400" y="2743200"/>
            <a:ext cx="7315200" cy="609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14400" y="3578989"/>
            <a:ext cx="7315200" cy="609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14400" y="4414778"/>
            <a:ext cx="7315200" cy="609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0" y="2743200"/>
            <a:ext cx="914400"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76400" y="2743200"/>
            <a:ext cx="609600" cy="6096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90800" y="3578989"/>
            <a:ext cx="609600" cy="6096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95600" y="4414778"/>
            <a:ext cx="304800" cy="6096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200400" y="3578989"/>
            <a:ext cx="914400"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FAIR</a:t>
            </a:r>
            <a:endParaRPr lang="en-US" b="1" dirty="0"/>
          </a:p>
        </p:txBody>
      </p:sp>
      <p:sp>
        <p:nvSpPr>
          <p:cNvPr id="13" name="Rectangle 12"/>
          <p:cNvSpPr/>
          <p:nvPr/>
        </p:nvSpPr>
        <p:spPr>
          <a:xfrm>
            <a:off x="3198471" y="4414778"/>
            <a:ext cx="914400"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UNFAIR</a:t>
            </a:r>
            <a:endParaRPr lang="en-US" b="1" dirty="0"/>
          </a:p>
        </p:txBody>
      </p:sp>
    </p:spTree>
    <p:extLst>
      <p:ext uri="{BB962C8B-B14F-4D97-AF65-F5344CB8AC3E}">
        <p14:creationId xmlns:p14="http://schemas.microsoft.com/office/powerpoint/2010/main" val="184672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905000"/>
            <a:ext cx="7315200" cy="609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4400" y="2743200"/>
            <a:ext cx="7315200" cy="609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14400" y="3578989"/>
            <a:ext cx="7315200" cy="609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14400" y="4414778"/>
            <a:ext cx="7315200" cy="609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76400" y="2743200"/>
            <a:ext cx="609600" cy="6096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90799" y="3578989"/>
            <a:ext cx="1522071" cy="6096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95600" y="4414778"/>
            <a:ext cx="304800" cy="6096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811928" y="1906929"/>
            <a:ext cx="304800" cy="6096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505199" y="3578989"/>
            <a:ext cx="1522071" cy="6096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198471" y="4414778"/>
            <a:ext cx="914400"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UNFAIR</a:t>
            </a:r>
            <a:endParaRPr lang="en-US" b="1" dirty="0"/>
          </a:p>
        </p:txBody>
      </p:sp>
    </p:spTree>
    <p:extLst>
      <p:ext uri="{BB962C8B-B14F-4D97-AF65-F5344CB8AC3E}">
        <p14:creationId xmlns:p14="http://schemas.microsoft.com/office/powerpoint/2010/main" val="112994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3.61111E-6 -4.44444E-6 L 0.10017 -0.36597 " pathEditMode="relative" rAng="0" ptsTypes="AA">
                                      <p:cBhvr>
                                        <p:cTn id="11" dur="2000" fill="hold"/>
                                        <p:tgtEl>
                                          <p:spTgt spid="13"/>
                                        </p:tgtEl>
                                        <p:attrNameLst>
                                          <p:attrName>ppt_x</p:attrName>
                                          <p:attrName>ppt_y</p:attrName>
                                        </p:attrNameLst>
                                      </p:cBhvr>
                                      <p:rCtr x="5000" y="-18310"/>
                                    </p:animMotion>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Recursive Behavior</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A recursive </a:t>
            </a:r>
            <a:r>
              <a:rPr lang="en-US" dirty="0" err="1" smtClean="0"/>
              <a:t>mutex</a:t>
            </a:r>
            <a:r>
              <a:rPr lang="en-US" dirty="0" smtClean="0"/>
              <a:t> allows the thread holding a </a:t>
            </a:r>
            <a:r>
              <a:rPr lang="en-US" dirty="0" err="1" smtClean="0"/>
              <a:t>mutex</a:t>
            </a:r>
            <a:r>
              <a:rPr lang="en-US" dirty="0" smtClean="0"/>
              <a:t> to acquire the </a:t>
            </a:r>
            <a:r>
              <a:rPr lang="en-US" dirty="0" err="1" smtClean="0"/>
              <a:t>mutex</a:t>
            </a:r>
            <a:r>
              <a:rPr lang="en-US" dirty="0" smtClean="0"/>
              <a:t> multiple times.  This is useful for recursive algorithms but can add performance overhead.</a:t>
            </a:r>
            <a:endParaRPr lang="en-US" dirty="0"/>
          </a:p>
        </p:txBody>
      </p:sp>
    </p:spTree>
    <p:extLst>
      <p:ext uri="{BB962C8B-B14F-4D97-AF65-F5344CB8AC3E}">
        <p14:creationId xmlns:p14="http://schemas.microsoft.com/office/powerpoint/2010/main" val="1484406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Long Wait Behavior</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A </a:t>
            </a:r>
            <a:r>
              <a:rPr lang="en-US" i="1" dirty="0" smtClean="0"/>
              <a:t>yielding</a:t>
            </a:r>
            <a:r>
              <a:rPr lang="en-US" dirty="0" smtClean="0"/>
              <a:t> </a:t>
            </a:r>
            <a:r>
              <a:rPr lang="en-US" dirty="0" err="1" smtClean="0"/>
              <a:t>mutex</a:t>
            </a:r>
            <a:r>
              <a:rPr lang="en-US" dirty="0" smtClean="0"/>
              <a:t> repeatedly polls whether the </a:t>
            </a:r>
            <a:r>
              <a:rPr lang="en-US" dirty="0" err="1" smtClean="0"/>
              <a:t>mutex</a:t>
            </a:r>
            <a:r>
              <a:rPr lang="en-US" dirty="0" smtClean="0"/>
              <a:t> is available – also known as busy waiting.  A </a:t>
            </a:r>
            <a:r>
              <a:rPr lang="en-US" i="1" dirty="0" smtClean="0"/>
              <a:t>blocking</a:t>
            </a:r>
            <a:r>
              <a:rPr lang="en-US" dirty="0" smtClean="0"/>
              <a:t> </a:t>
            </a:r>
            <a:r>
              <a:rPr lang="en-US" dirty="0" err="1" smtClean="0"/>
              <a:t>mutex</a:t>
            </a:r>
            <a:r>
              <a:rPr lang="en-US" dirty="0" smtClean="0"/>
              <a:t> stops processing until notified that the </a:t>
            </a:r>
            <a:r>
              <a:rPr lang="en-US" dirty="0" err="1" smtClean="0"/>
              <a:t>mutex</a:t>
            </a:r>
            <a:r>
              <a:rPr lang="en-US" dirty="0" smtClean="0"/>
              <a:t> is released.  Prefer yielding for small waits and blocking for long waits.</a:t>
            </a:r>
            <a:endParaRPr lang="en-US" dirty="0"/>
          </a:p>
        </p:txBody>
      </p:sp>
    </p:spTree>
    <p:extLst>
      <p:ext uri="{BB962C8B-B14F-4D97-AF65-F5344CB8AC3E}">
        <p14:creationId xmlns:p14="http://schemas.microsoft.com/office/powerpoint/2010/main" val="5592668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1869281"/>
            <a:ext cx="6248400" cy="3693319"/>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available = </a:t>
            </a:r>
            <a:r>
              <a:rPr lang="en-US" dirty="0">
                <a:solidFill>
                  <a:srgbClr val="0000FF"/>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a:t>
            </a: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owning_thread_id</a:t>
            </a:r>
            <a:r>
              <a:rPr lang="en-US" dirty="0">
                <a:solidFill>
                  <a:srgbClr val="000000"/>
                </a:solidFill>
                <a:highlight>
                  <a:srgbClr val="FFFFFF"/>
                </a:highlight>
                <a:latin typeface="Consolas" panose="020B0609020204030204" pitchFamily="49" charset="0"/>
              </a:rPr>
              <a:t> = -1;</a:t>
            </a:r>
          </a:p>
          <a:p>
            <a:endParaRPr lang="en"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lock()</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owning_thread_id</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my_thread_id</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(!available)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yield();</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try_to_take_ownership</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smtClean="0">
                <a:solidFill>
                  <a:srgbClr val="000000"/>
                </a:solidFill>
                <a:highlight>
                  <a:srgbClr val="FFFFFF"/>
                </a:highlight>
                <a:latin typeface="Consolas" panose="020B0609020204030204" pitchFamily="49" charset="0"/>
              </a:rPr>
              <a:t>}</a:t>
            </a:r>
            <a:endParaRPr lang="en" dirty="0">
              <a:solidFill>
                <a:srgbClr val="000000"/>
              </a:solidFill>
              <a:highlight>
                <a:srgbClr val="FFFFFF"/>
              </a:highlight>
              <a:latin typeface="Consolas" panose="020B0609020204030204" pitchFamily="49" charset="0"/>
            </a:endParaRPr>
          </a:p>
        </p:txBody>
      </p:sp>
      <p:sp>
        <p:nvSpPr>
          <p:cNvPr id="5" name="Title 1"/>
          <p:cNvSpPr>
            <a:spLocks noGrp="1"/>
          </p:cNvSpPr>
          <p:nvPr>
            <p:ph type="title"/>
          </p:nvPr>
        </p:nvSpPr>
        <p:spPr>
          <a:xfrm>
            <a:off x="609600" y="304800"/>
            <a:ext cx="7886700" cy="881061"/>
          </a:xfrm>
        </p:spPr>
        <p:txBody>
          <a:bodyPr>
            <a:normAutofit fontScale="90000"/>
          </a:bodyPr>
          <a:lstStyle/>
          <a:p>
            <a:r>
              <a:rPr lang="en-US" dirty="0" smtClean="0">
                <a:solidFill>
                  <a:schemeClr val="tx1">
                    <a:lumMod val="75000"/>
                    <a:lumOff val="25000"/>
                  </a:schemeClr>
                </a:solidFill>
              </a:rPr>
              <a:t>Yield</a:t>
            </a:r>
            <a:endParaRPr lang="en-US" dirty="0">
              <a:solidFill>
                <a:schemeClr val="tx1">
                  <a:lumMod val="75000"/>
                  <a:lumOff val="25000"/>
                </a:schemeClr>
              </a:solidFill>
            </a:endParaRPr>
          </a:p>
        </p:txBody>
      </p:sp>
      <p:sp>
        <p:nvSpPr>
          <p:cNvPr id="6" name="Up Arrow 5"/>
          <p:cNvSpPr/>
          <p:nvPr/>
        </p:nvSpPr>
        <p:spPr>
          <a:xfrm rot="5400000">
            <a:off x="1561723" y="31626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2018923" y="3430190"/>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2473229" y="3697704"/>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2018923" y="4552951"/>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99034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1869281"/>
            <a:ext cx="6248400" cy="2031325"/>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lock()</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owning_thread_id</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my_thread_id</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block_until_released</a:t>
            </a:r>
            <a:r>
              <a:rPr lang="en-US" dirty="0" smtClean="0">
                <a:solidFill>
                  <a:srgbClr val="000000"/>
                </a:solidFill>
                <a:highlight>
                  <a:srgbClr val="FFFFFF"/>
                </a:highlight>
                <a:latin typeface="Consolas" panose="020B0609020204030204" pitchFamily="49" charset="0"/>
              </a:rPr>
              <a:t>();</a:t>
            </a:r>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try_to_take_ownership</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smtClean="0">
                <a:solidFill>
                  <a:srgbClr val="000000"/>
                </a:solidFill>
                <a:highlight>
                  <a:srgbClr val="FFFFFF"/>
                </a:highlight>
                <a:latin typeface="Consolas" panose="020B0609020204030204" pitchFamily="49" charset="0"/>
              </a:rPr>
              <a:t>}</a:t>
            </a:r>
            <a:endParaRPr lang="en" dirty="0">
              <a:solidFill>
                <a:srgbClr val="000000"/>
              </a:solidFill>
              <a:highlight>
                <a:srgbClr val="FFFFFF"/>
              </a:highlight>
              <a:latin typeface="Consolas" panose="020B0609020204030204" pitchFamily="49" charset="0"/>
            </a:endParaRPr>
          </a:p>
        </p:txBody>
      </p:sp>
      <p:sp>
        <p:nvSpPr>
          <p:cNvPr id="5" name="Title 1"/>
          <p:cNvSpPr>
            <a:spLocks noGrp="1"/>
          </p:cNvSpPr>
          <p:nvPr>
            <p:ph type="title"/>
          </p:nvPr>
        </p:nvSpPr>
        <p:spPr>
          <a:xfrm>
            <a:off x="609600" y="304800"/>
            <a:ext cx="7886700" cy="881061"/>
          </a:xfrm>
        </p:spPr>
        <p:txBody>
          <a:bodyPr>
            <a:normAutofit fontScale="90000"/>
          </a:bodyPr>
          <a:lstStyle/>
          <a:p>
            <a:r>
              <a:rPr lang="en-US" dirty="0" smtClean="0">
                <a:solidFill>
                  <a:schemeClr val="tx1">
                    <a:lumMod val="75000"/>
                    <a:lumOff val="25000"/>
                  </a:schemeClr>
                </a:solidFill>
              </a:rPr>
              <a:t>Block</a:t>
            </a:r>
            <a:endParaRPr lang="en-US" dirty="0">
              <a:solidFill>
                <a:schemeClr val="tx1">
                  <a:lumMod val="75000"/>
                  <a:lumOff val="25000"/>
                </a:schemeClr>
              </a:solidFill>
            </a:endParaRPr>
          </a:p>
        </p:txBody>
      </p:sp>
      <p:sp>
        <p:nvSpPr>
          <p:cNvPr id="6" name="Up Arrow 5"/>
          <p:cNvSpPr/>
          <p:nvPr/>
        </p:nvSpPr>
        <p:spPr>
          <a:xfrm rot="5400000">
            <a:off x="1561723" y="2320268"/>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1974312" y="259919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974312" y="2875229"/>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77844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lumMod val="75000"/>
                    <a:lumOff val="25000"/>
                  </a:schemeClr>
                </a:solidFill>
              </a:rPr>
              <a:t>tbb</a:t>
            </a:r>
            <a:r>
              <a:rPr lang="en-US" dirty="0" smtClean="0">
                <a:solidFill>
                  <a:schemeClr val="tx1">
                    <a:lumMod val="75000"/>
                    <a:lumOff val="25000"/>
                  </a:schemeClr>
                </a:solidFill>
              </a:rPr>
              <a:t>::</a:t>
            </a:r>
            <a:r>
              <a:rPr lang="en-US" dirty="0" err="1" smtClean="0">
                <a:solidFill>
                  <a:schemeClr val="tx1">
                    <a:lumMod val="75000"/>
                    <a:lumOff val="25000"/>
                  </a:schemeClr>
                </a:solidFill>
              </a:rPr>
              <a:t>tick_count</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A TBB utility class used to measure time intervals</a:t>
            </a:r>
            <a:endParaRPr lang="en-US" dirty="0"/>
          </a:p>
        </p:txBody>
      </p:sp>
    </p:spTree>
    <p:extLst>
      <p:ext uri="{BB962C8B-B14F-4D97-AF65-F5344CB8AC3E}">
        <p14:creationId xmlns:p14="http://schemas.microsoft.com/office/powerpoint/2010/main" val="317990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Read/Write</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A read/write </a:t>
            </a:r>
            <a:r>
              <a:rPr lang="en-US" dirty="0" err="1" smtClean="0"/>
              <a:t>mutex</a:t>
            </a:r>
            <a:r>
              <a:rPr lang="en-US" dirty="0" smtClean="0"/>
              <a:t> allows multiple threads read-only access to the protected region.  When a writer requests access, all readers must exit and only a single writer is allowed.</a:t>
            </a:r>
            <a:endParaRPr lang="en-US" dirty="0"/>
          </a:p>
        </p:txBody>
      </p:sp>
    </p:spTree>
    <p:extLst>
      <p:ext uri="{BB962C8B-B14F-4D97-AF65-F5344CB8AC3E}">
        <p14:creationId xmlns:p14="http://schemas.microsoft.com/office/powerpoint/2010/main" val="21743065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70512206"/>
              </p:ext>
            </p:extLst>
          </p:nvPr>
        </p:nvGraphicFramePr>
        <p:xfrm>
          <a:off x="632901" y="1905000"/>
          <a:ext cx="7825299" cy="3535680"/>
        </p:xfrm>
        <a:graphic>
          <a:graphicData uri="http://schemas.openxmlformats.org/drawingml/2006/table">
            <a:tbl>
              <a:tblPr firstRow="1" bandRow="1">
                <a:tableStyleId>{5C22544A-7EE6-4342-B048-85BDC9FD1C3A}</a:tableStyleId>
              </a:tblPr>
              <a:tblGrid>
                <a:gridCol w="2082864"/>
                <a:gridCol w="1148487"/>
                <a:gridCol w="1148487"/>
                <a:gridCol w="1148487"/>
                <a:gridCol w="1148487"/>
                <a:gridCol w="1148487"/>
              </a:tblGrid>
              <a:tr h="346732">
                <a:tc>
                  <a:txBody>
                    <a:bodyPr/>
                    <a:lstStyle/>
                    <a:p>
                      <a:r>
                        <a:rPr lang="en-US" dirty="0" smtClean="0"/>
                        <a:t>Type</a:t>
                      </a:r>
                      <a:endParaRPr lang="en-US" dirty="0"/>
                    </a:p>
                  </a:txBody>
                  <a:tcPr/>
                </a:tc>
                <a:tc>
                  <a:txBody>
                    <a:bodyPr/>
                    <a:lstStyle/>
                    <a:p>
                      <a:r>
                        <a:rPr lang="en-US" dirty="0" smtClean="0"/>
                        <a:t>Scalable</a:t>
                      </a:r>
                      <a:endParaRPr lang="en-US" dirty="0"/>
                    </a:p>
                  </a:txBody>
                  <a:tcPr/>
                </a:tc>
                <a:tc>
                  <a:txBody>
                    <a:bodyPr/>
                    <a:lstStyle/>
                    <a:p>
                      <a:r>
                        <a:rPr lang="en-US" dirty="0" smtClean="0"/>
                        <a:t>Fair</a:t>
                      </a:r>
                      <a:endParaRPr lang="en-US" dirty="0"/>
                    </a:p>
                  </a:txBody>
                  <a:tcPr/>
                </a:tc>
                <a:tc>
                  <a:txBody>
                    <a:bodyPr/>
                    <a:lstStyle/>
                    <a:p>
                      <a:r>
                        <a:rPr lang="en-US" dirty="0" smtClean="0"/>
                        <a:t>Recursive</a:t>
                      </a:r>
                      <a:endParaRPr lang="en-US" dirty="0"/>
                    </a:p>
                  </a:txBody>
                  <a:tcPr/>
                </a:tc>
                <a:tc>
                  <a:txBody>
                    <a:bodyPr/>
                    <a:lstStyle/>
                    <a:p>
                      <a:r>
                        <a:rPr lang="en-US" dirty="0" smtClean="0"/>
                        <a:t>Wait</a:t>
                      </a:r>
                      <a:endParaRPr lang="en-US" dirty="0"/>
                    </a:p>
                  </a:txBody>
                  <a:tcPr/>
                </a:tc>
                <a:tc>
                  <a:txBody>
                    <a:bodyPr/>
                    <a:lstStyle/>
                    <a:p>
                      <a:r>
                        <a:rPr lang="en-US" dirty="0" smtClean="0"/>
                        <a:t>RW</a:t>
                      </a:r>
                      <a:endParaRPr lang="en-US" dirty="0"/>
                    </a:p>
                  </a:txBody>
                  <a:tcPr/>
                </a:tc>
              </a:tr>
              <a:tr h="396240">
                <a:tc>
                  <a:txBody>
                    <a:bodyPr/>
                    <a:lstStyle/>
                    <a:p>
                      <a:r>
                        <a:rPr lang="en-US" b="1" dirty="0" err="1" smtClean="0"/>
                        <a:t>mutex</a:t>
                      </a:r>
                      <a:endParaRPr lang="en-US" b="1" dirty="0"/>
                    </a:p>
                  </a:txBody>
                  <a:tcPr/>
                </a:tc>
                <a:tc>
                  <a:txBody>
                    <a:bodyPr/>
                    <a:lstStyle/>
                    <a:p>
                      <a:pPr algn="ctr"/>
                      <a:r>
                        <a:rPr lang="en-US" baseline="0" dirty="0" smtClean="0"/>
                        <a:t>Platform</a:t>
                      </a:r>
                    </a:p>
                  </a:txBody>
                  <a:tcPr/>
                </a:tc>
                <a:tc>
                  <a:txBody>
                    <a:bodyPr/>
                    <a:lstStyle/>
                    <a:p>
                      <a:pPr algn="ctr"/>
                      <a:r>
                        <a:rPr lang="en-US" baseline="0" dirty="0" smtClean="0"/>
                        <a:t>Platform</a:t>
                      </a:r>
                    </a:p>
                  </a:txBody>
                  <a:tcPr/>
                </a:tc>
                <a:tc>
                  <a:txBody>
                    <a:bodyPr/>
                    <a:lstStyle/>
                    <a:p>
                      <a:pPr algn="ctr"/>
                      <a:r>
                        <a:rPr lang="en-US" b="1" baseline="0" dirty="0" smtClean="0">
                          <a:solidFill>
                            <a:srgbClr val="FF0000"/>
                          </a:solidFill>
                        </a:rPr>
                        <a:t>No</a:t>
                      </a:r>
                    </a:p>
                  </a:txBody>
                  <a:tcPr/>
                </a:tc>
                <a:tc>
                  <a:txBody>
                    <a:bodyPr/>
                    <a:lstStyle/>
                    <a:p>
                      <a:pPr algn="ctr"/>
                      <a:r>
                        <a:rPr lang="en-US" baseline="0" dirty="0" smtClean="0"/>
                        <a:t>Blocks</a:t>
                      </a:r>
                    </a:p>
                  </a:txBody>
                  <a:tcPr/>
                </a:tc>
                <a:tc>
                  <a:txBody>
                    <a:bodyPr/>
                    <a:lstStyle/>
                    <a:p>
                      <a:pPr algn="ctr"/>
                      <a:r>
                        <a:rPr lang="en-US" b="1" baseline="0" dirty="0" smtClean="0">
                          <a:solidFill>
                            <a:srgbClr val="FF0000"/>
                          </a:solidFill>
                        </a:rPr>
                        <a:t>No</a:t>
                      </a:r>
                      <a:endParaRPr lang="en-US" baseline="0" dirty="0" smtClean="0"/>
                    </a:p>
                  </a:txBody>
                  <a:tcPr/>
                </a:tc>
              </a:tr>
              <a:tr h="396240">
                <a:tc>
                  <a:txBody>
                    <a:bodyPr/>
                    <a:lstStyle/>
                    <a:p>
                      <a:r>
                        <a:rPr lang="en-US" b="1" dirty="0" err="1" smtClean="0"/>
                        <a:t>recursive_mutex</a:t>
                      </a:r>
                      <a:endParaRPr lang="en-US" b="1" dirty="0"/>
                    </a:p>
                  </a:txBody>
                  <a:tcPr/>
                </a:tc>
                <a:tc>
                  <a:txBody>
                    <a:bodyPr/>
                    <a:lstStyle/>
                    <a:p>
                      <a:pPr algn="ctr"/>
                      <a:r>
                        <a:rPr lang="en-US" baseline="0" dirty="0" smtClean="0"/>
                        <a:t>Platform</a:t>
                      </a:r>
                    </a:p>
                  </a:txBody>
                  <a:tcPr/>
                </a:tc>
                <a:tc>
                  <a:txBody>
                    <a:bodyPr/>
                    <a:lstStyle/>
                    <a:p>
                      <a:pPr algn="ctr"/>
                      <a:r>
                        <a:rPr lang="en-US" baseline="0" dirty="0" smtClean="0"/>
                        <a:t>Platform</a:t>
                      </a:r>
                    </a:p>
                  </a:txBody>
                  <a:tcPr/>
                </a:tc>
                <a:tc>
                  <a:txBody>
                    <a:bodyPr/>
                    <a:lstStyle/>
                    <a:p>
                      <a:pPr algn="ctr"/>
                      <a:r>
                        <a:rPr lang="en-US" b="1" baseline="0" dirty="0" smtClean="0">
                          <a:solidFill>
                            <a:schemeClr val="accent6"/>
                          </a:solidFill>
                        </a:rPr>
                        <a:t>Yes</a:t>
                      </a:r>
                    </a:p>
                  </a:txBody>
                  <a:tcPr/>
                </a:tc>
                <a:tc>
                  <a:txBody>
                    <a:bodyPr/>
                    <a:lstStyle/>
                    <a:p>
                      <a:pPr algn="ctr"/>
                      <a:r>
                        <a:rPr lang="en-US" baseline="0" dirty="0" smtClean="0"/>
                        <a:t>Blocks</a:t>
                      </a:r>
                    </a:p>
                  </a:txBody>
                  <a:tcPr/>
                </a:tc>
                <a:tc>
                  <a:txBody>
                    <a:bodyPr/>
                    <a:lstStyle/>
                    <a:p>
                      <a:pPr algn="ctr"/>
                      <a:r>
                        <a:rPr lang="en-US" b="1" baseline="0" dirty="0" smtClean="0">
                          <a:solidFill>
                            <a:srgbClr val="FF0000"/>
                          </a:solidFill>
                        </a:rPr>
                        <a:t>No</a:t>
                      </a:r>
                      <a:endParaRPr lang="en-US" baseline="0" dirty="0" smtClean="0"/>
                    </a:p>
                  </a:txBody>
                  <a:tcPr/>
                </a:tc>
              </a:tr>
              <a:tr h="396240">
                <a:tc>
                  <a:txBody>
                    <a:bodyPr/>
                    <a:lstStyle/>
                    <a:p>
                      <a:r>
                        <a:rPr lang="en-US" b="1" dirty="0" err="1" smtClean="0"/>
                        <a:t>spin_mutex</a:t>
                      </a:r>
                      <a:endParaRPr lang="en-US" b="1" dirty="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aseline="0" dirty="0" smtClean="0"/>
                        <a:t>Yields</a:t>
                      </a:r>
                    </a:p>
                  </a:txBody>
                  <a:tcPr/>
                </a:tc>
                <a:tc>
                  <a:txBody>
                    <a:bodyPr/>
                    <a:lstStyle/>
                    <a:p>
                      <a:pPr algn="ctr"/>
                      <a:r>
                        <a:rPr lang="en-US" b="1" baseline="0" dirty="0" smtClean="0">
                          <a:solidFill>
                            <a:srgbClr val="FF0000"/>
                          </a:solidFill>
                        </a:rPr>
                        <a:t>No</a:t>
                      </a:r>
                      <a:endParaRPr lang="en-US" baseline="0" dirty="0" smtClean="0"/>
                    </a:p>
                  </a:txBody>
                  <a:tcPr/>
                </a:tc>
              </a:tr>
              <a:tr h="396240">
                <a:tc>
                  <a:txBody>
                    <a:bodyPr/>
                    <a:lstStyle/>
                    <a:p>
                      <a:r>
                        <a:rPr lang="en-US" b="1" dirty="0" err="1" smtClean="0"/>
                        <a:t>queuing_mutex</a:t>
                      </a:r>
                      <a:endParaRPr lang="en-US" b="1" dirty="0"/>
                    </a:p>
                  </a:txBody>
                  <a:tcPr/>
                </a:tc>
                <a:tc>
                  <a:txBody>
                    <a:bodyPr/>
                    <a:lstStyle/>
                    <a:p>
                      <a:pPr algn="ctr"/>
                      <a:r>
                        <a:rPr lang="en-US" b="1" baseline="0" smtClean="0">
                          <a:solidFill>
                            <a:schemeClr val="accent6"/>
                          </a:solidFill>
                        </a:rPr>
                        <a:t>Yes</a:t>
                      </a:r>
                      <a:endParaRPr lang="en-US" baseline="0" dirty="0" smtClean="0"/>
                    </a:p>
                  </a:txBody>
                  <a:tcPr/>
                </a:tc>
                <a:tc>
                  <a:txBody>
                    <a:bodyPr/>
                    <a:lstStyle/>
                    <a:p>
                      <a:pPr algn="ctr"/>
                      <a:r>
                        <a:rPr lang="en-US" b="1" baseline="0" dirty="0" smtClean="0">
                          <a:solidFill>
                            <a:schemeClr val="accent6"/>
                          </a:solidFill>
                        </a:rPr>
                        <a:t>Yes</a:t>
                      </a:r>
                      <a:endParaRPr lang="en-US" baseline="0" dirty="0" smtClean="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aseline="0" dirty="0" smtClean="0"/>
                        <a:t>Yields</a:t>
                      </a:r>
                    </a:p>
                  </a:txBody>
                  <a:tcPr/>
                </a:tc>
                <a:tc>
                  <a:txBody>
                    <a:bodyPr/>
                    <a:lstStyle/>
                    <a:p>
                      <a:pPr algn="ctr"/>
                      <a:r>
                        <a:rPr lang="en-US" b="1" baseline="0" dirty="0" smtClean="0">
                          <a:solidFill>
                            <a:srgbClr val="FF0000"/>
                          </a:solidFill>
                        </a:rPr>
                        <a:t>No</a:t>
                      </a:r>
                      <a:endParaRPr lang="en-US" baseline="0" dirty="0" smtClean="0"/>
                    </a:p>
                  </a:txBody>
                  <a:tcPr/>
                </a:tc>
              </a:tr>
              <a:tr h="396240">
                <a:tc>
                  <a:txBody>
                    <a:bodyPr/>
                    <a:lstStyle/>
                    <a:p>
                      <a:r>
                        <a:rPr lang="en-US" b="1" dirty="0" err="1" smtClean="0"/>
                        <a:t>spin_rw_mutex</a:t>
                      </a:r>
                      <a:endParaRPr lang="en-US" b="1" dirty="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aseline="0" dirty="0" smtClean="0"/>
                        <a:t>Yields</a:t>
                      </a:r>
                    </a:p>
                  </a:txBody>
                  <a:tcPr/>
                </a:tc>
                <a:tc>
                  <a:txBody>
                    <a:bodyPr/>
                    <a:lstStyle/>
                    <a:p>
                      <a:pPr algn="ctr"/>
                      <a:r>
                        <a:rPr lang="en-US" b="1" baseline="0" dirty="0" smtClean="0">
                          <a:solidFill>
                            <a:schemeClr val="accent6"/>
                          </a:solidFill>
                        </a:rPr>
                        <a:t>Yes</a:t>
                      </a:r>
                      <a:endParaRPr lang="en-US" baseline="0" dirty="0" smtClean="0"/>
                    </a:p>
                  </a:txBody>
                  <a:tcPr/>
                </a:tc>
              </a:tr>
              <a:tr h="396240">
                <a:tc>
                  <a:txBody>
                    <a:bodyPr/>
                    <a:lstStyle/>
                    <a:p>
                      <a:r>
                        <a:rPr lang="en-US" b="1" dirty="0" err="1" smtClean="0"/>
                        <a:t>queuing_rw_mutex</a:t>
                      </a:r>
                      <a:endParaRPr lang="en-US" b="1" dirty="0"/>
                    </a:p>
                  </a:txBody>
                  <a:tcPr/>
                </a:tc>
                <a:tc>
                  <a:txBody>
                    <a:bodyPr/>
                    <a:lstStyle/>
                    <a:p>
                      <a:pPr algn="ctr"/>
                      <a:r>
                        <a:rPr lang="en-US" b="1" baseline="0" smtClean="0">
                          <a:solidFill>
                            <a:schemeClr val="accent6"/>
                          </a:solidFill>
                        </a:rPr>
                        <a:t>Yes</a:t>
                      </a:r>
                      <a:endParaRPr lang="en-US" baseline="0" dirty="0" smtClean="0"/>
                    </a:p>
                  </a:txBody>
                  <a:tcPr/>
                </a:tc>
                <a:tc>
                  <a:txBody>
                    <a:bodyPr/>
                    <a:lstStyle/>
                    <a:p>
                      <a:pPr algn="ctr"/>
                      <a:r>
                        <a:rPr lang="en-US" b="1" baseline="0" dirty="0" smtClean="0">
                          <a:solidFill>
                            <a:schemeClr val="accent6"/>
                          </a:solidFill>
                        </a:rPr>
                        <a:t>Yes</a:t>
                      </a:r>
                      <a:endParaRPr lang="en-US" baseline="0" dirty="0" smtClean="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aseline="0" dirty="0" smtClean="0"/>
                        <a:t>Yields</a:t>
                      </a:r>
                    </a:p>
                  </a:txBody>
                  <a:tcPr/>
                </a:tc>
                <a:tc>
                  <a:txBody>
                    <a:bodyPr/>
                    <a:lstStyle/>
                    <a:p>
                      <a:pPr algn="ctr"/>
                      <a:r>
                        <a:rPr lang="en-US" b="1" baseline="0" dirty="0" smtClean="0">
                          <a:solidFill>
                            <a:schemeClr val="accent6"/>
                          </a:solidFill>
                        </a:rPr>
                        <a:t>Yes</a:t>
                      </a:r>
                      <a:endParaRPr lang="en-US" baseline="0" dirty="0" smtClean="0"/>
                    </a:p>
                  </a:txBody>
                  <a:tcPr/>
                </a:tc>
              </a:tr>
              <a:tr h="396240">
                <a:tc>
                  <a:txBody>
                    <a:bodyPr/>
                    <a:lstStyle/>
                    <a:p>
                      <a:r>
                        <a:rPr lang="en-US" b="1" dirty="0" err="1" smtClean="0"/>
                        <a:t>null_mutex</a:t>
                      </a:r>
                      <a:endParaRPr lang="en-US" b="1" dirty="0"/>
                    </a:p>
                  </a:txBody>
                  <a:tcPr/>
                </a:tc>
                <a:tc>
                  <a:txBody>
                    <a:bodyPr/>
                    <a:lstStyle/>
                    <a:p>
                      <a:pPr algn="ctr"/>
                      <a:r>
                        <a:rPr lang="en-US" baseline="0" dirty="0" smtClean="0"/>
                        <a:t>N/A</a:t>
                      </a:r>
                    </a:p>
                  </a:txBody>
                  <a:tcPr/>
                </a:tc>
                <a:tc>
                  <a:txBody>
                    <a:bodyPr/>
                    <a:lstStyle/>
                    <a:p>
                      <a:pPr algn="ctr"/>
                      <a:r>
                        <a:rPr lang="en-US" b="1" baseline="0" dirty="0" smtClean="0">
                          <a:solidFill>
                            <a:schemeClr val="accent6"/>
                          </a:solidFill>
                        </a:rPr>
                        <a:t>Yes</a:t>
                      </a:r>
                      <a:endParaRPr lang="en-US" baseline="0" dirty="0" smtClean="0"/>
                    </a:p>
                  </a:txBody>
                  <a:tcPr/>
                </a:tc>
                <a:tc>
                  <a:txBody>
                    <a:bodyPr/>
                    <a:lstStyle/>
                    <a:p>
                      <a:pPr algn="ctr"/>
                      <a:r>
                        <a:rPr lang="en-US" b="1" baseline="0" dirty="0" smtClean="0">
                          <a:solidFill>
                            <a:schemeClr val="accent6"/>
                          </a:solidFill>
                        </a:rPr>
                        <a:t>Yes</a:t>
                      </a:r>
                      <a:endParaRPr lang="en-US" baseline="0" dirty="0" smtClean="0"/>
                    </a:p>
                  </a:txBody>
                  <a:tcPr/>
                </a:tc>
                <a:tc>
                  <a:txBody>
                    <a:bodyPr/>
                    <a:lstStyle/>
                    <a:p>
                      <a:pPr algn="ctr"/>
                      <a:r>
                        <a:rPr lang="en-US" baseline="0" dirty="0" smtClean="0"/>
                        <a:t>N/A</a:t>
                      </a:r>
                    </a:p>
                  </a:txBody>
                  <a:tcPr/>
                </a:tc>
                <a:tc>
                  <a:txBody>
                    <a:bodyPr/>
                    <a:lstStyle/>
                    <a:p>
                      <a:pPr algn="ctr"/>
                      <a:r>
                        <a:rPr lang="en-US" b="1" baseline="0" dirty="0" smtClean="0">
                          <a:solidFill>
                            <a:srgbClr val="FF0000"/>
                          </a:solidFill>
                        </a:rPr>
                        <a:t>No</a:t>
                      </a:r>
                      <a:endParaRPr lang="en-US" baseline="0" dirty="0" smtClean="0"/>
                    </a:p>
                  </a:txBody>
                  <a:tcPr/>
                </a:tc>
              </a:tr>
              <a:tr h="396240">
                <a:tc>
                  <a:txBody>
                    <a:bodyPr/>
                    <a:lstStyle/>
                    <a:p>
                      <a:r>
                        <a:rPr lang="en-US" b="1" dirty="0" err="1" smtClean="0"/>
                        <a:t>null_rw_mutex</a:t>
                      </a:r>
                      <a:endParaRPr lang="en-US" b="1" dirty="0"/>
                    </a:p>
                  </a:txBody>
                  <a:tcPr/>
                </a:tc>
                <a:tc>
                  <a:txBody>
                    <a:bodyPr/>
                    <a:lstStyle/>
                    <a:p>
                      <a:pPr algn="ctr"/>
                      <a:r>
                        <a:rPr lang="en-US" baseline="0" dirty="0" smtClean="0"/>
                        <a:t>N/A</a:t>
                      </a:r>
                    </a:p>
                  </a:txBody>
                  <a:tcPr/>
                </a:tc>
                <a:tc>
                  <a:txBody>
                    <a:bodyPr/>
                    <a:lstStyle/>
                    <a:p>
                      <a:pPr algn="ctr"/>
                      <a:r>
                        <a:rPr lang="en-US" b="1" baseline="0" smtClean="0">
                          <a:solidFill>
                            <a:schemeClr val="accent6"/>
                          </a:solidFill>
                        </a:rPr>
                        <a:t>Yes</a:t>
                      </a:r>
                      <a:endParaRPr lang="en-US" baseline="0" dirty="0" smtClean="0"/>
                    </a:p>
                  </a:txBody>
                  <a:tcPr/>
                </a:tc>
                <a:tc>
                  <a:txBody>
                    <a:bodyPr/>
                    <a:lstStyle/>
                    <a:p>
                      <a:pPr algn="ctr"/>
                      <a:r>
                        <a:rPr lang="en-US" b="1" baseline="0" dirty="0" smtClean="0">
                          <a:solidFill>
                            <a:schemeClr val="accent6"/>
                          </a:solidFill>
                        </a:rPr>
                        <a:t>Yes</a:t>
                      </a:r>
                      <a:endParaRPr lang="en-US" baseline="0" dirty="0" smtClean="0"/>
                    </a:p>
                  </a:txBody>
                  <a:tcPr/>
                </a:tc>
                <a:tc>
                  <a:txBody>
                    <a:bodyPr/>
                    <a:lstStyle/>
                    <a:p>
                      <a:pPr algn="ctr"/>
                      <a:r>
                        <a:rPr lang="en-US" baseline="0" dirty="0" smtClean="0"/>
                        <a:t>N/A</a:t>
                      </a:r>
                    </a:p>
                  </a:txBody>
                  <a:tcPr/>
                </a:tc>
                <a:tc>
                  <a:txBody>
                    <a:bodyPr/>
                    <a:lstStyle/>
                    <a:p>
                      <a:pPr algn="ctr"/>
                      <a:r>
                        <a:rPr lang="en-US" b="1" baseline="0" dirty="0" smtClean="0">
                          <a:solidFill>
                            <a:schemeClr val="accent6"/>
                          </a:solidFill>
                        </a:rPr>
                        <a:t>Yes</a:t>
                      </a:r>
                      <a:endParaRPr lang="en-US" baseline="0" dirty="0" smtClean="0"/>
                    </a:p>
                  </a:txBody>
                  <a:tcPr/>
                </a:tc>
              </a:tr>
            </a:tbl>
          </a:graphicData>
        </a:graphic>
      </p:graphicFrame>
      <p:sp>
        <p:nvSpPr>
          <p:cNvPr id="3" name="Title 1"/>
          <p:cNvSpPr>
            <a:spLocks noGrp="1"/>
          </p:cNvSpPr>
          <p:nvPr>
            <p:ph type="title"/>
          </p:nvPr>
        </p:nvSpPr>
        <p:spPr>
          <a:xfrm>
            <a:off x="628650" y="365126"/>
            <a:ext cx="7886700" cy="1325563"/>
          </a:xfrm>
        </p:spPr>
        <p:txBody>
          <a:bodyPr/>
          <a:lstStyle/>
          <a:p>
            <a:r>
              <a:rPr lang="en-US" dirty="0" err="1" smtClean="0"/>
              <a:t>Mutex</a:t>
            </a:r>
            <a:r>
              <a:rPr lang="en-US" dirty="0" smtClean="0"/>
              <a:t> Behaviors</a:t>
            </a:r>
            <a:endParaRPr lang="en-US" dirty="0"/>
          </a:p>
        </p:txBody>
      </p:sp>
    </p:spTree>
    <p:extLst>
      <p:ext uri="{BB962C8B-B14F-4D97-AF65-F5344CB8AC3E}">
        <p14:creationId xmlns:p14="http://schemas.microsoft.com/office/powerpoint/2010/main" val="11174434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77472796"/>
              </p:ext>
            </p:extLst>
          </p:nvPr>
        </p:nvGraphicFramePr>
        <p:xfrm>
          <a:off x="632901" y="1905000"/>
          <a:ext cx="7825299" cy="3535680"/>
        </p:xfrm>
        <a:graphic>
          <a:graphicData uri="http://schemas.openxmlformats.org/drawingml/2006/table">
            <a:tbl>
              <a:tblPr firstRow="1" bandRow="1">
                <a:tableStyleId>{5C22544A-7EE6-4342-B048-85BDC9FD1C3A}</a:tableStyleId>
              </a:tblPr>
              <a:tblGrid>
                <a:gridCol w="2082864"/>
                <a:gridCol w="1148487"/>
                <a:gridCol w="1148487"/>
                <a:gridCol w="1148487"/>
                <a:gridCol w="1148487"/>
                <a:gridCol w="1148487"/>
              </a:tblGrid>
              <a:tr h="346732">
                <a:tc>
                  <a:txBody>
                    <a:bodyPr/>
                    <a:lstStyle/>
                    <a:p>
                      <a:r>
                        <a:rPr lang="en-US" dirty="0" smtClean="0"/>
                        <a:t>Type</a:t>
                      </a:r>
                      <a:endParaRPr lang="en-US" dirty="0"/>
                    </a:p>
                  </a:txBody>
                  <a:tcPr/>
                </a:tc>
                <a:tc>
                  <a:txBody>
                    <a:bodyPr/>
                    <a:lstStyle/>
                    <a:p>
                      <a:r>
                        <a:rPr lang="en-US" dirty="0" smtClean="0"/>
                        <a:t>Scalable</a:t>
                      </a:r>
                      <a:endParaRPr lang="en-US" dirty="0"/>
                    </a:p>
                  </a:txBody>
                  <a:tcPr/>
                </a:tc>
                <a:tc>
                  <a:txBody>
                    <a:bodyPr/>
                    <a:lstStyle/>
                    <a:p>
                      <a:r>
                        <a:rPr lang="en-US" dirty="0" smtClean="0"/>
                        <a:t>Fair</a:t>
                      </a:r>
                      <a:endParaRPr lang="en-US" dirty="0"/>
                    </a:p>
                  </a:txBody>
                  <a:tcPr/>
                </a:tc>
                <a:tc>
                  <a:txBody>
                    <a:bodyPr/>
                    <a:lstStyle/>
                    <a:p>
                      <a:r>
                        <a:rPr lang="en-US" dirty="0" smtClean="0"/>
                        <a:t>Recursive</a:t>
                      </a:r>
                      <a:endParaRPr lang="en-US" dirty="0"/>
                    </a:p>
                  </a:txBody>
                  <a:tcPr/>
                </a:tc>
                <a:tc>
                  <a:txBody>
                    <a:bodyPr/>
                    <a:lstStyle/>
                    <a:p>
                      <a:r>
                        <a:rPr lang="en-US" dirty="0" smtClean="0"/>
                        <a:t>Wait</a:t>
                      </a:r>
                      <a:endParaRPr lang="en-US" dirty="0"/>
                    </a:p>
                  </a:txBody>
                  <a:tcPr/>
                </a:tc>
                <a:tc>
                  <a:txBody>
                    <a:bodyPr/>
                    <a:lstStyle/>
                    <a:p>
                      <a:r>
                        <a:rPr lang="en-US" dirty="0" smtClean="0"/>
                        <a:t>RW</a:t>
                      </a:r>
                      <a:endParaRPr lang="en-US" dirty="0"/>
                    </a:p>
                  </a:txBody>
                  <a:tcPr/>
                </a:tc>
              </a:tr>
              <a:tr h="396240">
                <a:tc>
                  <a:txBody>
                    <a:bodyPr/>
                    <a:lstStyle/>
                    <a:p>
                      <a:r>
                        <a:rPr lang="en-US" b="1" dirty="0" err="1" smtClean="0"/>
                        <a:t>mutex</a:t>
                      </a:r>
                      <a:endParaRPr lang="en-US" b="1" dirty="0"/>
                    </a:p>
                  </a:txBody>
                  <a:tcPr/>
                </a:tc>
                <a:tc>
                  <a:txBody>
                    <a:bodyPr/>
                    <a:lstStyle/>
                    <a:p>
                      <a:pPr algn="ctr"/>
                      <a:r>
                        <a:rPr lang="en-US" baseline="0" dirty="0" smtClean="0"/>
                        <a:t>Platform</a:t>
                      </a:r>
                    </a:p>
                  </a:txBody>
                  <a:tcPr/>
                </a:tc>
                <a:tc>
                  <a:txBody>
                    <a:bodyPr/>
                    <a:lstStyle/>
                    <a:p>
                      <a:pPr algn="ctr"/>
                      <a:r>
                        <a:rPr lang="en-US" baseline="0" dirty="0" smtClean="0"/>
                        <a:t>Platform</a:t>
                      </a:r>
                    </a:p>
                  </a:txBody>
                  <a:tcPr/>
                </a:tc>
                <a:tc>
                  <a:txBody>
                    <a:bodyPr/>
                    <a:lstStyle/>
                    <a:p>
                      <a:pPr algn="ctr"/>
                      <a:r>
                        <a:rPr lang="en-US" b="1" baseline="0" dirty="0" smtClean="0">
                          <a:solidFill>
                            <a:srgbClr val="FF0000"/>
                          </a:solidFill>
                        </a:rPr>
                        <a:t>No</a:t>
                      </a:r>
                    </a:p>
                  </a:txBody>
                  <a:tcPr/>
                </a:tc>
                <a:tc>
                  <a:txBody>
                    <a:bodyPr/>
                    <a:lstStyle/>
                    <a:p>
                      <a:pPr algn="ctr"/>
                      <a:r>
                        <a:rPr lang="en-US" baseline="0" dirty="0" smtClean="0"/>
                        <a:t>Blocks</a:t>
                      </a:r>
                    </a:p>
                  </a:txBody>
                  <a:tcPr/>
                </a:tc>
                <a:tc>
                  <a:txBody>
                    <a:bodyPr/>
                    <a:lstStyle/>
                    <a:p>
                      <a:pPr algn="ctr"/>
                      <a:r>
                        <a:rPr lang="en-US" b="1" baseline="0" dirty="0" smtClean="0">
                          <a:solidFill>
                            <a:srgbClr val="FF0000"/>
                          </a:solidFill>
                        </a:rPr>
                        <a:t>No</a:t>
                      </a:r>
                      <a:endParaRPr lang="en-US" baseline="0" dirty="0" smtClean="0"/>
                    </a:p>
                  </a:txBody>
                  <a:tcPr/>
                </a:tc>
              </a:tr>
              <a:tr h="396240">
                <a:tc>
                  <a:txBody>
                    <a:bodyPr/>
                    <a:lstStyle/>
                    <a:p>
                      <a:r>
                        <a:rPr lang="en-US" b="1" dirty="0" err="1" smtClean="0"/>
                        <a:t>recursive_mutex</a:t>
                      </a:r>
                      <a:endParaRPr lang="en-US" b="1" dirty="0"/>
                    </a:p>
                  </a:txBody>
                  <a:tcPr/>
                </a:tc>
                <a:tc>
                  <a:txBody>
                    <a:bodyPr/>
                    <a:lstStyle/>
                    <a:p>
                      <a:pPr algn="ctr"/>
                      <a:r>
                        <a:rPr lang="en-US" baseline="0" dirty="0" smtClean="0"/>
                        <a:t>Platform</a:t>
                      </a:r>
                    </a:p>
                  </a:txBody>
                  <a:tcPr/>
                </a:tc>
                <a:tc>
                  <a:txBody>
                    <a:bodyPr/>
                    <a:lstStyle/>
                    <a:p>
                      <a:pPr algn="ctr"/>
                      <a:r>
                        <a:rPr lang="en-US" baseline="0" dirty="0" smtClean="0"/>
                        <a:t>Platform</a:t>
                      </a:r>
                    </a:p>
                  </a:txBody>
                  <a:tcPr/>
                </a:tc>
                <a:tc>
                  <a:txBody>
                    <a:bodyPr/>
                    <a:lstStyle/>
                    <a:p>
                      <a:pPr algn="ctr"/>
                      <a:r>
                        <a:rPr lang="en-US" b="1" baseline="0" dirty="0" smtClean="0">
                          <a:solidFill>
                            <a:schemeClr val="accent6"/>
                          </a:solidFill>
                        </a:rPr>
                        <a:t>Yes</a:t>
                      </a:r>
                    </a:p>
                  </a:txBody>
                  <a:tcPr/>
                </a:tc>
                <a:tc>
                  <a:txBody>
                    <a:bodyPr/>
                    <a:lstStyle/>
                    <a:p>
                      <a:pPr algn="ctr"/>
                      <a:r>
                        <a:rPr lang="en-US" baseline="0" dirty="0" smtClean="0"/>
                        <a:t>Blocks</a:t>
                      </a:r>
                    </a:p>
                  </a:txBody>
                  <a:tcPr/>
                </a:tc>
                <a:tc>
                  <a:txBody>
                    <a:bodyPr/>
                    <a:lstStyle/>
                    <a:p>
                      <a:pPr algn="ctr"/>
                      <a:r>
                        <a:rPr lang="en-US" b="1" baseline="0" dirty="0" smtClean="0">
                          <a:solidFill>
                            <a:srgbClr val="FF0000"/>
                          </a:solidFill>
                        </a:rPr>
                        <a:t>No</a:t>
                      </a:r>
                      <a:endParaRPr lang="en-US" baseline="0" dirty="0" smtClean="0"/>
                    </a:p>
                  </a:txBody>
                  <a:tcPr/>
                </a:tc>
              </a:tr>
              <a:tr h="396240">
                <a:tc>
                  <a:txBody>
                    <a:bodyPr/>
                    <a:lstStyle/>
                    <a:p>
                      <a:r>
                        <a:rPr lang="en-US" b="1" dirty="0" err="1" smtClean="0">
                          <a:solidFill>
                            <a:schemeClr val="bg2">
                              <a:lumMod val="75000"/>
                            </a:schemeClr>
                          </a:solidFill>
                        </a:rPr>
                        <a:t>spin_mutex</a:t>
                      </a:r>
                      <a:endParaRPr lang="en-US" b="1" dirty="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Yields</a:t>
                      </a: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r>
              <a:tr h="396240">
                <a:tc>
                  <a:txBody>
                    <a:bodyPr/>
                    <a:lstStyle/>
                    <a:p>
                      <a:r>
                        <a:rPr lang="en-US" b="1" dirty="0" err="1" smtClean="0">
                          <a:solidFill>
                            <a:schemeClr val="bg2">
                              <a:lumMod val="75000"/>
                            </a:schemeClr>
                          </a:solidFill>
                        </a:rPr>
                        <a:t>queuing_mutex</a:t>
                      </a:r>
                      <a:endParaRPr lang="en-US" b="1" dirty="0">
                        <a:solidFill>
                          <a:schemeClr val="bg2">
                            <a:lumMod val="75000"/>
                          </a:schemeClr>
                        </a:solidFill>
                      </a:endParaRPr>
                    </a:p>
                  </a:txBody>
                  <a:tcPr/>
                </a:tc>
                <a:tc>
                  <a:txBody>
                    <a:bodyPr/>
                    <a:lstStyle/>
                    <a:p>
                      <a:pPr algn="ctr"/>
                      <a:r>
                        <a:rPr lang="en-US" b="1" baseline="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Yields</a:t>
                      </a: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r>
              <a:tr h="396240">
                <a:tc>
                  <a:txBody>
                    <a:bodyPr/>
                    <a:lstStyle/>
                    <a:p>
                      <a:r>
                        <a:rPr lang="en-US" b="1" dirty="0" err="1" smtClean="0">
                          <a:solidFill>
                            <a:schemeClr val="bg2">
                              <a:lumMod val="75000"/>
                            </a:schemeClr>
                          </a:solidFill>
                        </a:rPr>
                        <a:t>spin_rw_mutex</a:t>
                      </a:r>
                      <a:endParaRPr lang="en-US" b="1" dirty="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Yields</a:t>
                      </a: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r>
              <a:tr h="396240">
                <a:tc>
                  <a:txBody>
                    <a:bodyPr/>
                    <a:lstStyle/>
                    <a:p>
                      <a:r>
                        <a:rPr lang="en-US" b="1" dirty="0" err="1" smtClean="0">
                          <a:solidFill>
                            <a:schemeClr val="bg2">
                              <a:lumMod val="75000"/>
                            </a:schemeClr>
                          </a:solidFill>
                        </a:rPr>
                        <a:t>queuing_rw_mutex</a:t>
                      </a:r>
                      <a:endParaRPr lang="en-US" b="1" dirty="0">
                        <a:solidFill>
                          <a:schemeClr val="bg2">
                            <a:lumMod val="75000"/>
                          </a:schemeClr>
                        </a:solidFill>
                      </a:endParaRPr>
                    </a:p>
                  </a:txBody>
                  <a:tcPr/>
                </a:tc>
                <a:tc>
                  <a:txBody>
                    <a:bodyPr/>
                    <a:lstStyle/>
                    <a:p>
                      <a:pPr algn="ctr"/>
                      <a:r>
                        <a:rPr lang="en-US" b="1" baseline="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Yields</a:t>
                      </a: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r>
              <a:tr h="396240">
                <a:tc>
                  <a:txBody>
                    <a:bodyPr/>
                    <a:lstStyle/>
                    <a:p>
                      <a:r>
                        <a:rPr lang="en-US" b="1" dirty="0" err="1" smtClean="0">
                          <a:solidFill>
                            <a:schemeClr val="bg2">
                              <a:lumMod val="75000"/>
                            </a:schemeClr>
                          </a:solidFill>
                        </a:rPr>
                        <a:t>null_mutex</a:t>
                      </a:r>
                      <a:endParaRPr lang="en-US" b="1" dirty="0">
                        <a:solidFill>
                          <a:schemeClr val="bg2">
                            <a:lumMod val="75000"/>
                          </a:schemeClr>
                        </a:solidFill>
                      </a:endParaRPr>
                    </a:p>
                  </a:txBody>
                  <a:tcPr/>
                </a:tc>
                <a:tc>
                  <a:txBody>
                    <a:bodyPr/>
                    <a:lstStyle/>
                    <a:p>
                      <a:pPr algn="ctr"/>
                      <a:r>
                        <a:rPr lang="en-US" baseline="0" dirty="0" smtClean="0">
                          <a:solidFill>
                            <a:schemeClr val="bg2">
                              <a:lumMod val="75000"/>
                            </a:schemeClr>
                          </a:solidFill>
                        </a:rPr>
                        <a:t>N/A</a:t>
                      </a: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N/A</a:t>
                      </a: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r>
              <a:tr h="396240">
                <a:tc>
                  <a:txBody>
                    <a:bodyPr/>
                    <a:lstStyle/>
                    <a:p>
                      <a:r>
                        <a:rPr lang="en-US" b="1" dirty="0" err="1" smtClean="0">
                          <a:solidFill>
                            <a:schemeClr val="bg2">
                              <a:lumMod val="75000"/>
                            </a:schemeClr>
                          </a:solidFill>
                        </a:rPr>
                        <a:t>null_rw_mutex</a:t>
                      </a:r>
                      <a:endParaRPr lang="en-US" b="1" dirty="0">
                        <a:solidFill>
                          <a:schemeClr val="bg2">
                            <a:lumMod val="75000"/>
                          </a:schemeClr>
                        </a:solidFill>
                      </a:endParaRPr>
                    </a:p>
                  </a:txBody>
                  <a:tcPr/>
                </a:tc>
                <a:tc>
                  <a:txBody>
                    <a:bodyPr/>
                    <a:lstStyle/>
                    <a:p>
                      <a:pPr algn="ctr"/>
                      <a:r>
                        <a:rPr lang="en-US" baseline="0" dirty="0" smtClean="0">
                          <a:solidFill>
                            <a:schemeClr val="bg2">
                              <a:lumMod val="75000"/>
                            </a:schemeClr>
                          </a:solidFill>
                        </a:rPr>
                        <a:t>N/A</a:t>
                      </a:r>
                    </a:p>
                  </a:txBody>
                  <a:tcPr/>
                </a:tc>
                <a:tc>
                  <a:txBody>
                    <a:bodyPr/>
                    <a:lstStyle/>
                    <a:p>
                      <a:pPr algn="ctr"/>
                      <a:r>
                        <a:rPr lang="en-US" b="1" baseline="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N/A</a:t>
                      </a: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r>
            </a:tbl>
          </a:graphicData>
        </a:graphic>
      </p:graphicFrame>
      <p:sp>
        <p:nvSpPr>
          <p:cNvPr id="3" name="Title 1"/>
          <p:cNvSpPr>
            <a:spLocks noGrp="1"/>
          </p:cNvSpPr>
          <p:nvPr>
            <p:ph type="title"/>
          </p:nvPr>
        </p:nvSpPr>
        <p:spPr>
          <a:xfrm>
            <a:off x="628650" y="365126"/>
            <a:ext cx="7886700" cy="1325563"/>
          </a:xfrm>
        </p:spPr>
        <p:txBody>
          <a:bodyPr/>
          <a:lstStyle/>
          <a:p>
            <a:r>
              <a:rPr lang="en-US" dirty="0" err="1" smtClean="0"/>
              <a:t>Mutex</a:t>
            </a:r>
            <a:r>
              <a:rPr lang="en-US" dirty="0" smtClean="0"/>
              <a:t> Behaviors</a:t>
            </a:r>
            <a:endParaRPr lang="en-US" dirty="0"/>
          </a:p>
        </p:txBody>
      </p:sp>
    </p:spTree>
    <p:extLst>
      <p:ext uri="{BB962C8B-B14F-4D97-AF65-F5344CB8AC3E}">
        <p14:creationId xmlns:p14="http://schemas.microsoft.com/office/powerpoint/2010/main" val="32791941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97753049"/>
              </p:ext>
            </p:extLst>
          </p:nvPr>
        </p:nvGraphicFramePr>
        <p:xfrm>
          <a:off x="632901" y="1905000"/>
          <a:ext cx="7825299" cy="3535680"/>
        </p:xfrm>
        <a:graphic>
          <a:graphicData uri="http://schemas.openxmlformats.org/drawingml/2006/table">
            <a:tbl>
              <a:tblPr firstRow="1" bandRow="1">
                <a:tableStyleId>{5C22544A-7EE6-4342-B048-85BDC9FD1C3A}</a:tableStyleId>
              </a:tblPr>
              <a:tblGrid>
                <a:gridCol w="2082864"/>
                <a:gridCol w="1148487"/>
                <a:gridCol w="1148487"/>
                <a:gridCol w="1148487"/>
                <a:gridCol w="1148487"/>
                <a:gridCol w="1148487"/>
              </a:tblGrid>
              <a:tr h="346732">
                <a:tc>
                  <a:txBody>
                    <a:bodyPr/>
                    <a:lstStyle/>
                    <a:p>
                      <a:r>
                        <a:rPr lang="en-US" dirty="0" smtClean="0"/>
                        <a:t>Type</a:t>
                      </a:r>
                      <a:endParaRPr lang="en-US" dirty="0"/>
                    </a:p>
                  </a:txBody>
                  <a:tcPr/>
                </a:tc>
                <a:tc>
                  <a:txBody>
                    <a:bodyPr/>
                    <a:lstStyle/>
                    <a:p>
                      <a:r>
                        <a:rPr lang="en-US" dirty="0" smtClean="0"/>
                        <a:t>Scalable</a:t>
                      </a:r>
                      <a:endParaRPr lang="en-US" dirty="0"/>
                    </a:p>
                  </a:txBody>
                  <a:tcPr/>
                </a:tc>
                <a:tc>
                  <a:txBody>
                    <a:bodyPr/>
                    <a:lstStyle/>
                    <a:p>
                      <a:r>
                        <a:rPr lang="en-US" dirty="0" smtClean="0"/>
                        <a:t>Fair</a:t>
                      </a:r>
                      <a:endParaRPr lang="en-US" dirty="0"/>
                    </a:p>
                  </a:txBody>
                  <a:tcPr/>
                </a:tc>
                <a:tc>
                  <a:txBody>
                    <a:bodyPr/>
                    <a:lstStyle/>
                    <a:p>
                      <a:r>
                        <a:rPr lang="en-US" dirty="0" smtClean="0"/>
                        <a:t>Recursive</a:t>
                      </a:r>
                      <a:endParaRPr lang="en-US" dirty="0"/>
                    </a:p>
                  </a:txBody>
                  <a:tcPr/>
                </a:tc>
                <a:tc>
                  <a:txBody>
                    <a:bodyPr/>
                    <a:lstStyle/>
                    <a:p>
                      <a:r>
                        <a:rPr lang="en-US" dirty="0" smtClean="0"/>
                        <a:t>Wait</a:t>
                      </a:r>
                      <a:endParaRPr lang="en-US" dirty="0"/>
                    </a:p>
                  </a:txBody>
                  <a:tcPr/>
                </a:tc>
                <a:tc>
                  <a:txBody>
                    <a:bodyPr/>
                    <a:lstStyle/>
                    <a:p>
                      <a:r>
                        <a:rPr lang="en-US" dirty="0" smtClean="0"/>
                        <a:t>RW</a:t>
                      </a:r>
                      <a:endParaRPr lang="en-US" dirty="0"/>
                    </a:p>
                  </a:txBody>
                  <a:tcPr/>
                </a:tc>
              </a:tr>
              <a:tr h="396240">
                <a:tc>
                  <a:txBody>
                    <a:bodyPr/>
                    <a:lstStyle/>
                    <a:p>
                      <a:r>
                        <a:rPr lang="en-US" b="1" dirty="0" err="1" smtClean="0">
                          <a:solidFill>
                            <a:schemeClr val="bg2">
                              <a:lumMod val="75000"/>
                            </a:schemeClr>
                          </a:solidFill>
                        </a:rPr>
                        <a:t>mutex</a:t>
                      </a:r>
                      <a:endParaRPr lang="en-US" b="1" dirty="0">
                        <a:solidFill>
                          <a:schemeClr val="bg2">
                            <a:lumMod val="75000"/>
                          </a:schemeClr>
                        </a:solidFill>
                      </a:endParaRPr>
                    </a:p>
                  </a:txBody>
                  <a:tcPr/>
                </a:tc>
                <a:tc>
                  <a:txBody>
                    <a:bodyPr/>
                    <a:lstStyle/>
                    <a:p>
                      <a:pPr algn="ctr"/>
                      <a:r>
                        <a:rPr lang="en-US" baseline="0" dirty="0" smtClean="0">
                          <a:solidFill>
                            <a:schemeClr val="bg2">
                              <a:lumMod val="75000"/>
                            </a:schemeClr>
                          </a:solidFill>
                        </a:rPr>
                        <a:t>Platform</a:t>
                      </a:r>
                    </a:p>
                  </a:txBody>
                  <a:tcPr/>
                </a:tc>
                <a:tc>
                  <a:txBody>
                    <a:bodyPr/>
                    <a:lstStyle/>
                    <a:p>
                      <a:pPr algn="ctr"/>
                      <a:r>
                        <a:rPr lang="en-US" baseline="0" dirty="0" smtClean="0">
                          <a:solidFill>
                            <a:schemeClr val="bg2">
                              <a:lumMod val="75000"/>
                            </a:schemeClr>
                          </a:solidFill>
                        </a:rPr>
                        <a:t>Platform</a:t>
                      </a:r>
                    </a:p>
                  </a:txBody>
                  <a:tcPr/>
                </a:tc>
                <a:tc>
                  <a:txBody>
                    <a:bodyPr/>
                    <a:lstStyle/>
                    <a:p>
                      <a:pPr algn="ctr"/>
                      <a:r>
                        <a:rPr lang="en-US" b="1" baseline="0" dirty="0" smtClean="0">
                          <a:solidFill>
                            <a:schemeClr val="bg2">
                              <a:lumMod val="75000"/>
                            </a:schemeClr>
                          </a:solidFill>
                        </a:rPr>
                        <a:t>No</a:t>
                      </a:r>
                    </a:p>
                  </a:txBody>
                  <a:tcPr/>
                </a:tc>
                <a:tc>
                  <a:txBody>
                    <a:bodyPr/>
                    <a:lstStyle/>
                    <a:p>
                      <a:pPr algn="ctr"/>
                      <a:r>
                        <a:rPr lang="en-US" baseline="0" dirty="0" smtClean="0">
                          <a:solidFill>
                            <a:schemeClr val="bg2">
                              <a:lumMod val="75000"/>
                            </a:schemeClr>
                          </a:solidFill>
                        </a:rPr>
                        <a:t>Blocks</a:t>
                      </a: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r>
              <a:tr h="396240">
                <a:tc>
                  <a:txBody>
                    <a:bodyPr/>
                    <a:lstStyle/>
                    <a:p>
                      <a:r>
                        <a:rPr lang="en-US" b="1" dirty="0" err="1" smtClean="0">
                          <a:solidFill>
                            <a:schemeClr val="bg2">
                              <a:lumMod val="75000"/>
                            </a:schemeClr>
                          </a:solidFill>
                        </a:rPr>
                        <a:t>recursive_mutex</a:t>
                      </a:r>
                      <a:endParaRPr lang="en-US" b="1" dirty="0">
                        <a:solidFill>
                          <a:schemeClr val="bg2">
                            <a:lumMod val="75000"/>
                          </a:schemeClr>
                        </a:solidFill>
                      </a:endParaRPr>
                    </a:p>
                  </a:txBody>
                  <a:tcPr/>
                </a:tc>
                <a:tc>
                  <a:txBody>
                    <a:bodyPr/>
                    <a:lstStyle/>
                    <a:p>
                      <a:pPr algn="ctr"/>
                      <a:r>
                        <a:rPr lang="en-US" baseline="0" dirty="0" smtClean="0">
                          <a:solidFill>
                            <a:schemeClr val="bg2">
                              <a:lumMod val="75000"/>
                            </a:schemeClr>
                          </a:solidFill>
                        </a:rPr>
                        <a:t>Platform</a:t>
                      </a:r>
                    </a:p>
                  </a:txBody>
                  <a:tcPr/>
                </a:tc>
                <a:tc>
                  <a:txBody>
                    <a:bodyPr/>
                    <a:lstStyle/>
                    <a:p>
                      <a:pPr algn="ctr"/>
                      <a:r>
                        <a:rPr lang="en-US" baseline="0" dirty="0" smtClean="0">
                          <a:solidFill>
                            <a:schemeClr val="bg2">
                              <a:lumMod val="75000"/>
                            </a:schemeClr>
                          </a:solidFill>
                        </a:rPr>
                        <a:t>Platform</a:t>
                      </a:r>
                    </a:p>
                  </a:txBody>
                  <a:tcPr/>
                </a:tc>
                <a:tc>
                  <a:txBody>
                    <a:bodyPr/>
                    <a:lstStyle/>
                    <a:p>
                      <a:pPr algn="ctr"/>
                      <a:r>
                        <a:rPr lang="en-US" b="1" baseline="0" dirty="0" smtClean="0">
                          <a:solidFill>
                            <a:schemeClr val="bg2">
                              <a:lumMod val="75000"/>
                            </a:schemeClr>
                          </a:solidFill>
                        </a:rPr>
                        <a:t>Yes</a:t>
                      </a:r>
                    </a:p>
                  </a:txBody>
                  <a:tcPr/>
                </a:tc>
                <a:tc>
                  <a:txBody>
                    <a:bodyPr/>
                    <a:lstStyle/>
                    <a:p>
                      <a:pPr algn="ctr"/>
                      <a:r>
                        <a:rPr lang="en-US" baseline="0" dirty="0" smtClean="0">
                          <a:solidFill>
                            <a:schemeClr val="bg2">
                              <a:lumMod val="75000"/>
                            </a:schemeClr>
                          </a:solidFill>
                        </a:rPr>
                        <a:t>Blocks</a:t>
                      </a: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r>
              <a:tr h="396240">
                <a:tc>
                  <a:txBody>
                    <a:bodyPr/>
                    <a:lstStyle/>
                    <a:p>
                      <a:r>
                        <a:rPr lang="en-US" b="1" dirty="0" err="1" smtClean="0"/>
                        <a:t>spin_mutex</a:t>
                      </a:r>
                      <a:endParaRPr lang="en-US" b="1" dirty="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aseline="0" dirty="0" smtClean="0"/>
                        <a:t>Yields</a:t>
                      </a:r>
                    </a:p>
                  </a:txBody>
                  <a:tcPr/>
                </a:tc>
                <a:tc>
                  <a:txBody>
                    <a:bodyPr/>
                    <a:lstStyle/>
                    <a:p>
                      <a:pPr algn="ctr"/>
                      <a:r>
                        <a:rPr lang="en-US" b="1" baseline="0" dirty="0" smtClean="0">
                          <a:solidFill>
                            <a:srgbClr val="FF0000"/>
                          </a:solidFill>
                        </a:rPr>
                        <a:t>No</a:t>
                      </a:r>
                      <a:endParaRPr lang="en-US" baseline="0" dirty="0" smtClean="0"/>
                    </a:p>
                  </a:txBody>
                  <a:tcPr/>
                </a:tc>
              </a:tr>
              <a:tr h="396240">
                <a:tc>
                  <a:txBody>
                    <a:bodyPr/>
                    <a:lstStyle/>
                    <a:p>
                      <a:r>
                        <a:rPr lang="en-US" b="1" dirty="0" err="1" smtClean="0">
                          <a:solidFill>
                            <a:schemeClr val="bg2">
                              <a:lumMod val="75000"/>
                            </a:schemeClr>
                          </a:solidFill>
                        </a:rPr>
                        <a:t>queuing_mutex</a:t>
                      </a:r>
                      <a:endParaRPr lang="en-US" b="1" dirty="0">
                        <a:solidFill>
                          <a:schemeClr val="bg2">
                            <a:lumMod val="75000"/>
                          </a:schemeClr>
                        </a:solidFill>
                      </a:endParaRPr>
                    </a:p>
                  </a:txBody>
                  <a:tcPr/>
                </a:tc>
                <a:tc>
                  <a:txBody>
                    <a:bodyPr/>
                    <a:lstStyle/>
                    <a:p>
                      <a:pPr algn="ctr"/>
                      <a:r>
                        <a:rPr lang="en-US" b="1" baseline="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Yields</a:t>
                      </a: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r>
              <a:tr h="396240">
                <a:tc>
                  <a:txBody>
                    <a:bodyPr/>
                    <a:lstStyle/>
                    <a:p>
                      <a:r>
                        <a:rPr lang="en-US" b="1" dirty="0" err="1" smtClean="0"/>
                        <a:t>spin_rw_mutex</a:t>
                      </a:r>
                      <a:endParaRPr lang="en-US" b="1" dirty="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aseline="0" dirty="0" smtClean="0"/>
                        <a:t>Yields</a:t>
                      </a:r>
                    </a:p>
                  </a:txBody>
                  <a:tcPr/>
                </a:tc>
                <a:tc>
                  <a:txBody>
                    <a:bodyPr/>
                    <a:lstStyle/>
                    <a:p>
                      <a:pPr algn="ctr"/>
                      <a:r>
                        <a:rPr lang="en-US" b="1" baseline="0" dirty="0" smtClean="0">
                          <a:solidFill>
                            <a:schemeClr val="accent6"/>
                          </a:solidFill>
                        </a:rPr>
                        <a:t>Yes</a:t>
                      </a:r>
                      <a:endParaRPr lang="en-US" baseline="0" dirty="0" smtClean="0"/>
                    </a:p>
                  </a:txBody>
                  <a:tcPr/>
                </a:tc>
              </a:tr>
              <a:tr h="396240">
                <a:tc>
                  <a:txBody>
                    <a:bodyPr/>
                    <a:lstStyle/>
                    <a:p>
                      <a:r>
                        <a:rPr lang="en-US" b="1" dirty="0" err="1" smtClean="0">
                          <a:solidFill>
                            <a:schemeClr val="bg2">
                              <a:lumMod val="75000"/>
                            </a:schemeClr>
                          </a:solidFill>
                        </a:rPr>
                        <a:t>queuing_rw_mutex</a:t>
                      </a:r>
                      <a:endParaRPr lang="en-US" b="1" dirty="0">
                        <a:solidFill>
                          <a:schemeClr val="bg2">
                            <a:lumMod val="75000"/>
                          </a:schemeClr>
                        </a:solidFill>
                      </a:endParaRPr>
                    </a:p>
                  </a:txBody>
                  <a:tcPr/>
                </a:tc>
                <a:tc>
                  <a:txBody>
                    <a:bodyPr/>
                    <a:lstStyle/>
                    <a:p>
                      <a:pPr algn="ctr"/>
                      <a:r>
                        <a:rPr lang="en-US" b="1" baseline="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Yields</a:t>
                      </a: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r>
              <a:tr h="396240">
                <a:tc>
                  <a:txBody>
                    <a:bodyPr/>
                    <a:lstStyle/>
                    <a:p>
                      <a:r>
                        <a:rPr lang="en-US" b="1" dirty="0" err="1" smtClean="0">
                          <a:solidFill>
                            <a:schemeClr val="bg2">
                              <a:lumMod val="75000"/>
                            </a:schemeClr>
                          </a:solidFill>
                        </a:rPr>
                        <a:t>null_mutex</a:t>
                      </a:r>
                      <a:endParaRPr lang="en-US" b="1" dirty="0">
                        <a:solidFill>
                          <a:schemeClr val="bg2">
                            <a:lumMod val="75000"/>
                          </a:schemeClr>
                        </a:solidFill>
                      </a:endParaRPr>
                    </a:p>
                  </a:txBody>
                  <a:tcPr/>
                </a:tc>
                <a:tc>
                  <a:txBody>
                    <a:bodyPr/>
                    <a:lstStyle/>
                    <a:p>
                      <a:pPr algn="ctr"/>
                      <a:r>
                        <a:rPr lang="en-US" baseline="0" dirty="0" smtClean="0">
                          <a:solidFill>
                            <a:schemeClr val="bg2">
                              <a:lumMod val="75000"/>
                            </a:schemeClr>
                          </a:solidFill>
                        </a:rPr>
                        <a:t>N/A</a:t>
                      </a: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N/A</a:t>
                      </a: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r>
              <a:tr h="396240">
                <a:tc>
                  <a:txBody>
                    <a:bodyPr/>
                    <a:lstStyle/>
                    <a:p>
                      <a:r>
                        <a:rPr lang="en-US" b="1" dirty="0" err="1" smtClean="0">
                          <a:solidFill>
                            <a:schemeClr val="bg2">
                              <a:lumMod val="75000"/>
                            </a:schemeClr>
                          </a:solidFill>
                        </a:rPr>
                        <a:t>null_rw_mutex</a:t>
                      </a:r>
                      <a:endParaRPr lang="en-US" b="1" dirty="0">
                        <a:solidFill>
                          <a:schemeClr val="bg2">
                            <a:lumMod val="75000"/>
                          </a:schemeClr>
                        </a:solidFill>
                      </a:endParaRPr>
                    </a:p>
                  </a:txBody>
                  <a:tcPr/>
                </a:tc>
                <a:tc>
                  <a:txBody>
                    <a:bodyPr/>
                    <a:lstStyle/>
                    <a:p>
                      <a:pPr algn="ctr"/>
                      <a:r>
                        <a:rPr lang="en-US" baseline="0" dirty="0" smtClean="0">
                          <a:solidFill>
                            <a:schemeClr val="bg2">
                              <a:lumMod val="75000"/>
                            </a:schemeClr>
                          </a:solidFill>
                        </a:rPr>
                        <a:t>N/A</a:t>
                      </a:r>
                    </a:p>
                  </a:txBody>
                  <a:tcPr/>
                </a:tc>
                <a:tc>
                  <a:txBody>
                    <a:bodyPr/>
                    <a:lstStyle/>
                    <a:p>
                      <a:pPr algn="ctr"/>
                      <a:r>
                        <a:rPr lang="en-US" b="1" baseline="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N/A</a:t>
                      </a: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r>
            </a:tbl>
          </a:graphicData>
        </a:graphic>
      </p:graphicFrame>
      <p:sp>
        <p:nvSpPr>
          <p:cNvPr id="3" name="Title 1"/>
          <p:cNvSpPr>
            <a:spLocks noGrp="1"/>
          </p:cNvSpPr>
          <p:nvPr>
            <p:ph type="title"/>
          </p:nvPr>
        </p:nvSpPr>
        <p:spPr>
          <a:xfrm>
            <a:off x="628650" y="365126"/>
            <a:ext cx="7886700" cy="1325563"/>
          </a:xfrm>
        </p:spPr>
        <p:txBody>
          <a:bodyPr/>
          <a:lstStyle/>
          <a:p>
            <a:r>
              <a:rPr lang="en-US" dirty="0" err="1" smtClean="0"/>
              <a:t>Mutex</a:t>
            </a:r>
            <a:r>
              <a:rPr lang="en-US" dirty="0" smtClean="0"/>
              <a:t> Behaviors</a:t>
            </a:r>
            <a:endParaRPr lang="en-US" dirty="0"/>
          </a:p>
        </p:txBody>
      </p:sp>
    </p:spTree>
    <p:extLst>
      <p:ext uri="{BB962C8B-B14F-4D97-AF65-F5344CB8AC3E}">
        <p14:creationId xmlns:p14="http://schemas.microsoft.com/office/powerpoint/2010/main" val="142902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49107457"/>
              </p:ext>
            </p:extLst>
          </p:nvPr>
        </p:nvGraphicFramePr>
        <p:xfrm>
          <a:off x="632901" y="1905000"/>
          <a:ext cx="7825299" cy="3535680"/>
        </p:xfrm>
        <a:graphic>
          <a:graphicData uri="http://schemas.openxmlformats.org/drawingml/2006/table">
            <a:tbl>
              <a:tblPr firstRow="1" bandRow="1">
                <a:tableStyleId>{5C22544A-7EE6-4342-B048-85BDC9FD1C3A}</a:tableStyleId>
              </a:tblPr>
              <a:tblGrid>
                <a:gridCol w="2082864"/>
                <a:gridCol w="1148487"/>
                <a:gridCol w="1148487"/>
                <a:gridCol w="1148487"/>
                <a:gridCol w="1148487"/>
                <a:gridCol w="1148487"/>
              </a:tblGrid>
              <a:tr h="346732">
                <a:tc>
                  <a:txBody>
                    <a:bodyPr/>
                    <a:lstStyle/>
                    <a:p>
                      <a:r>
                        <a:rPr lang="en-US" dirty="0" smtClean="0"/>
                        <a:t>Type</a:t>
                      </a:r>
                      <a:endParaRPr lang="en-US" dirty="0"/>
                    </a:p>
                  </a:txBody>
                  <a:tcPr/>
                </a:tc>
                <a:tc>
                  <a:txBody>
                    <a:bodyPr/>
                    <a:lstStyle/>
                    <a:p>
                      <a:r>
                        <a:rPr lang="en-US" dirty="0" smtClean="0"/>
                        <a:t>Scalable</a:t>
                      </a:r>
                      <a:endParaRPr lang="en-US" dirty="0"/>
                    </a:p>
                  </a:txBody>
                  <a:tcPr/>
                </a:tc>
                <a:tc>
                  <a:txBody>
                    <a:bodyPr/>
                    <a:lstStyle/>
                    <a:p>
                      <a:r>
                        <a:rPr lang="en-US" dirty="0" smtClean="0"/>
                        <a:t>Fair</a:t>
                      </a:r>
                      <a:endParaRPr lang="en-US" dirty="0"/>
                    </a:p>
                  </a:txBody>
                  <a:tcPr/>
                </a:tc>
                <a:tc>
                  <a:txBody>
                    <a:bodyPr/>
                    <a:lstStyle/>
                    <a:p>
                      <a:r>
                        <a:rPr lang="en-US" dirty="0" smtClean="0"/>
                        <a:t>Recursive</a:t>
                      </a:r>
                      <a:endParaRPr lang="en-US" dirty="0"/>
                    </a:p>
                  </a:txBody>
                  <a:tcPr/>
                </a:tc>
                <a:tc>
                  <a:txBody>
                    <a:bodyPr/>
                    <a:lstStyle/>
                    <a:p>
                      <a:r>
                        <a:rPr lang="en-US" dirty="0" smtClean="0"/>
                        <a:t>Wait</a:t>
                      </a:r>
                      <a:endParaRPr lang="en-US" dirty="0"/>
                    </a:p>
                  </a:txBody>
                  <a:tcPr/>
                </a:tc>
                <a:tc>
                  <a:txBody>
                    <a:bodyPr/>
                    <a:lstStyle/>
                    <a:p>
                      <a:r>
                        <a:rPr lang="en-US" dirty="0" smtClean="0"/>
                        <a:t>RW</a:t>
                      </a:r>
                      <a:endParaRPr lang="en-US" dirty="0"/>
                    </a:p>
                  </a:txBody>
                  <a:tcPr/>
                </a:tc>
              </a:tr>
              <a:tr h="396240">
                <a:tc>
                  <a:txBody>
                    <a:bodyPr/>
                    <a:lstStyle/>
                    <a:p>
                      <a:r>
                        <a:rPr lang="en-US" b="1" dirty="0" err="1" smtClean="0">
                          <a:solidFill>
                            <a:schemeClr val="bg2">
                              <a:lumMod val="75000"/>
                            </a:schemeClr>
                          </a:solidFill>
                        </a:rPr>
                        <a:t>mutex</a:t>
                      </a:r>
                      <a:endParaRPr lang="en-US" b="1" dirty="0">
                        <a:solidFill>
                          <a:schemeClr val="bg2">
                            <a:lumMod val="75000"/>
                          </a:schemeClr>
                        </a:solidFill>
                      </a:endParaRPr>
                    </a:p>
                  </a:txBody>
                  <a:tcPr/>
                </a:tc>
                <a:tc>
                  <a:txBody>
                    <a:bodyPr/>
                    <a:lstStyle/>
                    <a:p>
                      <a:pPr algn="ctr"/>
                      <a:r>
                        <a:rPr lang="en-US" baseline="0" dirty="0" smtClean="0">
                          <a:solidFill>
                            <a:schemeClr val="bg2">
                              <a:lumMod val="75000"/>
                            </a:schemeClr>
                          </a:solidFill>
                        </a:rPr>
                        <a:t>Platform</a:t>
                      </a:r>
                    </a:p>
                  </a:txBody>
                  <a:tcPr/>
                </a:tc>
                <a:tc>
                  <a:txBody>
                    <a:bodyPr/>
                    <a:lstStyle/>
                    <a:p>
                      <a:pPr algn="ctr"/>
                      <a:r>
                        <a:rPr lang="en-US" baseline="0" dirty="0" smtClean="0">
                          <a:solidFill>
                            <a:schemeClr val="bg2">
                              <a:lumMod val="75000"/>
                            </a:schemeClr>
                          </a:solidFill>
                        </a:rPr>
                        <a:t>Platform</a:t>
                      </a:r>
                    </a:p>
                  </a:txBody>
                  <a:tcPr/>
                </a:tc>
                <a:tc>
                  <a:txBody>
                    <a:bodyPr/>
                    <a:lstStyle/>
                    <a:p>
                      <a:pPr algn="ctr"/>
                      <a:r>
                        <a:rPr lang="en-US" b="1" baseline="0" dirty="0" smtClean="0">
                          <a:solidFill>
                            <a:schemeClr val="bg2">
                              <a:lumMod val="75000"/>
                            </a:schemeClr>
                          </a:solidFill>
                        </a:rPr>
                        <a:t>No</a:t>
                      </a:r>
                    </a:p>
                  </a:txBody>
                  <a:tcPr/>
                </a:tc>
                <a:tc>
                  <a:txBody>
                    <a:bodyPr/>
                    <a:lstStyle/>
                    <a:p>
                      <a:pPr algn="ctr"/>
                      <a:r>
                        <a:rPr lang="en-US" baseline="0" dirty="0" smtClean="0">
                          <a:solidFill>
                            <a:schemeClr val="bg2">
                              <a:lumMod val="75000"/>
                            </a:schemeClr>
                          </a:solidFill>
                        </a:rPr>
                        <a:t>Blocks</a:t>
                      </a: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r>
              <a:tr h="396240">
                <a:tc>
                  <a:txBody>
                    <a:bodyPr/>
                    <a:lstStyle/>
                    <a:p>
                      <a:r>
                        <a:rPr lang="en-US" b="1" dirty="0" err="1" smtClean="0">
                          <a:solidFill>
                            <a:schemeClr val="bg2">
                              <a:lumMod val="75000"/>
                            </a:schemeClr>
                          </a:solidFill>
                        </a:rPr>
                        <a:t>recursive_mutex</a:t>
                      </a:r>
                      <a:endParaRPr lang="en-US" b="1" dirty="0">
                        <a:solidFill>
                          <a:schemeClr val="bg2">
                            <a:lumMod val="75000"/>
                          </a:schemeClr>
                        </a:solidFill>
                      </a:endParaRPr>
                    </a:p>
                  </a:txBody>
                  <a:tcPr/>
                </a:tc>
                <a:tc>
                  <a:txBody>
                    <a:bodyPr/>
                    <a:lstStyle/>
                    <a:p>
                      <a:pPr algn="ctr"/>
                      <a:r>
                        <a:rPr lang="en-US" baseline="0" dirty="0" smtClean="0">
                          <a:solidFill>
                            <a:schemeClr val="bg2">
                              <a:lumMod val="75000"/>
                            </a:schemeClr>
                          </a:solidFill>
                        </a:rPr>
                        <a:t>Platform</a:t>
                      </a:r>
                    </a:p>
                  </a:txBody>
                  <a:tcPr/>
                </a:tc>
                <a:tc>
                  <a:txBody>
                    <a:bodyPr/>
                    <a:lstStyle/>
                    <a:p>
                      <a:pPr algn="ctr"/>
                      <a:r>
                        <a:rPr lang="en-US" baseline="0" dirty="0" smtClean="0">
                          <a:solidFill>
                            <a:schemeClr val="bg2">
                              <a:lumMod val="75000"/>
                            </a:schemeClr>
                          </a:solidFill>
                        </a:rPr>
                        <a:t>Platform</a:t>
                      </a:r>
                    </a:p>
                  </a:txBody>
                  <a:tcPr/>
                </a:tc>
                <a:tc>
                  <a:txBody>
                    <a:bodyPr/>
                    <a:lstStyle/>
                    <a:p>
                      <a:pPr algn="ctr"/>
                      <a:r>
                        <a:rPr lang="en-US" b="1" baseline="0" dirty="0" smtClean="0">
                          <a:solidFill>
                            <a:schemeClr val="bg2">
                              <a:lumMod val="75000"/>
                            </a:schemeClr>
                          </a:solidFill>
                        </a:rPr>
                        <a:t>Yes</a:t>
                      </a:r>
                    </a:p>
                  </a:txBody>
                  <a:tcPr/>
                </a:tc>
                <a:tc>
                  <a:txBody>
                    <a:bodyPr/>
                    <a:lstStyle/>
                    <a:p>
                      <a:pPr algn="ctr"/>
                      <a:r>
                        <a:rPr lang="en-US" baseline="0" dirty="0" smtClean="0">
                          <a:solidFill>
                            <a:schemeClr val="bg2">
                              <a:lumMod val="75000"/>
                            </a:schemeClr>
                          </a:solidFill>
                        </a:rPr>
                        <a:t>Blocks</a:t>
                      </a: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r>
              <a:tr h="396240">
                <a:tc>
                  <a:txBody>
                    <a:bodyPr/>
                    <a:lstStyle/>
                    <a:p>
                      <a:r>
                        <a:rPr lang="en-US" b="1" dirty="0" err="1" smtClean="0">
                          <a:solidFill>
                            <a:schemeClr val="bg2">
                              <a:lumMod val="75000"/>
                            </a:schemeClr>
                          </a:solidFill>
                        </a:rPr>
                        <a:t>spin_mutex</a:t>
                      </a:r>
                      <a:endParaRPr lang="en-US" b="1" dirty="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Yields</a:t>
                      </a: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r>
              <a:tr h="396240">
                <a:tc>
                  <a:txBody>
                    <a:bodyPr/>
                    <a:lstStyle/>
                    <a:p>
                      <a:r>
                        <a:rPr lang="en-US" b="1" dirty="0" err="1" smtClean="0"/>
                        <a:t>queuing_mutex</a:t>
                      </a:r>
                      <a:endParaRPr lang="en-US" b="1" dirty="0"/>
                    </a:p>
                  </a:txBody>
                  <a:tcPr/>
                </a:tc>
                <a:tc>
                  <a:txBody>
                    <a:bodyPr/>
                    <a:lstStyle/>
                    <a:p>
                      <a:pPr algn="ctr"/>
                      <a:r>
                        <a:rPr lang="en-US" b="1" baseline="0" smtClean="0">
                          <a:solidFill>
                            <a:schemeClr val="accent6"/>
                          </a:solidFill>
                        </a:rPr>
                        <a:t>Yes</a:t>
                      </a:r>
                      <a:endParaRPr lang="en-US" baseline="0" dirty="0" smtClean="0"/>
                    </a:p>
                  </a:txBody>
                  <a:tcPr/>
                </a:tc>
                <a:tc>
                  <a:txBody>
                    <a:bodyPr/>
                    <a:lstStyle/>
                    <a:p>
                      <a:pPr algn="ctr"/>
                      <a:r>
                        <a:rPr lang="en-US" b="1" baseline="0" dirty="0" smtClean="0">
                          <a:solidFill>
                            <a:schemeClr val="accent6"/>
                          </a:solidFill>
                        </a:rPr>
                        <a:t>Yes</a:t>
                      </a:r>
                      <a:endParaRPr lang="en-US" baseline="0" dirty="0" smtClean="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aseline="0" dirty="0" smtClean="0"/>
                        <a:t>Yields</a:t>
                      </a:r>
                    </a:p>
                  </a:txBody>
                  <a:tcPr/>
                </a:tc>
                <a:tc>
                  <a:txBody>
                    <a:bodyPr/>
                    <a:lstStyle/>
                    <a:p>
                      <a:pPr algn="ctr"/>
                      <a:r>
                        <a:rPr lang="en-US" b="1" baseline="0" dirty="0" smtClean="0">
                          <a:solidFill>
                            <a:srgbClr val="FF0000"/>
                          </a:solidFill>
                        </a:rPr>
                        <a:t>No</a:t>
                      </a:r>
                      <a:endParaRPr lang="en-US" baseline="0" dirty="0" smtClean="0"/>
                    </a:p>
                  </a:txBody>
                  <a:tcPr/>
                </a:tc>
              </a:tr>
              <a:tr h="396240">
                <a:tc>
                  <a:txBody>
                    <a:bodyPr/>
                    <a:lstStyle/>
                    <a:p>
                      <a:r>
                        <a:rPr lang="en-US" b="1" dirty="0" err="1" smtClean="0">
                          <a:solidFill>
                            <a:schemeClr val="bg2">
                              <a:lumMod val="75000"/>
                            </a:schemeClr>
                          </a:solidFill>
                        </a:rPr>
                        <a:t>spin_rw_mutex</a:t>
                      </a:r>
                      <a:endParaRPr lang="en-US" b="1" dirty="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Yields</a:t>
                      </a: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r>
              <a:tr h="396240">
                <a:tc>
                  <a:txBody>
                    <a:bodyPr/>
                    <a:lstStyle/>
                    <a:p>
                      <a:r>
                        <a:rPr lang="en-US" b="1" dirty="0" err="1" smtClean="0"/>
                        <a:t>queuing_rw_mutex</a:t>
                      </a:r>
                      <a:endParaRPr lang="en-US" b="1" dirty="0"/>
                    </a:p>
                  </a:txBody>
                  <a:tcPr/>
                </a:tc>
                <a:tc>
                  <a:txBody>
                    <a:bodyPr/>
                    <a:lstStyle/>
                    <a:p>
                      <a:pPr algn="ctr"/>
                      <a:r>
                        <a:rPr lang="en-US" b="1" baseline="0" smtClean="0">
                          <a:solidFill>
                            <a:schemeClr val="accent6"/>
                          </a:solidFill>
                        </a:rPr>
                        <a:t>Yes</a:t>
                      </a:r>
                      <a:endParaRPr lang="en-US" baseline="0" dirty="0" smtClean="0"/>
                    </a:p>
                  </a:txBody>
                  <a:tcPr/>
                </a:tc>
                <a:tc>
                  <a:txBody>
                    <a:bodyPr/>
                    <a:lstStyle/>
                    <a:p>
                      <a:pPr algn="ctr"/>
                      <a:r>
                        <a:rPr lang="en-US" b="1" baseline="0" dirty="0" smtClean="0">
                          <a:solidFill>
                            <a:schemeClr val="accent6"/>
                          </a:solidFill>
                        </a:rPr>
                        <a:t>Yes</a:t>
                      </a:r>
                      <a:endParaRPr lang="en-US" baseline="0" dirty="0" smtClean="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aseline="0" dirty="0" smtClean="0"/>
                        <a:t>Yields</a:t>
                      </a:r>
                    </a:p>
                  </a:txBody>
                  <a:tcPr/>
                </a:tc>
                <a:tc>
                  <a:txBody>
                    <a:bodyPr/>
                    <a:lstStyle/>
                    <a:p>
                      <a:pPr algn="ctr"/>
                      <a:r>
                        <a:rPr lang="en-US" b="1" baseline="0" dirty="0" smtClean="0">
                          <a:solidFill>
                            <a:schemeClr val="accent6"/>
                          </a:solidFill>
                        </a:rPr>
                        <a:t>Yes</a:t>
                      </a:r>
                      <a:endParaRPr lang="en-US" baseline="0" dirty="0" smtClean="0"/>
                    </a:p>
                  </a:txBody>
                  <a:tcPr/>
                </a:tc>
              </a:tr>
              <a:tr h="396240">
                <a:tc>
                  <a:txBody>
                    <a:bodyPr/>
                    <a:lstStyle/>
                    <a:p>
                      <a:r>
                        <a:rPr lang="en-US" b="1" dirty="0" err="1" smtClean="0">
                          <a:solidFill>
                            <a:schemeClr val="bg2">
                              <a:lumMod val="75000"/>
                            </a:schemeClr>
                          </a:solidFill>
                        </a:rPr>
                        <a:t>null_mutex</a:t>
                      </a:r>
                      <a:endParaRPr lang="en-US" b="1" dirty="0">
                        <a:solidFill>
                          <a:schemeClr val="bg2">
                            <a:lumMod val="75000"/>
                          </a:schemeClr>
                        </a:solidFill>
                      </a:endParaRPr>
                    </a:p>
                  </a:txBody>
                  <a:tcPr/>
                </a:tc>
                <a:tc>
                  <a:txBody>
                    <a:bodyPr/>
                    <a:lstStyle/>
                    <a:p>
                      <a:pPr algn="ctr"/>
                      <a:r>
                        <a:rPr lang="en-US" baseline="0" dirty="0" smtClean="0">
                          <a:solidFill>
                            <a:schemeClr val="bg2">
                              <a:lumMod val="75000"/>
                            </a:schemeClr>
                          </a:solidFill>
                        </a:rPr>
                        <a:t>N/A</a:t>
                      </a: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N/A</a:t>
                      </a: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r>
              <a:tr h="396240">
                <a:tc>
                  <a:txBody>
                    <a:bodyPr/>
                    <a:lstStyle/>
                    <a:p>
                      <a:r>
                        <a:rPr lang="en-US" b="1" dirty="0" err="1" smtClean="0">
                          <a:solidFill>
                            <a:schemeClr val="bg2">
                              <a:lumMod val="75000"/>
                            </a:schemeClr>
                          </a:solidFill>
                        </a:rPr>
                        <a:t>null_rw_mutex</a:t>
                      </a:r>
                      <a:endParaRPr lang="en-US" b="1" dirty="0">
                        <a:solidFill>
                          <a:schemeClr val="bg2">
                            <a:lumMod val="75000"/>
                          </a:schemeClr>
                        </a:solidFill>
                      </a:endParaRPr>
                    </a:p>
                  </a:txBody>
                  <a:tcPr/>
                </a:tc>
                <a:tc>
                  <a:txBody>
                    <a:bodyPr/>
                    <a:lstStyle/>
                    <a:p>
                      <a:pPr algn="ctr"/>
                      <a:r>
                        <a:rPr lang="en-US" baseline="0" dirty="0" smtClean="0">
                          <a:solidFill>
                            <a:schemeClr val="bg2">
                              <a:lumMod val="75000"/>
                            </a:schemeClr>
                          </a:solidFill>
                        </a:rPr>
                        <a:t>N/A</a:t>
                      </a:r>
                    </a:p>
                  </a:txBody>
                  <a:tcPr/>
                </a:tc>
                <a:tc>
                  <a:txBody>
                    <a:bodyPr/>
                    <a:lstStyle/>
                    <a:p>
                      <a:pPr algn="ctr"/>
                      <a:r>
                        <a:rPr lang="en-US" b="1" baseline="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N/A</a:t>
                      </a: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r>
            </a:tbl>
          </a:graphicData>
        </a:graphic>
      </p:graphicFrame>
      <p:sp>
        <p:nvSpPr>
          <p:cNvPr id="3" name="Title 1"/>
          <p:cNvSpPr>
            <a:spLocks noGrp="1"/>
          </p:cNvSpPr>
          <p:nvPr>
            <p:ph type="title"/>
          </p:nvPr>
        </p:nvSpPr>
        <p:spPr>
          <a:xfrm>
            <a:off x="628650" y="365126"/>
            <a:ext cx="7886700" cy="1325563"/>
          </a:xfrm>
        </p:spPr>
        <p:txBody>
          <a:bodyPr/>
          <a:lstStyle/>
          <a:p>
            <a:r>
              <a:rPr lang="en-US" dirty="0" err="1" smtClean="0"/>
              <a:t>Mutex</a:t>
            </a:r>
            <a:r>
              <a:rPr lang="en-US" dirty="0" smtClean="0"/>
              <a:t> Behaviors</a:t>
            </a:r>
            <a:endParaRPr lang="en-US" dirty="0"/>
          </a:p>
        </p:txBody>
      </p:sp>
    </p:spTree>
    <p:extLst>
      <p:ext uri="{BB962C8B-B14F-4D97-AF65-F5344CB8AC3E}">
        <p14:creationId xmlns:p14="http://schemas.microsoft.com/office/powerpoint/2010/main" val="11016008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91557437"/>
              </p:ext>
            </p:extLst>
          </p:nvPr>
        </p:nvGraphicFramePr>
        <p:xfrm>
          <a:off x="632901" y="1905000"/>
          <a:ext cx="7825299" cy="3535680"/>
        </p:xfrm>
        <a:graphic>
          <a:graphicData uri="http://schemas.openxmlformats.org/drawingml/2006/table">
            <a:tbl>
              <a:tblPr firstRow="1" bandRow="1">
                <a:tableStyleId>{5C22544A-7EE6-4342-B048-85BDC9FD1C3A}</a:tableStyleId>
              </a:tblPr>
              <a:tblGrid>
                <a:gridCol w="2082864"/>
                <a:gridCol w="1148487"/>
                <a:gridCol w="1148487"/>
                <a:gridCol w="1148487"/>
                <a:gridCol w="1148487"/>
                <a:gridCol w="1148487"/>
              </a:tblGrid>
              <a:tr h="346732">
                <a:tc>
                  <a:txBody>
                    <a:bodyPr/>
                    <a:lstStyle/>
                    <a:p>
                      <a:r>
                        <a:rPr lang="en-US" dirty="0" smtClean="0"/>
                        <a:t>Type</a:t>
                      </a:r>
                      <a:endParaRPr lang="en-US" dirty="0"/>
                    </a:p>
                  </a:txBody>
                  <a:tcPr/>
                </a:tc>
                <a:tc>
                  <a:txBody>
                    <a:bodyPr/>
                    <a:lstStyle/>
                    <a:p>
                      <a:r>
                        <a:rPr lang="en-US" dirty="0" smtClean="0"/>
                        <a:t>Scalable</a:t>
                      </a:r>
                      <a:endParaRPr lang="en-US" dirty="0"/>
                    </a:p>
                  </a:txBody>
                  <a:tcPr/>
                </a:tc>
                <a:tc>
                  <a:txBody>
                    <a:bodyPr/>
                    <a:lstStyle/>
                    <a:p>
                      <a:r>
                        <a:rPr lang="en-US" dirty="0" smtClean="0"/>
                        <a:t>Fair</a:t>
                      </a:r>
                      <a:endParaRPr lang="en-US" dirty="0"/>
                    </a:p>
                  </a:txBody>
                  <a:tcPr/>
                </a:tc>
                <a:tc>
                  <a:txBody>
                    <a:bodyPr/>
                    <a:lstStyle/>
                    <a:p>
                      <a:r>
                        <a:rPr lang="en-US" dirty="0" smtClean="0"/>
                        <a:t>Recursive</a:t>
                      </a:r>
                      <a:endParaRPr lang="en-US" dirty="0"/>
                    </a:p>
                  </a:txBody>
                  <a:tcPr/>
                </a:tc>
                <a:tc>
                  <a:txBody>
                    <a:bodyPr/>
                    <a:lstStyle/>
                    <a:p>
                      <a:r>
                        <a:rPr lang="en-US" dirty="0" smtClean="0"/>
                        <a:t>Wait</a:t>
                      </a:r>
                      <a:endParaRPr lang="en-US" dirty="0"/>
                    </a:p>
                  </a:txBody>
                  <a:tcPr/>
                </a:tc>
                <a:tc>
                  <a:txBody>
                    <a:bodyPr/>
                    <a:lstStyle/>
                    <a:p>
                      <a:r>
                        <a:rPr lang="en-US" dirty="0" smtClean="0"/>
                        <a:t>RW</a:t>
                      </a:r>
                      <a:endParaRPr lang="en-US" dirty="0"/>
                    </a:p>
                  </a:txBody>
                  <a:tcPr/>
                </a:tc>
              </a:tr>
              <a:tr h="396240">
                <a:tc>
                  <a:txBody>
                    <a:bodyPr/>
                    <a:lstStyle/>
                    <a:p>
                      <a:r>
                        <a:rPr lang="en-US" b="1" dirty="0" err="1" smtClean="0">
                          <a:solidFill>
                            <a:schemeClr val="bg2">
                              <a:lumMod val="75000"/>
                            </a:schemeClr>
                          </a:solidFill>
                        </a:rPr>
                        <a:t>mutex</a:t>
                      </a:r>
                      <a:endParaRPr lang="en-US" b="1" dirty="0">
                        <a:solidFill>
                          <a:schemeClr val="bg2">
                            <a:lumMod val="75000"/>
                          </a:schemeClr>
                        </a:solidFill>
                      </a:endParaRPr>
                    </a:p>
                  </a:txBody>
                  <a:tcPr/>
                </a:tc>
                <a:tc>
                  <a:txBody>
                    <a:bodyPr/>
                    <a:lstStyle/>
                    <a:p>
                      <a:pPr algn="ctr"/>
                      <a:r>
                        <a:rPr lang="en-US" baseline="0" dirty="0" smtClean="0">
                          <a:solidFill>
                            <a:schemeClr val="bg2">
                              <a:lumMod val="75000"/>
                            </a:schemeClr>
                          </a:solidFill>
                        </a:rPr>
                        <a:t>Platform</a:t>
                      </a:r>
                    </a:p>
                  </a:txBody>
                  <a:tcPr/>
                </a:tc>
                <a:tc>
                  <a:txBody>
                    <a:bodyPr/>
                    <a:lstStyle/>
                    <a:p>
                      <a:pPr algn="ctr"/>
                      <a:r>
                        <a:rPr lang="en-US" baseline="0" dirty="0" smtClean="0">
                          <a:solidFill>
                            <a:schemeClr val="bg2">
                              <a:lumMod val="75000"/>
                            </a:schemeClr>
                          </a:solidFill>
                        </a:rPr>
                        <a:t>Platform</a:t>
                      </a:r>
                    </a:p>
                  </a:txBody>
                  <a:tcPr/>
                </a:tc>
                <a:tc>
                  <a:txBody>
                    <a:bodyPr/>
                    <a:lstStyle/>
                    <a:p>
                      <a:pPr algn="ctr"/>
                      <a:r>
                        <a:rPr lang="en-US" b="1" baseline="0" dirty="0" smtClean="0">
                          <a:solidFill>
                            <a:schemeClr val="bg2">
                              <a:lumMod val="75000"/>
                            </a:schemeClr>
                          </a:solidFill>
                        </a:rPr>
                        <a:t>No</a:t>
                      </a:r>
                    </a:p>
                  </a:txBody>
                  <a:tcPr/>
                </a:tc>
                <a:tc>
                  <a:txBody>
                    <a:bodyPr/>
                    <a:lstStyle/>
                    <a:p>
                      <a:pPr algn="ctr"/>
                      <a:r>
                        <a:rPr lang="en-US" baseline="0" dirty="0" smtClean="0">
                          <a:solidFill>
                            <a:schemeClr val="bg2">
                              <a:lumMod val="75000"/>
                            </a:schemeClr>
                          </a:solidFill>
                        </a:rPr>
                        <a:t>Blocks</a:t>
                      </a: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r>
              <a:tr h="396240">
                <a:tc>
                  <a:txBody>
                    <a:bodyPr/>
                    <a:lstStyle/>
                    <a:p>
                      <a:r>
                        <a:rPr lang="en-US" b="1" dirty="0" err="1" smtClean="0">
                          <a:solidFill>
                            <a:schemeClr val="bg2">
                              <a:lumMod val="75000"/>
                            </a:schemeClr>
                          </a:solidFill>
                        </a:rPr>
                        <a:t>recursive_mutex</a:t>
                      </a:r>
                      <a:endParaRPr lang="en-US" b="1" dirty="0">
                        <a:solidFill>
                          <a:schemeClr val="bg2">
                            <a:lumMod val="75000"/>
                          </a:schemeClr>
                        </a:solidFill>
                      </a:endParaRPr>
                    </a:p>
                  </a:txBody>
                  <a:tcPr/>
                </a:tc>
                <a:tc>
                  <a:txBody>
                    <a:bodyPr/>
                    <a:lstStyle/>
                    <a:p>
                      <a:pPr algn="ctr"/>
                      <a:r>
                        <a:rPr lang="en-US" baseline="0" dirty="0" smtClean="0">
                          <a:solidFill>
                            <a:schemeClr val="bg2">
                              <a:lumMod val="75000"/>
                            </a:schemeClr>
                          </a:solidFill>
                        </a:rPr>
                        <a:t>Platform</a:t>
                      </a:r>
                    </a:p>
                  </a:txBody>
                  <a:tcPr/>
                </a:tc>
                <a:tc>
                  <a:txBody>
                    <a:bodyPr/>
                    <a:lstStyle/>
                    <a:p>
                      <a:pPr algn="ctr"/>
                      <a:r>
                        <a:rPr lang="en-US" baseline="0" dirty="0" smtClean="0">
                          <a:solidFill>
                            <a:schemeClr val="bg2">
                              <a:lumMod val="75000"/>
                            </a:schemeClr>
                          </a:solidFill>
                        </a:rPr>
                        <a:t>Platform</a:t>
                      </a:r>
                    </a:p>
                  </a:txBody>
                  <a:tcPr/>
                </a:tc>
                <a:tc>
                  <a:txBody>
                    <a:bodyPr/>
                    <a:lstStyle/>
                    <a:p>
                      <a:pPr algn="ctr"/>
                      <a:r>
                        <a:rPr lang="en-US" b="1" baseline="0" dirty="0" smtClean="0">
                          <a:solidFill>
                            <a:schemeClr val="bg2">
                              <a:lumMod val="75000"/>
                            </a:schemeClr>
                          </a:solidFill>
                        </a:rPr>
                        <a:t>Yes</a:t>
                      </a:r>
                    </a:p>
                  </a:txBody>
                  <a:tcPr/>
                </a:tc>
                <a:tc>
                  <a:txBody>
                    <a:bodyPr/>
                    <a:lstStyle/>
                    <a:p>
                      <a:pPr algn="ctr"/>
                      <a:r>
                        <a:rPr lang="en-US" baseline="0" dirty="0" smtClean="0">
                          <a:solidFill>
                            <a:schemeClr val="bg2">
                              <a:lumMod val="75000"/>
                            </a:schemeClr>
                          </a:solidFill>
                        </a:rPr>
                        <a:t>Blocks</a:t>
                      </a: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r>
              <a:tr h="396240">
                <a:tc>
                  <a:txBody>
                    <a:bodyPr/>
                    <a:lstStyle/>
                    <a:p>
                      <a:r>
                        <a:rPr lang="en-US" b="1" dirty="0" err="1" smtClean="0">
                          <a:solidFill>
                            <a:schemeClr val="bg2">
                              <a:lumMod val="75000"/>
                            </a:schemeClr>
                          </a:solidFill>
                        </a:rPr>
                        <a:t>spin_mutex</a:t>
                      </a:r>
                      <a:endParaRPr lang="en-US" b="1" dirty="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Yields</a:t>
                      </a: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r>
              <a:tr h="396240">
                <a:tc>
                  <a:txBody>
                    <a:bodyPr/>
                    <a:lstStyle/>
                    <a:p>
                      <a:r>
                        <a:rPr lang="en-US" b="1" dirty="0" err="1" smtClean="0">
                          <a:solidFill>
                            <a:schemeClr val="bg2">
                              <a:lumMod val="75000"/>
                            </a:schemeClr>
                          </a:solidFill>
                        </a:rPr>
                        <a:t>queuing_mutex</a:t>
                      </a:r>
                      <a:endParaRPr lang="en-US" b="1" dirty="0">
                        <a:solidFill>
                          <a:schemeClr val="bg2">
                            <a:lumMod val="75000"/>
                          </a:schemeClr>
                        </a:solidFill>
                      </a:endParaRPr>
                    </a:p>
                  </a:txBody>
                  <a:tcPr/>
                </a:tc>
                <a:tc>
                  <a:txBody>
                    <a:bodyPr/>
                    <a:lstStyle/>
                    <a:p>
                      <a:pPr algn="ctr"/>
                      <a:r>
                        <a:rPr lang="en-US" b="1" baseline="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Yields</a:t>
                      </a: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r>
              <a:tr h="396240">
                <a:tc>
                  <a:txBody>
                    <a:bodyPr/>
                    <a:lstStyle/>
                    <a:p>
                      <a:r>
                        <a:rPr lang="en-US" b="1" dirty="0" err="1" smtClean="0">
                          <a:solidFill>
                            <a:schemeClr val="bg2">
                              <a:lumMod val="75000"/>
                            </a:schemeClr>
                          </a:solidFill>
                        </a:rPr>
                        <a:t>spin_rw_mutex</a:t>
                      </a:r>
                      <a:endParaRPr lang="en-US" b="1" dirty="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Yields</a:t>
                      </a: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r>
              <a:tr h="396240">
                <a:tc>
                  <a:txBody>
                    <a:bodyPr/>
                    <a:lstStyle/>
                    <a:p>
                      <a:r>
                        <a:rPr lang="en-US" b="1" dirty="0" err="1" smtClean="0">
                          <a:solidFill>
                            <a:schemeClr val="bg2">
                              <a:lumMod val="75000"/>
                            </a:schemeClr>
                          </a:solidFill>
                        </a:rPr>
                        <a:t>queuing_rw_mutex</a:t>
                      </a:r>
                      <a:endParaRPr lang="en-US" b="1" dirty="0">
                        <a:solidFill>
                          <a:schemeClr val="bg2">
                            <a:lumMod val="75000"/>
                          </a:schemeClr>
                        </a:solidFill>
                      </a:endParaRPr>
                    </a:p>
                  </a:txBody>
                  <a:tcPr/>
                </a:tc>
                <a:tc>
                  <a:txBody>
                    <a:bodyPr/>
                    <a:lstStyle/>
                    <a:p>
                      <a:pPr algn="ctr"/>
                      <a:r>
                        <a:rPr lang="en-US" b="1" baseline="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Yields</a:t>
                      </a: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r>
              <a:tr h="396240">
                <a:tc>
                  <a:txBody>
                    <a:bodyPr/>
                    <a:lstStyle/>
                    <a:p>
                      <a:r>
                        <a:rPr lang="en-US" b="1" dirty="0" err="1" smtClean="0"/>
                        <a:t>null_mutex</a:t>
                      </a:r>
                      <a:endParaRPr lang="en-US" b="1" dirty="0"/>
                    </a:p>
                  </a:txBody>
                  <a:tcPr/>
                </a:tc>
                <a:tc>
                  <a:txBody>
                    <a:bodyPr/>
                    <a:lstStyle/>
                    <a:p>
                      <a:pPr algn="ctr"/>
                      <a:r>
                        <a:rPr lang="en-US" baseline="0" dirty="0" smtClean="0"/>
                        <a:t>N/A</a:t>
                      </a:r>
                    </a:p>
                  </a:txBody>
                  <a:tcPr/>
                </a:tc>
                <a:tc>
                  <a:txBody>
                    <a:bodyPr/>
                    <a:lstStyle/>
                    <a:p>
                      <a:pPr algn="ctr"/>
                      <a:r>
                        <a:rPr lang="en-US" b="1" baseline="0" dirty="0" smtClean="0">
                          <a:solidFill>
                            <a:schemeClr val="accent6"/>
                          </a:solidFill>
                        </a:rPr>
                        <a:t>Yes</a:t>
                      </a:r>
                      <a:endParaRPr lang="en-US" baseline="0" dirty="0" smtClean="0"/>
                    </a:p>
                  </a:txBody>
                  <a:tcPr/>
                </a:tc>
                <a:tc>
                  <a:txBody>
                    <a:bodyPr/>
                    <a:lstStyle/>
                    <a:p>
                      <a:pPr algn="ctr"/>
                      <a:r>
                        <a:rPr lang="en-US" b="1" baseline="0" dirty="0" smtClean="0">
                          <a:solidFill>
                            <a:schemeClr val="accent6"/>
                          </a:solidFill>
                        </a:rPr>
                        <a:t>Yes</a:t>
                      </a:r>
                      <a:endParaRPr lang="en-US" baseline="0" dirty="0" smtClean="0"/>
                    </a:p>
                  </a:txBody>
                  <a:tcPr/>
                </a:tc>
                <a:tc>
                  <a:txBody>
                    <a:bodyPr/>
                    <a:lstStyle/>
                    <a:p>
                      <a:pPr algn="ctr"/>
                      <a:r>
                        <a:rPr lang="en-US" baseline="0" dirty="0" smtClean="0"/>
                        <a:t>N/A</a:t>
                      </a:r>
                    </a:p>
                  </a:txBody>
                  <a:tcPr/>
                </a:tc>
                <a:tc>
                  <a:txBody>
                    <a:bodyPr/>
                    <a:lstStyle/>
                    <a:p>
                      <a:pPr algn="ctr"/>
                      <a:r>
                        <a:rPr lang="en-US" b="1" baseline="0" dirty="0" smtClean="0">
                          <a:solidFill>
                            <a:srgbClr val="FF0000"/>
                          </a:solidFill>
                        </a:rPr>
                        <a:t>No</a:t>
                      </a:r>
                      <a:endParaRPr lang="en-US" baseline="0" dirty="0" smtClean="0"/>
                    </a:p>
                  </a:txBody>
                  <a:tcPr/>
                </a:tc>
              </a:tr>
              <a:tr h="396240">
                <a:tc>
                  <a:txBody>
                    <a:bodyPr/>
                    <a:lstStyle/>
                    <a:p>
                      <a:r>
                        <a:rPr lang="en-US" b="1" dirty="0" err="1" smtClean="0"/>
                        <a:t>null_rw_mutex</a:t>
                      </a:r>
                      <a:endParaRPr lang="en-US" b="1" dirty="0"/>
                    </a:p>
                  </a:txBody>
                  <a:tcPr/>
                </a:tc>
                <a:tc>
                  <a:txBody>
                    <a:bodyPr/>
                    <a:lstStyle/>
                    <a:p>
                      <a:pPr algn="ctr"/>
                      <a:r>
                        <a:rPr lang="en-US" baseline="0" dirty="0" smtClean="0"/>
                        <a:t>N/A</a:t>
                      </a:r>
                    </a:p>
                  </a:txBody>
                  <a:tcPr/>
                </a:tc>
                <a:tc>
                  <a:txBody>
                    <a:bodyPr/>
                    <a:lstStyle/>
                    <a:p>
                      <a:pPr algn="ctr"/>
                      <a:r>
                        <a:rPr lang="en-US" b="1" baseline="0" smtClean="0">
                          <a:solidFill>
                            <a:schemeClr val="accent6"/>
                          </a:solidFill>
                        </a:rPr>
                        <a:t>Yes</a:t>
                      </a:r>
                      <a:endParaRPr lang="en-US" baseline="0" dirty="0" smtClean="0"/>
                    </a:p>
                  </a:txBody>
                  <a:tcPr/>
                </a:tc>
                <a:tc>
                  <a:txBody>
                    <a:bodyPr/>
                    <a:lstStyle/>
                    <a:p>
                      <a:pPr algn="ctr"/>
                      <a:r>
                        <a:rPr lang="en-US" b="1" baseline="0" dirty="0" smtClean="0">
                          <a:solidFill>
                            <a:schemeClr val="accent6"/>
                          </a:solidFill>
                        </a:rPr>
                        <a:t>Yes</a:t>
                      </a:r>
                      <a:endParaRPr lang="en-US" baseline="0" dirty="0" smtClean="0"/>
                    </a:p>
                  </a:txBody>
                  <a:tcPr/>
                </a:tc>
                <a:tc>
                  <a:txBody>
                    <a:bodyPr/>
                    <a:lstStyle/>
                    <a:p>
                      <a:pPr algn="ctr"/>
                      <a:r>
                        <a:rPr lang="en-US" baseline="0" dirty="0" smtClean="0"/>
                        <a:t>N/A</a:t>
                      </a:r>
                    </a:p>
                  </a:txBody>
                  <a:tcPr/>
                </a:tc>
                <a:tc>
                  <a:txBody>
                    <a:bodyPr/>
                    <a:lstStyle/>
                    <a:p>
                      <a:pPr algn="ctr"/>
                      <a:r>
                        <a:rPr lang="en-US" b="1" baseline="0" dirty="0" smtClean="0">
                          <a:solidFill>
                            <a:schemeClr val="accent6"/>
                          </a:solidFill>
                        </a:rPr>
                        <a:t>Yes</a:t>
                      </a:r>
                      <a:endParaRPr lang="en-US" baseline="0" dirty="0" smtClean="0"/>
                    </a:p>
                  </a:txBody>
                  <a:tcPr/>
                </a:tc>
              </a:tr>
            </a:tbl>
          </a:graphicData>
        </a:graphic>
      </p:graphicFrame>
      <p:sp>
        <p:nvSpPr>
          <p:cNvPr id="3" name="Title 1"/>
          <p:cNvSpPr>
            <a:spLocks noGrp="1"/>
          </p:cNvSpPr>
          <p:nvPr>
            <p:ph type="title"/>
          </p:nvPr>
        </p:nvSpPr>
        <p:spPr>
          <a:xfrm>
            <a:off x="628650" y="365126"/>
            <a:ext cx="7886700" cy="1325563"/>
          </a:xfrm>
        </p:spPr>
        <p:txBody>
          <a:bodyPr/>
          <a:lstStyle/>
          <a:p>
            <a:r>
              <a:rPr lang="en-US" dirty="0" err="1" smtClean="0"/>
              <a:t>Mutex</a:t>
            </a:r>
            <a:r>
              <a:rPr lang="en-US" dirty="0" smtClean="0"/>
              <a:t> Behaviors</a:t>
            </a:r>
            <a:endParaRPr lang="en-US" dirty="0"/>
          </a:p>
        </p:txBody>
      </p:sp>
    </p:spTree>
    <p:extLst>
      <p:ext uri="{BB962C8B-B14F-4D97-AF65-F5344CB8AC3E}">
        <p14:creationId xmlns:p14="http://schemas.microsoft.com/office/powerpoint/2010/main" val="27641212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00943064"/>
              </p:ext>
            </p:extLst>
          </p:nvPr>
        </p:nvGraphicFramePr>
        <p:xfrm>
          <a:off x="632901" y="1905000"/>
          <a:ext cx="7825299" cy="3535680"/>
        </p:xfrm>
        <a:graphic>
          <a:graphicData uri="http://schemas.openxmlformats.org/drawingml/2006/table">
            <a:tbl>
              <a:tblPr firstRow="1" bandRow="1">
                <a:tableStyleId>{5C22544A-7EE6-4342-B048-85BDC9FD1C3A}</a:tableStyleId>
              </a:tblPr>
              <a:tblGrid>
                <a:gridCol w="2082864"/>
                <a:gridCol w="1148487"/>
                <a:gridCol w="1148487"/>
                <a:gridCol w="1148487"/>
                <a:gridCol w="1148487"/>
                <a:gridCol w="1148487"/>
              </a:tblGrid>
              <a:tr h="346732">
                <a:tc>
                  <a:txBody>
                    <a:bodyPr/>
                    <a:lstStyle/>
                    <a:p>
                      <a:r>
                        <a:rPr lang="en-US" dirty="0" smtClean="0"/>
                        <a:t>Type</a:t>
                      </a:r>
                      <a:endParaRPr lang="en-US" dirty="0"/>
                    </a:p>
                  </a:txBody>
                  <a:tcPr/>
                </a:tc>
                <a:tc>
                  <a:txBody>
                    <a:bodyPr/>
                    <a:lstStyle/>
                    <a:p>
                      <a:r>
                        <a:rPr lang="en-US" dirty="0" smtClean="0"/>
                        <a:t>Scalable</a:t>
                      </a:r>
                      <a:endParaRPr lang="en-US" dirty="0"/>
                    </a:p>
                  </a:txBody>
                  <a:tcPr/>
                </a:tc>
                <a:tc>
                  <a:txBody>
                    <a:bodyPr/>
                    <a:lstStyle/>
                    <a:p>
                      <a:r>
                        <a:rPr lang="en-US" dirty="0" smtClean="0"/>
                        <a:t>Fair</a:t>
                      </a:r>
                      <a:endParaRPr lang="en-US" dirty="0"/>
                    </a:p>
                  </a:txBody>
                  <a:tcPr/>
                </a:tc>
                <a:tc>
                  <a:txBody>
                    <a:bodyPr/>
                    <a:lstStyle/>
                    <a:p>
                      <a:r>
                        <a:rPr lang="en-US" dirty="0" smtClean="0"/>
                        <a:t>Recursive</a:t>
                      </a:r>
                      <a:endParaRPr lang="en-US" dirty="0"/>
                    </a:p>
                  </a:txBody>
                  <a:tcPr/>
                </a:tc>
                <a:tc>
                  <a:txBody>
                    <a:bodyPr/>
                    <a:lstStyle/>
                    <a:p>
                      <a:r>
                        <a:rPr lang="en-US" dirty="0" smtClean="0"/>
                        <a:t>Wait</a:t>
                      </a:r>
                      <a:endParaRPr lang="en-US" dirty="0"/>
                    </a:p>
                  </a:txBody>
                  <a:tcPr/>
                </a:tc>
                <a:tc>
                  <a:txBody>
                    <a:bodyPr/>
                    <a:lstStyle/>
                    <a:p>
                      <a:r>
                        <a:rPr lang="en-US" dirty="0" smtClean="0"/>
                        <a:t>RW</a:t>
                      </a:r>
                      <a:endParaRPr lang="en-US" dirty="0"/>
                    </a:p>
                  </a:txBody>
                  <a:tcPr/>
                </a:tc>
              </a:tr>
              <a:tr h="396240">
                <a:tc>
                  <a:txBody>
                    <a:bodyPr/>
                    <a:lstStyle/>
                    <a:p>
                      <a:r>
                        <a:rPr lang="en-US" b="1" dirty="0" err="1" smtClean="0"/>
                        <a:t>mutex</a:t>
                      </a:r>
                      <a:endParaRPr lang="en-US" b="1" dirty="0"/>
                    </a:p>
                  </a:txBody>
                  <a:tcPr/>
                </a:tc>
                <a:tc>
                  <a:txBody>
                    <a:bodyPr/>
                    <a:lstStyle/>
                    <a:p>
                      <a:pPr algn="ctr"/>
                      <a:r>
                        <a:rPr lang="en-US" baseline="0" dirty="0" smtClean="0"/>
                        <a:t>Platform</a:t>
                      </a:r>
                    </a:p>
                  </a:txBody>
                  <a:tcPr/>
                </a:tc>
                <a:tc>
                  <a:txBody>
                    <a:bodyPr/>
                    <a:lstStyle/>
                    <a:p>
                      <a:pPr algn="ctr"/>
                      <a:r>
                        <a:rPr lang="en-US" baseline="0" dirty="0" smtClean="0"/>
                        <a:t>Platform</a:t>
                      </a:r>
                    </a:p>
                  </a:txBody>
                  <a:tcPr/>
                </a:tc>
                <a:tc>
                  <a:txBody>
                    <a:bodyPr/>
                    <a:lstStyle/>
                    <a:p>
                      <a:pPr algn="ctr"/>
                      <a:r>
                        <a:rPr lang="en-US" b="1" baseline="0" dirty="0" smtClean="0">
                          <a:solidFill>
                            <a:srgbClr val="FF0000"/>
                          </a:solidFill>
                        </a:rPr>
                        <a:t>No</a:t>
                      </a:r>
                    </a:p>
                  </a:txBody>
                  <a:tcPr/>
                </a:tc>
                <a:tc>
                  <a:txBody>
                    <a:bodyPr/>
                    <a:lstStyle/>
                    <a:p>
                      <a:pPr algn="ctr"/>
                      <a:r>
                        <a:rPr lang="en-US" baseline="0" dirty="0" smtClean="0"/>
                        <a:t>Blocks</a:t>
                      </a:r>
                    </a:p>
                  </a:txBody>
                  <a:tcPr/>
                </a:tc>
                <a:tc>
                  <a:txBody>
                    <a:bodyPr/>
                    <a:lstStyle/>
                    <a:p>
                      <a:pPr algn="ctr"/>
                      <a:r>
                        <a:rPr lang="en-US" b="1" baseline="0" dirty="0" smtClean="0">
                          <a:solidFill>
                            <a:srgbClr val="FF0000"/>
                          </a:solidFill>
                        </a:rPr>
                        <a:t>No</a:t>
                      </a:r>
                      <a:endParaRPr lang="en-US" baseline="0" dirty="0" smtClean="0"/>
                    </a:p>
                  </a:txBody>
                  <a:tcPr/>
                </a:tc>
              </a:tr>
              <a:tr h="396240">
                <a:tc>
                  <a:txBody>
                    <a:bodyPr/>
                    <a:lstStyle/>
                    <a:p>
                      <a:r>
                        <a:rPr lang="en-US" b="1" dirty="0" err="1" smtClean="0"/>
                        <a:t>recursive_mutex</a:t>
                      </a:r>
                      <a:endParaRPr lang="en-US" b="1" dirty="0"/>
                    </a:p>
                  </a:txBody>
                  <a:tcPr/>
                </a:tc>
                <a:tc>
                  <a:txBody>
                    <a:bodyPr/>
                    <a:lstStyle/>
                    <a:p>
                      <a:pPr algn="ctr"/>
                      <a:r>
                        <a:rPr lang="en-US" baseline="0" dirty="0" smtClean="0"/>
                        <a:t>Platform</a:t>
                      </a:r>
                    </a:p>
                  </a:txBody>
                  <a:tcPr/>
                </a:tc>
                <a:tc>
                  <a:txBody>
                    <a:bodyPr/>
                    <a:lstStyle/>
                    <a:p>
                      <a:pPr algn="ctr"/>
                      <a:r>
                        <a:rPr lang="en-US" baseline="0" dirty="0" smtClean="0"/>
                        <a:t>Platform</a:t>
                      </a:r>
                    </a:p>
                  </a:txBody>
                  <a:tcPr/>
                </a:tc>
                <a:tc>
                  <a:txBody>
                    <a:bodyPr/>
                    <a:lstStyle/>
                    <a:p>
                      <a:pPr algn="ctr"/>
                      <a:r>
                        <a:rPr lang="en-US" b="1" baseline="0" dirty="0" smtClean="0">
                          <a:solidFill>
                            <a:schemeClr val="accent6"/>
                          </a:solidFill>
                        </a:rPr>
                        <a:t>Yes</a:t>
                      </a:r>
                    </a:p>
                  </a:txBody>
                  <a:tcPr/>
                </a:tc>
                <a:tc>
                  <a:txBody>
                    <a:bodyPr/>
                    <a:lstStyle/>
                    <a:p>
                      <a:pPr algn="ctr"/>
                      <a:r>
                        <a:rPr lang="en-US" baseline="0" dirty="0" smtClean="0"/>
                        <a:t>Blocks</a:t>
                      </a:r>
                    </a:p>
                  </a:txBody>
                  <a:tcPr/>
                </a:tc>
                <a:tc>
                  <a:txBody>
                    <a:bodyPr/>
                    <a:lstStyle/>
                    <a:p>
                      <a:pPr algn="ctr"/>
                      <a:r>
                        <a:rPr lang="en-US" b="1" baseline="0" dirty="0" smtClean="0">
                          <a:solidFill>
                            <a:srgbClr val="FF0000"/>
                          </a:solidFill>
                        </a:rPr>
                        <a:t>No</a:t>
                      </a:r>
                      <a:endParaRPr lang="en-US" baseline="0" dirty="0" smtClean="0"/>
                    </a:p>
                  </a:txBody>
                  <a:tcPr/>
                </a:tc>
              </a:tr>
              <a:tr h="396240">
                <a:tc>
                  <a:txBody>
                    <a:bodyPr/>
                    <a:lstStyle/>
                    <a:p>
                      <a:r>
                        <a:rPr lang="en-US" b="1" dirty="0" err="1" smtClean="0"/>
                        <a:t>spin_mutex</a:t>
                      </a:r>
                      <a:endParaRPr lang="en-US" b="1" dirty="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aseline="0" dirty="0" smtClean="0"/>
                        <a:t>Yields</a:t>
                      </a:r>
                    </a:p>
                  </a:txBody>
                  <a:tcPr/>
                </a:tc>
                <a:tc>
                  <a:txBody>
                    <a:bodyPr/>
                    <a:lstStyle/>
                    <a:p>
                      <a:pPr algn="ctr"/>
                      <a:r>
                        <a:rPr lang="en-US" b="1" baseline="0" dirty="0" smtClean="0">
                          <a:solidFill>
                            <a:srgbClr val="FF0000"/>
                          </a:solidFill>
                        </a:rPr>
                        <a:t>No</a:t>
                      </a:r>
                      <a:endParaRPr lang="en-US" baseline="0" dirty="0" smtClean="0"/>
                    </a:p>
                  </a:txBody>
                  <a:tcPr/>
                </a:tc>
              </a:tr>
              <a:tr h="396240">
                <a:tc>
                  <a:txBody>
                    <a:bodyPr/>
                    <a:lstStyle/>
                    <a:p>
                      <a:r>
                        <a:rPr lang="en-US" b="1" dirty="0" err="1" smtClean="0"/>
                        <a:t>queuing_mutex</a:t>
                      </a:r>
                      <a:endParaRPr lang="en-US" b="1" dirty="0"/>
                    </a:p>
                  </a:txBody>
                  <a:tcPr/>
                </a:tc>
                <a:tc>
                  <a:txBody>
                    <a:bodyPr/>
                    <a:lstStyle/>
                    <a:p>
                      <a:pPr algn="ctr"/>
                      <a:r>
                        <a:rPr lang="en-US" b="1" baseline="0" smtClean="0">
                          <a:solidFill>
                            <a:schemeClr val="accent6"/>
                          </a:solidFill>
                        </a:rPr>
                        <a:t>Yes</a:t>
                      </a:r>
                      <a:endParaRPr lang="en-US" baseline="0" dirty="0" smtClean="0"/>
                    </a:p>
                  </a:txBody>
                  <a:tcPr/>
                </a:tc>
                <a:tc>
                  <a:txBody>
                    <a:bodyPr/>
                    <a:lstStyle/>
                    <a:p>
                      <a:pPr algn="ctr"/>
                      <a:r>
                        <a:rPr lang="en-US" b="1" baseline="0" dirty="0" smtClean="0">
                          <a:solidFill>
                            <a:schemeClr val="accent6"/>
                          </a:solidFill>
                        </a:rPr>
                        <a:t>Yes</a:t>
                      </a:r>
                      <a:endParaRPr lang="en-US" baseline="0" dirty="0" smtClean="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aseline="0" dirty="0" smtClean="0"/>
                        <a:t>Yields</a:t>
                      </a:r>
                    </a:p>
                  </a:txBody>
                  <a:tcPr/>
                </a:tc>
                <a:tc>
                  <a:txBody>
                    <a:bodyPr/>
                    <a:lstStyle/>
                    <a:p>
                      <a:pPr algn="ctr"/>
                      <a:r>
                        <a:rPr lang="en-US" b="1" baseline="0" dirty="0" smtClean="0">
                          <a:solidFill>
                            <a:srgbClr val="FF0000"/>
                          </a:solidFill>
                        </a:rPr>
                        <a:t>No</a:t>
                      </a:r>
                      <a:endParaRPr lang="en-US" baseline="0" dirty="0" smtClean="0"/>
                    </a:p>
                  </a:txBody>
                  <a:tcPr/>
                </a:tc>
              </a:tr>
              <a:tr h="396240">
                <a:tc>
                  <a:txBody>
                    <a:bodyPr/>
                    <a:lstStyle/>
                    <a:p>
                      <a:r>
                        <a:rPr lang="en-US" b="1" dirty="0" err="1" smtClean="0">
                          <a:solidFill>
                            <a:schemeClr val="bg2">
                              <a:lumMod val="75000"/>
                            </a:schemeClr>
                          </a:solidFill>
                        </a:rPr>
                        <a:t>spin_rw_mutex</a:t>
                      </a:r>
                      <a:endParaRPr lang="en-US" b="1" dirty="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Yields</a:t>
                      </a: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r>
              <a:tr h="396240">
                <a:tc>
                  <a:txBody>
                    <a:bodyPr/>
                    <a:lstStyle/>
                    <a:p>
                      <a:r>
                        <a:rPr lang="en-US" b="1" dirty="0" err="1" smtClean="0">
                          <a:solidFill>
                            <a:schemeClr val="bg2">
                              <a:lumMod val="75000"/>
                            </a:schemeClr>
                          </a:solidFill>
                        </a:rPr>
                        <a:t>queuing_rw_mutex</a:t>
                      </a:r>
                      <a:endParaRPr lang="en-US" b="1" dirty="0">
                        <a:solidFill>
                          <a:schemeClr val="bg2">
                            <a:lumMod val="75000"/>
                          </a:schemeClr>
                        </a:solidFill>
                      </a:endParaRP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Yields</a:t>
                      </a: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r>
              <a:tr h="396240">
                <a:tc>
                  <a:txBody>
                    <a:bodyPr/>
                    <a:lstStyle/>
                    <a:p>
                      <a:r>
                        <a:rPr lang="en-US" b="1" dirty="0" err="1" smtClean="0"/>
                        <a:t>null_mutex</a:t>
                      </a:r>
                      <a:endParaRPr lang="en-US" b="1" dirty="0"/>
                    </a:p>
                  </a:txBody>
                  <a:tcPr/>
                </a:tc>
                <a:tc>
                  <a:txBody>
                    <a:bodyPr/>
                    <a:lstStyle/>
                    <a:p>
                      <a:pPr algn="ctr"/>
                      <a:r>
                        <a:rPr lang="en-US" baseline="0" dirty="0" smtClean="0"/>
                        <a:t>N/A</a:t>
                      </a:r>
                    </a:p>
                  </a:txBody>
                  <a:tcPr/>
                </a:tc>
                <a:tc>
                  <a:txBody>
                    <a:bodyPr/>
                    <a:lstStyle/>
                    <a:p>
                      <a:pPr algn="ctr"/>
                      <a:r>
                        <a:rPr lang="en-US" b="1" baseline="0" dirty="0" smtClean="0">
                          <a:solidFill>
                            <a:schemeClr val="accent6"/>
                          </a:solidFill>
                        </a:rPr>
                        <a:t>Yes</a:t>
                      </a:r>
                      <a:endParaRPr lang="en-US" baseline="0" dirty="0" smtClean="0"/>
                    </a:p>
                  </a:txBody>
                  <a:tcPr/>
                </a:tc>
                <a:tc>
                  <a:txBody>
                    <a:bodyPr/>
                    <a:lstStyle/>
                    <a:p>
                      <a:pPr algn="ctr"/>
                      <a:r>
                        <a:rPr lang="en-US" b="1" baseline="0" dirty="0" smtClean="0">
                          <a:solidFill>
                            <a:schemeClr val="accent6"/>
                          </a:solidFill>
                        </a:rPr>
                        <a:t>Yes</a:t>
                      </a:r>
                      <a:endParaRPr lang="en-US" baseline="0" dirty="0" smtClean="0"/>
                    </a:p>
                  </a:txBody>
                  <a:tcPr/>
                </a:tc>
                <a:tc>
                  <a:txBody>
                    <a:bodyPr/>
                    <a:lstStyle/>
                    <a:p>
                      <a:pPr algn="ctr"/>
                      <a:r>
                        <a:rPr lang="en-US" baseline="0" dirty="0" smtClean="0"/>
                        <a:t>N/A</a:t>
                      </a:r>
                    </a:p>
                  </a:txBody>
                  <a:tcPr/>
                </a:tc>
                <a:tc>
                  <a:txBody>
                    <a:bodyPr/>
                    <a:lstStyle/>
                    <a:p>
                      <a:pPr algn="ctr"/>
                      <a:r>
                        <a:rPr lang="en-US" b="1" baseline="0" dirty="0" smtClean="0">
                          <a:solidFill>
                            <a:srgbClr val="FF0000"/>
                          </a:solidFill>
                        </a:rPr>
                        <a:t>No</a:t>
                      </a:r>
                      <a:endParaRPr lang="en-US" baseline="0" dirty="0" smtClean="0"/>
                    </a:p>
                  </a:txBody>
                  <a:tcPr/>
                </a:tc>
              </a:tr>
              <a:tr h="396240">
                <a:tc>
                  <a:txBody>
                    <a:bodyPr/>
                    <a:lstStyle/>
                    <a:p>
                      <a:r>
                        <a:rPr lang="en-US" b="1" dirty="0" err="1" smtClean="0">
                          <a:solidFill>
                            <a:schemeClr val="bg2">
                              <a:lumMod val="75000"/>
                            </a:schemeClr>
                          </a:solidFill>
                        </a:rPr>
                        <a:t>null_rw_mutex</a:t>
                      </a:r>
                      <a:endParaRPr lang="en-US" b="1" dirty="0">
                        <a:solidFill>
                          <a:schemeClr val="bg2">
                            <a:lumMod val="75000"/>
                          </a:schemeClr>
                        </a:solidFill>
                      </a:endParaRPr>
                    </a:p>
                  </a:txBody>
                  <a:tcPr/>
                </a:tc>
                <a:tc>
                  <a:txBody>
                    <a:bodyPr/>
                    <a:lstStyle/>
                    <a:p>
                      <a:pPr algn="ctr"/>
                      <a:r>
                        <a:rPr lang="en-US" baseline="0" dirty="0" smtClean="0">
                          <a:solidFill>
                            <a:schemeClr val="bg2">
                              <a:lumMod val="75000"/>
                            </a:schemeClr>
                          </a:solidFill>
                        </a:rPr>
                        <a:t>N/A</a:t>
                      </a: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N/A</a:t>
                      </a: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r>
            </a:tbl>
          </a:graphicData>
        </a:graphic>
      </p:graphicFrame>
      <p:sp>
        <p:nvSpPr>
          <p:cNvPr id="3" name="Title 1"/>
          <p:cNvSpPr>
            <a:spLocks noGrp="1"/>
          </p:cNvSpPr>
          <p:nvPr>
            <p:ph type="title"/>
          </p:nvPr>
        </p:nvSpPr>
        <p:spPr>
          <a:xfrm>
            <a:off x="628650" y="365126"/>
            <a:ext cx="7886700" cy="1325563"/>
          </a:xfrm>
        </p:spPr>
        <p:txBody>
          <a:bodyPr/>
          <a:lstStyle/>
          <a:p>
            <a:r>
              <a:rPr lang="en-US" dirty="0" err="1" smtClean="0"/>
              <a:t>Mutex</a:t>
            </a:r>
            <a:r>
              <a:rPr lang="en-US" dirty="0" smtClean="0"/>
              <a:t> Behaviors</a:t>
            </a:r>
            <a:endParaRPr lang="en-US" dirty="0"/>
          </a:p>
        </p:txBody>
      </p:sp>
    </p:spTree>
    <p:extLst>
      <p:ext uri="{BB962C8B-B14F-4D97-AF65-F5344CB8AC3E}">
        <p14:creationId xmlns:p14="http://schemas.microsoft.com/office/powerpoint/2010/main" val="35329397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295400"/>
            <a:ext cx="8534400" cy="335476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parallel_for_mutex</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result = 0;</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result_mutex</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(0), </a:t>
            </a:r>
            <a:r>
              <a:rPr lang="en-US" dirty="0" err="1">
                <a:solidFill>
                  <a:srgbClr val="808080"/>
                </a:solidFill>
                <a:highlight>
                  <a:srgbClr val="FFFFFF"/>
                </a:highlight>
                <a:latin typeface="Consolas" panose="020B0609020204030204" pitchFamily="49" charset="0"/>
              </a:rPr>
              <a:t>data</a:t>
            </a:r>
            <a:r>
              <a:rPr lang="en-US" dirty="0" err="1">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[&amp;](</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scoped_lock</a:t>
            </a:r>
            <a:r>
              <a:rPr lang="en-US" dirty="0">
                <a:solidFill>
                  <a:srgbClr val="000000"/>
                </a:solidFill>
                <a:highlight>
                  <a:srgbClr val="FFFFFF"/>
                </a:highlight>
                <a:latin typeface="Consolas" panose="020B0609020204030204" pitchFamily="49" charset="0"/>
              </a:rPr>
              <a:t> scope(</a:t>
            </a:r>
            <a:r>
              <a:rPr lang="en-US" dirty="0" err="1">
                <a:solidFill>
                  <a:srgbClr val="000000"/>
                </a:solidFill>
                <a:highlight>
                  <a:srgbClr val="FFFFFF"/>
                </a:highlight>
                <a:latin typeface="Consolas" panose="020B0609020204030204" pitchFamily="49" charset="0"/>
              </a:rPr>
              <a:t>result_mutex</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result += data[</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result;</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4" name="Up Arrow 3"/>
          <p:cNvSpPr/>
          <p:nvPr/>
        </p:nvSpPr>
        <p:spPr>
          <a:xfrm rot="5400000">
            <a:off x="418723" y="179655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990223" y="25530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9488174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295400"/>
            <a:ext cx="8534400" cy="335476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parallel_for_mutex</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result = 0;</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smtClean="0">
                <a:solidFill>
                  <a:srgbClr val="000000"/>
                </a:solidFill>
                <a:highlight>
                  <a:srgbClr val="FFFFFF"/>
                </a:highlight>
                <a:latin typeface="Consolas" panose="020B0609020204030204" pitchFamily="49" charset="0"/>
              </a:rPr>
              <a:t>::</a:t>
            </a:r>
            <a:r>
              <a:rPr lang="en-US" dirty="0" err="1" smtClean="0">
                <a:solidFill>
                  <a:srgbClr val="2B91AF"/>
                </a:solidFill>
                <a:highlight>
                  <a:srgbClr val="FFFFFF"/>
                </a:highlight>
                <a:latin typeface="Consolas" panose="020B0609020204030204" pitchFamily="49" charset="0"/>
              </a:rPr>
              <a:t>queuing_mutex</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result_mutex</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(0), </a:t>
            </a:r>
            <a:r>
              <a:rPr lang="en-US" dirty="0" err="1">
                <a:solidFill>
                  <a:srgbClr val="808080"/>
                </a:solidFill>
                <a:highlight>
                  <a:srgbClr val="FFFFFF"/>
                </a:highlight>
                <a:latin typeface="Consolas" panose="020B0609020204030204" pitchFamily="49" charset="0"/>
              </a:rPr>
              <a:t>data</a:t>
            </a:r>
            <a:r>
              <a:rPr lang="en-US" dirty="0" err="1">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[&amp;](</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smtClean="0">
                <a:solidFill>
                  <a:srgbClr val="000000"/>
                </a:solidFill>
                <a:highlight>
                  <a:srgbClr val="FFFFFF"/>
                </a:highlight>
                <a:latin typeface="Consolas" panose="020B0609020204030204" pitchFamily="49" charset="0"/>
              </a:rPr>
              <a:t>::</a:t>
            </a:r>
            <a:r>
              <a:rPr lang="en-US" dirty="0" err="1" smtClean="0">
                <a:solidFill>
                  <a:srgbClr val="2B91AF"/>
                </a:solidFill>
                <a:highlight>
                  <a:srgbClr val="FFFFFF"/>
                </a:highlight>
                <a:latin typeface="Consolas" panose="020B0609020204030204" pitchFamily="49" charset="0"/>
              </a:rPr>
              <a:t>queuing_mutex</a:t>
            </a:r>
            <a:r>
              <a:rPr lang="en-US" dirty="0" smtClean="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scoped_lock</a:t>
            </a:r>
            <a:r>
              <a:rPr lang="en-US" dirty="0">
                <a:solidFill>
                  <a:srgbClr val="000000"/>
                </a:solidFill>
                <a:highlight>
                  <a:srgbClr val="FFFFFF"/>
                </a:highlight>
                <a:latin typeface="Consolas" panose="020B0609020204030204" pitchFamily="49" charset="0"/>
              </a:rPr>
              <a:t> scope(</a:t>
            </a:r>
            <a:r>
              <a:rPr lang="en-US" dirty="0" err="1">
                <a:solidFill>
                  <a:srgbClr val="000000"/>
                </a:solidFill>
                <a:highlight>
                  <a:srgbClr val="FFFFFF"/>
                </a:highlight>
                <a:latin typeface="Consolas" panose="020B0609020204030204" pitchFamily="49" charset="0"/>
              </a:rPr>
              <a:t>result_mutex</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result += data[</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result;</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4" name="Up Arrow 3"/>
          <p:cNvSpPr/>
          <p:nvPr/>
        </p:nvSpPr>
        <p:spPr>
          <a:xfrm rot="5400000">
            <a:off x="418723" y="179655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990223" y="25530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4745801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295400"/>
            <a:ext cx="8534400" cy="335476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parallel_for_mutex</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result = 0;</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smtClean="0">
                <a:solidFill>
                  <a:srgbClr val="000000"/>
                </a:solidFill>
                <a:highlight>
                  <a:srgbClr val="FFFFFF"/>
                </a:highlight>
                <a:latin typeface="Consolas" panose="020B0609020204030204" pitchFamily="49" charset="0"/>
              </a:rPr>
              <a:t>::</a:t>
            </a:r>
            <a:r>
              <a:rPr lang="en-US" dirty="0" err="1" smtClean="0">
                <a:solidFill>
                  <a:srgbClr val="2B91AF"/>
                </a:solidFill>
                <a:highlight>
                  <a:srgbClr val="FFFFFF"/>
                </a:highlight>
                <a:latin typeface="Consolas" panose="020B0609020204030204" pitchFamily="49" charset="0"/>
              </a:rPr>
              <a:t>spin_mutex</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result_mutex</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(0), </a:t>
            </a:r>
            <a:r>
              <a:rPr lang="en-US" dirty="0" err="1">
                <a:solidFill>
                  <a:srgbClr val="808080"/>
                </a:solidFill>
                <a:highlight>
                  <a:srgbClr val="FFFFFF"/>
                </a:highlight>
                <a:latin typeface="Consolas" panose="020B0609020204030204" pitchFamily="49" charset="0"/>
              </a:rPr>
              <a:t>data</a:t>
            </a:r>
            <a:r>
              <a:rPr lang="en-US" dirty="0" err="1">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[&amp;](</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smtClean="0">
                <a:solidFill>
                  <a:srgbClr val="000000"/>
                </a:solidFill>
                <a:highlight>
                  <a:srgbClr val="FFFFFF"/>
                </a:highlight>
                <a:latin typeface="Consolas" panose="020B0609020204030204" pitchFamily="49" charset="0"/>
              </a:rPr>
              <a:t>::</a:t>
            </a:r>
            <a:r>
              <a:rPr lang="en-US" dirty="0" err="1" smtClean="0">
                <a:solidFill>
                  <a:srgbClr val="2B91AF"/>
                </a:solidFill>
                <a:highlight>
                  <a:srgbClr val="FFFFFF"/>
                </a:highlight>
                <a:latin typeface="Consolas" panose="020B0609020204030204" pitchFamily="49" charset="0"/>
              </a:rPr>
              <a:t>spin_mutex</a:t>
            </a:r>
            <a:r>
              <a:rPr lang="en-US" dirty="0" smtClean="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scoped_lock</a:t>
            </a:r>
            <a:r>
              <a:rPr lang="en-US" dirty="0">
                <a:solidFill>
                  <a:srgbClr val="000000"/>
                </a:solidFill>
                <a:highlight>
                  <a:srgbClr val="FFFFFF"/>
                </a:highlight>
                <a:latin typeface="Consolas" panose="020B0609020204030204" pitchFamily="49" charset="0"/>
              </a:rPr>
              <a:t> scope(</a:t>
            </a:r>
            <a:r>
              <a:rPr lang="en-US" dirty="0" err="1">
                <a:solidFill>
                  <a:srgbClr val="000000"/>
                </a:solidFill>
                <a:highlight>
                  <a:srgbClr val="FFFFFF"/>
                </a:highlight>
                <a:latin typeface="Consolas" panose="020B0609020204030204" pitchFamily="49" charset="0"/>
              </a:rPr>
              <a:t>result_mutex</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result += data[</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result;</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4" name="Up Arrow 3"/>
          <p:cNvSpPr/>
          <p:nvPr/>
        </p:nvSpPr>
        <p:spPr>
          <a:xfrm rot="5400000">
            <a:off x="418723" y="179655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990223" y="25530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388612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Up Arrow 45"/>
          <p:cNvSpPr/>
          <p:nvPr/>
        </p:nvSpPr>
        <p:spPr>
          <a:xfrm rot="5400000">
            <a:off x="1295023" y="1358591"/>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7" name="Up Arrow 46"/>
          <p:cNvSpPr/>
          <p:nvPr/>
        </p:nvSpPr>
        <p:spPr>
          <a:xfrm rot="5400000">
            <a:off x="1297082" y="1886516"/>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8" name="Up Arrow 47"/>
          <p:cNvSpPr/>
          <p:nvPr/>
        </p:nvSpPr>
        <p:spPr>
          <a:xfrm rot="5400000">
            <a:off x="1295023" y="2457261"/>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9" name="Up Arrow 48"/>
          <p:cNvSpPr/>
          <p:nvPr/>
        </p:nvSpPr>
        <p:spPr>
          <a:xfrm>
            <a:off x="4723646" y="3524439"/>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Rectangle 1"/>
          <p:cNvSpPr/>
          <p:nvPr/>
        </p:nvSpPr>
        <p:spPr>
          <a:xfrm>
            <a:off x="1752600" y="1447800"/>
            <a:ext cx="6629400" cy="2246769"/>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start =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tick_count</a:t>
            </a:r>
            <a:r>
              <a:rPr lang="en-US" dirty="0">
                <a:solidFill>
                  <a:srgbClr val="000000"/>
                </a:solidFill>
                <a:highlight>
                  <a:srgbClr val="FFFFFF"/>
                </a:highlight>
                <a:latin typeface="Consolas" panose="020B0609020204030204" pitchFamily="49" charset="0"/>
              </a:rPr>
              <a:t>::now();</a:t>
            </a:r>
          </a:p>
          <a:p>
            <a:endParaRPr lang="en-US" dirty="0" smtClean="0">
              <a:solidFill>
                <a:srgbClr val="000000"/>
              </a:solidFill>
              <a:highlight>
                <a:srgbClr val="FFFFFF"/>
              </a:highlight>
              <a:latin typeface="Consolas" panose="020B0609020204030204" pitchFamily="49" charset="0"/>
            </a:endParaRPr>
          </a:p>
          <a:p>
            <a:r>
              <a:rPr lang="en-US" dirty="0" err="1" smtClean="0">
                <a:solidFill>
                  <a:srgbClr val="000000"/>
                </a:solidFill>
                <a:highlight>
                  <a:srgbClr val="FFFFFF"/>
                </a:highlight>
                <a:latin typeface="Consolas" panose="020B0609020204030204" pitchFamily="49" charset="0"/>
              </a:rPr>
              <a:t>timed_operation</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double</a:t>
            </a:r>
            <a:r>
              <a:rPr lang="en-US"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elapsed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tick_count</a:t>
            </a:r>
            <a:r>
              <a:rPr lang="en-US" dirty="0">
                <a:solidFill>
                  <a:srgbClr val="000000"/>
                </a:solidFill>
                <a:highlight>
                  <a:srgbClr val="FFFFFF"/>
                </a:highlight>
                <a:latin typeface="Consolas" panose="020B0609020204030204" pitchFamily="49" charset="0"/>
              </a:rPr>
              <a:t>::now() - start;</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elapsed</a:t>
            </a:r>
            <a:r>
              <a:rPr lang="en-US" dirty="0" err="1" smtClean="0">
                <a:solidFill>
                  <a:srgbClr val="000000"/>
                </a:solidFill>
                <a:highlight>
                  <a:srgbClr val="FFFFFF"/>
                </a:highlight>
                <a:latin typeface="Consolas" panose="020B0609020204030204" pitchFamily="49" charset="0"/>
              </a:rPr>
              <a:t>.seconds</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245676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par>
                                <p:cTn id="13" presetID="10" presetClass="exit" presetSubtype="0" fill="hold" grpId="1" nodeType="withEffect">
                                  <p:stCondLst>
                                    <p:cond delay="0"/>
                                  </p:stCondLst>
                                  <p:childTnLst>
                                    <p:animEffect transition="out" filter="fade">
                                      <p:cBhvr>
                                        <p:cTn id="14" dur="500"/>
                                        <p:tgtEl>
                                          <p:spTgt spid="46"/>
                                        </p:tgtEl>
                                      </p:cBhvr>
                                    </p:animEffect>
                                    <p:set>
                                      <p:cBhvr>
                                        <p:cTn id="15" dur="1" fill="hold">
                                          <p:stCondLst>
                                            <p:cond delay="499"/>
                                          </p:stCondLst>
                                        </p:cTn>
                                        <p:tgtEl>
                                          <p:spTgt spid="4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fade">
                                      <p:cBhvr>
                                        <p:cTn id="20" dur="500"/>
                                        <p:tgtEl>
                                          <p:spTgt spid="48"/>
                                        </p:tgtEl>
                                      </p:cBhvr>
                                    </p:animEffect>
                                  </p:childTnLst>
                                </p:cTn>
                              </p:par>
                              <p:par>
                                <p:cTn id="21" presetID="10" presetClass="exit" presetSubtype="0" fill="hold" grpId="1" nodeType="withEffect">
                                  <p:stCondLst>
                                    <p:cond delay="0"/>
                                  </p:stCondLst>
                                  <p:childTnLst>
                                    <p:animEffect transition="out" filter="fade">
                                      <p:cBhvr>
                                        <p:cTn id="22" dur="500"/>
                                        <p:tgtEl>
                                          <p:spTgt spid="47"/>
                                        </p:tgtEl>
                                      </p:cBhvr>
                                    </p:animEffect>
                                    <p:set>
                                      <p:cBhvr>
                                        <p:cTn id="23" dur="1" fill="hold">
                                          <p:stCondLst>
                                            <p:cond delay="499"/>
                                          </p:stCondLst>
                                        </p:cTn>
                                        <p:tgtEl>
                                          <p:spTgt spid="4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xit" presetSubtype="0" fill="hold" grpId="1" nodeType="withEffect">
                                  <p:stCondLst>
                                    <p:cond delay="0"/>
                                  </p:stCondLst>
                                  <p:childTnLst>
                                    <p:animEffect transition="out" filter="fade">
                                      <p:cBhvr>
                                        <p:cTn id="30" dur="500"/>
                                        <p:tgtEl>
                                          <p:spTgt spid="48"/>
                                        </p:tgtEl>
                                      </p:cBhvr>
                                    </p:animEffect>
                                    <p:set>
                                      <p:cBhvr>
                                        <p:cTn id="31"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7" grpId="1" animBg="1"/>
      <p:bldP spid="48" grpId="0" animBg="1"/>
      <p:bldP spid="48" grpId="1" animBg="1"/>
      <p:bldP spid="4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90374" y="978195"/>
            <a:ext cx="8163252" cy="4901609"/>
          </a:xfrm>
          <a:prstGeom prst="rect">
            <a:avLst/>
          </a:prstGeom>
        </p:spPr>
      </p:pic>
    </p:spTree>
    <p:extLst>
      <p:ext uri="{BB962C8B-B14F-4D97-AF65-F5344CB8AC3E}">
        <p14:creationId xmlns:p14="http://schemas.microsoft.com/office/powerpoint/2010/main" val="9171680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58772313"/>
              </p:ext>
            </p:extLst>
          </p:nvPr>
        </p:nvGraphicFramePr>
        <p:xfrm>
          <a:off x="632901" y="1905000"/>
          <a:ext cx="7825299" cy="3535680"/>
        </p:xfrm>
        <a:graphic>
          <a:graphicData uri="http://schemas.openxmlformats.org/drawingml/2006/table">
            <a:tbl>
              <a:tblPr firstRow="1" bandRow="1">
                <a:tableStyleId>{5C22544A-7EE6-4342-B048-85BDC9FD1C3A}</a:tableStyleId>
              </a:tblPr>
              <a:tblGrid>
                <a:gridCol w="2082864"/>
                <a:gridCol w="1148487"/>
                <a:gridCol w="1148487"/>
                <a:gridCol w="1148487"/>
                <a:gridCol w="1148487"/>
                <a:gridCol w="1148487"/>
              </a:tblGrid>
              <a:tr h="346732">
                <a:tc>
                  <a:txBody>
                    <a:bodyPr/>
                    <a:lstStyle/>
                    <a:p>
                      <a:r>
                        <a:rPr lang="en-US" dirty="0" smtClean="0"/>
                        <a:t>Type</a:t>
                      </a:r>
                      <a:endParaRPr lang="en-US" dirty="0"/>
                    </a:p>
                  </a:txBody>
                  <a:tcPr/>
                </a:tc>
                <a:tc>
                  <a:txBody>
                    <a:bodyPr/>
                    <a:lstStyle/>
                    <a:p>
                      <a:r>
                        <a:rPr lang="en-US" dirty="0" smtClean="0"/>
                        <a:t>Scalable</a:t>
                      </a:r>
                      <a:endParaRPr lang="en-US" dirty="0"/>
                    </a:p>
                  </a:txBody>
                  <a:tcPr/>
                </a:tc>
                <a:tc>
                  <a:txBody>
                    <a:bodyPr/>
                    <a:lstStyle/>
                    <a:p>
                      <a:r>
                        <a:rPr lang="en-US" dirty="0" smtClean="0"/>
                        <a:t>Fair</a:t>
                      </a:r>
                      <a:endParaRPr lang="en-US" dirty="0"/>
                    </a:p>
                  </a:txBody>
                  <a:tcPr/>
                </a:tc>
                <a:tc>
                  <a:txBody>
                    <a:bodyPr/>
                    <a:lstStyle/>
                    <a:p>
                      <a:r>
                        <a:rPr lang="en-US" dirty="0" smtClean="0"/>
                        <a:t>Recursive</a:t>
                      </a:r>
                      <a:endParaRPr lang="en-US" dirty="0"/>
                    </a:p>
                  </a:txBody>
                  <a:tcPr/>
                </a:tc>
                <a:tc>
                  <a:txBody>
                    <a:bodyPr/>
                    <a:lstStyle/>
                    <a:p>
                      <a:r>
                        <a:rPr lang="en-US" dirty="0" smtClean="0"/>
                        <a:t>Wait</a:t>
                      </a:r>
                      <a:endParaRPr lang="en-US" dirty="0"/>
                    </a:p>
                  </a:txBody>
                  <a:tcPr/>
                </a:tc>
                <a:tc>
                  <a:txBody>
                    <a:bodyPr/>
                    <a:lstStyle/>
                    <a:p>
                      <a:r>
                        <a:rPr lang="en-US" dirty="0" smtClean="0"/>
                        <a:t>RW</a:t>
                      </a:r>
                      <a:endParaRPr lang="en-US" dirty="0"/>
                    </a:p>
                  </a:txBody>
                  <a:tcPr/>
                </a:tc>
              </a:tr>
              <a:tr h="396240">
                <a:tc>
                  <a:txBody>
                    <a:bodyPr/>
                    <a:lstStyle/>
                    <a:p>
                      <a:r>
                        <a:rPr lang="en-US" b="1" dirty="0" err="1" smtClean="0">
                          <a:solidFill>
                            <a:schemeClr val="bg2">
                              <a:lumMod val="75000"/>
                            </a:schemeClr>
                          </a:solidFill>
                        </a:rPr>
                        <a:t>mutex</a:t>
                      </a:r>
                      <a:endParaRPr lang="en-US" b="1" dirty="0">
                        <a:solidFill>
                          <a:schemeClr val="bg2">
                            <a:lumMod val="75000"/>
                          </a:schemeClr>
                        </a:solidFill>
                      </a:endParaRPr>
                    </a:p>
                  </a:txBody>
                  <a:tcPr/>
                </a:tc>
                <a:tc>
                  <a:txBody>
                    <a:bodyPr/>
                    <a:lstStyle/>
                    <a:p>
                      <a:pPr algn="ctr"/>
                      <a:r>
                        <a:rPr lang="en-US" baseline="0" dirty="0" smtClean="0">
                          <a:solidFill>
                            <a:schemeClr val="bg2">
                              <a:lumMod val="75000"/>
                            </a:schemeClr>
                          </a:solidFill>
                        </a:rPr>
                        <a:t>Platform</a:t>
                      </a:r>
                    </a:p>
                  </a:txBody>
                  <a:tcPr/>
                </a:tc>
                <a:tc>
                  <a:txBody>
                    <a:bodyPr/>
                    <a:lstStyle/>
                    <a:p>
                      <a:pPr algn="ctr"/>
                      <a:r>
                        <a:rPr lang="en-US" baseline="0" dirty="0" smtClean="0">
                          <a:solidFill>
                            <a:schemeClr val="bg2">
                              <a:lumMod val="75000"/>
                            </a:schemeClr>
                          </a:solidFill>
                        </a:rPr>
                        <a:t>Platform</a:t>
                      </a:r>
                    </a:p>
                  </a:txBody>
                  <a:tcPr/>
                </a:tc>
                <a:tc>
                  <a:txBody>
                    <a:bodyPr/>
                    <a:lstStyle/>
                    <a:p>
                      <a:pPr algn="ctr"/>
                      <a:r>
                        <a:rPr lang="en-US" b="1" baseline="0" dirty="0" smtClean="0">
                          <a:solidFill>
                            <a:schemeClr val="bg2">
                              <a:lumMod val="75000"/>
                            </a:schemeClr>
                          </a:solidFill>
                        </a:rPr>
                        <a:t>No</a:t>
                      </a:r>
                    </a:p>
                  </a:txBody>
                  <a:tcPr/>
                </a:tc>
                <a:tc>
                  <a:txBody>
                    <a:bodyPr/>
                    <a:lstStyle/>
                    <a:p>
                      <a:pPr algn="ctr"/>
                      <a:r>
                        <a:rPr lang="en-US" baseline="0" dirty="0" smtClean="0">
                          <a:solidFill>
                            <a:schemeClr val="bg2">
                              <a:lumMod val="75000"/>
                            </a:schemeClr>
                          </a:solidFill>
                        </a:rPr>
                        <a:t>Blocks</a:t>
                      </a: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r>
              <a:tr h="396240">
                <a:tc>
                  <a:txBody>
                    <a:bodyPr/>
                    <a:lstStyle/>
                    <a:p>
                      <a:r>
                        <a:rPr lang="en-US" b="1" dirty="0" err="1" smtClean="0">
                          <a:solidFill>
                            <a:schemeClr val="bg2">
                              <a:lumMod val="75000"/>
                            </a:schemeClr>
                          </a:solidFill>
                        </a:rPr>
                        <a:t>recursive_mutex</a:t>
                      </a:r>
                      <a:endParaRPr lang="en-US" b="1" dirty="0">
                        <a:solidFill>
                          <a:schemeClr val="bg2">
                            <a:lumMod val="75000"/>
                          </a:schemeClr>
                        </a:solidFill>
                      </a:endParaRPr>
                    </a:p>
                  </a:txBody>
                  <a:tcPr/>
                </a:tc>
                <a:tc>
                  <a:txBody>
                    <a:bodyPr/>
                    <a:lstStyle/>
                    <a:p>
                      <a:pPr algn="ctr"/>
                      <a:r>
                        <a:rPr lang="en-US" baseline="0" dirty="0" smtClean="0">
                          <a:solidFill>
                            <a:schemeClr val="bg2">
                              <a:lumMod val="75000"/>
                            </a:schemeClr>
                          </a:solidFill>
                        </a:rPr>
                        <a:t>Platform</a:t>
                      </a:r>
                    </a:p>
                  </a:txBody>
                  <a:tcPr/>
                </a:tc>
                <a:tc>
                  <a:txBody>
                    <a:bodyPr/>
                    <a:lstStyle/>
                    <a:p>
                      <a:pPr algn="ctr"/>
                      <a:r>
                        <a:rPr lang="en-US" baseline="0" dirty="0" smtClean="0">
                          <a:solidFill>
                            <a:schemeClr val="bg2">
                              <a:lumMod val="75000"/>
                            </a:schemeClr>
                          </a:solidFill>
                        </a:rPr>
                        <a:t>Platform</a:t>
                      </a:r>
                    </a:p>
                  </a:txBody>
                  <a:tcPr/>
                </a:tc>
                <a:tc>
                  <a:txBody>
                    <a:bodyPr/>
                    <a:lstStyle/>
                    <a:p>
                      <a:pPr algn="ctr"/>
                      <a:r>
                        <a:rPr lang="en-US" b="1" baseline="0" dirty="0" smtClean="0">
                          <a:solidFill>
                            <a:schemeClr val="bg2">
                              <a:lumMod val="75000"/>
                            </a:schemeClr>
                          </a:solidFill>
                        </a:rPr>
                        <a:t>Yes</a:t>
                      </a:r>
                    </a:p>
                  </a:txBody>
                  <a:tcPr/>
                </a:tc>
                <a:tc>
                  <a:txBody>
                    <a:bodyPr/>
                    <a:lstStyle/>
                    <a:p>
                      <a:pPr algn="ctr"/>
                      <a:r>
                        <a:rPr lang="en-US" baseline="0" dirty="0" smtClean="0">
                          <a:solidFill>
                            <a:schemeClr val="bg2">
                              <a:lumMod val="75000"/>
                            </a:schemeClr>
                          </a:solidFill>
                        </a:rPr>
                        <a:t>Blocks</a:t>
                      </a: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r>
              <a:tr h="396240">
                <a:tc>
                  <a:txBody>
                    <a:bodyPr/>
                    <a:lstStyle/>
                    <a:p>
                      <a:r>
                        <a:rPr lang="en-US" b="1" dirty="0" err="1" smtClean="0">
                          <a:solidFill>
                            <a:schemeClr val="bg2">
                              <a:lumMod val="75000"/>
                            </a:schemeClr>
                          </a:solidFill>
                        </a:rPr>
                        <a:t>spin_mutex</a:t>
                      </a:r>
                      <a:endParaRPr lang="en-US" b="1" dirty="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Yields</a:t>
                      </a: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r>
              <a:tr h="396240">
                <a:tc>
                  <a:txBody>
                    <a:bodyPr/>
                    <a:lstStyle/>
                    <a:p>
                      <a:r>
                        <a:rPr lang="en-US" b="1" dirty="0" err="1" smtClean="0">
                          <a:solidFill>
                            <a:schemeClr val="bg2">
                              <a:lumMod val="75000"/>
                            </a:schemeClr>
                          </a:solidFill>
                        </a:rPr>
                        <a:t>queuing_mutex</a:t>
                      </a:r>
                      <a:endParaRPr lang="en-US" b="1" dirty="0">
                        <a:solidFill>
                          <a:schemeClr val="bg2">
                            <a:lumMod val="75000"/>
                          </a:schemeClr>
                        </a:solidFill>
                      </a:endParaRPr>
                    </a:p>
                  </a:txBody>
                  <a:tcPr/>
                </a:tc>
                <a:tc>
                  <a:txBody>
                    <a:bodyPr/>
                    <a:lstStyle/>
                    <a:p>
                      <a:pPr algn="ctr"/>
                      <a:r>
                        <a:rPr lang="en-US" b="1" baseline="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Yields</a:t>
                      </a: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r>
              <a:tr h="396240">
                <a:tc>
                  <a:txBody>
                    <a:bodyPr/>
                    <a:lstStyle/>
                    <a:p>
                      <a:r>
                        <a:rPr lang="en-US" b="1" dirty="0" err="1" smtClean="0"/>
                        <a:t>spin_rw_mutex</a:t>
                      </a:r>
                      <a:endParaRPr lang="en-US" b="1" dirty="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aseline="0" dirty="0" smtClean="0"/>
                        <a:t>Yields</a:t>
                      </a:r>
                    </a:p>
                  </a:txBody>
                  <a:tcPr/>
                </a:tc>
                <a:tc>
                  <a:txBody>
                    <a:bodyPr/>
                    <a:lstStyle/>
                    <a:p>
                      <a:pPr algn="ctr"/>
                      <a:r>
                        <a:rPr lang="en-US" b="1" baseline="0" dirty="0" smtClean="0">
                          <a:solidFill>
                            <a:schemeClr val="accent6"/>
                          </a:solidFill>
                        </a:rPr>
                        <a:t>Yes</a:t>
                      </a:r>
                      <a:endParaRPr lang="en-US" baseline="0" dirty="0" smtClean="0"/>
                    </a:p>
                  </a:txBody>
                  <a:tcPr/>
                </a:tc>
              </a:tr>
              <a:tr h="396240">
                <a:tc>
                  <a:txBody>
                    <a:bodyPr/>
                    <a:lstStyle/>
                    <a:p>
                      <a:r>
                        <a:rPr lang="en-US" b="1" dirty="0" err="1" smtClean="0"/>
                        <a:t>queuing_rw_mutex</a:t>
                      </a:r>
                      <a:endParaRPr lang="en-US" b="1" dirty="0"/>
                    </a:p>
                  </a:txBody>
                  <a:tcPr/>
                </a:tc>
                <a:tc>
                  <a:txBody>
                    <a:bodyPr/>
                    <a:lstStyle/>
                    <a:p>
                      <a:pPr algn="ctr"/>
                      <a:r>
                        <a:rPr lang="en-US" b="1" baseline="0" smtClean="0">
                          <a:solidFill>
                            <a:schemeClr val="accent6"/>
                          </a:solidFill>
                        </a:rPr>
                        <a:t>Yes</a:t>
                      </a:r>
                      <a:endParaRPr lang="en-US" baseline="0" dirty="0" smtClean="0"/>
                    </a:p>
                  </a:txBody>
                  <a:tcPr/>
                </a:tc>
                <a:tc>
                  <a:txBody>
                    <a:bodyPr/>
                    <a:lstStyle/>
                    <a:p>
                      <a:pPr algn="ctr"/>
                      <a:r>
                        <a:rPr lang="en-US" b="1" baseline="0" dirty="0" smtClean="0">
                          <a:solidFill>
                            <a:schemeClr val="accent6"/>
                          </a:solidFill>
                        </a:rPr>
                        <a:t>Yes</a:t>
                      </a:r>
                      <a:endParaRPr lang="en-US" baseline="0" dirty="0" smtClean="0"/>
                    </a:p>
                  </a:txBody>
                  <a:tcPr/>
                </a:tc>
                <a:tc>
                  <a:txBody>
                    <a:bodyPr/>
                    <a:lstStyle/>
                    <a:p>
                      <a:pPr algn="ctr"/>
                      <a:r>
                        <a:rPr lang="en-US" b="1" baseline="0" dirty="0" smtClean="0">
                          <a:solidFill>
                            <a:srgbClr val="FF0000"/>
                          </a:solidFill>
                        </a:rPr>
                        <a:t>No</a:t>
                      </a:r>
                      <a:endParaRPr lang="en-US" baseline="0" dirty="0" smtClean="0"/>
                    </a:p>
                  </a:txBody>
                  <a:tcPr/>
                </a:tc>
                <a:tc>
                  <a:txBody>
                    <a:bodyPr/>
                    <a:lstStyle/>
                    <a:p>
                      <a:pPr algn="ctr"/>
                      <a:r>
                        <a:rPr lang="en-US" baseline="0" dirty="0" smtClean="0"/>
                        <a:t>Yields</a:t>
                      </a:r>
                    </a:p>
                  </a:txBody>
                  <a:tcPr/>
                </a:tc>
                <a:tc>
                  <a:txBody>
                    <a:bodyPr/>
                    <a:lstStyle/>
                    <a:p>
                      <a:pPr algn="ctr"/>
                      <a:r>
                        <a:rPr lang="en-US" b="1" baseline="0" dirty="0" smtClean="0">
                          <a:solidFill>
                            <a:schemeClr val="accent6"/>
                          </a:solidFill>
                        </a:rPr>
                        <a:t>Yes</a:t>
                      </a:r>
                      <a:endParaRPr lang="en-US" baseline="0" dirty="0" smtClean="0"/>
                    </a:p>
                  </a:txBody>
                  <a:tcPr/>
                </a:tc>
              </a:tr>
              <a:tr h="396240">
                <a:tc>
                  <a:txBody>
                    <a:bodyPr/>
                    <a:lstStyle/>
                    <a:p>
                      <a:r>
                        <a:rPr lang="en-US" b="1" dirty="0" err="1" smtClean="0">
                          <a:solidFill>
                            <a:schemeClr val="bg2">
                              <a:lumMod val="75000"/>
                            </a:schemeClr>
                          </a:solidFill>
                        </a:rPr>
                        <a:t>null_mutex</a:t>
                      </a:r>
                      <a:endParaRPr lang="en-US" b="1" dirty="0">
                        <a:solidFill>
                          <a:schemeClr val="bg2">
                            <a:lumMod val="75000"/>
                          </a:schemeClr>
                        </a:solidFill>
                      </a:endParaRPr>
                    </a:p>
                  </a:txBody>
                  <a:tcPr/>
                </a:tc>
                <a:tc>
                  <a:txBody>
                    <a:bodyPr/>
                    <a:lstStyle/>
                    <a:p>
                      <a:pPr algn="ctr"/>
                      <a:r>
                        <a:rPr lang="en-US" baseline="0" dirty="0" smtClean="0">
                          <a:solidFill>
                            <a:schemeClr val="bg2">
                              <a:lumMod val="75000"/>
                            </a:schemeClr>
                          </a:solidFill>
                        </a:rPr>
                        <a:t>N/A</a:t>
                      </a: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1" baseline="0" dirty="0" smtClean="0">
                          <a:solidFill>
                            <a:schemeClr val="bg2">
                              <a:lumMod val="75000"/>
                            </a:schemeClr>
                          </a:solidFill>
                        </a:rPr>
                        <a:t>Yes</a:t>
                      </a:r>
                      <a:endParaRPr lang="en-US" baseline="0" dirty="0" smtClean="0">
                        <a:solidFill>
                          <a:schemeClr val="bg2">
                            <a:lumMod val="75000"/>
                          </a:schemeClr>
                        </a:solidFill>
                      </a:endParaRPr>
                    </a:p>
                  </a:txBody>
                  <a:tcPr/>
                </a:tc>
                <a:tc>
                  <a:txBody>
                    <a:bodyPr/>
                    <a:lstStyle/>
                    <a:p>
                      <a:pPr algn="ctr"/>
                      <a:r>
                        <a:rPr lang="en-US" baseline="0" dirty="0" smtClean="0">
                          <a:solidFill>
                            <a:schemeClr val="bg2">
                              <a:lumMod val="75000"/>
                            </a:schemeClr>
                          </a:solidFill>
                        </a:rPr>
                        <a:t>N/A</a:t>
                      </a:r>
                    </a:p>
                  </a:txBody>
                  <a:tcPr/>
                </a:tc>
                <a:tc>
                  <a:txBody>
                    <a:bodyPr/>
                    <a:lstStyle/>
                    <a:p>
                      <a:pPr algn="ctr"/>
                      <a:r>
                        <a:rPr lang="en-US" b="1" baseline="0" dirty="0" smtClean="0">
                          <a:solidFill>
                            <a:schemeClr val="bg2">
                              <a:lumMod val="75000"/>
                            </a:schemeClr>
                          </a:solidFill>
                        </a:rPr>
                        <a:t>No</a:t>
                      </a:r>
                      <a:endParaRPr lang="en-US" baseline="0" dirty="0" smtClean="0">
                        <a:solidFill>
                          <a:schemeClr val="bg2">
                            <a:lumMod val="75000"/>
                          </a:schemeClr>
                        </a:solidFill>
                      </a:endParaRPr>
                    </a:p>
                  </a:txBody>
                  <a:tcPr/>
                </a:tc>
              </a:tr>
              <a:tr h="396240">
                <a:tc>
                  <a:txBody>
                    <a:bodyPr/>
                    <a:lstStyle/>
                    <a:p>
                      <a:r>
                        <a:rPr lang="en-US" b="1" dirty="0" err="1" smtClean="0"/>
                        <a:t>null_rw_mutex</a:t>
                      </a:r>
                      <a:endParaRPr lang="en-US" b="1" dirty="0"/>
                    </a:p>
                  </a:txBody>
                  <a:tcPr/>
                </a:tc>
                <a:tc>
                  <a:txBody>
                    <a:bodyPr/>
                    <a:lstStyle/>
                    <a:p>
                      <a:pPr algn="ctr"/>
                      <a:r>
                        <a:rPr lang="en-US" baseline="0" dirty="0" smtClean="0"/>
                        <a:t>N/A</a:t>
                      </a:r>
                    </a:p>
                  </a:txBody>
                  <a:tcPr/>
                </a:tc>
                <a:tc>
                  <a:txBody>
                    <a:bodyPr/>
                    <a:lstStyle/>
                    <a:p>
                      <a:pPr algn="ctr"/>
                      <a:r>
                        <a:rPr lang="en-US" b="1" baseline="0" smtClean="0">
                          <a:solidFill>
                            <a:schemeClr val="accent6"/>
                          </a:solidFill>
                        </a:rPr>
                        <a:t>Yes</a:t>
                      </a:r>
                      <a:endParaRPr lang="en-US" baseline="0" dirty="0" smtClean="0"/>
                    </a:p>
                  </a:txBody>
                  <a:tcPr/>
                </a:tc>
                <a:tc>
                  <a:txBody>
                    <a:bodyPr/>
                    <a:lstStyle/>
                    <a:p>
                      <a:pPr algn="ctr"/>
                      <a:r>
                        <a:rPr lang="en-US" b="1" baseline="0" dirty="0" smtClean="0">
                          <a:solidFill>
                            <a:schemeClr val="accent6"/>
                          </a:solidFill>
                        </a:rPr>
                        <a:t>Yes</a:t>
                      </a:r>
                      <a:endParaRPr lang="en-US" baseline="0" dirty="0" smtClean="0"/>
                    </a:p>
                  </a:txBody>
                  <a:tcPr/>
                </a:tc>
                <a:tc>
                  <a:txBody>
                    <a:bodyPr/>
                    <a:lstStyle/>
                    <a:p>
                      <a:pPr algn="ctr"/>
                      <a:r>
                        <a:rPr lang="en-US" baseline="0" dirty="0" smtClean="0"/>
                        <a:t>N/A</a:t>
                      </a:r>
                    </a:p>
                  </a:txBody>
                  <a:tcPr/>
                </a:tc>
                <a:tc>
                  <a:txBody>
                    <a:bodyPr/>
                    <a:lstStyle/>
                    <a:p>
                      <a:pPr algn="ctr"/>
                      <a:r>
                        <a:rPr lang="en-US" b="1" baseline="0" dirty="0" smtClean="0">
                          <a:solidFill>
                            <a:schemeClr val="accent6"/>
                          </a:solidFill>
                        </a:rPr>
                        <a:t>Yes</a:t>
                      </a:r>
                      <a:endParaRPr lang="en-US" baseline="0" dirty="0" smtClean="0"/>
                    </a:p>
                  </a:txBody>
                  <a:tcPr/>
                </a:tc>
              </a:tr>
            </a:tbl>
          </a:graphicData>
        </a:graphic>
      </p:graphicFrame>
      <p:sp>
        <p:nvSpPr>
          <p:cNvPr id="3" name="Title 1"/>
          <p:cNvSpPr>
            <a:spLocks noGrp="1"/>
          </p:cNvSpPr>
          <p:nvPr>
            <p:ph type="title"/>
          </p:nvPr>
        </p:nvSpPr>
        <p:spPr>
          <a:xfrm>
            <a:off x="628650" y="365126"/>
            <a:ext cx="7886700" cy="1325563"/>
          </a:xfrm>
        </p:spPr>
        <p:txBody>
          <a:bodyPr/>
          <a:lstStyle/>
          <a:p>
            <a:r>
              <a:rPr lang="en-US" dirty="0" err="1" smtClean="0"/>
              <a:t>Mutex</a:t>
            </a:r>
            <a:r>
              <a:rPr lang="en-US" dirty="0" smtClean="0"/>
              <a:t> Behaviors</a:t>
            </a:r>
            <a:endParaRPr lang="en-US" dirty="0"/>
          </a:p>
        </p:txBody>
      </p:sp>
    </p:spTree>
    <p:extLst>
      <p:ext uri="{BB962C8B-B14F-4D97-AF65-F5344CB8AC3E}">
        <p14:creationId xmlns:p14="http://schemas.microsoft.com/office/powerpoint/2010/main" val="20605086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Thread Local Storage</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Memory associated with a single thread of execution.</a:t>
            </a:r>
            <a:endParaRPr lang="en-US" dirty="0"/>
          </a:p>
        </p:txBody>
      </p:sp>
    </p:spTree>
    <p:extLst>
      <p:ext uri="{BB962C8B-B14F-4D97-AF65-F5344CB8AC3E}">
        <p14:creationId xmlns:p14="http://schemas.microsoft.com/office/powerpoint/2010/main" val="26706721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1976973"/>
            <a:ext cx="7315200" cy="1138773"/>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linear_sum</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::accumulate(</a:t>
            </a:r>
            <a:r>
              <a:rPr lang="en-US" dirty="0" err="1">
                <a:solidFill>
                  <a:srgbClr val="808080"/>
                </a:solidFill>
                <a:highlight>
                  <a:srgbClr val="FFFFFF"/>
                </a:highlight>
                <a:latin typeface="Consolas" panose="020B0609020204030204" pitchFamily="49" charset="0"/>
              </a:rPr>
              <a:t>data</a:t>
            </a:r>
            <a:r>
              <a:rPr lang="en-US" dirty="0" err="1">
                <a:solidFill>
                  <a:srgbClr val="000000"/>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data</a:t>
            </a:r>
            <a:r>
              <a:rPr lang="en-US" dirty="0" err="1">
                <a:solidFill>
                  <a:srgbClr val="000000"/>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 0);</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grpSp>
        <p:nvGrpSpPr>
          <p:cNvPr id="102" name="Group 101"/>
          <p:cNvGrpSpPr/>
          <p:nvPr/>
        </p:nvGrpSpPr>
        <p:grpSpPr>
          <a:xfrm>
            <a:off x="914400" y="3272373"/>
            <a:ext cx="7315200" cy="533400"/>
            <a:chOff x="914400" y="2514600"/>
            <a:chExt cx="7315200" cy="533400"/>
          </a:xfrm>
        </p:grpSpPr>
        <p:sp>
          <p:nvSpPr>
            <p:cNvPr id="6" name="Rectangle 5"/>
            <p:cNvSpPr/>
            <p:nvPr/>
          </p:nvSpPr>
          <p:spPr>
            <a:xfrm>
              <a:off x="914400"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22513"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30626"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46852"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687417"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838739"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995530"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227982"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454965"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4303643"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536095"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460434"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2763078"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611756"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5844208"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768547"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7384773"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3071191"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3379304"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919869"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6152321"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7076660"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7692886"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8001000" y="2514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Up Arrow 100"/>
          <p:cNvSpPr/>
          <p:nvPr/>
        </p:nvSpPr>
        <p:spPr>
          <a:xfrm>
            <a:off x="817493" y="3962400"/>
            <a:ext cx="422413" cy="60960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444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38778E-17 -2.22222E-6 L 0.77083 -0.00069 " pathEditMode="relative" rAng="0" ptsTypes="AA">
                                      <p:cBhvr>
                                        <p:cTn id="16" dur="2000" fill="hold"/>
                                        <p:tgtEl>
                                          <p:spTgt spid="101"/>
                                        </p:tgtEl>
                                        <p:attrNameLst>
                                          <p:attrName>ppt_x</p:attrName>
                                          <p:attrName>ppt_y</p:attrName>
                                        </p:attrNameLst>
                                      </p:cBhvr>
                                      <p:rCtr x="38542"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914400" y="4096167"/>
            <a:ext cx="3617843" cy="533400"/>
            <a:chOff x="914400" y="3276600"/>
            <a:chExt cx="3617843" cy="533400"/>
          </a:xfrm>
        </p:grpSpPr>
        <p:sp>
          <p:nvSpPr>
            <p:cNvPr id="6" name="Rectangle 5"/>
            <p:cNvSpPr/>
            <p:nvPr/>
          </p:nvSpPr>
          <p:spPr>
            <a:xfrm>
              <a:off x="914400" y="3276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22513" y="3276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30626" y="3276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46852" y="3276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687417" y="3276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838739" y="3276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995530" y="3276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454965" y="3276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4303643" y="3276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2763078" y="3276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3071191" y="3276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3379304" y="3276600"/>
              <a:ext cx="2286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Up Arrow 100"/>
          <p:cNvSpPr/>
          <p:nvPr/>
        </p:nvSpPr>
        <p:spPr>
          <a:xfrm>
            <a:off x="817493" y="4786194"/>
            <a:ext cx="422413" cy="60960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81000" y="1295400"/>
            <a:ext cx="8534400" cy="2800767"/>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parallel_for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result = 0;</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(0), </a:t>
            </a:r>
            <a:r>
              <a:rPr lang="en-US" dirty="0" err="1">
                <a:solidFill>
                  <a:srgbClr val="808080"/>
                </a:solidFill>
                <a:highlight>
                  <a:srgbClr val="FFFFFF"/>
                </a:highlight>
                <a:latin typeface="Consolas" panose="020B0609020204030204" pitchFamily="49" charset="0"/>
              </a:rPr>
              <a:t>data</a:t>
            </a:r>
            <a:r>
              <a:rPr lang="en-US" dirty="0" err="1">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[&amp;](</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result += data[</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result;</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grpSp>
        <p:nvGrpSpPr>
          <p:cNvPr id="31" name="Group 30"/>
          <p:cNvGrpSpPr/>
          <p:nvPr/>
        </p:nvGrpSpPr>
        <p:grpSpPr>
          <a:xfrm>
            <a:off x="4592707" y="4096167"/>
            <a:ext cx="3617843" cy="533400"/>
            <a:chOff x="914400" y="3276600"/>
            <a:chExt cx="3617843" cy="533400"/>
          </a:xfrm>
        </p:grpSpPr>
        <p:sp>
          <p:nvSpPr>
            <p:cNvPr id="32" name="Rectangle 31"/>
            <p:cNvSpPr/>
            <p:nvPr/>
          </p:nvSpPr>
          <p:spPr>
            <a:xfrm>
              <a:off x="914400" y="3276600"/>
              <a:ext cx="228600"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22513" y="3276600"/>
              <a:ext cx="228600"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530626" y="3276600"/>
              <a:ext cx="228600"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46852" y="3276600"/>
              <a:ext cx="228600"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87417" y="3276600"/>
              <a:ext cx="228600"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838739" y="3276600"/>
              <a:ext cx="228600"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995530" y="3276600"/>
              <a:ext cx="228600"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454965" y="3276600"/>
              <a:ext cx="228600"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303643" y="3276600"/>
              <a:ext cx="228600"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763078" y="3276600"/>
              <a:ext cx="228600"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071191" y="3276600"/>
              <a:ext cx="228600"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379304" y="3276600"/>
              <a:ext cx="228600"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Up Arrow 44"/>
          <p:cNvSpPr/>
          <p:nvPr/>
        </p:nvSpPr>
        <p:spPr>
          <a:xfrm>
            <a:off x="4495800" y="4786194"/>
            <a:ext cx="422413" cy="60960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14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fade">
                                      <p:cBhvr>
                                        <p:cTn id="15" dur="500"/>
                                        <p:tgtEl>
                                          <p:spTgt spid="10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1.38778E-17 -1.11111E-6 L 0.37083 -0.00069 " pathEditMode="relative" rAng="0" ptsTypes="AA">
                                      <p:cBhvr>
                                        <p:cTn id="22" dur="2000" fill="hold"/>
                                        <p:tgtEl>
                                          <p:spTgt spid="101"/>
                                        </p:tgtEl>
                                        <p:attrNameLst>
                                          <p:attrName>ppt_x</p:attrName>
                                          <p:attrName>ppt_y</p:attrName>
                                        </p:attrNameLst>
                                      </p:cBhvr>
                                      <p:rCtr x="18542" y="-46"/>
                                    </p:animMotion>
                                  </p:childTnLst>
                                </p:cTn>
                              </p:par>
                              <p:par>
                                <p:cTn id="23" presetID="42" presetClass="path" presetSubtype="0" accel="50000" decel="50000" fill="hold" grpId="1" nodeType="withEffect">
                                  <p:stCondLst>
                                    <p:cond delay="0"/>
                                  </p:stCondLst>
                                  <p:childTnLst>
                                    <p:animMotion origin="layout" path="M 3.05556E-6 -1.11111E-6 L 0.37083 -0.00069 " pathEditMode="relative" rAng="0" ptsTypes="AA">
                                      <p:cBhvr>
                                        <p:cTn id="24" dur="2000" fill="hold"/>
                                        <p:tgtEl>
                                          <p:spTgt spid="45"/>
                                        </p:tgtEl>
                                        <p:attrNameLst>
                                          <p:attrName>ppt_x</p:attrName>
                                          <p:attrName>ppt_y</p:attrName>
                                        </p:attrNameLst>
                                      </p:cBhvr>
                                      <p:rCtr x="18542"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45" grpId="0" animBg="1"/>
      <p:bldP spid="45"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1624216"/>
            <a:ext cx="3200400" cy="1631216"/>
          </a:xfrm>
          <a:prstGeom prst="rect">
            <a:avLst/>
          </a:prstGeom>
        </p:spPr>
        <p:txBody>
          <a:bodyPr wrap="square">
            <a:spAutoFit/>
          </a:bodyPr>
          <a:lstStyle/>
          <a:p>
            <a:r>
              <a:rPr lang="en-US" sz="2000" dirty="0" smtClean="0">
                <a:solidFill>
                  <a:srgbClr val="000000"/>
                </a:solidFill>
                <a:highlight>
                  <a:srgbClr val="FFFFFF"/>
                </a:highlight>
                <a:latin typeface="Consolas" panose="020B0609020204030204" pitchFamily="49" charset="0"/>
              </a:rPr>
              <a:t>long temp = result;</a:t>
            </a: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temp += data[</a:t>
            </a:r>
            <a:r>
              <a:rPr lang="en-US" sz="2000" dirty="0" smtClean="0">
                <a:solidFill>
                  <a:srgbClr val="808080"/>
                </a:solidFill>
                <a:highlight>
                  <a:srgbClr val="FFFFFF"/>
                </a:highlight>
                <a:latin typeface="Consolas" panose="020B0609020204030204" pitchFamily="49" charset="0"/>
              </a:rPr>
              <a:t>100</a:t>
            </a:r>
            <a:r>
              <a:rPr lang="en-US" sz="2000" dirty="0" smtClean="0">
                <a:solidFill>
                  <a:srgbClr val="000000"/>
                </a:solidFill>
                <a:highlight>
                  <a:srgbClr val="FFFFFF"/>
                </a:highlight>
                <a:latin typeface="Consolas" panose="020B0609020204030204" pitchFamily="49" charset="0"/>
              </a:rPr>
              <a:t>];</a:t>
            </a: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result = temp;</a:t>
            </a:r>
          </a:p>
        </p:txBody>
      </p:sp>
      <p:sp>
        <p:nvSpPr>
          <p:cNvPr id="6" name="Rectangle 5"/>
          <p:cNvSpPr/>
          <p:nvPr/>
        </p:nvSpPr>
        <p:spPr>
          <a:xfrm>
            <a:off x="5181600" y="1626275"/>
            <a:ext cx="3200400" cy="1631216"/>
          </a:xfrm>
          <a:prstGeom prst="rect">
            <a:avLst/>
          </a:prstGeom>
        </p:spPr>
        <p:txBody>
          <a:bodyPr wrap="square">
            <a:spAutoFit/>
          </a:bodyPr>
          <a:lstStyle/>
          <a:p>
            <a:r>
              <a:rPr lang="en-US" sz="2000" dirty="0" smtClean="0">
                <a:solidFill>
                  <a:srgbClr val="000000"/>
                </a:solidFill>
                <a:highlight>
                  <a:srgbClr val="FFFFFF"/>
                </a:highlight>
                <a:latin typeface="Consolas" panose="020B0609020204030204" pitchFamily="49" charset="0"/>
              </a:rPr>
              <a:t>long temp = result;</a:t>
            </a: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temp </a:t>
            </a:r>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data[</a:t>
            </a:r>
            <a:r>
              <a:rPr lang="en-US" sz="2000" dirty="0" smtClean="0">
                <a:solidFill>
                  <a:srgbClr val="808080"/>
                </a:solidFill>
                <a:highlight>
                  <a:srgbClr val="FFFFFF"/>
                </a:highlight>
                <a:latin typeface="Consolas" panose="020B0609020204030204" pitchFamily="49" charset="0"/>
              </a:rPr>
              <a:t>1000</a:t>
            </a:r>
            <a:r>
              <a:rPr lang="en-US" sz="2000" dirty="0" smtClean="0">
                <a:solidFill>
                  <a:srgbClr val="000000"/>
                </a:solidFill>
                <a:highlight>
                  <a:srgbClr val="FFFFFF"/>
                </a:highlight>
                <a:latin typeface="Consolas" panose="020B0609020204030204" pitchFamily="49" charset="0"/>
              </a:rPr>
              <a:t>];</a:t>
            </a: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result = temp;</a:t>
            </a:r>
          </a:p>
        </p:txBody>
      </p:sp>
      <p:sp>
        <p:nvSpPr>
          <p:cNvPr id="3" name="Rectangle 2"/>
          <p:cNvSpPr/>
          <p:nvPr/>
        </p:nvSpPr>
        <p:spPr>
          <a:xfrm>
            <a:off x="1295400" y="990600"/>
            <a:ext cx="3048000" cy="3733800"/>
          </a:xfrm>
          <a:prstGeom prst="rect">
            <a:avLst/>
          </a:prstGeom>
          <a:solidFill>
            <a:schemeClr val="accent1">
              <a:lumMod val="40000"/>
              <a:lumOff val="6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105400" y="990600"/>
            <a:ext cx="3048000" cy="3733800"/>
          </a:xfrm>
          <a:prstGeom prst="rect">
            <a:avLst/>
          </a:prstGeom>
          <a:solidFill>
            <a:schemeClr val="accent2">
              <a:lumMod val="40000"/>
              <a:lumOff val="6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p:cNvSpPr/>
          <p:nvPr/>
        </p:nvSpPr>
        <p:spPr>
          <a:xfrm rot="5400000">
            <a:off x="971173" y="1523622"/>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Up Arrow 21"/>
          <p:cNvSpPr/>
          <p:nvPr/>
        </p:nvSpPr>
        <p:spPr>
          <a:xfrm rot="5400000">
            <a:off x="971173" y="21720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Up Arrow 22"/>
          <p:cNvSpPr/>
          <p:nvPr/>
        </p:nvSpPr>
        <p:spPr>
          <a:xfrm rot="5400000">
            <a:off x="971173" y="27816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Up Arrow 26"/>
          <p:cNvSpPr/>
          <p:nvPr/>
        </p:nvSpPr>
        <p:spPr>
          <a:xfrm rot="5400000">
            <a:off x="4800223" y="15236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8" name="Up Arrow 27"/>
          <p:cNvSpPr/>
          <p:nvPr/>
        </p:nvSpPr>
        <p:spPr>
          <a:xfrm rot="5400000">
            <a:off x="4800223" y="2172078"/>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9" name="Up Arrow 28"/>
          <p:cNvSpPr/>
          <p:nvPr/>
        </p:nvSpPr>
        <p:spPr>
          <a:xfrm rot="5400000">
            <a:off x="4800223" y="2781678"/>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18310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xit" presetSubtype="0" fill="hold" grpId="1" nodeType="withEffect">
                                  <p:stCondLst>
                                    <p:cond delay="0"/>
                                  </p:stCondLst>
                                  <p:childTnLst>
                                    <p:animEffect transition="out" filter="fade">
                                      <p:cBhvr>
                                        <p:cTn id="20" dur="500"/>
                                        <p:tgtEl>
                                          <p:spTgt spid="21"/>
                                        </p:tgtEl>
                                      </p:cBhvr>
                                    </p:animEffect>
                                    <p:set>
                                      <p:cBhvr>
                                        <p:cTn id="21" dur="1" fill="hold">
                                          <p:stCondLst>
                                            <p:cond delay="499"/>
                                          </p:stCondLst>
                                        </p:cTn>
                                        <p:tgtEl>
                                          <p:spTgt spid="21"/>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7"/>
                                        </p:tgtEl>
                                      </p:cBhvr>
                                    </p:animEffect>
                                    <p:set>
                                      <p:cBhvr>
                                        <p:cTn id="24" dur="1" fill="hold">
                                          <p:stCondLst>
                                            <p:cond delay="499"/>
                                          </p:stCondLst>
                                        </p:cTn>
                                        <p:tgtEl>
                                          <p:spTgt spid="2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xit" presetSubtype="0" fill="hold" grpId="1" nodeType="withEffect">
                                  <p:stCondLst>
                                    <p:cond delay="0"/>
                                  </p:stCondLst>
                                  <p:childTnLst>
                                    <p:animEffect transition="out" filter="fade">
                                      <p:cBhvr>
                                        <p:cTn id="34" dur="500"/>
                                        <p:tgtEl>
                                          <p:spTgt spid="22"/>
                                        </p:tgtEl>
                                      </p:cBhvr>
                                    </p:animEffect>
                                    <p:set>
                                      <p:cBhvr>
                                        <p:cTn id="35" dur="1" fill="hold">
                                          <p:stCondLst>
                                            <p:cond delay="499"/>
                                          </p:stCondLst>
                                        </p:cTn>
                                        <p:tgtEl>
                                          <p:spTgt spid="2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28"/>
                                        </p:tgtEl>
                                      </p:cBhvr>
                                    </p:animEffect>
                                    <p:set>
                                      <p:cBhvr>
                                        <p:cTn id="38"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P spid="27" grpId="0" animBg="1"/>
      <p:bldP spid="27" grpId="1" animBg="1"/>
      <p:bldP spid="28" grpId="0" animBg="1"/>
      <p:bldP spid="28" grpId="1" animBg="1"/>
      <p:bldP spid="2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181600" y="1684744"/>
            <a:ext cx="3200400" cy="4401205"/>
          </a:xfrm>
          <a:prstGeom prst="rect">
            <a:avLst/>
          </a:prstGeom>
        </p:spPr>
        <p:txBody>
          <a:bodyPr wrap="square">
            <a:spAutoFit/>
          </a:bodyPr>
          <a:lstStyle/>
          <a:p>
            <a:endParaRPr lang="en-US" sz="2000" dirty="0" smtClean="0">
              <a:solidFill>
                <a:srgbClr val="000000"/>
              </a:solidFill>
              <a:highlight>
                <a:srgbClr val="FFFFFF"/>
              </a:highlight>
              <a:latin typeface="Consolas" panose="020B0609020204030204" pitchFamily="49" charset="0"/>
            </a:endParaRPr>
          </a:p>
          <a:p>
            <a:endParaRPr lang="en-US" sz="2000" dirty="0">
              <a:solidFill>
                <a:srgbClr val="000000"/>
              </a:solidFill>
              <a:highlight>
                <a:srgbClr val="FFFFFF"/>
              </a:highlight>
              <a:latin typeface="Consolas" panose="020B0609020204030204" pitchFamily="49" charset="0"/>
            </a:endParaRP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long temp = result;</a:t>
            </a:r>
          </a:p>
          <a:p>
            <a:r>
              <a:rPr lang="en-US" sz="2000" dirty="0" smtClean="0">
                <a:solidFill>
                  <a:srgbClr val="000000"/>
                </a:solidFill>
                <a:highlight>
                  <a:srgbClr val="FFFFFF"/>
                </a:highlight>
                <a:latin typeface="Consolas" panose="020B0609020204030204" pitchFamily="49" charset="0"/>
              </a:rPr>
              <a:t>temp </a:t>
            </a:r>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data[</a:t>
            </a:r>
            <a:r>
              <a:rPr lang="en-US" sz="2000" dirty="0" smtClean="0">
                <a:solidFill>
                  <a:srgbClr val="808080"/>
                </a:solidFill>
                <a:highlight>
                  <a:srgbClr val="FFFFFF"/>
                </a:highlight>
                <a:latin typeface="Consolas" panose="020B0609020204030204" pitchFamily="49" charset="0"/>
              </a:rPr>
              <a:t>1000</a:t>
            </a:r>
            <a:r>
              <a:rPr lang="en-US" sz="2000" dirty="0" smtClean="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result = temp;</a:t>
            </a:r>
          </a:p>
          <a:p>
            <a:endParaRPr lang="en-US" sz="2000" dirty="0">
              <a:solidFill>
                <a:srgbClr val="000000"/>
              </a:solidFill>
              <a:highlight>
                <a:srgbClr val="FFFFFF"/>
              </a:highlight>
              <a:latin typeface="Consolas" panose="020B0609020204030204" pitchFamily="49" charset="0"/>
            </a:endParaRPr>
          </a:p>
          <a:p>
            <a:endParaRPr lang="en-US" sz="2000" dirty="0" smtClean="0">
              <a:solidFill>
                <a:srgbClr val="000000"/>
              </a:solidFill>
              <a:highlight>
                <a:srgbClr val="FFFFFF"/>
              </a:highlight>
              <a:latin typeface="Consolas" panose="020B0609020204030204" pitchFamily="49" charset="0"/>
            </a:endParaRPr>
          </a:p>
          <a:p>
            <a:endParaRPr lang="en-US" sz="2000" dirty="0">
              <a:solidFill>
                <a:srgbClr val="000000"/>
              </a:solidFill>
              <a:highlight>
                <a:srgbClr val="FFFFFF"/>
              </a:highlight>
              <a:latin typeface="Consolas" panose="020B0609020204030204" pitchFamily="49" charset="0"/>
            </a:endParaRPr>
          </a:p>
          <a:p>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long temp = result;</a:t>
            </a:r>
          </a:p>
          <a:p>
            <a:r>
              <a:rPr lang="en-US" sz="2000" dirty="0">
                <a:solidFill>
                  <a:srgbClr val="000000"/>
                </a:solidFill>
                <a:highlight>
                  <a:srgbClr val="FFFFFF"/>
                </a:highlight>
                <a:latin typeface="Consolas" panose="020B0609020204030204" pitchFamily="49" charset="0"/>
              </a:rPr>
              <a:t>temp += </a:t>
            </a:r>
            <a:r>
              <a:rPr lang="en-US" sz="2000" dirty="0" smtClean="0">
                <a:solidFill>
                  <a:srgbClr val="000000"/>
                </a:solidFill>
                <a:highlight>
                  <a:srgbClr val="FFFFFF"/>
                </a:highlight>
                <a:latin typeface="Consolas" panose="020B0609020204030204" pitchFamily="49" charset="0"/>
              </a:rPr>
              <a:t>data[</a:t>
            </a:r>
            <a:r>
              <a:rPr lang="en-US" sz="2000" dirty="0" smtClean="0">
                <a:solidFill>
                  <a:srgbClr val="808080"/>
                </a:solidFill>
                <a:highlight>
                  <a:srgbClr val="FFFFFF"/>
                </a:highlight>
                <a:latin typeface="Consolas" panose="020B0609020204030204" pitchFamily="49" charset="0"/>
              </a:rPr>
              <a:t>1001</a:t>
            </a:r>
            <a:r>
              <a:rPr lang="en-US" sz="2000" dirty="0" smtClean="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result = temp;</a:t>
            </a:r>
          </a:p>
          <a:p>
            <a:endParaRPr lang="en-US" sz="2000" dirty="0">
              <a:solidFill>
                <a:srgbClr val="000000"/>
              </a:solidFill>
              <a:highlight>
                <a:srgbClr val="FFFFFF"/>
              </a:highlight>
              <a:latin typeface="Consolas" panose="020B0609020204030204" pitchFamily="49" charset="0"/>
            </a:endParaRPr>
          </a:p>
        </p:txBody>
      </p:sp>
      <p:sp>
        <p:nvSpPr>
          <p:cNvPr id="2" name="Rectangle 1"/>
          <p:cNvSpPr/>
          <p:nvPr/>
        </p:nvSpPr>
        <p:spPr>
          <a:xfrm>
            <a:off x="1447800" y="1682685"/>
            <a:ext cx="3200400" cy="3170099"/>
          </a:xfrm>
          <a:prstGeom prst="rect">
            <a:avLst/>
          </a:prstGeom>
        </p:spPr>
        <p:txBody>
          <a:bodyPr wrap="square">
            <a:spAutoFit/>
          </a:bodyPr>
          <a:lstStyle/>
          <a:p>
            <a:r>
              <a:rPr lang="en-US" sz="2000" dirty="0" smtClean="0">
                <a:solidFill>
                  <a:srgbClr val="000000"/>
                </a:solidFill>
                <a:highlight>
                  <a:srgbClr val="FFFFFF"/>
                </a:highlight>
                <a:latin typeface="Consolas" panose="020B0609020204030204" pitchFamily="49" charset="0"/>
              </a:rPr>
              <a:t>long temp = result;</a:t>
            </a:r>
          </a:p>
          <a:p>
            <a:r>
              <a:rPr lang="en-US" sz="2000" dirty="0" smtClean="0">
                <a:solidFill>
                  <a:srgbClr val="000000"/>
                </a:solidFill>
                <a:highlight>
                  <a:srgbClr val="FFFFFF"/>
                </a:highlight>
                <a:latin typeface="Consolas" panose="020B0609020204030204" pitchFamily="49" charset="0"/>
              </a:rPr>
              <a:t>temp += data[</a:t>
            </a:r>
            <a:r>
              <a:rPr lang="en-US" sz="2000" dirty="0" smtClean="0">
                <a:solidFill>
                  <a:srgbClr val="808080"/>
                </a:solidFill>
                <a:highlight>
                  <a:srgbClr val="FFFFFF"/>
                </a:highlight>
                <a:latin typeface="Consolas" panose="020B0609020204030204" pitchFamily="49" charset="0"/>
              </a:rPr>
              <a:t>100</a:t>
            </a:r>
            <a:r>
              <a:rPr lang="en-US" sz="2000" dirty="0" smtClean="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result = temp;</a:t>
            </a:r>
          </a:p>
          <a:p>
            <a:endParaRPr lang="en-US" sz="2000" dirty="0">
              <a:solidFill>
                <a:srgbClr val="000000"/>
              </a:solidFill>
              <a:highlight>
                <a:srgbClr val="FFFFFF"/>
              </a:highlight>
              <a:latin typeface="Consolas" panose="020B0609020204030204" pitchFamily="49" charset="0"/>
            </a:endParaRPr>
          </a:p>
          <a:p>
            <a:endParaRPr lang="en-US" sz="2000" dirty="0" smtClean="0">
              <a:solidFill>
                <a:srgbClr val="000000"/>
              </a:solidFill>
              <a:highlight>
                <a:srgbClr val="FFFFFF"/>
              </a:highlight>
              <a:latin typeface="Consolas" panose="020B0609020204030204" pitchFamily="49" charset="0"/>
            </a:endParaRPr>
          </a:p>
          <a:p>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long temp = result;</a:t>
            </a:r>
          </a:p>
          <a:p>
            <a:r>
              <a:rPr lang="en-US" sz="2000" dirty="0">
                <a:solidFill>
                  <a:srgbClr val="000000"/>
                </a:solidFill>
                <a:highlight>
                  <a:srgbClr val="FFFFFF"/>
                </a:highlight>
                <a:latin typeface="Consolas" panose="020B0609020204030204" pitchFamily="49" charset="0"/>
              </a:rPr>
              <a:t>temp += </a:t>
            </a:r>
            <a:r>
              <a:rPr lang="en-US" sz="2000" dirty="0" smtClean="0">
                <a:solidFill>
                  <a:srgbClr val="000000"/>
                </a:solidFill>
                <a:highlight>
                  <a:srgbClr val="FFFFFF"/>
                </a:highlight>
                <a:latin typeface="Consolas" panose="020B0609020204030204" pitchFamily="49" charset="0"/>
              </a:rPr>
              <a:t>data[</a:t>
            </a:r>
            <a:r>
              <a:rPr lang="en-US" sz="2000" dirty="0" smtClean="0">
                <a:solidFill>
                  <a:srgbClr val="808080"/>
                </a:solidFill>
                <a:highlight>
                  <a:srgbClr val="FFFFFF"/>
                </a:highlight>
                <a:latin typeface="Consolas" panose="020B0609020204030204" pitchFamily="49" charset="0"/>
              </a:rPr>
              <a:t>101</a:t>
            </a:r>
            <a:r>
              <a:rPr lang="en-US" sz="2000" dirty="0" smtClean="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result = temp;</a:t>
            </a:r>
          </a:p>
          <a:p>
            <a:endParaRPr lang="en-US" sz="2000" dirty="0">
              <a:solidFill>
                <a:srgbClr val="000000"/>
              </a:solidFill>
              <a:highlight>
                <a:srgbClr val="FFFFFF"/>
              </a:highlight>
              <a:latin typeface="Consolas" panose="020B0609020204030204" pitchFamily="49" charset="0"/>
            </a:endParaRPr>
          </a:p>
        </p:txBody>
      </p:sp>
      <p:sp>
        <p:nvSpPr>
          <p:cNvPr id="3" name="Rectangle 2"/>
          <p:cNvSpPr/>
          <p:nvPr/>
        </p:nvSpPr>
        <p:spPr>
          <a:xfrm>
            <a:off x="1295400" y="1049069"/>
            <a:ext cx="3048000" cy="5029200"/>
          </a:xfrm>
          <a:prstGeom prst="rect">
            <a:avLst/>
          </a:prstGeom>
          <a:solidFill>
            <a:schemeClr val="accent1">
              <a:lumMod val="40000"/>
              <a:lumOff val="6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105400" y="1049069"/>
            <a:ext cx="3048000" cy="5029200"/>
          </a:xfrm>
          <a:prstGeom prst="rect">
            <a:avLst/>
          </a:prstGeom>
          <a:solidFill>
            <a:schemeClr val="accent2">
              <a:lumMod val="40000"/>
              <a:lumOff val="6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295400" y="1582469"/>
            <a:ext cx="3048000" cy="1195184"/>
          </a:xfrm>
          <a:prstGeom prst="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95400" y="3388615"/>
            <a:ext cx="3048000" cy="1195184"/>
          </a:xfrm>
          <a:prstGeom prst="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131143" y="2496869"/>
            <a:ext cx="3048000" cy="1195184"/>
          </a:xfrm>
          <a:prstGeom prst="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077598" y="4706669"/>
            <a:ext cx="3048000" cy="1195184"/>
          </a:xfrm>
          <a:prstGeom prst="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166945" y="457200"/>
            <a:ext cx="1304909" cy="461665"/>
          </a:xfrm>
          <a:prstGeom prst="rect">
            <a:avLst/>
          </a:prstGeom>
          <a:noFill/>
        </p:spPr>
        <p:txBody>
          <a:bodyPr wrap="none" rtlCol="0">
            <a:spAutoFit/>
          </a:bodyPr>
          <a:lstStyle/>
          <a:p>
            <a:r>
              <a:rPr lang="en-US" sz="2400" b="1" dirty="0" smtClean="0"/>
              <a:t>Thread 1</a:t>
            </a:r>
            <a:endParaRPr lang="en-US" sz="2400" b="1" dirty="0"/>
          </a:p>
        </p:txBody>
      </p:sp>
      <p:sp>
        <p:nvSpPr>
          <p:cNvPr id="20" name="TextBox 19"/>
          <p:cNvSpPr txBox="1"/>
          <p:nvPr/>
        </p:nvSpPr>
        <p:spPr>
          <a:xfrm>
            <a:off x="6129345" y="457200"/>
            <a:ext cx="1304909" cy="461665"/>
          </a:xfrm>
          <a:prstGeom prst="rect">
            <a:avLst/>
          </a:prstGeom>
          <a:noFill/>
        </p:spPr>
        <p:txBody>
          <a:bodyPr wrap="none" rtlCol="0">
            <a:spAutoFit/>
          </a:bodyPr>
          <a:lstStyle/>
          <a:p>
            <a:r>
              <a:rPr lang="en-US" sz="2400" b="1" dirty="0" smtClean="0"/>
              <a:t>Thread 2</a:t>
            </a:r>
            <a:endParaRPr lang="en-US" sz="2400" b="1" dirty="0"/>
          </a:p>
        </p:txBody>
      </p:sp>
    </p:spTree>
    <p:extLst>
      <p:ext uri="{BB962C8B-B14F-4D97-AF65-F5344CB8AC3E}">
        <p14:creationId xmlns:p14="http://schemas.microsoft.com/office/powerpoint/2010/main" val="20243301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295400"/>
            <a:ext cx="8534400" cy="2800767"/>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parallel_for_atomic</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atomic</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&gt; result = 0;</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(0), </a:t>
            </a:r>
            <a:r>
              <a:rPr lang="en-US" dirty="0" err="1">
                <a:solidFill>
                  <a:srgbClr val="808080"/>
                </a:solidFill>
                <a:highlight>
                  <a:srgbClr val="FFFFFF"/>
                </a:highlight>
                <a:latin typeface="Consolas" panose="020B0609020204030204" pitchFamily="49" charset="0"/>
              </a:rPr>
              <a:t>data</a:t>
            </a:r>
            <a:r>
              <a:rPr lang="en-US" dirty="0" err="1">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[&amp;](</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result.fetch_add</a:t>
            </a:r>
            <a:r>
              <a:rPr lang="en-US" dirty="0">
                <a:solidFill>
                  <a:srgbClr val="000000"/>
                </a:solidFill>
                <a:highlight>
                  <a:srgbClr val="FFFFFF"/>
                </a:highlight>
                <a:latin typeface="Consolas" panose="020B0609020204030204" pitchFamily="49" charset="0"/>
              </a:rPr>
              <a:t>(data[</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result;</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46" name="Up Arrow 45"/>
          <p:cNvSpPr/>
          <p:nvPr/>
        </p:nvSpPr>
        <p:spPr>
          <a:xfrm rot="5400000">
            <a:off x="494923" y="1467564"/>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7" name="Up Arrow 46"/>
          <p:cNvSpPr/>
          <p:nvPr/>
        </p:nvSpPr>
        <p:spPr>
          <a:xfrm rot="5400000">
            <a:off x="952123" y="2299109"/>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16758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par>
                                <p:cTn id="13" presetID="10" presetClass="exit" presetSubtype="0" fill="hold" grpId="1" nodeType="withEffect">
                                  <p:stCondLst>
                                    <p:cond delay="0"/>
                                  </p:stCondLst>
                                  <p:childTnLst>
                                    <p:animEffect transition="out" filter="fade">
                                      <p:cBhvr>
                                        <p:cTn id="14" dur="500"/>
                                        <p:tgtEl>
                                          <p:spTgt spid="46"/>
                                        </p:tgtEl>
                                      </p:cBhvr>
                                    </p:animEffect>
                                    <p:set>
                                      <p:cBhvr>
                                        <p:cTn id="15"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295400"/>
            <a:ext cx="8534400" cy="335476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parallel_for_mutex</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result = 0;</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result_mutex</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(0), </a:t>
            </a:r>
            <a:r>
              <a:rPr lang="en-US" dirty="0" err="1">
                <a:solidFill>
                  <a:srgbClr val="808080"/>
                </a:solidFill>
                <a:highlight>
                  <a:srgbClr val="FFFFFF"/>
                </a:highlight>
                <a:latin typeface="Consolas" panose="020B0609020204030204" pitchFamily="49" charset="0"/>
              </a:rPr>
              <a:t>data</a:t>
            </a:r>
            <a:r>
              <a:rPr lang="en-US" dirty="0" err="1">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[&amp;](</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mutex</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scoped_lock</a:t>
            </a:r>
            <a:r>
              <a:rPr lang="en-US" dirty="0">
                <a:solidFill>
                  <a:srgbClr val="000000"/>
                </a:solidFill>
                <a:highlight>
                  <a:srgbClr val="FFFFFF"/>
                </a:highlight>
                <a:latin typeface="Consolas" panose="020B0609020204030204" pitchFamily="49" charset="0"/>
              </a:rPr>
              <a:t> scope(</a:t>
            </a:r>
            <a:r>
              <a:rPr lang="en-US" dirty="0" err="1">
                <a:solidFill>
                  <a:srgbClr val="000000"/>
                </a:solidFill>
                <a:highlight>
                  <a:srgbClr val="FFFFFF"/>
                </a:highlight>
                <a:latin typeface="Consolas" panose="020B0609020204030204" pitchFamily="49" charset="0"/>
              </a:rPr>
              <a:t>result_mutex</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result += data[</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result;</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3" name="Up Arrow 2"/>
          <p:cNvSpPr/>
          <p:nvPr/>
        </p:nvSpPr>
        <p:spPr>
          <a:xfrm rot="5400000">
            <a:off x="494923" y="17148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Up Arrow 3"/>
          <p:cNvSpPr/>
          <p:nvPr/>
        </p:nvSpPr>
        <p:spPr>
          <a:xfrm rot="5400000">
            <a:off x="952123" y="2546422"/>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2813039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90374" y="978195"/>
            <a:ext cx="8163252" cy="4901609"/>
          </a:xfrm>
          <a:prstGeom prst="rect">
            <a:avLst/>
          </a:prstGeom>
        </p:spPr>
      </p:pic>
    </p:spTree>
    <p:extLst>
      <p:ext uri="{BB962C8B-B14F-4D97-AF65-F5344CB8AC3E}">
        <p14:creationId xmlns:p14="http://schemas.microsoft.com/office/powerpoint/2010/main" val="3078050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66800" y="685800"/>
            <a:ext cx="7696200" cy="5078313"/>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double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time_it</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start =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tick_count</a:t>
            </a:r>
            <a:r>
              <a:rPr lang="en-US" dirty="0">
                <a:solidFill>
                  <a:srgbClr val="000000"/>
                </a:solidFill>
                <a:highlight>
                  <a:srgbClr val="FFFFFF"/>
                </a:highlight>
                <a:latin typeface="Consolas" panose="020B0609020204030204" pitchFamily="49" charset="0"/>
              </a:rPr>
              <a:t>::now();</a:t>
            </a:r>
          </a:p>
          <a:p>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elapsed =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tick_count</a:t>
            </a:r>
            <a:r>
              <a:rPr lang="en-US" dirty="0">
                <a:solidFill>
                  <a:srgbClr val="000000"/>
                </a:solidFill>
                <a:highlight>
                  <a:srgbClr val="FFFFFF"/>
                </a:highlight>
                <a:latin typeface="Consolas" panose="020B0609020204030204" pitchFamily="49" charset="0"/>
              </a:rPr>
              <a:t>::now() - start;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elapsed.seconds</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long_operation</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this_thread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sleep_for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chrono</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seconds</a:t>
            </a:r>
            <a:r>
              <a:rPr lang="en-US" dirty="0">
                <a:solidFill>
                  <a:srgbClr val="000000"/>
                </a:solidFill>
                <a:highlight>
                  <a:srgbClr val="FFFFFF"/>
                </a:highlight>
                <a:latin typeface="Consolas" panose="020B0609020204030204" pitchFamily="49" charset="0"/>
              </a:rPr>
              <a:t>(2));</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main()</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double</a:t>
            </a:r>
            <a:r>
              <a:rPr lang="en-US" dirty="0">
                <a:solidFill>
                  <a:srgbClr val="000000"/>
                </a:solidFill>
                <a:highlight>
                  <a:srgbClr val="FFFFFF"/>
                </a:highlight>
                <a:latin typeface="Consolas" panose="020B0609020204030204" pitchFamily="49" charset="0"/>
              </a:rPr>
              <a:t> seconds = </a:t>
            </a:r>
            <a:r>
              <a:rPr lang="en-US" dirty="0" err="1">
                <a:solidFill>
                  <a:srgbClr val="000000"/>
                </a:solidFill>
                <a:highlight>
                  <a:srgbClr val="FFFFFF"/>
                </a:highlight>
                <a:latin typeface="Consolas" panose="020B0609020204030204" pitchFamily="49" charset="0"/>
              </a:rPr>
              <a:t>time_it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long_operation</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"Elapsed: "</a:t>
            </a:r>
            <a:r>
              <a:rPr lang="en-US" dirty="0">
                <a:solidFill>
                  <a:srgbClr val="000000"/>
                </a:solidFill>
                <a:highlight>
                  <a:srgbClr val="FFFFFF"/>
                </a:highlight>
                <a:latin typeface="Consolas" panose="020B0609020204030204" pitchFamily="49" charset="0"/>
              </a:rPr>
              <a:t> &lt;&lt; seconds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46" name="Up Arrow 45"/>
          <p:cNvSpPr/>
          <p:nvPr/>
        </p:nvSpPr>
        <p:spPr>
          <a:xfrm rot="5400000">
            <a:off x="623094" y="890549"/>
            <a:ext cx="343654" cy="543757"/>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7" name="Up Arrow 46"/>
          <p:cNvSpPr/>
          <p:nvPr/>
        </p:nvSpPr>
        <p:spPr>
          <a:xfrm rot="5400000">
            <a:off x="1061881" y="1403517"/>
            <a:ext cx="343654" cy="543757"/>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8" name="Up Arrow 47"/>
          <p:cNvSpPr/>
          <p:nvPr/>
        </p:nvSpPr>
        <p:spPr>
          <a:xfrm rot="5400000">
            <a:off x="627183" y="3080544"/>
            <a:ext cx="343654" cy="543757"/>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9" name="Up Arrow 48"/>
          <p:cNvSpPr/>
          <p:nvPr/>
        </p:nvSpPr>
        <p:spPr>
          <a:xfrm rot="5400000" flipH="1">
            <a:off x="1056351" y="4732364"/>
            <a:ext cx="326972"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30965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par>
                                <p:cTn id="13" presetID="10" presetClass="exit" presetSubtype="0" fill="hold" grpId="1" nodeType="withEffect">
                                  <p:stCondLst>
                                    <p:cond delay="0"/>
                                  </p:stCondLst>
                                  <p:childTnLst>
                                    <p:animEffect transition="out" filter="fade">
                                      <p:cBhvr>
                                        <p:cTn id="14" dur="500"/>
                                        <p:tgtEl>
                                          <p:spTgt spid="46"/>
                                        </p:tgtEl>
                                      </p:cBhvr>
                                    </p:animEffect>
                                    <p:set>
                                      <p:cBhvr>
                                        <p:cTn id="15" dur="1" fill="hold">
                                          <p:stCondLst>
                                            <p:cond delay="499"/>
                                          </p:stCondLst>
                                        </p:cTn>
                                        <p:tgtEl>
                                          <p:spTgt spid="4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fade">
                                      <p:cBhvr>
                                        <p:cTn id="20" dur="500"/>
                                        <p:tgtEl>
                                          <p:spTgt spid="48"/>
                                        </p:tgtEl>
                                      </p:cBhvr>
                                    </p:animEffect>
                                  </p:childTnLst>
                                </p:cTn>
                              </p:par>
                              <p:par>
                                <p:cTn id="21" presetID="10" presetClass="exit" presetSubtype="0" fill="hold" grpId="1" nodeType="withEffect">
                                  <p:stCondLst>
                                    <p:cond delay="0"/>
                                  </p:stCondLst>
                                  <p:childTnLst>
                                    <p:animEffect transition="out" filter="fade">
                                      <p:cBhvr>
                                        <p:cTn id="22" dur="500"/>
                                        <p:tgtEl>
                                          <p:spTgt spid="47"/>
                                        </p:tgtEl>
                                      </p:cBhvr>
                                    </p:animEffect>
                                    <p:set>
                                      <p:cBhvr>
                                        <p:cTn id="23" dur="1" fill="hold">
                                          <p:stCondLst>
                                            <p:cond delay="499"/>
                                          </p:stCondLst>
                                        </p:cTn>
                                        <p:tgtEl>
                                          <p:spTgt spid="4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xit" presetSubtype="0" fill="hold" grpId="1" nodeType="withEffect">
                                  <p:stCondLst>
                                    <p:cond delay="0"/>
                                  </p:stCondLst>
                                  <p:childTnLst>
                                    <p:animEffect transition="out" filter="fade">
                                      <p:cBhvr>
                                        <p:cTn id="30" dur="500"/>
                                        <p:tgtEl>
                                          <p:spTgt spid="48"/>
                                        </p:tgtEl>
                                      </p:cBhvr>
                                    </p:animEffect>
                                    <p:set>
                                      <p:cBhvr>
                                        <p:cTn id="31"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7" grpId="1" animBg="1"/>
      <p:bldP spid="48" grpId="0" animBg="1"/>
      <p:bldP spid="48" grpId="1" animBg="1"/>
      <p:bldP spid="4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1624216"/>
            <a:ext cx="3200400" cy="1631216"/>
          </a:xfrm>
          <a:prstGeom prst="rect">
            <a:avLst/>
          </a:prstGeom>
        </p:spPr>
        <p:txBody>
          <a:bodyPr wrap="square">
            <a:spAutoFit/>
          </a:bodyPr>
          <a:lstStyle/>
          <a:p>
            <a:r>
              <a:rPr lang="en-US" sz="2000" dirty="0" smtClean="0">
                <a:solidFill>
                  <a:srgbClr val="000000"/>
                </a:solidFill>
                <a:highlight>
                  <a:srgbClr val="FFFFFF"/>
                </a:highlight>
                <a:latin typeface="Consolas" panose="020B0609020204030204" pitchFamily="49" charset="0"/>
              </a:rPr>
              <a:t>long temp = result;</a:t>
            </a: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temp += data[</a:t>
            </a:r>
            <a:r>
              <a:rPr lang="en-US" sz="2000" dirty="0" smtClean="0">
                <a:solidFill>
                  <a:srgbClr val="808080"/>
                </a:solidFill>
                <a:highlight>
                  <a:srgbClr val="FFFFFF"/>
                </a:highlight>
                <a:latin typeface="Consolas" panose="020B0609020204030204" pitchFamily="49" charset="0"/>
              </a:rPr>
              <a:t>100</a:t>
            </a:r>
            <a:r>
              <a:rPr lang="en-US" sz="2000" dirty="0" smtClean="0">
                <a:solidFill>
                  <a:srgbClr val="000000"/>
                </a:solidFill>
                <a:highlight>
                  <a:srgbClr val="FFFFFF"/>
                </a:highlight>
                <a:latin typeface="Consolas" panose="020B0609020204030204" pitchFamily="49" charset="0"/>
              </a:rPr>
              <a:t>];</a:t>
            </a: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result = temp;</a:t>
            </a:r>
          </a:p>
        </p:txBody>
      </p:sp>
      <p:sp>
        <p:nvSpPr>
          <p:cNvPr id="6" name="Rectangle 5"/>
          <p:cNvSpPr/>
          <p:nvPr/>
        </p:nvSpPr>
        <p:spPr>
          <a:xfrm>
            <a:off x="5181600" y="1626275"/>
            <a:ext cx="3200400" cy="1631216"/>
          </a:xfrm>
          <a:prstGeom prst="rect">
            <a:avLst/>
          </a:prstGeom>
        </p:spPr>
        <p:txBody>
          <a:bodyPr wrap="square">
            <a:spAutoFit/>
          </a:bodyPr>
          <a:lstStyle/>
          <a:p>
            <a:r>
              <a:rPr lang="en-US" sz="2000" dirty="0" smtClean="0">
                <a:solidFill>
                  <a:srgbClr val="000000"/>
                </a:solidFill>
                <a:highlight>
                  <a:srgbClr val="FFFFFF"/>
                </a:highlight>
                <a:latin typeface="Consolas" panose="020B0609020204030204" pitchFamily="49" charset="0"/>
              </a:rPr>
              <a:t>long temp = result;</a:t>
            </a: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temp </a:t>
            </a:r>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data[</a:t>
            </a:r>
            <a:r>
              <a:rPr lang="en-US" sz="2000" dirty="0" smtClean="0">
                <a:solidFill>
                  <a:srgbClr val="808080"/>
                </a:solidFill>
                <a:highlight>
                  <a:srgbClr val="FFFFFF"/>
                </a:highlight>
                <a:latin typeface="Consolas" panose="020B0609020204030204" pitchFamily="49" charset="0"/>
              </a:rPr>
              <a:t>1000</a:t>
            </a:r>
            <a:r>
              <a:rPr lang="en-US" sz="2000" dirty="0" smtClean="0">
                <a:solidFill>
                  <a:srgbClr val="000000"/>
                </a:solidFill>
                <a:highlight>
                  <a:srgbClr val="FFFFFF"/>
                </a:highlight>
                <a:latin typeface="Consolas" panose="020B0609020204030204" pitchFamily="49" charset="0"/>
              </a:rPr>
              <a:t>];</a:t>
            </a: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result = temp;</a:t>
            </a:r>
          </a:p>
        </p:txBody>
      </p:sp>
      <p:sp>
        <p:nvSpPr>
          <p:cNvPr id="3" name="Rectangle 2"/>
          <p:cNvSpPr/>
          <p:nvPr/>
        </p:nvSpPr>
        <p:spPr>
          <a:xfrm>
            <a:off x="1295400" y="990600"/>
            <a:ext cx="3048000" cy="3733800"/>
          </a:xfrm>
          <a:prstGeom prst="rect">
            <a:avLst/>
          </a:prstGeom>
          <a:solidFill>
            <a:schemeClr val="accent1">
              <a:lumMod val="40000"/>
              <a:lumOff val="6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105400" y="990600"/>
            <a:ext cx="3048000" cy="3733800"/>
          </a:xfrm>
          <a:prstGeom prst="rect">
            <a:avLst/>
          </a:prstGeom>
          <a:solidFill>
            <a:schemeClr val="accent2">
              <a:lumMod val="40000"/>
              <a:lumOff val="6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505200" y="4086254"/>
            <a:ext cx="2438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a:t>
            </a:r>
            <a:r>
              <a:rPr lang="en-US" sz="2400" b="1" dirty="0" smtClean="0"/>
              <a:t>esult</a:t>
            </a:r>
            <a:r>
              <a:rPr lang="en-US" dirty="0" smtClean="0"/>
              <a:t> (Global)</a:t>
            </a:r>
            <a:endParaRPr lang="en-US" dirty="0"/>
          </a:p>
        </p:txBody>
      </p:sp>
      <p:sp>
        <p:nvSpPr>
          <p:cNvPr id="5" name="Right Arrow 4"/>
          <p:cNvSpPr/>
          <p:nvPr/>
        </p:nvSpPr>
        <p:spPr>
          <a:xfrm rot="3275693">
            <a:off x="2310022" y="3701995"/>
            <a:ext cx="1277549" cy="457200"/>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8324307" flipH="1">
            <a:off x="5891422" y="3690218"/>
            <a:ext cx="1277549" cy="457200"/>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320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1624216"/>
            <a:ext cx="3200400" cy="1631216"/>
          </a:xfrm>
          <a:prstGeom prst="rect">
            <a:avLst/>
          </a:prstGeom>
        </p:spPr>
        <p:txBody>
          <a:bodyPr wrap="square">
            <a:spAutoFit/>
          </a:bodyPr>
          <a:lstStyle/>
          <a:p>
            <a:r>
              <a:rPr lang="en-US" sz="2000" dirty="0" smtClean="0">
                <a:solidFill>
                  <a:srgbClr val="000000"/>
                </a:solidFill>
                <a:highlight>
                  <a:srgbClr val="FFFFFF"/>
                </a:highlight>
                <a:latin typeface="Consolas" panose="020B0609020204030204" pitchFamily="49" charset="0"/>
              </a:rPr>
              <a:t>long temp = result;</a:t>
            </a: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temp += data[</a:t>
            </a:r>
            <a:r>
              <a:rPr lang="en-US" sz="2000" dirty="0" smtClean="0">
                <a:solidFill>
                  <a:srgbClr val="808080"/>
                </a:solidFill>
                <a:highlight>
                  <a:srgbClr val="FFFFFF"/>
                </a:highlight>
                <a:latin typeface="Consolas" panose="020B0609020204030204" pitchFamily="49" charset="0"/>
              </a:rPr>
              <a:t>100</a:t>
            </a:r>
            <a:r>
              <a:rPr lang="en-US" sz="2000" dirty="0" smtClean="0">
                <a:solidFill>
                  <a:srgbClr val="000000"/>
                </a:solidFill>
                <a:highlight>
                  <a:srgbClr val="FFFFFF"/>
                </a:highlight>
                <a:latin typeface="Consolas" panose="020B0609020204030204" pitchFamily="49" charset="0"/>
              </a:rPr>
              <a:t>];</a:t>
            </a: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result = temp;</a:t>
            </a:r>
          </a:p>
        </p:txBody>
      </p:sp>
      <p:sp>
        <p:nvSpPr>
          <p:cNvPr id="6" name="Rectangle 5"/>
          <p:cNvSpPr/>
          <p:nvPr/>
        </p:nvSpPr>
        <p:spPr>
          <a:xfrm>
            <a:off x="5181600" y="1626275"/>
            <a:ext cx="3200400" cy="1631216"/>
          </a:xfrm>
          <a:prstGeom prst="rect">
            <a:avLst/>
          </a:prstGeom>
        </p:spPr>
        <p:txBody>
          <a:bodyPr wrap="square">
            <a:spAutoFit/>
          </a:bodyPr>
          <a:lstStyle/>
          <a:p>
            <a:r>
              <a:rPr lang="en-US" sz="2000" dirty="0" smtClean="0">
                <a:solidFill>
                  <a:srgbClr val="000000"/>
                </a:solidFill>
                <a:highlight>
                  <a:srgbClr val="FFFFFF"/>
                </a:highlight>
                <a:latin typeface="Consolas" panose="020B0609020204030204" pitchFamily="49" charset="0"/>
              </a:rPr>
              <a:t>long temp = result;</a:t>
            </a: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temp </a:t>
            </a:r>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data[</a:t>
            </a:r>
            <a:r>
              <a:rPr lang="en-US" sz="2000" dirty="0" smtClean="0">
                <a:solidFill>
                  <a:srgbClr val="808080"/>
                </a:solidFill>
                <a:highlight>
                  <a:srgbClr val="FFFFFF"/>
                </a:highlight>
                <a:latin typeface="Consolas" panose="020B0609020204030204" pitchFamily="49" charset="0"/>
              </a:rPr>
              <a:t>1000</a:t>
            </a:r>
            <a:r>
              <a:rPr lang="en-US" sz="2000" dirty="0" smtClean="0">
                <a:solidFill>
                  <a:srgbClr val="000000"/>
                </a:solidFill>
                <a:highlight>
                  <a:srgbClr val="FFFFFF"/>
                </a:highlight>
                <a:latin typeface="Consolas" panose="020B0609020204030204" pitchFamily="49" charset="0"/>
              </a:rPr>
              <a:t>];</a:t>
            </a: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result = temp;</a:t>
            </a:r>
          </a:p>
        </p:txBody>
      </p:sp>
      <p:sp>
        <p:nvSpPr>
          <p:cNvPr id="3" name="Rectangle 2"/>
          <p:cNvSpPr/>
          <p:nvPr/>
        </p:nvSpPr>
        <p:spPr>
          <a:xfrm>
            <a:off x="1295400" y="990600"/>
            <a:ext cx="3048000" cy="3733800"/>
          </a:xfrm>
          <a:prstGeom prst="rect">
            <a:avLst/>
          </a:prstGeom>
          <a:solidFill>
            <a:schemeClr val="accent1">
              <a:lumMod val="40000"/>
              <a:lumOff val="6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105400" y="990600"/>
            <a:ext cx="3048000" cy="3733800"/>
          </a:xfrm>
          <a:prstGeom prst="rect">
            <a:avLst/>
          </a:prstGeom>
          <a:solidFill>
            <a:schemeClr val="accent2">
              <a:lumMod val="40000"/>
              <a:lumOff val="6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600200" y="4086254"/>
            <a:ext cx="2438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a:t>
            </a:r>
            <a:r>
              <a:rPr lang="en-US" sz="2400" b="1" dirty="0" smtClean="0"/>
              <a:t>esult</a:t>
            </a:r>
            <a:r>
              <a:rPr lang="en-US" dirty="0" smtClean="0"/>
              <a:t> (TLS)</a:t>
            </a:r>
            <a:endParaRPr lang="en-US" dirty="0"/>
          </a:p>
        </p:txBody>
      </p:sp>
      <p:sp>
        <p:nvSpPr>
          <p:cNvPr id="5" name="Right Arrow 4"/>
          <p:cNvSpPr/>
          <p:nvPr/>
        </p:nvSpPr>
        <p:spPr>
          <a:xfrm rot="5400000">
            <a:off x="2515916" y="3457832"/>
            <a:ext cx="606968" cy="457200"/>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6200000" flipH="1">
            <a:off x="6325917" y="3457834"/>
            <a:ext cx="606968" cy="457200"/>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10200" y="4086254"/>
            <a:ext cx="2438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a:t>
            </a:r>
            <a:r>
              <a:rPr lang="en-US" sz="2400" b="1" dirty="0" smtClean="0"/>
              <a:t>esult</a:t>
            </a:r>
            <a:r>
              <a:rPr lang="en-US" dirty="0" smtClean="0"/>
              <a:t> (TLS)</a:t>
            </a:r>
            <a:endParaRPr lang="en-US" dirty="0"/>
          </a:p>
        </p:txBody>
      </p:sp>
      <p:sp>
        <p:nvSpPr>
          <p:cNvPr id="10" name="Rectangle 9"/>
          <p:cNvSpPr/>
          <p:nvPr/>
        </p:nvSpPr>
        <p:spPr>
          <a:xfrm>
            <a:off x="3505200" y="5316327"/>
            <a:ext cx="2438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a:t>
            </a:r>
            <a:r>
              <a:rPr lang="en-US" sz="2400" b="1" dirty="0" smtClean="0"/>
              <a:t>esult</a:t>
            </a:r>
            <a:r>
              <a:rPr lang="en-US" dirty="0" smtClean="0"/>
              <a:t> (Global)</a:t>
            </a:r>
            <a:endParaRPr lang="en-US" dirty="0"/>
          </a:p>
        </p:txBody>
      </p:sp>
      <p:sp>
        <p:nvSpPr>
          <p:cNvPr id="11" name="Right Arrow 10"/>
          <p:cNvSpPr/>
          <p:nvPr/>
        </p:nvSpPr>
        <p:spPr>
          <a:xfrm rot="3275693">
            <a:off x="2820576" y="5195555"/>
            <a:ext cx="631014" cy="457200"/>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8324307" flipH="1">
            <a:off x="6028575" y="5186049"/>
            <a:ext cx="625441" cy="457200"/>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39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5" grpId="0" animBg="1"/>
      <p:bldP spid="9" grpId="0" animBg="1"/>
      <p:bldP spid="10" grpId="0" animBg="1"/>
      <p:bldP spid="11" grpId="0" animBg="1"/>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295400"/>
            <a:ext cx="8610600" cy="2585323"/>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parallel_for_tls</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combinable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&gt; result;</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(0), </a:t>
            </a:r>
            <a:r>
              <a:rPr lang="en-US" dirty="0" err="1">
                <a:solidFill>
                  <a:srgbClr val="808080"/>
                </a:solidFill>
                <a:highlight>
                  <a:srgbClr val="FFFFFF"/>
                </a:highlight>
                <a:latin typeface="Consolas" panose="020B0609020204030204" pitchFamily="49" charset="0"/>
              </a:rPr>
              <a:t>data</a:t>
            </a:r>
            <a:r>
              <a:rPr lang="en-US" dirty="0" err="1">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[&amp;](</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result.local</a:t>
            </a:r>
            <a:r>
              <a:rPr lang="en-US" dirty="0">
                <a:solidFill>
                  <a:srgbClr val="000000"/>
                </a:solidFill>
                <a:highlight>
                  <a:srgbClr val="FFFFFF"/>
                </a:highlight>
                <a:latin typeface="Consolas" panose="020B0609020204030204" pitchFamily="49" charset="0"/>
              </a:rPr>
              <a:t>() += data[</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result.combine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plus</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&gt;());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46" name="Up Arrow 45"/>
          <p:cNvSpPr/>
          <p:nvPr/>
        </p:nvSpPr>
        <p:spPr>
          <a:xfrm rot="5400000">
            <a:off x="494923" y="1467564"/>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7" name="Up Arrow 46"/>
          <p:cNvSpPr/>
          <p:nvPr/>
        </p:nvSpPr>
        <p:spPr>
          <a:xfrm rot="5400000">
            <a:off x="952123" y="2299109"/>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8" name="Up Arrow 47"/>
          <p:cNvSpPr/>
          <p:nvPr/>
        </p:nvSpPr>
        <p:spPr>
          <a:xfrm rot="5400000">
            <a:off x="493958" y="3130654"/>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31081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par>
                                <p:cTn id="13" presetID="10" presetClass="exit" presetSubtype="0" fill="hold" grpId="1" nodeType="withEffect">
                                  <p:stCondLst>
                                    <p:cond delay="0"/>
                                  </p:stCondLst>
                                  <p:childTnLst>
                                    <p:animEffect transition="out" filter="fade">
                                      <p:cBhvr>
                                        <p:cTn id="14" dur="500"/>
                                        <p:tgtEl>
                                          <p:spTgt spid="46"/>
                                        </p:tgtEl>
                                      </p:cBhvr>
                                    </p:animEffect>
                                    <p:set>
                                      <p:cBhvr>
                                        <p:cTn id="15" dur="1" fill="hold">
                                          <p:stCondLst>
                                            <p:cond delay="499"/>
                                          </p:stCondLst>
                                        </p:cTn>
                                        <p:tgtEl>
                                          <p:spTgt spid="4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fade">
                                      <p:cBhvr>
                                        <p:cTn id="20" dur="500"/>
                                        <p:tgtEl>
                                          <p:spTgt spid="48"/>
                                        </p:tgtEl>
                                      </p:cBhvr>
                                    </p:animEffect>
                                  </p:childTnLst>
                                </p:cTn>
                              </p:par>
                              <p:par>
                                <p:cTn id="21" presetID="10" presetClass="exit" presetSubtype="0" fill="hold" grpId="1" nodeType="withEffect">
                                  <p:stCondLst>
                                    <p:cond delay="0"/>
                                  </p:stCondLst>
                                  <p:childTnLst>
                                    <p:animEffect transition="out" filter="fade">
                                      <p:cBhvr>
                                        <p:cTn id="22" dur="500"/>
                                        <p:tgtEl>
                                          <p:spTgt spid="47"/>
                                        </p:tgtEl>
                                      </p:cBhvr>
                                    </p:animEffect>
                                    <p:set>
                                      <p:cBhvr>
                                        <p:cTn id="23"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7" grpId="1" animBg="1"/>
      <p:bldP spid="4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90374" y="978195"/>
            <a:ext cx="8163252" cy="4901609"/>
          </a:xfrm>
          <a:prstGeom prst="rect">
            <a:avLst/>
          </a:prstGeom>
        </p:spPr>
      </p:pic>
    </p:spTree>
    <p:extLst>
      <p:ext uri="{BB962C8B-B14F-4D97-AF65-F5344CB8AC3E}">
        <p14:creationId xmlns:p14="http://schemas.microsoft.com/office/powerpoint/2010/main" val="28153737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90374" y="978195"/>
            <a:ext cx="8163252" cy="4901609"/>
          </a:xfrm>
          <a:prstGeom prst="rect">
            <a:avLst/>
          </a:prstGeom>
        </p:spPr>
      </p:pic>
    </p:spTree>
    <p:extLst>
      <p:ext uri="{BB962C8B-B14F-4D97-AF65-F5344CB8AC3E}">
        <p14:creationId xmlns:p14="http://schemas.microsoft.com/office/powerpoint/2010/main" val="9340716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1" y="685800"/>
            <a:ext cx="8534400" cy="4739759"/>
          </a:xfrm>
          <a:prstGeom prst="rect">
            <a:avLst/>
          </a:prstGeom>
        </p:spPr>
        <p:txBody>
          <a:bodyPr wrap="square">
            <a:spAutoFit/>
          </a:bodyPr>
          <a:lstStyle/>
          <a:p>
            <a:r>
              <a:rPr lang="en-US" dirty="0" err="1" smtClean="0">
                <a:solidFill>
                  <a:srgbClr val="0000FF"/>
                </a:solidFill>
                <a:highlight>
                  <a:srgbClr val="FFFFFF"/>
                </a:highlight>
                <a:latin typeface="Consolas" panose="020B0609020204030204" pitchFamily="49" charset="0"/>
              </a:rPr>
              <a:t>typedef</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blocked_range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t>
            </a:r>
            <a:r>
              <a:rPr lang="en-US" dirty="0" err="1">
                <a:solidFill>
                  <a:srgbClr val="2B91AF"/>
                </a:solidFill>
                <a:highlight>
                  <a:srgbClr val="FFFFFF"/>
                </a:highlight>
                <a:latin typeface="Consolas" panose="020B0609020204030204" pitchFamily="49" charset="0"/>
              </a:rPr>
              <a:t>const_iterator</a:t>
            </a:r>
            <a:r>
              <a:rPr lang="en-US" dirty="0">
                <a:solidFill>
                  <a:srgbClr val="000000"/>
                </a:solidFill>
                <a:highlight>
                  <a:srgbClr val="FFFFFF"/>
                </a:highlight>
                <a:latin typeface="Consolas" panose="020B0609020204030204" pitchFamily="49" charset="0"/>
              </a:rPr>
              <a:t>&gt; </a:t>
            </a:r>
            <a:r>
              <a:rPr lang="en-US" dirty="0" err="1" smtClean="0">
                <a:solidFill>
                  <a:srgbClr val="2B91AF"/>
                </a:solidFill>
                <a:highlight>
                  <a:srgbClr val="FFFFFF"/>
                </a:highlight>
                <a:latin typeface="Consolas" panose="020B0609020204030204" pitchFamily="49" charset="0"/>
              </a:rPr>
              <a:t>range_t</a:t>
            </a:r>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long</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parallel_for_tls_grain</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combinable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&gt; sums;</a:t>
            </a:r>
          </a:p>
          <a:p>
            <a:r>
              <a:rPr lang="en-US" dirty="0" smtClean="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grain_size</a:t>
            </a:r>
            <a:r>
              <a:rPr lang="en-US" dirty="0">
                <a:solidFill>
                  <a:srgbClr val="000000"/>
                </a:solidFill>
                <a:highlight>
                  <a:srgbClr val="FFFFFF"/>
                </a:highlight>
                <a:latin typeface="Consolas" panose="020B0609020204030204" pitchFamily="49" charset="0"/>
              </a:rPr>
              <a:t> = </a:t>
            </a:r>
            <a:r>
              <a:rPr lang="en-US" dirty="0" err="1">
                <a:solidFill>
                  <a:srgbClr val="808080"/>
                </a:solidFill>
                <a:highlight>
                  <a:srgbClr val="FFFFFF"/>
                </a:highlight>
                <a:latin typeface="Consolas" panose="020B0609020204030204" pitchFamily="49" charset="0"/>
              </a:rPr>
              <a:t>data</a:t>
            </a:r>
            <a:r>
              <a:rPr lang="en-US" dirty="0" err="1">
                <a:solidFill>
                  <a:srgbClr val="000000"/>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 / 16</a:t>
            </a:r>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smtClean="0">
                <a:solidFill>
                  <a:srgbClr val="2B91AF"/>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range_t</a:t>
            </a:r>
            <a:r>
              <a:rPr lang="en-US" dirty="0" smtClean="0">
                <a:solidFill>
                  <a:srgbClr val="2B91AF"/>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range</a:t>
            </a:r>
            <a:r>
              <a:rPr lang="en-US" dirty="0" smtClean="0">
                <a:solidFill>
                  <a:srgbClr val="2B91AF"/>
                </a:solidFill>
                <a:highlight>
                  <a:srgbClr val="FFFFFF"/>
                </a:highlight>
                <a:latin typeface="Consolas" panose="020B0609020204030204" pitchFamily="49" charset="0"/>
              </a:rPr>
              <a:t> = </a:t>
            </a:r>
            <a:r>
              <a:rPr lang="en-US" dirty="0" err="1" smtClean="0">
                <a:solidFill>
                  <a:srgbClr val="2B91AF"/>
                </a:solidFill>
                <a:highlight>
                  <a:srgbClr val="FFFFFF"/>
                </a:highlight>
                <a:latin typeface="Consolas" panose="020B0609020204030204" pitchFamily="49" charset="0"/>
              </a:rPr>
              <a:t>range_t</a:t>
            </a:r>
            <a:r>
              <a:rPr lang="en-US" dirty="0" smtClean="0">
                <a:solidFill>
                  <a:srgbClr val="000000"/>
                </a:solidFill>
                <a:highlight>
                  <a:srgbClr val="FFFFFF"/>
                </a:highlight>
                <a:latin typeface="Consolas" panose="020B0609020204030204" pitchFamily="49" charset="0"/>
              </a:rPr>
              <a:t>(</a:t>
            </a:r>
            <a:r>
              <a:rPr lang="en-US" dirty="0" err="1" smtClean="0">
                <a:solidFill>
                  <a:srgbClr val="808080"/>
                </a:solidFill>
                <a:highlight>
                  <a:srgbClr val="FFFFFF"/>
                </a:highlight>
                <a:latin typeface="Consolas" panose="020B0609020204030204" pitchFamily="49" charset="0"/>
              </a:rPr>
              <a:t>data</a:t>
            </a:r>
            <a:r>
              <a:rPr lang="en-US" dirty="0" err="1" smtClean="0">
                <a:solidFill>
                  <a:srgbClr val="000000"/>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data</a:t>
            </a:r>
            <a:r>
              <a:rPr lang="en-US" dirty="0" err="1">
                <a:solidFill>
                  <a:srgbClr val="000000"/>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grain_size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parallel_for</a:t>
            </a:r>
            <a:r>
              <a:rPr lang="en-US" dirty="0" smtClean="0">
                <a:solidFill>
                  <a:srgbClr val="0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range</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[&amp;sums](</a:t>
            </a:r>
            <a:r>
              <a:rPr lang="en-US" dirty="0" err="1">
                <a:solidFill>
                  <a:srgbClr val="2B91AF"/>
                </a:solidFill>
                <a:highlight>
                  <a:srgbClr val="FFFFFF"/>
                </a:highlight>
                <a:latin typeface="Consolas" panose="020B0609020204030204" pitchFamily="49" charset="0"/>
              </a:rPr>
              <a:t>range_type</a:t>
            </a:r>
            <a:r>
              <a:rPr lang="en-US" dirty="0">
                <a:solidFill>
                  <a:srgbClr val="000000"/>
                </a:solidFill>
                <a:highlight>
                  <a:srgbClr val="FFFFFF"/>
                </a:highlight>
                <a:latin typeface="Consolas" panose="020B0609020204030204" pitchFamily="49" charset="0"/>
              </a:rPr>
              <a:t> </a:t>
            </a:r>
            <a:r>
              <a:rPr lang="en-US" dirty="0" err="1" smtClean="0">
                <a:solidFill>
                  <a:srgbClr val="808080"/>
                </a:solidFill>
                <a:highlight>
                  <a:srgbClr val="FFFFFF"/>
                </a:highlight>
                <a:latin typeface="Consolas" panose="020B0609020204030204" pitchFamily="49" charset="0"/>
              </a:rPr>
              <a:t>rng</a:t>
            </a:r>
            <a:r>
              <a:rPr lang="en-US" dirty="0" smtClean="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long </a:t>
            </a:r>
            <a:r>
              <a:rPr lang="en-US" dirty="0" smtClean="0">
                <a:solidFill>
                  <a:srgbClr val="000000"/>
                </a:solidFill>
                <a:highlight>
                  <a:srgbClr val="FFFFFF"/>
                </a:highlight>
                <a:latin typeface="Consolas" panose="020B0609020204030204" pitchFamily="49" charset="0"/>
              </a:rPr>
              <a:t>sum =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accumulate(</a:t>
            </a:r>
            <a:r>
              <a:rPr lang="en-US" dirty="0" err="1" smtClean="0">
                <a:solidFill>
                  <a:srgbClr val="808080"/>
                </a:solidFill>
                <a:highlight>
                  <a:srgbClr val="FFFFFF"/>
                </a:highlight>
                <a:latin typeface="Consolas" panose="020B0609020204030204" pitchFamily="49" charset="0"/>
              </a:rPr>
              <a:t>rng</a:t>
            </a:r>
            <a:r>
              <a:rPr lang="en-US" dirty="0" err="1" smtClean="0">
                <a:solidFill>
                  <a:srgbClr val="000000"/>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 </a:t>
            </a:r>
            <a:r>
              <a:rPr lang="en-US" dirty="0" err="1" smtClean="0">
                <a:solidFill>
                  <a:srgbClr val="808080"/>
                </a:solidFill>
                <a:highlight>
                  <a:srgbClr val="FFFFFF"/>
                </a:highlight>
                <a:latin typeface="Consolas" panose="020B0609020204030204" pitchFamily="49" charset="0"/>
              </a:rPr>
              <a:t>rng</a:t>
            </a:r>
            <a:r>
              <a:rPr lang="en-US" dirty="0" err="1" smtClean="0">
                <a:solidFill>
                  <a:srgbClr val="000000"/>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 0);</a:t>
            </a: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sums.local</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sum;</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sums.combine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plus</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&gt;());</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9" name="Up Arrow 8"/>
          <p:cNvSpPr/>
          <p:nvPr/>
        </p:nvSpPr>
        <p:spPr>
          <a:xfrm rot="5400000">
            <a:off x="389787" y="16760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389787" y="22482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389787" y="2780169"/>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Up Arrow 11"/>
          <p:cNvSpPr/>
          <p:nvPr/>
        </p:nvSpPr>
        <p:spPr>
          <a:xfrm rot="5400000">
            <a:off x="1409323" y="335242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98721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xit" presetSubtype="0" fill="hold" grpId="1"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90374" y="978195"/>
            <a:ext cx="8163252" cy="4901609"/>
          </a:xfrm>
          <a:prstGeom prst="rect">
            <a:avLst/>
          </a:prstGeom>
        </p:spPr>
      </p:pic>
    </p:spTree>
    <p:extLst>
      <p:ext uri="{BB962C8B-B14F-4D97-AF65-F5344CB8AC3E}">
        <p14:creationId xmlns:p14="http://schemas.microsoft.com/office/powerpoint/2010/main" val="36928068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12441846"/>
              </p:ext>
            </p:extLst>
          </p:nvPr>
        </p:nvGraphicFramePr>
        <p:xfrm>
          <a:off x="914400" y="1905000"/>
          <a:ext cx="7315200" cy="3749040"/>
        </p:xfrm>
        <a:graphic>
          <a:graphicData uri="http://schemas.openxmlformats.org/drawingml/2006/table">
            <a:tbl>
              <a:tblPr firstRow="1" bandRow="1">
                <a:tableStyleId>{5C22544A-7EE6-4342-B048-85BDC9FD1C3A}</a:tableStyleId>
              </a:tblPr>
              <a:tblGrid>
                <a:gridCol w="2286000"/>
                <a:gridCol w="5029200"/>
              </a:tblGrid>
              <a:tr h="346732">
                <a:tc>
                  <a:txBody>
                    <a:bodyPr/>
                    <a:lstStyle/>
                    <a:p>
                      <a:r>
                        <a:rPr lang="en-US" dirty="0" smtClean="0"/>
                        <a:t>Member</a:t>
                      </a:r>
                      <a:endParaRPr lang="en-US" dirty="0"/>
                    </a:p>
                  </a:txBody>
                  <a:tcPr/>
                </a:tc>
                <a:tc>
                  <a:txBody>
                    <a:bodyPr/>
                    <a:lstStyle/>
                    <a:p>
                      <a:r>
                        <a:rPr lang="en-US" dirty="0" smtClean="0"/>
                        <a:t>Note</a:t>
                      </a:r>
                      <a:endParaRPr lang="en-US" dirty="0"/>
                    </a:p>
                  </a:txBody>
                  <a:tcPr/>
                </a:tc>
              </a:tr>
              <a:tr h="396240">
                <a:tc>
                  <a:txBody>
                    <a:bodyPr/>
                    <a:lstStyle/>
                    <a:p>
                      <a:r>
                        <a:rPr lang="en-US" dirty="0" smtClean="0"/>
                        <a:t>local</a:t>
                      </a:r>
                      <a:endParaRPr lang="en-US" dirty="0"/>
                    </a:p>
                  </a:txBody>
                  <a:tcPr/>
                </a:tc>
                <a:tc>
                  <a:txBody>
                    <a:bodyPr/>
                    <a:lstStyle/>
                    <a:p>
                      <a:r>
                        <a:rPr lang="en-US" baseline="0" dirty="0" smtClean="0"/>
                        <a:t>Returns a reference to the thread local element.  If the element does not exist it is created.</a:t>
                      </a:r>
                    </a:p>
                  </a:txBody>
                  <a:tcPr/>
                </a:tc>
              </a:tr>
              <a:tr h="396240">
                <a:tc>
                  <a:txBody>
                    <a:bodyPr/>
                    <a:lstStyle/>
                    <a:p>
                      <a:r>
                        <a:rPr lang="en-US" dirty="0" smtClean="0"/>
                        <a:t>local(bool&amp;)</a:t>
                      </a:r>
                      <a:endParaRPr lang="en-US" dirty="0"/>
                    </a:p>
                  </a:txBody>
                  <a:tcPr/>
                </a:tc>
                <a:tc>
                  <a:txBody>
                    <a:bodyPr/>
                    <a:lstStyle/>
                    <a:p>
                      <a:r>
                        <a:rPr lang="en-US" baseline="0" dirty="0" smtClean="0"/>
                        <a:t>Identical to local() except it set the </a:t>
                      </a:r>
                      <a:r>
                        <a:rPr lang="en-US" baseline="0" dirty="0" err="1" smtClean="0"/>
                        <a:t>boolean</a:t>
                      </a:r>
                      <a:r>
                        <a:rPr lang="en-US" baseline="0" dirty="0" smtClean="0"/>
                        <a:t> reference parameter to true if the value had already been created or false if the value did not exist prior to this call.</a:t>
                      </a:r>
                    </a:p>
                  </a:txBody>
                  <a:tcPr/>
                </a:tc>
              </a:tr>
              <a:tr h="396240">
                <a:tc>
                  <a:txBody>
                    <a:bodyPr/>
                    <a:lstStyle/>
                    <a:p>
                      <a:r>
                        <a:rPr lang="en-US" dirty="0" smtClean="0"/>
                        <a:t>combine(</a:t>
                      </a:r>
                      <a:r>
                        <a:rPr lang="en-US" dirty="0" err="1" smtClean="0"/>
                        <a:t>FCombine</a:t>
                      </a:r>
                      <a:r>
                        <a:rPr lang="en-US" dirty="0" smtClean="0"/>
                        <a:t>)</a:t>
                      </a:r>
                      <a:endParaRPr lang="en-US" dirty="0"/>
                    </a:p>
                  </a:txBody>
                  <a:tcPr/>
                </a:tc>
                <a:tc>
                  <a:txBody>
                    <a:bodyPr/>
                    <a:lstStyle/>
                    <a:p>
                      <a:r>
                        <a:rPr lang="en-US" baseline="0" dirty="0" err="1" smtClean="0"/>
                        <a:t>FCombine</a:t>
                      </a:r>
                      <a:r>
                        <a:rPr lang="en-US" baseline="0" dirty="0" smtClean="0"/>
                        <a:t> is an associative binary function that is called for each thread-local instance.  Used to reduce the thread values to a single value.</a:t>
                      </a:r>
                    </a:p>
                  </a:txBody>
                  <a:tcPr/>
                </a:tc>
              </a:tr>
              <a:tr h="396240">
                <a:tc>
                  <a:txBody>
                    <a:bodyPr/>
                    <a:lstStyle/>
                    <a:p>
                      <a:r>
                        <a:rPr lang="en-US" dirty="0" smtClean="0"/>
                        <a:t>combine(</a:t>
                      </a:r>
                      <a:r>
                        <a:rPr lang="en-US" dirty="0" err="1" smtClean="0"/>
                        <a:t>Func</a:t>
                      </a:r>
                      <a:r>
                        <a:rPr lang="en-US" dirty="0" smtClean="0"/>
                        <a:t>)</a:t>
                      </a:r>
                      <a:endParaRPr lang="en-US" dirty="0"/>
                    </a:p>
                  </a:txBody>
                  <a:tcPr/>
                </a:tc>
                <a:tc>
                  <a:txBody>
                    <a:bodyPr/>
                    <a:lstStyle/>
                    <a:p>
                      <a:r>
                        <a:rPr lang="en-US" baseline="0" dirty="0" err="1" smtClean="0"/>
                        <a:t>Func</a:t>
                      </a:r>
                      <a:r>
                        <a:rPr lang="en-US" baseline="0" dirty="0" smtClean="0"/>
                        <a:t> is a unary function that is called for each thread-local instance.</a:t>
                      </a:r>
                    </a:p>
                  </a:txBody>
                  <a:tcPr/>
                </a:tc>
              </a:tr>
            </a:tbl>
          </a:graphicData>
        </a:graphic>
      </p:graphicFrame>
      <p:sp>
        <p:nvSpPr>
          <p:cNvPr id="3" name="Title 1"/>
          <p:cNvSpPr>
            <a:spLocks noGrp="1"/>
          </p:cNvSpPr>
          <p:nvPr>
            <p:ph type="title"/>
          </p:nvPr>
        </p:nvSpPr>
        <p:spPr>
          <a:xfrm>
            <a:off x="628650" y="365126"/>
            <a:ext cx="7886700" cy="1325563"/>
          </a:xfrm>
        </p:spPr>
        <p:txBody>
          <a:bodyPr/>
          <a:lstStyle/>
          <a:p>
            <a:r>
              <a:rPr lang="en-US" dirty="0" err="1"/>
              <a:t>t</a:t>
            </a:r>
            <a:r>
              <a:rPr lang="en-US" dirty="0" err="1" smtClean="0"/>
              <a:t>bb</a:t>
            </a:r>
            <a:r>
              <a:rPr lang="en-US" dirty="0" smtClean="0"/>
              <a:t>::combinable&lt;T&gt;</a:t>
            </a:r>
            <a:endParaRPr lang="en-US" dirty="0"/>
          </a:p>
        </p:txBody>
      </p:sp>
    </p:spTree>
    <p:extLst>
      <p:ext uri="{BB962C8B-B14F-4D97-AF65-F5344CB8AC3E}">
        <p14:creationId xmlns:p14="http://schemas.microsoft.com/office/powerpoint/2010/main" val="3849184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90600" y="1881187"/>
            <a:ext cx="7162800" cy="3095625"/>
          </a:xfrm>
          <a:prstGeom prst="rect">
            <a:avLst/>
          </a:prstGeom>
        </p:spPr>
      </p:pic>
    </p:spTree>
    <p:extLst>
      <p:ext uri="{BB962C8B-B14F-4D97-AF65-F5344CB8AC3E}">
        <p14:creationId xmlns:p14="http://schemas.microsoft.com/office/powerpoint/2010/main" val="3848621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lumMod val="75000"/>
                    <a:lumOff val="25000"/>
                  </a:schemeClr>
                </a:solidFill>
              </a:rPr>
              <a:t>Mutex</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Scoped locks that provide synchronous access to shared data or sections of code.</a:t>
            </a:r>
            <a:endParaRPr lang="en-US" dirty="0"/>
          </a:p>
        </p:txBody>
      </p:sp>
    </p:spTree>
    <p:extLst>
      <p:ext uri="{BB962C8B-B14F-4D97-AF65-F5344CB8AC3E}">
        <p14:creationId xmlns:p14="http://schemas.microsoft.com/office/powerpoint/2010/main" val="1642194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447800" y="2462416"/>
            <a:ext cx="3200400" cy="1631216"/>
          </a:xfrm>
          <a:prstGeom prst="rect">
            <a:avLst/>
          </a:prstGeom>
        </p:spPr>
        <p:txBody>
          <a:bodyPr wrap="square">
            <a:spAutoFit/>
          </a:bodyPr>
          <a:lstStyle/>
          <a:p>
            <a:r>
              <a:rPr lang="en-US" sz="2000" dirty="0" smtClean="0">
                <a:solidFill>
                  <a:srgbClr val="000000"/>
                </a:solidFill>
                <a:highlight>
                  <a:srgbClr val="FFFFFF"/>
                </a:highlight>
                <a:latin typeface="Consolas" panose="020B0609020204030204" pitchFamily="49" charset="0"/>
              </a:rPr>
              <a:t>long temp = </a:t>
            </a:r>
            <a:r>
              <a:rPr lang="en-US" sz="2000" dirty="0" smtClean="0">
                <a:solidFill>
                  <a:srgbClr val="000000"/>
                </a:solidFill>
                <a:highlight>
                  <a:srgbClr val="FFFFFF"/>
                </a:highlight>
                <a:latin typeface="Consolas" panose="020B0609020204030204" pitchFamily="49" charset="0"/>
              </a:rPr>
              <a:t>total;</a:t>
            </a:r>
            <a:endParaRPr lang="en-US" sz="2000" dirty="0" smtClean="0">
              <a:solidFill>
                <a:srgbClr val="000000"/>
              </a:solidFill>
              <a:highlight>
                <a:srgbClr val="FFFFFF"/>
              </a:highlight>
              <a:latin typeface="Consolas" panose="020B0609020204030204" pitchFamily="49" charset="0"/>
            </a:endParaRP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temp </a:t>
            </a:r>
            <a:r>
              <a:rPr lang="en-US" sz="2000" dirty="0" smtClean="0">
                <a:solidFill>
                  <a:srgbClr val="000000"/>
                </a:solidFill>
                <a:highlight>
                  <a:srgbClr val="FFFFFF"/>
                </a:highlight>
                <a:latin typeface="Consolas" panose="020B0609020204030204" pitchFamily="49" charset="0"/>
              </a:rPr>
              <a:t>= temp + 10;</a:t>
            </a:r>
            <a:endParaRPr lang="en-US" sz="2000" dirty="0" smtClean="0">
              <a:solidFill>
                <a:srgbClr val="000000"/>
              </a:solidFill>
              <a:highlight>
                <a:srgbClr val="FFFFFF"/>
              </a:highlight>
              <a:latin typeface="Consolas" panose="020B0609020204030204" pitchFamily="49" charset="0"/>
            </a:endParaRP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total = </a:t>
            </a:r>
            <a:r>
              <a:rPr lang="en-US" sz="2000" dirty="0" smtClean="0">
                <a:solidFill>
                  <a:srgbClr val="000000"/>
                </a:solidFill>
                <a:highlight>
                  <a:srgbClr val="FFFFFF"/>
                </a:highlight>
                <a:latin typeface="Consolas" panose="020B0609020204030204" pitchFamily="49" charset="0"/>
              </a:rPr>
              <a:t>temp;</a:t>
            </a:r>
          </a:p>
        </p:txBody>
      </p:sp>
      <p:sp>
        <p:nvSpPr>
          <p:cNvPr id="15" name="Rectangle 14"/>
          <p:cNvSpPr/>
          <p:nvPr/>
        </p:nvSpPr>
        <p:spPr>
          <a:xfrm>
            <a:off x="1295400" y="2133600"/>
            <a:ext cx="3048000" cy="3733800"/>
          </a:xfrm>
          <a:prstGeom prst="rect">
            <a:avLst/>
          </a:prstGeom>
          <a:solidFill>
            <a:schemeClr val="accent1">
              <a:lumMod val="40000"/>
              <a:lumOff val="6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00400" y="1143000"/>
            <a:ext cx="2743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a:t>
            </a:r>
            <a:r>
              <a:rPr lang="en-US" sz="2800" dirty="0" smtClean="0"/>
              <a:t>otal  (0)</a:t>
            </a:r>
            <a:endParaRPr lang="en-US" sz="2800" dirty="0"/>
          </a:p>
        </p:txBody>
      </p:sp>
      <p:sp>
        <p:nvSpPr>
          <p:cNvPr id="19" name="Rectangle 18"/>
          <p:cNvSpPr/>
          <p:nvPr/>
        </p:nvSpPr>
        <p:spPr>
          <a:xfrm>
            <a:off x="3200400" y="1143000"/>
            <a:ext cx="2743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a:t>
            </a:r>
            <a:r>
              <a:rPr lang="en-US" sz="2800" dirty="0" smtClean="0"/>
              <a:t>otal  (10)</a:t>
            </a:r>
            <a:endParaRPr lang="en-US" sz="2800" dirty="0"/>
          </a:p>
        </p:txBody>
      </p:sp>
      <p:sp>
        <p:nvSpPr>
          <p:cNvPr id="16" name="Up Arrow 15"/>
          <p:cNvSpPr/>
          <p:nvPr/>
        </p:nvSpPr>
        <p:spPr>
          <a:xfrm rot="5400000">
            <a:off x="971173" y="2361822"/>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Up Arrow 16"/>
          <p:cNvSpPr/>
          <p:nvPr/>
        </p:nvSpPr>
        <p:spPr>
          <a:xfrm rot="5400000">
            <a:off x="971173" y="30102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Up Arrow 17"/>
          <p:cNvSpPr/>
          <p:nvPr/>
        </p:nvSpPr>
        <p:spPr>
          <a:xfrm rot="5400000">
            <a:off x="971173" y="36198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82753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xit" presetSubtype="0" fill="hold" grpId="1" nodeType="withEffect">
                                  <p:stCondLst>
                                    <p:cond delay="0"/>
                                  </p:stCondLst>
                                  <p:childTnLst>
                                    <p:animEffect transition="out" filter="fade">
                                      <p:cBhvr>
                                        <p:cTn id="14" dur="500"/>
                                        <p:tgtEl>
                                          <p:spTgt spid="16"/>
                                        </p:tgtEl>
                                      </p:cBhvr>
                                    </p:animEffect>
                                    <p:set>
                                      <p:cBhvr>
                                        <p:cTn id="15" dur="1" fill="hold">
                                          <p:stCondLst>
                                            <p:cond delay="499"/>
                                          </p:stCondLst>
                                        </p:cTn>
                                        <p:tgtEl>
                                          <p:spTgt spid="1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xit" presetSubtype="0" fill="hold" grpId="1" nodeType="withEffect">
                                  <p:stCondLst>
                                    <p:cond delay="0"/>
                                  </p:stCondLst>
                                  <p:childTnLst>
                                    <p:animEffect transition="out" filter="fade">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6" grpId="0" animBg="1"/>
      <p:bldP spid="16" grpId="1" animBg="1"/>
      <p:bldP spid="17" grpId="0" animBg="1"/>
      <p:bldP spid="17" grpId="1"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029200" y="2462416"/>
            <a:ext cx="3200400" cy="1631216"/>
          </a:xfrm>
          <a:prstGeom prst="rect">
            <a:avLst/>
          </a:prstGeom>
        </p:spPr>
        <p:txBody>
          <a:bodyPr wrap="square">
            <a:spAutoFit/>
          </a:bodyPr>
          <a:lstStyle/>
          <a:p>
            <a:r>
              <a:rPr lang="en-US" sz="2000" dirty="0" smtClean="0">
                <a:solidFill>
                  <a:srgbClr val="000000"/>
                </a:solidFill>
                <a:highlight>
                  <a:srgbClr val="FFFFFF"/>
                </a:highlight>
                <a:latin typeface="Consolas" panose="020B0609020204030204" pitchFamily="49" charset="0"/>
              </a:rPr>
              <a:t>long temp = </a:t>
            </a:r>
            <a:r>
              <a:rPr lang="en-US" sz="2000" dirty="0" smtClean="0">
                <a:solidFill>
                  <a:srgbClr val="000000"/>
                </a:solidFill>
                <a:highlight>
                  <a:srgbClr val="FFFFFF"/>
                </a:highlight>
                <a:latin typeface="Consolas" panose="020B0609020204030204" pitchFamily="49" charset="0"/>
              </a:rPr>
              <a:t>total;</a:t>
            </a:r>
            <a:endParaRPr lang="en-US" sz="2000" dirty="0" smtClean="0">
              <a:solidFill>
                <a:srgbClr val="000000"/>
              </a:solidFill>
              <a:highlight>
                <a:srgbClr val="FFFFFF"/>
              </a:highlight>
              <a:latin typeface="Consolas" panose="020B0609020204030204" pitchFamily="49" charset="0"/>
            </a:endParaRP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temp </a:t>
            </a:r>
            <a:r>
              <a:rPr lang="en-US" sz="2000" dirty="0" smtClean="0">
                <a:solidFill>
                  <a:srgbClr val="000000"/>
                </a:solidFill>
                <a:highlight>
                  <a:srgbClr val="FFFFFF"/>
                </a:highlight>
                <a:latin typeface="Consolas" panose="020B0609020204030204" pitchFamily="49" charset="0"/>
              </a:rPr>
              <a:t>= temp + 10;</a:t>
            </a:r>
            <a:endParaRPr lang="en-US" sz="2000" dirty="0" smtClean="0">
              <a:solidFill>
                <a:srgbClr val="000000"/>
              </a:solidFill>
              <a:highlight>
                <a:srgbClr val="FFFFFF"/>
              </a:highlight>
              <a:latin typeface="Consolas" panose="020B0609020204030204" pitchFamily="49" charset="0"/>
            </a:endParaRP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total = </a:t>
            </a:r>
            <a:r>
              <a:rPr lang="en-US" sz="2000" dirty="0" smtClean="0">
                <a:solidFill>
                  <a:srgbClr val="000000"/>
                </a:solidFill>
                <a:highlight>
                  <a:srgbClr val="FFFFFF"/>
                </a:highlight>
                <a:latin typeface="Consolas" panose="020B0609020204030204" pitchFamily="49" charset="0"/>
              </a:rPr>
              <a:t>temp;</a:t>
            </a:r>
          </a:p>
        </p:txBody>
      </p:sp>
      <p:sp>
        <p:nvSpPr>
          <p:cNvPr id="13" name="Rectangle 12"/>
          <p:cNvSpPr/>
          <p:nvPr/>
        </p:nvSpPr>
        <p:spPr>
          <a:xfrm>
            <a:off x="1447800" y="2462416"/>
            <a:ext cx="3200400" cy="1631216"/>
          </a:xfrm>
          <a:prstGeom prst="rect">
            <a:avLst/>
          </a:prstGeom>
        </p:spPr>
        <p:txBody>
          <a:bodyPr wrap="square">
            <a:spAutoFit/>
          </a:bodyPr>
          <a:lstStyle/>
          <a:p>
            <a:r>
              <a:rPr lang="en-US" sz="2000" dirty="0" smtClean="0">
                <a:solidFill>
                  <a:srgbClr val="000000"/>
                </a:solidFill>
                <a:highlight>
                  <a:srgbClr val="FFFFFF"/>
                </a:highlight>
                <a:latin typeface="Consolas" panose="020B0609020204030204" pitchFamily="49" charset="0"/>
              </a:rPr>
              <a:t>long temp = </a:t>
            </a:r>
            <a:r>
              <a:rPr lang="en-US" sz="2000" dirty="0" smtClean="0">
                <a:solidFill>
                  <a:srgbClr val="000000"/>
                </a:solidFill>
                <a:highlight>
                  <a:srgbClr val="FFFFFF"/>
                </a:highlight>
                <a:latin typeface="Consolas" panose="020B0609020204030204" pitchFamily="49" charset="0"/>
              </a:rPr>
              <a:t>total;</a:t>
            </a:r>
            <a:endParaRPr lang="en-US" sz="2000" dirty="0" smtClean="0">
              <a:solidFill>
                <a:srgbClr val="000000"/>
              </a:solidFill>
              <a:highlight>
                <a:srgbClr val="FFFFFF"/>
              </a:highlight>
              <a:latin typeface="Consolas" panose="020B0609020204030204" pitchFamily="49" charset="0"/>
            </a:endParaRP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temp </a:t>
            </a:r>
            <a:r>
              <a:rPr lang="en-US" sz="2000" dirty="0" smtClean="0">
                <a:solidFill>
                  <a:srgbClr val="000000"/>
                </a:solidFill>
                <a:highlight>
                  <a:srgbClr val="FFFFFF"/>
                </a:highlight>
                <a:latin typeface="Consolas" panose="020B0609020204030204" pitchFamily="49" charset="0"/>
              </a:rPr>
              <a:t>= temp + 10;</a:t>
            </a:r>
            <a:endParaRPr lang="en-US" sz="2000" dirty="0" smtClean="0">
              <a:solidFill>
                <a:srgbClr val="000000"/>
              </a:solidFill>
              <a:highlight>
                <a:srgbClr val="FFFFFF"/>
              </a:highlight>
              <a:latin typeface="Consolas" panose="020B0609020204030204" pitchFamily="49" charset="0"/>
            </a:endParaRPr>
          </a:p>
          <a:p>
            <a:endParaRPr lang="en-US" sz="2000" dirty="0" smtClean="0">
              <a:solidFill>
                <a:srgbClr val="000000"/>
              </a:solidFill>
              <a:highlight>
                <a:srgbClr val="FFFFFF"/>
              </a:highlight>
              <a:latin typeface="Consolas" panose="020B0609020204030204" pitchFamily="49" charset="0"/>
            </a:endParaRPr>
          </a:p>
          <a:p>
            <a:r>
              <a:rPr lang="en-US" sz="2000" dirty="0" smtClean="0">
                <a:solidFill>
                  <a:srgbClr val="000000"/>
                </a:solidFill>
                <a:highlight>
                  <a:srgbClr val="FFFFFF"/>
                </a:highlight>
                <a:latin typeface="Consolas" panose="020B0609020204030204" pitchFamily="49" charset="0"/>
              </a:rPr>
              <a:t>total = </a:t>
            </a:r>
            <a:r>
              <a:rPr lang="en-US" sz="2000" dirty="0" smtClean="0">
                <a:solidFill>
                  <a:srgbClr val="000000"/>
                </a:solidFill>
                <a:highlight>
                  <a:srgbClr val="FFFFFF"/>
                </a:highlight>
                <a:latin typeface="Consolas" panose="020B0609020204030204" pitchFamily="49" charset="0"/>
              </a:rPr>
              <a:t>temp;</a:t>
            </a:r>
          </a:p>
        </p:txBody>
      </p:sp>
      <p:sp>
        <p:nvSpPr>
          <p:cNvPr id="4" name="Rectangle 3"/>
          <p:cNvSpPr/>
          <p:nvPr/>
        </p:nvSpPr>
        <p:spPr>
          <a:xfrm>
            <a:off x="3200400" y="1143000"/>
            <a:ext cx="2743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a:t>
            </a:r>
            <a:r>
              <a:rPr lang="en-US" sz="2800" dirty="0" smtClean="0"/>
              <a:t>otal  (0)</a:t>
            </a:r>
            <a:endParaRPr lang="en-US" sz="2800" dirty="0"/>
          </a:p>
        </p:txBody>
      </p:sp>
      <p:sp>
        <p:nvSpPr>
          <p:cNvPr id="14" name="Rectangle 13"/>
          <p:cNvSpPr/>
          <p:nvPr/>
        </p:nvSpPr>
        <p:spPr>
          <a:xfrm>
            <a:off x="3200400" y="1143000"/>
            <a:ext cx="2743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a:t>
            </a:r>
            <a:r>
              <a:rPr lang="en-US" sz="2800" dirty="0" smtClean="0"/>
              <a:t>otal  (10)</a:t>
            </a:r>
            <a:endParaRPr lang="en-US" sz="2800" dirty="0"/>
          </a:p>
        </p:txBody>
      </p:sp>
      <p:sp>
        <p:nvSpPr>
          <p:cNvPr id="15" name="Rectangle 14"/>
          <p:cNvSpPr/>
          <p:nvPr/>
        </p:nvSpPr>
        <p:spPr>
          <a:xfrm>
            <a:off x="1295400" y="2133600"/>
            <a:ext cx="3048000" cy="3733800"/>
          </a:xfrm>
          <a:prstGeom prst="rect">
            <a:avLst/>
          </a:prstGeom>
          <a:solidFill>
            <a:schemeClr val="accent1">
              <a:lumMod val="40000"/>
              <a:lumOff val="6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76800" y="2133600"/>
            <a:ext cx="3048000" cy="3733800"/>
          </a:xfrm>
          <a:prstGeom prst="rect">
            <a:avLst/>
          </a:prstGeom>
          <a:solidFill>
            <a:schemeClr val="accent1">
              <a:lumMod val="40000"/>
              <a:lumOff val="6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rot="5400000">
            <a:off x="971173" y="2361822"/>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Up Arrow 16"/>
          <p:cNvSpPr/>
          <p:nvPr/>
        </p:nvSpPr>
        <p:spPr>
          <a:xfrm rot="5400000">
            <a:off x="971173" y="30102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Up Arrow 17"/>
          <p:cNvSpPr/>
          <p:nvPr/>
        </p:nvSpPr>
        <p:spPr>
          <a:xfrm rot="5400000">
            <a:off x="971173" y="36198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4552573" y="2361822"/>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4552573" y="30102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Up Arrow 11"/>
          <p:cNvSpPr/>
          <p:nvPr/>
        </p:nvSpPr>
        <p:spPr>
          <a:xfrm rot="5400000">
            <a:off x="4552573" y="36198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45945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xit" presetSubtype="0" fill="hold" grpId="1" nodeType="with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xit" presetSubtype="0" fill="hold" grpId="1" nodeType="withEffect">
                                  <p:stCondLst>
                                    <p:cond delay="0"/>
                                  </p:stCondLst>
                                  <p:childTnLst>
                                    <p:animEffect transition="out" filter="fade">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6" grpId="1" animBg="1"/>
      <p:bldP spid="17" grpId="0" animBg="1"/>
      <p:bldP spid="17" grpId="1" animBg="1"/>
      <p:bldP spid="18" grpId="0" animBg="1"/>
      <p:bldP spid="10" grpId="0" animBg="1"/>
      <p:bldP spid="10" grpId="1" animBg="1"/>
      <p:bldP spid="11" grpId="0" animBg="1"/>
      <p:bldP spid="11" grpId="1" animBg="1"/>
      <p:bldP spid="12"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24706</TotalTime>
  <Words>5880</Words>
  <Application>Microsoft Office PowerPoint</Application>
  <PresentationFormat>On-screen Show (4:3)</PresentationFormat>
  <Paragraphs>967</Paragraphs>
  <Slides>57</Slides>
  <Notes>57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Consolas</vt:lpstr>
      <vt:lpstr>Office Theme</vt:lpstr>
      <vt:lpstr>Threading Building Blocks Programming</vt:lpstr>
      <vt:lpstr>Overview</vt:lpstr>
      <vt:lpstr>tbb::tick_count</vt:lpstr>
      <vt:lpstr>PowerPoint Presentation</vt:lpstr>
      <vt:lpstr>PowerPoint Presentation</vt:lpstr>
      <vt:lpstr>PowerPoint Presentation</vt:lpstr>
      <vt:lpstr>Mutex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Mutex Concepts</vt:lpstr>
      <vt:lpstr>Scalability</vt:lpstr>
      <vt:lpstr>Fairness</vt:lpstr>
      <vt:lpstr>PowerPoint Presentation</vt:lpstr>
      <vt:lpstr>PowerPoint Presentation</vt:lpstr>
      <vt:lpstr>PowerPoint Presentation</vt:lpstr>
      <vt:lpstr>PowerPoint Presentation</vt:lpstr>
      <vt:lpstr>Recursive Behavior</vt:lpstr>
      <vt:lpstr>Long Wait Behavior</vt:lpstr>
      <vt:lpstr>Yield</vt:lpstr>
      <vt:lpstr>Block</vt:lpstr>
      <vt:lpstr>Read/Write</vt:lpstr>
      <vt:lpstr>Mutex Behaviors</vt:lpstr>
      <vt:lpstr>Mutex Behaviors</vt:lpstr>
      <vt:lpstr>Mutex Behaviors</vt:lpstr>
      <vt:lpstr>Mutex Behaviors</vt:lpstr>
      <vt:lpstr>Mutex Behaviors</vt:lpstr>
      <vt:lpstr>Mutex Behaviors</vt:lpstr>
      <vt:lpstr>PowerPoint Presentation</vt:lpstr>
      <vt:lpstr>PowerPoint Presentation</vt:lpstr>
      <vt:lpstr>PowerPoint Presentation</vt:lpstr>
      <vt:lpstr>PowerPoint Presentation</vt:lpstr>
      <vt:lpstr>Mutex Behaviors</vt:lpstr>
      <vt:lpstr>Thread Local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tbb::combinable&lt;T&gt;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Horvick</dc:creator>
  <cp:lastModifiedBy>Robert Horvick</cp:lastModifiedBy>
  <cp:revision>427</cp:revision>
  <dcterms:created xsi:type="dcterms:W3CDTF">2013-11-20T18:16:21Z</dcterms:created>
  <dcterms:modified xsi:type="dcterms:W3CDTF">2015-09-07T23:23:20Z</dcterms:modified>
</cp:coreProperties>
</file>