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87" r:id="rId6"/>
    <p:sldId id="259" r:id="rId7"/>
    <p:sldId id="288" r:id="rId8"/>
    <p:sldId id="260" r:id="rId9"/>
    <p:sldId id="281" r:id="rId10"/>
    <p:sldId id="264" r:id="rId11"/>
    <p:sldId id="282" r:id="rId12"/>
    <p:sldId id="283" r:id="rId13"/>
    <p:sldId id="284" r:id="rId14"/>
    <p:sldId id="285" r:id="rId15"/>
    <p:sldId id="286" r:id="rId16"/>
    <p:sldId id="261" r:id="rId17"/>
    <p:sldId id="263" r:id="rId18"/>
    <p:sldId id="274" r:id="rId19"/>
    <p:sldId id="272" r:id="rId20"/>
    <p:sldId id="269" r:id="rId21"/>
    <p:sldId id="270" r:id="rId22"/>
    <p:sldId id="271" r:id="rId23"/>
    <p:sldId id="262" r:id="rId24"/>
    <p:sldId id="273"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3.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pic>
        <p:nvPicPr>
          <p:cNvPr id="100" name="图片 99"/>
          <p:cNvPicPr/>
          <p:nvPr userDrawn="1"/>
        </p:nvPicPr>
        <p:blipFill>
          <a:blip r:embed="rId12"/>
          <a:stretch>
            <a:fillRect/>
          </a:stretch>
        </p:blipFill>
        <p:spPr>
          <a:xfrm>
            <a:off x="10377805" y="0"/>
            <a:ext cx="1814195" cy="169100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5.xml"/><Relationship Id="rId2" Type="http://schemas.openxmlformats.org/officeDocument/2006/relationships/image" Target="../media/image12.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tags" Target="../tags/tag7.xml"/><Relationship Id="rId2" Type="http://schemas.openxmlformats.org/officeDocument/2006/relationships/image" Target="../media/image14.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tags" Target="../tags/tag9.xml"/><Relationship Id="rId2" Type="http://schemas.openxmlformats.org/officeDocument/2006/relationships/image" Target="../media/image16.pn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11.xml"/><Relationship Id="rId2" Type="http://schemas.openxmlformats.org/officeDocument/2006/relationships/image" Target="../media/image18.png"/><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14.xml"/><Relationship Id="rId2" Type="http://schemas.openxmlformats.org/officeDocument/2006/relationships/image" Target="../media/image21.png"/><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tags" Target="../tags/tag20.xml"/><Relationship Id="rId2" Type="http://schemas.openxmlformats.org/officeDocument/2006/relationships/image" Target="../media/image28.png"/><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tags" Target="../tags/tag22.xml"/><Relationship Id="rId2" Type="http://schemas.openxmlformats.org/officeDocument/2006/relationships/image" Target="../media/image30.png"/><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tags" Target="../tags/tag3.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14375" y="1398905"/>
            <a:ext cx="10316210" cy="2387600"/>
          </a:xfrm>
        </p:spPr>
        <p:txBody>
          <a:bodyPr>
            <a:normAutofit/>
          </a:bodyPr>
          <a:p>
            <a:pPr algn="ctr"/>
            <a:r>
              <a:rPr lang="zh-CN" altLang="en-US" sz="4000"/>
              <a:t>对《</a:t>
            </a:r>
            <a:r>
              <a:rPr lang="zh-CN" altLang="en-US" sz="4000" b="1"/>
              <a:t>Reaction time profiles of adults</a:t>
            </a:r>
            <a:r>
              <a:rPr lang="en-US" altLang="zh-CN" sz="4000" b="1"/>
              <a:t>’ </a:t>
            </a:r>
            <a:r>
              <a:rPr lang="zh-CN" altLang="en-US" sz="4000" b="1"/>
              <a:t>action prediction reveal two</a:t>
            </a:r>
            <a:r>
              <a:rPr lang="en-US" altLang="zh-CN" sz="4000" b="1"/>
              <a:t> </a:t>
            </a:r>
            <a:r>
              <a:rPr lang="zh-CN" altLang="en-US" sz="4000" b="1"/>
              <a:t>mindreading systems》</a:t>
            </a:r>
            <a:r>
              <a:rPr lang="zh-CN" altLang="en-US" sz="4000"/>
              <a:t>的</a:t>
            </a:r>
            <a:br>
              <a:rPr lang="zh-CN" altLang="en-US" sz="4000"/>
            </a:br>
            <a:r>
              <a:rPr lang="zh-CN" altLang="en-US" sz="4000"/>
              <a:t>可重复性研究</a:t>
            </a:r>
            <a:endParaRPr lang="zh-CN" altLang="en-US" sz="4000"/>
          </a:p>
        </p:txBody>
      </p:sp>
      <p:sp>
        <p:nvSpPr>
          <p:cNvPr id="3" name="副标题 2"/>
          <p:cNvSpPr>
            <a:spLocks noGrp="1"/>
          </p:cNvSpPr>
          <p:nvPr>
            <p:ph type="subTitle" idx="1"/>
          </p:nvPr>
        </p:nvSpPr>
        <p:spPr>
          <a:xfrm>
            <a:off x="1524000" y="4423093"/>
            <a:ext cx="9144000" cy="1655762"/>
          </a:xfrm>
        </p:spPr>
        <p:txBody>
          <a:bodyPr/>
          <a:p>
            <a:endParaRPr lang="zh-CN" altLang="en-US" b="1">
              <a:sym typeface="+mn-ea"/>
            </a:endParaRPr>
          </a:p>
          <a:p>
            <a:r>
              <a:rPr lang="zh-CN" altLang="en-US" b="1">
                <a:sym typeface="+mn-ea"/>
              </a:rPr>
              <a:t>汇报小组：第</a:t>
            </a:r>
            <a:r>
              <a:rPr lang="en-US" altLang="zh-CN" b="1">
                <a:sym typeface="+mn-ea"/>
              </a:rPr>
              <a:t>9</a:t>
            </a:r>
            <a:r>
              <a:rPr lang="zh-CN" altLang="en-US" b="1">
                <a:sym typeface="+mn-ea"/>
              </a:rPr>
              <a:t>组（邓善文，王旭，邱英姿，陈燕，侯丽雯）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统计分析代码（</a:t>
            </a:r>
            <a:r>
              <a:rPr lang="zh-CN" altLang="en-US"/>
              <a:t>反应时）</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303530" y="1899920"/>
            <a:ext cx="6076950" cy="305752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601460" y="1899920"/>
            <a:ext cx="5162550" cy="3524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统计分析代码（</a:t>
            </a:r>
            <a:r>
              <a:rPr lang="zh-CN" altLang="en-US"/>
              <a:t>正确率）</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490220" y="1852295"/>
            <a:ext cx="5829300" cy="315277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485255" y="1852295"/>
            <a:ext cx="5429250" cy="37255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可视化</a:t>
            </a:r>
            <a:r>
              <a:rPr lang="zh-CN" altLang="en-US"/>
              <a:t>代码</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303530" y="1691005"/>
            <a:ext cx="4989830" cy="404685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636895" y="1691640"/>
            <a:ext cx="6057900" cy="3348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可视化</a:t>
            </a:r>
            <a:r>
              <a:rPr lang="zh-CN" altLang="en-US"/>
              <a:t>代码</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09600" y="4097655"/>
            <a:ext cx="6696075" cy="260032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09600" y="1541145"/>
            <a:ext cx="6696075" cy="2172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可视化</a:t>
            </a:r>
            <a:r>
              <a:rPr lang="zh-CN" altLang="en-US"/>
              <a:t>代码</a:t>
            </a:r>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838200" y="1691005"/>
            <a:ext cx="6833870" cy="4592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复现结果（</a:t>
            </a:r>
            <a:r>
              <a:rPr lang="zh-CN" altLang="en-US"/>
              <a:t>实验一）</a:t>
            </a:r>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r>
              <a:rPr lang="zh-CN" altLang="en-US" b="1"/>
              <a:t>（</a:t>
            </a:r>
            <a:r>
              <a:rPr lang="en-US" altLang="zh-CN" b="1"/>
              <a:t>1</a:t>
            </a:r>
            <a:r>
              <a:rPr lang="zh-CN" altLang="en-US" b="1"/>
              <a:t>）描述性统计</a:t>
            </a:r>
            <a:endParaRPr lang="zh-CN" altLang="en-US"/>
          </a:p>
          <a:p>
            <a:pPr marL="0" indent="0">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510540" y="3096260"/>
            <a:ext cx="5467350" cy="28194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290945" y="3032125"/>
            <a:ext cx="5456555" cy="28835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复现结果</a:t>
            </a:r>
            <a:r>
              <a:rPr lang="zh-CN" altLang="en-US">
                <a:sym typeface="+mn-ea"/>
              </a:rPr>
              <a:t>（实验一）</a:t>
            </a:r>
            <a:endParaRPr lang="zh-CN" altLang="en-US"/>
          </a:p>
        </p:txBody>
      </p:sp>
      <p:sp>
        <p:nvSpPr>
          <p:cNvPr id="3" name="内容占位符 2"/>
          <p:cNvSpPr>
            <a:spLocks noGrp="1"/>
          </p:cNvSpPr>
          <p:nvPr>
            <p:ph idx="1"/>
          </p:nvPr>
        </p:nvSpPr>
        <p:spPr>
          <a:xfrm>
            <a:off x="838200" y="1567180"/>
            <a:ext cx="10515600" cy="4351338"/>
          </a:xfrm>
        </p:spPr>
        <p:txBody>
          <a:bodyPr/>
          <a:p>
            <a:pPr marL="0" indent="0">
              <a:buNone/>
            </a:pPr>
            <a:r>
              <a:rPr lang="zh-CN" altLang="en-US" sz="2400" b="1"/>
              <a:t>（</a:t>
            </a:r>
            <a:r>
              <a:rPr lang="en-US" altLang="zh-CN" sz="2400" b="1"/>
              <a:t>2</a:t>
            </a:r>
            <a:r>
              <a:rPr lang="zh-CN" altLang="en-US" sz="2400" b="1"/>
              <a:t>）方差分析</a:t>
            </a:r>
            <a:endParaRPr lang="zh-CN" altLang="en-US" sz="2400" b="1"/>
          </a:p>
          <a:p>
            <a:pPr marL="0" indent="0">
              <a:buNone/>
            </a:pPr>
            <a:r>
              <a:rPr lang="en-US" altLang="zh-CN" sz="2400"/>
              <a:t>    </a:t>
            </a:r>
            <a:r>
              <a:rPr lang="en-US" altLang="zh-CN" sz="2400" b="1"/>
              <a:t>  1.RT</a:t>
            </a:r>
            <a:endParaRPr lang="en-US" altLang="zh-CN" sz="2400" b="1"/>
          </a:p>
        </p:txBody>
      </p:sp>
      <p:pic>
        <p:nvPicPr>
          <p:cNvPr id="6" name="图片 5"/>
          <p:cNvPicPr>
            <a:picLocks noChangeAspect="1"/>
          </p:cNvPicPr>
          <p:nvPr>
            <p:custDataLst>
              <p:tags r:id="rId1"/>
            </p:custDataLst>
          </p:nvPr>
        </p:nvPicPr>
        <p:blipFill>
          <a:blip r:embed="rId2"/>
          <a:stretch>
            <a:fillRect/>
          </a:stretch>
        </p:blipFill>
        <p:spPr>
          <a:xfrm>
            <a:off x="2044065" y="2360295"/>
            <a:ext cx="8654415" cy="41186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复现结果（实验一）</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2375535" y="2230120"/>
            <a:ext cx="7562215" cy="4598670"/>
          </a:xfrm>
          <a:prstGeom prst="rect">
            <a:avLst/>
          </a:prstGeom>
        </p:spPr>
      </p:pic>
      <p:sp>
        <p:nvSpPr>
          <p:cNvPr id="5" name="文本框 4"/>
          <p:cNvSpPr txBox="1"/>
          <p:nvPr/>
        </p:nvSpPr>
        <p:spPr>
          <a:xfrm>
            <a:off x="838200" y="1691005"/>
            <a:ext cx="6096000" cy="460375"/>
          </a:xfrm>
          <a:prstGeom prst="rect">
            <a:avLst/>
          </a:prstGeom>
          <a:noFill/>
        </p:spPr>
        <p:txBody>
          <a:bodyPr wrap="square" rtlCol="0" anchor="t">
            <a:spAutoFit/>
          </a:bodyPr>
          <a:p>
            <a:pPr marL="0" indent="0">
              <a:buNone/>
            </a:pPr>
            <a:r>
              <a:rPr lang="en-US" altLang="zh-CN" sz="2400" b="1">
                <a:sym typeface="+mn-ea"/>
              </a:rPr>
              <a:t>1.RT_</a:t>
            </a:r>
            <a:r>
              <a:rPr lang="zh-CN" altLang="en-US" sz="2400" b="1">
                <a:sym typeface="+mn-ea"/>
              </a:rPr>
              <a:t>事后多重比较</a:t>
            </a:r>
            <a:endParaRPr lang="zh-CN" altLang="en-US" sz="2400" b="1">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复现结果（实验一）</a:t>
            </a:r>
            <a:endParaRPr lang="zh-CN" altLang="en-US"/>
          </a:p>
        </p:txBody>
      </p:sp>
      <p:sp>
        <p:nvSpPr>
          <p:cNvPr id="3" name="内容占位符 2"/>
          <p:cNvSpPr>
            <a:spLocks noGrp="1"/>
          </p:cNvSpPr>
          <p:nvPr>
            <p:ph idx="1"/>
          </p:nvPr>
        </p:nvSpPr>
        <p:spPr/>
        <p:txBody>
          <a:bodyPr/>
          <a:p>
            <a:pPr marL="0" indent="0">
              <a:buNone/>
            </a:pPr>
            <a:r>
              <a:rPr lang="en-US" altLang="zh-CN" sz="2400" b="1"/>
              <a:t>2.ERR</a:t>
            </a:r>
            <a:endParaRPr lang="en-US" altLang="zh-CN" sz="2400" b="1"/>
          </a:p>
          <a:p>
            <a:pPr marL="0" indent="0">
              <a:buNone/>
            </a:pPr>
            <a:endParaRPr lang="en-US" altLang="zh-CN" sz="2400" b="1"/>
          </a:p>
        </p:txBody>
      </p:sp>
      <p:pic>
        <p:nvPicPr>
          <p:cNvPr id="5" name="图片 4"/>
          <p:cNvPicPr>
            <a:picLocks noChangeAspect="1"/>
          </p:cNvPicPr>
          <p:nvPr>
            <p:custDataLst>
              <p:tags r:id="rId1"/>
            </p:custDataLst>
          </p:nvPr>
        </p:nvPicPr>
        <p:blipFill>
          <a:blip r:embed="rId2"/>
          <a:stretch>
            <a:fillRect/>
          </a:stretch>
        </p:blipFill>
        <p:spPr>
          <a:xfrm>
            <a:off x="1183005" y="2282825"/>
            <a:ext cx="8505825" cy="4224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复现结果（实验一）</a:t>
            </a:r>
            <a:endParaRPr lang="zh-CN" altLang="en-US"/>
          </a:p>
        </p:txBody>
      </p:sp>
      <p:sp>
        <p:nvSpPr>
          <p:cNvPr id="3" name="内容占位符 2"/>
          <p:cNvSpPr>
            <a:spLocks noGrp="1"/>
          </p:cNvSpPr>
          <p:nvPr>
            <p:ph idx="1"/>
          </p:nvPr>
        </p:nvSpPr>
        <p:spPr>
          <a:xfrm>
            <a:off x="1676400" y="1498600"/>
            <a:ext cx="10515600" cy="4351338"/>
          </a:xfrm>
        </p:spPr>
        <p:txBody>
          <a:bodyPr/>
          <a:p>
            <a:pPr marL="0" indent="0">
              <a:buNone/>
            </a:pPr>
            <a:r>
              <a:rPr lang="zh-CN" altLang="en-US"/>
              <a:t>（</a:t>
            </a:r>
            <a:r>
              <a:rPr lang="en-US" altLang="zh-CN"/>
              <a:t>3</a:t>
            </a:r>
            <a:r>
              <a:rPr lang="zh-CN" altLang="en-US"/>
              <a:t>）</a:t>
            </a:r>
            <a:r>
              <a:rPr lang="zh-CN" altLang="en-US"/>
              <a:t>可视化</a:t>
            </a:r>
            <a:endParaRPr lang="zh-CN" altLang="en-US"/>
          </a:p>
        </p:txBody>
      </p:sp>
      <p:pic>
        <p:nvPicPr>
          <p:cNvPr id="8" name="内容占位符 7"/>
          <p:cNvPicPr>
            <a:picLocks noChangeAspect="1"/>
          </p:cNvPicPr>
          <p:nvPr>
            <p:custDataLst>
              <p:tags r:id="rId1"/>
            </p:custDataLst>
          </p:nvPr>
        </p:nvPicPr>
        <p:blipFill>
          <a:blip r:embed="rId2"/>
          <a:stretch>
            <a:fillRect/>
          </a:stretch>
        </p:blipFill>
        <p:spPr>
          <a:xfrm>
            <a:off x="963295" y="2074545"/>
            <a:ext cx="4613910" cy="4093845"/>
          </a:xfrm>
          <a:prstGeom prst="rect">
            <a:avLst/>
          </a:prstGeom>
        </p:spPr>
      </p:pic>
      <p:pic>
        <p:nvPicPr>
          <p:cNvPr id="9" name="图片 8"/>
          <p:cNvPicPr>
            <a:picLocks noChangeAspect="1"/>
          </p:cNvPicPr>
          <p:nvPr/>
        </p:nvPicPr>
        <p:blipFill>
          <a:blip r:embed="rId3"/>
          <a:stretch>
            <a:fillRect/>
          </a:stretch>
        </p:blipFill>
        <p:spPr>
          <a:xfrm>
            <a:off x="6564630" y="1903730"/>
            <a:ext cx="5144770" cy="44361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文章信息</a:t>
            </a:r>
            <a:endParaRPr lang="en-US" altLang="zh-CN"/>
          </a:p>
        </p:txBody>
      </p:sp>
      <p:pic>
        <p:nvPicPr>
          <p:cNvPr id="4" name="内容占位符 3"/>
          <p:cNvPicPr>
            <a:picLocks noChangeAspect="1"/>
          </p:cNvPicPr>
          <p:nvPr>
            <p:ph idx="1"/>
          </p:nvPr>
        </p:nvPicPr>
        <p:blipFill>
          <a:blip r:embed="rId1"/>
          <a:stretch>
            <a:fillRect/>
          </a:stretch>
        </p:blipFill>
        <p:spPr>
          <a:xfrm>
            <a:off x="838200" y="1483995"/>
            <a:ext cx="9152890" cy="3890645"/>
          </a:xfrm>
          <a:prstGeom prst="rect">
            <a:avLst/>
          </a:prstGeom>
        </p:spPr>
      </p:pic>
      <p:sp>
        <p:nvSpPr>
          <p:cNvPr id="5" name="文本框 4"/>
          <p:cNvSpPr txBox="1"/>
          <p:nvPr/>
        </p:nvSpPr>
        <p:spPr>
          <a:xfrm>
            <a:off x="1358900" y="5723890"/>
            <a:ext cx="8787765" cy="521970"/>
          </a:xfrm>
          <a:prstGeom prst="rect">
            <a:avLst/>
          </a:prstGeom>
          <a:noFill/>
        </p:spPr>
        <p:txBody>
          <a:bodyPr wrap="square" rtlCol="0" anchor="t">
            <a:spAutoFit/>
          </a:bodyPr>
          <a:p>
            <a:r>
              <a:rPr lang="zh-CN" altLang="en-US" sz="2800" b="1">
                <a:sym typeface="+mn-ea"/>
              </a:rPr>
              <a:t>成年人动作预测的反应时信息揭示了两种心理</a:t>
            </a:r>
            <a:r>
              <a:rPr lang="zh-CN" altLang="en-US" sz="2800" b="1">
                <a:sym typeface="+mn-ea"/>
              </a:rPr>
              <a:t>阅读系统</a:t>
            </a:r>
            <a:endParaRPr lang="zh-CN" altLang="en-US" sz="28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复现结果（实验一）</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6418580" y="2080895"/>
            <a:ext cx="5140960" cy="3908425"/>
          </a:xfrm>
          <a:prstGeom prst="rect">
            <a:avLst/>
          </a:prstGeom>
        </p:spPr>
      </p:pic>
      <p:pic>
        <p:nvPicPr>
          <p:cNvPr id="10" name="内容占位符 9"/>
          <p:cNvPicPr>
            <a:picLocks noChangeAspect="1"/>
          </p:cNvPicPr>
          <p:nvPr>
            <p:ph idx="1"/>
            <p:custDataLst>
              <p:tags r:id="rId3"/>
            </p:custDataLst>
          </p:nvPr>
        </p:nvPicPr>
        <p:blipFill>
          <a:blip r:embed="rId4"/>
          <a:stretch>
            <a:fillRect/>
          </a:stretch>
        </p:blipFill>
        <p:spPr>
          <a:xfrm>
            <a:off x="564515" y="2080895"/>
            <a:ext cx="5256530" cy="39077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复现结果（实验一）</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6477000" y="2178050"/>
            <a:ext cx="5005705" cy="3808730"/>
          </a:xfrm>
          <a:prstGeom prst="rect">
            <a:avLst/>
          </a:prstGeom>
        </p:spPr>
      </p:pic>
      <p:pic>
        <p:nvPicPr>
          <p:cNvPr id="9" name="内容占位符 8"/>
          <p:cNvPicPr>
            <a:picLocks noChangeAspect="1"/>
          </p:cNvPicPr>
          <p:nvPr>
            <p:ph idx="1"/>
            <p:custDataLst>
              <p:tags r:id="rId3"/>
            </p:custDataLst>
          </p:nvPr>
        </p:nvPicPr>
        <p:blipFill>
          <a:blip r:embed="rId4"/>
          <a:stretch>
            <a:fillRect/>
          </a:stretch>
        </p:blipFill>
        <p:spPr>
          <a:xfrm>
            <a:off x="250190" y="2178050"/>
            <a:ext cx="5622925" cy="38138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讨论及</a:t>
            </a:r>
            <a:r>
              <a:rPr lang="zh-CN" altLang="en-US"/>
              <a:t>结论</a:t>
            </a:r>
            <a:endParaRPr lang="zh-CN" altLang="en-US"/>
          </a:p>
        </p:txBody>
      </p:sp>
      <p:sp>
        <p:nvSpPr>
          <p:cNvPr id="3" name="内容占位符 2"/>
          <p:cNvSpPr>
            <a:spLocks noGrp="1"/>
          </p:cNvSpPr>
          <p:nvPr>
            <p:ph idx="1"/>
          </p:nvPr>
        </p:nvSpPr>
        <p:spPr>
          <a:xfrm>
            <a:off x="374015" y="1825625"/>
            <a:ext cx="11600180" cy="4351655"/>
          </a:xfrm>
        </p:spPr>
        <p:txBody>
          <a:bodyPr>
            <a:normAutofit lnSpcReduction="10000"/>
          </a:bodyPr>
          <a:p>
            <a:pPr marL="0" indent="0">
              <a:buNone/>
            </a:pPr>
            <a:r>
              <a:rPr lang="zh-CN" altLang="en-US"/>
              <a:t>整体上，我们复现出了本文全部的效应（与原文保持一致），精确数值</a:t>
            </a:r>
            <a:endParaRPr lang="zh-CN" altLang="en-US"/>
          </a:p>
          <a:p>
            <a:pPr marL="0" indent="0">
              <a:buNone/>
            </a:pPr>
            <a:r>
              <a:rPr lang="zh-CN" altLang="en-US"/>
              <a:t>上存在些许</a:t>
            </a:r>
            <a:r>
              <a:rPr lang="zh-CN" altLang="en-US"/>
              <a:t>差异。</a:t>
            </a:r>
            <a:endParaRPr lang="zh-CN" altLang="en-US"/>
          </a:p>
          <a:p>
            <a:pPr marL="0" indent="0">
              <a:buNone/>
            </a:pPr>
            <a:endParaRPr lang="zh-CN" altLang="en-US"/>
          </a:p>
          <a:p>
            <a:pPr marL="0" indent="0">
              <a:buNone/>
            </a:pPr>
            <a:r>
              <a:rPr lang="en-US" altLang="zh-CN" b="1"/>
              <a:t>1.</a:t>
            </a:r>
            <a:r>
              <a:rPr lang="zh-CN" altLang="en-US" b="1"/>
              <a:t>造成差异的可能原因是在</a:t>
            </a:r>
            <a:r>
              <a:rPr lang="zh-CN" altLang="en-US" b="1" u="sng"/>
              <a:t>去极值环节存在的差异</a:t>
            </a:r>
            <a:endParaRPr lang="zh-CN" altLang="en-US" b="1"/>
          </a:p>
          <a:p>
            <a:pPr marL="0" indent="0" algn="just">
              <a:buNone/>
            </a:pPr>
            <a:r>
              <a:rPr lang="zh-CN" altLang="en-US"/>
              <a:t>作者提供了去极值的标准，但是因为没有原始代码，我们自行尝试复现</a:t>
            </a:r>
            <a:endParaRPr lang="zh-CN" altLang="en-US"/>
          </a:p>
          <a:p>
            <a:pPr marL="0" indent="0" algn="just">
              <a:buNone/>
            </a:pPr>
            <a:r>
              <a:rPr lang="zh-CN" altLang="en-US"/>
              <a:t>了这个过程，在去除后的</a:t>
            </a:r>
            <a:r>
              <a:rPr lang="en-US" altLang="zh-CN"/>
              <a:t>trial</a:t>
            </a:r>
            <a:r>
              <a:rPr lang="zh-CN" altLang="en-US"/>
              <a:t>个数上尽可能地去接近原文，但仍可能存在</a:t>
            </a:r>
            <a:endParaRPr lang="zh-CN" altLang="en-US"/>
          </a:p>
          <a:p>
            <a:pPr marL="0" indent="0" algn="just">
              <a:buNone/>
            </a:pPr>
            <a:r>
              <a:rPr lang="zh-CN" altLang="en-US"/>
              <a:t>不一致的地方。</a:t>
            </a:r>
            <a:endParaRPr lang="zh-CN" altLang="en-US"/>
          </a:p>
          <a:p>
            <a:pPr marL="0" indent="0" algn="just">
              <a:buNone/>
            </a:pPr>
            <a:endParaRPr lang="zh-CN" altLang="en-US"/>
          </a:p>
          <a:p>
            <a:pPr marL="0" indent="0">
              <a:buNone/>
            </a:pPr>
            <a:r>
              <a:rPr lang="en-US" altLang="zh-CN" b="1"/>
              <a:t>2.ERR</a:t>
            </a:r>
            <a:r>
              <a:rPr lang="zh-CN" altLang="en-US" b="1"/>
              <a:t>和原文在数值上存在一些差异，但效应保持一致</a:t>
            </a:r>
            <a:endParaRPr lang="zh-CN" alt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ctr">
              <a:buNone/>
            </a:pPr>
            <a:endParaRPr lang="en-US" altLang="zh-CN" sz="6000" b="1"/>
          </a:p>
          <a:p>
            <a:pPr marL="0" indent="0" algn="ctr">
              <a:buNone/>
            </a:pPr>
            <a:r>
              <a:rPr lang="en-US" altLang="zh-CN" sz="6000" b="1"/>
              <a:t>THANKS</a:t>
            </a:r>
            <a:endParaRPr lang="en-US" altLang="zh-CN" sz="6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作者</a:t>
            </a:r>
            <a:r>
              <a:rPr lang="zh-CN" altLang="en-US"/>
              <a:t>信息</a:t>
            </a:r>
            <a:endParaRPr lang="zh-CN" altLang="en-US"/>
          </a:p>
        </p:txBody>
      </p:sp>
      <p:pic>
        <p:nvPicPr>
          <p:cNvPr id="4" name="内容占位符 3"/>
          <p:cNvPicPr>
            <a:picLocks noChangeAspect="1"/>
          </p:cNvPicPr>
          <p:nvPr>
            <p:ph idx="1"/>
          </p:nvPr>
        </p:nvPicPr>
        <p:blipFill>
          <a:blip r:embed="rId1"/>
          <a:stretch>
            <a:fillRect/>
          </a:stretch>
        </p:blipFill>
        <p:spPr>
          <a:xfrm>
            <a:off x="5293360" y="4193540"/>
            <a:ext cx="6473190" cy="2181860"/>
          </a:xfrm>
          <a:prstGeom prst="rect">
            <a:avLst/>
          </a:prstGeom>
        </p:spPr>
      </p:pic>
      <p:pic>
        <p:nvPicPr>
          <p:cNvPr id="5" name="图片 4"/>
          <p:cNvPicPr>
            <a:picLocks noChangeAspect="1"/>
          </p:cNvPicPr>
          <p:nvPr/>
        </p:nvPicPr>
        <p:blipFill>
          <a:blip r:embed="rId2"/>
          <a:stretch>
            <a:fillRect/>
          </a:stretch>
        </p:blipFill>
        <p:spPr>
          <a:xfrm>
            <a:off x="838200" y="1691005"/>
            <a:ext cx="6051550" cy="22599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分工</a:t>
            </a:r>
            <a:endParaRPr lang="zh-CN" altLang="en-US"/>
          </a:p>
        </p:txBody>
      </p:sp>
      <p:sp>
        <p:nvSpPr>
          <p:cNvPr id="3" name="内容占位符 2"/>
          <p:cNvSpPr>
            <a:spLocks noGrp="1"/>
          </p:cNvSpPr>
          <p:nvPr>
            <p:ph idx="1"/>
          </p:nvPr>
        </p:nvSpPr>
        <p:spPr/>
        <p:txBody>
          <a:bodyPr/>
          <a:p>
            <a:pPr marL="0" indent="0">
              <a:buNone/>
            </a:pPr>
            <a:r>
              <a:rPr lang="zh-CN" altLang="en-US"/>
              <a:t>预处理及统计</a:t>
            </a:r>
            <a:r>
              <a:rPr lang="zh-CN" altLang="en-US"/>
              <a:t>分析：</a:t>
            </a:r>
            <a:endParaRPr lang="zh-CN" altLang="en-US"/>
          </a:p>
          <a:p>
            <a:pPr marL="0" indent="0">
              <a:buNone/>
            </a:pPr>
            <a:r>
              <a:rPr lang="zh-CN" altLang="en-US"/>
              <a:t>实验一：邓善文，</a:t>
            </a:r>
            <a:r>
              <a:rPr lang="zh-CN" altLang="en-US"/>
              <a:t>王旭</a:t>
            </a:r>
            <a:endParaRPr lang="zh-CN" altLang="en-US"/>
          </a:p>
          <a:p>
            <a:pPr marL="0" indent="0">
              <a:buNone/>
            </a:pPr>
            <a:r>
              <a:rPr lang="zh-CN" altLang="en-US"/>
              <a:t>实验二：陈燕，侯丽</a:t>
            </a:r>
            <a:r>
              <a:rPr lang="zh-CN" altLang="en-US"/>
              <a:t>雯</a:t>
            </a:r>
            <a:endParaRPr lang="zh-CN" altLang="en-US"/>
          </a:p>
          <a:p>
            <a:pPr marL="0" indent="0">
              <a:buNone/>
            </a:pPr>
            <a:endParaRPr lang="zh-CN" altLang="en-US"/>
          </a:p>
          <a:p>
            <a:pPr marL="0" indent="0">
              <a:buNone/>
            </a:pPr>
            <a:r>
              <a:rPr lang="zh-CN" altLang="en-US"/>
              <a:t>可视化：</a:t>
            </a:r>
            <a:r>
              <a:rPr lang="zh-CN" altLang="en-US"/>
              <a:t>邱英姿</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引言</a:t>
            </a:r>
            <a:endParaRPr lang="zh-CN" altLang="en-US"/>
          </a:p>
        </p:txBody>
      </p:sp>
      <p:sp>
        <p:nvSpPr>
          <p:cNvPr id="3" name="内容占位符 2"/>
          <p:cNvSpPr>
            <a:spLocks noGrp="1"/>
          </p:cNvSpPr>
          <p:nvPr>
            <p:ph idx="1"/>
          </p:nvPr>
        </p:nvSpPr>
        <p:spPr>
          <a:xfrm>
            <a:off x="132080" y="1428115"/>
            <a:ext cx="11928475" cy="4593590"/>
          </a:xfrm>
        </p:spPr>
        <p:txBody>
          <a:bodyPr>
            <a:normAutofit fontScale="25000"/>
          </a:bodyPr>
          <a:p>
            <a:pPr marL="0" indent="0">
              <a:buNone/>
            </a:pPr>
            <a:r>
              <a:rPr lang="zh-CN" altLang="en-US" sz="7200"/>
              <a:t>几十年来对需要直接言语推理的标准错误信念任务的研究表明，心理理论（TOM）在人类大约4岁时就出现了</a:t>
            </a:r>
            <a:endParaRPr lang="zh-CN" altLang="en-US" sz="7200"/>
          </a:p>
          <a:p>
            <a:pPr marL="0" indent="0">
              <a:buNone/>
            </a:pPr>
            <a:r>
              <a:rPr lang="zh-CN" altLang="en-US" sz="7200"/>
              <a:t>（Wellman，Cross，&amp;Watson，2001）。在孩子和目标对象之间存在差异的任务中，年龄较小的孩子无法明确推理他</a:t>
            </a:r>
            <a:endParaRPr lang="zh-CN" altLang="en-US" sz="7200"/>
          </a:p>
          <a:p>
            <a:pPr marL="0" indent="0">
              <a:buNone/>
            </a:pPr>
            <a:r>
              <a:rPr lang="zh-CN" altLang="en-US" sz="7200"/>
              <a:t>人的想法。</a:t>
            </a:r>
            <a:endParaRPr lang="zh-CN" altLang="en-US" sz="7200"/>
          </a:p>
          <a:p>
            <a:pPr marL="0" indent="0">
              <a:buNone/>
            </a:pPr>
            <a:endParaRPr lang="zh-CN" altLang="en-US" sz="7200"/>
          </a:p>
          <a:p>
            <a:pPr marL="0" indent="0">
              <a:buNone/>
            </a:pPr>
            <a:r>
              <a:rPr lang="zh-CN" altLang="en-US" sz="7200"/>
              <a:t>然而已有的一些基于心理理论的研究范式产出了一些不一致的研究结果，由此发展出两种理论观点试图调和这些分歧：</a:t>
            </a:r>
            <a:endParaRPr lang="zh-CN" altLang="en-US" sz="7200"/>
          </a:p>
          <a:p>
            <a:pPr marL="0" indent="0">
              <a:buNone/>
            </a:pPr>
            <a:r>
              <a:rPr lang="en-US" altLang="zh-CN" sz="7200" b="1"/>
              <a:t>1.</a:t>
            </a:r>
            <a:r>
              <a:rPr lang="zh-CN" altLang="en-US" sz="7200" b="1"/>
              <a:t>早期心理理论；</a:t>
            </a:r>
            <a:r>
              <a:rPr lang="en-US" altLang="zh-CN" sz="7200" b="1"/>
              <a:t>2.</a:t>
            </a:r>
            <a:r>
              <a:rPr lang="zh-CN" altLang="en-US" sz="7200" b="1"/>
              <a:t>双系统心理理论（</a:t>
            </a:r>
            <a:r>
              <a:rPr lang="en-US" altLang="zh-CN" sz="7200" b="1"/>
              <a:t>2-system)</a:t>
            </a:r>
            <a:endParaRPr lang="en-US" altLang="zh-CN" sz="7200" b="1"/>
          </a:p>
          <a:p>
            <a:pPr marL="0" indent="0">
              <a:buNone/>
            </a:pPr>
            <a:r>
              <a:rPr lang="zh-CN" altLang="en-US" sz="7200"/>
              <a:t>早期心理理论：婴儿有一个抽象的（可能是天生的）心理推理系统，标准的TOM任务依赖于直接测量，低估了儿童的抽象心理能力。</a:t>
            </a:r>
            <a:endParaRPr lang="zh-CN" altLang="en-US" sz="7200"/>
          </a:p>
          <a:p>
            <a:pPr marL="0" indent="0">
              <a:buNone/>
            </a:pPr>
            <a:r>
              <a:rPr lang="zh-CN" altLang="en-US" sz="7200"/>
              <a:t>双系统心理理论：人类成年人有一个高效且灵活的读心系统。</a:t>
            </a:r>
            <a:endParaRPr lang="zh-CN" altLang="en-US" sz="7200"/>
          </a:p>
          <a:p>
            <a:pPr marL="0" indent="0">
              <a:buNone/>
            </a:pPr>
            <a:r>
              <a:rPr lang="zh-CN" altLang="en-US" sz="7200" b="1"/>
              <a:t>系统1</a:t>
            </a:r>
            <a:r>
              <a:rPr lang="zh-CN" altLang="en-US" sz="7200"/>
              <a:t>是在快速移动的情况下引导间接反应（例如，在某些任务中的凝视），对一般认知资源施加相对较少的需求。</a:t>
            </a:r>
            <a:endParaRPr lang="zh-CN" altLang="en-US" sz="7200"/>
          </a:p>
          <a:p>
            <a:pPr marL="0" indent="0">
              <a:buNone/>
            </a:pPr>
            <a:r>
              <a:rPr lang="zh-CN" altLang="en-US" sz="7200" b="1"/>
              <a:t>系统2</a:t>
            </a:r>
            <a:r>
              <a:rPr lang="zh-CN" altLang="en-US" sz="7200"/>
              <a:t>支持直接的言语预测和抽象的精神状态推理，是从4岁开始发展的。然而，这种系统的灵活性在认知上是昂贵的，因为它对执</a:t>
            </a:r>
            <a:endParaRPr lang="zh-CN" altLang="en-US" sz="7200"/>
          </a:p>
          <a:p>
            <a:pPr marL="0" indent="0">
              <a:buNone/>
            </a:pPr>
            <a:r>
              <a:rPr lang="zh-CN" altLang="en-US" sz="7200"/>
              <a:t>行职能资源提出了深刻而持久的要求。</a:t>
            </a:r>
            <a:endParaRPr lang="zh-CN" altLang="en-US" sz="7200"/>
          </a:p>
          <a:p>
            <a:pPr marL="0" indent="0">
              <a:buNone/>
            </a:pPr>
            <a:endParaRPr lang="zh-CN" altLang="en-US" sz="7200"/>
          </a:p>
          <a:p>
            <a:pPr marL="0" indent="0">
              <a:buNone/>
            </a:pPr>
            <a:r>
              <a:rPr lang="zh-CN" altLang="en-US" sz="7200"/>
              <a:t>本研究想要通过成人样本数据去比较</a:t>
            </a:r>
            <a:r>
              <a:rPr lang="en-US" altLang="zh-CN" sz="7200"/>
              <a:t>2-system</a:t>
            </a:r>
            <a:r>
              <a:rPr lang="zh-CN" altLang="en-US" sz="7200"/>
              <a:t>理论和早期心理理论</a:t>
            </a:r>
            <a:r>
              <a:rPr lang="en-US" altLang="zh-CN" sz="7200"/>
              <a:t>,</a:t>
            </a:r>
            <a:r>
              <a:rPr lang="zh-CN" altLang="en-US" sz="7200"/>
              <a:t>提供来自行为研究的证据。</a:t>
            </a:r>
            <a:endParaRPr lang="zh-CN" altLang="en-US" sz="7200"/>
          </a:p>
          <a:p>
            <a:pPr marL="0" indent="0">
              <a:buNone/>
            </a:pPr>
            <a:endParaRPr lang="zh-CN" altLang="en-US" sz="7200"/>
          </a:p>
          <a:p>
            <a:pPr marL="0" indent="0">
              <a:buNone/>
            </a:pPr>
            <a:endParaRPr lang="zh-CN" altLang="en-US" sz="2665"/>
          </a:p>
          <a:p>
            <a:pPr marL="0" indent="0">
              <a:buNone/>
            </a:pPr>
            <a:endParaRPr lang="zh-CN" altLang="en-US"/>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0540" y="365125"/>
            <a:ext cx="10515600" cy="1325563"/>
          </a:xfrm>
        </p:spPr>
        <p:txBody>
          <a:bodyPr/>
          <a:p>
            <a:r>
              <a:rPr lang="zh-CN" altLang="en-US"/>
              <a:t>方法</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06680" y="4667885"/>
            <a:ext cx="6826250" cy="21386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254875" y="3550920"/>
            <a:ext cx="4937125" cy="325564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7254875" y="182880"/>
            <a:ext cx="4883785" cy="3246120"/>
          </a:xfrm>
          <a:prstGeom prst="rect">
            <a:avLst/>
          </a:prstGeom>
        </p:spPr>
      </p:pic>
      <p:sp>
        <p:nvSpPr>
          <p:cNvPr id="7" name="文本框 6"/>
          <p:cNvSpPr txBox="1"/>
          <p:nvPr/>
        </p:nvSpPr>
        <p:spPr>
          <a:xfrm>
            <a:off x="106045" y="1945640"/>
            <a:ext cx="7148830" cy="2553335"/>
          </a:xfrm>
          <a:prstGeom prst="rect">
            <a:avLst/>
          </a:prstGeom>
          <a:noFill/>
        </p:spPr>
        <p:txBody>
          <a:bodyPr wrap="square" rtlCol="0">
            <a:spAutoFit/>
          </a:bodyPr>
          <a:p>
            <a:pPr marL="0" indent="0">
              <a:buNone/>
            </a:pPr>
            <a:r>
              <a:rPr lang="zh-CN" altLang="en-US" sz="2000">
                <a:sym typeface="+mn-ea"/>
              </a:rPr>
              <a:t>本实验是一个</a:t>
            </a:r>
            <a:r>
              <a:rPr lang="en-US" altLang="zh-CN" sz="2000">
                <a:sym typeface="+mn-ea"/>
              </a:rPr>
              <a:t>2</a:t>
            </a:r>
            <a:r>
              <a:rPr lang="zh-CN" altLang="en-US" sz="2000">
                <a:sym typeface="+mn-ea"/>
              </a:rPr>
              <a:t>（</a:t>
            </a:r>
            <a:r>
              <a:rPr lang="en-US" altLang="zh-CN" sz="2000">
                <a:sym typeface="+mn-ea"/>
              </a:rPr>
              <a:t>Task: Location/ Identity)*4(False-belief condition: </a:t>
            </a:r>
            <a:r>
              <a:rPr lang="en-US" altLang="zh-CN" sz="2000">
                <a:sym typeface="+mn-ea"/>
              </a:rPr>
              <a:t>A</a:t>
            </a:r>
            <a:r>
              <a:rPr lang="en-US" altLang="zh-CN" sz="2000" baseline="-25000">
                <a:uFillTx/>
                <a:sym typeface="+mn-ea"/>
              </a:rPr>
              <a:t>D</a:t>
            </a:r>
            <a:r>
              <a:rPr lang="en-US" altLang="zh-CN" sz="2000">
                <a:uFillTx/>
                <a:sym typeface="+mn-ea"/>
              </a:rPr>
              <a:t>+,</a:t>
            </a:r>
            <a:r>
              <a:rPr lang="en-US" altLang="zh-CN" sz="2000">
                <a:sym typeface="+mn-ea"/>
              </a:rPr>
              <a:t>A</a:t>
            </a:r>
            <a:r>
              <a:rPr lang="en-US" altLang="zh-CN" sz="2000" baseline="-25000">
                <a:uFillTx/>
                <a:sym typeface="+mn-ea"/>
              </a:rPr>
              <a:t>U</a:t>
            </a:r>
            <a:r>
              <a:rPr lang="en-US" altLang="zh-CN" sz="2000">
                <a:sym typeface="+mn-ea"/>
              </a:rPr>
              <a:t>+,A</a:t>
            </a:r>
            <a:r>
              <a:rPr lang="en-US" altLang="zh-CN" sz="2000" baseline="-25000">
                <a:uFillTx/>
                <a:sym typeface="+mn-ea"/>
              </a:rPr>
              <a:t>D</a:t>
            </a:r>
            <a:r>
              <a:rPr lang="en-US" altLang="zh-CN" sz="2000">
                <a:uFillTx/>
                <a:sym typeface="+mn-ea"/>
              </a:rPr>
              <a:t>-,</a:t>
            </a:r>
            <a:r>
              <a:rPr lang="en-US" altLang="zh-CN" sz="2000">
                <a:sym typeface="+mn-ea"/>
              </a:rPr>
              <a:t>A</a:t>
            </a:r>
            <a:r>
              <a:rPr lang="en-US" altLang="zh-CN" sz="2000" baseline="-25000">
                <a:uFillTx/>
                <a:sym typeface="+mn-ea"/>
              </a:rPr>
              <a:t>U</a:t>
            </a:r>
            <a:r>
              <a:rPr lang="en-US" altLang="zh-CN" sz="2000">
                <a:uFillTx/>
                <a:sym typeface="+mn-ea"/>
              </a:rPr>
              <a:t>-</a:t>
            </a:r>
            <a:r>
              <a:rPr lang="zh-CN" altLang="en-US" sz="2000">
                <a:uFillTx/>
                <a:sym typeface="+mn-ea"/>
              </a:rPr>
              <a:t>）的被试内实验设计。</a:t>
            </a:r>
            <a:endParaRPr lang="zh-CN" altLang="en-US" sz="2000">
              <a:solidFill>
                <a:schemeClr val="tx1"/>
              </a:solidFill>
              <a:uFillTx/>
              <a:sym typeface="+mn-ea"/>
            </a:endParaRPr>
          </a:p>
          <a:p>
            <a:pPr marL="0" indent="0">
              <a:buNone/>
            </a:pPr>
            <a:endParaRPr lang="zh-CN" altLang="en-US" sz="2000">
              <a:solidFill>
                <a:schemeClr val="tx1"/>
              </a:solidFill>
              <a:uFillTx/>
              <a:sym typeface="+mn-ea"/>
            </a:endParaRPr>
          </a:p>
          <a:p>
            <a:pPr marL="0" indent="0">
              <a:buNone/>
            </a:pPr>
            <a:endParaRPr lang="zh-CN" altLang="en-US" sz="2000">
              <a:solidFill>
                <a:schemeClr val="tx1"/>
              </a:solidFill>
              <a:uFillTx/>
              <a:sym typeface="+mn-ea"/>
            </a:endParaRPr>
          </a:p>
          <a:p>
            <a:pPr marL="0" indent="0">
              <a:buNone/>
            </a:pPr>
            <a:r>
              <a:rPr lang="zh-CN" altLang="en-US" sz="2000">
                <a:sym typeface="+mn-ea"/>
              </a:rPr>
              <a:t>假设</a:t>
            </a:r>
            <a:r>
              <a:rPr lang="en-US" altLang="zh-CN" sz="2000">
                <a:sym typeface="+mn-ea"/>
              </a:rPr>
              <a:t>1</a:t>
            </a:r>
            <a:r>
              <a:rPr lang="zh-CN" altLang="en-US" sz="2000">
                <a:sym typeface="+mn-ea"/>
              </a:rPr>
              <a:t>（位置假设：</a:t>
            </a:r>
            <a:r>
              <a:rPr lang="en-US" altLang="zh-CN" sz="2000">
                <a:sym typeface="+mn-ea"/>
              </a:rPr>
              <a:t>Location Hypothesis)</a:t>
            </a:r>
            <a:r>
              <a:rPr lang="zh-CN" altLang="en-US" sz="2000">
                <a:sym typeface="+mn-ea"/>
              </a:rPr>
              <a:t>：被试在</a:t>
            </a:r>
            <a:r>
              <a:rPr lang="en-US" altLang="zh-CN" sz="2000">
                <a:sym typeface="+mn-ea"/>
              </a:rPr>
              <a:t>A</a:t>
            </a:r>
            <a:r>
              <a:rPr lang="en-US" altLang="zh-CN" sz="2000" baseline="-25000">
                <a:uFillTx/>
                <a:sym typeface="+mn-ea"/>
              </a:rPr>
              <a:t>D</a:t>
            </a:r>
            <a:r>
              <a:rPr lang="en-US" altLang="zh-CN" sz="2000">
                <a:uFillTx/>
                <a:sym typeface="+mn-ea"/>
              </a:rPr>
              <a:t>+</a:t>
            </a:r>
            <a:r>
              <a:rPr lang="zh-CN" altLang="en-US" sz="2000">
                <a:uFillTx/>
                <a:sym typeface="+mn-ea"/>
              </a:rPr>
              <a:t>条件下的反应最快。</a:t>
            </a:r>
            <a:endParaRPr lang="en-US" altLang="zh-CN" sz="2000"/>
          </a:p>
          <a:p>
            <a:pPr marL="0" indent="0">
              <a:buNone/>
            </a:pPr>
            <a:r>
              <a:rPr lang="zh-CN" altLang="en-US" sz="2000">
                <a:sym typeface="+mn-ea"/>
              </a:rPr>
              <a:t>假设</a:t>
            </a:r>
            <a:r>
              <a:rPr lang="en-US" altLang="zh-CN" sz="2000">
                <a:sym typeface="+mn-ea"/>
              </a:rPr>
              <a:t>2</a:t>
            </a:r>
            <a:r>
              <a:rPr lang="zh-CN" altLang="en-US" sz="2000">
                <a:sym typeface="+mn-ea"/>
              </a:rPr>
              <a:t>（身份假设：</a:t>
            </a:r>
            <a:r>
              <a:rPr lang="en-US" altLang="zh-CN" sz="2000">
                <a:sym typeface="+mn-ea"/>
              </a:rPr>
              <a:t>Identity Hypothesis)</a:t>
            </a:r>
            <a:r>
              <a:rPr lang="zh-CN" altLang="en-US" sz="2000">
                <a:sym typeface="+mn-ea"/>
              </a:rPr>
              <a:t>：被试在</a:t>
            </a:r>
            <a:r>
              <a:rPr lang="en-US" altLang="zh-CN" sz="2000">
                <a:sym typeface="+mn-ea"/>
              </a:rPr>
              <a:t>A</a:t>
            </a:r>
            <a:r>
              <a:rPr lang="en-US" altLang="zh-CN" sz="2000" baseline="-25000">
                <a:uFillTx/>
                <a:sym typeface="+mn-ea"/>
              </a:rPr>
              <a:t>U</a:t>
            </a:r>
            <a:r>
              <a:rPr lang="en-US" altLang="zh-CN" sz="2000">
                <a:sym typeface="+mn-ea"/>
              </a:rPr>
              <a:t>+</a:t>
            </a:r>
            <a:r>
              <a:rPr lang="zh-CN" altLang="en-US" sz="2000">
                <a:sym typeface="+mn-ea"/>
              </a:rPr>
              <a:t>条件下反应最快。</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研究复现思路及</a:t>
            </a:r>
            <a:r>
              <a:rPr lang="zh-CN" altLang="en-US"/>
              <a:t>流程</a:t>
            </a:r>
            <a:endParaRPr lang="zh-CN" altLang="en-US"/>
          </a:p>
        </p:txBody>
      </p:sp>
      <p:sp>
        <p:nvSpPr>
          <p:cNvPr id="3" name="内容占位符 2"/>
          <p:cNvSpPr>
            <a:spLocks noGrp="1"/>
          </p:cNvSpPr>
          <p:nvPr>
            <p:ph idx="1"/>
          </p:nvPr>
        </p:nvSpPr>
        <p:spPr>
          <a:xfrm>
            <a:off x="166370" y="1515110"/>
            <a:ext cx="12024995" cy="4351655"/>
          </a:xfrm>
        </p:spPr>
        <p:txBody>
          <a:bodyPr/>
          <a:p>
            <a:pPr marL="0" indent="0">
              <a:buNone/>
            </a:pPr>
            <a:r>
              <a:rPr lang="en-US" altLang="zh-CN" sz="2000" b="1"/>
              <a:t>1.</a:t>
            </a:r>
            <a:r>
              <a:rPr lang="zh-CN" altLang="en-US" sz="2000" b="1"/>
              <a:t>数据预处理</a:t>
            </a:r>
            <a:endParaRPr lang="en-US" altLang="zh-CN" b="1"/>
          </a:p>
          <a:p>
            <a:pPr marL="0" indent="0">
              <a:buNone/>
            </a:pPr>
            <a:r>
              <a:rPr lang="zh-CN" altLang="en-US" sz="2000"/>
              <a:t>（</a:t>
            </a:r>
            <a:r>
              <a:rPr lang="en-US" altLang="zh-CN" sz="2000"/>
              <a:t>1</a:t>
            </a:r>
            <a:r>
              <a:rPr lang="zh-CN" altLang="en-US" sz="2000"/>
              <a:t>）对数据列进行重命名；（</a:t>
            </a:r>
            <a:r>
              <a:rPr lang="en-US" altLang="zh-CN" sz="2000"/>
              <a:t>2</a:t>
            </a:r>
            <a:r>
              <a:rPr lang="zh-CN" altLang="en-US" sz="2000"/>
              <a:t>）宽型数据转换成长型数据（</a:t>
            </a:r>
            <a:r>
              <a:rPr lang="en-US" altLang="zh-CN" sz="2000"/>
              <a:t>pivot_longer); </a:t>
            </a:r>
            <a:endParaRPr lang="en-US" altLang="zh-CN" sz="2000"/>
          </a:p>
          <a:p>
            <a:pPr marL="0" indent="0">
              <a:buNone/>
            </a:pPr>
            <a:r>
              <a:rPr lang="zh-CN" altLang="en-US" sz="2000"/>
              <a:t>（</a:t>
            </a:r>
            <a:r>
              <a:rPr lang="en-US" altLang="zh-CN" sz="2000"/>
              <a:t>3</a:t>
            </a:r>
            <a:r>
              <a:rPr lang="zh-CN" altLang="en-US" sz="2000"/>
              <a:t>）去掉没有正确响应的数据（</a:t>
            </a:r>
            <a:r>
              <a:rPr lang="en-US" altLang="zh-CN" sz="2000"/>
              <a:t>err==0);  (4</a:t>
            </a:r>
            <a:r>
              <a:rPr lang="zh-CN" altLang="en-US" sz="2000"/>
              <a:t>）</a:t>
            </a:r>
            <a:r>
              <a:rPr lang="en-US" altLang="zh-CN" sz="2000"/>
              <a:t>RT: </a:t>
            </a:r>
            <a:r>
              <a:rPr lang="zh-CN" altLang="en-US" sz="2000"/>
              <a:t>按照三倍标准差（±</a:t>
            </a:r>
            <a:r>
              <a:rPr lang="en-US" altLang="zh-CN" sz="2000"/>
              <a:t>3SD</a:t>
            </a:r>
            <a:r>
              <a:rPr lang="zh-CN" altLang="en-US" sz="2000"/>
              <a:t>）进行极值的</a:t>
            </a:r>
            <a:r>
              <a:rPr lang="zh-CN" altLang="en-US" sz="2000"/>
              <a:t>筛选；</a:t>
            </a:r>
            <a:endParaRPr lang="zh-CN" altLang="en-US" sz="2000"/>
          </a:p>
          <a:p>
            <a:pPr marL="0" indent="0">
              <a:buNone/>
            </a:pPr>
            <a:r>
              <a:rPr lang="zh-CN" altLang="en-US" sz="2000"/>
              <a:t>（</a:t>
            </a:r>
            <a:r>
              <a:rPr lang="en-US" altLang="zh-CN" sz="2000"/>
              <a:t>5</a:t>
            </a:r>
            <a:r>
              <a:rPr lang="zh-CN" altLang="en-US" sz="2000"/>
              <a:t>）</a:t>
            </a:r>
            <a:r>
              <a:rPr lang="en-US" altLang="zh-CN" sz="2000"/>
              <a:t>RT/ ERR: </a:t>
            </a:r>
            <a:r>
              <a:rPr lang="zh-CN" altLang="en-US" sz="2000"/>
              <a:t>对每个被试所有的试次的均值</a:t>
            </a:r>
            <a:r>
              <a:rPr lang="zh-CN" altLang="en-US" sz="2000"/>
              <a:t>进行对数</a:t>
            </a:r>
            <a:r>
              <a:rPr lang="zh-CN" altLang="en-US" sz="2000"/>
              <a:t>化</a:t>
            </a:r>
            <a:endParaRPr lang="zh-CN" altLang="en-US" sz="2000"/>
          </a:p>
        </p:txBody>
      </p:sp>
      <p:pic>
        <p:nvPicPr>
          <p:cNvPr id="4" name="图片 3"/>
          <p:cNvPicPr>
            <a:picLocks noChangeAspect="1"/>
          </p:cNvPicPr>
          <p:nvPr/>
        </p:nvPicPr>
        <p:blipFill>
          <a:blip r:embed="rId1"/>
          <a:stretch>
            <a:fillRect/>
          </a:stretch>
        </p:blipFill>
        <p:spPr>
          <a:xfrm>
            <a:off x="1126490" y="3537585"/>
            <a:ext cx="9262745" cy="3216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预处理</a:t>
            </a:r>
            <a:r>
              <a:rPr lang="zh-CN" altLang="en-US"/>
              <a:t>代码</a:t>
            </a:r>
            <a:endParaRPr lang="zh-CN" altLang="en-US"/>
          </a:p>
        </p:txBody>
      </p:sp>
      <p:pic>
        <p:nvPicPr>
          <p:cNvPr id="4" name="内容占位符 3"/>
          <p:cNvPicPr>
            <a:picLocks noChangeAspect="1"/>
          </p:cNvPicPr>
          <p:nvPr>
            <p:ph idx="1"/>
          </p:nvPr>
        </p:nvPicPr>
        <p:blipFill>
          <a:blip r:embed="rId1"/>
          <a:stretch>
            <a:fillRect/>
          </a:stretch>
        </p:blipFill>
        <p:spPr>
          <a:xfrm>
            <a:off x="618490" y="1501140"/>
            <a:ext cx="10955020" cy="3678555"/>
          </a:xfrm>
          <a:prstGeom prst="rect">
            <a:avLst/>
          </a:prstGeom>
        </p:spPr>
      </p:pic>
      <p:pic>
        <p:nvPicPr>
          <p:cNvPr id="5" name="图片 4"/>
          <p:cNvPicPr>
            <a:picLocks noChangeAspect="1"/>
          </p:cNvPicPr>
          <p:nvPr/>
        </p:nvPicPr>
        <p:blipFill>
          <a:blip r:embed="rId2"/>
          <a:stretch>
            <a:fillRect/>
          </a:stretch>
        </p:blipFill>
        <p:spPr>
          <a:xfrm>
            <a:off x="174625" y="1501140"/>
            <a:ext cx="5667375" cy="5083175"/>
          </a:xfrm>
          <a:prstGeom prst="rect">
            <a:avLst/>
          </a:prstGeom>
        </p:spPr>
      </p:pic>
      <p:pic>
        <p:nvPicPr>
          <p:cNvPr id="6" name="图片 5"/>
          <p:cNvPicPr>
            <a:picLocks noChangeAspect="1"/>
          </p:cNvPicPr>
          <p:nvPr/>
        </p:nvPicPr>
        <p:blipFill>
          <a:blip r:embed="rId3"/>
          <a:stretch>
            <a:fillRect/>
          </a:stretch>
        </p:blipFill>
        <p:spPr>
          <a:xfrm>
            <a:off x="3907155" y="3693795"/>
            <a:ext cx="7666355" cy="2890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研究复现思路及流程</a:t>
            </a:r>
            <a:endParaRPr lang="zh-CN" altLang="en-US"/>
          </a:p>
        </p:txBody>
      </p:sp>
      <p:sp>
        <p:nvSpPr>
          <p:cNvPr id="3" name="内容占位符 2"/>
          <p:cNvSpPr>
            <a:spLocks noGrp="1"/>
          </p:cNvSpPr>
          <p:nvPr>
            <p:ph idx="1"/>
          </p:nvPr>
        </p:nvSpPr>
        <p:spPr>
          <a:xfrm>
            <a:off x="579755" y="1825625"/>
            <a:ext cx="10774045" cy="4351655"/>
          </a:xfrm>
        </p:spPr>
        <p:txBody>
          <a:bodyPr>
            <a:normAutofit lnSpcReduction="10000"/>
          </a:bodyPr>
          <a:p>
            <a:pPr marL="0" indent="0">
              <a:buNone/>
            </a:pPr>
            <a:r>
              <a:rPr lang="en-US" altLang="zh-CN" sz="2000"/>
              <a:t>2.</a:t>
            </a:r>
            <a:r>
              <a:rPr lang="zh-CN" altLang="en-US" sz="2000"/>
              <a:t>统计分析</a:t>
            </a:r>
            <a:endParaRPr lang="zh-CN" altLang="en-US" sz="2000"/>
          </a:p>
          <a:p>
            <a:pPr marL="0" indent="0">
              <a:buNone/>
            </a:pPr>
            <a:r>
              <a:rPr lang="zh-CN" altLang="en-US" sz="2000"/>
              <a:t>反应时和正确率分别进行了四次</a:t>
            </a:r>
            <a:r>
              <a:rPr lang="en-US" altLang="zh-CN" sz="2000"/>
              <a:t>ANOVA</a:t>
            </a:r>
            <a:r>
              <a:rPr lang="zh-CN" altLang="en-US" sz="2000"/>
              <a:t>。</a:t>
            </a:r>
            <a:endParaRPr lang="zh-CN" altLang="en-US" sz="2000"/>
          </a:p>
          <a:p>
            <a:pPr marL="0" indent="0">
              <a:buNone/>
            </a:pPr>
            <a:r>
              <a:rPr lang="zh-CN" altLang="en-US" sz="2000"/>
              <a:t>（</a:t>
            </a:r>
            <a:r>
              <a:rPr lang="en-US" altLang="zh-CN" sz="2000"/>
              <a:t>1</a:t>
            </a:r>
            <a:r>
              <a:rPr lang="zh-CN" altLang="en-US" sz="2000"/>
              <a:t>）检验最重要的假设：</a:t>
            </a:r>
            <a:r>
              <a:rPr lang="en-US" altLang="zh-CN" sz="2000">
                <a:sym typeface="+mn-ea"/>
              </a:rPr>
              <a:t>2</a:t>
            </a:r>
            <a:r>
              <a:rPr lang="zh-CN" altLang="en-US" sz="2000">
                <a:sym typeface="+mn-ea"/>
              </a:rPr>
              <a:t>（</a:t>
            </a:r>
            <a:r>
              <a:rPr lang="en-US" altLang="zh-CN" sz="2000">
                <a:sym typeface="+mn-ea"/>
              </a:rPr>
              <a:t>Task: Location/ Identity)*2(False-belief condition: </a:t>
            </a:r>
            <a:r>
              <a:rPr lang="en-US" altLang="zh-CN" sz="2000">
                <a:sym typeface="+mn-ea"/>
              </a:rPr>
              <a:t>A</a:t>
            </a:r>
            <a:r>
              <a:rPr lang="en-US" altLang="zh-CN" sz="2000" baseline="-25000">
                <a:uFillTx/>
                <a:sym typeface="+mn-ea"/>
              </a:rPr>
              <a:t>D</a:t>
            </a:r>
            <a:r>
              <a:rPr lang="en-US" altLang="zh-CN" sz="2000">
                <a:uFillTx/>
                <a:sym typeface="+mn-ea"/>
              </a:rPr>
              <a:t>+,</a:t>
            </a:r>
            <a:r>
              <a:rPr lang="en-US" altLang="zh-CN" sz="2000">
                <a:sym typeface="+mn-ea"/>
              </a:rPr>
              <a:t>A</a:t>
            </a:r>
            <a:r>
              <a:rPr lang="en-US" altLang="zh-CN" sz="2000" baseline="-25000">
                <a:uFillTx/>
                <a:sym typeface="+mn-ea"/>
              </a:rPr>
              <a:t>U</a:t>
            </a:r>
            <a:r>
              <a:rPr lang="en-US" altLang="zh-CN" sz="2000">
                <a:sym typeface="+mn-ea"/>
              </a:rPr>
              <a:t>+</a:t>
            </a:r>
            <a:r>
              <a:rPr lang="zh-CN" altLang="en-US" sz="2000">
                <a:uFillTx/>
                <a:sym typeface="+mn-ea"/>
              </a:rPr>
              <a:t>）</a:t>
            </a:r>
            <a:endParaRPr lang="zh-CN" altLang="en-US" sz="2000">
              <a:uFillTx/>
              <a:sym typeface="+mn-ea"/>
            </a:endParaRPr>
          </a:p>
          <a:p>
            <a:pPr marL="0" indent="0">
              <a:buNone/>
            </a:pPr>
            <a:r>
              <a:rPr lang="zh-CN" altLang="en-US" sz="2000"/>
              <a:t>（</a:t>
            </a:r>
            <a:r>
              <a:rPr lang="en-US" altLang="zh-CN" sz="2000"/>
              <a:t>2</a:t>
            </a:r>
            <a:r>
              <a:rPr lang="zh-CN" altLang="en-US" sz="2000"/>
              <a:t>）检验所有的条件：</a:t>
            </a:r>
            <a:r>
              <a:rPr lang="en-US" altLang="zh-CN" sz="2000">
                <a:sym typeface="+mn-ea"/>
              </a:rPr>
              <a:t>2</a:t>
            </a:r>
            <a:r>
              <a:rPr lang="zh-CN" altLang="en-US" sz="2000">
                <a:sym typeface="+mn-ea"/>
              </a:rPr>
              <a:t>（</a:t>
            </a:r>
            <a:r>
              <a:rPr lang="en-US" altLang="zh-CN" sz="2000">
                <a:sym typeface="+mn-ea"/>
              </a:rPr>
              <a:t>Task: Location/ Identity)*4(False-belief condition: A</a:t>
            </a:r>
            <a:r>
              <a:rPr lang="en-US" altLang="zh-CN" sz="2000" baseline="-25000">
                <a:uFillTx/>
                <a:sym typeface="+mn-ea"/>
              </a:rPr>
              <a:t>D</a:t>
            </a:r>
            <a:r>
              <a:rPr lang="en-US" altLang="zh-CN" sz="2000">
                <a:uFillTx/>
                <a:sym typeface="+mn-ea"/>
              </a:rPr>
              <a:t>+,</a:t>
            </a:r>
            <a:r>
              <a:rPr lang="en-US" altLang="zh-CN" sz="2000">
                <a:sym typeface="+mn-ea"/>
              </a:rPr>
              <a:t>A</a:t>
            </a:r>
            <a:r>
              <a:rPr lang="en-US" altLang="zh-CN" sz="2000" baseline="-25000">
                <a:uFillTx/>
                <a:sym typeface="+mn-ea"/>
              </a:rPr>
              <a:t>U</a:t>
            </a:r>
            <a:r>
              <a:rPr lang="en-US" altLang="zh-CN" sz="2000">
                <a:sym typeface="+mn-ea"/>
              </a:rPr>
              <a:t>+,A</a:t>
            </a:r>
            <a:r>
              <a:rPr lang="en-US" altLang="zh-CN" sz="2000" baseline="-25000">
                <a:uFillTx/>
                <a:sym typeface="+mn-ea"/>
              </a:rPr>
              <a:t>D</a:t>
            </a:r>
            <a:r>
              <a:rPr lang="en-US" altLang="zh-CN" sz="2000">
                <a:uFillTx/>
                <a:sym typeface="+mn-ea"/>
              </a:rPr>
              <a:t>-,</a:t>
            </a:r>
            <a:r>
              <a:rPr lang="en-US" altLang="zh-CN" sz="2000">
                <a:sym typeface="+mn-ea"/>
              </a:rPr>
              <a:t>A</a:t>
            </a:r>
            <a:r>
              <a:rPr lang="en-US" altLang="zh-CN" sz="2000" baseline="-25000">
                <a:uFillTx/>
                <a:sym typeface="+mn-ea"/>
              </a:rPr>
              <a:t>U</a:t>
            </a:r>
            <a:r>
              <a:rPr lang="en-US" altLang="zh-CN" sz="2000">
                <a:uFillTx/>
                <a:sym typeface="+mn-ea"/>
              </a:rPr>
              <a:t>-</a:t>
            </a:r>
            <a:r>
              <a:rPr lang="zh-CN" altLang="en-US" sz="2000">
                <a:uFillTx/>
                <a:sym typeface="+mn-ea"/>
              </a:rPr>
              <a:t>）</a:t>
            </a:r>
            <a:endParaRPr lang="en-US" altLang="zh-CN" sz="2000"/>
          </a:p>
          <a:p>
            <a:pPr marL="0" indent="0">
              <a:buNone/>
            </a:pPr>
            <a:r>
              <a:rPr lang="zh-CN" altLang="en-US" sz="2000"/>
              <a:t>（</a:t>
            </a:r>
            <a:r>
              <a:rPr lang="en-US" altLang="zh-CN" sz="2000"/>
              <a:t>3</a:t>
            </a:r>
            <a:r>
              <a:rPr lang="zh-CN" altLang="en-US" sz="2000"/>
              <a:t>）检验</a:t>
            </a:r>
            <a:r>
              <a:rPr lang="en-US" altLang="zh-CN" sz="2000"/>
              <a:t> Location Hypothesis</a:t>
            </a:r>
            <a:endParaRPr lang="en-US" altLang="zh-CN" sz="2000"/>
          </a:p>
          <a:p>
            <a:pPr marL="0" indent="0">
              <a:buNone/>
            </a:pPr>
            <a:r>
              <a:rPr lang="zh-CN" altLang="en-US" sz="2000"/>
              <a:t>（</a:t>
            </a:r>
            <a:r>
              <a:rPr lang="en-US" altLang="zh-CN" sz="2000"/>
              <a:t>4</a:t>
            </a:r>
            <a:r>
              <a:rPr lang="zh-CN" altLang="en-US" sz="2000"/>
              <a:t>）</a:t>
            </a:r>
            <a:r>
              <a:rPr lang="zh-CN" altLang="en-US" sz="2000">
                <a:sym typeface="+mn-ea"/>
              </a:rPr>
              <a:t>检验</a:t>
            </a:r>
            <a:r>
              <a:rPr lang="en-US" altLang="zh-CN" sz="2000">
                <a:sym typeface="+mn-ea"/>
              </a:rPr>
              <a:t> Identity Hypothesis</a:t>
            </a:r>
            <a:endParaRPr lang="en-US" altLang="zh-CN" sz="2000"/>
          </a:p>
          <a:p>
            <a:pPr marL="0" indent="0">
              <a:buNone/>
            </a:pPr>
            <a:endParaRPr lang="zh-CN" altLang="en-US" sz="2000"/>
          </a:p>
          <a:p>
            <a:pPr marL="0" indent="0">
              <a:buNone/>
            </a:pPr>
            <a:endParaRPr lang="en-US" altLang="zh-CN" sz="2000"/>
          </a:p>
          <a:p>
            <a:pPr marL="0" indent="0">
              <a:buNone/>
            </a:pPr>
            <a:r>
              <a:rPr lang="en-US" altLang="zh-CN" sz="2000"/>
              <a:t>3.</a:t>
            </a:r>
            <a:r>
              <a:rPr lang="zh-CN" altLang="en-US" sz="2000"/>
              <a:t>可视化：</a:t>
            </a:r>
            <a:endParaRPr lang="zh-CN" altLang="en-US" sz="2000"/>
          </a:p>
          <a:p>
            <a:pPr marL="0" indent="0">
              <a:buNone/>
            </a:pPr>
            <a:r>
              <a:rPr lang="zh-CN" altLang="en-US" sz="2000"/>
              <a:t>（</a:t>
            </a:r>
            <a:r>
              <a:rPr lang="en-US" altLang="zh-CN" sz="2000"/>
              <a:t>1</a:t>
            </a:r>
            <a:r>
              <a:rPr lang="zh-CN" altLang="en-US" sz="2000"/>
              <a:t>）柱状图（反应时、</a:t>
            </a:r>
            <a:r>
              <a:rPr lang="zh-CN" altLang="en-US" sz="2000"/>
              <a:t>正确率）</a:t>
            </a:r>
            <a:endParaRPr lang="zh-CN" altLang="en-US" sz="2000"/>
          </a:p>
          <a:p>
            <a:pPr marL="0" indent="0">
              <a:buNone/>
            </a:pPr>
            <a:r>
              <a:rPr lang="zh-CN" altLang="en-US" sz="2000"/>
              <a:t>（</a:t>
            </a:r>
            <a:r>
              <a:rPr lang="en-US" altLang="zh-CN" sz="2000"/>
              <a:t>2</a:t>
            </a:r>
            <a:r>
              <a:rPr lang="zh-CN" altLang="en-US" sz="2000"/>
              <a:t>）交互作用</a:t>
            </a:r>
            <a:r>
              <a:rPr lang="zh-CN" altLang="en-US" sz="2000"/>
              <a:t>图</a:t>
            </a:r>
            <a:endParaRPr lang="zh-CN" altLang="en-US" sz="20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COMMONDATA" val="eyJoZGlkIjoiYmM4ZTU3NDMwY2E4MzVjMjVlZmM2NWNkNjE2MTc0OGQifQ=="/>
  <p:tag name="KSO_WPP_MARK_KEY" val="691ff163-802f-485c-aa04-fb5ed2ed8d64"/>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1560</Words>
  <Application>WPS 演示</Application>
  <PresentationFormat>宽屏</PresentationFormat>
  <Paragraphs>120</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微软雅黑</vt:lpstr>
      <vt:lpstr>Calibri</vt:lpstr>
      <vt:lpstr>Arial Unicode MS</vt:lpstr>
      <vt:lpstr>Office 主题</vt:lpstr>
      <vt:lpstr>对《Reaction time profiles of adults’ action prediction reveal two mindreading systems》的 可重复性研究</vt:lpstr>
      <vt:lpstr>文章信息</vt:lpstr>
      <vt:lpstr>作者信息</vt:lpstr>
      <vt:lpstr>PowerPoint 演示文稿</vt:lpstr>
      <vt:lpstr>引言</vt:lpstr>
      <vt:lpstr>PowerPoint 演示文稿</vt:lpstr>
      <vt:lpstr>研究复现思路及流程</vt:lpstr>
      <vt:lpstr>PowerPoint 演示文稿</vt:lpstr>
      <vt:lpstr>研究复现思路及流程</vt:lpstr>
      <vt:lpstr>PowerPoint 演示文稿</vt:lpstr>
      <vt:lpstr>PowerPoint 演示文稿</vt:lpstr>
      <vt:lpstr>PowerPoint 演示文稿</vt:lpstr>
      <vt:lpstr>PowerPoint 演示文稿</vt:lpstr>
      <vt:lpstr>PowerPoint 演示文稿</vt:lpstr>
      <vt:lpstr>复现结果（实验一）</vt:lpstr>
      <vt:lpstr>复现结果（实验一）</vt:lpstr>
      <vt:lpstr>复现结果（实验一）</vt:lpstr>
      <vt:lpstr>复现结果（实验一）</vt:lpstr>
      <vt:lpstr>复现结果（实验一）</vt:lpstr>
      <vt:lpstr>复现结果（实验一）</vt:lpstr>
      <vt:lpstr>复现结果（实验一）</vt:lpstr>
      <vt:lpstr>讨论及结论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邓善文sage</cp:lastModifiedBy>
  <cp:revision>4</cp:revision>
  <dcterms:created xsi:type="dcterms:W3CDTF">2023-06-18T03:23:00Z</dcterms:created>
  <dcterms:modified xsi:type="dcterms:W3CDTF">2023-06-19T11:31:32Z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AFE0010954964B40A7F5F01EA7AB493D_12</vt:lpwstr>
  </property>
  <property fmtid="{D5CDD505-2E9C-101B-9397-08002B2CF9AE}" pid="3" name="KSOProductBuildVer">
    <vt:lpwstr>2052-11.1.0.14309</vt:lpwstr>
  </property>
</Properties>
</file>