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333" r:id="rId3"/>
    <p:sldId id="336" r:id="rId4"/>
    <p:sldId id="320" r:id="rId5"/>
    <p:sldId id="346" r:id="rId6"/>
    <p:sldId id="314" r:id="rId7"/>
    <p:sldId id="324" r:id="rId8"/>
    <p:sldId id="327" r:id="rId9"/>
    <p:sldId id="329" r:id="rId10"/>
    <p:sldId id="344" r:id="rId11"/>
    <p:sldId id="328" r:id="rId12"/>
    <p:sldId id="343" r:id="rId13"/>
    <p:sldId id="341" r:id="rId14"/>
    <p:sldId id="342" r:id="rId15"/>
    <p:sldId id="345" r:id="rId16"/>
    <p:sldId id="34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  <a:srgbClr val="D6E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FC88-2D24-40F2-A2FF-EC7D07D5748E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D24-82E9-4DE0-80A2-56DBBFEFE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07849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FC88-2D24-40F2-A2FF-EC7D07D5748E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D24-82E9-4DE0-80A2-56DBBFEFE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00541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FC88-2D24-40F2-A2FF-EC7D07D5748E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D24-82E9-4DE0-80A2-56DBBFEFE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3393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FC88-2D24-40F2-A2FF-EC7D07D5748E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D24-82E9-4DE0-80A2-56DBBFEFE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0516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FC88-2D24-40F2-A2FF-EC7D07D5748E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D24-82E9-4DE0-80A2-56DBBFEFE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6537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FC88-2D24-40F2-A2FF-EC7D07D5748E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D24-82E9-4DE0-80A2-56DBBFEFE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73727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FC88-2D24-40F2-A2FF-EC7D07D5748E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D24-82E9-4DE0-80A2-56DBBFEFE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71674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FC88-2D24-40F2-A2FF-EC7D07D5748E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D24-82E9-4DE0-80A2-56DBBFEFE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20051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FC88-2D24-40F2-A2FF-EC7D07D5748E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D24-82E9-4DE0-80A2-56DBBFEFE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48837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FC88-2D24-40F2-A2FF-EC7D07D5748E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D24-82E9-4DE0-80A2-56DBBFEFE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35740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FC88-2D24-40F2-A2FF-EC7D07D5748E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D24-82E9-4DE0-80A2-56DBBFEFE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0105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DFC88-2D24-40F2-A2FF-EC7D07D5748E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CD24-82E9-4DE0-80A2-56DBBFEFE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03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0188" y="1610919"/>
            <a:ext cx="108473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Corrigendum: The Crowd-Emotion Amplification Effect</a:t>
            </a: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群体情绪放大效应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808473" y="3880367"/>
            <a:ext cx="4050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Elaine Zhang   222302056</a:t>
            </a:r>
          </a:p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Jiachen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     222312030</a:t>
            </a:r>
          </a:p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Qingren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 222312024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93208" y="5134152"/>
            <a:ext cx="474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19, 2023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9502" y="6297685"/>
            <a:ext cx="12082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Goldenberg, A., Weisz, E., Sweeny, T. D.,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Cikara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and Gross, J. J. (2021). The crowd-emotion-amplification effect.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Psychological Science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32(3), 437–450.https://doi.org/10.1177/0956797620970561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1924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9" y="1158803"/>
            <a:ext cx="3155449" cy="40144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434" y="1226139"/>
            <a:ext cx="7178369" cy="394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4757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0A73EF9-E701-CE67-1AD4-607961910A52}"/>
              </a:ext>
            </a:extLst>
          </p:cNvPr>
          <p:cNvSpPr txBox="1"/>
          <p:nvPr/>
        </p:nvSpPr>
        <p:spPr>
          <a:xfrm>
            <a:off x="375920" y="208292"/>
            <a:ext cx="8667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result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7784" y="1262080"/>
            <a:ext cx="10890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measure amplification in estimation of the face sets, we conducted a mixed-model analysis of repeated measures, comparing the actual mean emotion. Supporting the crowd-emotion-amplification hypothesis, results showed that the estimated mean crowd emotion was 2.87 points higher (scale from 1 to 50) than the actual mean crowd emotion, b = 2.87, 95% confidence interval (CI) = [2.53, 3.21], SE = 0.17, t(14533) = 16.8, p &lt; .001, R2 = .05</a:t>
            </a:r>
            <a:r>
              <a:rPr lang="en-US" altLang="zh-CN" dirty="0"/>
              <a:t>.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6" y="3332695"/>
            <a:ext cx="7654592" cy="249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475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0A73EF9-E701-CE67-1AD4-607961910A52}"/>
              </a:ext>
            </a:extLst>
          </p:cNvPr>
          <p:cNvSpPr txBox="1"/>
          <p:nvPr/>
        </p:nvSpPr>
        <p:spPr>
          <a:xfrm>
            <a:off x="375920" y="208292"/>
            <a:ext cx="8667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result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"/>
          <a:stretch/>
        </p:blipFill>
        <p:spPr>
          <a:xfrm>
            <a:off x="6492644" y="1394654"/>
            <a:ext cx="4882492" cy="11801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71" y="1394654"/>
            <a:ext cx="5662165" cy="43211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826" y="3299460"/>
            <a:ext cx="4945325" cy="22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6235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0A73EF9-E701-CE67-1AD4-607961910A52}"/>
              </a:ext>
            </a:extLst>
          </p:cNvPr>
          <p:cNvSpPr txBox="1"/>
          <p:nvPr/>
        </p:nvSpPr>
        <p:spPr>
          <a:xfrm>
            <a:off x="375920" y="208292"/>
            <a:ext cx="8667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result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64208" y="1380744"/>
            <a:ext cx="93726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a single model to test whether an increase in the number of faces (Hypothesis 2) or the type of emotions expressed by the faces (Hypothesis 3) influenced the crowd-emotion-amplification effect.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then conducted a mixed-model analysis for repeated measures, with number of faces, valence of the faces, and their interaction predicting the degree of the difference between estimated and actual mean emotions.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7005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0A73EF9-E701-CE67-1AD4-607961910A52}"/>
              </a:ext>
            </a:extLst>
          </p:cNvPr>
          <p:cNvSpPr txBox="1"/>
          <p:nvPr/>
        </p:nvSpPr>
        <p:spPr>
          <a:xfrm>
            <a:off x="375920" y="208292"/>
            <a:ext cx="8667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result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624" y="1164832"/>
            <a:ext cx="5137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were in line with our second hypothesis: Number of faces significantly predicted an increase in amplification, b = 0.42, 95% CI = [0.21, 0.64], SE = 0.03, t(7233) = 3.86, p &lt; .001, R2 = .08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our third hypothesis, results showed that amplification was stronger for crowds expressing negative emotions than crowds expressing positive emotions, b = 0.24, 95% CI = [0.02, 0.45], SE = 0.11, t(7253) = 2.18, p = .02, R2 = .08.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interaction between number of faces and the valence expressed by the faces was not significant, b = 0.08, 95% CI = [−0.13, 0.30], SE = 0.11, t(7226) = 0.76, p = .44, R2 = .08.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20" y="1164832"/>
            <a:ext cx="6421442" cy="46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4280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19" y="2160118"/>
            <a:ext cx="6322504" cy="337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1767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表, 条形图&#10;&#10;描述已自动生成">
            <a:extLst>
              <a:ext uri="{FF2B5EF4-FFF2-40B4-BE49-F238E27FC236}">
                <a16:creationId xmlns:a16="http://schemas.microsoft.com/office/drawing/2014/main" id="{AE67A0E2-F194-8554-ACA7-500ED2EF9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" y="767133"/>
            <a:ext cx="4776137" cy="5135633"/>
          </a:xfrm>
          <a:prstGeom prst="rect">
            <a:avLst/>
          </a:prstGeom>
        </p:spPr>
      </p:pic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940E5EF2-C2A7-DC75-91E7-96C1B3369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032" y="761958"/>
            <a:ext cx="6994298" cy="51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528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0A73EF9-E701-CE67-1AD4-607961910A52}"/>
              </a:ext>
            </a:extLst>
          </p:cNvPr>
          <p:cNvSpPr txBox="1"/>
          <p:nvPr/>
        </p:nvSpPr>
        <p:spPr>
          <a:xfrm>
            <a:off x="293624" y="162572"/>
            <a:ext cx="6950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Crowd-emotion-amplification effect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14" b="100000" l="463" r="100000">
                        <a14:foregroundMark x1="2500" y1="38240" x2="62963" y2="91631"/>
                        <a14:foregroundMark x1="45185" y1="35786" x2="4907" y2="96537"/>
                        <a14:foregroundMark x1="5741" y1="34776" x2="36759" y2="32612"/>
                        <a14:foregroundMark x1="37037" y1="27850" x2="58889" y2="50072"/>
                        <a14:foregroundMark x1="39907" y1="46032" x2="58241" y2="78499"/>
                        <a14:foregroundMark x1="82222" y1="24098" x2="84815" y2="88456"/>
                        <a14:foregroundMark x1="62963" y1="10967" x2="76481" y2="26984"/>
                        <a14:foregroundMark x1="86852" y1="47186" x2="88148" y2="85570"/>
                        <a14:foregroundMark x1="62037" y1="57864" x2="67130" y2="98990"/>
                        <a14:foregroundMark x1="61759" y1="34343" x2="61944" y2="40837"/>
                        <a14:foregroundMark x1="66296" y1="31025" x2="68148" y2="35786"/>
                        <a14:foregroundMark x1="61759" y1="32900" x2="63241" y2="34055"/>
                        <a14:foregroundMark x1="56296" y1="30736" x2="57130" y2="35065"/>
                        <a14:foregroundMark x1="45556" y1="23521" x2="46389" y2="30592"/>
                        <a14:foregroundMark x1="42315" y1="25974" x2="42870" y2="27994"/>
                        <a14:foregroundMark x1="89259" y1="51804" x2="90741" y2="52092"/>
                        <a14:foregroundMark x1="79907" y1="14141" x2="81204" y2="13276"/>
                        <a14:foregroundMark x1="85741" y1="14141" x2="87130" y2="19625"/>
                        <a14:foregroundMark x1="40000" y1="24098" x2="41204" y2="25974"/>
                        <a14:foregroundMark x1="30463" y1="26551" x2="30463" y2="27994"/>
                        <a14:foregroundMark x1="23241" y1="28716" x2="23611" y2="31313"/>
                        <a14:foregroundMark x1="14167" y1="31025" x2="14907" y2="31602"/>
                        <a14:backgroundMark x1="926" y1="33911" x2="6204" y2="29149"/>
                        <a14:backgroundMark x1="7315" y1="29293" x2="8426" y2="28283"/>
                        <a14:backgroundMark x1="9074" y1="29582" x2="12222" y2="33189"/>
                        <a14:backgroundMark x1="12407" y1="32756" x2="14074" y2="26696"/>
                        <a14:backgroundMark x1="14259" y1="28571" x2="17870" y2="27706"/>
                        <a14:backgroundMark x1="18241" y1="30592" x2="20463" y2="27417"/>
                        <a14:backgroundMark x1="22037" y1="27706" x2="23981" y2="25830"/>
                        <a14:backgroundMark x1="61759" y1="25253" x2="68981" y2="25830"/>
                        <a14:backgroundMark x1="72222" y1="16162" x2="75370" y2="22078"/>
                        <a14:backgroundMark x1="68056" y1="29004" x2="71944" y2="32179"/>
                        <a14:backgroundMark x1="85000" y1="21789" x2="84907" y2="17605"/>
                      </a14:backgroundRemoval>
                    </a14:imgEffect>
                  </a14:imgLayer>
                </a14:imgProps>
              </a:ext>
            </a:extLst>
          </a:blip>
          <a:srcRect l="1" r="6775"/>
          <a:stretch/>
        </p:blipFill>
        <p:spPr>
          <a:xfrm>
            <a:off x="5294376" y="2096991"/>
            <a:ext cx="6897624" cy="47610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5648" y="1563624"/>
            <a:ext cx="1121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are often tasked with making </a:t>
            </a:r>
            <a:r>
              <a:rPr lang="en-US" altLang="zh-CN" sz="2400" b="1" dirty="0">
                <a:solidFill>
                  <a:srgbClr val="8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split-second judgments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</a:t>
            </a:r>
            <a:r>
              <a:rPr lang="en-US" altLang="zh-CN" sz="2400" b="1" dirty="0">
                <a:solidFill>
                  <a:srgbClr val="8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emotions of a crowd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how do people rapidly estimate crowds’ emotions?</a:t>
            </a:r>
            <a:endParaRPr lang="zh-CN" altLang="en-US" sz="2000" b="1" dirty="0">
              <a:solidFill>
                <a:srgbClr val="8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1780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0A73EF9-E701-CE67-1AD4-607961910A52}"/>
              </a:ext>
            </a:extLst>
          </p:cNvPr>
          <p:cNvSpPr txBox="1"/>
          <p:nvPr/>
        </p:nvSpPr>
        <p:spPr>
          <a:xfrm>
            <a:off x="375920" y="208292"/>
            <a:ext cx="6950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coding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3624" y="1152144"/>
            <a:ext cx="6747256" cy="4038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8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Ensemble coding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process by which perceivers quickly extract representative summaries of visual information.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representations may be arrived at by </a:t>
            </a:r>
            <a:r>
              <a:rPr lang="en-US" altLang="zh-CN" sz="2000" b="1" dirty="0">
                <a:solidFill>
                  <a:srgbClr val="8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a subset of items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using them to </a:t>
            </a:r>
            <a:r>
              <a:rPr lang="en-US" altLang="zh-CN" sz="2000" b="1" dirty="0">
                <a:solidFill>
                  <a:srgbClr val="8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extrapolate summary statistics about the entire set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Perceivers appear to preferentially sample </a:t>
            </a:r>
            <a:r>
              <a:rPr lang="en-US" altLang="zh-CN" sz="2000" b="1" dirty="0">
                <a:solidFill>
                  <a:srgbClr val="8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salient objects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set, which in turn biases the summary percept toward </a:t>
            </a:r>
            <a:r>
              <a:rPr lang="en-US" altLang="zh-CN" sz="2000" b="1" dirty="0">
                <a:solidFill>
                  <a:srgbClr val="8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extreme or amplified values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7774" y="1346452"/>
            <a:ext cx="3980750" cy="39807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52832" y="6177280"/>
            <a:ext cx="5384800" cy="1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556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7774" y="1346452"/>
            <a:ext cx="3980750" cy="398075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0" y="6396735"/>
            <a:ext cx="5384800" cy="1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 l="30017" t="62741" r="39684" b="5801"/>
          <a:stretch/>
        </p:blipFill>
        <p:spPr>
          <a:xfrm>
            <a:off x="8494937" y="3127800"/>
            <a:ext cx="2393351" cy="2484892"/>
          </a:xfrm>
          <a:prstGeom prst="ellipse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81310" y1="71226" x2="97637" y2="89362"/>
                        <a14:foregroundMark x1="20408" y1="71834" x2="10419" y2="61499"/>
                        <a14:foregroundMark x1="4726" y1="21783" x2="27497" y2="1722"/>
                        <a14:foregroundMark x1="2578" y1="45390" x2="16112" y2="66160"/>
                        <a14:foregroundMark x1="16434" y1="70517" x2="21805" y2="73860"/>
                        <a14:foregroundMark x1="79484" y1="45998" x2="72718" y2="61094"/>
                        <a14:foregroundMark x1="71321" y1="63526" x2="61332" y2="71834"/>
                        <a14:foregroundMark x1="71643" y1="60081" x2="64876" y2="66869"/>
                        <a14:foregroundMark x1="64876" y1="68896" x2="57465" y2="74873"/>
                        <a14:backgroundMark x1="21805" y1="20162" x2="41031" y2="51064"/>
                        <a14:backgroundMark x1="84103" y1="7396" x2="99785" y2="322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382698">
            <a:off x="8470378" y="3066533"/>
            <a:ext cx="3086875" cy="3272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293624" y="1496584"/>
            <a:ext cx="665581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8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Highly emotional faces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more salient than neutral faces.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lang="en-US" altLang="zh-CN" sz="2000" b="1" dirty="0">
                <a:solidFill>
                  <a:srgbClr val="8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preferentially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attend to faces conveying strong emotions over faces with neutral expressions.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perceivers manifest an attentional bias toward more emotional faces, their estimation of a crowd’s overall emotion could therefore be </a:t>
            </a:r>
            <a:r>
              <a:rPr lang="en-US" altLang="zh-CN" sz="2400" b="1" dirty="0">
                <a:solidFill>
                  <a:srgbClr val="8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it actually is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A73EF9-E701-CE67-1AD4-607961910A52}"/>
              </a:ext>
            </a:extLst>
          </p:cNvPr>
          <p:cNvSpPr txBox="1"/>
          <p:nvPr/>
        </p:nvSpPr>
        <p:spPr>
          <a:xfrm>
            <a:off x="293624" y="162572"/>
            <a:ext cx="6950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Crowd-emotion-amplification effect</a:t>
            </a:r>
          </a:p>
        </p:txBody>
      </p:sp>
    </p:spTree>
    <p:extLst>
      <p:ext uri="{BB962C8B-B14F-4D97-AF65-F5344CB8AC3E}">
        <p14:creationId xmlns:p14="http://schemas.microsoft.com/office/powerpoint/2010/main" val="2931726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 l="33342" t="62673" r="42432" b="8402"/>
          <a:stretch/>
        </p:blipFill>
        <p:spPr>
          <a:xfrm>
            <a:off x="2920999" y="3136088"/>
            <a:ext cx="1411963" cy="1685880"/>
          </a:xfrm>
          <a:prstGeom prst="ellipse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0" y="6396735"/>
            <a:ext cx="5384800" cy="1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847819" y="1566801"/>
            <a:ext cx="44236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1" dirty="0">
                <a:solidFill>
                  <a:srgbClr val="8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faces</a:t>
            </a: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12 to 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A73EF9-E701-CE67-1AD4-607961910A52}"/>
              </a:ext>
            </a:extLst>
          </p:cNvPr>
          <p:cNvSpPr txBox="1"/>
          <p:nvPr/>
        </p:nvSpPr>
        <p:spPr>
          <a:xfrm>
            <a:off x="293624" y="162572"/>
            <a:ext cx="6950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Crowd-emotion-amplification effect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33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36" t="59889" r="65146" b="13134"/>
          <a:stretch/>
        </p:blipFill>
        <p:spPr>
          <a:xfrm>
            <a:off x="1325880" y="3133450"/>
            <a:ext cx="1366519" cy="1650601"/>
          </a:xfrm>
          <a:prstGeom prst="ellipse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80557" y="1452846"/>
            <a:ext cx="4423685" cy="12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1" dirty="0">
                <a:solidFill>
                  <a:srgbClr val="8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valence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expression </a:t>
            </a: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or negative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47819" y="3062892"/>
            <a:ext cx="2126019" cy="21260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 l="33342" t="62673" r="42432" b="8402"/>
          <a:stretch/>
        </p:blipFill>
        <p:spPr>
          <a:xfrm>
            <a:off x="9817249" y="3562815"/>
            <a:ext cx="914140" cy="109148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847578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0A73EF9-E701-CE67-1AD4-607961910A52}"/>
              </a:ext>
            </a:extLst>
          </p:cNvPr>
          <p:cNvSpPr txBox="1"/>
          <p:nvPr/>
        </p:nvSpPr>
        <p:spPr>
          <a:xfrm>
            <a:off x="375920" y="208292"/>
            <a:ext cx="6950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2F4FE2-6D56-7E17-8242-ABE7460B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DB65-FBE3-4F17-B89C-800F13CD6EF5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2104" y="1508760"/>
            <a:ext cx="10594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lnSpc>
                <a:spcPct val="150000"/>
              </a:lnSpc>
              <a:spcAft>
                <a:spcPts val="180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Participants would </a:t>
            </a:r>
            <a:r>
              <a:rPr lang="en-US" altLang="zh-CN" sz="2000" b="1" dirty="0">
                <a:solidFill>
                  <a:srgbClr val="8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a crowd emotion-amplification effect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estimating a crowd’s average emotion as more intense than it actually is. </a:t>
            </a:r>
          </a:p>
          <a:p>
            <a:pPr indent="-457200">
              <a:lnSpc>
                <a:spcPct val="150000"/>
              </a:lnSpc>
              <a:spcAft>
                <a:spcPts val="180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2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amplification effect would be </a:t>
            </a:r>
            <a:r>
              <a:rPr lang="en-US" altLang="zh-CN" sz="2000" b="1" dirty="0">
                <a:solidFill>
                  <a:srgbClr val="8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</a:t>
            </a:r>
            <a:r>
              <a:rPr lang="en-US" altLang="zh-CN" sz="2000" b="1" dirty="0">
                <a:solidFill>
                  <a:srgbClr val="8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faces within an array </a:t>
            </a:r>
            <a:r>
              <a:rPr lang="en-US" altLang="zh-CN" sz="2000" b="1" dirty="0">
                <a:solidFill>
                  <a:srgbClr val="8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457200">
              <a:lnSpc>
                <a:spcPct val="150000"/>
              </a:lnSpc>
              <a:spcAft>
                <a:spcPts val="180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3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Amplification would be </a:t>
            </a:r>
            <a:r>
              <a:rPr lang="en-US" altLang="zh-CN" sz="2000" b="1" dirty="0">
                <a:solidFill>
                  <a:srgbClr val="8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robust for negative emotions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for positive emotions.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4800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2F4FE2-6D56-7E17-8242-ABE7460B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DB65-FBE3-4F17-B89C-800F13CD6EF5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0A73EF9-E701-CE67-1AD4-607961910A52}"/>
              </a:ext>
            </a:extLst>
          </p:cNvPr>
          <p:cNvSpPr txBox="1"/>
          <p:nvPr/>
        </p:nvSpPr>
        <p:spPr>
          <a:xfrm>
            <a:off x="375920" y="208292"/>
            <a:ext cx="6950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54480" y="1321852"/>
            <a:ext cx="9281160" cy="4745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1: Establishing the Crowd-Emotion Amplification Effect</a:t>
            </a:r>
          </a:p>
          <a:p>
            <a:pPr indent="457200">
              <a:lnSpc>
                <a:spcPct val="150000"/>
              </a:lnSpc>
              <a:spcAft>
                <a:spcPts val="1800"/>
              </a:spcAft>
            </a:pPr>
            <a:r>
              <a:rPr lang="en-US" altLang="zh-CN" dirty="0">
                <a:solidFill>
                  <a:srgbClr val="8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Tested all three hypotheses 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2: Modifying Exposure Time</a:t>
            </a:r>
          </a:p>
          <a:p>
            <a:pPr indent="457200">
              <a:lnSpc>
                <a:spcPct val="150000"/>
              </a:lnSpc>
              <a:spcAft>
                <a:spcPts val="18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Replicated and extended Study 1 to test whether increased exposure time represents a boundary condition to the three effects observed in Study 1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3: Understanding the Mechanism for Amplification Using Eye Tracking</a:t>
            </a:r>
          </a:p>
          <a:p>
            <a:pPr indent="457200">
              <a:lnSpc>
                <a:spcPct val="150000"/>
              </a:lnSpc>
              <a:spcAft>
                <a:spcPts val="18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eye tracking to examine the particular pattern of attentional bias that gives rise to the crowd-emotion amplification effect.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>
              <a:lnSpc>
                <a:spcPct val="150000"/>
              </a:lnSpc>
              <a:spcAft>
                <a:spcPts val="1800"/>
              </a:spcAft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38874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A73EF9-E701-CE67-1AD4-607961910A52}"/>
              </a:ext>
            </a:extLst>
          </p:cNvPr>
          <p:cNvSpPr txBox="1"/>
          <p:nvPr/>
        </p:nvSpPr>
        <p:spPr>
          <a:xfrm>
            <a:off x="375920" y="208292"/>
            <a:ext cx="8667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1: Establishing the Crowd-Emotion Amplification Effect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6424" y="1298448"/>
            <a:ext cx="9785032" cy="357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Study 1 was to test the crowd-emotion amplification hypothesis by asking participants to estimate the mean emotion of sets of faces (set range = 1–12 faces) that appeared on a screen for 1 s.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present study, we varied both the number of faces (using arrays that contained between one and 12 faces) and the emotions expressed by these faces (angry, happy).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final sample therefore consisted of 50 participants (23 men, 27 women; age: M = 19.52 years, SD = 1.69)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13893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2F4FE2-6D56-7E17-8242-ABE7460B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DB65-FBE3-4F17-B89C-800F13CD6EF5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7088" y="967115"/>
            <a:ext cx="1106322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saw an array of one to 12 faces expressing different degrees of either anger or happiness; the arrays appeared on the screen for 1 s. Participants were then asked to </a:t>
            </a:r>
            <a:r>
              <a:rPr lang="en-US" altLang="zh-CN" b="1" dirty="0">
                <a:solidFill>
                  <a:srgbClr val="8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average emotion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expressed by these faces by adjusting the intensity of a single morphed face </a:t>
            </a:r>
            <a:r>
              <a:rPr lang="en-US" altLang="zh-CN" b="1" dirty="0">
                <a:solidFill>
                  <a:srgbClr val="8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 scale from 1 to 50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462" y="2485965"/>
            <a:ext cx="3701330" cy="401729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19" t="22211" r="7767" b="16563"/>
          <a:stretch/>
        </p:blipFill>
        <p:spPr>
          <a:xfrm>
            <a:off x="1962442" y="2485965"/>
            <a:ext cx="3075902" cy="190798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6" t="17350" r="55886" b="17236"/>
          <a:stretch/>
        </p:blipFill>
        <p:spPr>
          <a:xfrm>
            <a:off x="1962442" y="4496795"/>
            <a:ext cx="3075902" cy="200646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0A73EF9-E701-CE67-1AD4-607961910A52}"/>
              </a:ext>
            </a:extLst>
          </p:cNvPr>
          <p:cNvSpPr txBox="1"/>
          <p:nvPr/>
        </p:nvSpPr>
        <p:spPr>
          <a:xfrm>
            <a:off x="375920" y="208292"/>
            <a:ext cx="8667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1: Establishing the Crowd-Emotion Amplification Effect</a:t>
            </a:r>
          </a:p>
        </p:txBody>
      </p:sp>
    </p:spTree>
    <p:extLst>
      <p:ext uri="{BB962C8B-B14F-4D97-AF65-F5344CB8AC3E}">
        <p14:creationId xmlns:p14="http://schemas.microsoft.com/office/powerpoint/2010/main" val="398145211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17613</TotalTime>
  <Words>886</Words>
  <Application>Microsoft Office PowerPoint</Application>
  <PresentationFormat>宽屏</PresentationFormat>
  <Paragraphs>54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Tuzki Owen</cp:lastModifiedBy>
  <cp:revision>575</cp:revision>
  <dcterms:created xsi:type="dcterms:W3CDTF">2022-09-19T16:16:49Z</dcterms:created>
  <dcterms:modified xsi:type="dcterms:W3CDTF">2023-06-19T05:55:01Z</dcterms:modified>
</cp:coreProperties>
</file>