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3"/>
    <p:sldId id="257" r:id="rId4"/>
    <p:sldId id="277" r:id="rId5"/>
    <p:sldId id="313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11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9" r:id="rId34"/>
    <p:sldId id="310" r:id="rId35"/>
    <p:sldId id="308" r:id="rId36"/>
    <p:sldId id="312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5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CA01-3A0C-4A6A-A8BD-706B59749E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92D-E988-4DEE-A9B5-BEEB186EEF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CA01-3A0C-4A6A-A8BD-706B59749E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92D-E988-4DEE-A9B5-BEEB186EEF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CA01-3A0C-4A6A-A8BD-706B59749E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92D-E988-4DEE-A9B5-BEEB186EEF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CA01-3A0C-4A6A-A8BD-706B59749E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92D-E988-4DEE-A9B5-BEEB186EEF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CA01-3A0C-4A6A-A8BD-706B59749E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92D-E988-4DEE-A9B5-BEEB186EEF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CA01-3A0C-4A6A-A8BD-706B59749E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92D-E988-4DEE-A9B5-BEEB186EEF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CA01-3A0C-4A6A-A8BD-706B59749E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92D-E988-4DEE-A9B5-BEEB186EEF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CA01-3A0C-4A6A-A8BD-706B59749E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92D-E988-4DEE-A9B5-BEEB186EEF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CA01-3A0C-4A6A-A8BD-706B59749E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92D-E988-4DEE-A9B5-BEEB186EEF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CA01-3A0C-4A6A-A8BD-706B59749E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92D-E988-4DEE-A9B5-BEEB186EEF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CA01-3A0C-4A6A-A8BD-706B59749E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92D-E988-4DEE-A9B5-BEEB186EEF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CA01-3A0C-4A6A-A8BD-706B59749E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492D-E988-4DEE-A9B5-BEEB186EE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tags" Target="../tags/tag3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243012"/>
            <a:ext cx="7769600" cy="437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Experiment 3: cued presentation time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19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adaptations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explicit cues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highly informative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 the start of each trial, we presented either the word “FAST” in red or “SLOW” in blue for 400 ms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80% valid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).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“Fast” cues predicted 50-ms presentation times 80% of the time (with 10% for both 200 and 400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), and “slow” cues predicted 400-ms presentation times 80% of the time (with 10% for both 50 and 200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).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041380" cy="132588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Analysis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420" y="1549400"/>
            <a:ext cx="11041380" cy="47548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 (Version 3.5.1; R Core Team, 2018)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Error angles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:(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reproduced angle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actual angle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)*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emory precision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the circular standard devia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tion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σ</a:t>
            </a:r>
            <a:r>
              <a:rPr lang="en-US" baseline="30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-1</a:t>
            </a: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maximum capacity (c) and encoding speed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9970" y="3926205"/>
            <a:ext cx="5715000" cy="69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53820" y="4587240"/>
            <a:ext cx="539115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39050" y="2955925"/>
            <a:ext cx="4552950" cy="3902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22818" y="6396474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Figure 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1: </a:t>
            </a:r>
            <a:r>
              <a:rPr lang="en-GB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working memory can adapt</a:t>
            </a:r>
            <a:b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participants adjust their encoding speed based on their presentation time: the shorter the presentation time, the faster their encoding speed (</a:t>
            </a:r>
            <a:r>
              <a:rPr lang="el-GR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β = 0.149, </a:t>
            </a:r>
            <a:r>
              <a:rPr lang="en-GB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 = 3.76, p &lt; .001, BF10 = 89.82, </a:t>
            </a:r>
            <a:r>
              <a:rPr lang="el-GR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Δ</a:t>
            </a:r>
            <a:r>
              <a:rPr lang="en-GB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BIC = 9.00)</a:t>
            </a:r>
            <a:endParaRPr lang="en-GB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Shorter presentation time can increase working memory capacity (</a:t>
            </a:r>
            <a:r>
              <a:rPr lang="el-GR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β = 0.09, </a:t>
            </a:r>
            <a:r>
              <a:rPr lang="en-GB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 = 3.29, p = .001, BF10 = 19.11, </a:t>
            </a:r>
            <a:r>
              <a:rPr lang="el-GR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Δ</a:t>
            </a:r>
            <a:r>
              <a:rPr lang="en-GB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BIC = 5.90).</a:t>
            </a:r>
            <a:endParaRPr lang="en-GB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altLang="zh-CN" sz="19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(the adjustment of encoding speed is independent of capacity, as researchers kept capacity standardized throughout the experiment. )</a:t>
            </a:r>
            <a:endParaRPr lang="en-GB" altLang="zh-CN" sz="19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94" y="201387"/>
            <a:ext cx="5369045" cy="6072988"/>
          </a:xfrm>
        </p:spPr>
      </p:pic>
      <p:sp>
        <p:nvSpPr>
          <p:cNvPr id="6" name="文本框 5"/>
          <p:cNvSpPr txBox="1"/>
          <p:nvPr/>
        </p:nvSpPr>
        <p:spPr>
          <a:xfrm>
            <a:off x="5558673" y="6300004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Figure 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GB" altLang="zh-CN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Presentation order affects encoding speed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Autofit/>
          </a:bodyPr>
          <a:lstStyle/>
          <a:p>
            <a:r>
              <a:rPr lang="en-GB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shorter the presentation time in the previous experiment, the faster the encoding speed in the current experiment 2 (</a:t>
            </a:r>
            <a:r>
              <a:rPr lang="el-GR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β = -0.00053, </a:t>
            </a:r>
            <a:r>
              <a:rPr lang="en-GB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 = -2.68, p = .009, BF10 = 4.21, </a:t>
            </a:r>
            <a:r>
              <a:rPr lang="el-GR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δ</a:t>
            </a:r>
            <a:r>
              <a:rPr lang="en-GB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BIC = 2.88; Figure 3). </a:t>
            </a:r>
            <a:endParaRPr lang="en-GB" altLang="zh-CN" sz="260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GB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When the previous two stimuli have the same presentation time, the encoding speed is faster (</a:t>
            </a:r>
            <a:r>
              <a:rPr lang="el-GR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β = -0.00178, </a:t>
            </a:r>
            <a:r>
              <a:rPr lang="en-GB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 = -5.08, p &lt; .001, BF10 &gt; 10,000, </a:t>
            </a:r>
            <a:r>
              <a:rPr lang="el-GR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δ</a:t>
            </a:r>
            <a:r>
              <a:rPr lang="en-GB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BIC = 18.49; Figure 4). </a:t>
            </a:r>
            <a:endParaRPr lang="en-GB" altLang="zh-CN" sz="260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GB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effect of the first two stimuli on encoding speed is stronger than the effect of the most recent single stimulus (Z = -4.686, p &lt; .001).</a:t>
            </a:r>
            <a:endParaRPr lang="en-GB" altLang="zh-CN" sz="260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GB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, 图示, 折线图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09" y="324816"/>
            <a:ext cx="4932764" cy="5479635"/>
          </a:xfrm>
        </p:spPr>
      </p:pic>
      <p:sp>
        <p:nvSpPr>
          <p:cNvPr id="6" name="文本框 5"/>
          <p:cNvSpPr txBox="1"/>
          <p:nvPr/>
        </p:nvSpPr>
        <p:spPr>
          <a:xfrm>
            <a:off x="2782956" y="6163852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Figure 3</a:t>
            </a:r>
            <a:endParaRPr kumimoji="1" lang="zh-CN" altLang="en-US" dirty="0"/>
          </a:p>
        </p:txBody>
      </p:sp>
      <p:pic>
        <p:nvPicPr>
          <p:cNvPr id="8" name="图片 7" descr="图表, 折线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200373"/>
            <a:ext cx="5033396" cy="574280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71719" y="6163852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Figure 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GB" altLang="zh-CN" sz="44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cue information had no effect on both encoding speed and capacity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When the cue validity is at 80%, if the “fast” cue is effective, it would increase the encoding speed (</a:t>
            </a:r>
            <a:r>
              <a:rPr lang="el-GR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β = -0.064, </a:t>
            </a:r>
            <a:r>
              <a:rPr lang="en-GB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 = -0.77, p = .321, BF10 = 0.306, </a:t>
            </a:r>
            <a:r>
              <a:rPr lang="el-GR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Δ</a:t>
            </a:r>
            <a:r>
              <a:rPr lang="en-GB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BIC = -2.36; Figure 5). In fact, one-sided BF suggests that the “fast” cue does not improve the encoding speed (BF10 &gt;= 0.098).</a:t>
            </a:r>
            <a:endParaRPr lang="en-GB" altLang="zh-CN" sz="260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GB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Researchers also found that cues have no effect on capacity (</a:t>
            </a:r>
            <a:r>
              <a:rPr lang="el-GR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β = 0.052, </a:t>
            </a:r>
            <a:r>
              <a:rPr lang="en-GB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 = 0.957, p = .19, BF10 = 0.47, </a:t>
            </a:r>
            <a:r>
              <a:rPr lang="el-GR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Δ</a:t>
            </a:r>
            <a:r>
              <a:rPr lang="en-GB" altLang="zh-CN" sz="26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BIC = -1.52).</a:t>
            </a:r>
            <a:endParaRPr lang="en-GB" altLang="zh-CN" sz="260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, 折线图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590" y="285060"/>
            <a:ext cx="5067036" cy="5772720"/>
          </a:xfrm>
        </p:spPr>
      </p:pic>
      <p:sp>
        <p:nvSpPr>
          <p:cNvPr id="6" name="文本框 5"/>
          <p:cNvSpPr txBox="1"/>
          <p:nvPr/>
        </p:nvSpPr>
        <p:spPr>
          <a:xfrm>
            <a:off x="5556461" y="6311347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Figure 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78429"/>
            <a:ext cx="10515600" cy="1961804"/>
          </a:xfrm>
        </p:spPr>
        <p:txBody>
          <a:bodyPr/>
          <a:lstStyle/>
          <a:p>
            <a:pPr marL="0" indent="0" algn="ctr">
              <a:buNone/>
            </a:pPr>
            <a:endParaRPr lang="en-GB" altLang="zh-C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altLang="zh-CN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Experiment 1 Results Analysis Code Reproduction</a:t>
            </a:r>
            <a:endParaRPr kumimoji="1"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1567815"/>
            <a:ext cx="10544175" cy="40392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1970" y="393065"/>
            <a:ext cx="4847590" cy="1291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Install packages</a:t>
            </a:r>
            <a:endParaRPr lang="en-US" altLang="zh-CN" sz="4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Psychological Science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0488" y="2048958"/>
            <a:ext cx="6769676" cy="3634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10.172</a:t>
            </a:r>
            <a:r>
              <a:rPr lang="zh-CN" altLang="en-US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2021)</a:t>
            </a:r>
            <a:endParaRPr lang="en-US" altLang="zh-CN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cutting-edge research articles and short reports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cognitive, social, developmental, and health psychology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novel research methodologies and the newest, most innovative techniques of analysis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13" y="1690688"/>
            <a:ext cx="33511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1747520"/>
            <a:ext cx="10212070" cy="1641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2650" y="511175"/>
            <a:ext cx="5790565" cy="908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Read in data</a:t>
            </a:r>
            <a:endParaRPr lang="en-US" altLang="zh-CN" sz="4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094105"/>
            <a:ext cx="9511030" cy="4478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" y="5572760"/>
            <a:ext cx="9478010" cy="893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5810" y="229870"/>
            <a:ext cx="4877435" cy="746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Density plot</a:t>
            </a:r>
            <a:endParaRPr lang="en-US" altLang="zh-CN" sz="4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685" y="528320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Density plot</a:t>
            </a:r>
            <a:endParaRPr lang="zh-CN" altLang="en-US" sz="4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 descr="0000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0" y="1614170"/>
            <a:ext cx="7189470" cy="44367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755" y="2141855"/>
            <a:ext cx="9507855" cy="2455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1860" y="643890"/>
            <a:ext cx="41351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Effect of Block</a:t>
            </a:r>
            <a:endParaRPr lang="en-US" altLang="zh-CN" sz="4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5895" y="1707515"/>
            <a:ext cx="8695690" cy="41230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1860" y="511175"/>
            <a:ext cx="6238875" cy="1306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Encoding curves</a:t>
            </a:r>
            <a:endParaRPr lang="zh-CN" altLang="en-US" sz="4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0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5510" y="2239010"/>
            <a:ext cx="6868795" cy="424243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78535" y="687705"/>
            <a:ext cx="6128385" cy="1283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Encoding curves</a:t>
            </a:r>
            <a:endParaRPr lang="zh-CN" altLang="en-US" sz="4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745" y="1713865"/>
            <a:ext cx="8662035" cy="4167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8535" y="415290"/>
            <a:ext cx="5731510" cy="1180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Parameter plots</a:t>
            </a:r>
            <a:endParaRPr lang="zh-CN" altLang="en-US" sz="4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8535" y="415290"/>
            <a:ext cx="5207635" cy="1287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Parameter plots</a:t>
            </a:r>
            <a:endParaRPr lang="zh-CN" altLang="en-US" sz="4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2021" r="336"/>
          <a:stretch>
            <a:fillRect/>
          </a:stretch>
        </p:blipFill>
        <p:spPr>
          <a:xfrm>
            <a:off x="2007235" y="1703070"/>
            <a:ext cx="7336790" cy="44627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2795" y="503555"/>
            <a:ext cx="10784840" cy="1401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reate full plot 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535" y="2466975"/>
            <a:ext cx="10720070" cy="20205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8990" y="254000"/>
            <a:ext cx="7349490" cy="1261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reate full plot</a:t>
            </a:r>
            <a:endParaRPr lang="zh-CN" altLang="en-US"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exp1_full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8105" y="1027430"/>
            <a:ext cx="4859020" cy="5830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Joost de Jong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0259" y="1825625"/>
            <a:ext cx="69359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Netherlands,University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of Groningen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Faculty of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Behavioural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and Social Sciences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Experimental Psychology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b="0" i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PhD student</a:t>
            </a:r>
            <a:endParaRPr lang="en-US" altLang="zh-CN" b="0" i="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b="0" i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 common dynamic prior for time in duration discrimination(Psychonomic Bulletin &amp; Review)</a:t>
            </a:r>
            <a:endParaRPr lang="en-US" altLang="zh-CN" b="0" i="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0" name="Picture 2" descr="Joost Jong, d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02" y="1825625"/>
            <a:ext cx="3084662" cy="410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8990" y="254000"/>
            <a:ext cx="7349490" cy="1261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</a:rPr>
              <a:t>Encoding speed</a:t>
            </a:r>
            <a:endParaRPr lang="en-US" altLang="zh-CN"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1713230"/>
            <a:ext cx="10259695" cy="21221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665" y="4206240"/>
            <a:ext cx="3182620" cy="190055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8990" y="254000"/>
            <a:ext cx="7349490" cy="1261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</a:rPr>
              <a:t>Capacity</a:t>
            </a:r>
            <a:endParaRPr lang="en-US" altLang="zh-CN"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1560195"/>
            <a:ext cx="11116310" cy="1980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115" y="3876040"/>
            <a:ext cx="2921000" cy="18364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Discussion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4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do we keep up with the rate at which information reaches our senses? </a:t>
            </a:r>
            <a:endParaRPr lang="en-GB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</a:t>
            </a:r>
            <a:r>
              <a:rPr lang="en-GB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</a:t>
            </a:r>
            <a:r>
              <a:rPr lang="en-GB" altLang="zh-CN" sz="20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undamental underlying mechanism may be the adaptation of working memory encoding speed to expected presentation time</a:t>
            </a:r>
            <a:endParaRPr lang="en-GB" altLang="zh-CN" sz="200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zh-CN" sz="200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</a:t>
            </a:r>
            <a:r>
              <a:rPr lang="en-GB" altLang="zh-CN" sz="20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Encoding-speed adaptations could not be induced by highly informative cues, suggesting that these adaptations may be largely implicit</a:t>
            </a:r>
            <a:endParaRPr lang="en-GB" altLang="zh-CN" sz="200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zh-CN" sz="200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en-GB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en-GB" altLang="zh-CN" sz="20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 speed of working memory encoding is optimally adapted to the timescale of incoming information</a:t>
            </a:r>
            <a:endParaRPr lang="zh-CN" altLang="en-US" sz="140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Discussion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Theoretical Support </a:t>
            </a:r>
            <a:endParaRPr lang="en-GB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GB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Formal models of adaptive dynamics could be a powerful way to conceptualize encoding-speed adaptations in working memory</a:t>
            </a:r>
            <a:endParaRPr lang="zh-CN" altLang="en-US" sz="105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buNone/>
            </a:pPr>
            <a:endParaRPr lang="en-GB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Humans attempt to maximize their net gain and participants weigh performance at certain presentation times by their subjective probability</a:t>
            </a:r>
            <a:endParaRPr lang="zh-CN" altLang="en-US" sz="140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buNone/>
            </a:pPr>
            <a:endParaRPr lang="en-GB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zh-CN" sz="1200" dirty="0"/>
          </a:p>
          <a:p>
            <a:pPr marL="0" indent="0">
              <a:buNone/>
            </a:pPr>
            <a:endParaRPr lang="en-GB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400" dirty="0">
                <a:latin typeface="ITCGaramondStd"/>
              </a:rPr>
              <a:t>H</a:t>
            </a:r>
            <a:r>
              <a:rPr lang="en-GB" altLang="zh-CN" sz="2400" dirty="0">
                <a:effectLst/>
                <a:latin typeface="ITCGaramondStd"/>
              </a:rPr>
              <a:t>umans implicitly speed up encoding in working memory when they expect information to be briefly available</a:t>
            </a:r>
            <a:endParaRPr lang="en-GB" altLang="zh-CN" sz="2400" dirty="0">
              <a:effectLst/>
              <a:latin typeface="ITCGaramondStd"/>
            </a:endParaRPr>
          </a:p>
          <a:p>
            <a:endParaRPr lang="en-GB" altLang="zh-CN" sz="2400" dirty="0"/>
          </a:p>
          <a:p>
            <a:r>
              <a:rPr lang="en-GB" altLang="zh-CN" sz="2400" dirty="0">
                <a:latin typeface="ITCGaramondStd"/>
              </a:rPr>
              <a:t>E</a:t>
            </a:r>
            <a:r>
              <a:rPr lang="en-GB" altLang="zh-CN" sz="2400" dirty="0">
                <a:effectLst/>
                <a:latin typeface="ITCGaramondStd"/>
              </a:rPr>
              <a:t>ncoding-speed adaptations are probably not due to amplified visual inputs but may instead constitute actual speedups in neural processes themselves</a:t>
            </a:r>
            <a:endParaRPr lang="zh-CN" altLang="en-US" sz="160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GB" altLang="zh-CN" sz="2400" dirty="0"/>
          </a:p>
          <a:p>
            <a:r>
              <a:rPr lang="en-GB" altLang="zh-CN" sz="2400" dirty="0">
                <a:effectLst/>
                <a:latin typeface="ITCGaramondStd"/>
              </a:rPr>
              <a:t>Encoding-speed adaptations in working memory are critical for optimal performance in environments where the pace may change suddenly and substantially</a:t>
            </a:r>
            <a:endParaRPr lang="zh-CN" altLang="en-US" sz="160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Reproduction Situation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Difficulty---6</a:t>
            </a:r>
            <a:endParaRPr kumimoji="1" lang="en-US" altLang="zh-CN" dirty="0"/>
          </a:p>
          <a:p>
            <a:r>
              <a:rPr kumimoji="1" lang="en-US" altLang="zh-CN" dirty="0"/>
              <a:t>Consistency---copy exactly</a:t>
            </a:r>
            <a:endParaRPr kumimoji="1" lang="en-US" altLang="zh-CN" dirty="0"/>
          </a:p>
          <a:p>
            <a:r>
              <a:rPr kumimoji="1" lang="en-US" altLang="zh-CN" dirty="0"/>
              <a:t>Questions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Membership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Group leader: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 Wu Yu--code reproduction, discussion , </a:t>
            </a:r>
            <a:r>
              <a:rPr kumimoji="1" lang="en-US" altLang="zh-CN" dirty="0" err="1"/>
              <a:t>conclusion,result</a:t>
            </a:r>
            <a:r>
              <a:rPr kumimoji="1" lang="en-US" altLang="zh-CN" dirty="0"/>
              <a:t> reporting</a:t>
            </a:r>
            <a:endParaRPr kumimoji="1" lang="en-US" altLang="zh-CN" dirty="0"/>
          </a:p>
          <a:p>
            <a:r>
              <a:rPr kumimoji="1" lang="en-US" altLang="zh-CN" dirty="0"/>
              <a:t>Group members: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 Wang </a:t>
            </a:r>
            <a:r>
              <a:rPr kumimoji="1" lang="en-US" altLang="zh-CN" dirty="0" err="1"/>
              <a:t>Xiaoxiao</a:t>
            </a:r>
            <a:r>
              <a:rPr kumimoji="1" lang="en-US" altLang="zh-CN" dirty="0"/>
              <a:t>-- code reproduction, instruction, method,</a:t>
            </a:r>
            <a:r>
              <a:rPr kumimoji="1" lang="en-GB" altLang="zh-CN" dirty="0"/>
              <a:t> procedure </a:t>
            </a:r>
            <a:endParaRPr kumimoji="1" lang="en-GB" altLang="zh-CN" dirty="0"/>
          </a:p>
          <a:p>
            <a:pPr marL="0" indent="0">
              <a:buNone/>
            </a:pPr>
            <a:r>
              <a:rPr kumimoji="1" lang="en-US" altLang="zh-CN" dirty="0"/>
              <a:t>             </a:t>
            </a:r>
            <a:r>
              <a:rPr kumimoji="1" lang="en-US" altLang="zh-CN" dirty="0" err="1"/>
              <a:t>Geng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Piaopiao</a:t>
            </a:r>
            <a:r>
              <a:rPr kumimoji="1" lang="en-US" altLang="zh-CN" dirty="0"/>
              <a:t>-- code reproduction, code 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reference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err="1"/>
              <a:t>Xiong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Ruyu</a:t>
            </a:r>
            <a:r>
              <a:rPr kumimoji="1" lang="en-US" altLang="zh-CN" dirty="0"/>
              <a:t>--code reproduction; results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zh-CN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 Information</a:t>
            </a:r>
            <a:endParaRPr lang="en-GB" altLang="zh-CN" sz="4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arrive at a fast rate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could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 encoded at a faster rate</a:t>
            </a:r>
            <a:endParaRPr lang="en-GB" altLang="zh-C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encoding speed of working memory is adjusted based on the expected duration of stimulus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GB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adaptive dynamics </a:t>
            </a:r>
            <a:r>
              <a:rPr lang="zh-CN" alt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r>
              <a:rPr lang="en-GB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encoding speed </a:t>
            </a:r>
            <a:r>
              <a:rPr lang="zh-CN" alt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r>
              <a:rPr lang="en-GB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working memory </a:t>
            </a:r>
            <a:r>
              <a:rPr lang="zh-CN" alt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GB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encoding would speed up when the expected stimulus duration was brief </a:t>
            </a:r>
            <a:endParaRPr lang="en-GB" altLang="zh-CN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zh-CN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ITCGaramondStd"/>
              </a:rPr>
              <a:t> </a:t>
            </a:r>
            <a:endParaRPr lang="en-GB" altLang="zh-CN" sz="1400" dirty="0"/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Open Practices Statement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All materials, data, and analysis code for Experiments 1 to 3 have been made publicly available on OSF and can be accessed at https://osf.io/d5rnu/. None of the experiments were preregistered.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Method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Participants:first-year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psychology students(63% female)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Apparatus:a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19-in. CRT screen,100 Hz,1,280 × 1,024 pixels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Stimuli:Gabor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patches with a Gaussian envelope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Procedure:1.A fixation dot was shown for 500 to 1,000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     2.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presented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memory item (50, 200, or 400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     3.present a pattern mask for 100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     4.retain the memory item over the next 1,000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Experiment 1: blocked presentation time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57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 higher overall presentation time increases encoding speed？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1.each block either had a predominantly short presentation time (50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70% of trials, 200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15%, 400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15%)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2.predominantly long presentation time (50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15% of trials, 200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15%, 400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70%)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four blocks of 40 trials each (i.e., 160 trials in total)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participants switched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Experiment 2: sequential presentation time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24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encoding speed adapt to recent, sequential changes？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 de Bruijn sequence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perfectly counterbalances the order of its elements up to a certain degree using the smallest sequence length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The sequence such that each possible order of three presentation times (e.g., 50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200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400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would occur with equal frequency within each block. 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ODViY2JkMjU3NGYzZTEwMzZmMGFkZWViYmNkYWU3NDIifQ=="/>
  <p:tag name="KSO_WPP_MARK_KEY" val="d054721f-db8a-4c9d-8123-882abce2dd0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6092</Words>
  <Application>WPS 演示</Application>
  <PresentationFormat>宽屏</PresentationFormat>
  <Paragraphs>184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-apple-system</vt:lpstr>
      <vt:lpstr>ITCGaramondStd</vt:lpstr>
      <vt:lpstr>Segoe Print</vt:lpstr>
      <vt:lpstr>Arial Unicode MS</vt:lpstr>
      <vt:lpstr>等线 Light</vt:lpstr>
      <vt:lpstr>等线</vt:lpstr>
      <vt:lpstr>Calibri</vt:lpstr>
      <vt:lpstr>PingFang SC</vt:lpstr>
      <vt:lpstr>Office 主题​​</vt:lpstr>
      <vt:lpstr>PowerPoint 演示文稿</vt:lpstr>
      <vt:lpstr>Psychological Science</vt:lpstr>
      <vt:lpstr>Joost de Jong</vt:lpstr>
      <vt:lpstr>Membership information</vt:lpstr>
      <vt:lpstr>Introduction</vt:lpstr>
      <vt:lpstr>Open Practices Statement</vt:lpstr>
      <vt:lpstr>Method</vt:lpstr>
      <vt:lpstr>Experiment 1: blocked presentation time</vt:lpstr>
      <vt:lpstr>Experiment 2: sequential presentation time</vt:lpstr>
      <vt:lpstr>Experiment 3: cued presentation time</vt:lpstr>
      <vt:lpstr>Analysis</vt:lpstr>
      <vt:lpstr>Results 1: working memory can adapt </vt:lpstr>
      <vt:lpstr>PowerPoint 演示文稿</vt:lpstr>
      <vt:lpstr>Results 2：Presentation order affects encoding speed</vt:lpstr>
      <vt:lpstr>PowerPoint 演示文稿</vt:lpstr>
      <vt:lpstr>Results 3： cue information had no effect on both encoding speed and capacity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Discussion</vt:lpstr>
      <vt:lpstr>Discussion</vt:lpstr>
      <vt:lpstr>Conclusion</vt:lpstr>
      <vt:lpstr>Reproduction Situation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Encoding Speed   in Working Memory</dc:title>
  <dc:creator>王 笑笑</dc:creator>
  <cp:lastModifiedBy>耿飘飘</cp:lastModifiedBy>
  <cp:revision>24</cp:revision>
  <dcterms:created xsi:type="dcterms:W3CDTF">2023-06-06T09:07:00Z</dcterms:created>
  <dcterms:modified xsi:type="dcterms:W3CDTF">2023-06-29T03:37:41Z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614ECC5BEA384B5B8D39BC72015664B6_12</vt:lpwstr>
  </property>
  <property fmtid="{D5CDD505-2E9C-101B-9397-08002B2CF9AE}" pid="3" name="KSOProductBuildVer">
    <vt:lpwstr>2052-11.1.0.14309</vt:lpwstr>
  </property>
</Properties>
</file>