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256" r:id="rId2"/>
    <p:sldId id="257" r:id="rId3"/>
    <p:sldId id="258" r:id="rId4"/>
    <p:sldId id="259" r:id="rId5"/>
    <p:sldId id="261" r:id="rId6"/>
    <p:sldId id="262" r:id="rId7"/>
    <p:sldId id="263" r:id="rId8"/>
    <p:sldId id="264"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02" autoAdjust="0"/>
    <p:restoredTop sz="95244" autoAdjust="0"/>
  </p:normalViewPr>
  <p:slideViewPr>
    <p:cSldViewPr snapToGrid="0" showGuides="1">
      <p:cViewPr varScale="1">
        <p:scale>
          <a:sx n="86" d="100"/>
          <a:sy n="86" d="100"/>
        </p:scale>
        <p:origin x="542" y="6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2023/6/20</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2023/6/20</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意外地乐于助人</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低估亲社会性给寻求帮助制造了错误的障碍</a:t>
            </a:r>
            <a:endParaRPr kumimoji="1"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17</a:t>
            </a:fld>
            <a:endParaRPr lang="zh-CN" altLang="en-US"/>
          </a:p>
        </p:txBody>
      </p:sp>
    </p:spTree>
    <p:extLst>
      <p:ext uri="{BB962C8B-B14F-4D97-AF65-F5344CB8AC3E}">
        <p14:creationId xmlns:p14="http://schemas.microsoft.com/office/powerpoint/2010/main" val="38730013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FC6DB7D-5E13-4752-B346-6EFE3055815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22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0" i="0" dirty="0">
                <a:solidFill>
                  <a:srgbClr val="444444"/>
                </a:solidFill>
                <a:effectLst/>
                <a:latin typeface="tahoma" panose="020B0604030504040204" pitchFamily="34" charset="0"/>
              </a:rPr>
              <a:t>在日常生活中，每个人都有需要向他人求助的时刻。相比于帮助他人，开口求助也可能是一件更加困难的事？</a:t>
            </a:r>
            <a:endParaRPr lang="en-US" altLang="zh-CN" b="0" i="0" dirty="0">
              <a:solidFill>
                <a:srgbClr val="444444"/>
              </a:solidFill>
              <a:effectLst/>
              <a:latin typeface="tahoma" panose="020B0604030504040204" pitchFamily="34" charset="0"/>
            </a:endParaRPr>
          </a:p>
          <a:p>
            <a:r>
              <a:rPr lang="zh-CN" altLang="en-US" b="0" i="0" dirty="0">
                <a:solidFill>
                  <a:srgbClr val="444444"/>
                </a:solidFill>
                <a:effectLst/>
                <a:latin typeface="tahoma" panose="020B0604030504040204" pitchFamily="34" charset="0"/>
              </a:rPr>
              <a:t>但是，当人们遇到麻烦，身边又正好有人能帮上忙，“不要麻烦别人”的想法却往往会阻碍人们提出帮助请求。而且，在求助后，如果对方表现得不够热情，人们还会感到失落：觉得</a:t>
            </a:r>
            <a:r>
              <a:rPr lang="en-US" altLang="zh-CN" b="0" i="0" dirty="0">
                <a:solidFill>
                  <a:srgbClr val="444444"/>
                </a:solidFill>
                <a:effectLst/>
                <a:latin typeface="tahoma" panose="020B0604030504040204" pitchFamily="34" charset="0"/>
              </a:rPr>
              <a:t>ta</a:t>
            </a:r>
            <a:r>
              <a:rPr lang="zh-CN" altLang="en-US" b="0" i="0" dirty="0">
                <a:solidFill>
                  <a:srgbClr val="444444"/>
                </a:solidFill>
                <a:effectLst/>
                <a:latin typeface="tahoma" panose="020B0604030504040204" pitchFamily="34" charset="0"/>
              </a:rPr>
              <a:t>其实并不愿意提供帮助，只是不好意思拒绝罢了。然而，事实真的如此吗？</a:t>
            </a:r>
            <a:endParaRPr lang="en-US" altLang="zh-CN" b="0" i="0" dirty="0">
              <a:solidFill>
                <a:srgbClr val="444444"/>
              </a:solidFill>
              <a:effectLst/>
              <a:latin typeface="tahoma" panose="020B0604030504040204" pitchFamily="34" charset="0"/>
            </a:endParaRPr>
          </a:p>
          <a:p>
            <a:endParaRPr lang="en-US" altLang="zh-CN" b="0" i="0" dirty="0">
              <a:solidFill>
                <a:srgbClr val="444444"/>
              </a:solidFill>
              <a:effectLst/>
              <a:latin typeface="tahoma" panose="020B0604030504040204" pitchFamily="34" charset="0"/>
            </a:endParaRPr>
          </a:p>
          <a:p>
            <a:r>
              <a:rPr lang="zh-CN" altLang="en-US" b="0" i="0" dirty="0">
                <a:solidFill>
                  <a:srgbClr val="444444"/>
                </a:solidFill>
                <a:effectLst/>
                <a:latin typeface="tahoma" panose="020B0604030504040204" pitchFamily="34" charset="0"/>
              </a:rPr>
              <a:t>人们误解了他人对直接请求帮助的反应（</a:t>
            </a:r>
            <a:r>
              <a:rPr lang="en-US" altLang="zh-CN" b="0" i="0" dirty="0" err="1">
                <a:solidFill>
                  <a:srgbClr val="444444"/>
                </a:solidFill>
                <a:effectLst/>
                <a:latin typeface="tahoma" panose="020B0604030504040204" pitchFamily="34" charset="0"/>
              </a:rPr>
              <a:t>Bohns</a:t>
            </a:r>
            <a:r>
              <a:rPr lang="zh-CN" altLang="en-US" b="0" i="0" dirty="0">
                <a:solidFill>
                  <a:srgbClr val="444444"/>
                </a:solidFill>
                <a:effectLst/>
                <a:latin typeface="tahoma" panose="020B0604030504040204" pitchFamily="34" charset="0"/>
              </a:rPr>
              <a:t>，</a:t>
            </a:r>
            <a:r>
              <a:rPr lang="en-US" altLang="zh-CN" b="0" i="0" dirty="0">
                <a:solidFill>
                  <a:srgbClr val="444444"/>
                </a:solidFill>
                <a:effectLst/>
                <a:latin typeface="tahoma" panose="020B0604030504040204" pitchFamily="34" charset="0"/>
              </a:rPr>
              <a:t>2016</a:t>
            </a:r>
            <a:r>
              <a:rPr lang="zh-CN" altLang="en-US" b="0" i="0" dirty="0">
                <a:solidFill>
                  <a:srgbClr val="444444"/>
                </a:solidFill>
                <a:effectLst/>
                <a:latin typeface="tahoma" panose="020B0604030504040204" pitchFamily="34" charset="0"/>
              </a:rPr>
              <a:t>）。具体来说，我们假设那些需要帮助的人在直接请求时低估了他人的亲社会动机的强度</a:t>
            </a:r>
            <a:r>
              <a:rPr lang="en-US" altLang="zh-CN" b="0" i="0" dirty="0">
                <a:solidFill>
                  <a:srgbClr val="444444"/>
                </a:solidFill>
                <a:effectLst/>
                <a:latin typeface="tahoma" panose="020B0604030504040204" pitchFamily="34" charset="0"/>
              </a:rPr>
              <a:t>--</a:t>
            </a:r>
            <a:r>
              <a:rPr lang="zh-CN" altLang="en-US" b="0" i="0" dirty="0">
                <a:solidFill>
                  <a:srgbClr val="444444"/>
                </a:solidFill>
                <a:effectLst/>
                <a:latin typeface="tahoma" panose="020B0604030504040204" pitchFamily="34" charset="0"/>
              </a:rPr>
              <a:t>因此低估了他人愿意帮助的程度以及他人对帮助的积极感受</a:t>
            </a:r>
            <a:endParaRPr lang="en-US" altLang="zh-CN" b="0" i="0" dirty="0">
              <a:solidFill>
                <a:srgbClr val="444444"/>
              </a:solidFill>
              <a:effectLst/>
              <a:latin typeface="tahoma" panose="020B060403050404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0" i="0" dirty="0">
                <a:solidFill>
                  <a:srgbClr val="444444"/>
                </a:solidFill>
                <a:effectLst/>
                <a:latin typeface="tahoma" panose="020B0604030504040204" pitchFamily="34" charset="0"/>
              </a:rPr>
              <a:t>以往研究对此现象的解释是低估依从效应</a:t>
            </a:r>
            <a:r>
              <a:rPr lang="en-US" altLang="zh-CN" b="0" i="0" dirty="0">
                <a:solidFill>
                  <a:srgbClr val="444444"/>
                </a:solidFill>
                <a:effectLst/>
                <a:latin typeface="tahoma" panose="020B0604030504040204" pitchFamily="34" charset="0"/>
              </a:rPr>
              <a:t>(underestimation-of-compliance effect)</a:t>
            </a:r>
            <a:r>
              <a:rPr lang="zh-CN" altLang="en-US" b="0" i="0" dirty="0">
                <a:solidFill>
                  <a:srgbClr val="444444"/>
                </a:solidFill>
                <a:effectLst/>
                <a:latin typeface="tahoma" panose="020B0604030504040204" pitchFamily="34" charset="0"/>
              </a:rPr>
              <a:t>，即请求者低估了帮助者的依从动机</a:t>
            </a:r>
            <a:r>
              <a:rPr lang="en-US" altLang="zh-CN" b="0" i="0" dirty="0">
                <a:solidFill>
                  <a:srgbClr val="444444"/>
                </a:solidFill>
                <a:effectLst/>
                <a:latin typeface="tahoma" panose="020B0604030504040204" pitchFamily="34" charset="0"/>
              </a:rPr>
              <a:t>(compliance motivation)</a:t>
            </a:r>
            <a:r>
              <a:rPr lang="zh-CN" altLang="en-US" b="0" i="0" dirty="0">
                <a:solidFill>
                  <a:srgbClr val="444444"/>
                </a:solidFill>
                <a:effectLst/>
                <a:latin typeface="tahoma" panose="020B0604030504040204" pitchFamily="34" charset="0"/>
              </a:rPr>
              <a:t>，特别是感觉被他们拒绝时自己会很不舒服，因此低估了他人同意帮助请求的可能性。</a:t>
            </a: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444444"/>
                </a:solidFill>
                <a:effectLst/>
                <a:latin typeface="tahoma" panose="020B0604030504040204" pitchFamily="34" charset="0"/>
              </a:rPr>
              <a:t>然而这一“低估依从效应”缺乏足够的实证支持。</a:t>
            </a:r>
            <a:endParaRPr lang="en-US" altLang="zh-CN" dirty="0"/>
          </a:p>
          <a:p>
            <a:r>
              <a:rPr lang="zh-CN" altLang="en-US" b="0" i="0" dirty="0">
                <a:solidFill>
                  <a:srgbClr val="000000"/>
                </a:solidFill>
                <a:effectLst/>
                <a:latin typeface="微软雅黑" panose="020B0503020204020204" pitchFamily="34" charset="-122"/>
                <a:ea typeface="微软雅黑" panose="020B0503020204020204" pitchFamily="34" charset="-122"/>
              </a:rPr>
              <a:t>如果帮助者比请求者预期的更亲社会，那么这就预示着帮助者也会比请求者预期的有更积极体验。</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如果帮助者比请求者预期的更具依从性，那么这就预示着帮助者也会比请求者预期的有更少的消极体验。</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dirty="0"/>
          </a:p>
          <a:p>
            <a:pPr algn="just"/>
            <a:r>
              <a:rPr lang="zh-CN" altLang="en-US" b="0" i="0" dirty="0">
                <a:solidFill>
                  <a:srgbClr val="000000"/>
                </a:solidFill>
                <a:effectLst/>
                <a:latin typeface="微软雅黑" panose="020B0503020204020204" pitchFamily="34" charset="-122"/>
                <a:ea typeface="微软雅黑" panose="020B0503020204020204" pitchFamily="34" charset="-122"/>
              </a:rPr>
              <a:t>我们的理论预测，人们不仅误解了别人会同意直接请求帮助的可能性，而且误解了那些被直接请求帮助的人的心理体验。</a:t>
            </a:r>
          </a:p>
          <a:p>
            <a:br>
              <a:rPr lang="zh-CN" altLang="en-US" dirty="0"/>
            </a:br>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rotWithShape="1">
          <a:gsLst>
            <a:gs pos="0">
              <a:schemeClr val="bg1"/>
            </a:gs>
            <a:gs pos="100000">
              <a:schemeClr val="bg1">
                <a:lumMod val="85000"/>
              </a:schemeClr>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2023/6/20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65000"/>
                    <a:lumOff val="3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2023/6/20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2023/6/20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2023/6/20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solidFill>
                  <a:schemeClr val="tx1">
                    <a:lumMod val="85000"/>
                    <a:lumOff val="15000"/>
                  </a:schemeClr>
                </a:solidFill>
                <a:effectLst/>
              </a:defRPr>
            </a:lvl1pPr>
          </a:lstStyle>
          <a:p>
            <a:r>
              <a:rPr lang="zh-CN" altLang="en-US" dirty="0"/>
              <a:t>单击此处编辑母版标题样式</a:t>
            </a:r>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65000"/>
                    <a:lumOff val="35000"/>
                  </a:schemeClr>
                </a:solidFill>
              </a:defRPr>
            </a:lvl1pPr>
            <a:lvl2pPr>
              <a:lnSpc>
                <a:spcPct val="90000"/>
              </a:lnSpc>
              <a:defRPr sz="2400">
                <a:solidFill>
                  <a:schemeClr val="tx1">
                    <a:lumMod val="65000"/>
                    <a:lumOff val="35000"/>
                  </a:schemeClr>
                </a:solidFill>
              </a:defRPr>
            </a:lvl2pPr>
            <a:lvl3pPr>
              <a:lnSpc>
                <a:spcPct val="90000"/>
              </a:lnSpc>
              <a:defRPr sz="2000">
                <a:solidFill>
                  <a:schemeClr val="tx1">
                    <a:lumMod val="65000"/>
                    <a:lumOff val="35000"/>
                  </a:schemeClr>
                </a:solidFill>
              </a:defRPr>
            </a:lvl3pPr>
            <a:lvl4pPr>
              <a:lnSpc>
                <a:spcPct val="90000"/>
              </a:lnSpc>
              <a:defRPr sz="1800">
                <a:solidFill>
                  <a:schemeClr val="tx1">
                    <a:lumMod val="65000"/>
                    <a:lumOff val="35000"/>
                  </a:schemeClr>
                </a:solidFill>
              </a:defRPr>
            </a:lvl4pPr>
            <a:lvl5pPr>
              <a:lnSpc>
                <a:spcPct val="90000"/>
              </a:lnSpc>
              <a:defRPr sz="1800">
                <a:solidFill>
                  <a:schemeClr val="tx1">
                    <a:lumMod val="65000"/>
                    <a:lumOff val="3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65000"/>
                    <a:lumOff val="35000"/>
                  </a:schemeClr>
                </a:solidFill>
              </a:defRPr>
            </a:lvl1pPr>
            <a:lvl2pPr>
              <a:lnSpc>
                <a:spcPct val="90000"/>
              </a:lnSpc>
              <a:defRPr sz="2400">
                <a:solidFill>
                  <a:schemeClr val="tx1">
                    <a:lumMod val="65000"/>
                    <a:lumOff val="35000"/>
                  </a:schemeClr>
                </a:solidFill>
              </a:defRPr>
            </a:lvl2pPr>
            <a:lvl3pPr>
              <a:lnSpc>
                <a:spcPct val="90000"/>
              </a:lnSpc>
              <a:defRPr sz="2000">
                <a:solidFill>
                  <a:schemeClr val="tx1">
                    <a:lumMod val="65000"/>
                    <a:lumOff val="35000"/>
                  </a:schemeClr>
                </a:solidFill>
              </a:defRPr>
            </a:lvl3pPr>
            <a:lvl4pPr>
              <a:lnSpc>
                <a:spcPct val="90000"/>
              </a:lnSpc>
              <a:defRPr sz="1800">
                <a:solidFill>
                  <a:schemeClr val="tx1">
                    <a:lumMod val="65000"/>
                    <a:lumOff val="35000"/>
                  </a:schemeClr>
                </a:solidFill>
              </a:defRPr>
            </a:lvl4pPr>
            <a:lvl5pPr>
              <a:lnSpc>
                <a:spcPct val="90000"/>
              </a:lnSpc>
              <a:defRPr sz="1800">
                <a:solidFill>
                  <a:schemeClr val="tx1">
                    <a:lumMod val="65000"/>
                    <a:lumOff val="3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2023/6/20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2023/6/20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2023/6/20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2023/6/20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2023/6/20</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2023/6/20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2023/6/20</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96595" y="1480820"/>
            <a:ext cx="10798175" cy="2649220"/>
          </a:xfrm>
        </p:spPr>
        <p:txBody>
          <a:bodyPr>
            <a:noAutofit/>
          </a:bodyPr>
          <a:lstStyle/>
          <a:p>
            <a:r>
              <a:rPr lang="zh-CN" altLang="en-US" sz="4400" dirty="0">
                <a:effectLst/>
                <a:latin typeface="Times New Roman Regular" panose="02020603050405020304" charset="0"/>
                <a:cs typeface="Times New Roman Regular" panose="02020603050405020304" charset="0"/>
              </a:rPr>
              <a:t>Surprisingly Happy to Have Helped: Underestimating Prosociality Creates a Misplaced Barrier to Asking for Help</a:t>
            </a:r>
          </a:p>
        </p:txBody>
      </p:sp>
      <p:sp>
        <p:nvSpPr>
          <p:cNvPr id="5" name="副标题 4"/>
          <p:cNvSpPr>
            <a:spLocks noGrp="1"/>
          </p:cNvSpPr>
          <p:nvPr>
            <p:ph type="subTitle" idx="1"/>
          </p:nvPr>
        </p:nvSpPr>
        <p:spPr>
          <a:xfrm>
            <a:off x="2138680" y="4968240"/>
            <a:ext cx="8444230" cy="681990"/>
          </a:xfrm>
        </p:spPr>
        <p:txBody>
          <a:bodyPr>
            <a:noAutofit/>
          </a:bodyPr>
          <a:lstStyle/>
          <a:p>
            <a:pPr algn="ctr"/>
            <a:r>
              <a:rPr lang="zh-CN" altLang="en-US" b="1" dirty="0">
                <a:latin typeface="Times New Roman Bold" panose="02020603050405020304" charset="0"/>
                <a:ea typeface="宋体" charset="0"/>
                <a:cs typeface="Times New Roman Bold" panose="02020603050405020304" charset="0"/>
              </a:rPr>
              <a:t>汇报人：唐圆</a:t>
            </a:r>
            <a:r>
              <a:rPr lang="en-US" altLang="zh-CN" b="1" dirty="0">
                <a:latin typeface="Times New Roman Bold" panose="02020603050405020304" charset="0"/>
                <a:ea typeface="宋体" charset="0"/>
                <a:cs typeface="Times New Roman Bold" panose="02020603050405020304" charset="0"/>
              </a:rPr>
              <a:t>                         </a:t>
            </a:r>
          </a:p>
          <a:p>
            <a:pPr algn="ctr"/>
            <a:r>
              <a:rPr lang="zh-CN" altLang="en-US" b="1" dirty="0">
                <a:latin typeface="Times New Roman Bold" panose="02020603050405020304" charset="0"/>
                <a:ea typeface="宋体" charset="0"/>
                <a:cs typeface="Times New Roman Bold" panose="02020603050405020304" charset="0"/>
              </a:rPr>
              <a:t>汇报日期：</a:t>
            </a:r>
            <a:r>
              <a:rPr lang="en-US" altLang="zh-CN" b="1" dirty="0">
                <a:latin typeface="Times New Roman Bold" panose="02020603050405020304" charset="0"/>
                <a:ea typeface="宋体" charset="0"/>
                <a:cs typeface="Times New Roman Bold" panose="02020603050405020304" charset="0"/>
              </a:rPr>
              <a:t>2023</a:t>
            </a:r>
            <a:r>
              <a:rPr lang="zh-CN" altLang="en-US" b="1" dirty="0">
                <a:latin typeface="Times New Roman Bold" panose="02020603050405020304" charset="0"/>
                <a:ea typeface="宋体" charset="0"/>
                <a:cs typeface="Times New Roman Bold" panose="02020603050405020304" charset="0"/>
              </a:rPr>
              <a:t>年</a:t>
            </a:r>
            <a:r>
              <a:rPr lang="en-US" altLang="zh-CN" b="1" dirty="0">
                <a:latin typeface="Times New Roman Bold" panose="02020603050405020304" charset="0"/>
                <a:ea typeface="宋体" charset="0"/>
                <a:cs typeface="Times New Roman Bold" panose="02020603050405020304" charset="0"/>
              </a:rPr>
              <a:t>6</a:t>
            </a:r>
            <a:r>
              <a:rPr lang="zh-CN" altLang="en-US" b="1" dirty="0">
                <a:latin typeface="Times New Roman Bold" panose="02020603050405020304" charset="0"/>
                <a:ea typeface="宋体" charset="0"/>
                <a:cs typeface="Times New Roman Bold" panose="02020603050405020304" charset="0"/>
              </a:rPr>
              <a:t>月</a:t>
            </a:r>
            <a:r>
              <a:rPr lang="en-US" altLang="zh-CN" b="1" dirty="0">
                <a:latin typeface="Times New Roman Bold" panose="02020603050405020304" charset="0"/>
                <a:ea typeface="宋体" charset="0"/>
                <a:cs typeface="Times New Roman Bold" panose="02020603050405020304" charset="0"/>
              </a:rPr>
              <a:t>19</a:t>
            </a:r>
            <a:r>
              <a:rPr lang="zh-CN" altLang="en-US" b="1" dirty="0">
                <a:latin typeface="Times New Roman Bold" panose="02020603050405020304" charset="0"/>
                <a:ea typeface="宋体" charset="0"/>
                <a:cs typeface="Times New Roman Bold" panose="02020603050405020304" charset="0"/>
              </a:rPr>
              <a:t>日</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34645" y="108585"/>
            <a:ext cx="9587230" cy="864870"/>
          </a:xfrm>
        </p:spPr>
        <p:txBody>
          <a:bodyPr>
            <a:normAutofit/>
          </a:bodyPr>
          <a:lstStyle/>
          <a:p>
            <a:r>
              <a:rPr lang="en-US" altLang="zh-CN" sz="3200">
                <a:latin typeface="Times New Roman Regular" panose="02020603050405020304" charset="0"/>
                <a:cs typeface="Times New Roman Regular" panose="02020603050405020304" charset="0"/>
              </a:rPr>
              <a:t>Experiment 1a: Can I Use Your Phone?</a:t>
            </a:r>
          </a:p>
        </p:txBody>
      </p:sp>
      <p:sp>
        <p:nvSpPr>
          <p:cNvPr id="3" name="内容占位符 2"/>
          <p:cNvSpPr>
            <a:spLocks noGrp="1"/>
          </p:cNvSpPr>
          <p:nvPr>
            <p:ph idx="1"/>
          </p:nvPr>
        </p:nvSpPr>
        <p:spPr>
          <a:xfrm>
            <a:off x="334645" y="880110"/>
            <a:ext cx="11857355" cy="2129790"/>
          </a:xfrm>
        </p:spPr>
        <p:txBody>
          <a:bodyPr>
            <a:noAutofit/>
          </a:bodyPr>
          <a:lstStyle/>
          <a:p>
            <a:pPr fontAlgn="auto">
              <a:lnSpc>
                <a:spcPct val="150000"/>
              </a:lnSpc>
              <a:spcBef>
                <a:spcPts val="0"/>
              </a:spcBef>
              <a:buFont typeface="Wingdings" panose="05000000000000000000" charset="0"/>
              <a:buChar char=""/>
            </a:pPr>
            <a:r>
              <a:rPr lang="en-US" sz="2400" b="1" dirty="0">
                <a:latin typeface="Times New Roman Bold" panose="02020603050405020304" charset="0"/>
                <a:cs typeface="Times New Roman Bold" panose="02020603050405020304" charset="0"/>
                <a:sym typeface="+mn-ea"/>
              </a:rPr>
              <a:t>Results </a:t>
            </a:r>
            <a:endParaRPr sz="2400" b="1" dirty="0">
              <a:latin typeface="Times New Roman Bold" panose="02020603050405020304" charset="0"/>
              <a:cs typeface="Times New Roman Bold" panose="02020603050405020304" charset="0"/>
            </a:endParaRPr>
          </a:p>
          <a:p>
            <a:pPr lvl="1" fontAlgn="auto">
              <a:lnSpc>
                <a:spcPct val="150000"/>
              </a:lnSpc>
              <a:spcBef>
                <a:spcPts val="0"/>
              </a:spcBef>
              <a:buFont typeface="Arial" panose="020B0604020202020204" pitchFamily="34" charset="0"/>
              <a:buChar char="•"/>
            </a:pPr>
            <a:r>
              <a:rPr lang="en-US" sz="2000" b="1" dirty="0">
                <a:latin typeface="Times New Roman Bold" panose="02020603050405020304" charset="0"/>
                <a:cs typeface="Times New Roman Bold" panose="02020603050405020304" charset="0"/>
                <a:sym typeface="+mn-ea"/>
              </a:rPr>
              <a:t>Helping experience:</a:t>
            </a:r>
            <a:r>
              <a:rPr lang="en-US" sz="2000" dirty="0">
                <a:latin typeface="Times New Roman Regular" panose="02020603050405020304" charset="0"/>
                <a:cs typeface="Times New Roman Regular" panose="02020603050405020304" charset="0"/>
                <a:sym typeface="+mn-ea"/>
              </a:rPr>
              <a:t> the four items are measuring different components of helping experience, therefore conducted a principal components analysis (PCA) and found that they loaded onto </a:t>
            </a:r>
            <a:r>
              <a:rPr lang="en-US" sz="2000" dirty="0">
                <a:solidFill>
                  <a:srgbClr val="FF0000"/>
                </a:solidFill>
                <a:latin typeface="Times New Roman Regular" panose="02020603050405020304" charset="0"/>
                <a:cs typeface="Times New Roman Regular" panose="02020603050405020304" charset="0"/>
                <a:sym typeface="+mn-ea"/>
              </a:rPr>
              <a:t>two separate components (Positive mood and Inconvenience)</a:t>
            </a:r>
            <a:r>
              <a:rPr lang="en-US" sz="2000" dirty="0">
                <a:latin typeface="Times New Roman Regular" panose="02020603050405020304" charset="0"/>
                <a:cs typeface="Times New Roman Regular" panose="02020603050405020304" charset="0"/>
                <a:sym typeface="+mn-ea"/>
              </a:rPr>
              <a:t>.</a:t>
            </a:r>
            <a:endParaRPr lang="en-US" altLang="zh-CN" sz="2000" dirty="0">
              <a:latin typeface="Times New Roman Regular" panose="02020603050405020304" charset="0"/>
              <a:cs typeface="Times New Roman Regular" panose="02020603050405020304" charset="0"/>
              <a:sym typeface="+mn-ea"/>
            </a:endParaRPr>
          </a:p>
        </p:txBody>
      </p:sp>
      <p:sp>
        <p:nvSpPr>
          <p:cNvPr id="6" name="文本框 5"/>
          <p:cNvSpPr txBox="1"/>
          <p:nvPr/>
        </p:nvSpPr>
        <p:spPr>
          <a:xfrm>
            <a:off x="524510" y="3009900"/>
            <a:ext cx="11477625" cy="3169285"/>
          </a:xfrm>
          <a:prstGeom prst="rect">
            <a:avLst/>
          </a:prstGeom>
          <a:noFill/>
        </p:spPr>
        <p:txBody>
          <a:bodyPr wrap="square" rtlCol="0">
            <a:spAutoFit/>
          </a:bodyPr>
          <a:lstStyle/>
          <a:p>
            <a:pPr lvl="1" indent="0" fontAlgn="auto">
              <a:lnSpc>
                <a:spcPct val="150000"/>
              </a:lnSpc>
              <a:spcBef>
                <a:spcPts val="0"/>
              </a:spcBef>
              <a:buFont typeface="+mj-ea"/>
              <a:buNone/>
            </a:pPr>
            <a:r>
              <a:rPr lang="en-US" sz="2000" dirty="0">
                <a:latin typeface="Times New Roman Regular" panose="02020603050405020304" charset="0"/>
                <a:cs typeface="Times New Roman Regular" panose="02020603050405020304" charset="0"/>
                <a:sym typeface="+mn-ea"/>
              </a:rPr>
              <a:t>2 (perspective) × 2 (gratitude) analysis of variance (ANOVA) on positive mood </a:t>
            </a:r>
            <a:r>
              <a:rPr lang="zh-CN" altLang="en-US" sz="2000" dirty="0">
                <a:latin typeface="Times New Roman Regular" panose="02020603050405020304" charset="0"/>
                <a:cs typeface="Times New Roman Regular" panose="02020603050405020304" charset="0"/>
                <a:sym typeface="+mn-ea"/>
              </a:rPr>
              <a:t>➡️</a:t>
            </a:r>
            <a:r>
              <a:rPr lang="en-US" altLang="zh-CN" sz="2000" dirty="0">
                <a:latin typeface="Times New Roman Regular" panose="02020603050405020304" charset="0"/>
                <a:cs typeface="Times New Roman Regular" panose="02020603050405020304" charset="0"/>
                <a:sym typeface="+mn-ea"/>
              </a:rPr>
              <a:t> both </a:t>
            </a:r>
            <a:r>
              <a:rPr lang="en-US" altLang="zh-CN" sz="2000" dirty="0">
                <a:solidFill>
                  <a:srgbClr val="FF0000"/>
                </a:solidFill>
                <a:latin typeface="Times New Roman Regular" panose="02020603050405020304" charset="0"/>
                <a:cs typeface="Times New Roman Regular" panose="02020603050405020304" charset="0"/>
                <a:sym typeface="+mn-ea"/>
              </a:rPr>
              <a:t>perspective </a:t>
            </a:r>
            <a:r>
              <a:rPr lang="en-US" altLang="zh-CN" sz="2000" dirty="0">
                <a:latin typeface="Times New Roman Regular" panose="02020603050405020304" charset="0"/>
                <a:cs typeface="Times New Roman Regular" panose="02020603050405020304" charset="0"/>
                <a:sym typeface="+mn-ea"/>
              </a:rPr>
              <a:t>(</a:t>
            </a:r>
            <a:r>
              <a:rPr lang="en-US" altLang="zh-CN" sz="2000" i="1" dirty="0">
                <a:latin typeface="Times New Roman Italic" panose="02020603050405020304" charset="0"/>
                <a:cs typeface="Times New Roman Italic" panose="02020603050405020304" charset="0"/>
                <a:sym typeface="+mn-ea"/>
              </a:rPr>
              <a:t>F</a:t>
            </a:r>
            <a:r>
              <a:rPr lang="en-US" altLang="zh-CN" sz="2000" dirty="0">
                <a:latin typeface="Times New Roman Regular" panose="02020603050405020304" charset="0"/>
                <a:cs typeface="Times New Roman Regular" panose="02020603050405020304" charset="0"/>
                <a:sym typeface="+mn-ea"/>
              </a:rPr>
              <a:t>(1, 197) = 7.36, </a:t>
            </a:r>
            <a:r>
              <a:rPr lang="en-US" altLang="zh-CN" sz="2000" i="1" dirty="0">
                <a:latin typeface="Times New Roman Italic" panose="02020603050405020304" charset="0"/>
                <a:cs typeface="Times New Roman Italic" panose="02020603050405020304" charset="0"/>
                <a:sym typeface="+mn-ea"/>
              </a:rPr>
              <a:t>p</a:t>
            </a:r>
            <a:r>
              <a:rPr lang="en-US" altLang="zh-CN" sz="2000" dirty="0">
                <a:latin typeface="Times New Roman Regular" panose="02020603050405020304" charset="0"/>
                <a:cs typeface="Times New Roman Regular" panose="02020603050405020304" charset="0"/>
                <a:sym typeface="+mn-ea"/>
              </a:rPr>
              <a:t> = .007, η</a:t>
            </a:r>
            <a:r>
              <a:rPr lang="en-US" altLang="zh-CN" sz="2000" i="1" baseline="-25000" dirty="0">
                <a:latin typeface="Times New Roman Italic" panose="02020603050405020304" charset="0"/>
                <a:cs typeface="Times New Roman Italic" panose="02020603050405020304" charset="0"/>
                <a:sym typeface="+mn-ea"/>
              </a:rPr>
              <a:t>p</a:t>
            </a:r>
            <a:r>
              <a:rPr lang="en-US" altLang="zh-CN" sz="2000" baseline="30000" dirty="0">
                <a:latin typeface="Times New Roman Regular" panose="02020603050405020304" charset="0"/>
                <a:cs typeface="Times New Roman Regular" panose="02020603050405020304" charset="0"/>
                <a:sym typeface="+mn-ea"/>
              </a:rPr>
              <a:t>2</a:t>
            </a:r>
            <a:r>
              <a:rPr lang="en-US" altLang="zh-CN" sz="2000" dirty="0">
                <a:latin typeface="Times New Roman Regular" panose="02020603050405020304" charset="0"/>
                <a:cs typeface="Times New Roman Regular" panose="02020603050405020304" charset="0"/>
                <a:sym typeface="+mn-ea"/>
              </a:rPr>
              <a:t> = .036) and </a:t>
            </a:r>
            <a:r>
              <a:rPr lang="en-US" altLang="zh-CN" sz="2000" dirty="0">
                <a:solidFill>
                  <a:srgbClr val="FF0000"/>
                </a:solidFill>
                <a:latin typeface="Times New Roman Regular" panose="02020603050405020304" charset="0"/>
                <a:cs typeface="Times New Roman Regular" panose="02020603050405020304" charset="0"/>
                <a:sym typeface="+mn-ea"/>
              </a:rPr>
              <a:t>gratitude expression</a:t>
            </a:r>
            <a:r>
              <a:rPr lang="en-US" altLang="zh-CN" sz="2000" dirty="0">
                <a:latin typeface="Times New Roman Regular" panose="02020603050405020304" charset="0"/>
                <a:cs typeface="Times New Roman Regular" panose="02020603050405020304" charset="0"/>
                <a:sym typeface="+mn-ea"/>
              </a:rPr>
              <a:t> (</a:t>
            </a:r>
            <a:r>
              <a:rPr lang="en-US" altLang="zh-CN" sz="2000" i="1" dirty="0">
                <a:latin typeface="Times New Roman Italic" panose="02020603050405020304" charset="0"/>
                <a:cs typeface="Times New Roman Italic" panose="02020603050405020304" charset="0"/>
                <a:sym typeface="+mn-ea"/>
              </a:rPr>
              <a:t>F</a:t>
            </a:r>
            <a:r>
              <a:rPr lang="en-US" altLang="zh-CN" sz="2000" dirty="0">
                <a:latin typeface="Times New Roman Regular" panose="02020603050405020304" charset="0"/>
                <a:cs typeface="Times New Roman Regular" panose="02020603050405020304" charset="0"/>
                <a:sym typeface="+mn-ea"/>
              </a:rPr>
              <a:t>(1, 197) = 7.97, </a:t>
            </a:r>
            <a:r>
              <a:rPr lang="en-US" altLang="zh-CN" sz="2000" i="1" dirty="0">
                <a:latin typeface="Times New Roman Italic" panose="02020603050405020304" charset="0"/>
                <a:cs typeface="Times New Roman Italic" panose="02020603050405020304" charset="0"/>
                <a:sym typeface="+mn-ea"/>
              </a:rPr>
              <a:t>p</a:t>
            </a:r>
            <a:r>
              <a:rPr lang="en-US" altLang="zh-CN" sz="2000" dirty="0">
                <a:latin typeface="Times New Roman Regular" panose="02020603050405020304" charset="0"/>
                <a:cs typeface="Times New Roman Regular" panose="02020603050405020304" charset="0"/>
                <a:sym typeface="+mn-ea"/>
              </a:rPr>
              <a:t> = .005, η</a:t>
            </a:r>
            <a:r>
              <a:rPr lang="en-US" altLang="zh-CN" sz="2000" i="1" baseline="-25000" dirty="0">
                <a:latin typeface="Times New Roman Italic" panose="02020603050405020304" charset="0"/>
                <a:cs typeface="Times New Roman Italic" panose="02020603050405020304" charset="0"/>
                <a:sym typeface="+mn-ea"/>
              </a:rPr>
              <a:t>p</a:t>
            </a:r>
            <a:r>
              <a:rPr lang="en-US" altLang="zh-CN" sz="2000" baseline="30000" dirty="0">
                <a:latin typeface="Times New Roman Regular" panose="02020603050405020304" charset="0"/>
                <a:cs typeface="Times New Roman Regular" panose="02020603050405020304" charset="0"/>
                <a:sym typeface="+mn-ea"/>
              </a:rPr>
              <a:t>2</a:t>
            </a:r>
            <a:r>
              <a:rPr lang="en-US" altLang="zh-CN" sz="2000" dirty="0">
                <a:latin typeface="Times New Roman Regular" panose="02020603050405020304" charset="0"/>
                <a:cs typeface="Times New Roman Regular" panose="02020603050405020304" charset="0"/>
                <a:sym typeface="+mn-ea"/>
              </a:rPr>
              <a:t> = .039) have a significant main effect; and a </a:t>
            </a:r>
            <a:r>
              <a:rPr lang="en-US" altLang="zh-CN" sz="2000" dirty="0">
                <a:solidFill>
                  <a:srgbClr val="FF0000"/>
                </a:solidFill>
                <a:latin typeface="Times New Roman Regular" panose="02020603050405020304" charset="0"/>
                <a:cs typeface="Times New Roman Regular" panose="02020603050405020304" charset="0"/>
                <a:sym typeface="+mn-ea"/>
              </a:rPr>
              <a:t>nonsignificant interaction</a:t>
            </a:r>
            <a:r>
              <a:rPr lang="en-US" altLang="zh-CN" sz="2000" dirty="0">
                <a:latin typeface="Times New Roman Regular" panose="02020603050405020304" charset="0"/>
                <a:cs typeface="Times New Roman Regular" panose="02020603050405020304" charset="0"/>
                <a:sym typeface="+mn-ea"/>
              </a:rPr>
              <a:t>, </a:t>
            </a:r>
            <a:r>
              <a:rPr lang="en-US" altLang="zh-CN" sz="2000" i="1" dirty="0">
                <a:latin typeface="Times New Roman Italic" panose="02020603050405020304" charset="0"/>
                <a:cs typeface="Times New Roman Italic" panose="02020603050405020304" charset="0"/>
                <a:sym typeface="+mn-ea"/>
              </a:rPr>
              <a:t>F</a:t>
            </a:r>
            <a:r>
              <a:rPr lang="en-US" altLang="zh-CN" sz="2000" dirty="0">
                <a:latin typeface="Times New Roman Regular" panose="02020603050405020304" charset="0"/>
                <a:cs typeface="Times New Roman Regular" panose="02020603050405020304" charset="0"/>
                <a:sym typeface="+mn-ea"/>
              </a:rPr>
              <a:t>(1, 197) = 2.16, </a:t>
            </a:r>
            <a:r>
              <a:rPr lang="en-US" altLang="zh-CN" sz="2000" i="1" dirty="0">
                <a:latin typeface="Times New Roman Italic" panose="02020603050405020304" charset="0"/>
                <a:cs typeface="Times New Roman Italic" panose="02020603050405020304" charset="0"/>
                <a:sym typeface="+mn-ea"/>
              </a:rPr>
              <a:t>p</a:t>
            </a:r>
            <a:r>
              <a:rPr lang="en-US" altLang="zh-CN" sz="2000" dirty="0">
                <a:latin typeface="Times New Roman Regular" panose="02020603050405020304" charset="0"/>
                <a:cs typeface="Times New Roman Regular" panose="02020603050405020304" charset="0"/>
                <a:sym typeface="+mn-ea"/>
              </a:rPr>
              <a:t> = .14.</a:t>
            </a:r>
          </a:p>
          <a:p>
            <a:pPr lvl="1" indent="0" fontAlgn="auto">
              <a:lnSpc>
                <a:spcPct val="150000"/>
              </a:lnSpc>
              <a:spcBef>
                <a:spcPts val="0"/>
              </a:spcBef>
              <a:buFont typeface="+mj-ea"/>
              <a:buNone/>
            </a:pPr>
            <a:endParaRPr lang="en-US" altLang="zh-CN" sz="2000" dirty="0">
              <a:latin typeface="Times New Roman Regular" panose="02020603050405020304" charset="0"/>
              <a:cs typeface="Times New Roman Regular" panose="02020603050405020304" charset="0"/>
              <a:sym typeface="+mn-ea"/>
            </a:endParaRPr>
          </a:p>
          <a:p>
            <a:pPr lvl="1" indent="0" fontAlgn="auto">
              <a:lnSpc>
                <a:spcPct val="150000"/>
              </a:lnSpc>
              <a:spcBef>
                <a:spcPts val="0"/>
              </a:spcBef>
              <a:buFont typeface="Arial" panose="020B0604020202020204" pitchFamily="34" charset="0"/>
              <a:buNone/>
            </a:pPr>
            <a:r>
              <a:rPr lang="en-US" altLang="zh-CN" sz="2000" dirty="0">
                <a:latin typeface="Times New Roman Regular" panose="02020603050405020304" charset="0"/>
                <a:cs typeface="Times New Roman Regular" panose="02020603050405020304" charset="0"/>
                <a:sym typeface="+mn-ea"/>
              </a:rPr>
              <a:t>2 </a:t>
            </a:r>
            <a:r>
              <a:rPr lang="en-US" sz="2000" dirty="0">
                <a:latin typeface="Times New Roman Regular" panose="02020603050405020304" charset="0"/>
                <a:cs typeface="Times New Roman Regular" panose="02020603050405020304" charset="0"/>
                <a:sym typeface="+mn-ea"/>
              </a:rPr>
              <a:t>× </a:t>
            </a:r>
            <a:r>
              <a:rPr lang="en-US" altLang="zh-CN" sz="2000" dirty="0">
                <a:latin typeface="Times New Roman Regular" panose="02020603050405020304" charset="0"/>
                <a:cs typeface="Times New Roman Regular" panose="02020603050405020304" charset="0"/>
                <a:sym typeface="+mn-ea"/>
              </a:rPr>
              <a:t>2 ANOVA on perceived inconvenience </a:t>
            </a:r>
            <a:r>
              <a:rPr lang="zh-CN" altLang="en-US" sz="2000" dirty="0">
                <a:latin typeface="Times New Roman Regular" panose="02020603050405020304" charset="0"/>
                <a:cs typeface="Times New Roman Regular" panose="02020603050405020304" charset="0"/>
                <a:sym typeface="+mn-ea"/>
              </a:rPr>
              <a:t>➡️</a:t>
            </a:r>
            <a:r>
              <a:rPr lang="en-US" altLang="zh-CN" sz="2000" dirty="0">
                <a:latin typeface="Times New Roman Regular" panose="02020603050405020304" charset="0"/>
                <a:cs typeface="Times New Roman Regular" panose="02020603050405020304" charset="0"/>
                <a:sym typeface="+mn-ea"/>
              </a:rPr>
              <a:t> a significant </a:t>
            </a:r>
            <a:r>
              <a:rPr lang="en-US" altLang="zh-CN" sz="2000" dirty="0">
                <a:solidFill>
                  <a:srgbClr val="FF0000"/>
                </a:solidFill>
                <a:latin typeface="Times New Roman Regular" panose="02020603050405020304" charset="0"/>
                <a:cs typeface="Times New Roman Regular" panose="02020603050405020304" charset="0"/>
                <a:sym typeface="+mn-ea"/>
              </a:rPr>
              <a:t>main effect of perspective</a:t>
            </a:r>
            <a:r>
              <a:rPr lang="en-US" altLang="zh-CN" sz="2000" dirty="0">
                <a:latin typeface="Times New Roman Regular" panose="02020603050405020304" charset="0"/>
                <a:cs typeface="Times New Roman Regular" panose="02020603050405020304" charset="0"/>
                <a:sym typeface="+mn-ea"/>
              </a:rPr>
              <a:t>, </a:t>
            </a:r>
            <a:r>
              <a:rPr lang="en-US" altLang="zh-CN" sz="2000" i="1" dirty="0">
                <a:latin typeface="Times New Roman Italic" panose="02020603050405020304" charset="0"/>
                <a:cs typeface="Times New Roman Italic" panose="02020603050405020304" charset="0"/>
                <a:sym typeface="+mn-ea"/>
              </a:rPr>
              <a:t>F</a:t>
            </a:r>
            <a:r>
              <a:rPr lang="en-US" altLang="zh-CN" sz="2000" dirty="0">
                <a:latin typeface="Times New Roman Regular" panose="02020603050405020304" charset="0"/>
                <a:cs typeface="Times New Roman Regular" panose="02020603050405020304" charset="0"/>
                <a:sym typeface="+mn-ea"/>
              </a:rPr>
              <a:t>(1, 196) = 51.29, </a:t>
            </a:r>
            <a:r>
              <a:rPr lang="en-US" altLang="zh-CN" sz="2000" i="1" dirty="0">
                <a:latin typeface="Times New Roman Italic" panose="02020603050405020304" charset="0"/>
                <a:cs typeface="Times New Roman Italic" panose="02020603050405020304" charset="0"/>
                <a:sym typeface="+mn-ea"/>
              </a:rPr>
              <a:t>p</a:t>
            </a:r>
            <a:r>
              <a:rPr lang="en-US" altLang="zh-CN" sz="2000" dirty="0">
                <a:latin typeface="Times New Roman Regular" panose="02020603050405020304" charset="0"/>
                <a:cs typeface="Times New Roman Regular" panose="02020603050405020304" charset="0"/>
                <a:sym typeface="+mn-ea"/>
              </a:rPr>
              <a:t> &lt; .001, η</a:t>
            </a:r>
            <a:r>
              <a:rPr lang="en-US" altLang="zh-CN" sz="2000" i="1" baseline="-25000" dirty="0">
                <a:latin typeface="Times New Roman Italic" panose="02020603050405020304" charset="0"/>
                <a:cs typeface="Times New Roman Italic" panose="02020603050405020304" charset="0"/>
                <a:sym typeface="+mn-ea"/>
              </a:rPr>
              <a:t>p</a:t>
            </a:r>
            <a:r>
              <a:rPr lang="en-US" altLang="zh-CN" sz="2000" baseline="30000" dirty="0">
                <a:latin typeface="Times New Roman Regular" panose="02020603050405020304" charset="0"/>
                <a:cs typeface="Times New Roman Regular" panose="02020603050405020304" charset="0"/>
                <a:sym typeface="+mn-ea"/>
              </a:rPr>
              <a:t>2</a:t>
            </a:r>
            <a:r>
              <a:rPr lang="en-US" altLang="zh-CN" sz="2000" dirty="0">
                <a:latin typeface="Times New Roman Regular" panose="02020603050405020304" charset="0"/>
                <a:cs typeface="Times New Roman Regular" panose="02020603050405020304" charset="0"/>
                <a:sym typeface="+mn-ea"/>
              </a:rPr>
              <a:t> = .21.</a:t>
            </a:r>
          </a:p>
          <a:p>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34645" y="108585"/>
            <a:ext cx="9587230" cy="864870"/>
          </a:xfrm>
        </p:spPr>
        <p:txBody>
          <a:bodyPr>
            <a:normAutofit/>
          </a:bodyPr>
          <a:lstStyle/>
          <a:p>
            <a:r>
              <a:rPr lang="en-US" altLang="zh-CN" sz="3200">
                <a:latin typeface="Times New Roman Regular" panose="02020603050405020304" charset="0"/>
                <a:cs typeface="Times New Roman Regular" panose="02020603050405020304" charset="0"/>
              </a:rPr>
              <a:t>Experiment 1a: Can I Use Your Phone?</a:t>
            </a:r>
          </a:p>
        </p:txBody>
      </p:sp>
      <p:sp>
        <p:nvSpPr>
          <p:cNvPr id="3" name="内容占位符 2"/>
          <p:cNvSpPr>
            <a:spLocks noGrp="1"/>
          </p:cNvSpPr>
          <p:nvPr>
            <p:ph idx="1"/>
          </p:nvPr>
        </p:nvSpPr>
        <p:spPr>
          <a:xfrm>
            <a:off x="334645" y="880110"/>
            <a:ext cx="11857355" cy="2129790"/>
          </a:xfrm>
        </p:spPr>
        <p:txBody>
          <a:bodyPr>
            <a:noAutofit/>
          </a:bodyPr>
          <a:lstStyle/>
          <a:p>
            <a:pPr fontAlgn="auto">
              <a:lnSpc>
                <a:spcPct val="150000"/>
              </a:lnSpc>
              <a:spcBef>
                <a:spcPts val="0"/>
              </a:spcBef>
              <a:buFont typeface="Wingdings" panose="05000000000000000000" charset="0"/>
              <a:buChar char=""/>
            </a:pPr>
            <a:r>
              <a:rPr lang="en-US" sz="2400" b="1" dirty="0">
                <a:latin typeface="Times New Roman Bold" panose="02020603050405020304" charset="0"/>
                <a:cs typeface="Times New Roman Bold" panose="02020603050405020304" charset="0"/>
                <a:sym typeface="+mn-ea"/>
              </a:rPr>
              <a:t>Results </a:t>
            </a:r>
            <a:endParaRPr sz="2400" b="1" dirty="0">
              <a:latin typeface="Times New Roman Bold" panose="02020603050405020304" charset="0"/>
              <a:cs typeface="Times New Roman Bold" panose="02020603050405020304" charset="0"/>
            </a:endParaRPr>
          </a:p>
          <a:p>
            <a:pPr lvl="1" fontAlgn="auto">
              <a:lnSpc>
                <a:spcPct val="150000"/>
              </a:lnSpc>
              <a:spcBef>
                <a:spcPts val="0"/>
              </a:spcBef>
              <a:buFont typeface="Arial" panose="020B0604020202020204" pitchFamily="34" charset="0"/>
              <a:buChar char="•"/>
            </a:pPr>
            <a:r>
              <a:rPr lang="en-US" sz="2000" b="1" dirty="0">
                <a:latin typeface="Times New Roman Bold" panose="02020603050405020304" charset="0"/>
                <a:cs typeface="Times New Roman Bold" panose="02020603050405020304" charset="0"/>
                <a:sym typeface="+mn-ea"/>
              </a:rPr>
              <a:t>Motivation:</a:t>
            </a:r>
            <a:r>
              <a:rPr lang="en-US" sz="2000" dirty="0">
                <a:latin typeface="Times New Roman Regular" panose="02020603050405020304" charset="0"/>
                <a:cs typeface="Times New Roman Regular" panose="02020603050405020304" charset="0"/>
                <a:sym typeface="+mn-ea"/>
              </a:rPr>
              <a:t> the four items are measuring different components of motivation, therefore conducted a PCA and found that they loaded onto </a:t>
            </a:r>
            <a:r>
              <a:rPr lang="en-US" sz="2000" dirty="0">
                <a:solidFill>
                  <a:srgbClr val="FF0000"/>
                </a:solidFill>
                <a:latin typeface="Times New Roman Regular" panose="02020603050405020304" charset="0"/>
                <a:cs typeface="Times New Roman Regular" panose="02020603050405020304" charset="0"/>
                <a:sym typeface="+mn-ea"/>
              </a:rPr>
              <a:t>two separate components (prosocial motivation and compliance motivation)</a:t>
            </a:r>
            <a:r>
              <a:rPr lang="en-US" sz="2000" dirty="0">
                <a:latin typeface="Times New Roman Regular" panose="02020603050405020304" charset="0"/>
                <a:cs typeface="Times New Roman Regular" panose="02020603050405020304" charset="0"/>
                <a:sym typeface="+mn-ea"/>
              </a:rPr>
              <a:t>.</a:t>
            </a:r>
            <a:endParaRPr lang="en-US" altLang="zh-CN" sz="2000" dirty="0">
              <a:latin typeface="Times New Roman Regular" panose="02020603050405020304" charset="0"/>
              <a:cs typeface="Times New Roman Regular" panose="02020603050405020304" charset="0"/>
              <a:sym typeface="+mn-ea"/>
            </a:endParaRPr>
          </a:p>
        </p:txBody>
      </p:sp>
      <p:sp>
        <p:nvSpPr>
          <p:cNvPr id="5" name="文本框 4"/>
          <p:cNvSpPr txBox="1"/>
          <p:nvPr/>
        </p:nvSpPr>
        <p:spPr>
          <a:xfrm>
            <a:off x="471805" y="3009900"/>
            <a:ext cx="11719560" cy="3230245"/>
          </a:xfrm>
          <a:prstGeom prst="rect">
            <a:avLst/>
          </a:prstGeom>
          <a:noFill/>
        </p:spPr>
        <p:txBody>
          <a:bodyPr wrap="square" rtlCol="0">
            <a:spAutoFit/>
          </a:bodyPr>
          <a:lstStyle/>
          <a:p>
            <a:pPr lvl="1" indent="0" fontAlgn="auto">
              <a:lnSpc>
                <a:spcPct val="150000"/>
              </a:lnSpc>
              <a:spcBef>
                <a:spcPts val="0"/>
              </a:spcBef>
              <a:buFont typeface="+mj-ea"/>
              <a:buNone/>
            </a:pPr>
            <a:r>
              <a:rPr sz="2000" dirty="0">
                <a:latin typeface="Times New Roman Regular" panose="02020603050405020304" charset="0"/>
                <a:cs typeface="Times New Roman Regular" panose="02020603050405020304" charset="0"/>
                <a:sym typeface="+mn-ea"/>
              </a:rPr>
              <a:t>2 × 2 ANOVA on </a:t>
            </a:r>
            <a:r>
              <a:rPr sz="2000" b="1" dirty="0">
                <a:solidFill>
                  <a:srgbClr val="FF0000"/>
                </a:solidFill>
                <a:latin typeface="Times New Roman Regular" panose="02020603050405020304" charset="0"/>
                <a:cs typeface="Times New Roman Regular" panose="02020603050405020304" charset="0"/>
                <a:sym typeface="+mn-ea"/>
              </a:rPr>
              <a:t>prosocial motivation</a:t>
            </a:r>
            <a:r>
              <a:rPr sz="2000" dirty="0">
                <a:latin typeface="Times New Roman Regular" panose="02020603050405020304" charset="0"/>
                <a:cs typeface="Times New Roman Regular" panose="02020603050405020304" charset="0"/>
                <a:sym typeface="+mn-ea"/>
              </a:rPr>
              <a:t> </a:t>
            </a:r>
            <a:r>
              <a:rPr lang="zh-CN" sz="2000" dirty="0">
                <a:latin typeface="Times New Roman Regular" panose="02020603050405020304" charset="0"/>
                <a:cs typeface="Times New Roman Regular" panose="02020603050405020304" charset="0"/>
                <a:sym typeface="+mn-ea"/>
              </a:rPr>
              <a:t>➡️</a:t>
            </a:r>
            <a:r>
              <a:rPr sz="2000" dirty="0">
                <a:latin typeface="Times New Roman Regular" panose="02020603050405020304" charset="0"/>
                <a:cs typeface="Times New Roman Regular" panose="02020603050405020304" charset="0"/>
                <a:sym typeface="+mn-ea"/>
              </a:rPr>
              <a:t> a significant </a:t>
            </a:r>
            <a:r>
              <a:rPr sz="2000" dirty="0">
                <a:solidFill>
                  <a:srgbClr val="FF0000"/>
                </a:solidFill>
                <a:latin typeface="Times New Roman Regular" panose="02020603050405020304" charset="0"/>
                <a:cs typeface="Times New Roman Regular" panose="02020603050405020304" charset="0"/>
                <a:sym typeface="+mn-ea"/>
              </a:rPr>
              <a:t>main effect of perspective</a:t>
            </a:r>
            <a:r>
              <a:rPr sz="2000" dirty="0">
                <a:latin typeface="Times New Roman Regular" panose="02020603050405020304" charset="0"/>
                <a:cs typeface="Times New Roman Regular" panose="02020603050405020304" charset="0"/>
                <a:sym typeface="+mn-ea"/>
              </a:rPr>
              <a:t>, </a:t>
            </a:r>
            <a:r>
              <a:rPr sz="2000" i="1" dirty="0">
                <a:latin typeface="Times New Roman Italic" panose="02020603050405020304" charset="0"/>
                <a:cs typeface="Times New Roman Italic" panose="02020603050405020304" charset="0"/>
                <a:sym typeface="+mn-ea"/>
              </a:rPr>
              <a:t>F</a:t>
            </a:r>
            <a:r>
              <a:rPr sz="2000" dirty="0">
                <a:latin typeface="Times New Roman Regular" panose="02020603050405020304" charset="0"/>
                <a:cs typeface="Times New Roman Regular" panose="02020603050405020304" charset="0"/>
                <a:sym typeface="+mn-ea"/>
              </a:rPr>
              <a:t>(1, 194) = 42.13, </a:t>
            </a:r>
            <a:r>
              <a:rPr sz="2000" i="1" dirty="0">
                <a:latin typeface="Times New Roman Italic" panose="02020603050405020304" charset="0"/>
                <a:cs typeface="Times New Roman Italic" panose="02020603050405020304" charset="0"/>
                <a:sym typeface="+mn-ea"/>
              </a:rPr>
              <a:t>p</a:t>
            </a:r>
            <a:r>
              <a:rPr sz="2000" dirty="0">
                <a:latin typeface="Times New Roman Regular" panose="02020603050405020304" charset="0"/>
                <a:cs typeface="Times New Roman Regular" panose="02020603050405020304" charset="0"/>
                <a:sym typeface="+mn-ea"/>
              </a:rPr>
              <a:t> &lt; .001, η</a:t>
            </a:r>
            <a:r>
              <a:rPr sz="2000" i="1" baseline="-25000" dirty="0">
                <a:latin typeface="Times New Roman Italic" panose="02020603050405020304" charset="0"/>
                <a:cs typeface="Times New Roman Italic" panose="02020603050405020304" charset="0"/>
                <a:sym typeface="+mn-ea"/>
              </a:rPr>
              <a:t>p</a:t>
            </a:r>
            <a:r>
              <a:rPr sz="2000" baseline="30000" dirty="0">
                <a:latin typeface="Times New Roman Regular" panose="02020603050405020304" charset="0"/>
                <a:cs typeface="Times New Roman Regular" panose="02020603050405020304" charset="0"/>
                <a:sym typeface="+mn-ea"/>
              </a:rPr>
              <a:t>2</a:t>
            </a:r>
            <a:r>
              <a:rPr sz="2000" dirty="0">
                <a:latin typeface="Times New Roman Regular" panose="02020603050405020304" charset="0"/>
                <a:cs typeface="Times New Roman Regular" panose="02020603050405020304" charset="0"/>
                <a:sym typeface="+mn-ea"/>
              </a:rPr>
              <a:t> = .18.</a:t>
            </a:r>
          </a:p>
          <a:p>
            <a:pPr lvl="1" indent="0" fontAlgn="auto">
              <a:lnSpc>
                <a:spcPct val="150000"/>
              </a:lnSpc>
              <a:spcBef>
                <a:spcPts val="0"/>
              </a:spcBef>
              <a:buFont typeface="+mj-ea"/>
              <a:buNone/>
            </a:pPr>
            <a:endParaRPr sz="2000" dirty="0">
              <a:latin typeface="Times New Roman Regular" panose="02020603050405020304" charset="0"/>
              <a:cs typeface="Times New Roman Regular" panose="02020603050405020304" charset="0"/>
              <a:sym typeface="+mn-ea"/>
            </a:endParaRPr>
          </a:p>
          <a:p>
            <a:pPr lvl="1" indent="0" fontAlgn="auto">
              <a:lnSpc>
                <a:spcPct val="150000"/>
              </a:lnSpc>
              <a:spcBef>
                <a:spcPts val="0"/>
              </a:spcBef>
              <a:buFont typeface="Arial" panose="020B0604020202020204" pitchFamily="34" charset="0"/>
              <a:buNone/>
            </a:pPr>
            <a:r>
              <a:rPr sz="2000" dirty="0">
                <a:latin typeface="Times New Roman Regular" panose="02020603050405020304" charset="0"/>
                <a:cs typeface="Times New Roman Regular" panose="02020603050405020304" charset="0"/>
                <a:sym typeface="+mn-ea"/>
              </a:rPr>
              <a:t>2 × 2 ANOVA on </a:t>
            </a:r>
            <a:r>
              <a:rPr sz="2000" b="1" dirty="0">
                <a:solidFill>
                  <a:srgbClr val="FF0000"/>
                </a:solidFill>
                <a:latin typeface="Times New Roman Regular" panose="02020603050405020304" charset="0"/>
                <a:cs typeface="Times New Roman Regular" panose="02020603050405020304" charset="0"/>
                <a:sym typeface="+mn-ea"/>
              </a:rPr>
              <a:t>compliance motivation </a:t>
            </a:r>
            <a:r>
              <a:rPr lang="zh-CN" sz="2000" dirty="0">
                <a:latin typeface="Times New Roman Regular" panose="02020603050405020304" charset="0"/>
                <a:cs typeface="Times New Roman Regular" panose="02020603050405020304" charset="0"/>
                <a:sym typeface="+mn-ea"/>
              </a:rPr>
              <a:t>➡️</a:t>
            </a:r>
            <a:r>
              <a:rPr sz="2000" dirty="0">
                <a:latin typeface="Times New Roman Regular" panose="02020603050405020304" charset="0"/>
                <a:cs typeface="Times New Roman Regular" panose="02020603050405020304" charset="0"/>
                <a:sym typeface="+mn-ea"/>
              </a:rPr>
              <a:t> a significant </a:t>
            </a:r>
            <a:r>
              <a:rPr sz="2000" dirty="0">
                <a:solidFill>
                  <a:srgbClr val="FF0000"/>
                </a:solidFill>
                <a:latin typeface="Times New Roman Regular" panose="02020603050405020304" charset="0"/>
                <a:cs typeface="Times New Roman Regular" panose="02020603050405020304" charset="0"/>
                <a:sym typeface="+mn-ea"/>
              </a:rPr>
              <a:t>main effect of perspective</a:t>
            </a:r>
            <a:r>
              <a:rPr sz="2000" dirty="0">
                <a:latin typeface="Times New Roman Regular" panose="02020603050405020304" charset="0"/>
                <a:cs typeface="Times New Roman Regular" panose="02020603050405020304" charset="0"/>
                <a:sym typeface="+mn-ea"/>
              </a:rPr>
              <a:t>, </a:t>
            </a:r>
            <a:r>
              <a:rPr sz="2000" i="1" dirty="0">
                <a:latin typeface="Times New Roman Italic" panose="02020603050405020304" charset="0"/>
                <a:cs typeface="Times New Roman Italic" panose="02020603050405020304" charset="0"/>
                <a:sym typeface="+mn-ea"/>
              </a:rPr>
              <a:t>F</a:t>
            </a:r>
            <a:r>
              <a:rPr sz="2000" dirty="0">
                <a:latin typeface="Times New Roman Regular" panose="02020603050405020304" charset="0"/>
                <a:cs typeface="Times New Roman Regular" panose="02020603050405020304" charset="0"/>
                <a:sym typeface="+mn-ea"/>
              </a:rPr>
              <a:t>(1, 193) = 41.77, </a:t>
            </a:r>
            <a:r>
              <a:rPr sz="2000" i="1" dirty="0">
                <a:latin typeface="Times New Roman Italic" panose="02020603050405020304" charset="0"/>
                <a:cs typeface="Times New Roman Italic" panose="02020603050405020304" charset="0"/>
                <a:sym typeface="+mn-ea"/>
              </a:rPr>
              <a:t>p</a:t>
            </a:r>
            <a:r>
              <a:rPr sz="2000" dirty="0">
                <a:latin typeface="Times New Roman Regular" panose="02020603050405020304" charset="0"/>
                <a:cs typeface="Times New Roman Regular" panose="02020603050405020304" charset="0"/>
                <a:sym typeface="+mn-ea"/>
              </a:rPr>
              <a:t> &lt; .001, η</a:t>
            </a:r>
            <a:r>
              <a:rPr sz="2000" i="1" baseline="-25000" dirty="0">
                <a:latin typeface="Times New Roman Italic" panose="02020603050405020304" charset="0"/>
                <a:cs typeface="Times New Roman Italic" panose="02020603050405020304" charset="0"/>
                <a:sym typeface="+mn-ea"/>
              </a:rPr>
              <a:t>p</a:t>
            </a:r>
            <a:r>
              <a:rPr sz="2000" baseline="30000" dirty="0">
                <a:latin typeface="Times New Roman Regular" panose="02020603050405020304" charset="0"/>
                <a:cs typeface="Times New Roman Regular" panose="02020603050405020304" charset="0"/>
                <a:sym typeface="+mn-ea"/>
              </a:rPr>
              <a:t>2</a:t>
            </a:r>
            <a:r>
              <a:rPr sz="2000" dirty="0">
                <a:latin typeface="Times New Roman Regular" panose="02020603050405020304" charset="0"/>
                <a:cs typeface="Times New Roman Regular" panose="02020603050405020304" charset="0"/>
                <a:sym typeface="+mn-ea"/>
              </a:rPr>
              <a:t> = .18.</a:t>
            </a:r>
          </a:p>
          <a:p>
            <a:pPr lvl="1" indent="0" fontAlgn="auto">
              <a:lnSpc>
                <a:spcPct val="150000"/>
              </a:lnSpc>
              <a:spcBef>
                <a:spcPts val="0"/>
              </a:spcBef>
              <a:buFont typeface="Arial" panose="020B0604020202020204" pitchFamily="34" charset="0"/>
              <a:buNone/>
            </a:pPr>
            <a:endParaRPr dirty="0">
              <a:latin typeface="Times New Roman Regular" panose="02020603050405020304" charset="0"/>
              <a:cs typeface="Times New Roman Regular" panose="02020603050405020304" charset="0"/>
              <a:sym typeface="+mn-ea"/>
            </a:endParaRPr>
          </a:p>
          <a:p>
            <a:pPr lvl="1" indent="0" fontAlgn="auto">
              <a:lnSpc>
                <a:spcPct val="150000"/>
              </a:lnSpc>
              <a:spcBef>
                <a:spcPts val="0"/>
              </a:spcBef>
              <a:buFont typeface="Arial" panose="020B0604020202020204" pitchFamily="34" charset="0"/>
              <a:buNone/>
            </a:pPr>
            <a:endParaRPr dirty="0">
              <a:latin typeface="Times New Roman Regular" panose="02020603050405020304" charset="0"/>
              <a:cs typeface="Times New Roman Regular"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34645" y="108585"/>
            <a:ext cx="9587230" cy="864870"/>
          </a:xfrm>
        </p:spPr>
        <p:txBody>
          <a:bodyPr>
            <a:normAutofit/>
          </a:bodyPr>
          <a:lstStyle/>
          <a:p>
            <a:r>
              <a:rPr lang="en-US" altLang="zh-CN" sz="3200">
                <a:latin typeface="Times New Roman Regular" panose="02020603050405020304" charset="0"/>
                <a:cs typeface="Times New Roman Regular" panose="02020603050405020304" charset="0"/>
              </a:rPr>
              <a:t>Experiment 1a: Can I Use Your Phone?</a:t>
            </a:r>
          </a:p>
        </p:txBody>
      </p:sp>
      <p:sp>
        <p:nvSpPr>
          <p:cNvPr id="3" name="内容占位符 2"/>
          <p:cNvSpPr>
            <a:spLocks noGrp="1"/>
          </p:cNvSpPr>
          <p:nvPr>
            <p:ph idx="1"/>
          </p:nvPr>
        </p:nvSpPr>
        <p:spPr>
          <a:xfrm>
            <a:off x="334645" y="880110"/>
            <a:ext cx="11857355" cy="2129790"/>
          </a:xfrm>
        </p:spPr>
        <p:txBody>
          <a:bodyPr>
            <a:noAutofit/>
          </a:bodyPr>
          <a:lstStyle/>
          <a:p>
            <a:pPr fontAlgn="auto">
              <a:lnSpc>
                <a:spcPct val="150000"/>
              </a:lnSpc>
              <a:spcBef>
                <a:spcPts val="0"/>
              </a:spcBef>
              <a:buFont typeface="Wingdings" panose="05000000000000000000" charset="0"/>
              <a:buChar char=""/>
            </a:pPr>
            <a:r>
              <a:rPr lang="en-US" sz="2400" b="1">
                <a:latin typeface="Times New Roman Bold" panose="02020603050405020304" charset="0"/>
                <a:cs typeface="Times New Roman Bold" panose="02020603050405020304" charset="0"/>
                <a:sym typeface="+mn-ea"/>
              </a:rPr>
              <a:t>Results </a:t>
            </a:r>
            <a:endParaRPr sz="2400" b="1">
              <a:latin typeface="Times New Roman Bold" panose="02020603050405020304" charset="0"/>
              <a:cs typeface="Times New Roman Bold" panose="02020603050405020304" charset="0"/>
            </a:endParaRPr>
          </a:p>
          <a:p>
            <a:pPr lvl="1" fontAlgn="auto">
              <a:lnSpc>
                <a:spcPct val="150000"/>
              </a:lnSpc>
              <a:spcBef>
                <a:spcPts val="0"/>
              </a:spcBef>
              <a:buFont typeface="Arial" panose="020B0604020202020204" pitchFamily="34" charset="0"/>
              <a:buChar char="•"/>
            </a:pPr>
            <a:r>
              <a:rPr lang="en-US" sz="2000" b="1">
                <a:latin typeface="Times New Roman Bold" panose="02020603050405020304" charset="0"/>
                <a:cs typeface="Times New Roman Bold" panose="02020603050405020304" charset="0"/>
                <a:sym typeface="+mn-ea"/>
              </a:rPr>
              <a:t>Mediation analysis: </a:t>
            </a:r>
            <a:r>
              <a:rPr lang="en-US" sz="2000">
                <a:latin typeface="Times New Roman" panose="02020603050405020304" charset="0"/>
                <a:cs typeface="Times New Roman" panose="02020603050405020304" charset="0"/>
                <a:sym typeface="+mn-ea"/>
              </a:rPr>
              <a:t>examine the extent to which motivation attributions mediated perspective differences in helpers’ (a) willingness to help, (b) positive mood from helping, and (c) perceived inconvenience of helping.</a:t>
            </a:r>
          </a:p>
        </p:txBody>
      </p:sp>
      <p:pic>
        <p:nvPicPr>
          <p:cNvPr id="4" name="图片 3"/>
          <p:cNvPicPr>
            <a:picLocks noChangeAspect="1"/>
          </p:cNvPicPr>
          <p:nvPr/>
        </p:nvPicPr>
        <p:blipFill>
          <a:blip r:embed="rId3"/>
          <a:stretch>
            <a:fillRect/>
          </a:stretch>
        </p:blipFill>
        <p:spPr>
          <a:xfrm>
            <a:off x="334645" y="3012440"/>
            <a:ext cx="5718810" cy="3413125"/>
          </a:xfrm>
          <a:prstGeom prst="rect">
            <a:avLst/>
          </a:prstGeom>
        </p:spPr>
      </p:pic>
      <p:pic>
        <p:nvPicPr>
          <p:cNvPr id="6" name="图片 5"/>
          <p:cNvPicPr>
            <a:picLocks noChangeAspect="1"/>
          </p:cNvPicPr>
          <p:nvPr/>
        </p:nvPicPr>
        <p:blipFill>
          <a:blip r:embed="rId4"/>
          <a:stretch>
            <a:fillRect/>
          </a:stretch>
        </p:blipFill>
        <p:spPr>
          <a:xfrm>
            <a:off x="6156325" y="3009900"/>
            <a:ext cx="5629275" cy="3410585"/>
          </a:xfrm>
          <a:prstGeom prst="rect">
            <a:avLst/>
          </a:prstGeom>
        </p:spPr>
      </p:pic>
      <p:pic>
        <p:nvPicPr>
          <p:cNvPr id="7" name="图片 6"/>
          <p:cNvPicPr>
            <a:picLocks noChangeAspect="1"/>
          </p:cNvPicPr>
          <p:nvPr/>
        </p:nvPicPr>
        <p:blipFill>
          <a:blip r:embed="rId5"/>
          <a:stretch>
            <a:fillRect/>
          </a:stretch>
        </p:blipFill>
        <p:spPr>
          <a:xfrm>
            <a:off x="3204845" y="3014980"/>
            <a:ext cx="5781675" cy="34105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nodeType="clickEffect">
                                  <p:stCondLst>
                                    <p:cond delay="0"/>
                                  </p:stCondLst>
                                  <p:childTnLst>
                                    <p:animEffect transition="out" filter="blinds(horizontal)">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par>
                                <p:cTn id="18" presetID="3" presetClass="exit" presetSubtype="10" fill="hold" nodeType="withEffect">
                                  <p:stCondLst>
                                    <p:cond delay="0"/>
                                  </p:stCondLst>
                                  <p:childTnLst>
                                    <p:animEffect transition="out" filter="blinds(horizontal)">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3" presetClass="entr" presetSubtype="1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2"/>
          <p:cNvSpPr txBox="1"/>
          <p:nvPr/>
        </p:nvSpPr>
        <p:spPr>
          <a:xfrm>
            <a:off x="166777" y="180519"/>
            <a:ext cx="609600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Research Replication Process</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endParaRPr>
          </a:p>
        </p:txBody>
      </p:sp>
      <p:sp>
        <p:nvSpPr>
          <p:cNvPr id="4" name="文本框 3"/>
          <p:cNvSpPr txBox="1"/>
          <p:nvPr/>
        </p:nvSpPr>
        <p:spPr>
          <a:xfrm>
            <a:off x="166777" y="706093"/>
            <a:ext cx="4422476" cy="36933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Importing raw data and cleaning data</a:t>
            </a: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endParaRPr>
          </a:p>
        </p:txBody>
      </p:sp>
      <p:pic>
        <p:nvPicPr>
          <p:cNvPr id="5" name="图片 4"/>
          <p:cNvPicPr>
            <a:picLocks noChangeAspect="1"/>
          </p:cNvPicPr>
          <p:nvPr/>
        </p:nvPicPr>
        <p:blipFill>
          <a:blip r:embed="rId2"/>
          <a:stretch>
            <a:fillRect/>
          </a:stretch>
        </p:blipFill>
        <p:spPr>
          <a:xfrm>
            <a:off x="97766" y="1505688"/>
            <a:ext cx="11812438" cy="1858613"/>
          </a:xfrm>
          <a:prstGeom prst="rect">
            <a:avLst/>
          </a:prstGeom>
        </p:spPr>
      </p:pic>
      <p:graphicFrame>
        <p:nvGraphicFramePr>
          <p:cNvPr id="9" name="表格 9"/>
          <p:cNvGraphicFramePr>
            <a:graphicFrameLocks noGrp="1"/>
          </p:cNvGraphicFramePr>
          <p:nvPr/>
        </p:nvGraphicFramePr>
        <p:xfrm>
          <a:off x="166777" y="3842841"/>
          <a:ext cx="8620665" cy="2225040"/>
        </p:xfrm>
        <a:graphic>
          <a:graphicData uri="http://schemas.openxmlformats.org/drawingml/2006/table">
            <a:tbl>
              <a:tblPr firstRow="1" bandRow="1">
                <a:tableStyleId>{5940675A-B579-460E-94D1-54222C63F5DA}</a:tableStyleId>
              </a:tblPr>
              <a:tblGrid>
                <a:gridCol w="3192892">
                  <a:extLst>
                    <a:ext uri="{9D8B030D-6E8A-4147-A177-3AD203B41FA5}">
                      <a16:colId xmlns:a16="http://schemas.microsoft.com/office/drawing/2014/main" val="20000"/>
                    </a:ext>
                  </a:extLst>
                </a:gridCol>
                <a:gridCol w="5427773">
                  <a:extLst>
                    <a:ext uri="{9D8B030D-6E8A-4147-A177-3AD203B41FA5}">
                      <a16:colId xmlns:a16="http://schemas.microsoft.com/office/drawing/2014/main" val="20001"/>
                    </a:ext>
                  </a:extLst>
                </a:gridCol>
              </a:tblGrid>
              <a:tr h="370840">
                <a:tc>
                  <a:txBody>
                    <a:bodyPr/>
                    <a:lstStyle/>
                    <a:p>
                      <a:pPr algn="ctr"/>
                      <a:r>
                        <a:rPr lang="en-US" altLang="zh-CN" sz="1600" dirty="0">
                          <a:solidFill>
                            <a:srgbClr val="0070C0"/>
                          </a:solidFill>
                          <a:latin typeface="Times New Roman" panose="02020603050405020304" charset="0"/>
                          <a:cs typeface="Times New Roman" panose="02020603050405020304" charset="0"/>
                        </a:rPr>
                        <a:t>Willingness to help</a:t>
                      </a:r>
                      <a:endParaRPr lang="zh-CN" altLang="en-US" sz="1600" dirty="0"/>
                    </a:p>
                  </a:txBody>
                  <a:tcPr/>
                </a:tc>
                <a:tc>
                  <a:txBody>
                    <a:bodyPr/>
                    <a:lstStyle/>
                    <a:p>
                      <a:pPr algn="ctr"/>
                      <a:r>
                        <a:rPr lang="en-US" altLang="zh-CN" sz="1600" dirty="0">
                          <a:latin typeface="Times New Roman" panose="02020603050405020304" charset="0"/>
                          <a:cs typeface="Times New Roman" panose="02020603050405020304" charset="0"/>
                        </a:rPr>
                        <a:t>Willing; likely</a:t>
                      </a:r>
                      <a:endParaRPr lang="zh-CN" altLang="en-US" sz="1600" dirty="0"/>
                    </a:p>
                  </a:txBody>
                  <a:tcPr/>
                </a:tc>
                <a:extLst>
                  <a:ext uri="{0D108BD9-81ED-4DB2-BD59-A6C34878D82A}">
                    <a16:rowId xmlns:a16="http://schemas.microsoft.com/office/drawing/2014/main" val="10000"/>
                  </a:ext>
                </a:extLst>
              </a:tr>
              <a:tr h="370840">
                <a:tc>
                  <a:txBody>
                    <a:bodyPr/>
                    <a:lstStyle/>
                    <a:p>
                      <a:pPr algn="ctr"/>
                      <a:r>
                        <a:rPr lang="en-US" altLang="zh-CN" sz="1600" dirty="0">
                          <a:solidFill>
                            <a:srgbClr val="0070C0"/>
                          </a:solidFill>
                          <a:latin typeface="Times New Roman" panose="02020603050405020304" charset="0"/>
                          <a:cs typeface="Times New Roman" panose="02020603050405020304" charset="0"/>
                        </a:rPr>
                        <a:t>Estimated percentage of agreement</a:t>
                      </a:r>
                      <a:endParaRPr lang="zh-CN" altLang="en-US" sz="1600" dirty="0"/>
                    </a:p>
                  </a:txBody>
                  <a:tcPr/>
                </a:tc>
                <a:tc>
                  <a:txBody>
                    <a:bodyPr/>
                    <a:lstStyle/>
                    <a:p>
                      <a:pPr algn="ctr"/>
                      <a:r>
                        <a:rPr lang="en-US" altLang="zh-CN" sz="1600" dirty="0">
                          <a:solidFill>
                            <a:srgbClr val="231F20"/>
                          </a:solidFill>
                          <a:latin typeface="Times New Roman" panose="02020603050405020304" charset="0"/>
                          <a:cs typeface="Times New Roman" panose="02020603050405020304" charset="0"/>
                        </a:rPr>
                        <a:t>Percentage</a:t>
                      </a:r>
                      <a:endParaRPr lang="zh-CN" altLang="en-US" sz="1600" dirty="0"/>
                    </a:p>
                  </a:txBody>
                  <a:tcPr/>
                </a:tc>
                <a:extLst>
                  <a:ext uri="{0D108BD9-81ED-4DB2-BD59-A6C34878D82A}">
                    <a16:rowId xmlns:a16="http://schemas.microsoft.com/office/drawing/2014/main" val="10001"/>
                  </a:ext>
                </a:extLst>
              </a:tr>
              <a:tr h="370840">
                <a:tc>
                  <a:txBody>
                    <a:bodyPr/>
                    <a:lstStyle/>
                    <a:p>
                      <a:pPr algn="ctr"/>
                      <a:r>
                        <a:rPr lang="en-US" altLang="zh-CN" sz="1600" dirty="0">
                          <a:solidFill>
                            <a:srgbClr val="0070C0"/>
                          </a:solidFill>
                          <a:effectLst/>
                          <a:latin typeface="Times New Roman" panose="02020603050405020304" charset="0"/>
                          <a:cs typeface="Times New Roman" panose="02020603050405020304" charset="0"/>
                        </a:rPr>
                        <a:t>Discomfort rejecting request</a:t>
                      </a:r>
                      <a:endParaRPr lang="zh-CN" altLang="en-US" sz="1600" dirty="0"/>
                    </a:p>
                  </a:txBody>
                  <a:tcPr/>
                </a:tc>
                <a:tc>
                  <a:txBody>
                    <a:bodyPr/>
                    <a:lstStyle/>
                    <a:p>
                      <a:pPr algn="ctr"/>
                      <a:r>
                        <a:rPr lang="en-US" altLang="zh-CN" sz="1600" dirty="0">
                          <a:solidFill>
                            <a:srgbClr val="231F20"/>
                          </a:solidFill>
                          <a:latin typeface="Times New Roman" panose="02020603050405020304" charset="0"/>
                          <a:cs typeface="Times New Roman" panose="02020603050405020304" charset="0"/>
                        </a:rPr>
                        <a:t>D</a:t>
                      </a:r>
                      <a:r>
                        <a:rPr lang="en-US" altLang="zh-CN" sz="1600" dirty="0">
                          <a:solidFill>
                            <a:srgbClr val="231F20"/>
                          </a:solidFill>
                          <a:effectLst/>
                          <a:latin typeface="Times New Roman" panose="02020603050405020304" charset="0"/>
                          <a:cs typeface="Times New Roman" panose="02020603050405020304" charset="0"/>
                        </a:rPr>
                        <a:t>ifficult; </a:t>
                      </a:r>
                      <a:r>
                        <a:rPr lang="en-US" altLang="zh-CN" sz="1600" dirty="0">
                          <a:solidFill>
                            <a:srgbClr val="231F20"/>
                          </a:solidFill>
                          <a:latin typeface="Times New Roman" panose="02020603050405020304" charset="0"/>
                          <a:cs typeface="Times New Roman" panose="02020603050405020304" charset="0"/>
                        </a:rPr>
                        <a:t>A</a:t>
                      </a:r>
                      <a:r>
                        <a:rPr lang="en-US" altLang="zh-CN" sz="1600" dirty="0">
                          <a:solidFill>
                            <a:srgbClr val="231F20"/>
                          </a:solidFill>
                          <a:effectLst/>
                          <a:latin typeface="Times New Roman" panose="02020603050405020304" charset="0"/>
                          <a:cs typeface="Times New Roman" panose="02020603050405020304" charset="0"/>
                        </a:rPr>
                        <a:t>wkward; Embarrassed</a:t>
                      </a:r>
                      <a:endParaRPr lang="zh-CN" altLang="en-US" sz="1600" dirty="0"/>
                    </a:p>
                  </a:txBody>
                  <a:tcPr/>
                </a:tc>
                <a:extLst>
                  <a:ext uri="{0D108BD9-81ED-4DB2-BD59-A6C34878D82A}">
                    <a16:rowId xmlns:a16="http://schemas.microsoft.com/office/drawing/2014/main" val="10002"/>
                  </a:ext>
                </a:extLst>
              </a:tr>
              <a:tr h="370840">
                <a:tc>
                  <a:txBody>
                    <a:bodyPr/>
                    <a:lstStyle/>
                    <a:p>
                      <a:pPr algn="ctr"/>
                      <a:r>
                        <a:rPr lang="en-US" altLang="zh-CN" sz="1600" dirty="0">
                          <a:solidFill>
                            <a:srgbClr val="0070C0"/>
                          </a:solidFill>
                          <a:effectLst/>
                          <a:latin typeface="Times New Roman" panose="02020603050405020304" charset="0"/>
                          <a:cs typeface="Times New Roman" panose="02020603050405020304" charset="0"/>
                        </a:rPr>
                        <a:t>Helping experience</a:t>
                      </a:r>
                      <a:endParaRPr lang="zh-CN" altLang="en-US" sz="1600" dirty="0"/>
                    </a:p>
                  </a:txBody>
                  <a:tcPr/>
                </a:tc>
                <a:tc>
                  <a:txBody>
                    <a:bodyPr/>
                    <a:lstStyle/>
                    <a:p>
                      <a:pPr algn="ctr"/>
                      <a:r>
                        <a:rPr lang="en-US" altLang="zh-CN" sz="1600" dirty="0">
                          <a:solidFill>
                            <a:srgbClr val="231F20"/>
                          </a:solidFill>
                          <a:effectLst/>
                          <a:latin typeface="Times New Roman" panose="02020603050405020304" charset="0"/>
                          <a:cs typeface="Times New Roman" panose="02020603050405020304" charset="0"/>
                        </a:rPr>
                        <a:t>Positive; Inconvenience; Annoyed; pleased</a:t>
                      </a:r>
                      <a:endParaRPr lang="zh-CN" altLang="en-US" sz="1600" dirty="0"/>
                    </a:p>
                  </a:txBody>
                  <a:tcPr/>
                </a:tc>
                <a:extLst>
                  <a:ext uri="{0D108BD9-81ED-4DB2-BD59-A6C34878D82A}">
                    <a16:rowId xmlns:a16="http://schemas.microsoft.com/office/drawing/2014/main" val="10003"/>
                  </a:ext>
                </a:extLst>
              </a:tr>
              <a:tr h="370840">
                <a:tc>
                  <a:txBody>
                    <a:bodyPr/>
                    <a:lstStyle/>
                    <a:p>
                      <a:pPr algn="ctr"/>
                      <a:r>
                        <a:rPr lang="en-US" altLang="zh-CN" sz="1600" dirty="0">
                          <a:solidFill>
                            <a:srgbClr val="0070C0"/>
                          </a:solidFill>
                          <a:effectLst/>
                          <a:latin typeface="Times New Roman" panose="02020603050405020304" charset="0"/>
                          <a:cs typeface="Times New Roman" panose="02020603050405020304" charset="0"/>
                        </a:rPr>
                        <a:t>prosocial motivation</a:t>
                      </a:r>
                      <a:endParaRPr lang="zh-CN" altLang="en-US" sz="1600" dirty="0"/>
                    </a:p>
                  </a:txBody>
                  <a:tcPr/>
                </a:tc>
                <a:tc>
                  <a:txBody>
                    <a:bodyPr/>
                    <a:lstStyle/>
                    <a:p>
                      <a:pPr algn="ctr"/>
                      <a:r>
                        <a:rPr lang="en-US" altLang="zh-CN" sz="1600" dirty="0">
                          <a:solidFill>
                            <a:srgbClr val="231F20"/>
                          </a:solidFill>
                          <a:effectLst/>
                          <a:latin typeface="Times New Roman" panose="02020603050405020304" charset="0"/>
                          <a:cs typeface="Times New Roman" panose="02020603050405020304" charset="0"/>
                        </a:rPr>
                        <a:t>Prosocial1; Prosocial2</a:t>
                      </a:r>
                      <a:endParaRPr lang="zh-CN" altLang="en-US" sz="1600" dirty="0"/>
                    </a:p>
                  </a:txBody>
                  <a:tcPr/>
                </a:tc>
                <a:extLst>
                  <a:ext uri="{0D108BD9-81ED-4DB2-BD59-A6C34878D82A}">
                    <a16:rowId xmlns:a16="http://schemas.microsoft.com/office/drawing/2014/main" val="1000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dirty="0">
                          <a:solidFill>
                            <a:srgbClr val="0070C0"/>
                          </a:solidFill>
                          <a:effectLst/>
                          <a:latin typeface="Times New Roman" panose="02020603050405020304" charset="0"/>
                          <a:cs typeface="Times New Roman" panose="02020603050405020304" charset="0"/>
                        </a:rPr>
                        <a:t>compliance motivation</a:t>
                      </a:r>
                      <a:endParaRPr lang="zh-CN" altLang="en-US" sz="1600" dirty="0">
                        <a:latin typeface="Times New Roman" panose="02020603050405020304" charset="0"/>
                        <a:cs typeface="Times New Roman" panose="02020603050405020304" charset="0"/>
                      </a:endParaRPr>
                    </a:p>
                  </a:txBody>
                  <a:tcPr/>
                </a:tc>
                <a:tc>
                  <a:txBody>
                    <a:bodyPr/>
                    <a:lstStyle/>
                    <a:p>
                      <a:pPr algn="ctr"/>
                      <a:r>
                        <a:rPr lang="en-US" altLang="zh-CN" sz="1600" dirty="0">
                          <a:solidFill>
                            <a:srgbClr val="231F20"/>
                          </a:solidFill>
                          <a:effectLst/>
                          <a:latin typeface="Times New Roman" panose="02020603050405020304" charset="0"/>
                          <a:cs typeface="Times New Roman" panose="02020603050405020304" charset="0"/>
                        </a:rPr>
                        <a:t>Comfort1; Conform2</a:t>
                      </a:r>
                      <a:endParaRPr lang="zh-CN" altLang="en-US" sz="1600" dirty="0"/>
                    </a:p>
                  </a:txBody>
                  <a:tcPr/>
                </a:tc>
                <a:extLst>
                  <a:ext uri="{0D108BD9-81ED-4DB2-BD59-A6C34878D82A}">
                    <a16:rowId xmlns:a16="http://schemas.microsoft.com/office/drawing/2014/main" val="10005"/>
                  </a:ext>
                </a:extLst>
              </a:tr>
            </a:tbl>
          </a:graphicData>
        </a:graphic>
      </p:graphicFrame>
      <p:pic>
        <p:nvPicPr>
          <p:cNvPr id="11" name="图片 10"/>
          <p:cNvPicPr>
            <a:picLocks noChangeAspect="1"/>
          </p:cNvPicPr>
          <p:nvPr/>
        </p:nvPicPr>
        <p:blipFill>
          <a:blip r:embed="rId3"/>
          <a:stretch>
            <a:fillRect/>
          </a:stretch>
        </p:blipFill>
        <p:spPr>
          <a:xfrm>
            <a:off x="3343672" y="3842841"/>
            <a:ext cx="8571358" cy="222503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7"/>
          <p:cNvSpPr txBox="1"/>
          <p:nvPr/>
        </p:nvSpPr>
        <p:spPr>
          <a:xfrm>
            <a:off x="143774" y="209273"/>
            <a:ext cx="6096000"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kumimoji="0" lang="zh-CN" altLang="en-US"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Willingness to Help</a:t>
            </a:r>
          </a:p>
        </p:txBody>
      </p:sp>
      <p:pic>
        <p:nvPicPr>
          <p:cNvPr id="9" name="图片 8"/>
          <p:cNvPicPr>
            <a:picLocks noChangeAspect="1"/>
          </p:cNvPicPr>
          <p:nvPr/>
        </p:nvPicPr>
        <p:blipFill>
          <a:blip r:embed="rId2"/>
          <a:stretch>
            <a:fillRect/>
          </a:stretch>
        </p:blipFill>
        <p:spPr>
          <a:xfrm>
            <a:off x="230037" y="611922"/>
            <a:ext cx="11444377" cy="2817078"/>
          </a:xfrm>
          <a:prstGeom prst="rect">
            <a:avLst/>
          </a:prstGeom>
        </p:spPr>
      </p:pic>
      <p:sp>
        <p:nvSpPr>
          <p:cNvPr id="11" name="文本框 10"/>
          <p:cNvSpPr txBox="1"/>
          <p:nvPr/>
        </p:nvSpPr>
        <p:spPr>
          <a:xfrm>
            <a:off x="230037" y="3664636"/>
            <a:ext cx="11381118"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Estimates of how willing and how likely the helper would be to help were highly correlated (</a:t>
            </a:r>
            <a:r>
              <a:rPr kumimoji="0" lang="en-US" altLang="zh-CN" sz="1800" b="0" i="1"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r</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 = .86, </a:t>
            </a:r>
            <a:r>
              <a:rPr kumimoji="0" lang="en-US" altLang="zh-CN" sz="1800" b="0" i="1"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p</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 &lt; .001).</a:t>
            </a: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endParaRPr>
          </a:p>
        </p:txBody>
      </p:sp>
      <p:sp>
        <p:nvSpPr>
          <p:cNvPr id="13" name="文本框 12"/>
          <p:cNvSpPr txBox="1"/>
          <p:nvPr/>
        </p:nvSpPr>
        <p:spPr>
          <a:xfrm>
            <a:off x="230037" y="4175517"/>
            <a:ext cx="11283352" cy="1337945"/>
          </a:xfrm>
          <a:prstGeom prst="rect">
            <a:avLst/>
          </a:prstGeom>
          <a:noFill/>
        </p:spPr>
        <p:txBody>
          <a:bodyPr wrap="square">
            <a:spAutoFit/>
          </a:bodyPr>
          <a:lstStyle/>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Participants who imagined asking for help expected the other person to be significantly less willing and likely to offer help (</a:t>
            </a:r>
            <a:r>
              <a:rPr kumimoji="0" lang="en-US" altLang="zh-CN" sz="1800" b="0" i="1"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M</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 = 5.16, </a:t>
            </a:r>
            <a:r>
              <a:rPr kumimoji="0" lang="en-US" altLang="zh-CN" sz="1800" b="0" i="1"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SD</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 = 2.38) than participants who imagined being asked for help (</a:t>
            </a:r>
            <a:r>
              <a:rPr kumimoji="0" lang="en-US" altLang="zh-CN" sz="1800" b="0" i="1"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M</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 =6.66, </a:t>
            </a:r>
            <a:r>
              <a:rPr kumimoji="0" lang="en-US" altLang="zh-CN" sz="1800" b="0" i="1"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SD</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 = 2.56), </a:t>
            </a:r>
            <a:r>
              <a:rPr kumimoji="0" lang="en-US" altLang="zh-CN" sz="1800" b="0" i="1"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t</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(199) = 4.30, </a:t>
            </a:r>
            <a:r>
              <a:rPr kumimoji="0" lang="en-US" altLang="zh-CN" sz="1800" b="0" i="1" u="none" strike="noStrike" kern="1200" cap="none" spc="0" normalizeH="0" baseline="0" noProof="0" dirty="0">
                <a:ln>
                  <a:noFill/>
                </a:ln>
                <a:solidFill>
                  <a:prstClr val="black"/>
                </a:solidFill>
                <a:effectLst/>
                <a:uLnTx/>
                <a:uFillTx/>
                <a:latin typeface="Times New Roman Italic" panose="02020603050405020304" charset="0"/>
                <a:ea typeface="等线" panose="02010600030101010101" pitchFamily="2" charset="-122"/>
                <a:cs typeface="Times New Roman Italic" panose="02020603050405020304" charset="0"/>
              </a:rPr>
              <a:t>p</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 &lt; .001, </a:t>
            </a:r>
            <a:r>
              <a:rPr kumimoji="0" lang="en-US" altLang="zh-CN" sz="1800" b="0" i="1" u="none" strike="noStrike" kern="1200" cap="none" spc="0" normalizeH="0" baseline="0" noProof="0" dirty="0">
                <a:ln>
                  <a:noFill/>
                </a:ln>
                <a:solidFill>
                  <a:prstClr val="black"/>
                </a:solidFill>
                <a:effectLst/>
                <a:uLnTx/>
                <a:uFillTx/>
                <a:latin typeface="Times New Roman Italic" panose="02020603050405020304" charset="0"/>
                <a:ea typeface="等线" panose="02010600030101010101" pitchFamily="2" charset="-122"/>
                <a:cs typeface="Times New Roman Italic" panose="02020603050405020304" charset="0"/>
              </a:rPr>
              <a:t>d</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 = 0.61.</a:t>
            </a: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2"/>
          <p:cNvSpPr txBox="1"/>
          <p:nvPr/>
        </p:nvSpPr>
        <p:spPr>
          <a:xfrm>
            <a:off x="69010" y="157515"/>
            <a:ext cx="6096000"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Estimated percentage agreement</a:t>
            </a: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endParaRPr>
          </a:p>
        </p:txBody>
      </p:sp>
      <p:pic>
        <p:nvPicPr>
          <p:cNvPr id="4" name="图片 3"/>
          <p:cNvPicPr>
            <a:picLocks noChangeAspect="1"/>
          </p:cNvPicPr>
          <p:nvPr/>
        </p:nvPicPr>
        <p:blipFill>
          <a:blip r:embed="rId2"/>
          <a:stretch>
            <a:fillRect/>
          </a:stretch>
        </p:blipFill>
        <p:spPr>
          <a:xfrm>
            <a:off x="69010" y="620868"/>
            <a:ext cx="12122990" cy="842980"/>
          </a:xfrm>
          <a:prstGeom prst="rect">
            <a:avLst/>
          </a:prstGeom>
        </p:spPr>
      </p:pic>
      <p:sp>
        <p:nvSpPr>
          <p:cNvPr id="6" name="文本框 5"/>
          <p:cNvSpPr txBox="1"/>
          <p:nvPr/>
        </p:nvSpPr>
        <p:spPr>
          <a:xfrm>
            <a:off x="0" y="1598272"/>
            <a:ext cx="11973465" cy="923330"/>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The estimated percentage of people who would agree to help did not differ significantly between those who imagined asking for help (</a:t>
            </a:r>
            <a:r>
              <a:rPr kumimoji="0" lang="en-US" altLang="zh-CN" sz="1800" b="0" i="1"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M</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 =50.3%, </a:t>
            </a:r>
            <a:r>
              <a:rPr kumimoji="0" lang="en-US" altLang="zh-CN" sz="1800" b="0" i="1"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SD</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 = 21.7%) and those who imagined being asked for help (</a:t>
            </a:r>
            <a:r>
              <a:rPr kumimoji="0" lang="en-US" altLang="zh-CN" sz="1800" b="0" i="1"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M</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 = 46.9%, </a:t>
            </a:r>
            <a:r>
              <a:rPr kumimoji="0" lang="en-US" altLang="zh-CN" sz="1800" b="0" i="1"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SD</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 = 21.6%), </a:t>
            </a:r>
            <a:r>
              <a:rPr kumimoji="0" lang="en-US" altLang="zh-CN" sz="1800" b="0" i="1"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t</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(199) = -1.12, </a:t>
            </a:r>
            <a:r>
              <a:rPr kumimoji="0" lang="en-US" altLang="zh-CN" sz="1800" b="0" i="1"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p</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 = .26, </a:t>
            </a:r>
            <a:r>
              <a:rPr kumimoji="0" lang="en-US" altLang="zh-CN" sz="1800" b="0" i="1"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d</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 =-0.16.</a:t>
            </a: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endParaRPr>
          </a:p>
        </p:txBody>
      </p:sp>
      <p:sp>
        <p:nvSpPr>
          <p:cNvPr id="8" name="文本框 7"/>
          <p:cNvSpPr txBox="1"/>
          <p:nvPr/>
        </p:nvSpPr>
        <p:spPr>
          <a:xfrm>
            <a:off x="0" y="2837584"/>
            <a:ext cx="6096000"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Discomfort rejecting request</a:t>
            </a: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endParaRPr>
          </a:p>
        </p:txBody>
      </p:sp>
      <p:pic>
        <p:nvPicPr>
          <p:cNvPr id="9" name="图片 8"/>
          <p:cNvPicPr>
            <a:picLocks noChangeAspect="1"/>
          </p:cNvPicPr>
          <p:nvPr/>
        </p:nvPicPr>
        <p:blipFill>
          <a:blip r:embed="rId3"/>
          <a:stretch>
            <a:fillRect/>
          </a:stretch>
        </p:blipFill>
        <p:spPr>
          <a:xfrm>
            <a:off x="69008" y="3270260"/>
            <a:ext cx="12122989" cy="1304642"/>
          </a:xfrm>
          <a:prstGeom prst="rect">
            <a:avLst/>
          </a:prstGeom>
        </p:spPr>
      </p:pic>
      <p:pic>
        <p:nvPicPr>
          <p:cNvPr id="10" name="图片 9"/>
          <p:cNvPicPr>
            <a:picLocks noChangeAspect="1"/>
          </p:cNvPicPr>
          <p:nvPr/>
        </p:nvPicPr>
        <p:blipFill>
          <a:blip r:embed="rId4"/>
          <a:stretch>
            <a:fillRect/>
          </a:stretch>
        </p:blipFill>
        <p:spPr>
          <a:xfrm>
            <a:off x="69008" y="4638246"/>
            <a:ext cx="12122992" cy="1092643"/>
          </a:xfrm>
          <a:prstGeom prst="rect">
            <a:avLst/>
          </a:prstGeom>
        </p:spPr>
      </p:pic>
      <p:sp>
        <p:nvSpPr>
          <p:cNvPr id="12" name="文本框 11"/>
          <p:cNvSpPr txBox="1"/>
          <p:nvPr/>
        </p:nvSpPr>
        <p:spPr>
          <a:xfrm>
            <a:off x="69007" y="5840575"/>
            <a:ext cx="11904457" cy="646331"/>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The estimated discomfort of rejecting a request did not differ between those who imagined asking for help (</a:t>
            </a:r>
            <a:r>
              <a:rPr kumimoji="0" lang="en-US" altLang="zh-CN" sz="1800" b="0" i="1"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M</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 = 4.74, </a:t>
            </a:r>
            <a:r>
              <a:rPr kumimoji="0" lang="en-US" altLang="zh-CN" sz="1800" b="0" i="1"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SD</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 = 2.34) and those who imagined being asked for help (</a:t>
            </a:r>
            <a:r>
              <a:rPr kumimoji="0" lang="en-US" altLang="zh-CN" sz="1800" b="0" i="1"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M</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 = 4.87, </a:t>
            </a:r>
            <a:r>
              <a:rPr kumimoji="0" lang="en-US" altLang="zh-CN" sz="1800" b="0" i="1"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SD</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 = 2.76), </a:t>
            </a:r>
            <a:r>
              <a:rPr kumimoji="0" lang="en-US" altLang="zh-CN" sz="1800" b="0" i="1"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t</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(196) = 0.36, </a:t>
            </a:r>
            <a:r>
              <a:rPr kumimoji="0" lang="en-US" altLang="zh-CN" sz="1800" b="0" i="1"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p</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 =.72, </a:t>
            </a:r>
            <a:r>
              <a:rPr kumimoji="0" lang="en-US" altLang="zh-CN" sz="1800" b="0" i="1"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d</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 = 0.05.</a:t>
            </a: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endParaRPr>
          </a:p>
        </p:txBody>
      </p:sp>
      <p:sp>
        <p:nvSpPr>
          <p:cNvPr id="14" name="文本框 13"/>
          <p:cNvSpPr txBox="1"/>
          <p:nvPr/>
        </p:nvSpPr>
        <p:spPr>
          <a:xfrm>
            <a:off x="303361" y="6486906"/>
            <a:ext cx="6116128"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l-GR"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 α = .82</a:t>
            </a: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2"/>
          <p:cNvSpPr txBox="1"/>
          <p:nvPr/>
        </p:nvSpPr>
        <p:spPr>
          <a:xfrm>
            <a:off x="132272" y="146013"/>
            <a:ext cx="6096000"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Helping experience</a:t>
            </a: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endParaRPr>
          </a:p>
        </p:txBody>
      </p:sp>
      <p:pic>
        <p:nvPicPr>
          <p:cNvPr id="4" name="图片 3"/>
          <p:cNvPicPr>
            <a:picLocks noChangeAspect="1"/>
          </p:cNvPicPr>
          <p:nvPr/>
        </p:nvPicPr>
        <p:blipFill rotWithShape="1">
          <a:blip r:embed="rId2"/>
          <a:srcRect t="5689" b="2379"/>
          <a:stretch>
            <a:fillRect/>
          </a:stretch>
        </p:blipFill>
        <p:spPr>
          <a:xfrm>
            <a:off x="882766" y="515345"/>
            <a:ext cx="10509851" cy="3111261"/>
          </a:xfrm>
          <a:prstGeom prst="rect">
            <a:avLst/>
          </a:prstGeom>
        </p:spPr>
      </p:pic>
      <p:pic>
        <p:nvPicPr>
          <p:cNvPr id="6" name="图片 5"/>
          <p:cNvPicPr>
            <a:picLocks noChangeAspect="1"/>
          </p:cNvPicPr>
          <p:nvPr/>
        </p:nvPicPr>
        <p:blipFill rotWithShape="1">
          <a:blip r:embed="rId3"/>
          <a:srcRect r="10118"/>
          <a:stretch>
            <a:fillRect/>
          </a:stretch>
        </p:blipFill>
        <p:spPr>
          <a:xfrm>
            <a:off x="861202" y="3726665"/>
            <a:ext cx="10509851" cy="284666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srcRect r="4368"/>
          <a:stretch>
            <a:fillRect/>
          </a:stretch>
        </p:blipFill>
        <p:spPr>
          <a:xfrm>
            <a:off x="1703797" y="125692"/>
            <a:ext cx="8275608" cy="3225064"/>
          </a:xfrm>
          <a:prstGeom prst="rect">
            <a:avLst/>
          </a:prstGeom>
        </p:spPr>
      </p:pic>
      <p:pic>
        <p:nvPicPr>
          <p:cNvPr id="5" name="图片 4"/>
          <p:cNvPicPr>
            <a:picLocks noChangeAspect="1"/>
          </p:cNvPicPr>
          <p:nvPr/>
        </p:nvPicPr>
        <p:blipFill>
          <a:blip r:embed="rId4"/>
          <a:stretch>
            <a:fillRect/>
          </a:stretch>
        </p:blipFill>
        <p:spPr>
          <a:xfrm>
            <a:off x="1703797" y="3506937"/>
            <a:ext cx="8275608" cy="335106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65003" y="1171677"/>
            <a:ext cx="5762453" cy="3601533"/>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322" y="1228109"/>
            <a:ext cx="5581874" cy="3488671"/>
          </a:xfrm>
          <a:prstGeom prst="rect">
            <a:avLst/>
          </a:prstGeom>
        </p:spPr>
      </p:pic>
      <p:sp>
        <p:nvSpPr>
          <p:cNvPr id="9" name="文本框 8"/>
          <p:cNvSpPr txBox="1"/>
          <p:nvPr/>
        </p:nvSpPr>
        <p:spPr>
          <a:xfrm>
            <a:off x="6266225" y="4679207"/>
            <a:ext cx="5624428" cy="645160"/>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70C0"/>
                </a:solidFill>
                <a:effectLst/>
                <a:uLnTx/>
                <a:uFillTx/>
                <a:latin typeface="Times New Roman" panose="02020603050405020304" charset="0"/>
                <a:ea typeface="等线" panose="02010600030101010101" pitchFamily="2" charset="-122"/>
                <a:cs typeface="Times New Roman" panose="02020603050405020304" charset="0"/>
              </a:rPr>
              <a:t>a significant main effect of perspective</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 </a:t>
            </a:r>
            <a:r>
              <a:rPr kumimoji="0" lang="en-US" altLang="zh-CN" sz="1800" b="0" i="1"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F</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(1, 196) = 51.29, </a:t>
            </a:r>
            <a:r>
              <a:rPr kumimoji="0" lang="en-US" altLang="zh-CN" sz="1800" b="0" i="1"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p</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 &lt; .001, η</a:t>
            </a:r>
            <a:r>
              <a:rPr kumimoji="0" lang="en-US" altLang="zh-CN" sz="1800" b="0" i="1" u="none" strike="noStrike" kern="1200" cap="none" spc="0" normalizeH="0" baseline="-25000" noProof="0" dirty="0">
                <a:ln>
                  <a:noFill/>
                </a:ln>
                <a:solidFill>
                  <a:prstClr val="black"/>
                </a:solidFill>
                <a:effectLst/>
                <a:uLnTx/>
                <a:uFillTx/>
                <a:latin typeface="Times New Roman Italic" panose="02020603050405020304" charset="0"/>
                <a:ea typeface="等线" panose="02010600030101010101" pitchFamily="2" charset="-122"/>
                <a:cs typeface="Times New Roman Italic" panose="02020603050405020304" charset="0"/>
              </a:rPr>
              <a:t>p</a:t>
            </a:r>
            <a:r>
              <a:rPr kumimoji="0" lang="en-US" altLang="zh-CN" sz="1800" b="0" i="0" u="none" strike="noStrike" kern="1200" cap="none" spc="0" normalizeH="0" baseline="3000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2</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 = .21. </a:t>
            </a: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endParaRPr>
          </a:p>
        </p:txBody>
      </p:sp>
      <p:sp>
        <p:nvSpPr>
          <p:cNvPr id="13" name="文本框 12"/>
          <p:cNvSpPr txBox="1"/>
          <p:nvPr/>
        </p:nvSpPr>
        <p:spPr>
          <a:xfrm>
            <a:off x="186322" y="4607258"/>
            <a:ext cx="5162055" cy="1198880"/>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 </a:t>
            </a:r>
            <a:r>
              <a:rPr kumimoji="0" lang="en-US" altLang="zh-CN" sz="1800" b="0" i="0" u="none" strike="noStrike" kern="1200" cap="none" spc="0" normalizeH="0" baseline="0" noProof="0" dirty="0">
                <a:ln>
                  <a:noFill/>
                </a:ln>
                <a:solidFill>
                  <a:srgbClr val="0070C0"/>
                </a:solidFill>
                <a:effectLst/>
                <a:uLnTx/>
                <a:uFillTx/>
                <a:latin typeface="Times New Roman" panose="02020603050405020304" charset="0"/>
                <a:ea typeface="等线" panose="02010600030101010101" pitchFamily="2" charset="-122"/>
                <a:cs typeface="Times New Roman" panose="02020603050405020304" charset="0"/>
              </a:rPr>
              <a:t>a significant main effect of perspective</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 </a:t>
            </a:r>
            <a:r>
              <a:rPr kumimoji="0" lang="en-US" altLang="zh-CN" sz="1800" b="0" i="1"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F</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(1, 197) = 7.36, </a:t>
            </a:r>
            <a:r>
              <a:rPr kumimoji="0" lang="en-US" altLang="zh-CN" sz="1800" b="0" i="1"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p</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 = .007, η</a:t>
            </a:r>
            <a:r>
              <a:rPr kumimoji="0" lang="en-US" altLang="zh-CN" sz="1800" b="0" i="1" u="none" strike="noStrike" kern="1200" cap="none" spc="0" normalizeH="0" baseline="-25000" noProof="0" dirty="0">
                <a:ln>
                  <a:noFill/>
                </a:ln>
                <a:solidFill>
                  <a:prstClr val="black"/>
                </a:solidFill>
                <a:effectLst/>
                <a:uLnTx/>
                <a:uFillTx/>
                <a:latin typeface="Times New Roman Italic" panose="02020603050405020304" charset="0"/>
                <a:ea typeface="等线" panose="02010600030101010101" pitchFamily="2" charset="-122"/>
                <a:cs typeface="Times New Roman Italic" panose="02020603050405020304" charset="0"/>
              </a:rPr>
              <a:t>p</a:t>
            </a:r>
            <a:r>
              <a:rPr kumimoji="0" lang="en-US" altLang="zh-CN" sz="1800" b="0" i="0" u="none" strike="noStrike" kern="1200" cap="none" spc="0" normalizeH="0" baseline="3000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2 </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 .036, </a:t>
            </a:r>
            <a:r>
              <a:rPr kumimoji="0" lang="en-US" altLang="zh-CN" sz="1800" b="0" i="0" u="none" strike="noStrike" kern="1200" cap="none" spc="0" normalizeH="0" baseline="0" noProof="0" dirty="0">
                <a:ln>
                  <a:noFill/>
                </a:ln>
                <a:solidFill>
                  <a:srgbClr val="0070C0"/>
                </a:solidFill>
                <a:effectLst/>
                <a:uLnTx/>
                <a:uFillTx/>
                <a:latin typeface="Times New Roman" panose="02020603050405020304" charset="0"/>
                <a:ea typeface="等线" panose="02010600030101010101" pitchFamily="2" charset="-122"/>
                <a:cs typeface="Times New Roman" panose="02020603050405020304" charset="0"/>
              </a:rPr>
              <a:t>a significant main effect of gratitude expression</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 </a:t>
            </a:r>
            <a:r>
              <a:rPr kumimoji="0" lang="en-US" altLang="zh-CN" sz="1800" b="0" i="1"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F</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(1, 197) = 7.97, </a:t>
            </a:r>
            <a:r>
              <a:rPr kumimoji="0" lang="en-US" altLang="zh-CN" sz="1800" b="0" i="1"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p</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 = .005, η</a:t>
            </a:r>
            <a:r>
              <a:rPr kumimoji="0" lang="en-US" altLang="zh-CN" sz="1800" b="0" i="1" u="none" strike="noStrike" kern="1200" cap="none" spc="0" normalizeH="0" baseline="-25000" noProof="0" dirty="0">
                <a:ln>
                  <a:noFill/>
                </a:ln>
                <a:solidFill>
                  <a:prstClr val="black"/>
                </a:solidFill>
                <a:effectLst/>
                <a:uLnTx/>
                <a:uFillTx/>
                <a:latin typeface="Times New Roman Italic" panose="02020603050405020304" charset="0"/>
                <a:ea typeface="等线" panose="02010600030101010101" pitchFamily="2" charset="-122"/>
                <a:cs typeface="Times New Roman Italic" panose="02020603050405020304" charset="0"/>
              </a:rPr>
              <a:t>p</a:t>
            </a:r>
            <a:r>
              <a:rPr kumimoji="0" lang="en-US" altLang="zh-CN" sz="1800" b="0" i="0" u="none" strike="noStrike" kern="1200" cap="none" spc="0" normalizeH="0" baseline="3000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2</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 = .039.</a:t>
            </a: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endParaRPr>
          </a:p>
        </p:txBody>
      </p:sp>
      <p:sp>
        <p:nvSpPr>
          <p:cNvPr id="6" name="文本框 5">
            <a:extLst>
              <a:ext uri="{FF2B5EF4-FFF2-40B4-BE49-F238E27FC236}">
                <a16:creationId xmlns:a16="http://schemas.microsoft.com/office/drawing/2014/main" id="{36354317-BBFC-45D6-97D9-BBD1A241D859}"/>
              </a:ext>
            </a:extLst>
          </p:cNvPr>
          <p:cNvSpPr txBox="1"/>
          <p:nvPr/>
        </p:nvSpPr>
        <p:spPr>
          <a:xfrm>
            <a:off x="266461" y="507363"/>
            <a:ext cx="6096000"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lang="en-US" altLang="zh-CN" dirty="0">
                <a:solidFill>
                  <a:srgbClr val="231F20"/>
                </a:solidFill>
                <a:latin typeface="Times New Roman" panose="02020603050405020304" charset="0"/>
                <a:ea typeface="等线" panose="02010600030101010101" pitchFamily="2" charset="-122"/>
                <a:cs typeface="Times New Roman" panose="02020603050405020304" charset="0"/>
                <a:sym typeface="+mn-ea"/>
              </a:rPr>
              <a:t>Helping experience</a:t>
            </a: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2"/>
          <p:cNvSpPr txBox="1"/>
          <p:nvPr/>
        </p:nvSpPr>
        <p:spPr>
          <a:xfrm>
            <a:off x="63261" y="151763"/>
            <a:ext cx="6096000"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kumimoji="0" lang="en-US" altLang="zh-CN" sz="1800" b="0" i="0" u="none" strike="noStrike" kern="1200" cap="none" spc="0" normalizeH="0" baseline="0" noProof="0" dirty="0">
                <a:ln>
                  <a:noFill/>
                </a:ln>
                <a:solidFill>
                  <a:srgbClr val="231F20"/>
                </a:solidFill>
                <a:effectLst/>
                <a:uLnTx/>
                <a:uFillTx/>
                <a:latin typeface="Times New Roman" panose="02020603050405020304" charset="0"/>
                <a:ea typeface="等线" panose="02010600030101010101" pitchFamily="2" charset="-122"/>
                <a:cs typeface="Times New Roman" panose="02020603050405020304" charset="0"/>
              </a:rPr>
              <a:t>Motivation</a:t>
            </a: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899" y="700173"/>
            <a:ext cx="5790056" cy="3618785"/>
          </a:xfrm>
          <a:prstGeom prst="rect">
            <a:avLst/>
          </a:prstGeom>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53955" y="855448"/>
            <a:ext cx="5457652" cy="3411032"/>
          </a:xfrm>
          <a:prstGeom prst="rect">
            <a:avLst/>
          </a:prstGeom>
        </p:spPr>
      </p:pic>
      <p:sp>
        <p:nvSpPr>
          <p:cNvPr id="9" name="文本框 8"/>
          <p:cNvSpPr txBox="1"/>
          <p:nvPr/>
        </p:nvSpPr>
        <p:spPr>
          <a:xfrm>
            <a:off x="235789" y="4573285"/>
            <a:ext cx="5101086" cy="645160"/>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A significant main effect of perspective, </a:t>
            </a:r>
            <a:r>
              <a:rPr kumimoji="0" lang="en-US" altLang="zh-CN" sz="1800" b="0" i="1" u="none" strike="noStrike" kern="1200" cap="none" spc="0" normalizeH="0" baseline="0" noProof="0" dirty="0">
                <a:ln>
                  <a:noFill/>
                </a:ln>
                <a:solidFill>
                  <a:prstClr val="black"/>
                </a:solidFill>
                <a:effectLst/>
                <a:uLnTx/>
                <a:uFillTx/>
                <a:latin typeface="Times New Roman Italic" panose="02020603050405020304" charset="0"/>
                <a:ea typeface="等线" panose="02010600030101010101" pitchFamily="2" charset="-122"/>
                <a:cs typeface="Times New Roman Italic" panose="02020603050405020304" charset="0"/>
              </a:rPr>
              <a:t>F</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(1, 194) =</a:t>
            </a: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42.13, </a:t>
            </a:r>
            <a:r>
              <a:rPr kumimoji="0" lang="en-US" altLang="zh-CN" sz="1800" b="0" i="1" u="none" strike="noStrike" kern="1200" cap="none" spc="0" normalizeH="0" baseline="0" noProof="0" dirty="0">
                <a:ln>
                  <a:noFill/>
                </a:ln>
                <a:solidFill>
                  <a:prstClr val="black"/>
                </a:solidFill>
                <a:effectLst/>
                <a:uLnTx/>
                <a:uFillTx/>
                <a:latin typeface="Times New Roman Italic" panose="02020603050405020304" charset="0"/>
                <a:ea typeface="等线" panose="02010600030101010101" pitchFamily="2" charset="-122"/>
                <a:cs typeface="Times New Roman Italic" panose="02020603050405020304" charset="0"/>
              </a:rPr>
              <a:t>p</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 &lt; .001, η</a:t>
            </a:r>
            <a:r>
              <a:rPr kumimoji="0" lang="en-US" altLang="zh-CN" sz="1800" b="0" i="0" u="none" strike="noStrike" kern="1200" cap="none" spc="0" normalizeH="0" baseline="-2500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p</a:t>
            </a:r>
            <a:r>
              <a:rPr kumimoji="0" lang="en-US" altLang="zh-CN" sz="1800" b="0" i="0" u="none" strike="noStrike" kern="1200" cap="none" spc="0" normalizeH="0" baseline="3000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2</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 = .18</a:t>
            </a: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endParaRPr>
          </a:p>
        </p:txBody>
      </p:sp>
      <p:sp>
        <p:nvSpPr>
          <p:cNvPr id="11" name="文本框 10"/>
          <p:cNvSpPr txBox="1"/>
          <p:nvPr/>
        </p:nvSpPr>
        <p:spPr>
          <a:xfrm>
            <a:off x="6159261" y="4526071"/>
            <a:ext cx="5716439" cy="6451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A significant main effect of perspective, </a:t>
            </a:r>
            <a:r>
              <a:rPr kumimoji="0" lang="en-US" altLang="zh-CN" sz="1800" b="0" i="1" u="none" strike="noStrike" kern="1200" cap="none" spc="0" normalizeH="0" baseline="0" noProof="0" dirty="0">
                <a:ln>
                  <a:noFill/>
                </a:ln>
                <a:solidFill>
                  <a:prstClr val="black"/>
                </a:solidFill>
                <a:effectLst/>
                <a:uLnTx/>
                <a:uFillTx/>
                <a:latin typeface="Times New Roman Italic" panose="02020603050405020304" charset="0"/>
                <a:ea typeface="等线" panose="02010600030101010101" pitchFamily="2" charset="-122"/>
                <a:cs typeface="Times New Roman Italic" panose="02020603050405020304" charset="0"/>
              </a:rPr>
              <a:t>F</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(1, 193) = 41.77, </a:t>
            </a:r>
            <a:r>
              <a:rPr kumimoji="0" lang="en-US" altLang="zh-CN" sz="1800" b="0" i="1" u="none" strike="noStrike" kern="1200" cap="none" spc="0" normalizeH="0" baseline="0" noProof="0" dirty="0">
                <a:ln>
                  <a:noFill/>
                </a:ln>
                <a:solidFill>
                  <a:prstClr val="black"/>
                </a:solidFill>
                <a:effectLst/>
                <a:uLnTx/>
                <a:uFillTx/>
                <a:latin typeface="Times New Roman Italic" panose="02020603050405020304" charset="0"/>
                <a:ea typeface="等线" panose="02010600030101010101" pitchFamily="2" charset="-122"/>
                <a:cs typeface="Times New Roman Italic" panose="02020603050405020304" charset="0"/>
              </a:rPr>
              <a:t>p</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 &lt; .001, η</a:t>
            </a:r>
            <a:r>
              <a:rPr kumimoji="0" lang="en-US" altLang="zh-CN" sz="1800" b="0" i="1" u="none" strike="noStrike" kern="1200" cap="none" spc="0" normalizeH="0" baseline="-25000" noProof="0" dirty="0">
                <a:ln>
                  <a:noFill/>
                </a:ln>
                <a:solidFill>
                  <a:prstClr val="black"/>
                </a:solidFill>
                <a:effectLst/>
                <a:uLnTx/>
                <a:uFillTx/>
                <a:latin typeface="Times New Roman Italic" panose="02020603050405020304" charset="0"/>
                <a:ea typeface="等线" panose="02010600030101010101" pitchFamily="2" charset="-122"/>
                <a:cs typeface="Times New Roman Italic" panose="02020603050405020304" charset="0"/>
              </a:rPr>
              <a:t>p</a:t>
            </a:r>
            <a:r>
              <a:rPr kumimoji="0" lang="en-US" altLang="zh-CN" sz="1800" b="0" i="0" u="none" strike="noStrike" kern="1200" cap="none" spc="0" normalizeH="0" baseline="3000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2</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 = .18.</a:t>
            </a: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47700" y="0"/>
            <a:ext cx="10088880" cy="900430"/>
          </a:xfrm>
        </p:spPr>
        <p:txBody>
          <a:bodyPr>
            <a:normAutofit/>
          </a:bodyPr>
          <a:lstStyle/>
          <a:p>
            <a:r>
              <a:rPr lang="zh-CN" altLang="en-US" dirty="0">
                <a:solidFill>
                  <a:schemeClr val="tx1">
                    <a:lumMod val="75000"/>
                    <a:lumOff val="25000"/>
                  </a:schemeClr>
                </a:solidFill>
                <a:latin typeface="+mn-lt"/>
                <a:ea typeface="+mn-ea"/>
                <a:cs typeface="+mn-cs"/>
              </a:rPr>
              <a:t>期刊信息</a:t>
            </a:r>
          </a:p>
        </p:txBody>
      </p:sp>
      <p:sp>
        <p:nvSpPr>
          <p:cNvPr id="3" name="内容占位符 2"/>
          <p:cNvSpPr>
            <a:spLocks noGrp="1"/>
          </p:cNvSpPr>
          <p:nvPr>
            <p:ph idx="1"/>
          </p:nvPr>
        </p:nvSpPr>
        <p:spPr>
          <a:xfrm>
            <a:off x="647700" y="900430"/>
            <a:ext cx="11292205" cy="5453236"/>
          </a:xfrm>
        </p:spPr>
        <p:txBody>
          <a:bodyPr>
            <a:normAutofit fontScale="92500" lnSpcReduction="20000"/>
          </a:bodyPr>
          <a:lstStyle/>
          <a:p>
            <a:r>
              <a:rPr lang="zh-CN" altLang="en-US" sz="4600" dirty="0">
                <a:latin typeface="Times New Roman Bold" panose="02020603050405020304" charset="0"/>
                <a:cs typeface="Times New Roman Bold" panose="02020603050405020304" charset="0"/>
              </a:rPr>
              <a:t>Psychological Science</a:t>
            </a:r>
          </a:p>
          <a:p>
            <a:endParaRPr lang="zh-CN" altLang="en-US" b="1" dirty="0">
              <a:latin typeface="Times New Roman Bold" panose="02020603050405020304" charset="0"/>
              <a:cs typeface="Times New Roman Bold" panose="02020603050405020304" charset="0"/>
            </a:endParaRPr>
          </a:p>
          <a:p>
            <a:pPr marL="0" indent="0" fontAlgn="auto">
              <a:lnSpc>
                <a:spcPct val="150000"/>
              </a:lnSpc>
              <a:buNone/>
            </a:pPr>
            <a:endParaRPr lang="en-US" altLang="zh-CN" sz="4000" dirty="0">
              <a:latin typeface="Times New Roman Regular" panose="02020603050405020304" charset="0"/>
              <a:cs typeface="Times New Roman Regular" panose="02020603050405020304" charset="0"/>
            </a:endParaRPr>
          </a:p>
          <a:p>
            <a:pPr marL="0" indent="0" fontAlgn="auto">
              <a:lnSpc>
                <a:spcPct val="150000"/>
              </a:lnSpc>
              <a:buNone/>
            </a:pPr>
            <a:endParaRPr lang="zh-CN" altLang="en-US" sz="4000" dirty="0">
              <a:latin typeface="Times New Roman Regular" panose="02020603050405020304" charset="0"/>
              <a:cs typeface="Times New Roman Regular" panose="02020603050405020304" charset="0"/>
            </a:endParaRPr>
          </a:p>
          <a:p>
            <a:pPr fontAlgn="auto">
              <a:lnSpc>
                <a:spcPct val="150000"/>
              </a:lnSpc>
            </a:pPr>
            <a:r>
              <a:rPr lang="zh-CN" altLang="en-US" sz="4800" dirty="0"/>
              <a:t>成员分工</a:t>
            </a:r>
            <a:endParaRPr lang="en-US" altLang="zh-CN" sz="4800" dirty="0"/>
          </a:p>
          <a:p>
            <a:pPr lvl="1" fontAlgn="auto">
              <a:lnSpc>
                <a:spcPct val="150000"/>
              </a:lnSpc>
            </a:pPr>
            <a:r>
              <a:rPr lang="zh-CN" altLang="en-US" dirty="0">
                <a:latin typeface="Times New Roman Regular" panose="02020603050405020304" charset="0"/>
                <a:cs typeface="Times New Roman Regular" panose="02020603050405020304" charset="0"/>
              </a:rPr>
              <a:t>唐</a:t>
            </a:r>
            <a:r>
              <a:rPr lang="en-US" altLang="zh-CN" dirty="0">
                <a:latin typeface="Times New Roman Regular" panose="02020603050405020304" charset="0"/>
                <a:cs typeface="Times New Roman Regular" panose="02020603050405020304" charset="0"/>
                <a:sym typeface="+mn-ea"/>
              </a:rPr>
              <a:t>    </a:t>
            </a:r>
            <a:r>
              <a:rPr lang="zh-CN" altLang="en-US" dirty="0">
                <a:latin typeface="Times New Roman Regular" panose="02020603050405020304" charset="0"/>
                <a:cs typeface="Times New Roman Regular" panose="02020603050405020304" charset="0"/>
              </a:rPr>
              <a:t>圆——文档撰写，课堂汇报</a:t>
            </a:r>
          </a:p>
          <a:p>
            <a:pPr lvl="1" fontAlgn="auto">
              <a:lnSpc>
                <a:spcPct val="150000"/>
              </a:lnSpc>
            </a:pPr>
            <a:r>
              <a:rPr lang="zh-CN" altLang="en-US" dirty="0">
                <a:latin typeface="Times New Roman Regular" panose="02020603050405020304" charset="0"/>
                <a:cs typeface="Times New Roman Regular" panose="02020603050405020304" charset="0"/>
              </a:rPr>
              <a:t>谢梦菲——编写代码，复现实验结果</a:t>
            </a:r>
          </a:p>
          <a:p>
            <a:pPr lvl="1" fontAlgn="auto">
              <a:lnSpc>
                <a:spcPct val="150000"/>
              </a:lnSpc>
            </a:pPr>
            <a:r>
              <a:rPr lang="zh-CN" altLang="en-US" dirty="0">
                <a:latin typeface="Times New Roman Regular" panose="02020603050405020304" charset="0"/>
                <a:cs typeface="Times New Roman Regular" panose="02020603050405020304" charset="0"/>
              </a:rPr>
              <a:t>安</a:t>
            </a:r>
            <a:r>
              <a:rPr lang="en-US" altLang="zh-CN" dirty="0">
                <a:latin typeface="Times New Roman Regular" panose="02020603050405020304" charset="0"/>
                <a:cs typeface="Times New Roman Regular" panose="02020603050405020304" charset="0"/>
              </a:rPr>
              <a:t>    </a:t>
            </a:r>
            <a:r>
              <a:rPr lang="zh-CN" altLang="en-US" dirty="0">
                <a:latin typeface="Times New Roman Regular" panose="02020603050405020304" charset="0"/>
                <a:cs typeface="Times New Roman Regular" panose="02020603050405020304" charset="0"/>
              </a:rPr>
              <a:t>迪——确定文献，</a:t>
            </a:r>
            <a:r>
              <a:rPr lang="en-US" altLang="zh-CN" dirty="0">
                <a:latin typeface="Times New Roman Regular" panose="02020603050405020304" charset="0"/>
                <a:cs typeface="Times New Roman Regular" panose="02020603050405020304" charset="0"/>
              </a:rPr>
              <a:t>PPT</a:t>
            </a:r>
            <a:r>
              <a:rPr lang="zh-CN" altLang="en-US" dirty="0">
                <a:latin typeface="Times New Roman Regular" panose="02020603050405020304" charset="0"/>
                <a:cs typeface="Times New Roman Regular" panose="02020603050405020304" charset="0"/>
              </a:rPr>
              <a:t>制作，修订审阅内容</a:t>
            </a:r>
          </a:p>
          <a:p>
            <a:pPr fontAlgn="auto">
              <a:lnSpc>
                <a:spcPct val="150000"/>
              </a:lnSpc>
            </a:pPr>
            <a:endParaRPr lang="zh-CN" altLang="en-US" dirty="0"/>
          </a:p>
          <a:p>
            <a:endParaRPr lang="zh-CN" altLang="en-US" dirty="0"/>
          </a:p>
          <a:p>
            <a:endParaRPr lang="zh-CN" altLang="en-US" dirty="0"/>
          </a:p>
          <a:p>
            <a:endParaRPr lang="zh-CN" altLang="en-US" dirty="0"/>
          </a:p>
          <a:p>
            <a:pPr marL="0" indent="0">
              <a:buNone/>
            </a:pPr>
            <a:endParaRPr lang="zh-CN" altLang="en-US" dirty="0"/>
          </a:p>
        </p:txBody>
      </p:sp>
      <p:pic>
        <p:nvPicPr>
          <p:cNvPr id="4" name="图片 3"/>
          <p:cNvPicPr>
            <a:picLocks noChangeAspect="1"/>
          </p:cNvPicPr>
          <p:nvPr/>
        </p:nvPicPr>
        <p:blipFill>
          <a:blip r:embed="rId3"/>
          <a:stretch>
            <a:fillRect/>
          </a:stretch>
        </p:blipFill>
        <p:spPr>
          <a:xfrm>
            <a:off x="934720" y="1654308"/>
            <a:ext cx="5518637" cy="193495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2"/>
          <p:cNvSpPr txBox="1"/>
          <p:nvPr/>
        </p:nvSpPr>
        <p:spPr>
          <a:xfrm>
            <a:off x="86265" y="192020"/>
            <a:ext cx="6096000"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Mediation analysis</a:t>
            </a: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endParaRPr>
          </a:p>
        </p:txBody>
      </p:sp>
      <p:pic>
        <p:nvPicPr>
          <p:cNvPr id="4" name="图片 3"/>
          <p:cNvPicPr>
            <a:picLocks noChangeAspect="1"/>
          </p:cNvPicPr>
          <p:nvPr/>
        </p:nvPicPr>
        <p:blipFill>
          <a:blip r:embed="rId2"/>
          <a:stretch>
            <a:fillRect/>
          </a:stretch>
        </p:blipFill>
        <p:spPr>
          <a:xfrm>
            <a:off x="189782" y="647032"/>
            <a:ext cx="11260347" cy="3237253"/>
          </a:xfrm>
          <a:prstGeom prst="rect">
            <a:avLst/>
          </a:prstGeom>
        </p:spPr>
      </p:pic>
      <p:pic>
        <p:nvPicPr>
          <p:cNvPr id="2" name="图片 1"/>
          <p:cNvPicPr>
            <a:picLocks noChangeAspect="1"/>
          </p:cNvPicPr>
          <p:nvPr/>
        </p:nvPicPr>
        <p:blipFill>
          <a:blip r:embed="rId3"/>
          <a:stretch>
            <a:fillRect/>
          </a:stretch>
        </p:blipFill>
        <p:spPr>
          <a:xfrm>
            <a:off x="189865" y="3970020"/>
            <a:ext cx="3568065" cy="2233295"/>
          </a:xfrm>
          <a:prstGeom prst="rect">
            <a:avLst/>
          </a:prstGeom>
        </p:spPr>
      </p:pic>
      <p:pic>
        <p:nvPicPr>
          <p:cNvPr id="5" name="图片 4"/>
          <p:cNvPicPr>
            <a:picLocks noChangeAspect="1"/>
          </p:cNvPicPr>
          <p:nvPr/>
        </p:nvPicPr>
        <p:blipFill>
          <a:blip r:embed="rId4"/>
          <a:stretch>
            <a:fillRect/>
          </a:stretch>
        </p:blipFill>
        <p:spPr>
          <a:xfrm>
            <a:off x="3839845" y="3965575"/>
            <a:ext cx="3690620" cy="2233930"/>
          </a:xfrm>
          <a:prstGeom prst="rect">
            <a:avLst/>
          </a:prstGeom>
        </p:spPr>
      </p:pic>
      <p:pic>
        <p:nvPicPr>
          <p:cNvPr id="6" name="图片 5"/>
          <p:cNvPicPr>
            <a:picLocks noChangeAspect="1"/>
          </p:cNvPicPr>
          <p:nvPr/>
        </p:nvPicPr>
        <p:blipFill>
          <a:blip r:embed="rId5"/>
          <a:stretch>
            <a:fillRect/>
          </a:stretch>
        </p:blipFill>
        <p:spPr>
          <a:xfrm>
            <a:off x="7556500" y="3884295"/>
            <a:ext cx="3822700" cy="23526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166777" y="180519"/>
            <a:ext cx="609600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Discussion</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endParaRPr>
          </a:p>
        </p:txBody>
      </p:sp>
      <p:sp>
        <p:nvSpPr>
          <p:cNvPr id="4" name="文本框 3"/>
          <p:cNvSpPr txBox="1"/>
          <p:nvPr/>
        </p:nvSpPr>
        <p:spPr>
          <a:xfrm>
            <a:off x="510241" y="580680"/>
            <a:ext cx="9989388" cy="39878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Only the Mediation analysis</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 </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result is not exactly the same as the original article</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rPr>
              <a:t>.</a:t>
            </a: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Times New Roman" panose="02020603050405020304" charset="0"/>
            </a:endParaRPr>
          </a:p>
        </p:txBody>
      </p:sp>
      <p:pic>
        <p:nvPicPr>
          <p:cNvPr id="3" name="图片 2"/>
          <p:cNvPicPr>
            <a:picLocks noChangeAspect="1"/>
          </p:cNvPicPr>
          <p:nvPr/>
        </p:nvPicPr>
        <p:blipFill>
          <a:blip r:embed="rId2"/>
          <a:stretch>
            <a:fillRect/>
          </a:stretch>
        </p:blipFill>
        <p:spPr>
          <a:xfrm>
            <a:off x="197574" y="3748749"/>
            <a:ext cx="12130405" cy="2973705"/>
          </a:xfrm>
          <a:prstGeom prst="rect">
            <a:avLst/>
          </a:prstGeom>
        </p:spPr>
      </p:pic>
      <p:pic>
        <p:nvPicPr>
          <p:cNvPr id="5" name="图片 4"/>
          <p:cNvPicPr>
            <a:picLocks noChangeAspect="1"/>
          </p:cNvPicPr>
          <p:nvPr/>
        </p:nvPicPr>
        <p:blipFill>
          <a:blip r:embed="rId3"/>
          <a:stretch>
            <a:fillRect/>
          </a:stretch>
        </p:blipFill>
        <p:spPr>
          <a:xfrm>
            <a:off x="186060" y="1197609"/>
            <a:ext cx="3783960" cy="2258695"/>
          </a:xfrm>
          <a:prstGeom prst="rect">
            <a:avLst/>
          </a:prstGeom>
        </p:spPr>
      </p:pic>
      <p:pic>
        <p:nvPicPr>
          <p:cNvPr id="6" name="图片 5"/>
          <p:cNvPicPr>
            <a:picLocks noChangeAspect="1"/>
          </p:cNvPicPr>
          <p:nvPr/>
        </p:nvPicPr>
        <p:blipFill>
          <a:blip r:embed="rId4"/>
          <a:stretch>
            <a:fillRect/>
          </a:stretch>
        </p:blipFill>
        <p:spPr>
          <a:xfrm>
            <a:off x="4133461" y="1148062"/>
            <a:ext cx="3931674" cy="2382537"/>
          </a:xfrm>
          <a:prstGeom prst="rect">
            <a:avLst/>
          </a:prstGeom>
        </p:spPr>
      </p:pic>
      <p:pic>
        <p:nvPicPr>
          <p:cNvPr id="8" name="图片 7"/>
          <p:cNvPicPr>
            <a:picLocks noChangeAspect="1"/>
          </p:cNvPicPr>
          <p:nvPr/>
        </p:nvPicPr>
        <p:blipFill>
          <a:blip r:embed="rId5"/>
          <a:stretch>
            <a:fillRect/>
          </a:stretch>
        </p:blipFill>
        <p:spPr>
          <a:xfrm>
            <a:off x="8153636" y="1222357"/>
            <a:ext cx="4038363" cy="238253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808990" y="2461895"/>
            <a:ext cx="10798175" cy="1036955"/>
          </a:xfrm>
        </p:spPr>
        <p:txBody>
          <a:bodyPr>
            <a:noAutofit/>
          </a:bodyPr>
          <a:lstStyle/>
          <a:p>
            <a:r>
              <a:rPr lang="en-US" altLang="zh-CN" sz="5400" dirty="0">
                <a:effectLst/>
                <a:latin typeface="Times New Roman Regular" panose="02020603050405020304" charset="0"/>
                <a:cs typeface="Times New Roman Regular" panose="02020603050405020304" charset="0"/>
              </a:rPr>
              <a:t>Thank you!</a:t>
            </a:r>
          </a:p>
        </p:txBody>
      </p:sp>
      <p:sp>
        <p:nvSpPr>
          <p:cNvPr id="4" name="副标题 3">
            <a:extLst>
              <a:ext uri="{FF2B5EF4-FFF2-40B4-BE49-F238E27FC236}">
                <a16:creationId xmlns:a16="http://schemas.microsoft.com/office/drawing/2014/main" id="{947A6386-4132-47A1-8D7B-5B4A766121A9}"/>
              </a:ext>
            </a:extLst>
          </p:cNvPr>
          <p:cNvSpPr>
            <a:spLocks noGrp="1"/>
          </p:cNvSpPr>
          <p:nvPr>
            <p:ph type="subTitle" idx="1"/>
          </p:nvPr>
        </p:nvSpPr>
        <p:spPr/>
        <p:txBody>
          <a:bodyP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47700" y="0"/>
            <a:ext cx="5481955" cy="922020"/>
          </a:xfrm>
        </p:spPr>
        <p:txBody>
          <a:bodyPr/>
          <a:lstStyle/>
          <a:p>
            <a:r>
              <a:rPr lang="zh-CN" altLang="en-US" sz="3200"/>
              <a:t>作者信息</a:t>
            </a:r>
          </a:p>
        </p:txBody>
      </p:sp>
      <p:pic>
        <p:nvPicPr>
          <p:cNvPr id="4" name="内容占位符 3"/>
          <p:cNvPicPr>
            <a:picLocks noGrp="1" noChangeAspect="1"/>
          </p:cNvPicPr>
          <p:nvPr>
            <p:ph idx="1"/>
          </p:nvPr>
        </p:nvPicPr>
        <p:blipFill>
          <a:blip r:embed="rId3"/>
          <a:stretch>
            <a:fillRect/>
          </a:stretch>
        </p:blipFill>
        <p:spPr>
          <a:xfrm>
            <a:off x="647700" y="3895090"/>
            <a:ext cx="2073275" cy="2602230"/>
          </a:xfrm>
          <a:prstGeom prst="rect">
            <a:avLst/>
          </a:prstGeom>
        </p:spPr>
      </p:pic>
      <p:sp>
        <p:nvSpPr>
          <p:cNvPr id="5" name="文本框 4"/>
          <p:cNvSpPr txBox="1"/>
          <p:nvPr/>
        </p:nvSpPr>
        <p:spPr>
          <a:xfrm>
            <a:off x="3093720" y="4042410"/>
            <a:ext cx="8725535" cy="2306955"/>
          </a:xfrm>
          <a:prstGeom prst="rect">
            <a:avLst/>
          </a:prstGeom>
          <a:noFill/>
        </p:spPr>
        <p:txBody>
          <a:bodyPr wrap="square" rtlCol="0">
            <a:spAutoFit/>
          </a:bodyPr>
          <a:lstStyle/>
          <a:p>
            <a:pPr fontAlgn="auto">
              <a:lnSpc>
                <a:spcPct val="150000"/>
              </a:lnSpc>
            </a:pPr>
            <a:r>
              <a:rPr lang="zh-CN" altLang="en-US" sz="2400" b="1" dirty="0">
                <a:latin typeface="Times New Roman Bold" panose="02020603050405020304" charset="0"/>
                <a:cs typeface="Times New Roman Bold" panose="02020603050405020304" charset="0"/>
              </a:rPr>
              <a:t>Nicholas Epley</a:t>
            </a:r>
          </a:p>
          <a:p>
            <a:pPr fontAlgn="auto">
              <a:lnSpc>
                <a:spcPct val="150000"/>
              </a:lnSpc>
            </a:pPr>
            <a:r>
              <a:rPr lang="zh-CN" altLang="en-US" sz="2400" dirty="0">
                <a:latin typeface="Times New Roman Regular" panose="02020603050405020304" charset="0"/>
                <a:cs typeface="Times New Roman Regular" panose="02020603050405020304" charset="0"/>
              </a:rPr>
              <a:t>Booth School of Business, University of Chicago</a:t>
            </a:r>
          </a:p>
          <a:p>
            <a:pPr fontAlgn="auto">
              <a:lnSpc>
                <a:spcPct val="150000"/>
              </a:lnSpc>
            </a:pPr>
            <a:r>
              <a:rPr lang="zh-CN" altLang="en-US" sz="2400" dirty="0">
                <a:latin typeface="Times New Roman Regular" panose="02020603050405020304" charset="0"/>
                <a:cs typeface="Times New Roman Regular" panose="02020603050405020304" charset="0"/>
              </a:rPr>
              <a:t>Research Interests：Experimental study of social cognition; perspective taking; and intuitive human judgment.</a:t>
            </a:r>
          </a:p>
        </p:txBody>
      </p:sp>
      <p:pic>
        <p:nvPicPr>
          <p:cNvPr id="6" name="图片 5"/>
          <p:cNvPicPr>
            <a:picLocks noChangeAspect="1"/>
          </p:cNvPicPr>
          <p:nvPr/>
        </p:nvPicPr>
        <p:blipFill>
          <a:blip r:embed="rId4"/>
          <a:stretch>
            <a:fillRect/>
          </a:stretch>
        </p:blipFill>
        <p:spPr>
          <a:xfrm>
            <a:off x="647700" y="1009015"/>
            <a:ext cx="2072640" cy="2306320"/>
          </a:xfrm>
          <a:prstGeom prst="rect">
            <a:avLst/>
          </a:prstGeom>
        </p:spPr>
      </p:pic>
      <p:sp>
        <p:nvSpPr>
          <p:cNvPr id="9" name="文本框 8"/>
          <p:cNvSpPr txBox="1"/>
          <p:nvPr/>
        </p:nvSpPr>
        <p:spPr>
          <a:xfrm>
            <a:off x="3093720" y="1008380"/>
            <a:ext cx="8725535" cy="2306955"/>
          </a:xfrm>
          <a:prstGeom prst="rect">
            <a:avLst/>
          </a:prstGeom>
          <a:noFill/>
        </p:spPr>
        <p:txBody>
          <a:bodyPr wrap="square" rtlCol="0">
            <a:spAutoFit/>
          </a:bodyPr>
          <a:lstStyle/>
          <a:p>
            <a:pPr fontAlgn="auto">
              <a:lnSpc>
                <a:spcPct val="150000"/>
              </a:lnSpc>
            </a:pPr>
            <a:r>
              <a:rPr lang="zh-CN" altLang="en-US" sz="2400" b="1" dirty="0">
                <a:latin typeface="Times New Roman Bold" panose="02020603050405020304" charset="0"/>
                <a:cs typeface="Times New Roman Bold" panose="02020603050405020304" charset="0"/>
              </a:rPr>
              <a:t>Xuan Zhao</a:t>
            </a:r>
          </a:p>
          <a:p>
            <a:pPr fontAlgn="auto">
              <a:lnSpc>
                <a:spcPct val="150000"/>
              </a:lnSpc>
            </a:pPr>
            <a:r>
              <a:rPr lang="zh-CN" altLang="en-US" sz="2400" dirty="0">
                <a:latin typeface="Times New Roman Regular" panose="02020603050405020304" charset="0"/>
                <a:cs typeface="Times New Roman Regular" panose="02020603050405020304" charset="0"/>
              </a:rPr>
              <a:t>Department of Psychology, Stanford University</a:t>
            </a:r>
          </a:p>
          <a:p>
            <a:pPr fontAlgn="auto">
              <a:lnSpc>
                <a:spcPct val="150000"/>
              </a:lnSpc>
            </a:pPr>
            <a:r>
              <a:rPr lang="zh-CN" altLang="en-US" sz="2400" dirty="0">
                <a:latin typeface="Times New Roman Regular" panose="02020603050405020304" charset="0"/>
                <a:cs typeface="Times New Roman Regular" panose="02020603050405020304" charset="0"/>
              </a:rPr>
              <a:t>Research Interests：</a:t>
            </a:r>
            <a:r>
              <a:rPr lang="en-US" altLang="zh-CN" sz="2400" dirty="0">
                <a:latin typeface="Times New Roman Regular" panose="02020603050405020304" charset="0"/>
                <a:cs typeface="Times New Roman Regular" panose="02020603050405020304" charset="0"/>
              </a:rPr>
              <a:t>Computational approaches; Decision science; Self &amp; Identity; Social cognition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47700" y="108585"/>
            <a:ext cx="2894965" cy="864870"/>
          </a:xfrm>
        </p:spPr>
        <p:txBody>
          <a:bodyPr/>
          <a:lstStyle/>
          <a:p>
            <a:r>
              <a:rPr lang="zh-CN" altLang="en-US" sz="3200" dirty="0"/>
              <a:t>成员分工</a:t>
            </a:r>
          </a:p>
        </p:txBody>
      </p:sp>
      <p:sp>
        <p:nvSpPr>
          <p:cNvPr id="3" name="内容占位符 2"/>
          <p:cNvSpPr>
            <a:spLocks noGrp="1"/>
          </p:cNvSpPr>
          <p:nvPr>
            <p:ph idx="1"/>
          </p:nvPr>
        </p:nvSpPr>
        <p:spPr>
          <a:xfrm>
            <a:off x="647700" y="973455"/>
            <a:ext cx="10515600" cy="4351338"/>
          </a:xfrm>
        </p:spPr>
        <p:txBody>
          <a:bodyPr>
            <a:noAutofit/>
          </a:bodyPr>
          <a:lstStyle/>
          <a:p>
            <a:pPr fontAlgn="auto">
              <a:lnSpc>
                <a:spcPct val="150000"/>
              </a:lnSpc>
            </a:pPr>
            <a:r>
              <a:rPr lang="zh-CN" altLang="en-US" dirty="0">
                <a:latin typeface="Times New Roman Regular" panose="02020603050405020304" charset="0"/>
                <a:cs typeface="Times New Roman Regular" panose="02020603050405020304" charset="0"/>
              </a:rPr>
              <a:t>组长</a:t>
            </a:r>
          </a:p>
          <a:p>
            <a:pPr lvl="1" fontAlgn="auto">
              <a:lnSpc>
                <a:spcPct val="150000"/>
              </a:lnSpc>
            </a:pPr>
            <a:r>
              <a:rPr lang="zh-CN" altLang="en-US" dirty="0">
                <a:latin typeface="Times New Roman Regular" panose="02020603050405020304" charset="0"/>
                <a:cs typeface="Times New Roman Regular" panose="02020603050405020304" charset="0"/>
              </a:rPr>
              <a:t>唐</a:t>
            </a:r>
            <a:r>
              <a:rPr lang="en-US" altLang="zh-CN" dirty="0">
                <a:latin typeface="Times New Roman Regular" panose="02020603050405020304" charset="0"/>
                <a:cs typeface="Times New Roman Regular" panose="02020603050405020304" charset="0"/>
                <a:sym typeface="+mn-ea"/>
              </a:rPr>
              <a:t>    </a:t>
            </a:r>
            <a:r>
              <a:rPr lang="zh-CN" altLang="en-US" dirty="0">
                <a:latin typeface="Times New Roman Regular" panose="02020603050405020304" charset="0"/>
                <a:cs typeface="Times New Roman Regular" panose="02020603050405020304" charset="0"/>
              </a:rPr>
              <a:t>圆——文档撰写，课堂汇报</a:t>
            </a:r>
          </a:p>
          <a:p>
            <a:pPr fontAlgn="auto">
              <a:lnSpc>
                <a:spcPct val="150000"/>
              </a:lnSpc>
            </a:pPr>
            <a:endParaRPr lang="zh-CN" altLang="en-US" dirty="0">
              <a:latin typeface="Times New Roman Regular" panose="02020603050405020304" charset="0"/>
              <a:cs typeface="Times New Roman Regular" panose="02020603050405020304" charset="0"/>
            </a:endParaRPr>
          </a:p>
          <a:p>
            <a:pPr fontAlgn="auto">
              <a:lnSpc>
                <a:spcPct val="150000"/>
              </a:lnSpc>
            </a:pPr>
            <a:r>
              <a:rPr lang="zh-CN" altLang="en-US" dirty="0">
                <a:latin typeface="Times New Roman Regular" panose="02020603050405020304" charset="0"/>
                <a:cs typeface="Times New Roman Regular" panose="02020603050405020304" charset="0"/>
              </a:rPr>
              <a:t>组员</a:t>
            </a:r>
          </a:p>
          <a:p>
            <a:pPr lvl="1" fontAlgn="auto">
              <a:lnSpc>
                <a:spcPct val="150000"/>
              </a:lnSpc>
            </a:pPr>
            <a:r>
              <a:rPr lang="zh-CN" altLang="en-US" dirty="0">
                <a:latin typeface="Times New Roman Regular" panose="02020603050405020304" charset="0"/>
                <a:cs typeface="Times New Roman Regular" panose="02020603050405020304" charset="0"/>
              </a:rPr>
              <a:t>谢梦菲——编写代码，复现实验结果</a:t>
            </a:r>
          </a:p>
          <a:p>
            <a:pPr lvl="1" fontAlgn="auto">
              <a:lnSpc>
                <a:spcPct val="150000"/>
              </a:lnSpc>
            </a:pPr>
            <a:r>
              <a:rPr lang="zh-CN" altLang="en-US" dirty="0">
                <a:latin typeface="Times New Roman Regular" panose="02020603050405020304" charset="0"/>
                <a:cs typeface="Times New Roman Regular" panose="02020603050405020304" charset="0"/>
              </a:rPr>
              <a:t>安</a:t>
            </a:r>
            <a:r>
              <a:rPr lang="en-US" altLang="zh-CN" dirty="0">
                <a:latin typeface="Times New Roman Regular" panose="02020603050405020304" charset="0"/>
                <a:cs typeface="Times New Roman Regular" panose="02020603050405020304" charset="0"/>
              </a:rPr>
              <a:t>    </a:t>
            </a:r>
            <a:r>
              <a:rPr lang="zh-CN" altLang="en-US" dirty="0">
                <a:latin typeface="Times New Roman Regular" panose="02020603050405020304" charset="0"/>
                <a:cs typeface="Times New Roman Regular" panose="02020603050405020304" charset="0"/>
              </a:rPr>
              <a:t>迪——确定文献，</a:t>
            </a:r>
            <a:r>
              <a:rPr lang="en-US" altLang="zh-CN" dirty="0">
                <a:latin typeface="Times New Roman Regular" panose="02020603050405020304" charset="0"/>
                <a:cs typeface="Times New Roman Regular" panose="02020603050405020304" charset="0"/>
              </a:rPr>
              <a:t>PPT</a:t>
            </a:r>
            <a:r>
              <a:rPr lang="zh-CN" altLang="en-US" dirty="0">
                <a:latin typeface="Times New Roman Regular" panose="02020603050405020304" charset="0"/>
                <a:cs typeface="Times New Roman Regular" panose="02020603050405020304" charset="0"/>
              </a:rPr>
              <a:t>制作，修订审阅内容</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47700" y="108585"/>
            <a:ext cx="2894965" cy="864870"/>
          </a:xfrm>
        </p:spPr>
        <p:txBody>
          <a:bodyPr/>
          <a:lstStyle/>
          <a:p>
            <a:r>
              <a:rPr lang="en-US" altLang="zh-CN" sz="3200">
                <a:latin typeface="Times New Roman Regular" panose="02020603050405020304" charset="0"/>
                <a:cs typeface="Times New Roman Regular" panose="02020603050405020304" charset="0"/>
              </a:rPr>
              <a:t>Introduction</a:t>
            </a:r>
          </a:p>
        </p:txBody>
      </p:sp>
      <p:sp>
        <p:nvSpPr>
          <p:cNvPr id="3" name="内容占位符 2"/>
          <p:cNvSpPr>
            <a:spLocks noGrp="1"/>
          </p:cNvSpPr>
          <p:nvPr>
            <p:ph idx="1"/>
          </p:nvPr>
        </p:nvSpPr>
        <p:spPr>
          <a:xfrm>
            <a:off x="647700" y="945570"/>
            <a:ext cx="11381740" cy="4351655"/>
          </a:xfrm>
        </p:spPr>
        <p:txBody>
          <a:bodyPr>
            <a:noAutofit/>
          </a:bodyPr>
          <a:lstStyle/>
          <a:p>
            <a:pPr fontAlgn="auto">
              <a:lnSpc>
                <a:spcPct val="140000"/>
              </a:lnSpc>
              <a:spcBef>
                <a:spcPts val="0"/>
              </a:spcBef>
              <a:buFont typeface="Wingdings" panose="05000000000000000000" charset="0"/>
              <a:buChar char=""/>
            </a:pPr>
            <a:r>
              <a:rPr lang="en-US" altLang="zh-CN" sz="2400" dirty="0">
                <a:latin typeface="Times New Roman Regular" panose="02020603050405020304" charset="0"/>
              </a:rPr>
              <a:t>Helping others in need seems to be an </a:t>
            </a:r>
            <a:r>
              <a:rPr lang="en-US" altLang="zh-CN" sz="2400" b="1" dirty="0">
                <a:solidFill>
                  <a:srgbClr val="FF0000"/>
                </a:solidFill>
                <a:latin typeface="Times New Roman Regular" panose="02020603050405020304" charset="0"/>
              </a:rPr>
              <a:t>intuitive response </a:t>
            </a:r>
            <a:r>
              <a:rPr lang="en-US" altLang="zh-CN" sz="2400" dirty="0">
                <a:latin typeface="Times New Roman Regular" panose="02020603050405020304" charset="0"/>
              </a:rPr>
              <a:t>(</a:t>
            </a:r>
            <a:r>
              <a:rPr lang="en-US" altLang="zh-CN" sz="2400" dirty="0" err="1">
                <a:latin typeface="Times New Roman Regular" panose="02020603050405020304" charset="0"/>
              </a:rPr>
              <a:t>Zaki</a:t>
            </a:r>
            <a:r>
              <a:rPr lang="en-US" altLang="zh-CN" sz="2400" dirty="0">
                <a:latin typeface="Times New Roman Regular" panose="02020603050405020304" charset="0"/>
              </a:rPr>
              <a:t> &amp; Mitchell, 2013) that tends to leave helpers feeling positive (</a:t>
            </a:r>
            <a:r>
              <a:rPr lang="en-US" altLang="zh-CN" sz="2400" dirty="0" err="1">
                <a:latin typeface="Times New Roman Regular" panose="02020603050405020304" charset="0"/>
              </a:rPr>
              <a:t>Andreoni</a:t>
            </a:r>
            <a:r>
              <a:rPr lang="en-US" altLang="zh-CN" sz="2400" dirty="0">
                <a:latin typeface="Times New Roman Regular" panose="02020603050405020304" charset="0"/>
              </a:rPr>
              <a:t>, 1990; Curry et  al., 2018; Dunn et  al., 2008; Harbaugh et  al., 2007).</a:t>
            </a:r>
          </a:p>
          <a:p>
            <a:pPr fontAlgn="auto">
              <a:lnSpc>
                <a:spcPct val="140000"/>
              </a:lnSpc>
              <a:spcBef>
                <a:spcPts val="0"/>
              </a:spcBef>
              <a:buFont typeface="Wingdings" panose="05000000000000000000" charset="0"/>
              <a:buChar char=""/>
            </a:pPr>
            <a:endParaRPr lang="en-US" altLang="zh-CN" sz="2400" dirty="0">
              <a:latin typeface="Times New Roman Regular" panose="02020603050405020304" charset="0"/>
              <a:cs typeface="Times New Roman Regular" panose="02020603050405020304" charset="0"/>
            </a:endParaRPr>
          </a:p>
          <a:p>
            <a:pPr fontAlgn="auto">
              <a:lnSpc>
                <a:spcPct val="140000"/>
              </a:lnSpc>
              <a:spcBef>
                <a:spcPts val="0"/>
              </a:spcBef>
              <a:buFont typeface="Wingdings" panose="05000000000000000000" charset="0"/>
              <a:buChar char=""/>
            </a:pPr>
            <a:r>
              <a:rPr lang="en-US" altLang="zh-CN" sz="2400" dirty="0">
                <a:latin typeface="Times New Roman Regular" panose="02020603050405020304" charset="0"/>
                <a:cs typeface="Times New Roman Regular" panose="02020603050405020304" charset="0"/>
              </a:rPr>
              <a:t>People misunderstand others’ reactions to a direct request for help (</a:t>
            </a:r>
            <a:r>
              <a:rPr lang="en-US" altLang="zh-CN" sz="2400" dirty="0" err="1">
                <a:latin typeface="Times New Roman Regular" panose="02020603050405020304" charset="0"/>
                <a:cs typeface="Times New Roman Regular" panose="02020603050405020304" charset="0"/>
              </a:rPr>
              <a:t>Bohns</a:t>
            </a:r>
            <a:r>
              <a:rPr lang="en-US" altLang="zh-CN" sz="2400" dirty="0">
                <a:latin typeface="Times New Roman Regular" panose="02020603050405020304" charset="0"/>
                <a:cs typeface="Times New Roman Regular" panose="02020603050405020304" charset="0"/>
              </a:rPr>
              <a:t>, 2016). </a:t>
            </a:r>
            <a:r>
              <a:rPr lang="en-US" altLang="zh-CN" sz="2400" dirty="0">
                <a:latin typeface="Times New Roman Regular" panose="02020603050405020304" charset="0"/>
              </a:rPr>
              <a:t>Specifically</a:t>
            </a:r>
            <a:r>
              <a:rPr lang="en-US" altLang="zh-CN" sz="2400" dirty="0">
                <a:latin typeface="Times New Roman Regular" panose="02020603050405020304" charset="0"/>
                <a:cs typeface="Times New Roman Regular" panose="02020603050405020304" charset="0"/>
              </a:rPr>
              <a:t>, we hypothesize that those in need of help underestimate the strength of others’ prosocial motivation to help when asked directly </a:t>
            </a:r>
            <a:r>
              <a:rPr lang="zh-CN" altLang="en-US" sz="2400" dirty="0">
                <a:latin typeface="Times New Roman Regular" panose="02020603050405020304" charset="0"/>
                <a:cs typeface="Times New Roman Regular" panose="02020603050405020304" charset="0"/>
              </a:rPr>
              <a:t>——</a:t>
            </a:r>
            <a:r>
              <a:rPr lang="en-US" altLang="zh-CN" sz="2400" dirty="0">
                <a:latin typeface="Times New Roman Regular" panose="02020603050405020304" charset="0"/>
                <a:cs typeface="Times New Roman Regular" panose="02020603050405020304" charset="0"/>
              </a:rPr>
              <a:t> consequently underestimating how willingly others will help and how positively others will feel about helping.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07365" y="108585"/>
            <a:ext cx="2894965" cy="864870"/>
          </a:xfrm>
        </p:spPr>
        <p:txBody>
          <a:bodyPr/>
          <a:lstStyle/>
          <a:p>
            <a:r>
              <a:rPr lang="en-US" altLang="zh-CN" sz="3200">
                <a:latin typeface="Times New Roman Regular" panose="02020603050405020304" charset="0"/>
                <a:cs typeface="Times New Roman Regular" panose="02020603050405020304" charset="0"/>
              </a:rPr>
              <a:t>Introduction</a:t>
            </a:r>
          </a:p>
        </p:txBody>
      </p:sp>
      <p:sp>
        <p:nvSpPr>
          <p:cNvPr id="3" name="内容占位符 2"/>
          <p:cNvSpPr>
            <a:spLocks noGrp="1"/>
          </p:cNvSpPr>
          <p:nvPr>
            <p:ph idx="1"/>
          </p:nvPr>
        </p:nvSpPr>
        <p:spPr>
          <a:xfrm>
            <a:off x="507365" y="796166"/>
            <a:ext cx="11522075" cy="4351655"/>
          </a:xfrm>
        </p:spPr>
        <p:txBody>
          <a:bodyPr>
            <a:noAutofit/>
          </a:bodyPr>
          <a:lstStyle/>
          <a:p>
            <a:pPr fontAlgn="auto">
              <a:lnSpc>
                <a:spcPct val="150000"/>
              </a:lnSpc>
              <a:spcBef>
                <a:spcPts val="0"/>
              </a:spcBef>
              <a:buFont typeface="Wingdings" panose="05000000000000000000" charset="0"/>
              <a:buChar char=""/>
            </a:pPr>
            <a:r>
              <a:rPr lang="en-US" sz="2400" dirty="0">
                <a:latin typeface="Times New Roman Regular" panose="02020603050405020304" charset="0"/>
                <a:cs typeface="Times New Roman Regular" panose="02020603050405020304" charset="0"/>
              </a:rPr>
              <a:t>E</a:t>
            </a:r>
            <a:r>
              <a:rPr sz="2400" dirty="0">
                <a:latin typeface="Times New Roman Regular" panose="02020603050405020304" charset="0"/>
                <a:cs typeface="Times New Roman Regular" panose="02020603050405020304" charset="0"/>
              </a:rPr>
              <a:t>xisting findings</a:t>
            </a:r>
          </a:p>
          <a:p>
            <a:pPr lvl="1" fontAlgn="auto">
              <a:lnSpc>
                <a:spcPct val="150000"/>
              </a:lnSpc>
              <a:spcBef>
                <a:spcPts val="0"/>
              </a:spcBef>
              <a:buFont typeface="Arial" panose="020B0604020202020204" pitchFamily="34" charset="0"/>
              <a:buChar char="•"/>
            </a:pPr>
            <a:r>
              <a:rPr lang="en-US" sz="2000" dirty="0">
                <a:latin typeface="Times New Roman Regular" panose="02020603050405020304" charset="0"/>
                <a:cs typeface="Times New Roman Regular" panose="02020603050405020304" charset="0"/>
              </a:rPr>
              <a:t>people may systematically </a:t>
            </a:r>
            <a:r>
              <a:rPr lang="en-US" sz="2000" dirty="0">
                <a:solidFill>
                  <a:srgbClr val="FF0000"/>
                </a:solidFill>
                <a:latin typeface="Times New Roman Regular" panose="02020603050405020304" charset="0"/>
                <a:cs typeface="Times New Roman Regular" panose="02020603050405020304" charset="0"/>
              </a:rPr>
              <a:t>underestimate</a:t>
            </a:r>
            <a:r>
              <a:rPr lang="en-US" sz="2000" dirty="0">
                <a:latin typeface="Times New Roman Regular" panose="02020603050405020304" charset="0"/>
                <a:cs typeface="Times New Roman Regular" panose="02020603050405020304" charset="0"/>
              </a:rPr>
              <a:t> how positively others respond to one’s own sociality, which creates a barrier to engaging with others more often; people tend to assume others’ behaviors are guided by </a:t>
            </a:r>
            <a:r>
              <a:rPr lang="en-US" sz="2000" dirty="0">
                <a:solidFill>
                  <a:srgbClr val="FF0000"/>
                </a:solidFill>
                <a:latin typeface="Times New Roman Regular" panose="02020603050405020304" charset="0"/>
                <a:cs typeface="Times New Roman Regular" panose="02020603050405020304" charset="0"/>
              </a:rPr>
              <a:t>self-interested motivation</a:t>
            </a:r>
            <a:r>
              <a:rPr lang="en-US" sz="2000" dirty="0">
                <a:latin typeface="Times New Roman Regular" panose="02020603050405020304" charset="0"/>
                <a:cs typeface="Times New Roman Regular" panose="02020603050405020304" charset="0"/>
              </a:rPr>
              <a:t> (Epley &amp; Dunning, 2000; Kruger &amp; Gilovich, 1999; Miller, 1999; Ratner &amp; Miller, 2001).</a:t>
            </a:r>
          </a:p>
          <a:p>
            <a:pPr lvl="1" fontAlgn="auto">
              <a:lnSpc>
                <a:spcPct val="150000"/>
              </a:lnSpc>
              <a:spcBef>
                <a:spcPts val="0"/>
              </a:spcBef>
              <a:buFont typeface="Arial" panose="020B0604020202020204" pitchFamily="34" charset="0"/>
              <a:buChar char="•"/>
            </a:pPr>
            <a:r>
              <a:rPr lang="en-US" sz="2000" dirty="0">
                <a:latin typeface="Times New Roman Regular" panose="02020603050405020304" charset="0"/>
                <a:cs typeface="Times New Roman Regular" panose="02020603050405020304" charset="0"/>
              </a:rPr>
              <a:t>experiments across a variety of contexts indicate that people reliably underestimate the likelihood that others will agree to their direct requests (</a:t>
            </a:r>
            <a:r>
              <a:rPr lang="en-US" sz="2000" dirty="0" err="1">
                <a:latin typeface="Times New Roman Regular" panose="02020603050405020304" charset="0"/>
                <a:cs typeface="Times New Roman Regular" panose="02020603050405020304" charset="0"/>
              </a:rPr>
              <a:t>Bohns</a:t>
            </a:r>
            <a:r>
              <a:rPr lang="en-US" sz="2000" dirty="0">
                <a:latin typeface="Times New Roman Regular" panose="02020603050405020304" charset="0"/>
                <a:cs typeface="Times New Roman Regular" panose="02020603050405020304" charset="0"/>
              </a:rPr>
              <a:t>, 2016). </a:t>
            </a:r>
            <a:r>
              <a:rPr lang="en-US" sz="2000" dirty="0">
                <a:latin typeface="Times New Roman Regular" panose="02020603050405020304" charset="0"/>
              </a:rPr>
              <a:t>This underestimation-of-compliance effect has </a:t>
            </a:r>
            <a:r>
              <a:rPr lang="en-US" sz="2000" dirty="0">
                <a:latin typeface="Times New Roman Regular" panose="02020603050405020304" charset="0"/>
                <a:cs typeface="Times New Roman Regular" panose="02020603050405020304" charset="0"/>
              </a:rPr>
              <a:t>been interpreted as a failure among requesters to fully appreciate the strength of </a:t>
            </a:r>
            <a:r>
              <a:rPr lang="en-US" sz="2000" b="1" dirty="0">
                <a:solidFill>
                  <a:srgbClr val="FF0000"/>
                </a:solidFill>
                <a:latin typeface="Times New Roman Regular" panose="02020603050405020304" charset="0"/>
                <a:cs typeface="Times New Roman Regular" panose="02020603050405020304" charset="0"/>
              </a:rPr>
              <a:t>compliance motivation </a:t>
            </a:r>
            <a:r>
              <a:rPr lang="en-US" sz="2000" dirty="0">
                <a:latin typeface="Times New Roman Regular" panose="02020603050405020304" charset="0"/>
                <a:cs typeface="Times New Roman Regular" panose="02020603050405020304" charset="0"/>
              </a:rPr>
              <a:t>among recipients.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17525" y="144145"/>
            <a:ext cx="2894965" cy="864870"/>
          </a:xfrm>
        </p:spPr>
        <p:txBody>
          <a:bodyPr/>
          <a:lstStyle/>
          <a:p>
            <a:r>
              <a:rPr lang="en-US" altLang="zh-CN" sz="3200">
                <a:latin typeface="Times New Roman Regular" panose="02020603050405020304" charset="0"/>
                <a:cs typeface="Times New Roman Regular" panose="02020603050405020304" charset="0"/>
              </a:rPr>
              <a:t>Introduction</a:t>
            </a:r>
          </a:p>
        </p:txBody>
      </p:sp>
      <p:sp>
        <p:nvSpPr>
          <p:cNvPr id="4" name="矩形 3"/>
          <p:cNvSpPr/>
          <p:nvPr/>
        </p:nvSpPr>
        <p:spPr>
          <a:xfrm>
            <a:off x="304583" y="1270606"/>
            <a:ext cx="11642090" cy="5100955"/>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28351" y="2648632"/>
            <a:ext cx="10694035" cy="1687963"/>
          </a:xfrm>
          <a:prstGeom prst="rect">
            <a:avLst/>
          </a:prstGeom>
          <a:noFill/>
        </p:spPr>
        <p:txBody>
          <a:bodyPr wrap="square" rtlCol="0">
            <a:spAutoFit/>
          </a:bodyPr>
          <a:lstStyle/>
          <a:p>
            <a:pPr marL="285750" indent="-285750" fontAlgn="auto">
              <a:lnSpc>
                <a:spcPct val="150000"/>
              </a:lnSpc>
              <a:buFont typeface="Arial" panose="020B0604020202020204" pitchFamily="34" charset="0"/>
              <a:buChar char="•"/>
            </a:pPr>
            <a:r>
              <a:rPr lang="en-US" altLang="zh-CN" sz="2400" dirty="0">
                <a:latin typeface="Times New Roman Regular" panose="02020603050405020304" charset="0"/>
                <a:cs typeface="Times New Roman Regular" panose="02020603050405020304" charset="0"/>
                <a:sym typeface="+mn-ea"/>
              </a:rPr>
              <a:t>Researchers predicts that people do not simply misunderstand </a:t>
            </a:r>
            <a:r>
              <a:rPr lang="en-US" altLang="zh-CN" sz="2400" b="1" dirty="0">
                <a:solidFill>
                  <a:srgbClr val="FF0000"/>
                </a:solidFill>
                <a:latin typeface="Times New Roman Regular" panose="02020603050405020304" charset="0"/>
                <a:cs typeface="Times New Roman Regular" panose="02020603050405020304" charset="0"/>
                <a:sym typeface="+mn-ea"/>
              </a:rPr>
              <a:t>the likelihood </a:t>
            </a:r>
            <a:r>
              <a:rPr lang="en-US" altLang="zh-CN" sz="2400" dirty="0">
                <a:latin typeface="Times New Roman Regular" panose="02020603050405020304" charset="0"/>
                <a:cs typeface="Times New Roman Regular" panose="02020603050405020304" charset="0"/>
                <a:sym typeface="+mn-ea"/>
              </a:rPr>
              <a:t>that others will agree to a direct request for help but that they misunderstand the </a:t>
            </a:r>
            <a:r>
              <a:rPr lang="en-US" altLang="zh-CN" sz="2400" b="1" dirty="0">
                <a:solidFill>
                  <a:srgbClr val="FF0000"/>
                </a:solidFill>
                <a:latin typeface="Times New Roman Regular" panose="02020603050405020304" charset="0"/>
                <a:cs typeface="Times New Roman Regular" panose="02020603050405020304" charset="0"/>
                <a:sym typeface="+mn-ea"/>
              </a:rPr>
              <a:t>psychological experience </a:t>
            </a:r>
            <a:r>
              <a:rPr lang="en-US" altLang="zh-CN" sz="2400" dirty="0">
                <a:latin typeface="Times New Roman Regular" panose="02020603050405020304" charset="0"/>
                <a:cs typeface="Times New Roman Regular" panose="02020603050405020304" charset="0"/>
                <a:sym typeface="+mn-ea"/>
              </a:rPr>
              <a:t>of those asked directly for help.</a:t>
            </a:r>
            <a:endParaRPr lang="zh-CN" altLang="en-US" sz="2400" dirty="0">
              <a:latin typeface="Times New Roman Regular" panose="02020603050405020304" charset="0"/>
              <a:cs typeface="Times New Roman Regular"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animBg="1"/>
      <p:bldP spid="7" grpId="0"/>
      <p:bldP spid="7" grpId="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07365" y="108585"/>
            <a:ext cx="9587230" cy="864870"/>
          </a:xfrm>
        </p:spPr>
        <p:txBody>
          <a:bodyPr>
            <a:normAutofit/>
          </a:bodyPr>
          <a:lstStyle/>
          <a:p>
            <a:r>
              <a:rPr lang="en-US" altLang="zh-CN" sz="3200">
                <a:latin typeface="Times New Roman Regular" panose="02020603050405020304" charset="0"/>
                <a:cs typeface="Times New Roman Regular" panose="02020603050405020304" charset="0"/>
              </a:rPr>
              <a:t>Experiment 1a: Can I Use Your Phone?</a:t>
            </a:r>
          </a:p>
        </p:txBody>
      </p:sp>
      <p:sp>
        <p:nvSpPr>
          <p:cNvPr id="3" name="内容占位符 2"/>
          <p:cNvSpPr>
            <a:spLocks noGrp="1"/>
          </p:cNvSpPr>
          <p:nvPr>
            <p:ph idx="1"/>
          </p:nvPr>
        </p:nvSpPr>
        <p:spPr>
          <a:xfrm>
            <a:off x="507365" y="1252855"/>
            <a:ext cx="11522075" cy="4351655"/>
          </a:xfrm>
        </p:spPr>
        <p:txBody>
          <a:bodyPr>
            <a:noAutofit/>
          </a:bodyPr>
          <a:lstStyle/>
          <a:p>
            <a:pPr fontAlgn="auto">
              <a:lnSpc>
                <a:spcPct val="150000"/>
              </a:lnSpc>
              <a:spcBef>
                <a:spcPts val="0"/>
              </a:spcBef>
              <a:buFont typeface="Wingdings" panose="05000000000000000000" charset="0"/>
              <a:buChar char=""/>
            </a:pPr>
            <a:r>
              <a:rPr sz="2400" b="1" dirty="0">
                <a:latin typeface="Times New Roman Bold" panose="02020603050405020304" charset="0"/>
                <a:cs typeface="Times New Roman Bold" panose="02020603050405020304" charset="0"/>
              </a:rPr>
              <a:t>Method</a:t>
            </a:r>
          </a:p>
          <a:p>
            <a:pPr fontAlgn="auto">
              <a:lnSpc>
                <a:spcPct val="150000"/>
              </a:lnSpc>
              <a:spcBef>
                <a:spcPts val="0"/>
              </a:spcBef>
              <a:buFont typeface="Wingdings" panose="05000000000000000000" charset="0"/>
              <a:buChar char=""/>
            </a:pPr>
            <a:r>
              <a:rPr sz="2000" b="1" dirty="0">
                <a:latin typeface="Times New Roman Bold" panose="02020603050405020304" charset="0"/>
                <a:cs typeface="Times New Roman Bold" panose="02020603050405020304" charset="0"/>
                <a:sym typeface="+mn-ea"/>
              </a:rPr>
              <a:t>Participants</a:t>
            </a:r>
            <a:r>
              <a:rPr lang="en-US" sz="2000" b="1" dirty="0">
                <a:latin typeface="Times New Roman Bold" panose="02020603050405020304" charset="0"/>
                <a:cs typeface="Times New Roman Bold" panose="02020603050405020304" charset="0"/>
                <a:sym typeface="+mn-ea"/>
              </a:rPr>
              <a:t>:</a:t>
            </a:r>
            <a:r>
              <a:rPr lang="en-US" sz="2000" i="1" dirty="0">
                <a:latin typeface="Times New Roman Italic" panose="02020603050405020304" charset="0"/>
                <a:cs typeface="Times New Roman Italic" panose="02020603050405020304" charset="0"/>
                <a:sym typeface="+mn-ea"/>
              </a:rPr>
              <a:t> N</a:t>
            </a:r>
            <a:r>
              <a:rPr lang="en-US" sz="2000" dirty="0">
                <a:latin typeface="Times New Roman Regular" panose="02020603050405020304" charset="0"/>
                <a:cs typeface="Times New Roman Regular" panose="02020603050405020304" charset="0"/>
                <a:sym typeface="+mn-ea"/>
              </a:rPr>
              <a:t> = 201 (</a:t>
            </a:r>
            <a:r>
              <a:rPr lang="zh-CN" sz="2000" dirty="0">
                <a:solidFill>
                  <a:schemeClr val="tx1"/>
                </a:solidFill>
                <a:latin typeface="Times New Roman Regular" panose="02020603050405020304" charset="0"/>
                <a:cs typeface="Times New Roman Regular" panose="02020603050405020304" charset="0"/>
              </a:rPr>
              <a:t>excluded </a:t>
            </a:r>
            <a:r>
              <a:rPr lang="en-US" altLang="zh-CN" sz="2000" dirty="0">
                <a:solidFill>
                  <a:schemeClr val="tx1"/>
                </a:solidFill>
                <a:latin typeface="Times New Roman Regular" panose="02020603050405020304" charset="0"/>
                <a:cs typeface="Times New Roman Regular" panose="02020603050405020304" charset="0"/>
              </a:rPr>
              <a:t>5</a:t>
            </a:r>
            <a:r>
              <a:rPr lang="zh-CN" sz="2000" dirty="0">
                <a:solidFill>
                  <a:schemeClr val="tx1"/>
                </a:solidFill>
                <a:latin typeface="Times New Roman Regular" panose="02020603050405020304" charset="0"/>
                <a:cs typeface="Times New Roman Regular" panose="02020603050405020304" charset="0"/>
              </a:rPr>
              <a:t> additional participants</a:t>
            </a:r>
            <a:r>
              <a:rPr lang="zh-CN" sz="2000" dirty="0">
                <a:latin typeface="Times New Roman Regular" panose="02020603050405020304" charset="0"/>
                <a:cs typeface="Times New Roman Regular" panose="02020603050405020304" charset="0"/>
              </a:rPr>
              <a:t> who reported being younger than 18 years old</a:t>
            </a:r>
            <a:r>
              <a:rPr lang="en-US" altLang="zh-CN" sz="2000" dirty="0">
                <a:latin typeface="Times New Roman Regular" panose="02020603050405020304" charset="0"/>
                <a:cs typeface="Times New Roman Regular" panose="02020603050405020304" charset="0"/>
              </a:rPr>
              <a:t>)</a:t>
            </a:r>
          </a:p>
          <a:p>
            <a:pPr fontAlgn="auto">
              <a:lnSpc>
                <a:spcPct val="150000"/>
              </a:lnSpc>
              <a:spcBef>
                <a:spcPts val="0"/>
              </a:spcBef>
              <a:buFont typeface="Wingdings" panose="05000000000000000000" charset="0"/>
              <a:buChar char=""/>
            </a:pPr>
            <a:endParaRPr lang="en-US" altLang="zh-CN" sz="2000" dirty="0">
              <a:latin typeface="Times New Roman Regular" panose="02020603050405020304" charset="0"/>
              <a:cs typeface="Times New Roman Regular" panose="02020603050405020304" charset="0"/>
            </a:endParaRPr>
          </a:p>
          <a:p>
            <a:pPr fontAlgn="auto">
              <a:lnSpc>
                <a:spcPct val="150000"/>
              </a:lnSpc>
              <a:spcBef>
                <a:spcPts val="0"/>
              </a:spcBef>
              <a:buFont typeface="Wingdings" panose="05000000000000000000" charset="0"/>
              <a:buChar char=""/>
            </a:pPr>
            <a:r>
              <a:rPr lang="en-US" sz="2000" b="1" dirty="0">
                <a:latin typeface="Times New Roman Bold" panose="02020603050405020304" charset="0"/>
                <a:cs typeface="Times New Roman Bold" panose="02020603050405020304" charset="0"/>
                <a:sym typeface="+mn-ea"/>
              </a:rPr>
              <a:t>P</a:t>
            </a:r>
            <a:r>
              <a:rPr sz="2000" b="1" dirty="0">
                <a:latin typeface="Times New Roman Bold" panose="02020603050405020304" charset="0"/>
                <a:cs typeface="Times New Roman Bold" panose="02020603050405020304" charset="0"/>
                <a:sym typeface="+mn-ea"/>
              </a:rPr>
              <a:t>rocedure</a:t>
            </a:r>
            <a:r>
              <a:rPr lang="en-US" sz="2000" b="1" dirty="0">
                <a:latin typeface="Times New Roman Bold" panose="02020603050405020304" charset="0"/>
                <a:cs typeface="Times New Roman Bold" panose="02020603050405020304" charset="0"/>
                <a:sym typeface="+mn-ea"/>
              </a:rPr>
              <a:t>:</a:t>
            </a:r>
            <a:r>
              <a:rPr lang="en-US" sz="2000" dirty="0">
                <a:latin typeface="Times New Roman Regular" panose="02020603050405020304" charset="0"/>
                <a:cs typeface="Times New Roman Regular" panose="02020603050405020304" charset="0"/>
                <a:sym typeface="+mn-ea"/>
              </a:rPr>
              <a:t> 2 (perspective: requester vs. helper) × 2 (gratitude: mentioned vs. not mentioned) </a:t>
            </a:r>
            <a:r>
              <a:rPr lang="en-US" altLang="zh-CN" sz="2000" dirty="0">
                <a:latin typeface="Times New Roman Regular" panose="02020603050405020304" charset="0"/>
                <a:cs typeface="Times New Roman Regular" panose="02020603050405020304" charset="0"/>
              </a:rPr>
              <a:t>between-participants design</a:t>
            </a:r>
          </a:p>
          <a:p>
            <a:pPr lvl="1" fontAlgn="auto">
              <a:lnSpc>
                <a:spcPct val="150000"/>
              </a:lnSpc>
              <a:spcBef>
                <a:spcPts val="0"/>
              </a:spcBef>
              <a:buFont typeface="Arial" panose="020B0604020202020204" pitchFamily="34" charset="0"/>
              <a:buChar char="•"/>
            </a:pPr>
            <a:endParaRPr lang="zh-CN" sz="2000" dirty="0">
              <a:latin typeface="Times New Roman Regular" panose="02020603050405020304" charset="0"/>
              <a:cs typeface="Times New Roman Regular" panose="02020603050405020304" charset="0"/>
            </a:endParaRPr>
          </a:p>
          <a:p>
            <a:pPr lvl="1" fontAlgn="auto">
              <a:lnSpc>
                <a:spcPct val="150000"/>
              </a:lnSpc>
              <a:spcBef>
                <a:spcPts val="0"/>
              </a:spcBef>
              <a:buFont typeface="Arial" panose="020B0604020202020204" pitchFamily="34" charset="0"/>
              <a:buChar char="•"/>
            </a:pPr>
            <a:endParaRPr lang="zh-CN" altLang="en-US" sz="2000" dirty="0">
              <a:latin typeface="Times New Roman Regular" panose="02020603050405020304" charset="0"/>
              <a:cs typeface="Times New Roman Regular" panose="02020603050405020304" charset="0"/>
            </a:endParaRPr>
          </a:p>
        </p:txBody>
      </p:sp>
      <p:pic>
        <p:nvPicPr>
          <p:cNvPr id="8" name="图片 7">
            <a:extLst>
              <a:ext uri="{FF2B5EF4-FFF2-40B4-BE49-F238E27FC236}">
                <a16:creationId xmlns:a16="http://schemas.microsoft.com/office/drawing/2014/main" id="{FBE5424F-4750-4D7A-9FE6-EBCA493F6A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48673"/>
            <a:ext cx="12192000" cy="29413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34645" y="108585"/>
            <a:ext cx="9587230" cy="864870"/>
          </a:xfrm>
        </p:spPr>
        <p:txBody>
          <a:bodyPr>
            <a:normAutofit/>
          </a:bodyPr>
          <a:lstStyle/>
          <a:p>
            <a:r>
              <a:rPr lang="en-US" altLang="zh-CN" sz="3200">
                <a:latin typeface="Times New Roman Regular" panose="02020603050405020304" charset="0"/>
                <a:cs typeface="Times New Roman Regular" panose="02020603050405020304" charset="0"/>
              </a:rPr>
              <a:t>Experiment 1a: Can I Use Your Phone?</a:t>
            </a:r>
          </a:p>
        </p:txBody>
      </p:sp>
      <p:sp>
        <p:nvSpPr>
          <p:cNvPr id="3" name="内容占位符 2"/>
          <p:cNvSpPr>
            <a:spLocks noGrp="1"/>
          </p:cNvSpPr>
          <p:nvPr>
            <p:ph idx="1"/>
          </p:nvPr>
        </p:nvSpPr>
        <p:spPr>
          <a:xfrm>
            <a:off x="334645" y="880110"/>
            <a:ext cx="11857355" cy="4351655"/>
          </a:xfrm>
        </p:spPr>
        <p:txBody>
          <a:bodyPr>
            <a:noAutofit/>
          </a:bodyPr>
          <a:lstStyle/>
          <a:p>
            <a:pPr fontAlgn="auto">
              <a:lnSpc>
                <a:spcPct val="150000"/>
              </a:lnSpc>
              <a:spcBef>
                <a:spcPts val="0"/>
              </a:spcBef>
              <a:buFont typeface="Wingdings" panose="05000000000000000000" charset="0"/>
              <a:buChar char=""/>
            </a:pPr>
            <a:r>
              <a:rPr lang="en-US" sz="2400" b="1" dirty="0">
                <a:latin typeface="Times New Roman Bold" panose="02020603050405020304" charset="0"/>
                <a:cs typeface="Times New Roman Bold" panose="02020603050405020304" charset="0"/>
                <a:sym typeface="+mn-ea"/>
              </a:rPr>
              <a:t>Results </a:t>
            </a:r>
            <a:endParaRPr sz="2400" b="1" dirty="0">
              <a:latin typeface="Times New Roman Bold" panose="02020603050405020304" charset="0"/>
              <a:cs typeface="Times New Roman Bold" panose="02020603050405020304" charset="0"/>
            </a:endParaRPr>
          </a:p>
          <a:p>
            <a:pPr lvl="1" fontAlgn="auto">
              <a:lnSpc>
                <a:spcPct val="150000"/>
              </a:lnSpc>
              <a:spcBef>
                <a:spcPts val="0"/>
              </a:spcBef>
              <a:buFont typeface="Arial" panose="020B0604020202020204" pitchFamily="34" charset="0"/>
              <a:buChar char="•"/>
            </a:pPr>
            <a:r>
              <a:rPr sz="2000" b="1" dirty="0">
                <a:latin typeface="Times New Roman Bold" panose="02020603050405020304" charset="0"/>
                <a:cs typeface="Times New Roman Bold" panose="02020603050405020304" charset="0"/>
              </a:rPr>
              <a:t>Willingness to help</a:t>
            </a:r>
            <a:r>
              <a:rPr lang="en-US" sz="2000" b="1" dirty="0">
                <a:latin typeface="Times New Roman Bold" panose="02020603050405020304" charset="0"/>
                <a:cs typeface="Times New Roman Bold" panose="02020603050405020304" charset="0"/>
              </a:rPr>
              <a:t>:</a:t>
            </a:r>
            <a:r>
              <a:rPr lang="en-US" sz="2000" dirty="0">
                <a:latin typeface="Times New Roman Regular" panose="02020603050405020304" charset="0"/>
                <a:cs typeface="Times New Roman Regular" panose="02020603050405020304" charset="0"/>
              </a:rPr>
              <a:t> how willing and how likely the helper would be to help were highly correlated (</a:t>
            </a:r>
            <a:r>
              <a:rPr lang="en-US" sz="2000" i="1" dirty="0">
                <a:latin typeface="Times New Roman Italic" panose="02020603050405020304" charset="0"/>
                <a:cs typeface="Times New Roman Italic" panose="02020603050405020304" charset="0"/>
              </a:rPr>
              <a:t>r</a:t>
            </a:r>
            <a:r>
              <a:rPr lang="en-US" sz="2000" dirty="0">
                <a:latin typeface="Times New Roman Regular" panose="02020603050405020304" charset="0"/>
                <a:cs typeface="Times New Roman Regular" panose="02020603050405020304" charset="0"/>
              </a:rPr>
              <a:t> = .86, </a:t>
            </a:r>
            <a:r>
              <a:rPr lang="en-US" sz="2000" i="1" dirty="0">
                <a:latin typeface="Times New Roman Italic" panose="02020603050405020304" charset="0"/>
                <a:cs typeface="Times New Roman Italic" panose="02020603050405020304" charset="0"/>
              </a:rPr>
              <a:t>p</a:t>
            </a:r>
            <a:r>
              <a:rPr lang="en-US" sz="2000" dirty="0">
                <a:latin typeface="Times New Roman Regular" panose="02020603050405020304" charset="0"/>
                <a:cs typeface="Times New Roman Regular" panose="02020603050405020304" charset="0"/>
              </a:rPr>
              <a:t> &lt; .001); p</a:t>
            </a:r>
            <a:r>
              <a:rPr sz="2000" dirty="0">
                <a:latin typeface="Times New Roman Regular" panose="02020603050405020304" charset="0"/>
                <a:cs typeface="Times New Roman Regular" panose="02020603050405020304" charset="0"/>
                <a:sym typeface="+mn-ea"/>
              </a:rPr>
              <a:t>articipants</a:t>
            </a:r>
            <a:r>
              <a:rPr lang="en-US" sz="2000" dirty="0">
                <a:latin typeface="Times New Roman Regular" panose="02020603050405020304" charset="0"/>
                <a:cs typeface="Times New Roman Regular" panose="02020603050405020304" charset="0"/>
                <a:sym typeface="+mn-ea"/>
              </a:rPr>
              <a:t> in requester condition</a:t>
            </a:r>
            <a:r>
              <a:rPr lang="en-US" sz="2000" dirty="0">
                <a:latin typeface="Times New Roman Regular" panose="02020603050405020304" charset="0"/>
                <a:cs typeface="Times New Roman Regular" panose="02020603050405020304" charset="0"/>
              </a:rPr>
              <a:t> expected the other person to be significantly less willing and likely to offer help than participants in helper condition, </a:t>
            </a:r>
            <a:r>
              <a:rPr lang="en-US" sz="2000" i="1" dirty="0">
                <a:latin typeface="Times New Roman Italic" panose="02020603050405020304" charset="0"/>
                <a:cs typeface="Times New Roman Italic" panose="02020603050405020304" charset="0"/>
              </a:rPr>
              <a:t>t</a:t>
            </a:r>
            <a:r>
              <a:rPr lang="en-US" sz="2000" dirty="0">
                <a:latin typeface="Times New Roman Regular" panose="02020603050405020304" charset="0"/>
                <a:cs typeface="Times New Roman Regular" panose="02020603050405020304" charset="0"/>
              </a:rPr>
              <a:t>(199) = −4.30, </a:t>
            </a:r>
            <a:r>
              <a:rPr lang="en-US" sz="2000" i="1" dirty="0">
                <a:latin typeface="Times New Roman Italic" panose="02020603050405020304" charset="0"/>
                <a:cs typeface="Times New Roman Italic" panose="02020603050405020304" charset="0"/>
              </a:rPr>
              <a:t>p</a:t>
            </a:r>
            <a:r>
              <a:rPr lang="en-US" sz="2000" dirty="0">
                <a:latin typeface="Times New Roman Regular" panose="02020603050405020304" charset="0"/>
                <a:cs typeface="Times New Roman Regular" panose="02020603050405020304" charset="0"/>
              </a:rPr>
              <a:t> &lt; .001, </a:t>
            </a:r>
            <a:r>
              <a:rPr lang="en-US" sz="2000" i="1" dirty="0">
                <a:latin typeface="Times New Roman Italic" panose="02020603050405020304" charset="0"/>
                <a:cs typeface="Times New Roman Italic" panose="02020603050405020304" charset="0"/>
              </a:rPr>
              <a:t>d</a:t>
            </a:r>
            <a:r>
              <a:rPr lang="en-US" sz="2000" dirty="0">
                <a:latin typeface="Times New Roman Regular" panose="02020603050405020304" charset="0"/>
                <a:cs typeface="Times New Roman Regular" panose="02020603050405020304" charset="0"/>
              </a:rPr>
              <a:t> = −0.61.</a:t>
            </a:r>
          </a:p>
          <a:p>
            <a:pPr lvl="1" fontAlgn="auto">
              <a:lnSpc>
                <a:spcPct val="150000"/>
              </a:lnSpc>
              <a:spcBef>
                <a:spcPts val="0"/>
              </a:spcBef>
              <a:buFont typeface="Arial" panose="020B0604020202020204" pitchFamily="34" charset="0"/>
              <a:buChar char="•"/>
            </a:pPr>
            <a:r>
              <a:rPr lang="en-US" sz="2000" b="1" dirty="0">
                <a:latin typeface="Times New Roman Bold" panose="02020603050405020304" charset="0"/>
                <a:cs typeface="Times New Roman Bold" panose="02020603050405020304" charset="0"/>
              </a:rPr>
              <a:t>Estimated percentage of agreement:</a:t>
            </a:r>
            <a:r>
              <a:rPr lang="en-US" sz="2000" dirty="0">
                <a:latin typeface="Times New Roman Regular" panose="02020603050405020304" charset="0"/>
                <a:cs typeface="Times New Roman Regular" panose="02020603050405020304" charset="0"/>
              </a:rPr>
              <a:t> people who would agree to help did not differ significantly between </a:t>
            </a:r>
            <a:r>
              <a:rPr lang="en-US" sz="2000" dirty="0">
                <a:latin typeface="Times New Roman Regular" panose="02020603050405020304" charset="0"/>
                <a:cs typeface="Times New Roman Regular" panose="02020603050405020304" charset="0"/>
                <a:sym typeface="+mn-ea"/>
              </a:rPr>
              <a:t>requester condition</a:t>
            </a:r>
            <a:r>
              <a:rPr lang="en-US" sz="2000" dirty="0">
                <a:latin typeface="Times New Roman Regular" panose="02020603050405020304" charset="0"/>
                <a:cs typeface="Times New Roman Regular" panose="02020603050405020304" charset="0"/>
              </a:rPr>
              <a:t> and </a:t>
            </a:r>
            <a:r>
              <a:rPr lang="en-US" sz="2000" dirty="0">
                <a:latin typeface="Times New Roman Regular" panose="02020603050405020304" charset="0"/>
                <a:cs typeface="Times New Roman Regular" panose="02020603050405020304" charset="0"/>
                <a:sym typeface="+mn-ea"/>
              </a:rPr>
              <a:t>helper condition</a:t>
            </a:r>
            <a:r>
              <a:rPr lang="en-US" sz="2000" dirty="0">
                <a:latin typeface="Times New Roman Regular" panose="02020603050405020304" charset="0"/>
                <a:cs typeface="Times New Roman Regular" panose="02020603050405020304" charset="0"/>
              </a:rPr>
              <a:t>, </a:t>
            </a:r>
            <a:r>
              <a:rPr lang="en-US" sz="2000" i="1" dirty="0">
                <a:latin typeface="Times New Roman Italic" panose="02020603050405020304" charset="0"/>
                <a:cs typeface="Times New Roman Italic" panose="02020603050405020304" charset="0"/>
              </a:rPr>
              <a:t>t</a:t>
            </a:r>
            <a:r>
              <a:rPr lang="en-US" sz="2000" dirty="0">
                <a:latin typeface="Times New Roman Regular" panose="02020603050405020304" charset="0"/>
                <a:cs typeface="Times New Roman Regular" panose="02020603050405020304" charset="0"/>
              </a:rPr>
              <a:t>(199) = 1.12, </a:t>
            </a:r>
            <a:r>
              <a:rPr lang="en-US" sz="2000" i="1" dirty="0">
                <a:latin typeface="Times New Roman Italic" panose="02020603050405020304" charset="0"/>
                <a:cs typeface="Times New Roman Italic" panose="02020603050405020304" charset="0"/>
              </a:rPr>
              <a:t>p</a:t>
            </a:r>
            <a:r>
              <a:rPr lang="en-US" sz="2000" dirty="0">
                <a:latin typeface="Times New Roman Regular" panose="02020603050405020304" charset="0"/>
                <a:cs typeface="Times New Roman Regular" panose="02020603050405020304" charset="0"/>
              </a:rPr>
              <a:t> = .26, </a:t>
            </a:r>
            <a:r>
              <a:rPr lang="en-US" sz="2000" i="1" dirty="0">
                <a:latin typeface="Times New Roman Italic" panose="02020603050405020304" charset="0"/>
                <a:cs typeface="Times New Roman Italic" panose="02020603050405020304" charset="0"/>
              </a:rPr>
              <a:t>d</a:t>
            </a:r>
            <a:r>
              <a:rPr lang="en-US" sz="2000" dirty="0">
                <a:latin typeface="Times New Roman Regular" panose="02020603050405020304" charset="0"/>
                <a:cs typeface="Times New Roman Regular" panose="02020603050405020304" charset="0"/>
              </a:rPr>
              <a:t> = 0.16.</a:t>
            </a:r>
          </a:p>
          <a:p>
            <a:pPr lvl="1" fontAlgn="auto">
              <a:lnSpc>
                <a:spcPct val="150000"/>
              </a:lnSpc>
              <a:spcBef>
                <a:spcPts val="0"/>
              </a:spcBef>
              <a:buFont typeface="Arial" panose="020B0604020202020204" pitchFamily="34" charset="0"/>
              <a:buChar char="•"/>
            </a:pPr>
            <a:r>
              <a:rPr lang="en-US" sz="2000" b="1" dirty="0">
                <a:latin typeface="Times New Roman Bold" panose="02020603050405020304" charset="0"/>
                <a:cs typeface="Times New Roman Bold" panose="02020603050405020304" charset="0"/>
              </a:rPr>
              <a:t>Discomfort rejecting request:</a:t>
            </a:r>
            <a:r>
              <a:rPr lang="en-US" sz="2000" dirty="0">
                <a:latin typeface="Times New Roman Regular" panose="02020603050405020304" charset="0"/>
                <a:cs typeface="Times New Roman Regular" panose="02020603050405020304" charset="0"/>
              </a:rPr>
              <a:t> the estimated discomfort of rejecting a request did not differ between </a:t>
            </a:r>
            <a:r>
              <a:rPr lang="en-US" sz="2000" dirty="0">
                <a:latin typeface="Times New Roman Regular" panose="02020603050405020304" charset="0"/>
                <a:cs typeface="Times New Roman Regular" panose="02020603050405020304" charset="0"/>
                <a:sym typeface="+mn-ea"/>
              </a:rPr>
              <a:t>requester condition and helper condition, </a:t>
            </a:r>
            <a:r>
              <a:rPr lang="en-US" sz="2000" i="1" dirty="0">
                <a:latin typeface="Times New Roman Italic" panose="02020603050405020304" charset="0"/>
                <a:cs typeface="Times New Roman Italic" panose="02020603050405020304" charset="0"/>
                <a:sym typeface="+mn-ea"/>
              </a:rPr>
              <a:t>t</a:t>
            </a:r>
            <a:r>
              <a:rPr lang="en-US" sz="2000" dirty="0">
                <a:latin typeface="Times New Roman Regular" panose="02020603050405020304" charset="0"/>
                <a:cs typeface="Times New Roman Regular" panose="02020603050405020304" charset="0"/>
                <a:sym typeface="+mn-ea"/>
              </a:rPr>
              <a:t>(196) = −0.36, </a:t>
            </a:r>
            <a:r>
              <a:rPr lang="en-US" sz="2000" i="1" dirty="0">
                <a:latin typeface="Times New Roman Italic" panose="02020603050405020304" charset="0"/>
                <a:cs typeface="Times New Roman Italic" panose="02020603050405020304" charset="0"/>
                <a:sym typeface="+mn-ea"/>
              </a:rPr>
              <a:t>p</a:t>
            </a:r>
            <a:r>
              <a:rPr lang="en-US" sz="2000" dirty="0">
                <a:latin typeface="Times New Roman Regular" panose="02020603050405020304" charset="0"/>
                <a:cs typeface="Times New Roman Regular" panose="02020603050405020304" charset="0"/>
                <a:sym typeface="+mn-ea"/>
              </a:rPr>
              <a:t> = .72, </a:t>
            </a:r>
            <a:r>
              <a:rPr lang="en-US" sz="2000" i="1" dirty="0">
                <a:latin typeface="Times New Roman Italic" panose="02020603050405020304" charset="0"/>
                <a:cs typeface="Times New Roman Italic" panose="02020603050405020304" charset="0"/>
                <a:sym typeface="+mn-ea"/>
              </a:rPr>
              <a:t>d</a:t>
            </a:r>
            <a:r>
              <a:rPr lang="en-US" sz="2000" dirty="0">
                <a:latin typeface="Times New Roman Regular" panose="02020603050405020304" charset="0"/>
                <a:cs typeface="Times New Roman Regular" panose="02020603050405020304" charset="0"/>
                <a:sym typeface="+mn-ea"/>
              </a:rPr>
              <a:t> = −0.05.</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594</TotalTime>
  <Words>1705</Words>
  <Application>Microsoft Office PowerPoint</Application>
  <PresentationFormat>宽屏</PresentationFormat>
  <Paragraphs>114</Paragraphs>
  <Slides>22</Slides>
  <Notes>15</Notes>
  <HiddenSlides>2</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22</vt:i4>
      </vt:variant>
    </vt:vector>
  </HeadingPairs>
  <TitlesOfParts>
    <vt:vector size="34" baseType="lpstr">
      <vt:lpstr>Times New Roman Regular</vt:lpstr>
      <vt:lpstr>等线</vt:lpstr>
      <vt:lpstr>宋体</vt:lpstr>
      <vt:lpstr>微软雅黑</vt:lpstr>
      <vt:lpstr>Arial</vt:lpstr>
      <vt:lpstr>Calibri</vt:lpstr>
      <vt:lpstr>tahoma</vt:lpstr>
      <vt:lpstr>Times New Roman</vt:lpstr>
      <vt:lpstr>Times New Roman Bold</vt:lpstr>
      <vt:lpstr>Times New Roman Italic</vt:lpstr>
      <vt:lpstr>Wingdings</vt:lpstr>
      <vt:lpstr>Office 主题​​</vt:lpstr>
      <vt:lpstr>Surprisingly Happy to Have Helped: Underestimating Prosociality Creates a Misplaced Barrier to Asking for Help</vt:lpstr>
      <vt:lpstr>期刊信息</vt:lpstr>
      <vt:lpstr>作者信息</vt:lpstr>
      <vt:lpstr>成员分工</vt:lpstr>
      <vt:lpstr>Introduction</vt:lpstr>
      <vt:lpstr>Introduction</vt:lpstr>
      <vt:lpstr>Introduction</vt:lpstr>
      <vt:lpstr>Experiment 1a: Can I Use Your Phone?</vt:lpstr>
      <vt:lpstr>Experiment 1a: Can I Use Your Phone?</vt:lpstr>
      <vt:lpstr>Experiment 1a: Can I Use Your Phone?</vt:lpstr>
      <vt:lpstr>Experiment 1a: Can I Use Your Phone?</vt:lpstr>
      <vt:lpstr>Experiment 1a: Can I Use Your Phone?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唐 圆</cp:lastModifiedBy>
  <cp:revision>52</cp:revision>
  <dcterms:created xsi:type="dcterms:W3CDTF">2023-06-18T09:55:58Z</dcterms:created>
  <dcterms:modified xsi:type="dcterms:W3CDTF">2023-06-20T12:01:09Z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2052-5.4.1.7920</vt:lpwstr>
  </property>
  <property fmtid="{D5CDD505-2E9C-101B-9397-08002B2CF9AE}" pid="3" name="ICV">
    <vt:lpwstr>7D70CFE5C3779089A76F8E64DADF9F4B_41</vt:lpwstr>
  </property>
</Properties>
</file>